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233"/>
  </p:notesMasterIdLst>
  <p:handoutMasterIdLst>
    <p:handoutMasterId r:id="rId234"/>
  </p:handoutMasterIdLst>
  <p:sldIdLst>
    <p:sldId id="273" r:id="rId2"/>
    <p:sldId id="466" r:id="rId3"/>
    <p:sldId id="275" r:id="rId4"/>
    <p:sldId id="276" r:id="rId5"/>
    <p:sldId id="277" r:id="rId6"/>
    <p:sldId id="278" r:id="rId7"/>
    <p:sldId id="279" r:id="rId8"/>
    <p:sldId id="280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470" r:id="rId36"/>
    <p:sldId id="47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324" r:id="rId49"/>
    <p:sldId id="325" r:id="rId50"/>
    <p:sldId id="326" r:id="rId51"/>
    <p:sldId id="327" r:id="rId52"/>
    <p:sldId id="328" r:id="rId53"/>
    <p:sldId id="329" r:id="rId54"/>
    <p:sldId id="330" r:id="rId55"/>
    <p:sldId id="331" r:id="rId56"/>
    <p:sldId id="332" r:id="rId57"/>
    <p:sldId id="333" r:id="rId58"/>
    <p:sldId id="334" r:id="rId59"/>
    <p:sldId id="335" r:id="rId60"/>
    <p:sldId id="336" r:id="rId61"/>
    <p:sldId id="337" r:id="rId62"/>
    <p:sldId id="338" r:id="rId63"/>
    <p:sldId id="339" r:id="rId64"/>
    <p:sldId id="340" r:id="rId65"/>
    <p:sldId id="341" r:id="rId66"/>
    <p:sldId id="342" r:id="rId67"/>
    <p:sldId id="343" r:id="rId68"/>
    <p:sldId id="344" r:id="rId69"/>
    <p:sldId id="345" r:id="rId70"/>
    <p:sldId id="346" r:id="rId71"/>
    <p:sldId id="347" r:id="rId72"/>
    <p:sldId id="348" r:id="rId73"/>
    <p:sldId id="608" r:id="rId74"/>
    <p:sldId id="349" r:id="rId75"/>
    <p:sldId id="512" r:id="rId76"/>
    <p:sldId id="350" r:id="rId77"/>
    <p:sldId id="351" r:id="rId78"/>
    <p:sldId id="352" r:id="rId79"/>
    <p:sldId id="353" r:id="rId80"/>
    <p:sldId id="354" r:id="rId81"/>
    <p:sldId id="355" r:id="rId82"/>
    <p:sldId id="356" r:id="rId83"/>
    <p:sldId id="357" r:id="rId84"/>
    <p:sldId id="358" r:id="rId85"/>
    <p:sldId id="359" r:id="rId86"/>
    <p:sldId id="360" r:id="rId87"/>
    <p:sldId id="361" r:id="rId88"/>
    <p:sldId id="362" r:id="rId89"/>
    <p:sldId id="363" r:id="rId90"/>
    <p:sldId id="364" r:id="rId91"/>
    <p:sldId id="365" r:id="rId92"/>
    <p:sldId id="366" r:id="rId93"/>
    <p:sldId id="367" r:id="rId94"/>
    <p:sldId id="368" r:id="rId95"/>
    <p:sldId id="369" r:id="rId96"/>
    <p:sldId id="370" r:id="rId97"/>
    <p:sldId id="371" r:id="rId98"/>
    <p:sldId id="372" r:id="rId99"/>
    <p:sldId id="373" r:id="rId100"/>
    <p:sldId id="374" r:id="rId101"/>
    <p:sldId id="375" r:id="rId102"/>
    <p:sldId id="376" r:id="rId103"/>
    <p:sldId id="377" r:id="rId104"/>
    <p:sldId id="378" r:id="rId105"/>
    <p:sldId id="379" r:id="rId106"/>
    <p:sldId id="380" r:id="rId107"/>
    <p:sldId id="382" r:id="rId108"/>
    <p:sldId id="533" r:id="rId109"/>
    <p:sldId id="579" r:id="rId110"/>
    <p:sldId id="578" r:id="rId111"/>
    <p:sldId id="534" r:id="rId112"/>
    <p:sldId id="535" r:id="rId113"/>
    <p:sldId id="536" r:id="rId114"/>
    <p:sldId id="537" r:id="rId115"/>
    <p:sldId id="538" r:id="rId116"/>
    <p:sldId id="539" r:id="rId117"/>
    <p:sldId id="540" r:id="rId118"/>
    <p:sldId id="541" r:id="rId119"/>
    <p:sldId id="542" r:id="rId120"/>
    <p:sldId id="543" r:id="rId121"/>
    <p:sldId id="544" r:id="rId122"/>
    <p:sldId id="545" r:id="rId123"/>
    <p:sldId id="587" r:id="rId124"/>
    <p:sldId id="588" r:id="rId125"/>
    <p:sldId id="589" r:id="rId126"/>
    <p:sldId id="590" r:id="rId127"/>
    <p:sldId id="547" r:id="rId128"/>
    <p:sldId id="548" r:id="rId129"/>
    <p:sldId id="390" r:id="rId130"/>
    <p:sldId id="391" r:id="rId131"/>
    <p:sldId id="392" r:id="rId132"/>
    <p:sldId id="393" r:id="rId133"/>
    <p:sldId id="394" r:id="rId134"/>
    <p:sldId id="395" r:id="rId135"/>
    <p:sldId id="396" r:id="rId136"/>
    <p:sldId id="397" r:id="rId137"/>
    <p:sldId id="398" r:id="rId138"/>
    <p:sldId id="399" r:id="rId139"/>
    <p:sldId id="400" r:id="rId140"/>
    <p:sldId id="401" r:id="rId141"/>
    <p:sldId id="402" r:id="rId142"/>
    <p:sldId id="403" r:id="rId143"/>
    <p:sldId id="404" r:id="rId144"/>
    <p:sldId id="405" r:id="rId145"/>
    <p:sldId id="406" r:id="rId146"/>
    <p:sldId id="407" r:id="rId147"/>
    <p:sldId id="613" r:id="rId148"/>
    <p:sldId id="408" r:id="rId149"/>
    <p:sldId id="409" r:id="rId150"/>
    <p:sldId id="410" r:id="rId151"/>
    <p:sldId id="411" r:id="rId152"/>
    <p:sldId id="412" r:id="rId153"/>
    <p:sldId id="413" r:id="rId154"/>
    <p:sldId id="596" r:id="rId155"/>
    <p:sldId id="582" r:id="rId156"/>
    <p:sldId id="414" r:id="rId157"/>
    <p:sldId id="583" r:id="rId158"/>
    <p:sldId id="415" r:id="rId159"/>
    <p:sldId id="416" r:id="rId160"/>
    <p:sldId id="417" r:id="rId161"/>
    <p:sldId id="418" r:id="rId162"/>
    <p:sldId id="419" r:id="rId163"/>
    <p:sldId id="420" r:id="rId164"/>
    <p:sldId id="421" r:id="rId165"/>
    <p:sldId id="422" r:id="rId166"/>
    <p:sldId id="423" r:id="rId167"/>
    <p:sldId id="424" r:id="rId168"/>
    <p:sldId id="425" r:id="rId169"/>
    <p:sldId id="426" r:id="rId170"/>
    <p:sldId id="427" r:id="rId171"/>
    <p:sldId id="428" r:id="rId172"/>
    <p:sldId id="429" r:id="rId173"/>
    <p:sldId id="435" r:id="rId174"/>
    <p:sldId id="595" r:id="rId175"/>
    <p:sldId id="584" r:id="rId176"/>
    <p:sldId id="436" r:id="rId177"/>
    <p:sldId id="437" r:id="rId178"/>
    <p:sldId id="438" r:id="rId179"/>
    <p:sldId id="439" r:id="rId180"/>
    <p:sldId id="440" r:id="rId181"/>
    <p:sldId id="441" r:id="rId182"/>
    <p:sldId id="442" r:id="rId183"/>
    <p:sldId id="443" r:id="rId184"/>
    <p:sldId id="444" r:id="rId185"/>
    <p:sldId id="445" r:id="rId186"/>
    <p:sldId id="446" r:id="rId187"/>
    <p:sldId id="447" r:id="rId188"/>
    <p:sldId id="448" r:id="rId189"/>
    <p:sldId id="449" r:id="rId190"/>
    <p:sldId id="450" r:id="rId191"/>
    <p:sldId id="451" r:id="rId192"/>
    <p:sldId id="499" r:id="rId193"/>
    <p:sldId id="473" r:id="rId194"/>
    <p:sldId id="474" r:id="rId195"/>
    <p:sldId id="475" r:id="rId196"/>
    <p:sldId id="476" r:id="rId197"/>
    <p:sldId id="478" r:id="rId198"/>
    <p:sldId id="479" r:id="rId199"/>
    <p:sldId id="480" r:id="rId200"/>
    <p:sldId id="481" r:id="rId201"/>
    <p:sldId id="500" r:id="rId202"/>
    <p:sldId id="483" r:id="rId203"/>
    <p:sldId id="484" r:id="rId204"/>
    <p:sldId id="485" r:id="rId205"/>
    <p:sldId id="486" r:id="rId206"/>
    <p:sldId id="592" r:id="rId207"/>
    <p:sldId id="593" r:id="rId208"/>
    <p:sldId id="487" r:id="rId209"/>
    <p:sldId id="488" r:id="rId210"/>
    <p:sldId id="604" r:id="rId211"/>
    <p:sldId id="489" r:id="rId212"/>
    <p:sldId id="490" r:id="rId213"/>
    <p:sldId id="491" r:id="rId214"/>
    <p:sldId id="492" r:id="rId215"/>
    <p:sldId id="493" r:id="rId216"/>
    <p:sldId id="494" r:id="rId217"/>
    <p:sldId id="495" r:id="rId218"/>
    <p:sldId id="496" r:id="rId219"/>
    <p:sldId id="594" r:id="rId220"/>
    <p:sldId id="567" r:id="rId221"/>
    <p:sldId id="568" r:id="rId222"/>
    <p:sldId id="569" r:id="rId223"/>
    <p:sldId id="557" r:id="rId224"/>
    <p:sldId id="570" r:id="rId225"/>
    <p:sldId id="571" r:id="rId226"/>
    <p:sldId id="572" r:id="rId227"/>
    <p:sldId id="574" r:id="rId228"/>
    <p:sldId id="575" r:id="rId229"/>
    <p:sldId id="561" r:id="rId230"/>
    <p:sldId id="564" r:id="rId231"/>
    <p:sldId id="498" r:id="rId23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FFA79D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71" autoAdjust="0"/>
    <p:restoredTop sz="94674"/>
  </p:normalViewPr>
  <p:slideViewPr>
    <p:cSldViewPr>
      <p:cViewPr varScale="1">
        <p:scale>
          <a:sx n="119" d="100"/>
          <a:sy n="119" d="100"/>
        </p:scale>
        <p:origin x="35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slide" Target="slides/slide177.xml"/><Relationship Id="rId179" Type="http://schemas.openxmlformats.org/officeDocument/2006/relationships/slide" Target="slides/slide17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200" Type="http://schemas.openxmlformats.org/officeDocument/2006/relationships/slide" Target="slides/slide199.xml"/><Relationship Id="rId201" Type="http://schemas.openxmlformats.org/officeDocument/2006/relationships/slide" Target="slides/slide200.xml"/><Relationship Id="rId202" Type="http://schemas.openxmlformats.org/officeDocument/2006/relationships/slide" Target="slides/slide201.xml"/><Relationship Id="rId203" Type="http://schemas.openxmlformats.org/officeDocument/2006/relationships/slide" Target="slides/slide202.xml"/><Relationship Id="rId204" Type="http://schemas.openxmlformats.org/officeDocument/2006/relationships/slide" Target="slides/slide203.xml"/><Relationship Id="rId205" Type="http://schemas.openxmlformats.org/officeDocument/2006/relationships/slide" Target="slides/slide204.xml"/><Relationship Id="rId206" Type="http://schemas.openxmlformats.org/officeDocument/2006/relationships/slide" Target="slides/slide205.xml"/><Relationship Id="rId207" Type="http://schemas.openxmlformats.org/officeDocument/2006/relationships/slide" Target="slides/slide206.xml"/><Relationship Id="rId208" Type="http://schemas.openxmlformats.org/officeDocument/2006/relationships/slide" Target="slides/slide207.xml"/><Relationship Id="rId209" Type="http://schemas.openxmlformats.org/officeDocument/2006/relationships/slide" Target="slides/slide20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80" Type="http://schemas.openxmlformats.org/officeDocument/2006/relationships/slide" Target="slides/slide179.xml"/><Relationship Id="rId181" Type="http://schemas.openxmlformats.org/officeDocument/2006/relationships/slide" Target="slides/slide180.xml"/><Relationship Id="rId182" Type="http://schemas.openxmlformats.org/officeDocument/2006/relationships/slide" Target="slides/slide181.xml"/><Relationship Id="rId183" Type="http://schemas.openxmlformats.org/officeDocument/2006/relationships/slide" Target="slides/slide182.xml"/><Relationship Id="rId184" Type="http://schemas.openxmlformats.org/officeDocument/2006/relationships/slide" Target="slides/slide183.xml"/><Relationship Id="rId185" Type="http://schemas.openxmlformats.org/officeDocument/2006/relationships/slide" Target="slides/slide184.xml"/><Relationship Id="rId186" Type="http://schemas.openxmlformats.org/officeDocument/2006/relationships/slide" Target="slides/slide185.xml"/><Relationship Id="rId187" Type="http://schemas.openxmlformats.org/officeDocument/2006/relationships/slide" Target="slides/slide186.xml"/><Relationship Id="rId188" Type="http://schemas.openxmlformats.org/officeDocument/2006/relationships/slide" Target="slides/slide187.xml"/><Relationship Id="rId189" Type="http://schemas.openxmlformats.org/officeDocument/2006/relationships/slide" Target="slides/slide18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210" Type="http://schemas.openxmlformats.org/officeDocument/2006/relationships/slide" Target="slides/slide209.xml"/><Relationship Id="rId211" Type="http://schemas.openxmlformats.org/officeDocument/2006/relationships/slide" Target="slides/slide210.xml"/><Relationship Id="rId212" Type="http://schemas.openxmlformats.org/officeDocument/2006/relationships/slide" Target="slides/slide211.xml"/><Relationship Id="rId213" Type="http://schemas.openxmlformats.org/officeDocument/2006/relationships/slide" Target="slides/slide212.xml"/><Relationship Id="rId214" Type="http://schemas.openxmlformats.org/officeDocument/2006/relationships/slide" Target="slides/slide213.xml"/><Relationship Id="rId215" Type="http://schemas.openxmlformats.org/officeDocument/2006/relationships/slide" Target="slides/slide214.xml"/><Relationship Id="rId216" Type="http://schemas.openxmlformats.org/officeDocument/2006/relationships/slide" Target="slides/slide215.xml"/><Relationship Id="rId217" Type="http://schemas.openxmlformats.org/officeDocument/2006/relationships/slide" Target="slides/slide216.xml"/><Relationship Id="rId218" Type="http://schemas.openxmlformats.org/officeDocument/2006/relationships/slide" Target="slides/slide217.xml"/><Relationship Id="rId219" Type="http://schemas.openxmlformats.org/officeDocument/2006/relationships/slide" Target="slides/slide21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90" Type="http://schemas.openxmlformats.org/officeDocument/2006/relationships/slide" Target="slides/slide189.xml"/><Relationship Id="rId191" Type="http://schemas.openxmlformats.org/officeDocument/2006/relationships/slide" Target="slides/slide190.xml"/><Relationship Id="rId192" Type="http://schemas.openxmlformats.org/officeDocument/2006/relationships/slide" Target="slides/slide191.xml"/><Relationship Id="rId193" Type="http://schemas.openxmlformats.org/officeDocument/2006/relationships/slide" Target="slides/slide192.xml"/><Relationship Id="rId194" Type="http://schemas.openxmlformats.org/officeDocument/2006/relationships/slide" Target="slides/slide193.xml"/><Relationship Id="rId195" Type="http://schemas.openxmlformats.org/officeDocument/2006/relationships/slide" Target="slides/slide194.xml"/><Relationship Id="rId196" Type="http://schemas.openxmlformats.org/officeDocument/2006/relationships/slide" Target="slides/slide195.xml"/><Relationship Id="rId197" Type="http://schemas.openxmlformats.org/officeDocument/2006/relationships/slide" Target="slides/slide196.xml"/><Relationship Id="rId198" Type="http://schemas.openxmlformats.org/officeDocument/2006/relationships/slide" Target="slides/slide197.xml"/><Relationship Id="rId199" Type="http://schemas.openxmlformats.org/officeDocument/2006/relationships/slide" Target="slides/slide19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220" Type="http://schemas.openxmlformats.org/officeDocument/2006/relationships/slide" Target="slides/slide219.xml"/><Relationship Id="rId221" Type="http://schemas.openxmlformats.org/officeDocument/2006/relationships/slide" Target="slides/slide220.xml"/><Relationship Id="rId222" Type="http://schemas.openxmlformats.org/officeDocument/2006/relationships/slide" Target="slides/slide221.xml"/><Relationship Id="rId223" Type="http://schemas.openxmlformats.org/officeDocument/2006/relationships/slide" Target="slides/slide222.xml"/><Relationship Id="rId224" Type="http://schemas.openxmlformats.org/officeDocument/2006/relationships/slide" Target="slides/slide223.xml"/><Relationship Id="rId225" Type="http://schemas.openxmlformats.org/officeDocument/2006/relationships/slide" Target="slides/slide224.xml"/><Relationship Id="rId226" Type="http://schemas.openxmlformats.org/officeDocument/2006/relationships/slide" Target="slides/slide225.xml"/><Relationship Id="rId227" Type="http://schemas.openxmlformats.org/officeDocument/2006/relationships/slide" Target="slides/slide226.xml"/><Relationship Id="rId228" Type="http://schemas.openxmlformats.org/officeDocument/2006/relationships/slide" Target="slides/slide227.xml"/><Relationship Id="rId229" Type="http://schemas.openxmlformats.org/officeDocument/2006/relationships/slide" Target="slides/slide228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230" Type="http://schemas.openxmlformats.org/officeDocument/2006/relationships/slide" Target="slides/slide229.xml"/><Relationship Id="rId231" Type="http://schemas.openxmlformats.org/officeDocument/2006/relationships/slide" Target="slides/slide230.xml"/><Relationship Id="rId232" Type="http://schemas.openxmlformats.org/officeDocument/2006/relationships/slide" Target="slides/slide231.xml"/><Relationship Id="rId233" Type="http://schemas.openxmlformats.org/officeDocument/2006/relationships/notesMaster" Target="notesMasters/notesMaster1.xml"/><Relationship Id="rId234" Type="http://schemas.openxmlformats.org/officeDocument/2006/relationships/handoutMaster" Target="handoutMasters/handoutMaster1.xml"/><Relationship Id="rId235" Type="http://schemas.openxmlformats.org/officeDocument/2006/relationships/presProps" Target="presProps.xml"/><Relationship Id="rId236" Type="http://schemas.openxmlformats.org/officeDocument/2006/relationships/viewProps" Target="viewProps.xml"/><Relationship Id="rId237" Type="http://schemas.openxmlformats.org/officeDocument/2006/relationships/theme" Target="theme/theme1.xml"/><Relationship Id="rId23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21.06.16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21.06.16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7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02497B-5475-684C-B597-5E8B530314EE}" type="slidenum">
              <a:rPr lang="en-US"/>
              <a:pPr/>
              <a:t>78</a:t>
            </a:fld>
            <a:endParaRPr lang="en-US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Update: 15.12.</a:t>
            </a:r>
          </a:p>
        </p:txBody>
      </p:sp>
    </p:spTree>
    <p:extLst>
      <p:ext uri="{BB962C8B-B14F-4D97-AF65-F5344CB8AC3E}">
        <p14:creationId xmlns:p14="http://schemas.microsoft.com/office/powerpoint/2010/main" val="1514026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51D700-6EDD-7D4A-903D-5943D48E7FC0}" type="datetime1">
              <a:rPr lang="de-DE"/>
              <a:pPr/>
              <a:t>21.06.16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Kapitel 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19956-C9CC-D048-9419-B5698BDD18F3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1158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14.in.tum.de/lehre/2008WS/ea/index.html.de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Relationship Id="rId3" Type="http://schemas.openxmlformats.org/officeDocument/2006/relationships/image" Target="../media/image68.png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65052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 smtClean="0">
              <a:cs typeface="+mn-cs"/>
            </a:endParaRPr>
          </a:p>
          <a:p>
            <a:pPr eaLnBrk="1" hangingPunct="1">
              <a:defRPr/>
            </a:pPr>
            <a:r>
              <a:rPr lang="de-DE" sz="2400" smtClean="0">
                <a:cs typeface="+mn-cs"/>
              </a:rPr>
              <a:t>Tanya Braun (Übungen</a:t>
            </a:r>
            <a:r>
              <a:rPr lang="de-DE" sz="2400" dirty="0" smtClean="0">
                <a:cs typeface="+mn-cs"/>
              </a:rPr>
              <a:t>)</a:t>
            </a: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sowie viele Tutoren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D3DA-BDA7-7048-90B0-F0E762946B4F}" type="slidenum">
              <a:rPr lang="de-DE"/>
              <a:pPr/>
              <a:t>10</a:t>
            </a:fld>
            <a:endParaRPr lang="de-DE"/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Operationen auf Graphen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 dirty="0"/>
              <a:t>Anzahl der Knoten oft </a:t>
            </a:r>
            <a:r>
              <a:rPr lang="de-DE" sz="2800" dirty="0">
                <a:solidFill>
                  <a:schemeClr val="accent2"/>
                </a:solidFill>
              </a:rPr>
              <a:t>fest</a:t>
            </a:r>
            <a:r>
              <a:rPr lang="de-DE" sz="2800" dirty="0"/>
              <a:t>. In diesem Fall:</a:t>
            </a:r>
          </a:p>
          <a:p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 smtClean="0">
                <a:solidFill>
                  <a:schemeClr val="hlink"/>
                </a:solidFill>
              </a:rPr>
              <a:t>={1</a:t>
            </a:r>
            <a:r>
              <a:rPr lang="de-DE" sz="2800" dirty="0">
                <a:solidFill>
                  <a:schemeClr val="hlink"/>
                </a:solidFill>
              </a:rPr>
              <a:t>,…,</a:t>
            </a:r>
            <a:r>
              <a:rPr lang="de-DE" sz="2800" dirty="0" err="1" smtClean="0">
                <a:solidFill>
                  <a:schemeClr val="hlink"/>
                </a:solidFill>
              </a:rPr>
              <a:t>n</a:t>
            </a:r>
            <a:r>
              <a:rPr lang="de-DE" sz="2800" dirty="0" smtClean="0">
                <a:solidFill>
                  <a:schemeClr val="hlink"/>
                </a:solidFill>
              </a:rPr>
              <a:t>}</a:t>
            </a:r>
            <a:r>
              <a:rPr lang="de-DE" sz="2800" dirty="0" smtClean="0"/>
              <a:t> </a:t>
            </a:r>
            <a:r>
              <a:rPr lang="de-DE" sz="2800" dirty="0"/>
              <a:t>(Knoten hintereinander nummeriert, identifiziert durch </a:t>
            </a:r>
            <a:r>
              <a:rPr lang="de-DE" sz="2800" dirty="0" smtClean="0"/>
              <a:t>ihren Schlüssel aus </a:t>
            </a:r>
            <a:r>
              <a:rPr lang="de-DE" sz="2800" dirty="0">
                <a:solidFill>
                  <a:schemeClr val="hlink"/>
                </a:solidFill>
              </a:rPr>
              <a:t>{1,…,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 smtClean="0">
                <a:solidFill>
                  <a:schemeClr val="hlink"/>
                </a:solidFill>
              </a:rPr>
              <a:t>}</a:t>
            </a:r>
            <a:r>
              <a:rPr lang="de-DE" sz="2800" dirty="0" smtClean="0"/>
              <a:t>)</a:t>
            </a:r>
            <a:endParaRPr lang="de-DE" sz="2800" dirty="0"/>
          </a:p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Relevante Operationen:</a:t>
            </a:r>
          </a:p>
          <a:p>
            <a:r>
              <a:rPr lang="de-DE" sz="2800" dirty="0" err="1" smtClean="0">
                <a:solidFill>
                  <a:srgbClr val="FF0000"/>
                </a:solidFill>
              </a:rPr>
              <a:t>insert</a:t>
            </a:r>
            <a:r>
              <a:rPr lang="de-DE" sz="2800" dirty="0"/>
              <a:t>(</a:t>
            </a:r>
            <a:r>
              <a:rPr lang="de-DE" sz="2800" dirty="0" err="1" smtClean="0">
                <a:solidFill>
                  <a:schemeClr val="hlink"/>
                </a:solidFill>
              </a:rPr>
              <a:t>e</a:t>
            </a:r>
            <a:r>
              <a:rPr lang="de-DE" sz="2800" dirty="0" smtClean="0">
                <a:solidFill>
                  <a:schemeClr val="hlink"/>
                </a:solidFill>
              </a:rPr>
              <a:t>, G</a:t>
            </a:r>
            <a:r>
              <a:rPr lang="de-DE" sz="2800" dirty="0" smtClean="0"/>
              <a:t>)</a:t>
            </a:r>
            <a:r>
              <a:rPr lang="de-DE" sz="2800" dirty="0"/>
              <a:t>: </a:t>
            </a:r>
            <a:r>
              <a:rPr lang="de-DE" sz="2800" dirty="0">
                <a:solidFill>
                  <a:schemeClr val="hlink"/>
                </a:solidFill>
              </a:rPr>
              <a:t>E:=E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⋃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{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}</a:t>
            </a:r>
            <a:endParaRPr lang="de-DE" sz="2800" dirty="0"/>
          </a:p>
          <a:p>
            <a:r>
              <a:rPr lang="de-DE" sz="2800" dirty="0" err="1" smtClean="0">
                <a:solidFill>
                  <a:srgbClr val="FF0000"/>
                </a:solidFill>
              </a:rPr>
              <a:t>remove</a:t>
            </a:r>
            <a:r>
              <a:rPr lang="de-DE" sz="2800" dirty="0"/>
              <a:t>(</a:t>
            </a:r>
            <a:r>
              <a:rPr lang="de-DE" sz="2800" dirty="0">
                <a:solidFill>
                  <a:schemeClr val="hlink"/>
                </a:solidFill>
              </a:rPr>
              <a:t>i</a:t>
            </a:r>
            <a:r>
              <a:rPr lang="de-DE" sz="2800" dirty="0" smtClean="0">
                <a:solidFill>
                  <a:schemeClr val="hlink"/>
                </a:solidFill>
              </a:rPr>
              <a:t>, </a:t>
            </a:r>
            <a:r>
              <a:rPr lang="de-DE" sz="2800" dirty="0" err="1" smtClean="0">
                <a:solidFill>
                  <a:schemeClr val="hlink"/>
                </a:solidFill>
              </a:rPr>
              <a:t>j</a:t>
            </a:r>
            <a:r>
              <a:rPr lang="de-DE" sz="2800" dirty="0" smtClean="0">
                <a:solidFill>
                  <a:schemeClr val="hlink"/>
                </a:solidFill>
              </a:rPr>
              <a:t>, G</a:t>
            </a:r>
            <a:r>
              <a:rPr lang="de-DE" sz="2800" dirty="0" smtClean="0"/>
              <a:t>)</a:t>
            </a:r>
            <a:r>
              <a:rPr lang="de-DE" sz="2800" dirty="0"/>
              <a:t>:  </a:t>
            </a:r>
            <a:r>
              <a:rPr lang="de-DE" sz="2800" dirty="0">
                <a:solidFill>
                  <a:schemeClr val="hlink"/>
                </a:solidFill>
              </a:rPr>
              <a:t>E:=</a:t>
            </a:r>
            <a:r>
              <a:rPr lang="de-DE" sz="2800" dirty="0" smtClean="0">
                <a:solidFill>
                  <a:schemeClr val="hlink"/>
                </a:solidFill>
              </a:rPr>
              <a:t>E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\ </a:t>
            </a:r>
            <a:r>
              <a:rPr lang="de-DE" sz="2800" dirty="0" smtClean="0">
                <a:solidFill>
                  <a:schemeClr val="hlink"/>
                </a:solidFill>
              </a:rPr>
              <a:t>{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} </a:t>
            </a:r>
            <a:r>
              <a:rPr lang="de-DE" sz="2800" dirty="0"/>
              <a:t>für die Kante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=(i</a:t>
            </a:r>
            <a:r>
              <a:rPr lang="de-DE" sz="2800" dirty="0" smtClean="0">
                <a:solidFill>
                  <a:schemeClr val="hlink"/>
                </a:solidFill>
              </a:rPr>
              <a:t>, </a:t>
            </a:r>
            <a:r>
              <a:rPr lang="de-DE" sz="2800" dirty="0" err="1" smtClean="0">
                <a:solidFill>
                  <a:schemeClr val="hlink"/>
                </a:solidFill>
              </a:rPr>
              <a:t>j</a:t>
            </a:r>
            <a:r>
              <a:rPr lang="de-DE" sz="2800" dirty="0">
                <a:solidFill>
                  <a:schemeClr val="hlink"/>
                </a:solidFill>
              </a:rPr>
              <a:t>) </a:t>
            </a:r>
          </a:p>
          <a:p>
            <a:r>
              <a:rPr lang="de-DE" sz="2800" dirty="0" smtClean="0">
                <a:solidFill>
                  <a:srgbClr val="FF0000"/>
                </a:solidFill>
              </a:rPr>
              <a:t>find</a:t>
            </a:r>
            <a:r>
              <a:rPr lang="de-DE" sz="2800" dirty="0"/>
              <a:t>(</a:t>
            </a:r>
            <a:r>
              <a:rPr lang="de-DE" sz="2800" dirty="0">
                <a:solidFill>
                  <a:schemeClr val="hlink"/>
                </a:solidFill>
              </a:rPr>
              <a:t>i</a:t>
            </a:r>
            <a:r>
              <a:rPr lang="de-DE" sz="2800" dirty="0" smtClean="0">
                <a:solidFill>
                  <a:schemeClr val="hlink"/>
                </a:solidFill>
              </a:rPr>
              <a:t>, </a:t>
            </a:r>
            <a:r>
              <a:rPr lang="de-DE" sz="2800" dirty="0" err="1" smtClean="0">
                <a:solidFill>
                  <a:schemeClr val="hlink"/>
                </a:solidFill>
              </a:rPr>
              <a:t>j</a:t>
            </a:r>
            <a:r>
              <a:rPr lang="de-DE" sz="2800" dirty="0" smtClean="0">
                <a:solidFill>
                  <a:schemeClr val="hlink"/>
                </a:solidFill>
              </a:rPr>
              <a:t>, G</a:t>
            </a:r>
            <a:r>
              <a:rPr lang="de-DE" sz="2800" dirty="0" smtClean="0"/>
              <a:t>)</a:t>
            </a:r>
            <a:r>
              <a:rPr lang="de-DE" sz="2800" dirty="0"/>
              <a:t>: gib Kante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=(i</a:t>
            </a:r>
            <a:r>
              <a:rPr lang="de-DE" sz="2800" dirty="0" smtClean="0">
                <a:solidFill>
                  <a:schemeClr val="hlink"/>
                </a:solidFill>
              </a:rPr>
              <a:t>, </a:t>
            </a:r>
            <a:r>
              <a:rPr lang="de-DE" sz="2800" dirty="0" err="1" smtClean="0">
                <a:solidFill>
                  <a:schemeClr val="hlink"/>
                </a:solidFill>
              </a:rPr>
              <a:t>j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aus</a:t>
            </a:r>
          </a:p>
        </p:txBody>
      </p:sp>
    </p:spTree>
    <p:extLst>
      <p:ext uri="{BB962C8B-B14F-4D97-AF65-F5344CB8AC3E}">
        <p14:creationId xmlns:p14="http://schemas.microsoft.com/office/powerpoint/2010/main" val="204291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A1B7-29A3-D347-AEC5-DD08830A8764}" type="slidenum">
              <a:rPr lang="de-DE"/>
              <a:pPr/>
              <a:t>100</a:t>
            </a:fld>
            <a:endParaRPr lang="de-DE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400">
                <a:solidFill>
                  <a:schemeClr val="accent2"/>
                </a:solidFill>
              </a:rPr>
              <a:t>Laufzeit: </a:t>
            </a:r>
            <a:r>
              <a:rPr lang="de-DE" sz="2400"/>
              <a:t>Zur Bestimmung aller Knoten ohne eingehende Kante muss Graph einmal durchlaufen werden. Danach wird jeder Knoten und jede Kante genau einmal betrachtet, also Zeit </a:t>
            </a:r>
            <a:r>
              <a:rPr lang="de-DE" sz="2400">
                <a:solidFill>
                  <a:schemeClr val="hlink"/>
                </a:solidFill>
              </a:rPr>
              <a:t>O(n+m).</a:t>
            </a:r>
          </a:p>
        </p:txBody>
      </p:sp>
      <p:sp>
        <p:nvSpPr>
          <p:cNvPr id="422916" name="Oval 4"/>
          <p:cNvSpPr>
            <a:spLocks noChangeArrowheads="1"/>
          </p:cNvSpPr>
          <p:nvPr/>
        </p:nvSpPr>
        <p:spPr bwMode="auto">
          <a:xfrm>
            <a:off x="969963" y="515754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422917" name="Oval 5"/>
          <p:cNvSpPr>
            <a:spLocks noChangeArrowheads="1"/>
          </p:cNvSpPr>
          <p:nvPr/>
        </p:nvSpPr>
        <p:spPr bwMode="auto">
          <a:xfrm>
            <a:off x="1187450" y="3862140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422918" name="Oval 6"/>
          <p:cNvSpPr>
            <a:spLocks noChangeArrowheads="1"/>
          </p:cNvSpPr>
          <p:nvPr/>
        </p:nvSpPr>
        <p:spPr bwMode="auto">
          <a:xfrm>
            <a:off x="2338388" y="458127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422919" name="Oval 7"/>
          <p:cNvSpPr>
            <a:spLocks noChangeArrowheads="1"/>
          </p:cNvSpPr>
          <p:nvPr/>
        </p:nvSpPr>
        <p:spPr bwMode="auto">
          <a:xfrm>
            <a:off x="3490913" y="551790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7</a:t>
            </a:r>
          </a:p>
        </p:txBody>
      </p:sp>
      <p:sp>
        <p:nvSpPr>
          <p:cNvPr id="422920" name="Oval 8"/>
          <p:cNvSpPr>
            <a:spLocks noChangeArrowheads="1"/>
          </p:cNvSpPr>
          <p:nvPr/>
        </p:nvSpPr>
        <p:spPr bwMode="auto">
          <a:xfrm>
            <a:off x="3995738" y="414947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422921" name="Oval 9"/>
          <p:cNvSpPr>
            <a:spLocks noChangeArrowheads="1"/>
          </p:cNvSpPr>
          <p:nvPr/>
        </p:nvSpPr>
        <p:spPr bwMode="auto">
          <a:xfrm>
            <a:off x="5075238" y="530200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8</a:t>
            </a:r>
          </a:p>
        </p:txBody>
      </p:sp>
      <p:sp>
        <p:nvSpPr>
          <p:cNvPr id="422922" name="Oval 10"/>
          <p:cNvSpPr>
            <a:spLocks noChangeArrowheads="1"/>
          </p:cNvSpPr>
          <p:nvPr/>
        </p:nvSpPr>
        <p:spPr bwMode="auto">
          <a:xfrm>
            <a:off x="2843213" y="328587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422923" name="Oval 11"/>
          <p:cNvSpPr>
            <a:spLocks noChangeArrowheads="1"/>
          </p:cNvSpPr>
          <p:nvPr/>
        </p:nvSpPr>
        <p:spPr bwMode="auto">
          <a:xfrm>
            <a:off x="4643438" y="321285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422924" name="Oval 12"/>
          <p:cNvSpPr>
            <a:spLocks noChangeArrowheads="1"/>
          </p:cNvSpPr>
          <p:nvPr/>
        </p:nvSpPr>
        <p:spPr bwMode="auto">
          <a:xfrm>
            <a:off x="6154738" y="407804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9</a:t>
            </a:r>
          </a:p>
        </p:txBody>
      </p:sp>
      <p:sp>
        <p:nvSpPr>
          <p:cNvPr id="422925" name="Oval 13"/>
          <p:cNvSpPr>
            <a:spLocks noChangeArrowheads="1"/>
          </p:cNvSpPr>
          <p:nvPr/>
        </p:nvSpPr>
        <p:spPr bwMode="auto">
          <a:xfrm>
            <a:off x="7523163" y="3573215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422926" name="Line 14"/>
          <p:cNvSpPr>
            <a:spLocks noChangeShapeType="1"/>
          </p:cNvSpPr>
          <p:nvPr/>
        </p:nvSpPr>
        <p:spPr bwMode="auto">
          <a:xfrm flipV="1">
            <a:off x="1258888" y="4365377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27" name="Line 15"/>
          <p:cNvSpPr>
            <a:spLocks noChangeShapeType="1"/>
          </p:cNvSpPr>
          <p:nvPr/>
        </p:nvSpPr>
        <p:spPr bwMode="auto">
          <a:xfrm flipV="1">
            <a:off x="1474788" y="4941640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28" name="Line 16"/>
          <p:cNvSpPr>
            <a:spLocks noChangeShapeType="1"/>
          </p:cNvSpPr>
          <p:nvPr/>
        </p:nvSpPr>
        <p:spPr bwMode="auto">
          <a:xfrm flipV="1">
            <a:off x="1619250" y="3573215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29" name="Line 17"/>
          <p:cNvSpPr>
            <a:spLocks noChangeShapeType="1"/>
          </p:cNvSpPr>
          <p:nvPr/>
        </p:nvSpPr>
        <p:spPr bwMode="auto">
          <a:xfrm>
            <a:off x="2770188" y="5013077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0" name="Line 18"/>
          <p:cNvSpPr>
            <a:spLocks noChangeShapeType="1"/>
          </p:cNvSpPr>
          <p:nvPr/>
        </p:nvSpPr>
        <p:spPr bwMode="auto">
          <a:xfrm>
            <a:off x="2843213" y="4797177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1" name="Line 19"/>
          <p:cNvSpPr>
            <a:spLocks noChangeShapeType="1"/>
          </p:cNvSpPr>
          <p:nvPr/>
        </p:nvSpPr>
        <p:spPr bwMode="auto">
          <a:xfrm flipV="1">
            <a:off x="3995738" y="5662365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2" name="Line 20"/>
          <p:cNvSpPr>
            <a:spLocks noChangeShapeType="1"/>
          </p:cNvSpPr>
          <p:nvPr/>
        </p:nvSpPr>
        <p:spPr bwMode="auto">
          <a:xfrm>
            <a:off x="3275013" y="3717677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3" name="Line 21"/>
          <p:cNvSpPr>
            <a:spLocks noChangeShapeType="1"/>
          </p:cNvSpPr>
          <p:nvPr/>
        </p:nvSpPr>
        <p:spPr bwMode="auto">
          <a:xfrm flipV="1">
            <a:off x="3346450" y="3428752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4" name="Line 22"/>
          <p:cNvSpPr>
            <a:spLocks noChangeShapeType="1"/>
          </p:cNvSpPr>
          <p:nvPr/>
        </p:nvSpPr>
        <p:spPr bwMode="auto">
          <a:xfrm flipV="1">
            <a:off x="4498975" y="4365377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5" name="Line 23"/>
          <p:cNvSpPr>
            <a:spLocks noChangeShapeType="1"/>
          </p:cNvSpPr>
          <p:nvPr/>
        </p:nvSpPr>
        <p:spPr bwMode="auto">
          <a:xfrm flipV="1">
            <a:off x="5507038" y="4581277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6" name="Line 24"/>
          <p:cNvSpPr>
            <a:spLocks noChangeShapeType="1"/>
          </p:cNvSpPr>
          <p:nvPr/>
        </p:nvSpPr>
        <p:spPr bwMode="auto">
          <a:xfrm>
            <a:off x="5146675" y="3573215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7" name="Line 25"/>
          <p:cNvSpPr>
            <a:spLocks noChangeShapeType="1"/>
          </p:cNvSpPr>
          <p:nvPr/>
        </p:nvSpPr>
        <p:spPr bwMode="auto">
          <a:xfrm flipH="1">
            <a:off x="3851275" y="4654302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8" name="Line 26"/>
          <p:cNvSpPr>
            <a:spLocks noChangeShapeType="1"/>
          </p:cNvSpPr>
          <p:nvPr/>
        </p:nvSpPr>
        <p:spPr bwMode="auto">
          <a:xfrm flipV="1">
            <a:off x="6659563" y="3933577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9" name="Oval 27"/>
          <p:cNvSpPr>
            <a:spLocks noChangeArrowheads="1"/>
          </p:cNvSpPr>
          <p:nvPr/>
        </p:nvSpPr>
        <p:spPr bwMode="auto">
          <a:xfrm>
            <a:off x="7596188" y="501307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11</a:t>
            </a:r>
          </a:p>
        </p:txBody>
      </p:sp>
      <p:sp>
        <p:nvSpPr>
          <p:cNvPr id="422940" name="Line 28"/>
          <p:cNvSpPr>
            <a:spLocks noChangeShapeType="1"/>
          </p:cNvSpPr>
          <p:nvPr/>
        </p:nvSpPr>
        <p:spPr bwMode="auto">
          <a:xfrm>
            <a:off x="6588125" y="4509840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41" name="Text Box 29"/>
          <p:cNvSpPr txBox="1">
            <a:spLocks noChangeArrowheads="1"/>
          </p:cNvSpPr>
          <p:nvPr/>
        </p:nvSpPr>
        <p:spPr bwMode="auto">
          <a:xfrm>
            <a:off x="900113" y="450825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2942" name="Text Box 30"/>
          <p:cNvSpPr txBox="1">
            <a:spLocks noChangeArrowheads="1"/>
          </p:cNvSpPr>
          <p:nvPr/>
        </p:nvSpPr>
        <p:spPr bwMode="auto">
          <a:xfrm>
            <a:off x="1979613" y="515754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22943" name="Text Box 31"/>
          <p:cNvSpPr txBox="1">
            <a:spLocks noChangeArrowheads="1"/>
          </p:cNvSpPr>
          <p:nvPr/>
        </p:nvSpPr>
        <p:spPr bwMode="auto">
          <a:xfrm>
            <a:off x="2051050" y="328429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2944" name="Text Box 32"/>
          <p:cNvSpPr txBox="1">
            <a:spLocks noChangeArrowheads="1"/>
          </p:cNvSpPr>
          <p:nvPr/>
        </p:nvSpPr>
        <p:spPr bwMode="auto">
          <a:xfrm>
            <a:off x="2843213" y="5300415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422945" name="Text Box 33"/>
          <p:cNvSpPr txBox="1">
            <a:spLocks noChangeArrowheads="1"/>
          </p:cNvSpPr>
          <p:nvPr/>
        </p:nvSpPr>
        <p:spPr bwMode="auto">
          <a:xfrm>
            <a:off x="3276600" y="458127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22946" name="Text Box 34"/>
          <p:cNvSpPr txBox="1">
            <a:spLocks noChangeArrowheads="1"/>
          </p:cNvSpPr>
          <p:nvPr/>
        </p:nvSpPr>
        <p:spPr bwMode="auto">
          <a:xfrm>
            <a:off x="3779838" y="299695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22947" name="Text Box 35"/>
          <p:cNvSpPr txBox="1">
            <a:spLocks noChangeArrowheads="1"/>
          </p:cNvSpPr>
          <p:nvPr/>
        </p:nvSpPr>
        <p:spPr bwMode="auto">
          <a:xfrm>
            <a:off x="3348038" y="393357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2948" name="Text Box 36"/>
          <p:cNvSpPr txBox="1">
            <a:spLocks noChangeArrowheads="1"/>
          </p:cNvSpPr>
          <p:nvPr/>
        </p:nvSpPr>
        <p:spPr bwMode="auto">
          <a:xfrm>
            <a:off x="5003800" y="4005015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2949" name="Text Box 37"/>
          <p:cNvSpPr txBox="1">
            <a:spLocks noChangeArrowheads="1"/>
          </p:cNvSpPr>
          <p:nvPr/>
        </p:nvSpPr>
        <p:spPr bwMode="auto">
          <a:xfrm>
            <a:off x="5724525" y="350019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22950" name="Text Box 38"/>
          <p:cNvSpPr txBox="1">
            <a:spLocks noChangeArrowheads="1"/>
          </p:cNvSpPr>
          <p:nvPr/>
        </p:nvSpPr>
        <p:spPr bwMode="auto">
          <a:xfrm>
            <a:off x="4427538" y="573380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2951" name="Text Box 39"/>
          <p:cNvSpPr txBox="1">
            <a:spLocks noChangeArrowheads="1"/>
          </p:cNvSpPr>
          <p:nvPr/>
        </p:nvSpPr>
        <p:spPr bwMode="auto">
          <a:xfrm>
            <a:off x="5940425" y="501307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22952" name="Text Box 40"/>
          <p:cNvSpPr txBox="1">
            <a:spLocks noChangeArrowheads="1"/>
          </p:cNvSpPr>
          <p:nvPr/>
        </p:nvSpPr>
        <p:spPr bwMode="auto">
          <a:xfrm>
            <a:off x="6877050" y="3573215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2953" name="Text Box 41"/>
          <p:cNvSpPr txBox="1">
            <a:spLocks noChangeArrowheads="1"/>
          </p:cNvSpPr>
          <p:nvPr/>
        </p:nvSpPr>
        <p:spPr bwMode="auto">
          <a:xfrm>
            <a:off x="7019925" y="4436815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22954" name="Text Box 42"/>
          <p:cNvSpPr txBox="1">
            <a:spLocks noChangeArrowheads="1"/>
          </p:cNvSpPr>
          <p:nvPr/>
        </p:nvSpPr>
        <p:spPr bwMode="auto">
          <a:xfrm>
            <a:off x="4140200" y="472574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8406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AD00-6F35-454B-9A6E-1CD985C7031D}" type="slidenum">
              <a:rPr lang="de-DE"/>
              <a:pPr/>
              <a:t>101</a:t>
            </a:fld>
            <a:endParaRPr lang="de-DE"/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>
                <a:solidFill>
                  <a:schemeClr val="accent2"/>
                </a:solidFill>
              </a:rPr>
              <a:t>Bemerkung: </a:t>
            </a:r>
            <a:r>
              <a:rPr lang="de-DE" sz="2800"/>
              <a:t>topologische Sortierung kann nicht alle Knoten nummerieren genau dann, wenn Graph gerichteten Kreis enthält (kein DAG ist)</a:t>
            </a:r>
          </a:p>
        </p:txBody>
      </p:sp>
      <p:sp>
        <p:nvSpPr>
          <p:cNvPr id="400388" name="Oval 4"/>
          <p:cNvSpPr>
            <a:spLocks noChangeArrowheads="1"/>
          </p:cNvSpPr>
          <p:nvPr/>
        </p:nvSpPr>
        <p:spPr bwMode="auto">
          <a:xfrm>
            <a:off x="969963" y="55895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400389" name="Oval 5"/>
          <p:cNvSpPr>
            <a:spLocks noChangeArrowheads="1"/>
          </p:cNvSpPr>
          <p:nvPr/>
        </p:nvSpPr>
        <p:spPr bwMode="auto">
          <a:xfrm>
            <a:off x="1187450" y="429418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400390" name="Oval 6"/>
          <p:cNvSpPr>
            <a:spLocks noChangeArrowheads="1"/>
          </p:cNvSpPr>
          <p:nvPr/>
        </p:nvSpPr>
        <p:spPr bwMode="auto">
          <a:xfrm>
            <a:off x="2338388" y="50133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400391" name="Oval 7"/>
          <p:cNvSpPr>
            <a:spLocks noChangeArrowheads="1"/>
          </p:cNvSpPr>
          <p:nvPr/>
        </p:nvSpPr>
        <p:spPr bwMode="auto">
          <a:xfrm>
            <a:off x="3490913" y="59499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7</a:t>
            </a:r>
          </a:p>
        </p:txBody>
      </p:sp>
      <p:sp>
        <p:nvSpPr>
          <p:cNvPr id="400392" name="Oval 8"/>
          <p:cNvSpPr>
            <a:spLocks noChangeArrowheads="1"/>
          </p:cNvSpPr>
          <p:nvPr/>
        </p:nvSpPr>
        <p:spPr bwMode="auto">
          <a:xfrm>
            <a:off x="3995738" y="45815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400393" name="Oval 9"/>
          <p:cNvSpPr>
            <a:spLocks noChangeArrowheads="1"/>
          </p:cNvSpPr>
          <p:nvPr/>
        </p:nvSpPr>
        <p:spPr bwMode="auto">
          <a:xfrm>
            <a:off x="5075238" y="57340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8</a:t>
            </a:r>
          </a:p>
        </p:txBody>
      </p:sp>
      <p:sp>
        <p:nvSpPr>
          <p:cNvPr id="400394" name="Oval 10"/>
          <p:cNvSpPr>
            <a:spLocks noChangeArrowheads="1"/>
          </p:cNvSpPr>
          <p:nvPr/>
        </p:nvSpPr>
        <p:spPr bwMode="auto">
          <a:xfrm>
            <a:off x="2843213" y="37179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400395" name="Oval 11"/>
          <p:cNvSpPr>
            <a:spLocks noChangeArrowheads="1"/>
          </p:cNvSpPr>
          <p:nvPr/>
        </p:nvSpPr>
        <p:spPr bwMode="auto">
          <a:xfrm>
            <a:off x="4643438" y="36449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400396" name="Oval 12"/>
          <p:cNvSpPr>
            <a:spLocks noChangeArrowheads="1"/>
          </p:cNvSpPr>
          <p:nvPr/>
        </p:nvSpPr>
        <p:spPr bwMode="auto">
          <a:xfrm>
            <a:off x="6154738" y="45100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9</a:t>
            </a:r>
          </a:p>
        </p:txBody>
      </p:sp>
      <p:sp>
        <p:nvSpPr>
          <p:cNvPr id="400397" name="Oval 13"/>
          <p:cNvSpPr>
            <a:spLocks noChangeArrowheads="1"/>
          </p:cNvSpPr>
          <p:nvPr/>
        </p:nvSpPr>
        <p:spPr bwMode="auto">
          <a:xfrm>
            <a:off x="7523163" y="40052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400398" name="Line 14"/>
          <p:cNvSpPr>
            <a:spLocks noChangeShapeType="1"/>
          </p:cNvSpPr>
          <p:nvPr/>
        </p:nvSpPr>
        <p:spPr bwMode="auto">
          <a:xfrm flipV="1">
            <a:off x="1258888" y="4797425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399" name="Line 15"/>
          <p:cNvSpPr>
            <a:spLocks noChangeShapeType="1"/>
          </p:cNvSpPr>
          <p:nvPr/>
        </p:nvSpPr>
        <p:spPr bwMode="auto">
          <a:xfrm flipV="1">
            <a:off x="1474788" y="5373688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0" name="Line 16"/>
          <p:cNvSpPr>
            <a:spLocks noChangeShapeType="1"/>
          </p:cNvSpPr>
          <p:nvPr/>
        </p:nvSpPr>
        <p:spPr bwMode="auto">
          <a:xfrm flipV="1">
            <a:off x="1619250" y="4005263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1" name="Line 17"/>
          <p:cNvSpPr>
            <a:spLocks noChangeShapeType="1"/>
          </p:cNvSpPr>
          <p:nvPr/>
        </p:nvSpPr>
        <p:spPr bwMode="auto">
          <a:xfrm>
            <a:off x="2770188" y="5445125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2" name="Line 18"/>
          <p:cNvSpPr>
            <a:spLocks noChangeShapeType="1"/>
          </p:cNvSpPr>
          <p:nvPr/>
        </p:nvSpPr>
        <p:spPr bwMode="auto">
          <a:xfrm>
            <a:off x="2843213" y="5229225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3" name="Line 19"/>
          <p:cNvSpPr>
            <a:spLocks noChangeShapeType="1"/>
          </p:cNvSpPr>
          <p:nvPr/>
        </p:nvSpPr>
        <p:spPr bwMode="auto">
          <a:xfrm flipV="1">
            <a:off x="3995738" y="6094413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4" name="Line 20"/>
          <p:cNvSpPr>
            <a:spLocks noChangeShapeType="1"/>
          </p:cNvSpPr>
          <p:nvPr/>
        </p:nvSpPr>
        <p:spPr bwMode="auto">
          <a:xfrm>
            <a:off x="3275013" y="4149725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5" name="Line 21"/>
          <p:cNvSpPr>
            <a:spLocks noChangeShapeType="1"/>
          </p:cNvSpPr>
          <p:nvPr/>
        </p:nvSpPr>
        <p:spPr bwMode="auto">
          <a:xfrm flipV="1">
            <a:off x="3346450" y="3860800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6" name="Line 22"/>
          <p:cNvSpPr>
            <a:spLocks noChangeShapeType="1"/>
          </p:cNvSpPr>
          <p:nvPr/>
        </p:nvSpPr>
        <p:spPr bwMode="auto">
          <a:xfrm flipV="1">
            <a:off x="4498975" y="4797425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7" name="Line 23"/>
          <p:cNvSpPr>
            <a:spLocks noChangeShapeType="1"/>
          </p:cNvSpPr>
          <p:nvPr/>
        </p:nvSpPr>
        <p:spPr bwMode="auto">
          <a:xfrm flipV="1">
            <a:off x="5507038" y="5013325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8" name="Line 24"/>
          <p:cNvSpPr>
            <a:spLocks noChangeShapeType="1"/>
          </p:cNvSpPr>
          <p:nvPr/>
        </p:nvSpPr>
        <p:spPr bwMode="auto">
          <a:xfrm>
            <a:off x="5146675" y="4005263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9" name="Line 25"/>
          <p:cNvSpPr>
            <a:spLocks noChangeShapeType="1"/>
          </p:cNvSpPr>
          <p:nvPr/>
        </p:nvSpPr>
        <p:spPr bwMode="auto">
          <a:xfrm flipH="1">
            <a:off x="3851275" y="5086350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10" name="Line 26"/>
          <p:cNvSpPr>
            <a:spLocks noChangeShapeType="1"/>
          </p:cNvSpPr>
          <p:nvPr/>
        </p:nvSpPr>
        <p:spPr bwMode="auto">
          <a:xfrm flipV="1">
            <a:off x="6659563" y="4365625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11" name="Oval 27"/>
          <p:cNvSpPr>
            <a:spLocks noChangeArrowheads="1"/>
          </p:cNvSpPr>
          <p:nvPr/>
        </p:nvSpPr>
        <p:spPr bwMode="auto">
          <a:xfrm>
            <a:off x="7596188" y="54451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11</a:t>
            </a:r>
          </a:p>
        </p:txBody>
      </p:sp>
      <p:sp>
        <p:nvSpPr>
          <p:cNvPr id="400412" name="Line 28"/>
          <p:cNvSpPr>
            <a:spLocks noChangeShapeType="1"/>
          </p:cNvSpPr>
          <p:nvPr/>
        </p:nvSpPr>
        <p:spPr bwMode="auto">
          <a:xfrm>
            <a:off x="6588125" y="4941888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13" name="Text Box 29"/>
          <p:cNvSpPr txBox="1">
            <a:spLocks noChangeArrowheads="1"/>
          </p:cNvSpPr>
          <p:nvPr/>
        </p:nvSpPr>
        <p:spPr bwMode="auto">
          <a:xfrm>
            <a:off x="900113" y="49403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0414" name="Text Box 30"/>
          <p:cNvSpPr txBox="1">
            <a:spLocks noChangeArrowheads="1"/>
          </p:cNvSpPr>
          <p:nvPr/>
        </p:nvSpPr>
        <p:spPr bwMode="auto">
          <a:xfrm>
            <a:off x="1979613" y="55895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0415" name="Text Box 31"/>
          <p:cNvSpPr txBox="1">
            <a:spLocks noChangeArrowheads="1"/>
          </p:cNvSpPr>
          <p:nvPr/>
        </p:nvSpPr>
        <p:spPr bwMode="auto">
          <a:xfrm>
            <a:off x="2051050" y="37163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0416" name="Text Box 32"/>
          <p:cNvSpPr txBox="1">
            <a:spLocks noChangeArrowheads="1"/>
          </p:cNvSpPr>
          <p:nvPr/>
        </p:nvSpPr>
        <p:spPr bwMode="auto">
          <a:xfrm>
            <a:off x="2843213" y="57324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400417" name="Text Box 33"/>
          <p:cNvSpPr txBox="1">
            <a:spLocks noChangeArrowheads="1"/>
          </p:cNvSpPr>
          <p:nvPr/>
        </p:nvSpPr>
        <p:spPr bwMode="auto">
          <a:xfrm>
            <a:off x="3276600" y="50133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00418" name="Text Box 34"/>
          <p:cNvSpPr txBox="1">
            <a:spLocks noChangeArrowheads="1"/>
          </p:cNvSpPr>
          <p:nvPr/>
        </p:nvSpPr>
        <p:spPr bwMode="auto">
          <a:xfrm>
            <a:off x="3779838" y="3429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0419" name="Text Box 35"/>
          <p:cNvSpPr txBox="1">
            <a:spLocks noChangeArrowheads="1"/>
          </p:cNvSpPr>
          <p:nvPr/>
        </p:nvSpPr>
        <p:spPr bwMode="auto">
          <a:xfrm>
            <a:off x="3348038" y="43656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0420" name="Text Box 36"/>
          <p:cNvSpPr txBox="1">
            <a:spLocks noChangeArrowheads="1"/>
          </p:cNvSpPr>
          <p:nvPr/>
        </p:nvSpPr>
        <p:spPr bwMode="auto">
          <a:xfrm>
            <a:off x="5003800" y="44370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0421" name="Text Box 37"/>
          <p:cNvSpPr txBox="1">
            <a:spLocks noChangeArrowheads="1"/>
          </p:cNvSpPr>
          <p:nvPr/>
        </p:nvSpPr>
        <p:spPr bwMode="auto">
          <a:xfrm>
            <a:off x="5724525" y="3932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0422" name="Text Box 38"/>
          <p:cNvSpPr txBox="1">
            <a:spLocks noChangeArrowheads="1"/>
          </p:cNvSpPr>
          <p:nvPr/>
        </p:nvSpPr>
        <p:spPr bwMode="auto">
          <a:xfrm>
            <a:off x="4427538" y="61658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0423" name="Text Box 39"/>
          <p:cNvSpPr txBox="1">
            <a:spLocks noChangeArrowheads="1"/>
          </p:cNvSpPr>
          <p:nvPr/>
        </p:nvSpPr>
        <p:spPr bwMode="auto">
          <a:xfrm>
            <a:off x="5940425" y="54451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0424" name="Text Box 40"/>
          <p:cNvSpPr txBox="1">
            <a:spLocks noChangeArrowheads="1"/>
          </p:cNvSpPr>
          <p:nvPr/>
        </p:nvSpPr>
        <p:spPr bwMode="auto">
          <a:xfrm>
            <a:off x="6877050" y="40052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0425" name="Text Box 41"/>
          <p:cNvSpPr txBox="1">
            <a:spLocks noChangeArrowheads="1"/>
          </p:cNvSpPr>
          <p:nvPr/>
        </p:nvSpPr>
        <p:spPr bwMode="auto">
          <a:xfrm>
            <a:off x="7019925" y="48688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0426" name="Text Box 42"/>
          <p:cNvSpPr txBox="1">
            <a:spLocks noChangeArrowheads="1"/>
          </p:cNvSpPr>
          <p:nvPr/>
        </p:nvSpPr>
        <p:spPr bwMode="auto">
          <a:xfrm>
            <a:off x="4140200" y="51577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0427" name="Text Box 43"/>
          <p:cNvSpPr txBox="1">
            <a:spLocks noChangeArrowheads="1"/>
          </p:cNvSpPr>
          <p:nvPr/>
        </p:nvSpPr>
        <p:spPr bwMode="auto">
          <a:xfrm>
            <a:off x="4427984" y="2636863"/>
            <a:ext cx="3752850" cy="4857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rgbClr val="FF0000"/>
                </a:solidFill>
              </a:rPr>
              <a:t>Test auf DAG-Eigenschaft</a:t>
            </a:r>
          </a:p>
        </p:txBody>
      </p:sp>
      <p:sp>
        <p:nvSpPr>
          <p:cNvPr id="400428" name="Line 44"/>
          <p:cNvSpPr>
            <a:spLocks noChangeShapeType="1"/>
          </p:cNvSpPr>
          <p:nvPr/>
        </p:nvSpPr>
        <p:spPr bwMode="auto">
          <a:xfrm flipH="1" flipV="1">
            <a:off x="4427984" y="1628800"/>
            <a:ext cx="649287" cy="10080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540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427" grpId="0" animBg="1"/>
      <p:bldP spid="400428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E9DD-F63F-4E45-8788-BAC7028C45DF}" type="slidenum">
              <a:rPr lang="de-DE"/>
              <a:pPr/>
              <a:t>102</a:t>
            </a:fld>
            <a:endParaRPr lang="de-DE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DAG-Strategie:</a:t>
            </a:r>
          </a:p>
          <a:p>
            <a:pPr marL="609600" indent="-609600">
              <a:buFontTx/>
              <a:buAutoNum type="arabicPeriod"/>
            </a:pPr>
            <a:r>
              <a:rPr lang="de-DE"/>
              <a:t>Topologische Sortierung der Knoten</a:t>
            </a:r>
            <a:br>
              <a:rPr lang="de-DE"/>
            </a:br>
            <a:r>
              <a:rPr lang="de-DE"/>
              <a:t>Laufzeit </a:t>
            </a:r>
            <a:r>
              <a:rPr lang="de-DE">
                <a:solidFill>
                  <a:schemeClr val="hlink"/>
                </a:solidFill>
              </a:rPr>
              <a:t>O(n+m)</a:t>
            </a:r>
          </a:p>
          <a:p>
            <a:pPr marL="609600" indent="-609600">
              <a:buFontTx/>
              <a:buAutoNum type="arabicPeriod"/>
            </a:pPr>
            <a:r>
              <a:rPr lang="de-DE"/>
              <a:t>Aktualisierung der Distanzen gemäß der topologischen Sortierung</a:t>
            </a:r>
            <a:br>
              <a:rPr lang="de-DE"/>
            </a:br>
            <a:r>
              <a:rPr lang="de-DE"/>
              <a:t>Laufzeit </a:t>
            </a:r>
            <a:r>
              <a:rPr lang="de-DE">
                <a:solidFill>
                  <a:schemeClr val="hlink"/>
                </a:solidFill>
              </a:rPr>
              <a:t>O(n+m)</a:t>
            </a:r>
          </a:p>
          <a:p>
            <a:pPr marL="609600" indent="-609600">
              <a:buFontTx/>
              <a:buAutoNum type="arabicPeriod"/>
            </a:pPr>
            <a:endParaRPr lang="de-DE" sz="1800">
              <a:solidFill>
                <a:schemeClr val="hlink"/>
              </a:solidFill>
            </a:endParaRPr>
          </a:p>
          <a:p>
            <a:pPr marL="609600" indent="-609600">
              <a:buFontTx/>
              <a:buNone/>
            </a:pPr>
            <a:r>
              <a:rPr lang="de-DE"/>
              <a:t>Insgesamt Laufzeit </a:t>
            </a:r>
            <a:r>
              <a:rPr lang="de-DE">
                <a:solidFill>
                  <a:schemeClr val="hlink"/>
                </a:solidFill>
              </a:rPr>
              <a:t>O(n+m).</a:t>
            </a:r>
          </a:p>
          <a:p>
            <a:pPr marL="609600" indent="-609600">
              <a:buFontTx/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081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E938-638B-B84A-9164-190DC20B0738}" type="slidenum">
              <a:rPr lang="de-DE"/>
              <a:pPr/>
              <a:t>103</a:t>
            </a:fld>
            <a:endParaRPr lang="de-DE"/>
          </a:p>
        </p:txBody>
      </p:sp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Dijkstras Algorithmus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4708525"/>
          </a:xfrm>
        </p:spPr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Nächster Schritt:</a:t>
            </a:r>
            <a:r>
              <a:rPr lang="de-DE" sz="2800" dirty="0"/>
              <a:t> Kürzeste Wege für beliebige Graphen mit positiven Kanten.</a:t>
            </a:r>
          </a:p>
          <a:p>
            <a:pPr>
              <a:buFontTx/>
              <a:buNone/>
            </a:pPr>
            <a:endParaRPr lang="de-DE" sz="1400" dirty="0"/>
          </a:p>
          <a:p>
            <a:pPr>
              <a:buFontTx/>
              <a:buNone/>
            </a:pPr>
            <a:r>
              <a:rPr lang="de-DE" sz="2800" dirty="0">
                <a:solidFill>
                  <a:srgbClr val="FF0000"/>
                </a:solidFill>
              </a:rPr>
              <a:t>Problem:</a:t>
            </a:r>
            <a:r>
              <a:rPr lang="de-DE" sz="2800" dirty="0"/>
              <a:t> besuche Knoten eines kürzesten Weges in richtiger Reihenfolge</a:t>
            </a:r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r>
              <a:rPr lang="de-DE" sz="2800" dirty="0">
                <a:solidFill>
                  <a:schemeClr val="hlink"/>
                </a:solidFill>
              </a:rPr>
              <a:t>Lösung:</a:t>
            </a:r>
            <a:r>
              <a:rPr lang="de-DE" sz="2800" dirty="0"/>
              <a:t> besuche Knoten in der Reihenfolge der kürzesten Distanz zur Quelle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</a:p>
        </p:txBody>
      </p:sp>
      <p:sp>
        <p:nvSpPr>
          <p:cNvPr id="401412" name="Oval 4"/>
          <p:cNvSpPr>
            <a:spLocks noChangeArrowheads="1"/>
          </p:cNvSpPr>
          <p:nvPr/>
        </p:nvSpPr>
        <p:spPr bwMode="auto">
          <a:xfrm>
            <a:off x="1187450" y="3644330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401413" name="Oval 5"/>
          <p:cNvSpPr>
            <a:spLocks noChangeArrowheads="1"/>
          </p:cNvSpPr>
          <p:nvPr/>
        </p:nvSpPr>
        <p:spPr bwMode="auto">
          <a:xfrm>
            <a:off x="2700338" y="364433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1</a:t>
            </a:r>
          </a:p>
        </p:txBody>
      </p:sp>
      <p:sp>
        <p:nvSpPr>
          <p:cNvPr id="401414" name="Oval 6"/>
          <p:cNvSpPr>
            <a:spLocks noChangeArrowheads="1"/>
          </p:cNvSpPr>
          <p:nvPr/>
        </p:nvSpPr>
        <p:spPr bwMode="auto">
          <a:xfrm>
            <a:off x="4211638" y="364433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2</a:t>
            </a:r>
          </a:p>
        </p:txBody>
      </p:sp>
      <p:sp>
        <p:nvSpPr>
          <p:cNvPr id="401415" name="Oval 7"/>
          <p:cNvSpPr>
            <a:spLocks noChangeArrowheads="1"/>
          </p:cNvSpPr>
          <p:nvPr/>
        </p:nvSpPr>
        <p:spPr bwMode="auto">
          <a:xfrm>
            <a:off x="5724525" y="3644330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3</a:t>
            </a:r>
          </a:p>
        </p:txBody>
      </p:sp>
      <p:sp>
        <p:nvSpPr>
          <p:cNvPr id="401416" name="Oval 8"/>
          <p:cNvSpPr>
            <a:spLocks noChangeArrowheads="1"/>
          </p:cNvSpPr>
          <p:nvPr/>
        </p:nvSpPr>
        <p:spPr bwMode="auto">
          <a:xfrm>
            <a:off x="7237413" y="364433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4</a:t>
            </a:r>
          </a:p>
        </p:txBody>
      </p:sp>
      <p:sp>
        <p:nvSpPr>
          <p:cNvPr id="401417" name="Text Box 9"/>
          <p:cNvSpPr txBox="1">
            <a:spLocks noChangeArrowheads="1"/>
          </p:cNvSpPr>
          <p:nvPr/>
        </p:nvSpPr>
        <p:spPr bwMode="auto">
          <a:xfrm>
            <a:off x="755650" y="364433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</a:t>
            </a:r>
          </a:p>
        </p:txBody>
      </p:sp>
      <p:sp>
        <p:nvSpPr>
          <p:cNvPr id="401418" name="Text Box 10"/>
          <p:cNvSpPr txBox="1">
            <a:spLocks noChangeArrowheads="1"/>
          </p:cNvSpPr>
          <p:nvPr/>
        </p:nvSpPr>
        <p:spPr bwMode="auto">
          <a:xfrm>
            <a:off x="7885113" y="364433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v</a:t>
            </a:r>
          </a:p>
        </p:txBody>
      </p:sp>
      <p:sp>
        <p:nvSpPr>
          <p:cNvPr id="401419" name="Line 11"/>
          <p:cNvSpPr>
            <a:spLocks noChangeShapeType="1"/>
          </p:cNvSpPr>
          <p:nvPr/>
        </p:nvSpPr>
        <p:spPr bwMode="auto">
          <a:xfrm>
            <a:off x="1692275" y="3860230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1420" name="Line 12"/>
          <p:cNvSpPr>
            <a:spLocks noChangeShapeType="1"/>
          </p:cNvSpPr>
          <p:nvPr/>
        </p:nvSpPr>
        <p:spPr bwMode="auto">
          <a:xfrm>
            <a:off x="3203575" y="3860230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1421" name="Line 13"/>
          <p:cNvSpPr>
            <a:spLocks noChangeShapeType="1"/>
          </p:cNvSpPr>
          <p:nvPr/>
        </p:nvSpPr>
        <p:spPr bwMode="auto">
          <a:xfrm>
            <a:off x="4716463" y="3860230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1422" name="Line 14"/>
          <p:cNvSpPr>
            <a:spLocks noChangeShapeType="1"/>
          </p:cNvSpPr>
          <p:nvPr/>
        </p:nvSpPr>
        <p:spPr bwMode="auto">
          <a:xfrm>
            <a:off x="6229350" y="3860230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1424" name="Text Box 16"/>
          <p:cNvSpPr txBox="1">
            <a:spLocks noChangeArrowheads="1"/>
          </p:cNvSpPr>
          <p:nvPr/>
        </p:nvSpPr>
        <p:spPr bwMode="auto">
          <a:xfrm>
            <a:off x="4716463" y="3356992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w</a:t>
            </a:r>
          </a:p>
        </p:txBody>
      </p:sp>
      <p:sp>
        <p:nvSpPr>
          <p:cNvPr id="3" name="Rechteck 2"/>
          <p:cNvSpPr/>
          <p:nvPr/>
        </p:nvSpPr>
        <p:spPr>
          <a:xfrm>
            <a:off x="2267744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 err="1">
                <a:solidFill>
                  <a:srgbClr val="0000FF"/>
                </a:solidFill>
              </a:rPr>
              <a:t>Edsger</a:t>
            </a:r>
            <a:r>
              <a:rPr lang="de-DE" sz="1200" dirty="0">
                <a:solidFill>
                  <a:srgbClr val="0000FF"/>
                </a:solidFill>
              </a:rPr>
              <a:t> W. Dijkstra: A </a:t>
            </a:r>
            <a:r>
              <a:rPr lang="de-DE" sz="1200" dirty="0" err="1">
                <a:solidFill>
                  <a:srgbClr val="0000FF"/>
                </a:solidFill>
              </a:rPr>
              <a:t>note</a:t>
            </a:r>
            <a:r>
              <a:rPr lang="de-DE" sz="1200" dirty="0">
                <a:solidFill>
                  <a:srgbClr val="0000FF"/>
                </a:solidFill>
              </a:rPr>
              <a:t> on </a:t>
            </a:r>
            <a:r>
              <a:rPr lang="de-DE" sz="1200" dirty="0" err="1">
                <a:solidFill>
                  <a:srgbClr val="0000FF"/>
                </a:solidFill>
              </a:rPr>
              <a:t>two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problems</a:t>
            </a:r>
            <a:r>
              <a:rPr lang="de-DE" sz="1200" dirty="0">
                <a:solidFill>
                  <a:srgbClr val="0000FF"/>
                </a:solidFill>
              </a:rPr>
              <a:t> in </a:t>
            </a:r>
            <a:r>
              <a:rPr lang="de-DE" sz="1200" dirty="0" err="1">
                <a:solidFill>
                  <a:srgbClr val="0000FF"/>
                </a:solidFill>
              </a:rPr>
              <a:t>connexion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with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graphs</a:t>
            </a:r>
            <a:r>
              <a:rPr lang="de-DE" sz="1200" dirty="0">
                <a:solidFill>
                  <a:srgbClr val="0000FF"/>
                </a:solidFill>
              </a:rPr>
              <a:t>. In: Numerische Mathematik. </a:t>
            </a:r>
            <a:r>
              <a:rPr lang="de-DE" sz="1200" dirty="0" smtClean="0">
                <a:solidFill>
                  <a:srgbClr val="0000FF"/>
                </a:solidFill>
              </a:rPr>
              <a:t>1, </a:t>
            </a:r>
            <a:r>
              <a:rPr lang="de-DE" sz="1200" dirty="0">
                <a:solidFill>
                  <a:srgbClr val="0000FF"/>
                </a:solidFill>
              </a:rPr>
              <a:t>S. 269–</a:t>
            </a:r>
            <a:r>
              <a:rPr lang="de-DE" sz="1200" dirty="0" smtClean="0">
                <a:solidFill>
                  <a:srgbClr val="0000FF"/>
                </a:solidFill>
              </a:rPr>
              <a:t>271, </a:t>
            </a:r>
            <a:r>
              <a:rPr lang="de-DE" sz="1200" b="1" dirty="0">
                <a:solidFill>
                  <a:srgbClr val="FF0000"/>
                </a:solidFill>
              </a:rPr>
              <a:t>1959</a:t>
            </a:r>
          </a:p>
        </p:txBody>
      </p:sp>
    </p:spTree>
    <p:extLst>
      <p:ext uri="{BB962C8B-B14F-4D97-AF65-F5344CB8AC3E}">
        <p14:creationId xmlns:p14="http://schemas.microsoft.com/office/powerpoint/2010/main" val="158279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1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E8CF-37CE-CC4A-BAB9-C7E856E79937}" type="slidenum">
              <a:rPr lang="de-DE"/>
              <a:pPr/>
              <a:t>104</a:t>
            </a:fld>
            <a:endParaRPr lang="de-DE"/>
          </a:p>
        </p:txBody>
      </p:sp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Dijkstras Algorithmus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dirty="0"/>
              <a:t>Am Anfang, setze </a:t>
            </a:r>
            <a:r>
              <a:rPr lang="de-DE" dirty="0">
                <a:solidFill>
                  <a:schemeClr val="hlink"/>
                </a:solidFill>
              </a:rPr>
              <a:t>d(s):=0</a:t>
            </a:r>
            <a:r>
              <a:rPr lang="de-DE" dirty="0"/>
              <a:t> und </a:t>
            </a:r>
            <a:r>
              <a:rPr lang="de-DE" dirty="0">
                <a:solidFill>
                  <a:schemeClr val="hlink"/>
                </a:solidFill>
              </a:rPr>
              <a:t>d(v):</a:t>
            </a:r>
            <a:r>
              <a:rPr lang="de-DE" dirty="0" smtClean="0">
                <a:solidFill>
                  <a:schemeClr val="hlink"/>
                </a:solidFill>
              </a:rPr>
              <a:t>=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dirty="0" smtClean="0"/>
              <a:t> </a:t>
            </a:r>
            <a:r>
              <a:rPr lang="de-DE" dirty="0"/>
              <a:t>für alle Knoten. Füge </a:t>
            </a:r>
            <a:r>
              <a:rPr lang="de-DE" dirty="0">
                <a:solidFill>
                  <a:schemeClr val="hlink"/>
                </a:solidFill>
              </a:rPr>
              <a:t>s</a:t>
            </a:r>
            <a:r>
              <a:rPr lang="de-DE" dirty="0"/>
              <a:t> in </a:t>
            </a:r>
            <a:r>
              <a:rPr lang="de-DE" dirty="0" err="1"/>
              <a:t>Priority</a:t>
            </a:r>
            <a:r>
              <a:rPr lang="de-DE" dirty="0"/>
              <a:t> Queue </a:t>
            </a:r>
            <a:r>
              <a:rPr lang="de-DE" dirty="0" err="1">
                <a:solidFill>
                  <a:schemeClr val="hlink"/>
                </a:solidFill>
              </a:rPr>
              <a:t>q</a:t>
            </a:r>
            <a:r>
              <a:rPr lang="de-DE" dirty="0"/>
              <a:t> ein, wobei die Prioritäten in </a:t>
            </a:r>
            <a:r>
              <a:rPr lang="de-DE" dirty="0" err="1">
                <a:solidFill>
                  <a:schemeClr val="hlink"/>
                </a:solidFill>
              </a:rPr>
              <a:t>q</a:t>
            </a:r>
            <a:r>
              <a:rPr lang="de-DE" dirty="0"/>
              <a:t> gemäß der aktuellen Distanzen </a:t>
            </a:r>
            <a:r>
              <a:rPr lang="de-DE" dirty="0">
                <a:solidFill>
                  <a:schemeClr val="hlink"/>
                </a:solidFill>
              </a:rPr>
              <a:t>d(v)</a:t>
            </a:r>
            <a:r>
              <a:rPr lang="de-DE" dirty="0"/>
              <a:t> definiert sind.</a:t>
            </a:r>
          </a:p>
          <a:p>
            <a:pPr>
              <a:lnSpc>
                <a:spcPct val="90000"/>
              </a:lnSpc>
            </a:pPr>
            <a:r>
              <a:rPr lang="de-DE" dirty="0"/>
              <a:t>Wiederhole, bis </a:t>
            </a:r>
            <a:r>
              <a:rPr lang="de-DE" dirty="0" err="1">
                <a:solidFill>
                  <a:schemeClr val="hlink"/>
                </a:solidFill>
              </a:rPr>
              <a:t>q</a:t>
            </a:r>
            <a:r>
              <a:rPr lang="de-DE" dirty="0"/>
              <a:t> leer ist:</a:t>
            </a:r>
            <a:br>
              <a:rPr lang="de-DE" dirty="0"/>
            </a:br>
            <a:r>
              <a:rPr lang="de-DE" dirty="0"/>
              <a:t>Entferne aus </a:t>
            </a:r>
            <a:r>
              <a:rPr lang="de-DE" dirty="0" err="1">
                <a:solidFill>
                  <a:schemeClr val="hlink"/>
                </a:solidFill>
              </a:rPr>
              <a:t>q</a:t>
            </a:r>
            <a:r>
              <a:rPr lang="de-DE" dirty="0"/>
              <a:t> (</a:t>
            </a:r>
            <a:r>
              <a:rPr lang="de-DE" dirty="0" err="1"/>
              <a:t>deleteMin</a:t>
            </a:r>
            <a:r>
              <a:rPr lang="de-DE" dirty="0"/>
              <a:t>) den Knoten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mit niedrigstem </a:t>
            </a:r>
            <a:r>
              <a:rPr lang="de-DE" dirty="0">
                <a:solidFill>
                  <a:schemeClr val="hlink"/>
                </a:solidFill>
              </a:rPr>
              <a:t>d(v)</a:t>
            </a:r>
            <a:r>
              <a:rPr lang="de-DE" dirty="0"/>
              <a:t>. Für alle 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v,w</a:t>
            </a:r>
            <a:r>
              <a:rPr lang="de-DE" dirty="0" smtClean="0">
                <a:solidFill>
                  <a:schemeClr val="hlink"/>
                </a:solidFill>
              </a:rPr>
              <a:t>)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E, </a:t>
            </a:r>
            <a:r>
              <a:rPr lang="de-DE" dirty="0"/>
              <a:t>setze </a:t>
            </a:r>
            <a:r>
              <a:rPr lang="de-DE" dirty="0">
                <a:solidFill>
                  <a:schemeClr val="hlink"/>
                </a:solidFill>
              </a:rPr>
              <a:t>d(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) := min{d(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), d(v)+c(</a:t>
            </a:r>
            <a:r>
              <a:rPr lang="de-DE" dirty="0" err="1">
                <a:solidFill>
                  <a:schemeClr val="hlink"/>
                </a:solidFill>
              </a:rPr>
              <a:t>v,w</a:t>
            </a:r>
            <a:r>
              <a:rPr lang="de-DE" dirty="0">
                <a:solidFill>
                  <a:schemeClr val="hlink"/>
                </a:solidFill>
              </a:rPr>
              <a:t>)}</a:t>
            </a:r>
            <a:r>
              <a:rPr lang="de-DE" dirty="0"/>
              <a:t>. Falls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/>
              <a:t> noch nicht in </a:t>
            </a:r>
            <a:r>
              <a:rPr lang="de-DE" dirty="0" err="1">
                <a:solidFill>
                  <a:schemeClr val="hlink"/>
                </a:solidFill>
              </a:rPr>
              <a:t>q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/>
              <a:t>war, füge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/>
              <a:t> in </a:t>
            </a:r>
            <a:r>
              <a:rPr lang="de-DE" dirty="0" err="1">
                <a:solidFill>
                  <a:schemeClr val="hlink"/>
                </a:solidFill>
              </a:rPr>
              <a:t>q</a:t>
            </a:r>
            <a:r>
              <a:rPr lang="de-DE" dirty="0"/>
              <a:t> ein.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292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98C6-DC3F-964D-A7C7-BA5F15D254E5}" type="slidenum">
              <a:rPr lang="de-DE"/>
              <a:pPr/>
              <a:t>105</a:t>
            </a:fld>
            <a:endParaRPr lang="de-DE"/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Dijkstras Algorithmus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3200" dirty="0"/>
              <a:t>Beispiel: (     </a:t>
            </a:r>
            <a:r>
              <a:rPr lang="de-DE" sz="3200" dirty="0" smtClean="0"/>
              <a:t> : </a:t>
            </a:r>
            <a:r>
              <a:rPr lang="de-DE" sz="3200" dirty="0"/>
              <a:t>aktuell,     </a:t>
            </a:r>
            <a:r>
              <a:rPr lang="de-DE" sz="3200" dirty="0" smtClean="0"/>
              <a:t> : </a:t>
            </a:r>
            <a:r>
              <a:rPr lang="de-DE" sz="3200" dirty="0"/>
              <a:t>fertig)</a:t>
            </a:r>
          </a:p>
        </p:txBody>
      </p:sp>
      <p:sp>
        <p:nvSpPr>
          <p:cNvPr id="404484" name="Oval 4"/>
          <p:cNvSpPr>
            <a:spLocks noChangeArrowheads="1"/>
          </p:cNvSpPr>
          <p:nvPr/>
        </p:nvSpPr>
        <p:spPr bwMode="auto">
          <a:xfrm>
            <a:off x="1474788" y="436386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404485" name="Oval 5"/>
          <p:cNvSpPr>
            <a:spLocks noChangeArrowheads="1"/>
          </p:cNvSpPr>
          <p:nvPr/>
        </p:nvSpPr>
        <p:spPr bwMode="auto">
          <a:xfrm>
            <a:off x="1692275" y="3068464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04486" name="Oval 6"/>
          <p:cNvSpPr>
            <a:spLocks noChangeArrowheads="1"/>
          </p:cNvSpPr>
          <p:nvPr/>
        </p:nvSpPr>
        <p:spPr bwMode="auto">
          <a:xfrm>
            <a:off x="2843213" y="378760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04487" name="Oval 7"/>
          <p:cNvSpPr>
            <a:spLocks noChangeArrowheads="1"/>
          </p:cNvSpPr>
          <p:nvPr/>
        </p:nvSpPr>
        <p:spPr bwMode="auto">
          <a:xfrm>
            <a:off x="3995738" y="472422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04488" name="Oval 8"/>
          <p:cNvSpPr>
            <a:spLocks noChangeArrowheads="1"/>
          </p:cNvSpPr>
          <p:nvPr/>
        </p:nvSpPr>
        <p:spPr bwMode="auto">
          <a:xfrm>
            <a:off x="4500563" y="335580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04489" name="Oval 9"/>
          <p:cNvSpPr>
            <a:spLocks noChangeArrowheads="1"/>
          </p:cNvSpPr>
          <p:nvPr/>
        </p:nvSpPr>
        <p:spPr bwMode="auto">
          <a:xfrm>
            <a:off x="5580063" y="450832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04490" name="Oval 10"/>
          <p:cNvSpPr>
            <a:spLocks noChangeArrowheads="1"/>
          </p:cNvSpPr>
          <p:nvPr/>
        </p:nvSpPr>
        <p:spPr bwMode="auto">
          <a:xfrm>
            <a:off x="3348038" y="249220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04491" name="Oval 11"/>
          <p:cNvSpPr>
            <a:spLocks noChangeArrowheads="1"/>
          </p:cNvSpPr>
          <p:nvPr/>
        </p:nvSpPr>
        <p:spPr bwMode="auto">
          <a:xfrm>
            <a:off x="5148263" y="241917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04492" name="Oval 12"/>
          <p:cNvSpPr>
            <a:spLocks noChangeArrowheads="1"/>
          </p:cNvSpPr>
          <p:nvPr/>
        </p:nvSpPr>
        <p:spPr bwMode="auto">
          <a:xfrm>
            <a:off x="6659563" y="328436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04494" name="Line 14"/>
          <p:cNvSpPr>
            <a:spLocks noChangeShapeType="1"/>
          </p:cNvSpPr>
          <p:nvPr/>
        </p:nvSpPr>
        <p:spPr bwMode="auto">
          <a:xfrm flipV="1">
            <a:off x="1763713" y="3571701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495" name="Line 15"/>
          <p:cNvSpPr>
            <a:spLocks noChangeShapeType="1"/>
          </p:cNvSpPr>
          <p:nvPr/>
        </p:nvSpPr>
        <p:spPr bwMode="auto">
          <a:xfrm flipV="1">
            <a:off x="1979613" y="4147964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496" name="Line 16"/>
          <p:cNvSpPr>
            <a:spLocks noChangeShapeType="1"/>
          </p:cNvSpPr>
          <p:nvPr/>
        </p:nvSpPr>
        <p:spPr bwMode="auto">
          <a:xfrm flipV="1">
            <a:off x="2124075" y="2779539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497" name="Line 17"/>
          <p:cNvSpPr>
            <a:spLocks noChangeShapeType="1"/>
          </p:cNvSpPr>
          <p:nvPr/>
        </p:nvSpPr>
        <p:spPr bwMode="auto">
          <a:xfrm>
            <a:off x="3275013" y="4219401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498" name="Line 18"/>
          <p:cNvSpPr>
            <a:spLocks noChangeShapeType="1"/>
          </p:cNvSpPr>
          <p:nvPr/>
        </p:nvSpPr>
        <p:spPr bwMode="auto">
          <a:xfrm>
            <a:off x="3348038" y="4003501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499" name="Line 19"/>
          <p:cNvSpPr>
            <a:spLocks noChangeShapeType="1"/>
          </p:cNvSpPr>
          <p:nvPr/>
        </p:nvSpPr>
        <p:spPr bwMode="auto">
          <a:xfrm flipV="1">
            <a:off x="4500563" y="4868689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500" name="Line 20"/>
          <p:cNvSpPr>
            <a:spLocks noChangeShapeType="1"/>
          </p:cNvSpPr>
          <p:nvPr/>
        </p:nvSpPr>
        <p:spPr bwMode="auto">
          <a:xfrm>
            <a:off x="3779838" y="2924001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501" name="Line 21"/>
          <p:cNvSpPr>
            <a:spLocks noChangeShapeType="1"/>
          </p:cNvSpPr>
          <p:nvPr/>
        </p:nvSpPr>
        <p:spPr bwMode="auto">
          <a:xfrm flipV="1">
            <a:off x="3851275" y="2635076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502" name="Line 22"/>
          <p:cNvSpPr>
            <a:spLocks noChangeShapeType="1"/>
          </p:cNvSpPr>
          <p:nvPr/>
        </p:nvSpPr>
        <p:spPr bwMode="auto">
          <a:xfrm flipV="1">
            <a:off x="5003800" y="3571701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503" name="Line 23"/>
          <p:cNvSpPr>
            <a:spLocks noChangeShapeType="1"/>
          </p:cNvSpPr>
          <p:nvPr/>
        </p:nvSpPr>
        <p:spPr bwMode="auto">
          <a:xfrm flipV="1">
            <a:off x="6011863" y="3787601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504" name="Line 24"/>
          <p:cNvSpPr>
            <a:spLocks noChangeShapeType="1"/>
          </p:cNvSpPr>
          <p:nvPr/>
        </p:nvSpPr>
        <p:spPr bwMode="auto">
          <a:xfrm>
            <a:off x="5651500" y="2779539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505" name="Line 25"/>
          <p:cNvSpPr>
            <a:spLocks noChangeShapeType="1"/>
          </p:cNvSpPr>
          <p:nvPr/>
        </p:nvSpPr>
        <p:spPr bwMode="auto">
          <a:xfrm flipH="1">
            <a:off x="4356100" y="3860626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509" name="Line 29"/>
          <p:cNvSpPr>
            <a:spLocks noChangeShapeType="1"/>
          </p:cNvSpPr>
          <p:nvPr/>
        </p:nvSpPr>
        <p:spPr bwMode="auto">
          <a:xfrm flipH="1" flipV="1">
            <a:off x="2197100" y="3355801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511" name="Text Box 31"/>
          <p:cNvSpPr txBox="1">
            <a:spLocks noChangeArrowheads="1"/>
          </p:cNvSpPr>
          <p:nvPr/>
        </p:nvSpPr>
        <p:spPr bwMode="auto">
          <a:xfrm>
            <a:off x="1476375" y="371775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4512" name="Text Box 32"/>
          <p:cNvSpPr txBox="1">
            <a:spLocks noChangeArrowheads="1"/>
          </p:cNvSpPr>
          <p:nvPr/>
        </p:nvSpPr>
        <p:spPr bwMode="auto">
          <a:xfrm>
            <a:off x="2411413" y="443688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4513" name="Text Box 33"/>
          <p:cNvSpPr txBox="1">
            <a:spLocks noChangeArrowheads="1"/>
          </p:cNvSpPr>
          <p:nvPr/>
        </p:nvSpPr>
        <p:spPr bwMode="auto">
          <a:xfrm>
            <a:off x="2484438" y="242076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4514" name="Text Box 34"/>
          <p:cNvSpPr txBox="1">
            <a:spLocks noChangeArrowheads="1"/>
          </p:cNvSpPr>
          <p:nvPr/>
        </p:nvSpPr>
        <p:spPr bwMode="auto">
          <a:xfrm>
            <a:off x="4427538" y="220486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4515" name="Text Box 35"/>
          <p:cNvSpPr txBox="1">
            <a:spLocks noChangeArrowheads="1"/>
          </p:cNvSpPr>
          <p:nvPr/>
        </p:nvSpPr>
        <p:spPr bwMode="auto">
          <a:xfrm>
            <a:off x="6227763" y="263666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4516" name="Text Box 36"/>
          <p:cNvSpPr txBox="1">
            <a:spLocks noChangeArrowheads="1"/>
          </p:cNvSpPr>
          <p:nvPr/>
        </p:nvSpPr>
        <p:spPr bwMode="auto">
          <a:xfrm>
            <a:off x="6516688" y="414955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4517" name="Text Box 37"/>
          <p:cNvSpPr txBox="1">
            <a:spLocks noChangeArrowheads="1"/>
          </p:cNvSpPr>
          <p:nvPr/>
        </p:nvSpPr>
        <p:spPr bwMode="auto">
          <a:xfrm>
            <a:off x="3348038" y="458135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04518" name="Text Box 38"/>
          <p:cNvSpPr txBox="1">
            <a:spLocks noChangeArrowheads="1"/>
          </p:cNvSpPr>
          <p:nvPr/>
        </p:nvSpPr>
        <p:spPr bwMode="auto">
          <a:xfrm>
            <a:off x="5003800" y="494171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4519" name="Text Box 39"/>
          <p:cNvSpPr txBox="1">
            <a:spLocks noChangeArrowheads="1"/>
          </p:cNvSpPr>
          <p:nvPr/>
        </p:nvSpPr>
        <p:spPr bwMode="auto">
          <a:xfrm>
            <a:off x="4140200" y="285256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4520" name="Text Box 40"/>
          <p:cNvSpPr txBox="1">
            <a:spLocks noChangeArrowheads="1"/>
          </p:cNvSpPr>
          <p:nvPr/>
        </p:nvSpPr>
        <p:spPr bwMode="auto">
          <a:xfrm>
            <a:off x="3203575" y="314148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404521" name="Text Box 41"/>
          <p:cNvSpPr txBox="1">
            <a:spLocks noChangeArrowheads="1"/>
          </p:cNvSpPr>
          <p:nvPr/>
        </p:nvSpPr>
        <p:spPr bwMode="auto">
          <a:xfrm>
            <a:off x="5580063" y="32129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4522" name="Text Box 42"/>
          <p:cNvSpPr txBox="1">
            <a:spLocks noChangeArrowheads="1"/>
          </p:cNvSpPr>
          <p:nvPr/>
        </p:nvSpPr>
        <p:spPr bwMode="auto">
          <a:xfrm>
            <a:off x="4859338" y="40765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04523" name="Text Box 43"/>
          <p:cNvSpPr txBox="1">
            <a:spLocks noChangeArrowheads="1"/>
          </p:cNvSpPr>
          <p:nvPr/>
        </p:nvSpPr>
        <p:spPr bwMode="auto">
          <a:xfrm>
            <a:off x="4211638" y="378918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4524" name="Text Box 44"/>
          <p:cNvSpPr txBox="1">
            <a:spLocks noChangeArrowheads="1"/>
          </p:cNvSpPr>
          <p:nvPr/>
        </p:nvSpPr>
        <p:spPr bwMode="auto">
          <a:xfrm>
            <a:off x="1763688" y="314148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404525" name="Text Box 45"/>
          <p:cNvSpPr txBox="1">
            <a:spLocks noChangeArrowheads="1"/>
          </p:cNvSpPr>
          <p:nvPr/>
        </p:nvSpPr>
        <p:spPr bwMode="auto">
          <a:xfrm>
            <a:off x="2916238" y="386104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404526" name="Text Box 46"/>
          <p:cNvSpPr txBox="1">
            <a:spLocks noChangeArrowheads="1"/>
          </p:cNvSpPr>
          <p:nvPr/>
        </p:nvSpPr>
        <p:spPr bwMode="auto">
          <a:xfrm>
            <a:off x="3419475" y="254647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404527" name="Text Box 47"/>
          <p:cNvSpPr txBox="1">
            <a:spLocks noChangeArrowheads="1"/>
          </p:cNvSpPr>
          <p:nvPr/>
        </p:nvSpPr>
        <p:spPr bwMode="auto">
          <a:xfrm>
            <a:off x="4572000" y="3429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5</a:t>
            </a:r>
          </a:p>
        </p:txBody>
      </p:sp>
      <p:sp>
        <p:nvSpPr>
          <p:cNvPr id="404528" name="Text Box 48"/>
          <p:cNvSpPr txBox="1">
            <a:spLocks noChangeArrowheads="1"/>
          </p:cNvSpPr>
          <p:nvPr/>
        </p:nvSpPr>
        <p:spPr bwMode="auto">
          <a:xfrm>
            <a:off x="4067175" y="479715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5</a:t>
            </a:r>
          </a:p>
        </p:txBody>
      </p:sp>
      <p:sp>
        <p:nvSpPr>
          <p:cNvPr id="404529" name="Text Box 49"/>
          <p:cNvSpPr txBox="1">
            <a:spLocks noChangeArrowheads="1"/>
          </p:cNvSpPr>
          <p:nvPr/>
        </p:nvSpPr>
        <p:spPr bwMode="auto">
          <a:xfrm>
            <a:off x="4572000" y="342232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404531" name="Text Box 51"/>
          <p:cNvSpPr txBox="1">
            <a:spLocks noChangeArrowheads="1"/>
          </p:cNvSpPr>
          <p:nvPr/>
        </p:nvSpPr>
        <p:spPr bwMode="auto">
          <a:xfrm>
            <a:off x="5219700" y="244948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404532" name="Text Box 52"/>
          <p:cNvSpPr txBox="1">
            <a:spLocks noChangeArrowheads="1"/>
          </p:cNvSpPr>
          <p:nvPr/>
        </p:nvSpPr>
        <p:spPr bwMode="auto">
          <a:xfrm>
            <a:off x="6732588" y="332680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404533" name="Text Box 53"/>
          <p:cNvSpPr txBox="1">
            <a:spLocks noChangeArrowheads="1"/>
          </p:cNvSpPr>
          <p:nvPr/>
        </p:nvSpPr>
        <p:spPr bwMode="auto">
          <a:xfrm>
            <a:off x="5651500" y="458112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5</a:t>
            </a:r>
          </a:p>
        </p:txBody>
      </p:sp>
      <p:sp>
        <p:nvSpPr>
          <p:cNvPr id="404534" name="Oval 54"/>
          <p:cNvSpPr>
            <a:spLocks noChangeArrowheads="1"/>
          </p:cNvSpPr>
          <p:nvPr/>
        </p:nvSpPr>
        <p:spPr bwMode="auto">
          <a:xfrm>
            <a:off x="2135215" y="1318540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4535" name="Oval 55"/>
          <p:cNvSpPr>
            <a:spLocks noChangeArrowheads="1"/>
          </p:cNvSpPr>
          <p:nvPr/>
        </p:nvSpPr>
        <p:spPr bwMode="auto">
          <a:xfrm>
            <a:off x="4128961" y="1309132"/>
            <a:ext cx="431800" cy="431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7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04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04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0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404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404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0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0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404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0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404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404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0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0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404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0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404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04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4044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404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40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404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404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4044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4044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4044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4044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4044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4044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4044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524" grpId="0"/>
      <p:bldP spid="404525" grpId="0"/>
      <p:bldP spid="404526" grpId="0"/>
      <p:bldP spid="404527" grpId="0"/>
      <p:bldP spid="404527" grpId="1"/>
      <p:bldP spid="404528" grpId="0"/>
      <p:bldP spid="404529" grpId="0"/>
      <p:bldP spid="404531" grpId="0"/>
      <p:bldP spid="404532" grpId="0"/>
      <p:bldP spid="404533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A897-2EBC-2641-AB55-0CDD9DABD973}" type="slidenum">
              <a:rPr lang="de-DE"/>
              <a:pPr/>
              <a:t>106</a:t>
            </a:fld>
            <a:endParaRPr lang="de-DE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Dijkstras Algorithmus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 dirty="0" err="1"/>
              <a:t>Procedure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accent2"/>
                </a:solidFill>
              </a:rPr>
              <a:t>Dijkstra</a:t>
            </a:r>
            <a:r>
              <a:rPr lang="de-DE" sz="2800" dirty="0"/>
              <a:t>(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  <a:r>
              <a:rPr lang="de-DE" sz="2800" dirty="0"/>
              <a:t>: </a:t>
            </a:r>
            <a:r>
              <a:rPr lang="de-DE" sz="2800" dirty="0" err="1">
                <a:solidFill>
                  <a:schemeClr val="hlink"/>
                </a:solidFill>
              </a:rPr>
              <a:t>NodeId</a:t>
            </a:r>
            <a:r>
              <a:rPr lang="de-DE" sz="2800" dirty="0"/>
              <a:t>)</a:t>
            </a:r>
            <a:br>
              <a:rPr lang="de-DE" sz="2800" dirty="0"/>
            </a:br>
            <a:r>
              <a:rPr lang="de-DE" sz="2800" dirty="0">
                <a:solidFill>
                  <a:schemeClr val="hlink"/>
                </a:solidFill>
              </a:rPr>
              <a:t>d=</a:t>
            </a:r>
            <a:r>
              <a:rPr lang="de-DE" sz="2800" dirty="0" smtClean="0">
                <a:solidFill>
                  <a:schemeClr val="hlink"/>
                </a:solidFill>
              </a:rPr>
              <a:t>&lt;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 smtClean="0">
                <a:solidFill>
                  <a:schemeClr val="hlink"/>
                </a:solidFill>
              </a:rPr>
              <a:t>,</a:t>
            </a:r>
            <a:r>
              <a:rPr lang="de-DE" sz="2800" dirty="0">
                <a:solidFill>
                  <a:schemeClr val="hlink"/>
                </a:solidFill>
              </a:rPr>
              <a:t>…</a:t>
            </a:r>
            <a:r>
              <a:rPr lang="de-DE" sz="2800" dirty="0" smtClean="0">
                <a:solidFill>
                  <a:schemeClr val="hlink"/>
                </a:solidFill>
              </a:rPr>
              <a:t>,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 smtClean="0">
                <a:solidFill>
                  <a:schemeClr val="hlink"/>
                </a:solidFill>
              </a:rPr>
              <a:t>&gt;</a:t>
            </a:r>
            <a:r>
              <a:rPr lang="de-DE" sz="2800" dirty="0">
                <a:solidFill>
                  <a:schemeClr val="hlink"/>
                </a:solidFill>
              </a:rPr>
              <a:t>: </a:t>
            </a:r>
            <a:r>
              <a:rPr lang="de-DE" sz="2800" dirty="0" err="1">
                <a:solidFill>
                  <a:schemeClr val="hlink"/>
                </a:solidFill>
              </a:rPr>
              <a:t>NodeArray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 smtClean="0">
                <a:solidFill>
                  <a:schemeClr val="hlink"/>
                </a:solidFill>
              </a:rPr>
              <a:t>ℝ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∪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{</a:t>
            </a:r>
            <a:r>
              <a:rPr lang="de-DE" sz="2800" dirty="0" smtClean="0">
                <a:solidFill>
                  <a:schemeClr val="hlink"/>
                </a:solidFill>
              </a:rPr>
              <a:t>-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 smtClean="0">
                <a:solidFill>
                  <a:schemeClr val="hlink"/>
                </a:solidFill>
              </a:rPr>
              <a:t>,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 smtClean="0">
                <a:solidFill>
                  <a:schemeClr val="hlink"/>
                </a:solidFill>
              </a:rPr>
              <a:t>}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smtClean="0">
                <a:solidFill>
                  <a:schemeClr val="hlink"/>
                </a:solidFill>
              </a:rPr>
              <a:t>d</a:t>
            </a:r>
            <a:r>
              <a:rPr lang="de-DE" sz="2800" dirty="0">
                <a:solidFill>
                  <a:schemeClr val="hlink"/>
                </a:solidFill>
              </a:rPr>
              <a:t>[s]:=</a:t>
            </a:r>
            <a:r>
              <a:rPr lang="de-DE" sz="2800" dirty="0" smtClean="0">
                <a:solidFill>
                  <a:schemeClr val="hlink"/>
                </a:solidFill>
              </a:rPr>
              <a:t>0</a:t>
            </a:r>
            <a:r>
              <a:rPr lang="de-DE" sz="2800" dirty="0">
                <a:solidFill>
                  <a:schemeClr val="hlink"/>
                </a:solidFill>
              </a:rPr>
              <a:t/>
            </a:r>
            <a:br>
              <a:rPr lang="de-DE" sz="2800" dirty="0">
                <a:solidFill>
                  <a:schemeClr val="hlink"/>
                </a:solidFill>
              </a:rPr>
            </a:b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>
                <a:solidFill>
                  <a:schemeClr val="hlink"/>
                </a:solidFill>
              </a:rPr>
              <a:t>=&lt;s&gt;: </a:t>
            </a:r>
            <a:r>
              <a:rPr lang="de-DE" sz="2800" dirty="0" err="1">
                <a:solidFill>
                  <a:schemeClr val="hlink"/>
                </a:solidFill>
              </a:rPr>
              <a:t>NodePQ</a:t>
            </a:r>
            <a:r>
              <a:rPr lang="de-DE" sz="2800" dirty="0">
                <a:solidFill>
                  <a:schemeClr val="hlink"/>
                </a:solidFill>
              </a:rPr>
              <a:t/>
            </a:r>
            <a:br>
              <a:rPr lang="de-DE" sz="2800" dirty="0">
                <a:solidFill>
                  <a:schemeClr val="hlink"/>
                </a:solidFill>
              </a:rPr>
            </a:br>
            <a:r>
              <a:rPr lang="de-DE" sz="2800" dirty="0" err="1"/>
              <a:t>while</a:t>
            </a:r>
            <a:r>
              <a:rPr lang="de-DE" sz="2800" dirty="0"/>
              <a:t> 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smtClean="0">
                <a:solidFill>
                  <a:schemeClr val="hlink"/>
                </a:solidFill>
              </a:rPr>
              <a:t>≠ &lt;&gt;</a:t>
            </a:r>
            <a:r>
              <a:rPr lang="de-DE" sz="2800" dirty="0" smtClean="0"/>
              <a:t> </a:t>
            </a:r>
            <a:r>
              <a:rPr lang="de-DE" sz="2800" dirty="0"/>
              <a:t>do</a:t>
            </a:r>
            <a:br>
              <a:rPr lang="de-DE" sz="2800" dirty="0"/>
            </a:br>
            <a:r>
              <a:rPr lang="de-DE" sz="2800" dirty="0"/>
              <a:t>    </a:t>
            </a:r>
            <a:r>
              <a:rPr lang="de-DE" sz="2800" dirty="0" err="1" smtClean="0">
                <a:solidFill>
                  <a:schemeClr val="hlink"/>
                </a:solidFill>
              </a:rPr>
              <a:t>u</a:t>
            </a:r>
            <a:r>
              <a:rPr lang="de-DE" sz="2800" dirty="0" smtClean="0">
                <a:solidFill>
                  <a:schemeClr val="hlink"/>
                </a:solidFill>
              </a:rPr>
              <a:t> :=</a:t>
            </a:r>
            <a:r>
              <a:rPr lang="de-DE" sz="2800" dirty="0"/>
              <a:t> </a:t>
            </a:r>
            <a:r>
              <a:rPr lang="de-DE" sz="2800" dirty="0" err="1" smtClean="0">
                <a:solidFill>
                  <a:schemeClr val="accent2"/>
                </a:solidFill>
              </a:rPr>
              <a:t>deleteMin</a:t>
            </a:r>
            <a:r>
              <a:rPr lang="de-DE" sz="2800" dirty="0" smtClean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 smtClean="0"/>
              <a:t>)  </a:t>
            </a:r>
            <a:r>
              <a:rPr lang="de-DE" sz="2800" dirty="0">
                <a:solidFill>
                  <a:srgbClr val="FF0000"/>
                </a:solidFill>
              </a:rPr>
              <a:t>// </a:t>
            </a:r>
            <a:r>
              <a:rPr lang="de-DE" sz="2800" dirty="0" err="1">
                <a:solidFill>
                  <a:srgbClr val="FF0000"/>
                </a:solidFill>
              </a:rPr>
              <a:t>u</a:t>
            </a:r>
            <a:r>
              <a:rPr lang="de-DE" sz="2800" dirty="0">
                <a:solidFill>
                  <a:srgbClr val="FF0000"/>
                </a:solidFill>
              </a:rPr>
              <a:t>: min. Distanz zu s in </a:t>
            </a:r>
            <a:r>
              <a:rPr lang="de-DE" sz="2800" dirty="0" err="1">
                <a:solidFill>
                  <a:srgbClr val="FF0000"/>
                </a:solidFill>
              </a:rPr>
              <a:t>q</a:t>
            </a:r>
            <a:r>
              <a:rPr lang="de-DE" sz="2800" dirty="0">
                <a:solidFill>
                  <a:srgbClr val="FF0000"/>
                </a:solidFill>
              </a:rPr>
              <a:t/>
            </a:r>
            <a:br>
              <a:rPr lang="de-DE" sz="2800" dirty="0">
                <a:solidFill>
                  <a:srgbClr val="FF0000"/>
                </a:solidFill>
              </a:rPr>
            </a:br>
            <a:r>
              <a:rPr lang="de-DE" sz="2800" dirty="0"/>
              <a:t>    </a:t>
            </a:r>
            <a:r>
              <a:rPr lang="de-DE" sz="2800" dirty="0" err="1"/>
              <a:t>foreach</a:t>
            </a:r>
            <a:r>
              <a:rPr lang="de-DE" sz="2800" dirty="0"/>
              <a:t>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=(</a:t>
            </a:r>
            <a:r>
              <a:rPr lang="de-DE" sz="2800" dirty="0" err="1">
                <a:solidFill>
                  <a:schemeClr val="hlink"/>
                </a:solidFill>
              </a:rPr>
              <a:t>u,v</a:t>
            </a:r>
            <a:r>
              <a:rPr lang="de-DE" sz="2800" dirty="0">
                <a:solidFill>
                  <a:schemeClr val="hlink"/>
                </a:solidFill>
              </a:rPr>
              <a:t>)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E</a:t>
            </a:r>
            <a:r>
              <a:rPr lang="de-DE" sz="2800" dirty="0"/>
              <a:t> do</a:t>
            </a:r>
            <a:br>
              <a:rPr lang="de-DE" sz="2800" dirty="0"/>
            </a:br>
            <a:r>
              <a:rPr lang="de-DE" sz="2800" dirty="0"/>
              <a:t>        </a:t>
            </a:r>
            <a:r>
              <a:rPr lang="de-DE" sz="2800" dirty="0" err="1"/>
              <a:t>if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hlink"/>
                </a:solidFill>
              </a:rPr>
              <a:t>d[v] &gt; d[</a:t>
            </a:r>
            <a:r>
              <a:rPr lang="de-DE" sz="2800" dirty="0" err="1">
                <a:solidFill>
                  <a:schemeClr val="hlink"/>
                </a:solidFill>
              </a:rPr>
              <a:t>u</a:t>
            </a:r>
            <a:r>
              <a:rPr lang="de-DE" sz="2800" dirty="0">
                <a:solidFill>
                  <a:schemeClr val="hlink"/>
                </a:solidFill>
              </a:rPr>
              <a:t>]+c(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</a:t>
            </a:r>
            <a:r>
              <a:rPr lang="de-DE" sz="2800" dirty="0" err="1"/>
              <a:t>then</a:t>
            </a:r>
            <a:r>
              <a:rPr lang="de-DE" sz="2800" dirty="0"/>
              <a:t> </a:t>
            </a:r>
            <a:r>
              <a:rPr lang="de-DE" sz="2800" dirty="0">
                <a:solidFill>
                  <a:srgbClr val="FF0000"/>
                </a:solidFill>
              </a:rPr>
              <a:t>// aktualisiere d[v</a:t>
            </a:r>
            <a:r>
              <a:rPr lang="de-DE" sz="2800" dirty="0" smtClean="0">
                <a:solidFill>
                  <a:srgbClr val="FF0000"/>
                </a:solidFill>
              </a:rPr>
              <a:t>]</a:t>
            </a:r>
            <a:br>
              <a:rPr lang="de-DE" sz="2800" dirty="0" smtClean="0">
                <a:solidFill>
                  <a:srgbClr val="FF0000"/>
                </a:solidFill>
              </a:rPr>
            </a:br>
            <a:r>
              <a:rPr lang="de-DE" sz="2800" dirty="0" smtClean="0">
                <a:solidFill>
                  <a:srgbClr val="FF0000"/>
                </a:solidFill>
              </a:rPr>
              <a:t>            </a:t>
            </a:r>
            <a:r>
              <a:rPr lang="de-DE" sz="2800" dirty="0" smtClean="0">
                <a:solidFill>
                  <a:srgbClr val="3C8C93"/>
                </a:solidFill>
              </a:rPr>
              <a:t>dv‘ :=d[v]; </a:t>
            </a:r>
            <a:r>
              <a:rPr lang="de-DE" sz="2800" dirty="0">
                <a:solidFill>
                  <a:schemeClr val="hlink"/>
                </a:solidFill>
              </a:rPr>
              <a:t>d[v]:=d[</a:t>
            </a:r>
            <a:r>
              <a:rPr lang="de-DE" sz="2800" dirty="0" err="1">
                <a:solidFill>
                  <a:schemeClr val="hlink"/>
                </a:solidFill>
              </a:rPr>
              <a:t>u</a:t>
            </a:r>
            <a:r>
              <a:rPr lang="de-DE" sz="2800" dirty="0">
                <a:solidFill>
                  <a:schemeClr val="hlink"/>
                </a:solidFill>
              </a:rPr>
              <a:t>]+c(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 smtClean="0">
                <a:solidFill>
                  <a:srgbClr val="FF0000"/>
                </a:solidFill>
              </a:rPr>
              <a:t/>
            </a:r>
            <a:br>
              <a:rPr lang="de-DE" sz="2800" dirty="0" smtClean="0">
                <a:solidFill>
                  <a:srgbClr val="FF0000"/>
                </a:solidFill>
              </a:rPr>
            </a:br>
            <a:r>
              <a:rPr lang="de-DE" sz="2800" dirty="0" smtClean="0"/>
              <a:t>            </a:t>
            </a:r>
            <a:r>
              <a:rPr lang="de-DE" sz="2800" dirty="0" err="1" smtClean="0"/>
              <a:t>if</a:t>
            </a:r>
            <a:r>
              <a:rPr lang="de-DE" sz="2800" dirty="0" smtClean="0"/>
              <a:t> </a:t>
            </a:r>
            <a:r>
              <a:rPr lang="de-DE" sz="2800" dirty="0" smtClean="0">
                <a:solidFill>
                  <a:schemeClr val="hlink"/>
                </a:solidFill>
              </a:rPr>
              <a:t>dv‘=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 smtClean="0"/>
              <a:t> </a:t>
            </a:r>
            <a:r>
              <a:rPr lang="de-DE" sz="2800" dirty="0" err="1" smtClean="0"/>
              <a:t>then</a:t>
            </a:r>
            <a:r>
              <a:rPr lang="de-DE" sz="2800" dirty="0" smtClean="0"/>
              <a:t> </a:t>
            </a:r>
            <a:r>
              <a:rPr lang="de-DE" sz="2800" dirty="0" err="1" smtClean="0">
                <a:solidFill>
                  <a:schemeClr val="accent2"/>
                </a:solidFill>
              </a:rPr>
              <a:t>insert</a:t>
            </a:r>
            <a:r>
              <a:rPr lang="de-DE" sz="2800" dirty="0" smtClean="0"/>
              <a:t>(</a:t>
            </a:r>
            <a:r>
              <a:rPr lang="de-DE" sz="2800" dirty="0" smtClean="0">
                <a:solidFill>
                  <a:schemeClr val="hlink"/>
                </a:solidFill>
              </a:rPr>
              <a:t>v, </a:t>
            </a:r>
            <a:r>
              <a:rPr lang="de-DE" sz="2800" dirty="0" err="1" smtClean="0">
                <a:solidFill>
                  <a:schemeClr val="hlink"/>
                </a:solidFill>
              </a:rPr>
              <a:t>q</a:t>
            </a:r>
            <a:r>
              <a:rPr lang="de-DE" sz="2800" dirty="0" smtClean="0"/>
              <a:t>) </a:t>
            </a:r>
            <a:r>
              <a:rPr lang="de-DE" sz="2800" dirty="0" smtClean="0">
                <a:solidFill>
                  <a:srgbClr val="FF0000"/>
                </a:solidFill>
              </a:rPr>
              <a:t>// v schon in </a:t>
            </a:r>
            <a:r>
              <a:rPr lang="de-DE" sz="2800" dirty="0" err="1" smtClean="0">
                <a:solidFill>
                  <a:srgbClr val="FF0000"/>
                </a:solidFill>
              </a:rPr>
              <a:t>q</a:t>
            </a:r>
            <a:r>
              <a:rPr lang="de-DE" sz="2800" dirty="0" smtClean="0">
                <a:solidFill>
                  <a:srgbClr val="FF0000"/>
                </a:solidFill>
              </a:rPr>
              <a:t>?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            </a:t>
            </a:r>
            <a:r>
              <a:rPr lang="de-DE" sz="2800" dirty="0" err="1" smtClean="0"/>
              <a:t>else</a:t>
            </a:r>
            <a:r>
              <a:rPr lang="de-DE" sz="2800" dirty="0" smtClean="0"/>
              <a:t> </a:t>
            </a:r>
            <a:r>
              <a:rPr lang="de-DE" sz="2800" dirty="0" err="1" smtClean="0">
                <a:solidFill>
                  <a:schemeClr val="accent2"/>
                </a:solidFill>
              </a:rPr>
              <a:t>decreaseKey</a:t>
            </a:r>
            <a:r>
              <a:rPr lang="de-DE" sz="2800" dirty="0" smtClean="0"/>
              <a:t>(</a:t>
            </a:r>
            <a:r>
              <a:rPr lang="de-DE" sz="2800" dirty="0" smtClean="0">
                <a:solidFill>
                  <a:schemeClr val="hlink"/>
                </a:solidFill>
              </a:rPr>
              <a:t>v, </a:t>
            </a:r>
            <a:r>
              <a:rPr lang="de-DE" sz="2800" dirty="0" err="1" smtClean="0">
                <a:solidFill>
                  <a:schemeClr val="hlink"/>
                </a:solidFill>
              </a:rPr>
              <a:t>q</a:t>
            </a:r>
            <a:r>
              <a:rPr lang="de-DE" sz="2800" dirty="0" smtClean="0">
                <a:solidFill>
                  <a:schemeClr val="hlink"/>
                </a:solidFill>
              </a:rPr>
              <a:t>, dv‘-d[v]</a:t>
            </a:r>
            <a:r>
              <a:rPr lang="de-DE" sz="2800" dirty="0" smtClean="0"/>
              <a:t>)</a:t>
            </a:r>
            <a:r>
              <a:rPr lang="de-DE" sz="2800" dirty="0" smtClean="0">
                <a:solidFill>
                  <a:srgbClr val="FF0000"/>
                </a:solidFill>
              </a:rPr>
              <a:t/>
            </a:r>
            <a:br>
              <a:rPr lang="de-DE" sz="2800" dirty="0" smtClean="0">
                <a:solidFill>
                  <a:srgbClr val="FF0000"/>
                </a:solidFill>
              </a:rPr>
            </a:br>
            <a:r>
              <a:rPr lang="de-DE" sz="2800" dirty="0" smtClean="0">
                <a:solidFill>
                  <a:srgbClr val="FF0000"/>
                </a:solidFill>
              </a:rPr>
              <a:t>           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 </a:t>
            </a:r>
            <a:endParaRPr lang="de-DE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21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A08D-5058-164F-AD04-B3DBBFE14A8C}" type="slidenum">
              <a:rPr lang="de-DE"/>
              <a:pPr/>
              <a:t>107</a:t>
            </a:fld>
            <a:endParaRPr lang="de-DE"/>
          </a:p>
        </p:txBody>
      </p:sp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Dijkstras Algorithmus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Laufzeit: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  </a:t>
            </a:r>
            <a:r>
              <a:rPr lang="de-DE" sz="2400" dirty="0" err="1">
                <a:solidFill>
                  <a:schemeClr val="hlink"/>
                </a:solidFill>
              </a:rPr>
              <a:t>T</a:t>
            </a:r>
            <a:r>
              <a:rPr lang="de-DE" sz="2400" baseline="-25000" dirty="0" err="1">
                <a:solidFill>
                  <a:schemeClr val="hlink"/>
                </a:solidFill>
              </a:rPr>
              <a:t>Dijkstra</a:t>
            </a:r>
            <a:r>
              <a:rPr lang="de-DE" sz="2400" dirty="0">
                <a:solidFill>
                  <a:schemeClr val="hlink"/>
                </a:solidFill>
              </a:rPr>
              <a:t> = O(</a:t>
            </a:r>
            <a:r>
              <a:rPr lang="de-DE" sz="2400" dirty="0" err="1">
                <a:solidFill>
                  <a:schemeClr val="hlink"/>
                </a:solidFill>
              </a:rPr>
              <a:t>n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T</a:t>
            </a:r>
            <a:r>
              <a:rPr lang="de-DE" sz="2400" baseline="-25000" dirty="0" err="1">
                <a:solidFill>
                  <a:schemeClr val="hlink"/>
                </a:solidFill>
              </a:rPr>
              <a:t>DeleteMin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n</a:t>
            </a:r>
            <a:r>
              <a:rPr lang="de-DE" sz="2400" dirty="0">
                <a:solidFill>
                  <a:schemeClr val="hlink"/>
                </a:solidFill>
              </a:rPr>
              <a:t>)+</a:t>
            </a:r>
            <a:r>
              <a:rPr lang="de-DE" sz="2400" dirty="0" err="1">
                <a:solidFill>
                  <a:schemeClr val="hlink"/>
                </a:solidFill>
              </a:rPr>
              <a:t>T</a:t>
            </a:r>
            <a:r>
              <a:rPr lang="de-DE" sz="2400" baseline="-25000" dirty="0" err="1">
                <a:solidFill>
                  <a:schemeClr val="hlink"/>
                </a:solidFill>
              </a:rPr>
              <a:t>Insert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n</a:t>
            </a:r>
            <a:r>
              <a:rPr lang="de-DE" sz="2400" dirty="0">
                <a:solidFill>
                  <a:schemeClr val="hlink"/>
                </a:solidFill>
              </a:rPr>
              <a:t>)) + </a:t>
            </a:r>
            <a:r>
              <a:rPr lang="de-DE" sz="2400" dirty="0" smtClean="0">
                <a:solidFill>
                  <a:schemeClr val="hlink"/>
                </a:solidFill>
              </a:rPr>
              <a:t>m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sz="2400" dirty="0" smtClean="0">
                <a:solidFill>
                  <a:schemeClr val="hlink"/>
                </a:solidFill>
              </a:rPr>
              <a:t> </a:t>
            </a:r>
            <a:r>
              <a:rPr lang="de-DE" sz="2400" dirty="0" err="1">
                <a:solidFill>
                  <a:schemeClr val="hlink"/>
                </a:solidFill>
              </a:rPr>
              <a:t>T</a:t>
            </a:r>
            <a:r>
              <a:rPr lang="de-DE" sz="2400" baseline="-25000" dirty="0" err="1">
                <a:solidFill>
                  <a:schemeClr val="hlink"/>
                </a:solidFill>
              </a:rPr>
              <a:t>decreaseKey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n</a:t>
            </a:r>
            <a:r>
              <a:rPr lang="de-DE" sz="2400" dirty="0">
                <a:solidFill>
                  <a:schemeClr val="hlink"/>
                </a:solidFill>
              </a:rPr>
              <a:t>))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Binärer Heap:</a:t>
            </a:r>
            <a:r>
              <a:rPr lang="de-DE" sz="2800" dirty="0"/>
              <a:t> alle Operationen </a:t>
            </a:r>
            <a:r>
              <a:rPr lang="de-DE" sz="2800" dirty="0">
                <a:solidFill>
                  <a:schemeClr val="hlink"/>
                </a:solidFill>
              </a:rPr>
              <a:t>O(log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),</a:t>
            </a:r>
            <a:r>
              <a:rPr lang="de-DE" sz="2800" dirty="0"/>
              <a:t>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also </a:t>
            </a: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Dijkstra</a:t>
            </a:r>
            <a:r>
              <a:rPr lang="de-DE" sz="2800" dirty="0">
                <a:solidFill>
                  <a:schemeClr val="hlink"/>
                </a:solidFill>
              </a:rPr>
              <a:t> = O((</a:t>
            </a:r>
            <a:r>
              <a:rPr lang="de-DE" sz="2800" dirty="0" err="1">
                <a:solidFill>
                  <a:schemeClr val="hlink"/>
                </a:solidFill>
              </a:rPr>
              <a:t>m+n</a:t>
            </a:r>
            <a:r>
              <a:rPr lang="de-DE" sz="2800" dirty="0">
                <a:solidFill>
                  <a:schemeClr val="hlink"/>
                </a:solidFill>
              </a:rPr>
              <a:t>)log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6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 err="1">
                <a:solidFill>
                  <a:schemeClr val="accent2"/>
                </a:solidFill>
              </a:rPr>
              <a:t>Fibonacci</a:t>
            </a:r>
            <a:r>
              <a:rPr lang="de-DE" sz="2800" dirty="0">
                <a:solidFill>
                  <a:schemeClr val="accent2"/>
                </a:solidFill>
              </a:rPr>
              <a:t> Heap</a:t>
            </a:r>
            <a:r>
              <a:rPr lang="de-DE" sz="2800" dirty="0"/>
              <a:t>:</a:t>
            </a:r>
          </a:p>
          <a:p>
            <a:pPr>
              <a:lnSpc>
                <a:spcPct val="90000"/>
              </a:lnSpc>
            </a:pP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DeleteMin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)=</a:t>
            </a: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Insert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)=O(log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decreaseKey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)=O(1)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Damit </a:t>
            </a: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Dijkstra</a:t>
            </a:r>
            <a:r>
              <a:rPr lang="de-DE" sz="2800" dirty="0">
                <a:solidFill>
                  <a:schemeClr val="hlink"/>
                </a:solidFill>
              </a:rPr>
              <a:t> = O(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 log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 + m)</a:t>
            </a:r>
          </a:p>
        </p:txBody>
      </p:sp>
    </p:spTree>
    <p:extLst>
      <p:ext uri="{BB962C8B-B14F-4D97-AF65-F5344CB8AC3E}">
        <p14:creationId xmlns:p14="http://schemas.microsoft.com/office/powerpoint/2010/main" val="366053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07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07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Kürzeste Wege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79296" cy="4968875"/>
          </a:xfrm>
        </p:spPr>
        <p:txBody>
          <a:bodyPr/>
          <a:lstStyle/>
          <a:p>
            <a:r>
              <a:rPr lang="de-DE" dirty="0" smtClean="0"/>
              <a:t>Nachteil der bisherigen Verfahren: </a:t>
            </a:r>
          </a:p>
          <a:p>
            <a:pPr lvl="1"/>
            <a:r>
              <a:rPr lang="de-DE" dirty="0" smtClean="0"/>
              <a:t>Nur Länge des kürzesten Weges bestimmt</a:t>
            </a:r>
          </a:p>
          <a:p>
            <a:pPr lvl="1"/>
            <a:r>
              <a:rPr lang="de-DE" dirty="0" smtClean="0"/>
              <a:t>Zur Wegebestimmung muss Rückzeiger verwaltet werden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108</a:t>
            </a:fld>
            <a:endParaRPr lang="de-DE"/>
          </a:p>
        </p:txBody>
      </p:sp>
      <p:pic>
        <p:nvPicPr>
          <p:cNvPr id="6" name="Bild 5" descr="Screen Shot 2015-06-18 at 15.30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80928"/>
            <a:ext cx="5638682" cy="3429000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 flipH="1" flipV="1">
            <a:off x="4186162" y="4609234"/>
            <a:ext cx="554199" cy="571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7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Screen Shot 2015-06-18 at 15.30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20" y="2757412"/>
            <a:ext cx="5691472" cy="352839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Kürzeste Wege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79296" cy="4968875"/>
          </a:xfrm>
        </p:spPr>
        <p:txBody>
          <a:bodyPr/>
          <a:lstStyle/>
          <a:p>
            <a:r>
              <a:rPr lang="de-DE" dirty="0" smtClean="0"/>
              <a:t>Nachteil der bisherigen Verfahren: </a:t>
            </a:r>
          </a:p>
          <a:p>
            <a:pPr lvl="1"/>
            <a:r>
              <a:rPr lang="de-DE" dirty="0" smtClean="0"/>
              <a:t>Nur Länge des kürzesten Weges bestimmt</a:t>
            </a:r>
          </a:p>
          <a:p>
            <a:pPr lvl="1"/>
            <a:r>
              <a:rPr lang="de-DE" dirty="0" smtClean="0"/>
              <a:t>Zur Wegebestimmung muss Rückzeiger verwaltet werden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109</a:t>
            </a:fld>
            <a:endParaRPr lang="de-DE"/>
          </a:p>
        </p:txBody>
      </p:sp>
      <p:cxnSp>
        <p:nvCxnSpPr>
          <p:cNvPr id="9" name="Gerade Verbindung mit Pfeil 8"/>
          <p:cNvCxnSpPr/>
          <p:nvPr/>
        </p:nvCxnSpPr>
        <p:spPr>
          <a:xfrm flipH="1" flipV="1">
            <a:off x="4291992" y="4374069"/>
            <a:ext cx="448371" cy="2922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89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B625-23EB-7340-8F38-4D4D61102166}" type="slidenum">
              <a:rPr lang="de-DE"/>
              <a:pPr/>
              <a:t>11</a:t>
            </a:fld>
            <a:endParaRPr lang="de-DE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Operationen auf Graphen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/>
              <a:t>Anzahl der Knoten </a:t>
            </a:r>
            <a:r>
              <a:rPr lang="de-DE" dirty="0">
                <a:solidFill>
                  <a:schemeClr val="accent2"/>
                </a:solidFill>
              </a:rPr>
              <a:t>variabel</a:t>
            </a:r>
            <a:r>
              <a:rPr lang="de-DE" dirty="0"/>
              <a:t>:</a:t>
            </a:r>
          </a:p>
          <a:p>
            <a:r>
              <a:rPr lang="de-DE" dirty="0" err="1">
                <a:solidFill>
                  <a:schemeClr val="accent2"/>
                </a:solidFill>
              </a:rPr>
              <a:t>Hashing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smtClean="0"/>
              <a:t>kann verwendet </a:t>
            </a:r>
            <a:r>
              <a:rPr lang="de-DE" dirty="0"/>
              <a:t>werden, um Keys von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 Knoten in Bereich </a:t>
            </a:r>
            <a:r>
              <a:rPr lang="de-DE" dirty="0">
                <a:solidFill>
                  <a:schemeClr val="hlink"/>
                </a:solidFill>
              </a:rPr>
              <a:t>{1,…,O(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)}</a:t>
            </a:r>
            <a:r>
              <a:rPr lang="de-DE" dirty="0"/>
              <a:t> zu </a:t>
            </a:r>
            <a:r>
              <a:rPr lang="de-DE" dirty="0" err="1" smtClean="0"/>
              <a:t>hashen</a:t>
            </a:r>
            <a:endParaRPr lang="de-DE" dirty="0"/>
          </a:p>
          <a:p>
            <a:r>
              <a:rPr lang="de-DE" dirty="0"/>
              <a:t>Damit kann variabler Fall auf den Fall einer statischen Knotenmenge reduziert werden. (Nur </a:t>
            </a:r>
            <a:r>
              <a:rPr lang="de-DE" dirty="0">
                <a:solidFill>
                  <a:schemeClr val="hlink"/>
                </a:solidFill>
              </a:rPr>
              <a:t>O(1)-</a:t>
            </a:r>
            <a:r>
              <a:rPr lang="de-DE" dirty="0"/>
              <a:t>Vergrößerung gegenüber statischer Datenstruktur)</a:t>
            </a:r>
          </a:p>
        </p:txBody>
      </p:sp>
    </p:spTree>
    <p:extLst>
      <p:ext uri="{BB962C8B-B14F-4D97-AF65-F5344CB8AC3E}">
        <p14:creationId xmlns:p14="http://schemas.microsoft.com/office/powerpoint/2010/main" val="112700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Kürzeste Wege: Heuristische Suche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Was, nur der kürzeste Weg zu einem gegebenen Knoten gesucht ist?</a:t>
            </a:r>
          </a:p>
          <a:p>
            <a:pPr lvl="1"/>
            <a:r>
              <a:rPr lang="de-DE" dirty="0" smtClean="0"/>
              <a:t>Es werden im Dijkstra-Algorithmus meist zu viele Knoten betrachtet  (d.h. "expandiert")</a:t>
            </a:r>
          </a:p>
          <a:p>
            <a:r>
              <a:rPr lang="de-DE" dirty="0" smtClean="0"/>
              <a:t>Keine Abschätzung der Entfernung zum Ziel</a:t>
            </a:r>
          </a:p>
          <a:p>
            <a:r>
              <a:rPr lang="de-DE" dirty="0" smtClean="0"/>
              <a:t>Informierte Suche über Zielschätzer (Heuristik)</a:t>
            </a:r>
          </a:p>
          <a:p>
            <a:r>
              <a:rPr lang="de-DE" dirty="0" smtClean="0"/>
              <a:t>A*-Algorithmus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110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411760" y="5085184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P. E. Hart, N. J. Nilsson, B. Raphael: A Formal Basis </a:t>
            </a:r>
            <a:r>
              <a:rPr lang="de-DE" sz="1400" dirty="0" err="1">
                <a:solidFill>
                  <a:srgbClr val="0000FF"/>
                </a:solidFill>
              </a:rPr>
              <a:t>for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the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Heuristic</a:t>
            </a:r>
            <a:r>
              <a:rPr lang="de-DE" sz="1400" dirty="0">
                <a:solidFill>
                  <a:srgbClr val="0000FF"/>
                </a:solidFill>
              </a:rPr>
              <a:t> Determination of Minimum </a:t>
            </a:r>
            <a:r>
              <a:rPr lang="de-DE" sz="1400" dirty="0" err="1">
                <a:solidFill>
                  <a:srgbClr val="0000FF"/>
                </a:solidFill>
              </a:rPr>
              <a:t>Cost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Paths</a:t>
            </a:r>
            <a:r>
              <a:rPr lang="de-DE" sz="1400" dirty="0">
                <a:solidFill>
                  <a:srgbClr val="0000FF"/>
                </a:solidFill>
              </a:rPr>
              <a:t>, IEEE Transactions on Systems Science </a:t>
            </a:r>
            <a:r>
              <a:rPr lang="de-DE" sz="1400" dirty="0" err="1">
                <a:solidFill>
                  <a:srgbClr val="0000FF"/>
                </a:solidFill>
              </a:rPr>
              <a:t>and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Cybernetics</a:t>
            </a:r>
            <a:r>
              <a:rPr lang="de-DE" sz="1400" dirty="0">
                <a:solidFill>
                  <a:srgbClr val="0000FF"/>
                </a:solidFill>
              </a:rPr>
              <a:t> SSC4 (2), pp. 100–107, </a:t>
            </a:r>
            <a:r>
              <a:rPr lang="de-DE" sz="1400" b="1" dirty="0" smtClean="0">
                <a:solidFill>
                  <a:srgbClr val="FF0000"/>
                </a:solidFill>
              </a:rPr>
              <a:t>1968</a:t>
            </a:r>
            <a:endParaRPr lang="de-DE" sz="1400" dirty="0">
              <a:solidFill>
                <a:srgbClr val="0000FF"/>
              </a:solidFill>
            </a:endParaRPr>
          </a:p>
          <a:p>
            <a:r>
              <a:rPr lang="de-DE" sz="1400" dirty="0">
                <a:solidFill>
                  <a:srgbClr val="0000FF"/>
                </a:solidFill>
              </a:rPr>
              <a:t>P. E. Hart, N. J. Nilsson, B. Raphael: </a:t>
            </a:r>
            <a:r>
              <a:rPr lang="de-DE" sz="1400" dirty="0" err="1">
                <a:solidFill>
                  <a:srgbClr val="0000FF"/>
                </a:solidFill>
              </a:rPr>
              <a:t>Correction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to</a:t>
            </a:r>
            <a:r>
              <a:rPr lang="de-DE" sz="1400" dirty="0">
                <a:solidFill>
                  <a:srgbClr val="0000FF"/>
                </a:solidFill>
              </a:rPr>
              <a:t> „A Formal Basis </a:t>
            </a:r>
            <a:r>
              <a:rPr lang="de-DE" sz="1400" dirty="0" err="1">
                <a:solidFill>
                  <a:srgbClr val="0000FF"/>
                </a:solidFill>
              </a:rPr>
              <a:t>for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the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Heuristic</a:t>
            </a:r>
            <a:r>
              <a:rPr lang="de-DE" sz="1400" dirty="0">
                <a:solidFill>
                  <a:srgbClr val="0000FF"/>
                </a:solidFill>
              </a:rPr>
              <a:t> Determination of Minimum </a:t>
            </a:r>
            <a:r>
              <a:rPr lang="de-DE" sz="1400" dirty="0" err="1">
                <a:solidFill>
                  <a:srgbClr val="0000FF"/>
                </a:solidFill>
              </a:rPr>
              <a:t>Cost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Paths</a:t>
            </a:r>
            <a:r>
              <a:rPr lang="de-DE" sz="1400" dirty="0">
                <a:solidFill>
                  <a:srgbClr val="0000FF"/>
                </a:solidFill>
              </a:rPr>
              <a:t>“, SIGART Newsletter, 37, pp. 28–29, </a:t>
            </a:r>
            <a:r>
              <a:rPr lang="de-DE" sz="1400" b="1" dirty="0" smtClean="0">
                <a:solidFill>
                  <a:srgbClr val="FF0000"/>
                </a:solidFill>
              </a:rPr>
              <a:t>1972</a:t>
            </a:r>
            <a:endParaRPr lang="de-DE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0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 smtClean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  <a:endParaRPr lang="de-DE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138730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f(a) = 1,5 + 4</a:t>
            </a:r>
            <a:br>
              <a:rPr lang="de-DE" dirty="0" smtClean="0"/>
            </a:br>
            <a:r>
              <a:rPr lang="de-DE" dirty="0" smtClean="0"/>
              <a:t>f(d) = 2 + 4,5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1,5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h(c)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h(a)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h(b)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 smtClean="0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h(d) = 4,5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1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 smtClean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  <a:endParaRPr lang="de-DE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138730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f(a) = 1,5 + 4</a:t>
            </a:r>
            <a:br>
              <a:rPr lang="de-DE" dirty="0" smtClean="0"/>
            </a:br>
            <a:r>
              <a:rPr lang="de-DE" dirty="0" smtClean="0"/>
              <a:t>f(d) = 2 + 4,5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1,5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h(c)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h(a)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h(b)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 smtClean="0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h(d) = 4,5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76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 smtClean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  <a:endParaRPr lang="de-DE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138730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f(a) = 1,5 + 4</a:t>
            </a:r>
            <a:br>
              <a:rPr lang="de-DE" dirty="0" smtClean="0"/>
            </a:br>
            <a:r>
              <a:rPr lang="de-DE" dirty="0" smtClean="0"/>
              <a:t>f(d) = 2 + 4,5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1,5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h(c)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h(a)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h(b)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 smtClean="0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h(d) = 4,5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30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 smtClean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  <a:endParaRPr lang="de-DE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177925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f(a) = 1,5 + 4</a:t>
            </a:r>
            <a:br>
              <a:rPr lang="de-DE" dirty="0" smtClean="0"/>
            </a:br>
            <a:r>
              <a:rPr lang="de-DE" dirty="0" smtClean="0"/>
              <a:t>f(d) = 2 + 4,5</a:t>
            </a:r>
          </a:p>
          <a:p>
            <a:r>
              <a:rPr lang="de-DE" dirty="0" smtClean="0"/>
              <a:t>        f(b) = 3,5 + 2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1,5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h(c)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h(a)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h(b)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 smtClean="0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h(d) = 4,5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93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 smtClean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  <a:endParaRPr lang="de-DE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177925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f(a) = 1,5 + 4</a:t>
            </a:r>
            <a:br>
              <a:rPr lang="de-DE" dirty="0" smtClean="0"/>
            </a:br>
            <a:r>
              <a:rPr lang="de-DE" dirty="0" smtClean="0"/>
              <a:t>f(d) = 2 + 4,5</a:t>
            </a:r>
          </a:p>
          <a:p>
            <a:r>
              <a:rPr lang="de-DE" dirty="0" smtClean="0"/>
              <a:t>        f(b) = 3,5 + 2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1,5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h(c)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h(a)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h(b)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 smtClean="0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h(d) = 4,5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2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 smtClean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  <a:endParaRPr lang="de-DE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2146742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f(a) = 1,5 + 4</a:t>
            </a:r>
            <a:br>
              <a:rPr lang="de-DE" dirty="0" smtClean="0"/>
            </a:br>
            <a:r>
              <a:rPr lang="de-DE" dirty="0" smtClean="0"/>
              <a:t>f(d) = 2 + 4,5</a:t>
            </a:r>
          </a:p>
          <a:p>
            <a:r>
              <a:rPr lang="de-DE" dirty="0" smtClean="0"/>
              <a:t>        f(b) = 3,5 + 2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f(c) = 6,5 + 4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1,5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h(c)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h(a)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h(b)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 smtClean="0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h(d) = 4,5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0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 smtClean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  <a:endParaRPr lang="de-DE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2146742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f(a) = 1,5 + 4</a:t>
            </a:r>
            <a:br>
              <a:rPr lang="de-DE" dirty="0" smtClean="0"/>
            </a:br>
            <a:r>
              <a:rPr lang="de-DE" dirty="0" smtClean="0"/>
              <a:t>f(d) = 2 + 4,5</a:t>
            </a:r>
          </a:p>
          <a:p>
            <a:r>
              <a:rPr lang="de-DE" dirty="0" smtClean="0"/>
              <a:t>        f(b) = 3,5 + 2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f(c) = 6,5 + 4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1,5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h(c)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h(a)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h(b)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 smtClean="0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h(d) = 4,5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65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 smtClean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  <a:endParaRPr lang="de-DE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2332098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f(a) = 1,5 + 4</a:t>
            </a:r>
            <a:br>
              <a:rPr lang="de-DE" dirty="0" smtClean="0"/>
            </a:br>
            <a:r>
              <a:rPr lang="de-DE" dirty="0" smtClean="0"/>
              <a:t>f(d) = 2 + 4,5</a:t>
            </a:r>
          </a:p>
          <a:p>
            <a:r>
              <a:rPr lang="de-DE" dirty="0" smtClean="0"/>
              <a:t>        f(b) = 3,5 + 2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f(c) = 6,5 + 4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f(</a:t>
            </a:r>
            <a:r>
              <a:rPr lang="de-DE" dirty="0" err="1" smtClean="0"/>
              <a:t>e</a:t>
            </a:r>
            <a:r>
              <a:rPr lang="de-DE" dirty="0" smtClean="0"/>
              <a:t>) = 5 + 2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1,5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h(c)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h(a)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h(b)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 smtClean="0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h(d) = 4,5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86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 smtClean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  <a:endParaRPr lang="de-DE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2332098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f(a) = 1,5 + 4</a:t>
            </a:r>
            <a:br>
              <a:rPr lang="de-DE" dirty="0" smtClean="0"/>
            </a:br>
            <a:r>
              <a:rPr lang="de-DE" dirty="0" smtClean="0"/>
              <a:t>f(d) = 2 + 4,5</a:t>
            </a:r>
          </a:p>
          <a:p>
            <a:r>
              <a:rPr lang="de-DE" dirty="0" smtClean="0"/>
              <a:t>        f(b) = 3,5 + 2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f(c) = 6,5 + 4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f(</a:t>
            </a:r>
            <a:r>
              <a:rPr lang="de-DE" dirty="0" err="1" smtClean="0"/>
              <a:t>e</a:t>
            </a:r>
            <a:r>
              <a:rPr lang="de-DE" dirty="0" smtClean="0"/>
              <a:t>) = 5 + 2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1,5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h(c)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h(a)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h(b)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 smtClean="0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h(d) = 4,5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EA74-6211-BA49-BFDE-F528561CE0A8}" type="slidenum">
              <a:rPr lang="de-DE"/>
              <a:pPr/>
              <a:t>12</a:t>
            </a:fld>
            <a:endParaRPr lang="de-DE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Operationen auf Graphen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Im </a:t>
            </a:r>
            <a:r>
              <a:rPr lang="de-DE" dirty="0" smtClean="0">
                <a:solidFill>
                  <a:schemeClr val="accent2"/>
                </a:solidFill>
              </a:rPr>
              <a:t>Folgenden</a:t>
            </a:r>
            <a:r>
              <a:rPr lang="de-DE" dirty="0">
                <a:solidFill>
                  <a:schemeClr val="accent2"/>
                </a:solidFill>
              </a:rPr>
              <a:t>: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Konzentration </a:t>
            </a:r>
            <a:r>
              <a:rPr lang="de-DE" dirty="0"/>
              <a:t>auf statische Anzahl an Knoten.</a:t>
            </a:r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Parameter für Laufzeitanalyse:</a:t>
            </a:r>
          </a:p>
          <a:p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: Anzahl Knoten</a:t>
            </a:r>
          </a:p>
          <a:p>
            <a:r>
              <a:rPr lang="de-DE" dirty="0">
                <a:solidFill>
                  <a:schemeClr val="hlink"/>
                </a:solidFill>
              </a:rPr>
              <a:t>m</a:t>
            </a:r>
            <a:r>
              <a:rPr lang="de-DE" dirty="0"/>
              <a:t>: Anzahl Kanten</a:t>
            </a:r>
          </a:p>
          <a:p>
            <a:r>
              <a:rPr lang="de-DE" dirty="0">
                <a:solidFill>
                  <a:schemeClr val="hlink"/>
                </a:solidFill>
              </a:rPr>
              <a:t>d</a:t>
            </a:r>
            <a:r>
              <a:rPr lang="de-DE" dirty="0"/>
              <a:t>: maximaler Knotengrad (maximale Anzahl ausgehender Kanten von Knoten)</a:t>
            </a:r>
          </a:p>
        </p:txBody>
      </p:sp>
    </p:spTree>
    <p:extLst>
      <p:ext uri="{BB962C8B-B14F-4D97-AF65-F5344CB8AC3E}">
        <p14:creationId xmlns:p14="http://schemas.microsoft.com/office/powerpoint/2010/main" val="55781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 smtClean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  <a:endParaRPr lang="de-DE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2332098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f(a) = 1,5 + 4</a:t>
            </a:r>
            <a:br>
              <a:rPr lang="de-DE" dirty="0" smtClean="0"/>
            </a:br>
            <a:r>
              <a:rPr lang="de-DE" dirty="0" smtClean="0"/>
              <a:t>f(d) = 2 + 4,5</a:t>
            </a:r>
          </a:p>
          <a:p>
            <a:r>
              <a:rPr lang="de-DE" dirty="0" smtClean="0"/>
              <a:t>        f(b) = 3,5 + 2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f(c) = 6,5 + 4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f(</a:t>
            </a:r>
            <a:r>
              <a:rPr lang="de-DE" dirty="0" err="1" smtClean="0"/>
              <a:t>e</a:t>
            </a:r>
            <a:r>
              <a:rPr lang="de-DE" dirty="0" smtClean="0"/>
              <a:t>) = 5 + 2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1,5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h(c)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h(a)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h(b)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 smtClean="0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h(d) = 4,5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41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 smtClean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  <a:endParaRPr lang="de-DE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2332098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f(a) = 1,5 + 4</a:t>
            </a:r>
            <a:br>
              <a:rPr lang="de-DE" dirty="0" smtClean="0"/>
            </a:br>
            <a:r>
              <a:rPr lang="de-DE" dirty="0" smtClean="0"/>
              <a:t>f(d) = 2 + 4,5</a:t>
            </a:r>
          </a:p>
          <a:p>
            <a:r>
              <a:rPr lang="de-DE" dirty="0" smtClean="0"/>
              <a:t>        f(b) = 3,5 + 2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f(c) = 6,5 + 4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f(</a:t>
            </a:r>
            <a:r>
              <a:rPr lang="de-DE" dirty="0" err="1" smtClean="0"/>
              <a:t>e</a:t>
            </a:r>
            <a:r>
              <a:rPr lang="de-DE" dirty="0" smtClean="0"/>
              <a:t>) = 5 + 2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1,5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h(c)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h(a)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h(b)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 smtClean="0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h(d) = 4,5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42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 smtClean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  <a:endParaRPr lang="de-DE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2699120" cy="175432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f(a) = 1,5 + 4</a:t>
            </a:r>
            <a:br>
              <a:rPr lang="de-DE" dirty="0" smtClean="0"/>
            </a:br>
            <a:r>
              <a:rPr lang="de-DE" dirty="0" smtClean="0"/>
              <a:t>f(d) = 2 + 4,5</a:t>
            </a:r>
          </a:p>
          <a:p>
            <a:r>
              <a:rPr lang="de-DE" dirty="0" smtClean="0"/>
              <a:t>        f(b) = 3,5 + 2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f(c) = 6,5 + 4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f(</a:t>
            </a:r>
            <a:r>
              <a:rPr lang="de-DE" dirty="0" err="1" smtClean="0"/>
              <a:t>e</a:t>
            </a:r>
            <a:r>
              <a:rPr lang="de-DE" dirty="0" smtClean="0"/>
              <a:t>) = 5 + 2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        f(f) = 7 + 0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1,5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h(c)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h(a)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h(b)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 smtClean="0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h(d) = 4,5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9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Vereinbarung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Sei die Variable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dirty="0" smtClean="0"/>
              <a:t> an ein </a:t>
            </a:r>
            <a:r>
              <a:rPr lang="de-DE" dirty="0" err="1" smtClean="0"/>
              <a:t>Tupel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3C8C93"/>
                </a:solidFill>
              </a:rPr>
              <a:t>(1, 2, 3)</a:t>
            </a:r>
            <a:r>
              <a:rPr lang="de-DE" dirty="0" smtClean="0"/>
              <a:t> gebunden, dann setzt der Ausdruck </a:t>
            </a:r>
          </a:p>
          <a:p>
            <a:pPr marL="0" indent="0" algn="ctr">
              <a:buNone/>
            </a:pPr>
            <a:r>
              <a:rPr lang="de-DE" dirty="0" smtClean="0">
                <a:solidFill>
                  <a:srgbClr val="3C8C93"/>
                </a:solidFill>
              </a:rPr>
              <a:t>(a, b, c) := x </a:t>
            </a:r>
          </a:p>
          <a:p>
            <a:pPr marL="0" indent="0">
              <a:buNone/>
            </a:pPr>
            <a:r>
              <a:rPr lang="de-DE" dirty="0" smtClean="0"/>
              <a:t>die Variablen </a:t>
            </a:r>
            <a:r>
              <a:rPr lang="de-DE" dirty="0" smtClean="0">
                <a:solidFill>
                  <a:srgbClr val="3C8C93"/>
                </a:solidFill>
              </a:rPr>
              <a:t>a, b, c </a:t>
            </a:r>
            <a:r>
              <a:rPr lang="de-DE" dirty="0" smtClean="0"/>
              <a:t>entsprechend auf </a:t>
            </a:r>
            <a:r>
              <a:rPr lang="de-DE" dirty="0" smtClean="0">
                <a:solidFill>
                  <a:srgbClr val="3C8C93"/>
                </a:solidFill>
              </a:rPr>
              <a:t>1, 2, 3 </a:t>
            </a:r>
            <a:endParaRPr lang="de-DE" dirty="0">
              <a:solidFill>
                <a:srgbClr val="3C8C93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000000"/>
                </a:solidFill>
              </a:rPr>
              <a:t>Wenn ein Wert nicht interessant ist, schreiben </a:t>
            </a:r>
            <a:r>
              <a:rPr lang="de-DE" dirty="0" smtClean="0"/>
              <a:t>wir z.B.: </a:t>
            </a:r>
          </a:p>
          <a:p>
            <a:pPr marL="0" indent="0" algn="ctr">
              <a:buNone/>
            </a:pPr>
            <a:r>
              <a:rPr lang="de-DE" dirty="0" smtClean="0">
                <a:solidFill>
                  <a:srgbClr val="3C8C93"/>
                </a:solidFill>
              </a:rPr>
              <a:t>(</a:t>
            </a:r>
            <a:r>
              <a:rPr lang="de-DE" dirty="0">
                <a:solidFill>
                  <a:srgbClr val="3C8C93"/>
                </a:solidFill>
              </a:rPr>
              <a:t>a, b, </a:t>
            </a:r>
            <a:r>
              <a:rPr lang="de-DE" dirty="0" smtClean="0">
                <a:solidFill>
                  <a:srgbClr val="3C8C93"/>
                </a:solidFill>
              </a:rPr>
              <a:t>_) </a:t>
            </a:r>
            <a:r>
              <a:rPr lang="de-DE" dirty="0">
                <a:solidFill>
                  <a:srgbClr val="3C8C93"/>
                </a:solidFill>
              </a:rPr>
              <a:t>:= x 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000000"/>
                </a:solidFill>
              </a:rPr>
              <a:t>Dann wird nur </a:t>
            </a:r>
            <a:r>
              <a:rPr lang="de-DE" dirty="0" smtClean="0">
                <a:solidFill>
                  <a:srgbClr val="3C8C93"/>
                </a:solidFill>
              </a:rPr>
              <a:t>a </a:t>
            </a:r>
            <a:r>
              <a:rPr lang="de-DE" dirty="0" smtClean="0">
                <a:solidFill>
                  <a:srgbClr val="000000"/>
                </a:solidFill>
              </a:rPr>
              <a:t>und</a:t>
            </a:r>
            <a:r>
              <a:rPr lang="de-DE" dirty="0" smtClean="0">
                <a:solidFill>
                  <a:srgbClr val="3C8C93"/>
                </a:solidFill>
              </a:rPr>
              <a:t> b </a:t>
            </a:r>
            <a:r>
              <a:rPr lang="de-DE" dirty="0" smtClean="0">
                <a:solidFill>
                  <a:srgbClr val="000000"/>
                </a:solidFill>
              </a:rPr>
              <a:t>gesetzt (auf </a:t>
            </a:r>
            <a:r>
              <a:rPr lang="de-DE" dirty="0" smtClean="0">
                <a:solidFill>
                  <a:srgbClr val="3C8C93"/>
                </a:solidFill>
              </a:rPr>
              <a:t>1 </a:t>
            </a:r>
            <a:r>
              <a:rPr lang="de-DE" dirty="0" smtClean="0">
                <a:solidFill>
                  <a:srgbClr val="000000"/>
                </a:solidFill>
              </a:rPr>
              <a:t>bzw. </a:t>
            </a:r>
            <a:r>
              <a:rPr lang="de-DE" dirty="0" smtClean="0">
                <a:solidFill>
                  <a:srgbClr val="3C8C93"/>
                </a:solidFill>
              </a:rPr>
              <a:t>2</a:t>
            </a:r>
            <a:r>
              <a:rPr lang="de-DE" dirty="0" smtClean="0">
                <a:solidFill>
                  <a:srgbClr val="000000"/>
                </a:solidFill>
              </a:rPr>
              <a:t>).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474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 A*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/>
          <a:lstStyle/>
          <a:p>
            <a:pPr marL="0" indent="0">
              <a:buNone/>
            </a:pPr>
            <a:r>
              <a:rPr lang="en-US" sz="1400" noProof="1" smtClean="0"/>
              <a:t>Function </a:t>
            </a:r>
            <a:r>
              <a:rPr lang="en-US" sz="1400" noProof="1" smtClean="0">
                <a:solidFill>
                  <a:schemeClr val="accent2"/>
                </a:solidFill>
              </a:rPr>
              <a:t>A* </a:t>
            </a:r>
            <a:r>
              <a:rPr lang="en-US" sz="1400" noProof="1" smtClean="0"/>
              <a:t>(</a:t>
            </a:r>
            <a:r>
              <a:rPr lang="en-US" sz="1400" noProof="1" smtClean="0">
                <a:solidFill>
                  <a:schemeClr val="hlink"/>
                </a:solidFill>
              </a:rPr>
              <a:t>s, ziel?, cost, h, </a:t>
            </a:r>
            <a:r>
              <a:rPr lang="de-DE" sz="1400" noProof="1">
                <a:solidFill>
                  <a:schemeClr val="hlink"/>
                </a:solidFill>
                <a:sym typeface="Symbol" charset="0"/>
              </a:rPr>
              <a:t>(V, E</a:t>
            </a:r>
            <a:r>
              <a:rPr lang="de-DE" sz="1400" noProof="1" smtClean="0">
                <a:solidFill>
                  <a:schemeClr val="hlink"/>
                </a:solidFill>
                <a:sym typeface="Symbol" charset="0"/>
              </a:rPr>
              <a:t>)</a:t>
            </a:r>
            <a:r>
              <a:rPr lang="en-US" sz="1400" noProof="1" smtClean="0"/>
              <a:t>):    </a:t>
            </a:r>
            <a:r>
              <a:rPr lang="en-US" sz="1400" noProof="1" smtClean="0">
                <a:solidFill>
                  <a:srgbClr val="FF0000"/>
                </a:solidFill>
              </a:rPr>
              <a:t>// Eingabe: Start 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s ∈ V</a:t>
            </a:r>
            <a:r>
              <a:rPr lang="en-US" sz="1400" noProof="1" smtClean="0">
                <a:solidFill>
                  <a:srgbClr val="FF0000"/>
                </a:solidFill>
              </a:rPr>
              <a:t>, Kantenkosten </a:t>
            </a:r>
            <a:r>
              <a:rPr lang="en-US" sz="1400" noProof="1" smtClean="0">
                <a:solidFill>
                  <a:srgbClr val="3C8C93"/>
                </a:solidFill>
              </a:rPr>
              <a:t>cost</a:t>
            </a:r>
            <a:r>
              <a:rPr lang="en-US" sz="1400" noProof="1" smtClean="0">
                <a:solidFill>
                  <a:srgbClr val="FF0000"/>
                </a:solidFill>
              </a:rPr>
              <a:t>, Schätzer </a:t>
            </a:r>
            <a:r>
              <a:rPr lang="en-US" sz="1400" noProof="1" smtClean="0">
                <a:solidFill>
                  <a:srgbClr val="3C8C93"/>
                </a:solidFill>
              </a:rPr>
              <a:t>h</a:t>
            </a:r>
            <a:r>
              <a:rPr lang="en-US" sz="1400" noProof="1" smtClean="0">
                <a:solidFill>
                  <a:srgbClr val="FF0000"/>
                </a:solidFill>
              </a:rPr>
              <a:t> und Graph </a:t>
            </a:r>
            <a:r>
              <a:rPr lang="en-US" sz="1400" noProof="1" smtClean="0">
                <a:solidFill>
                  <a:srgbClr val="3C8C93"/>
                </a:solidFill>
              </a:rPr>
              <a:t>(V, E)</a:t>
            </a:r>
            <a:r>
              <a:rPr lang="en-US" sz="1400" noProof="1" smtClean="0"/>
              <a:t> </a:t>
            </a:r>
          </a:p>
          <a:p>
            <a:pPr marL="0" indent="0">
              <a:buNone/>
            </a:pPr>
            <a:r>
              <a:rPr lang="en-US" sz="1400" noProof="1" smtClean="0"/>
              <a:t>   </a:t>
            </a:r>
            <a:r>
              <a:rPr lang="en-US" sz="1400" noProof="1" smtClean="0">
                <a:solidFill>
                  <a:schemeClr val="hlink"/>
                </a:solidFill>
              </a:rPr>
              <a:t>pq := </a:t>
            </a:r>
            <a:r>
              <a:rPr lang="de-DE" sz="1400" noProof="1" smtClean="0">
                <a:solidFill>
                  <a:schemeClr val="hlink"/>
                </a:solidFill>
                <a:latin typeface="Symbol" charset="0"/>
                <a:sym typeface="Symbol" charset="0"/>
              </a:rPr>
              <a:t>∅ </a:t>
            </a:r>
            <a:r>
              <a:rPr lang="de-DE" sz="1400" noProof="1" smtClean="0">
                <a:sym typeface="Symbol" charset="0"/>
              </a:rPr>
              <a:t>with</a:t>
            </a:r>
            <a:r>
              <a:rPr lang="de-DE" sz="1400" noProof="1" smtClean="0">
                <a:solidFill>
                  <a:schemeClr val="hlink"/>
                </a:solidFill>
                <a:sym typeface="Symbol" charset="0"/>
              </a:rPr>
              <a:t> </a:t>
            </a:r>
            <a:r>
              <a:rPr lang="de-DE" sz="14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key((_,_, n</a:t>
            </a:r>
            <a:r>
              <a:rPr lang="de-DE" sz="1400" baseline="-25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f</a:t>
            </a:r>
            <a:r>
              <a:rPr lang="de-DE" sz="14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,_)) = n</a:t>
            </a:r>
            <a:r>
              <a:rPr lang="de-DE" sz="1400" baseline="-25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f</a:t>
            </a:r>
            <a:r>
              <a:rPr lang="de-DE" sz="1400" noProof="1" smtClean="0">
                <a:solidFill>
                  <a:schemeClr val="hlink"/>
                </a:solidFill>
                <a:sym typeface="Symbol" charset="0"/>
              </a:rPr>
              <a:t>;      </a:t>
            </a:r>
            <a:r>
              <a:rPr lang="de-DE" sz="1400" noProof="1" smtClean="0">
                <a:solidFill>
                  <a:srgbClr val="FF0000"/>
                </a:solidFill>
                <a:sym typeface="Symbol" charset="0"/>
              </a:rPr>
              <a:t>// PQ mit Einträgen </a:t>
            </a:r>
            <a:r>
              <a:rPr lang="de-DE" sz="1400" noProof="1">
                <a:solidFill>
                  <a:srgbClr val="008000"/>
                </a:solidFill>
                <a:sym typeface="Symbol" charset="0"/>
              </a:rPr>
              <a:t>(Knoten, g-Kosten, f-Kosten, Vorgänger</a:t>
            </a:r>
            <a:r>
              <a:rPr lang="de-DE" sz="1400" noProof="1" smtClean="0">
                <a:solidFill>
                  <a:srgbClr val="008000"/>
                </a:solidFill>
                <a:sym typeface="Symbol" charset="0"/>
              </a:rPr>
              <a:t>) </a:t>
            </a:r>
            <a:endParaRPr lang="de-DE" sz="1400" noProof="1" smtClean="0">
              <a:solidFill>
                <a:schemeClr val="hlink"/>
              </a:solidFill>
              <a:sym typeface="Symbol" charset="0"/>
            </a:endParaRPr>
          </a:p>
          <a:p>
            <a:pPr marL="0" indent="0">
              <a:buNone/>
            </a:pPr>
            <a:r>
              <a:rPr lang="de-DE" sz="1400" noProof="1">
                <a:solidFill>
                  <a:schemeClr val="hlink"/>
                </a:solidFill>
                <a:sym typeface="Symbol" charset="0"/>
              </a:rPr>
              <a:t> </a:t>
            </a:r>
            <a:r>
              <a:rPr lang="de-DE" sz="1400" noProof="1" smtClean="0">
                <a:solidFill>
                  <a:schemeClr val="hlink"/>
                </a:solidFill>
                <a:sym typeface="Symbol" charset="0"/>
              </a:rPr>
              <a:t>  expanded </a:t>
            </a:r>
            <a:r>
              <a:rPr lang="en-US" sz="1400" noProof="1" smtClean="0">
                <a:solidFill>
                  <a:schemeClr val="hlink"/>
                </a:solidFill>
              </a:rPr>
              <a:t>:= </a:t>
            </a:r>
            <a:r>
              <a:rPr lang="de-DE" sz="1400" noProof="1" smtClean="0">
                <a:solidFill>
                  <a:schemeClr val="hlink"/>
                </a:solidFill>
                <a:latin typeface="Symbol" charset="0"/>
                <a:sym typeface="Symbol" charset="0"/>
              </a:rPr>
              <a:t>∅ </a:t>
            </a:r>
            <a:r>
              <a:rPr lang="de-DE" sz="1400" noProof="1" smtClean="0">
                <a:solidFill>
                  <a:srgbClr val="000000"/>
                </a:solidFill>
                <a:sym typeface="Symbol" charset="0"/>
              </a:rPr>
              <a:t>with</a:t>
            </a:r>
            <a:r>
              <a:rPr lang="de-DE" sz="1400" noProof="1" smtClean="0">
                <a:solidFill>
                  <a:schemeClr val="hlink"/>
                </a:solidFill>
                <a:sym typeface="Symbol" charset="0"/>
              </a:rPr>
              <a:t> </a:t>
            </a:r>
            <a:r>
              <a:rPr lang="en-US" sz="1400" noProof="1" smtClean="0">
                <a:solidFill>
                  <a:schemeClr val="hlink"/>
                </a:solidFill>
              </a:rPr>
              <a:t>key(</a:t>
            </a:r>
            <a:r>
              <a:rPr lang="de-DE" sz="14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(v, _, _))</a:t>
            </a:r>
            <a:r>
              <a:rPr lang="en-US" sz="1400" noProof="1" smtClean="0">
                <a:solidFill>
                  <a:schemeClr val="hlink"/>
                </a:solidFill>
              </a:rPr>
              <a:t> = v</a:t>
            </a:r>
            <a:r>
              <a:rPr lang="de-DE" sz="1400" noProof="1" smtClean="0">
                <a:solidFill>
                  <a:schemeClr val="hlink"/>
                </a:solidFill>
                <a:sym typeface="Symbol" charset="0"/>
              </a:rPr>
              <a:t>;     </a:t>
            </a:r>
            <a:r>
              <a:rPr lang="de-DE" sz="1400" noProof="1" smtClean="0">
                <a:solidFill>
                  <a:srgbClr val="FF0000"/>
                </a:solidFill>
                <a:sym typeface="Symbol" charset="0"/>
              </a:rPr>
              <a:t>// Menge von expandierten Knoten</a:t>
            </a:r>
            <a:r>
              <a:rPr lang="de-DE" sz="1400" noProof="1" smtClean="0">
                <a:solidFill>
                  <a:srgbClr val="008000"/>
                </a:solidFill>
                <a:sym typeface="Symbol" charset="0"/>
              </a:rPr>
              <a:t> (Knoten, g-Kosten, Vorgänger) </a:t>
            </a:r>
            <a:endParaRPr lang="de-DE" sz="1400" noProof="1" smtClean="0">
              <a:solidFill>
                <a:srgbClr val="FF0000"/>
              </a:solidFill>
              <a:sym typeface="Symbol" charset="0"/>
            </a:endParaRPr>
          </a:p>
          <a:p>
            <a:pPr marL="0" indent="0">
              <a:buNone/>
            </a:pPr>
            <a:r>
              <a:rPr lang="de-DE" sz="1400" noProof="1" smtClean="0">
                <a:solidFill>
                  <a:schemeClr val="hlink"/>
                </a:solidFill>
                <a:sym typeface="Symbol" charset="0"/>
              </a:rPr>
              <a:t>   </a:t>
            </a:r>
            <a:r>
              <a:rPr lang="de-DE" sz="1400" noProof="1" smtClean="0">
                <a:solidFill>
                  <a:srgbClr val="333399"/>
                </a:solidFill>
                <a:sym typeface="Symbol" charset="0"/>
              </a:rPr>
              <a:t>insert</a:t>
            </a:r>
            <a:r>
              <a:rPr lang="de-DE" sz="1400" noProof="1" smtClean="0">
                <a:solidFill>
                  <a:schemeClr val="hlink"/>
                </a:solidFill>
                <a:sym typeface="Symbol" charset="0"/>
              </a:rPr>
              <a:t>((s, 0, h(s), ⊥), pq) </a:t>
            </a:r>
          </a:p>
          <a:p>
            <a:pPr marL="0" indent="0">
              <a:buNone/>
            </a:pPr>
            <a:r>
              <a:rPr lang="de-DE" sz="1400" noProof="1">
                <a:solidFill>
                  <a:schemeClr val="hlink"/>
                </a:solidFill>
                <a:sym typeface="Symbol" charset="0"/>
              </a:rPr>
              <a:t> </a:t>
            </a:r>
            <a:r>
              <a:rPr lang="de-DE" sz="1400" noProof="1" smtClean="0">
                <a:solidFill>
                  <a:schemeClr val="hlink"/>
                </a:solidFill>
                <a:sym typeface="Symbol" charset="0"/>
              </a:rPr>
              <a:t>  </a:t>
            </a:r>
            <a:r>
              <a:rPr lang="en-US" sz="1400" noProof="1" smtClean="0"/>
              <a:t>while</a:t>
            </a:r>
            <a:r>
              <a:rPr lang="en-US" sz="1400" noProof="1" smtClean="0">
                <a:solidFill>
                  <a:schemeClr val="hlink"/>
                </a:solidFill>
              </a:rPr>
              <a:t> pq ≠ </a:t>
            </a:r>
            <a:r>
              <a:rPr lang="de-DE" sz="1400" noProof="1" smtClean="0">
                <a:solidFill>
                  <a:schemeClr val="hlink"/>
                </a:solidFill>
                <a:latin typeface="Symbol" charset="0"/>
                <a:sym typeface="Symbol" charset="0"/>
              </a:rPr>
              <a:t>∅</a:t>
            </a:r>
            <a:r>
              <a:rPr lang="de-DE" sz="1400" noProof="1" smtClean="0">
                <a:sym typeface="Symbol" charset="0"/>
              </a:rPr>
              <a:t> do</a:t>
            </a:r>
            <a:endParaRPr lang="en-US" sz="1400" noProof="1" smtClean="0"/>
          </a:p>
          <a:p>
            <a:pPr marL="0" indent="0">
              <a:buNone/>
            </a:pPr>
            <a:r>
              <a:rPr lang="en-US" sz="1400" noProof="1" smtClean="0">
                <a:solidFill>
                  <a:schemeClr val="hlink"/>
                </a:solidFill>
              </a:rPr>
              <a:t>        (u, </a:t>
            </a:r>
            <a:r>
              <a:rPr lang="de-DE" sz="14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u</a:t>
            </a:r>
            <a:r>
              <a:rPr lang="de-DE" sz="1400" baseline="-25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g  </a:t>
            </a:r>
            <a:r>
              <a:rPr lang="de-DE" sz="14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,</a:t>
            </a:r>
            <a:r>
              <a:rPr lang="de-DE" sz="1400" baseline="-25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de-DE" sz="14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_</a:t>
            </a:r>
            <a:r>
              <a:rPr lang="en-US" sz="1400" noProof="1" smtClean="0">
                <a:solidFill>
                  <a:schemeClr val="hlink"/>
                </a:solidFill>
              </a:rPr>
              <a:t>, w) := </a:t>
            </a:r>
            <a:r>
              <a:rPr lang="en-US" sz="1400" noProof="1" smtClean="0">
                <a:solidFill>
                  <a:schemeClr val="accent2"/>
                </a:solidFill>
              </a:rPr>
              <a:t>deleteMin</a:t>
            </a:r>
            <a:r>
              <a:rPr lang="en-US" sz="1400" noProof="1" smtClean="0">
                <a:solidFill>
                  <a:schemeClr val="hlink"/>
                </a:solidFill>
              </a:rPr>
              <a:t>(pq)</a:t>
            </a:r>
          </a:p>
          <a:p>
            <a:pPr marL="0" indent="0">
              <a:buNone/>
            </a:pPr>
            <a:r>
              <a:rPr lang="en-US" sz="1400" noProof="1" smtClean="0">
                <a:solidFill>
                  <a:schemeClr val="hlink"/>
                </a:solidFill>
              </a:rPr>
              <a:t>        </a:t>
            </a:r>
            <a:r>
              <a:rPr lang="en-US" sz="1400" noProof="1" smtClean="0">
                <a:solidFill>
                  <a:srgbClr val="333399"/>
                </a:solidFill>
              </a:rPr>
              <a:t>insert</a:t>
            </a:r>
            <a:r>
              <a:rPr lang="en-US" sz="1400" noProof="1" smtClean="0">
                <a:solidFill>
                  <a:schemeClr val="hlink"/>
                </a:solidFill>
              </a:rPr>
              <a:t>((u, </a:t>
            </a:r>
            <a:r>
              <a:rPr lang="de-DE" sz="14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u</a:t>
            </a:r>
            <a:r>
              <a:rPr lang="de-DE" sz="1400" baseline="-25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g, </a:t>
            </a:r>
            <a:r>
              <a:rPr lang="en-US" sz="1400" noProof="1" smtClean="0">
                <a:solidFill>
                  <a:schemeClr val="hlink"/>
                </a:solidFill>
              </a:rPr>
              <a:t>w), expanded)</a:t>
            </a:r>
          </a:p>
          <a:p>
            <a:pPr marL="0" indent="0">
              <a:buNone/>
            </a:pPr>
            <a:r>
              <a:rPr lang="en-US" sz="1400" noProof="1" smtClean="0">
                <a:solidFill>
                  <a:schemeClr val="hlink"/>
                </a:solidFill>
              </a:rPr>
              <a:t>        </a:t>
            </a:r>
            <a:r>
              <a:rPr lang="en-US" sz="1400" noProof="1" smtClean="0">
                <a:solidFill>
                  <a:srgbClr val="000000"/>
                </a:solidFill>
              </a:rPr>
              <a:t>if</a:t>
            </a:r>
            <a:r>
              <a:rPr lang="en-US" sz="1400" noProof="1" smtClean="0">
                <a:solidFill>
                  <a:schemeClr val="hlink"/>
                </a:solidFill>
              </a:rPr>
              <a:t> ziel?(u) </a:t>
            </a:r>
            <a:r>
              <a:rPr lang="en-US" sz="1400" noProof="1" smtClean="0">
                <a:solidFill>
                  <a:srgbClr val="000000"/>
                </a:solidFill>
              </a:rPr>
              <a:t>then</a:t>
            </a:r>
            <a:r>
              <a:rPr lang="en-US" sz="1400" noProof="1" smtClean="0">
                <a:solidFill>
                  <a:schemeClr val="hlink"/>
                </a:solidFill>
              </a:rPr>
              <a:t> </a:t>
            </a:r>
            <a:r>
              <a:rPr lang="en-US" sz="1400" noProof="1" smtClean="0"/>
              <a:t>return</a:t>
            </a:r>
            <a:r>
              <a:rPr lang="en-US" sz="1400" noProof="1" smtClean="0">
                <a:solidFill>
                  <a:schemeClr val="hlink"/>
                </a:solidFill>
              </a:rPr>
              <a:t> </a:t>
            </a:r>
            <a:r>
              <a:rPr lang="en-US" sz="1400" noProof="1" smtClean="0">
                <a:solidFill>
                  <a:schemeClr val="accent2"/>
                </a:solidFill>
              </a:rPr>
              <a:t>path</a:t>
            </a:r>
            <a:r>
              <a:rPr lang="en-US" sz="1400" noProof="1" smtClean="0">
                <a:solidFill>
                  <a:schemeClr val="hlink"/>
                </a:solidFill>
              </a:rPr>
              <a:t>(u, expanded)  </a:t>
            </a:r>
            <a:r>
              <a:rPr lang="en-US" sz="1400" noProof="1" smtClean="0">
                <a:solidFill>
                  <a:srgbClr val="FF0000"/>
                </a:solidFill>
              </a:rPr>
              <a:t>// Ausgabe: Lösungspfad rückwärts zum Start s</a:t>
            </a:r>
          </a:p>
          <a:p>
            <a:pPr marL="0" indent="0">
              <a:buNone/>
            </a:pPr>
            <a:r>
              <a:rPr lang="en-US" sz="1400" noProof="1" smtClean="0">
                <a:solidFill>
                  <a:srgbClr val="000000"/>
                </a:solidFill>
              </a:rPr>
              <a:t>        foreach </a:t>
            </a:r>
            <a:r>
              <a:rPr lang="en-US" sz="1400" noProof="1" smtClean="0">
                <a:solidFill>
                  <a:schemeClr val="hlink"/>
                </a:solidFill>
              </a:rPr>
              <a:t>(u, v)∈ E </a:t>
            </a:r>
            <a:r>
              <a:rPr lang="en-US" sz="1400" noProof="1" smtClean="0">
                <a:solidFill>
                  <a:srgbClr val="000000"/>
                </a:solidFill>
              </a:rPr>
              <a:t>do</a:t>
            </a:r>
          </a:p>
          <a:p>
            <a:pPr marL="0" indent="0">
              <a:buNone/>
            </a:pPr>
            <a:r>
              <a:rPr lang="en-US" sz="1400" noProof="1" smtClean="0">
                <a:solidFill>
                  <a:schemeClr val="hlink"/>
                </a:solidFill>
              </a:rPr>
              <a:t>             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x := </a:t>
            </a:r>
            <a:r>
              <a:rPr lang="en-US" sz="1400" noProof="1" smtClean="0">
                <a:solidFill>
                  <a:srgbClr val="333399"/>
                </a:solidFill>
              </a:rPr>
              <a:t>find</a:t>
            </a:r>
            <a:r>
              <a:rPr lang="en-US" sz="1400" noProof="1" smtClean="0">
                <a:solidFill>
                  <a:schemeClr val="hlink"/>
                </a:solidFill>
              </a:rPr>
              <a:t>(v, expanded)                                </a:t>
            </a:r>
            <a:r>
              <a:rPr lang="en-US" sz="1400" noProof="1" smtClean="0">
                <a:solidFill>
                  <a:srgbClr val="FF0000"/>
                </a:solidFill>
              </a:rPr>
              <a:t>// Knoten schon gesehen und expandiert? </a:t>
            </a:r>
          </a:p>
          <a:p>
            <a:pPr marL="0" indent="0">
              <a:buNone/>
            </a:pPr>
            <a:r>
              <a:rPr lang="en-US" sz="1400" noProof="1" smtClean="0">
                <a:solidFill>
                  <a:schemeClr val="hlink"/>
                </a:solidFill>
              </a:rPr>
              <a:t>             </a:t>
            </a:r>
            <a:r>
              <a:rPr lang="en-US" sz="1400" noProof="1" smtClean="0"/>
              <a:t>if</a:t>
            </a:r>
            <a:r>
              <a:rPr lang="en-US" sz="1400" noProof="1" smtClean="0">
                <a:solidFill>
                  <a:schemeClr val="hlink"/>
                </a:solidFill>
              </a:rPr>
              <a:t> x = ⊥</a:t>
            </a:r>
            <a:r>
              <a:rPr lang="en-US" sz="1400" noProof="1" smtClean="0">
                <a:solidFill>
                  <a:srgbClr val="000000"/>
                </a:solidFill>
              </a:rPr>
              <a:t>then 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y := </a:t>
            </a:r>
            <a:r>
              <a:rPr lang="en-US" sz="1400" noProof="1" smtClean="0">
                <a:solidFill>
                  <a:srgbClr val="333399"/>
                </a:solidFill>
              </a:rPr>
              <a:t>find</a:t>
            </a:r>
            <a:r>
              <a:rPr lang="en-US" sz="1400" noProof="1" smtClean="0">
                <a:solidFill>
                  <a:schemeClr val="hlink"/>
                </a:solidFill>
              </a:rPr>
              <a:t>(v, pq)                     </a:t>
            </a:r>
            <a:r>
              <a:rPr lang="en-US" sz="1400" noProof="1" smtClean="0">
                <a:solidFill>
                  <a:srgbClr val="FF0000"/>
                </a:solidFill>
              </a:rPr>
              <a:t>// Knoten schon gesehen aber noch nicht expandiert? </a:t>
            </a:r>
          </a:p>
          <a:p>
            <a:pPr marL="0" indent="0">
              <a:buNone/>
            </a:pPr>
            <a:r>
              <a:rPr lang="en-US" sz="1400" noProof="1">
                <a:solidFill>
                  <a:srgbClr val="FF0000"/>
                </a:solidFill>
              </a:rPr>
              <a:t> </a:t>
            </a:r>
            <a:r>
              <a:rPr lang="en-US" sz="1400" noProof="1" smtClean="0">
                <a:solidFill>
                  <a:srgbClr val="FF0000"/>
                </a:solidFill>
              </a:rPr>
              <a:t>                </a:t>
            </a:r>
            <a:r>
              <a:rPr lang="en-US" sz="1400" noProof="1" smtClean="0">
                <a:solidFill>
                  <a:srgbClr val="3C8C93"/>
                </a:solidFill>
              </a:rPr>
              <a:t>v</a:t>
            </a:r>
            <a:r>
              <a:rPr lang="en-US" sz="1400" baseline="-25000" noProof="1" smtClean="0">
                <a:solidFill>
                  <a:srgbClr val="3C8C93"/>
                </a:solidFill>
              </a:rPr>
              <a:t>g</a:t>
            </a:r>
            <a:r>
              <a:rPr lang="en-US" sz="1400" noProof="1" smtClean="0">
                <a:solidFill>
                  <a:srgbClr val="3C8C93"/>
                </a:solidFill>
              </a:rPr>
              <a:t> := </a:t>
            </a:r>
            <a:r>
              <a:rPr lang="de-DE" sz="14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u</a:t>
            </a:r>
            <a:r>
              <a:rPr lang="de-DE" sz="1400" baseline="-25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g </a:t>
            </a:r>
            <a:r>
              <a:rPr lang="de-DE" sz="14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+ </a:t>
            </a:r>
            <a:r>
              <a:rPr lang="de-DE" sz="1400" noProof="1">
                <a:solidFill>
                  <a:srgbClr val="333399"/>
                </a:solidFill>
                <a:sym typeface="Symbol" charset="0"/>
              </a:rPr>
              <a:t>cost</a:t>
            </a:r>
            <a:r>
              <a:rPr lang="de-DE" sz="14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(u, v)</a:t>
            </a:r>
            <a:endParaRPr lang="en-US" sz="1400" baseline="-25000" noProof="1" smtClean="0">
              <a:solidFill>
                <a:srgbClr val="3C8C93"/>
              </a:solidFill>
            </a:endParaRPr>
          </a:p>
          <a:p>
            <a:pPr marL="0" indent="0">
              <a:buNone/>
            </a:pPr>
            <a:r>
              <a:rPr lang="en-US" sz="1400" noProof="1" smtClean="0">
                <a:solidFill>
                  <a:schemeClr val="hlink"/>
                </a:solidFill>
              </a:rPr>
              <a:t>                 </a:t>
            </a:r>
            <a:r>
              <a:rPr lang="en-US" sz="1400" noProof="1" smtClean="0"/>
              <a:t>if  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y = ⊥</a:t>
            </a:r>
            <a:r>
              <a:rPr lang="en-US" sz="1400" noProof="1" smtClean="0">
                <a:solidFill>
                  <a:schemeClr val="hlink"/>
                </a:solidFill>
              </a:rPr>
              <a:t> </a:t>
            </a:r>
            <a:r>
              <a:rPr lang="en-US" sz="1400" noProof="1" smtClean="0"/>
              <a:t>then </a:t>
            </a:r>
          </a:p>
          <a:p>
            <a:pPr marL="0" indent="0">
              <a:buNone/>
            </a:pPr>
            <a:r>
              <a:rPr lang="en-US" sz="1400" noProof="1" smtClean="0">
                <a:solidFill>
                  <a:srgbClr val="333399"/>
                </a:solidFill>
              </a:rPr>
              <a:t>                       insert</a:t>
            </a:r>
            <a:r>
              <a:rPr lang="en-US" sz="1400" noProof="1" smtClean="0">
                <a:solidFill>
                  <a:schemeClr val="hlink"/>
                </a:solidFill>
              </a:rPr>
              <a:t>( (v, </a:t>
            </a:r>
            <a:r>
              <a:rPr lang="de-DE" sz="14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v</a:t>
            </a:r>
            <a:r>
              <a:rPr lang="de-DE" sz="1400" baseline="-25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g</a:t>
            </a:r>
            <a:r>
              <a:rPr lang="de-DE" sz="14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, v</a:t>
            </a:r>
            <a:r>
              <a:rPr lang="de-DE" sz="1400" baseline="-25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g </a:t>
            </a:r>
            <a:r>
              <a:rPr lang="de-DE" sz="14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+ </a:t>
            </a:r>
            <a:r>
              <a:rPr lang="de-DE" sz="1400" noProof="1" smtClean="0">
                <a:solidFill>
                  <a:srgbClr val="333399"/>
                </a:solidFill>
                <a:sym typeface="Symbol" charset="0"/>
              </a:rPr>
              <a:t>h</a:t>
            </a:r>
            <a:r>
              <a:rPr lang="de-DE" sz="14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(v), u) , pq)</a:t>
            </a:r>
            <a:endParaRPr lang="en-US" sz="1400" noProof="1" smtClean="0">
              <a:solidFill>
                <a:schemeClr val="hlink"/>
              </a:solidFill>
            </a:endParaRPr>
          </a:p>
          <a:p>
            <a:pPr marL="0" indent="0">
              <a:buNone/>
            </a:pPr>
            <a:r>
              <a:rPr lang="en-US" sz="1400" noProof="1" smtClean="0">
                <a:solidFill>
                  <a:schemeClr val="hlink"/>
                </a:solidFill>
              </a:rPr>
              <a:t>                 </a:t>
            </a:r>
            <a:r>
              <a:rPr lang="en-US" sz="1400" noProof="1" smtClean="0">
                <a:solidFill>
                  <a:srgbClr val="000000"/>
                </a:solidFill>
              </a:rPr>
              <a:t>else </a:t>
            </a:r>
            <a:r>
              <a:rPr lang="en-US" sz="1400" noProof="1">
                <a:solidFill>
                  <a:schemeClr val="accent1">
                    <a:lumMod val="50000"/>
                  </a:schemeClr>
                </a:solidFill>
              </a:rPr>
              <a:t>(v, 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en-US" sz="1400" baseline="-25000" noProof="1" smtClean="0">
                <a:solidFill>
                  <a:schemeClr val="accent1">
                    <a:lumMod val="50000"/>
                  </a:schemeClr>
                </a:solidFill>
              </a:rPr>
              <a:t>g-old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1400" noProof="1">
                <a:solidFill>
                  <a:schemeClr val="accent1">
                    <a:lumMod val="50000"/>
                  </a:schemeClr>
                </a:solidFill>
              </a:rPr>
              <a:t>_, _) := 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y</a:t>
            </a:r>
            <a:endParaRPr lang="en-US" sz="1400" noProof="1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400" noProof="1" smtClean="0">
                <a:solidFill>
                  <a:srgbClr val="000000"/>
                </a:solidFill>
              </a:rPr>
              <a:t>                          if 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en-US" sz="1400" baseline="-25000" noProof="1" smtClean="0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 &lt; v</a:t>
            </a:r>
            <a:r>
              <a:rPr lang="en-US" sz="1400" baseline="-25000" noProof="1" smtClean="0">
                <a:solidFill>
                  <a:schemeClr val="accent1">
                    <a:lumMod val="50000"/>
                  </a:schemeClr>
                </a:solidFill>
              </a:rPr>
              <a:t>g-old</a:t>
            </a:r>
            <a:r>
              <a:rPr lang="en-US" sz="1400" noProof="1" smtClean="0">
                <a:solidFill>
                  <a:srgbClr val="000000"/>
                </a:solidFill>
              </a:rPr>
              <a:t> then                                </a:t>
            </a:r>
            <a:r>
              <a:rPr lang="en-US" sz="1400" noProof="1" smtClean="0">
                <a:solidFill>
                  <a:srgbClr val="FF0000"/>
                </a:solidFill>
              </a:rPr>
              <a:t>// Günstigerer Weg zu noch nicht expandiertem Knoten?</a:t>
            </a:r>
            <a:endParaRPr lang="en-US" sz="1400" noProof="1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400" noProof="1" smtClean="0">
                <a:solidFill>
                  <a:srgbClr val="000000"/>
                </a:solidFill>
              </a:rPr>
              <a:t>                                </a:t>
            </a:r>
            <a:r>
              <a:rPr lang="en-US" sz="1400" noProof="1" smtClean="0">
                <a:solidFill>
                  <a:srgbClr val="333399"/>
                </a:solidFill>
              </a:rPr>
              <a:t>decreaseKey</a:t>
            </a:r>
            <a:r>
              <a:rPr lang="en-US" sz="1400" noProof="1" smtClean="0">
                <a:solidFill>
                  <a:schemeClr val="hlink"/>
                </a:solidFill>
              </a:rPr>
              <a:t>(y, pq, v</a:t>
            </a:r>
            <a:r>
              <a:rPr lang="en-US" sz="1400" baseline="-25000" noProof="1" smtClean="0">
                <a:solidFill>
                  <a:schemeClr val="hlink"/>
                </a:solidFill>
              </a:rPr>
              <a:t>g-old</a:t>
            </a:r>
            <a:r>
              <a:rPr lang="en-US" sz="1400" noProof="1" smtClean="0">
                <a:solidFill>
                  <a:schemeClr val="hlink"/>
                </a:solidFill>
              </a:rPr>
              <a:t> - 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en-US" sz="1400" baseline="-25000" noProof="1" smtClean="0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en-US" sz="1400" noProof="1" smtClean="0">
                <a:solidFill>
                  <a:schemeClr val="hlink"/>
                </a:solidFill>
              </a:rPr>
              <a:t>)                                       </a:t>
            </a:r>
            <a:r>
              <a:rPr lang="en-US" sz="1400" noProof="1" smtClean="0">
                <a:solidFill>
                  <a:srgbClr val="FF0000"/>
                </a:solidFill>
              </a:rPr>
              <a:t>// Expandiere früher und trage</a:t>
            </a:r>
            <a:endParaRPr lang="en-US" sz="1400" noProof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400" noProof="1" smtClean="0">
                <a:solidFill>
                  <a:schemeClr val="hlink"/>
                </a:solidFill>
              </a:rPr>
              <a:t>                                </a:t>
            </a:r>
            <a:r>
              <a:rPr lang="en-US" sz="1400" noProof="1" smtClean="0">
                <a:solidFill>
                  <a:srgbClr val="333399"/>
                </a:solidFill>
              </a:rPr>
              <a:t>parent</a:t>
            </a:r>
            <a:r>
              <a:rPr lang="en-US" sz="1400" noProof="1" smtClean="0">
                <a:solidFill>
                  <a:schemeClr val="hlink"/>
                </a:solidFill>
              </a:rPr>
              <a:t>(y) := u; </a:t>
            </a:r>
            <a:r>
              <a:rPr lang="en-US" sz="1400" noProof="1" smtClean="0">
                <a:solidFill>
                  <a:srgbClr val="333399"/>
                </a:solidFill>
              </a:rPr>
              <a:t>g</a:t>
            </a:r>
            <a:r>
              <a:rPr lang="en-US" sz="1400" noProof="1" smtClean="0">
                <a:solidFill>
                  <a:schemeClr val="hlink"/>
                </a:solidFill>
              </a:rPr>
              <a:t>(y) := 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en-US" sz="1400" baseline="-25000" noProof="1" smtClean="0">
                <a:solidFill>
                  <a:schemeClr val="accent1">
                    <a:lumMod val="50000"/>
                  </a:schemeClr>
                </a:solidFill>
              </a:rPr>
              <a:t>g   	    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                           </a:t>
            </a:r>
            <a:r>
              <a:rPr lang="en-US" sz="1400" noProof="1" smtClean="0">
                <a:solidFill>
                  <a:srgbClr val="FF0000"/>
                </a:solidFill>
              </a:rPr>
              <a:t>// neuen Vorgänger und neue g-Kosten ein</a:t>
            </a:r>
            <a:endParaRPr lang="de-DE" sz="1400" noProof="1" smtClean="0">
              <a:solidFill>
                <a:srgbClr val="FF0000"/>
              </a:solidFill>
              <a:sym typeface="Symbol" charset="0"/>
            </a:endParaRPr>
          </a:p>
          <a:p>
            <a:pPr marL="0" indent="0">
              <a:buNone/>
            </a:pPr>
            <a:r>
              <a:rPr lang="de-DE" sz="14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          </a:t>
            </a:r>
            <a:r>
              <a:rPr lang="de-DE" sz="1400" noProof="1" smtClean="0">
                <a:solidFill>
                  <a:srgbClr val="000000"/>
                </a:solidFill>
                <a:sym typeface="Symbol" charset="0"/>
              </a:rPr>
              <a:t>else</a:t>
            </a:r>
            <a:r>
              <a:rPr lang="en-US" sz="1400" noProof="1" smtClean="0">
                <a:solidFill>
                  <a:srgbClr val="000000"/>
                </a:solidFill>
              </a:rPr>
              <a:t> if 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en-US" sz="1400" baseline="-25000" noProof="1" smtClean="0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+ </a:t>
            </a:r>
            <a:r>
              <a:rPr lang="en-US" sz="1400" noProof="1" smtClean="0">
                <a:solidFill>
                  <a:srgbClr val="333399"/>
                </a:solidFill>
              </a:rPr>
              <a:t>cost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(u, v) &lt; g(x)</a:t>
            </a:r>
            <a:r>
              <a:rPr lang="en-US" sz="1400" noProof="1" smtClean="0">
                <a:solidFill>
                  <a:srgbClr val="000000"/>
                </a:solidFill>
              </a:rPr>
              <a:t> then               </a:t>
            </a:r>
            <a:r>
              <a:rPr lang="en-US" sz="1400" noProof="1" smtClean="0">
                <a:solidFill>
                  <a:srgbClr val="FF0000"/>
                </a:solidFill>
              </a:rPr>
              <a:t>// Günstigerer Weg zu schon expandiertem Knoten</a:t>
            </a:r>
          </a:p>
          <a:p>
            <a:pPr marL="0" indent="0">
              <a:buNone/>
            </a:pPr>
            <a:r>
              <a:rPr lang="en-US" sz="1400" noProof="1">
                <a:solidFill>
                  <a:schemeClr val="accent1">
                    <a:lumMod val="50000"/>
                  </a:schemeClr>
                </a:solidFill>
              </a:rPr>
              <a:t>                         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sz="1400" noProof="1" smtClean="0">
                <a:solidFill>
                  <a:schemeClr val="accent2"/>
                </a:solidFill>
              </a:rPr>
              <a:t>propagate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(u v</a:t>
            </a:r>
            <a:r>
              <a:rPr lang="en-US" sz="1400" noProof="1">
                <a:solidFill>
                  <a:schemeClr val="accent1">
                    <a:lumMod val="50000"/>
                  </a:schemeClr>
                </a:solidFill>
              </a:rPr>
              <a:t>, u</a:t>
            </a:r>
            <a:r>
              <a:rPr lang="en-US" sz="1400" baseline="-25000" noProof="1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en-US" sz="1400" noProof="1">
                <a:solidFill>
                  <a:schemeClr val="accent1">
                    <a:lumMod val="50000"/>
                  </a:schemeClr>
                </a:solidFill>
              </a:rPr>
              <a:t>+ </a:t>
            </a:r>
            <a:r>
              <a:rPr lang="en-US" sz="1400" noProof="1">
                <a:solidFill>
                  <a:srgbClr val="333399"/>
                </a:solidFill>
              </a:rPr>
              <a:t>cost</a:t>
            </a:r>
            <a:r>
              <a:rPr lang="en-US" sz="1400" noProof="1">
                <a:solidFill>
                  <a:schemeClr val="accent1">
                    <a:lumMod val="50000"/>
                  </a:schemeClr>
                </a:solidFill>
              </a:rPr>
              <a:t>(u, v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), expanded, pq, (V, E))  </a:t>
            </a:r>
            <a:r>
              <a:rPr lang="en-US" sz="1400" noProof="1" smtClean="0">
                <a:solidFill>
                  <a:srgbClr val="FF0000"/>
                </a:solidFill>
              </a:rPr>
              <a:t>// Propagiere neue Kosten für exp. Knoten</a:t>
            </a:r>
          </a:p>
          <a:p>
            <a:pPr marL="0" indent="0">
              <a:buNone/>
            </a:pP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                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7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Hilfsfunktionen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125</a:t>
            </a:fld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/>
          <a:lstStyle/>
          <a:p>
            <a:pPr marL="0" indent="0">
              <a:buNone/>
            </a:pPr>
            <a:r>
              <a:rPr lang="en-US" sz="2000" noProof="1" smtClean="0"/>
              <a:t>Function </a:t>
            </a:r>
            <a:r>
              <a:rPr lang="en-US" sz="2000" noProof="1" smtClean="0">
                <a:solidFill>
                  <a:schemeClr val="accent2"/>
                </a:solidFill>
              </a:rPr>
              <a:t>path</a:t>
            </a:r>
            <a:r>
              <a:rPr lang="en-US" sz="2000" noProof="1" smtClean="0"/>
              <a:t>(</a:t>
            </a:r>
            <a:r>
              <a:rPr lang="en-US" sz="2000" noProof="1" smtClean="0">
                <a:solidFill>
                  <a:schemeClr val="accent1">
                    <a:lumMod val="50000"/>
                  </a:schemeClr>
                </a:solidFill>
              </a:rPr>
              <a:t>v, expanded</a:t>
            </a:r>
            <a:r>
              <a:rPr lang="en-US" sz="2000" noProof="1" smtClean="0"/>
              <a:t>):    </a:t>
            </a:r>
          </a:p>
          <a:p>
            <a:pPr marL="0" indent="0">
              <a:buNone/>
            </a:pPr>
            <a:r>
              <a:rPr lang="en-US" sz="2000" noProof="1">
                <a:solidFill>
                  <a:srgbClr val="FF0000"/>
                </a:solidFill>
              </a:rPr>
              <a:t> </a:t>
            </a:r>
            <a:r>
              <a:rPr lang="en-US" sz="2000" noProof="1" smtClean="0">
                <a:solidFill>
                  <a:srgbClr val="FF0000"/>
                </a:solidFill>
              </a:rPr>
              <a:t>  // Konstruiere Pfad </a:t>
            </a:r>
            <a:r>
              <a:rPr lang="en-US" sz="2000" noProof="1" smtClean="0">
                <a:solidFill>
                  <a:srgbClr val="3C8C93"/>
                </a:solidFill>
              </a:rPr>
              <a:t>p</a:t>
            </a:r>
            <a:r>
              <a:rPr lang="en-US" sz="2000" noProof="1" smtClean="0">
                <a:solidFill>
                  <a:srgbClr val="FF0000"/>
                </a:solidFill>
              </a:rPr>
              <a:t> aus Menge von expandierten Knoten</a:t>
            </a:r>
            <a:endParaRPr lang="en-US" sz="2000" noProof="1" smtClean="0"/>
          </a:p>
          <a:p>
            <a:pPr marL="0" indent="0">
              <a:buNone/>
            </a:pPr>
            <a:r>
              <a:rPr lang="en-US" sz="2000" noProof="1" smtClean="0"/>
              <a:t>  </a:t>
            </a:r>
            <a:r>
              <a:rPr lang="en-US" sz="2000" noProof="1"/>
              <a:t> </a:t>
            </a:r>
            <a:r>
              <a:rPr lang="en-US" sz="2000" noProof="1" smtClean="0">
                <a:solidFill>
                  <a:srgbClr val="FF0000"/>
                </a:solidFill>
              </a:rPr>
              <a:t>// Einträge in expanded haben die Form </a:t>
            </a:r>
            <a:r>
              <a:rPr lang="de-DE" sz="2000" noProof="1">
                <a:solidFill>
                  <a:srgbClr val="008000"/>
                </a:solidFill>
                <a:sym typeface="Symbol" charset="0"/>
              </a:rPr>
              <a:t>(Knoten, g-Kosten, </a:t>
            </a:r>
            <a:r>
              <a:rPr lang="de-DE" sz="2000" noProof="1" smtClean="0">
                <a:solidFill>
                  <a:srgbClr val="008000"/>
                </a:solidFill>
                <a:sym typeface="Symbol" charset="0"/>
              </a:rPr>
              <a:t>Vorgänger)</a:t>
            </a:r>
          </a:p>
          <a:p>
            <a:pPr marL="0" indent="0">
              <a:buNone/>
            </a:pPr>
            <a:r>
              <a:rPr lang="de-DE" sz="2000" noProof="1">
                <a:solidFill>
                  <a:srgbClr val="008000"/>
                </a:solidFill>
                <a:sym typeface="Symbol" charset="0"/>
              </a:rPr>
              <a:t> </a:t>
            </a:r>
            <a:r>
              <a:rPr lang="de-DE" sz="2000" noProof="1" smtClean="0">
                <a:solidFill>
                  <a:srgbClr val="008000"/>
                </a:solidFill>
                <a:sym typeface="Symbol" charset="0"/>
              </a:rPr>
              <a:t> 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p= &lt;&gt;:List (node)</a:t>
            </a:r>
          </a:p>
          <a:p>
            <a:pPr marL="0" indent="0">
              <a:buNone/>
            </a:pP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</a:t>
            </a:r>
            <a:r>
              <a:rPr lang="de-DE" sz="2000" noProof="1" smtClean="0">
                <a:solidFill>
                  <a:schemeClr val="tx2"/>
                </a:solidFill>
                <a:sym typeface="Symbol" charset="0"/>
              </a:rPr>
              <a:t>while </a:t>
            </a:r>
            <a:r>
              <a:rPr lang="de-DE" sz="2000" noProof="1" smtClean="0">
                <a:solidFill>
                  <a:srgbClr val="3C8C93"/>
                </a:solidFill>
                <a:sym typeface="Symbol" charset="0"/>
              </a:rPr>
              <a:t>true</a:t>
            </a:r>
            <a:r>
              <a:rPr lang="de-DE" sz="2000" noProof="1" smtClean="0">
                <a:solidFill>
                  <a:schemeClr val="tx2"/>
                </a:solidFill>
                <a:sym typeface="Symbol" charset="0"/>
              </a:rPr>
              <a:t> do</a:t>
            </a:r>
          </a:p>
          <a:p>
            <a:pPr marL="0" indent="0">
              <a:buNone/>
            </a:pP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    x := </a:t>
            </a:r>
            <a:r>
              <a:rPr lang="de-DE" sz="2000" noProof="1" smtClean="0">
                <a:solidFill>
                  <a:srgbClr val="333399"/>
                </a:solidFill>
                <a:sym typeface="Symbol" charset="0"/>
              </a:rPr>
              <a:t>find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(v, expanded)</a:t>
            </a:r>
          </a:p>
          <a:p>
            <a:pPr marL="0" indent="0">
              <a:buNone/>
            </a:pP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    </a:t>
            </a:r>
            <a:r>
              <a:rPr lang="de-DE" sz="2000" noProof="1" smtClean="0">
                <a:solidFill>
                  <a:srgbClr val="000000"/>
                </a:solidFill>
                <a:sym typeface="Symbol" charset="0"/>
              </a:rPr>
              <a:t>if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x = ⊥ </a:t>
            </a:r>
            <a:r>
              <a:rPr lang="de-DE" sz="2000" noProof="1" smtClean="0">
                <a:solidFill>
                  <a:srgbClr val="000000"/>
                </a:solidFill>
                <a:sym typeface="Symbol" charset="0"/>
              </a:rPr>
              <a:t>then</a:t>
            </a:r>
          </a:p>
          <a:p>
            <a:pPr marL="0" indent="0">
              <a:buNone/>
            </a:pP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        </a:t>
            </a:r>
            <a:r>
              <a:rPr lang="de-DE" sz="2000" noProof="1" smtClean="0">
                <a:solidFill>
                  <a:srgbClr val="000000"/>
                </a:solidFill>
                <a:sym typeface="Symbol" charset="0"/>
              </a:rPr>
              <a:t>return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p</a:t>
            </a:r>
          </a:p>
          <a:p>
            <a:pPr marL="0" indent="0">
              <a:buNone/>
            </a:pP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    </a:t>
            </a:r>
            <a:r>
              <a:rPr lang="de-DE" sz="2000" noProof="1" smtClean="0">
                <a:solidFill>
                  <a:srgbClr val="000000"/>
                </a:solidFill>
                <a:sym typeface="Symbol" charset="0"/>
              </a:rPr>
              <a:t>else 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(u, _, v) := x</a:t>
            </a:r>
          </a:p>
          <a:p>
            <a:pPr marL="0" indent="0">
              <a:buNone/>
            </a:pP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             </a:t>
            </a:r>
            <a:r>
              <a:rPr lang="de-DE" sz="2000" noProof="1" smtClean="0">
                <a:solidFill>
                  <a:srgbClr val="333399"/>
                </a:solidFill>
                <a:sym typeface="Symbol" charset="0"/>
              </a:rPr>
              <a:t>push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(u, p)</a:t>
            </a:r>
          </a:p>
          <a:p>
            <a:pPr marL="0" indent="0">
              <a:buNone/>
            </a:pP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             </a:t>
            </a:r>
            <a:endParaRPr lang="de-DE" sz="2000" noProof="1">
              <a:solidFill>
                <a:srgbClr val="008000"/>
              </a:solidFill>
              <a:sym typeface="Symbol" charset="0"/>
            </a:endParaRPr>
          </a:p>
          <a:p>
            <a:pPr marL="0" indent="0">
              <a:buNone/>
            </a:pPr>
            <a:endParaRPr lang="de-DE" sz="2000" noProof="1">
              <a:solidFill>
                <a:srgbClr val="008000"/>
              </a:solidFill>
              <a:sym typeface="Symbol" charset="0"/>
            </a:endParaRPr>
          </a:p>
          <a:p>
            <a:pPr marL="0" indent="0">
              <a:buNone/>
            </a:pPr>
            <a:endParaRPr lang="de-DE" sz="2000" noProof="1" smtClean="0">
              <a:solidFill>
                <a:srgbClr val="008000"/>
              </a:solidFill>
              <a:sym typeface="Symbol" charset="0"/>
            </a:endParaRPr>
          </a:p>
          <a:p>
            <a:pPr marL="0" indent="0">
              <a:buNone/>
            </a:pPr>
            <a:r>
              <a:rPr lang="en-US" sz="2000" noProof="1" smtClean="0">
                <a:solidFill>
                  <a:schemeClr val="accent1">
                    <a:lumMod val="50000"/>
                  </a:schemeClr>
                </a:solidFill>
              </a:rPr>
              <a:t>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5609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Hilfsfunktionen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126</a:t>
            </a:fld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/>
          <a:lstStyle/>
          <a:p>
            <a:pPr marL="0" indent="0">
              <a:buNone/>
            </a:pPr>
            <a:r>
              <a:rPr lang="en-US" sz="2000" noProof="1" smtClean="0"/>
              <a:t>Function </a:t>
            </a:r>
            <a:r>
              <a:rPr lang="en-US" sz="2000" noProof="1" smtClean="0">
                <a:solidFill>
                  <a:schemeClr val="accent2"/>
                </a:solidFill>
              </a:rPr>
              <a:t>propagate</a:t>
            </a:r>
            <a:r>
              <a:rPr lang="en-US" sz="2000" noProof="1" smtClean="0"/>
              <a:t>(</a:t>
            </a:r>
            <a:r>
              <a:rPr lang="en-US" sz="2000" noProof="1" smtClean="0">
                <a:solidFill>
                  <a:schemeClr val="accent1">
                    <a:lumMod val="50000"/>
                  </a:schemeClr>
                </a:solidFill>
              </a:rPr>
              <a:t>u, v, new-g, expanded, pq, (V, E)</a:t>
            </a:r>
            <a:r>
              <a:rPr lang="en-US" sz="2000" noProof="1" smtClean="0"/>
              <a:t>)</a:t>
            </a:r>
            <a:r>
              <a:rPr lang="en-US" sz="2000" noProof="1"/>
              <a:t>:    </a:t>
            </a:r>
            <a:endParaRPr lang="en-US" sz="2000" noProof="1" smtClean="0"/>
          </a:p>
          <a:p>
            <a:pPr marL="0" indent="0">
              <a:buNone/>
            </a:pPr>
            <a:r>
              <a:rPr lang="en-US" sz="2000" noProof="1">
                <a:solidFill>
                  <a:srgbClr val="FF0000"/>
                </a:solidFill>
              </a:rPr>
              <a:t> </a:t>
            </a:r>
            <a:r>
              <a:rPr lang="en-US" sz="2000" noProof="1" smtClean="0">
                <a:solidFill>
                  <a:srgbClr val="FF0000"/>
                </a:solidFill>
              </a:rPr>
              <a:t>  /</a:t>
            </a:r>
            <a:r>
              <a:rPr lang="en-US" sz="2000" noProof="1">
                <a:solidFill>
                  <a:srgbClr val="FF0000"/>
                </a:solidFill>
              </a:rPr>
              <a:t>/ </a:t>
            </a:r>
            <a:r>
              <a:rPr lang="en-US" sz="2000" noProof="1" smtClean="0">
                <a:solidFill>
                  <a:srgbClr val="FF0000"/>
                </a:solidFill>
              </a:rPr>
              <a:t>Propagieren neue Kosten g für Knoten v in die Nachfolger von v</a:t>
            </a:r>
            <a:endParaRPr lang="de-DE" sz="2000" noProof="1">
              <a:solidFill>
                <a:srgbClr val="008000"/>
              </a:solidFill>
              <a:sym typeface="Symbol" charset="0"/>
            </a:endParaRPr>
          </a:p>
          <a:p>
            <a:pPr marL="0" indent="0">
              <a:buNone/>
            </a:pP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 x </a:t>
            </a: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:= </a:t>
            </a:r>
            <a:r>
              <a:rPr lang="de-DE" sz="2000" noProof="1">
                <a:solidFill>
                  <a:srgbClr val="333399"/>
                </a:solidFill>
                <a:sym typeface="Symbol" charset="0"/>
              </a:rPr>
              <a:t>find</a:t>
            </a: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(v, expanded)</a:t>
            </a:r>
          </a:p>
          <a:p>
            <a:pPr marL="0" indent="0">
              <a:buNone/>
            </a:pP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de-DE" sz="2000" noProof="1" smtClean="0">
                <a:solidFill>
                  <a:srgbClr val="000000"/>
                </a:solidFill>
                <a:sym typeface="Symbol" charset="0"/>
              </a:rPr>
              <a:t>if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x = ⊥ </a:t>
            </a:r>
            <a:r>
              <a:rPr lang="de-DE" sz="2000" noProof="1" smtClean="0">
                <a:solidFill>
                  <a:srgbClr val="000000"/>
                </a:solidFill>
                <a:sym typeface="Symbol" charset="0"/>
              </a:rPr>
              <a:t>then</a:t>
            </a:r>
          </a:p>
          <a:p>
            <a:pPr marL="0" indent="0">
              <a:buNone/>
            </a:pP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     x := </a:t>
            </a:r>
            <a:r>
              <a:rPr lang="de-DE" sz="2000" noProof="1" smtClean="0">
                <a:solidFill>
                  <a:srgbClr val="333399"/>
                </a:solidFill>
                <a:sym typeface="Symbol" charset="0"/>
              </a:rPr>
              <a:t>find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(v, pq) </a:t>
            </a:r>
          </a:p>
          <a:p>
            <a:pPr marL="0" indent="0">
              <a:buNone/>
            </a:pP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    (</a:t>
            </a: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v, 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old-g, </a:t>
            </a: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_, 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_) := x                          </a:t>
            </a:r>
            <a:r>
              <a:rPr lang="de-DE" sz="2000" noProof="1" smtClean="0">
                <a:solidFill>
                  <a:srgbClr val="FF0000"/>
                </a:solidFill>
                <a:sym typeface="Symbol" charset="0"/>
              </a:rPr>
              <a:t>// Noch nicht expandiert!</a:t>
            </a:r>
          </a:p>
          <a:p>
            <a:pPr marL="0" indent="0">
              <a:buNone/>
            </a:pP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    </a:t>
            </a:r>
            <a:r>
              <a:rPr lang="de-DE" sz="2000" noProof="1" smtClean="0">
                <a:sym typeface="Symbol" charset="0"/>
              </a:rPr>
              <a:t>if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new-g &lt; old-g </a:t>
            </a:r>
            <a:r>
              <a:rPr lang="de-DE" sz="2000" noProof="1" smtClean="0">
                <a:solidFill>
                  <a:srgbClr val="000000"/>
                </a:solidFill>
                <a:sym typeface="Symbol" charset="0"/>
              </a:rPr>
              <a:t>then                             </a:t>
            </a:r>
            <a:r>
              <a:rPr lang="en-US" sz="2000" noProof="1">
                <a:solidFill>
                  <a:srgbClr val="FF0000"/>
                </a:solidFill>
              </a:rPr>
              <a:t>// Besserer Weg und damit</a:t>
            </a:r>
            <a:endParaRPr lang="de-DE" sz="2000" noProof="1" smtClean="0">
              <a:solidFill>
                <a:srgbClr val="000000"/>
              </a:solidFill>
              <a:sym typeface="Symbol" charset="0"/>
            </a:endParaRPr>
          </a:p>
          <a:p>
            <a:pPr marL="0" indent="0">
              <a:buNone/>
            </a:pPr>
            <a:r>
              <a:rPr lang="en-US" sz="2000" noProof="1" smtClean="0">
                <a:solidFill>
                  <a:srgbClr val="333399"/>
                </a:solidFill>
              </a:rPr>
              <a:t>            decreaseKey</a:t>
            </a:r>
            <a:r>
              <a:rPr lang="en-US" sz="2000" noProof="1" smtClean="0">
                <a:solidFill>
                  <a:schemeClr val="hlink"/>
                </a:solidFill>
              </a:rPr>
              <a:t>(v, pq, old-g – new-g) </a:t>
            </a:r>
            <a:r>
              <a:rPr lang="en-US" sz="2000" noProof="1">
                <a:solidFill>
                  <a:srgbClr val="FF0000"/>
                </a:solidFill>
              </a:rPr>
              <a:t>// </a:t>
            </a:r>
            <a:r>
              <a:rPr lang="en-US" sz="2000" noProof="1" smtClean="0">
                <a:solidFill>
                  <a:srgbClr val="FF0000"/>
                </a:solidFill>
              </a:rPr>
              <a:t>neue Priorisierung</a:t>
            </a:r>
          </a:p>
          <a:p>
            <a:pPr marL="0" indent="0">
              <a:buNone/>
            </a:pPr>
            <a:r>
              <a:rPr lang="en-US" sz="2000" noProof="1" smtClean="0">
                <a:solidFill>
                  <a:schemeClr val="hlink"/>
                </a:solidFill>
              </a:rPr>
              <a:t>            </a:t>
            </a:r>
            <a:r>
              <a:rPr lang="en-US" sz="2000" noProof="1" smtClean="0">
                <a:solidFill>
                  <a:schemeClr val="accent2"/>
                </a:solidFill>
              </a:rPr>
              <a:t>g</a:t>
            </a:r>
            <a:r>
              <a:rPr lang="en-US" sz="2000" noProof="1" smtClean="0">
                <a:solidFill>
                  <a:schemeClr val="hlink"/>
                </a:solidFill>
              </a:rPr>
              <a:t>(x) := new-g; </a:t>
            </a:r>
            <a:r>
              <a:rPr lang="en-US" sz="2000" noProof="1">
                <a:solidFill>
                  <a:schemeClr val="accent2"/>
                </a:solidFill>
              </a:rPr>
              <a:t>parent</a:t>
            </a:r>
            <a:r>
              <a:rPr lang="en-US" sz="2000" noProof="1" smtClean="0">
                <a:solidFill>
                  <a:schemeClr val="hlink"/>
                </a:solidFill>
              </a:rPr>
              <a:t>(x) </a:t>
            </a:r>
            <a:r>
              <a:rPr lang="en-US" sz="2000" noProof="1">
                <a:solidFill>
                  <a:schemeClr val="hlink"/>
                </a:solidFill>
              </a:rPr>
              <a:t>:= </a:t>
            </a:r>
            <a:r>
              <a:rPr lang="en-US" sz="2000" noProof="1" smtClean="0">
                <a:solidFill>
                  <a:schemeClr val="hlink"/>
                </a:solidFill>
              </a:rPr>
              <a:t>u             </a:t>
            </a:r>
            <a:r>
              <a:rPr lang="en-US" sz="2000" noProof="1" smtClean="0">
                <a:solidFill>
                  <a:srgbClr val="FF0000"/>
                </a:solidFill>
              </a:rPr>
              <a:t>// neues g und neuer Vorgänger</a:t>
            </a:r>
          </a:p>
          <a:p>
            <a:pPr marL="0" indent="0">
              <a:buNone/>
            </a:pPr>
            <a:r>
              <a:rPr lang="en-US" sz="2000" noProof="1" smtClean="0">
                <a:sym typeface="Symbol" charset="0"/>
              </a:rPr>
              <a:t>   else </a:t>
            </a:r>
            <a:r>
              <a:rPr lang="en-US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(v, old-g, _) := x                          </a:t>
            </a:r>
            <a:r>
              <a:rPr lang="de-DE" sz="2000" noProof="1" smtClean="0">
                <a:solidFill>
                  <a:srgbClr val="FF0000"/>
                </a:solidFill>
                <a:sym typeface="Symbol" charset="0"/>
              </a:rPr>
              <a:t>/</a:t>
            </a:r>
            <a:r>
              <a:rPr lang="de-DE" sz="2000" noProof="1">
                <a:solidFill>
                  <a:srgbClr val="FF0000"/>
                </a:solidFill>
                <a:sym typeface="Symbol" charset="0"/>
              </a:rPr>
              <a:t>/ </a:t>
            </a:r>
            <a:r>
              <a:rPr lang="de-DE" sz="2000" noProof="1" smtClean="0">
                <a:solidFill>
                  <a:srgbClr val="FF0000"/>
                </a:solidFill>
                <a:sym typeface="Symbol" charset="0"/>
              </a:rPr>
              <a:t>Schon expandiert!</a:t>
            </a:r>
            <a:endParaRPr lang="en-US" sz="2000" noProof="1" smtClean="0">
              <a:solidFill>
                <a:schemeClr val="accent1">
                  <a:lumMod val="50000"/>
                </a:schemeClr>
              </a:solidFill>
              <a:sym typeface="Symbol" charset="0"/>
            </a:endParaRPr>
          </a:p>
          <a:p>
            <a:pPr marL="0" indent="0">
              <a:buNone/>
            </a:pPr>
            <a:r>
              <a:rPr lang="en-US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en-US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     </a:t>
            </a:r>
            <a:r>
              <a:rPr lang="de-DE" sz="2000" noProof="1" smtClean="0">
                <a:sym typeface="Symbol" charset="0"/>
              </a:rPr>
              <a:t>if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new-</a:t>
            </a: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g 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&lt; old-</a:t>
            </a: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g </a:t>
            </a:r>
            <a:r>
              <a:rPr lang="de-DE" sz="2000" noProof="1" smtClean="0">
                <a:solidFill>
                  <a:srgbClr val="000000"/>
                </a:solidFill>
                <a:sym typeface="Symbol" charset="0"/>
              </a:rPr>
              <a:t>then                             </a:t>
            </a:r>
            <a:r>
              <a:rPr lang="en-US" sz="2000" noProof="1" smtClean="0">
                <a:solidFill>
                  <a:srgbClr val="FF0000"/>
                </a:solidFill>
              </a:rPr>
              <a:t>/</a:t>
            </a:r>
            <a:r>
              <a:rPr lang="en-US" sz="2000" noProof="1">
                <a:solidFill>
                  <a:srgbClr val="FF0000"/>
                </a:solidFill>
              </a:rPr>
              <a:t>/ </a:t>
            </a:r>
            <a:r>
              <a:rPr lang="en-US" sz="2000" noProof="1" smtClean="0">
                <a:solidFill>
                  <a:srgbClr val="FF0000"/>
                </a:solidFill>
              </a:rPr>
              <a:t>Besserer Weg und damit</a:t>
            </a:r>
            <a:endParaRPr lang="de-DE" sz="2000" noProof="1">
              <a:solidFill>
                <a:srgbClr val="000000"/>
              </a:solidFill>
              <a:sym typeface="Symbol" charset="0"/>
            </a:endParaRPr>
          </a:p>
          <a:p>
            <a:pPr marL="0" indent="0">
              <a:buNone/>
            </a:pPr>
            <a:r>
              <a:rPr lang="en-US" sz="2000" noProof="1">
                <a:solidFill>
                  <a:srgbClr val="333399"/>
                </a:solidFill>
              </a:rPr>
              <a:t> </a:t>
            </a:r>
            <a:r>
              <a:rPr lang="en-US" sz="2000" noProof="1" smtClean="0">
                <a:solidFill>
                  <a:srgbClr val="333399"/>
                </a:solidFill>
              </a:rPr>
              <a:t>           </a:t>
            </a:r>
            <a:r>
              <a:rPr lang="en-US" sz="2000" noProof="1">
                <a:solidFill>
                  <a:schemeClr val="accent2"/>
                </a:solidFill>
                <a:sym typeface="Symbol" charset="0"/>
              </a:rPr>
              <a:t>g</a:t>
            </a:r>
            <a:r>
              <a:rPr lang="en-US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(x) := </a:t>
            </a:r>
            <a:r>
              <a:rPr lang="en-US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new-g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; </a:t>
            </a:r>
            <a:r>
              <a:rPr lang="en-US" sz="2000" noProof="1" smtClean="0">
                <a:solidFill>
                  <a:srgbClr val="333399"/>
                </a:solidFill>
              </a:rPr>
              <a:t>parent</a:t>
            </a:r>
            <a:r>
              <a:rPr lang="en-US" sz="2000" noProof="1" smtClean="0">
                <a:solidFill>
                  <a:schemeClr val="accent1">
                    <a:lumMod val="50000"/>
                  </a:schemeClr>
                </a:solidFill>
              </a:rPr>
              <a:t>(x) := u             </a:t>
            </a:r>
            <a:r>
              <a:rPr lang="en-US" sz="2000" noProof="1" smtClean="0">
                <a:solidFill>
                  <a:srgbClr val="FF0000"/>
                </a:solidFill>
              </a:rPr>
              <a:t>/</a:t>
            </a:r>
            <a:r>
              <a:rPr lang="en-US" sz="2000" noProof="1">
                <a:solidFill>
                  <a:srgbClr val="FF0000"/>
                </a:solidFill>
              </a:rPr>
              <a:t>/ </a:t>
            </a:r>
            <a:r>
              <a:rPr lang="en-US" sz="2000" noProof="1" smtClean="0">
                <a:solidFill>
                  <a:srgbClr val="FF0000"/>
                </a:solidFill>
              </a:rPr>
              <a:t>neues </a:t>
            </a:r>
            <a:r>
              <a:rPr lang="en-US" sz="2000" noProof="1">
                <a:solidFill>
                  <a:srgbClr val="FF0000"/>
                </a:solidFill>
              </a:rPr>
              <a:t>g und neuer Vorgänger</a:t>
            </a:r>
            <a:endParaRPr lang="en-US" sz="2000" noProof="1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noProof="1" smtClean="0">
                <a:sym typeface="Symbol" charset="0"/>
              </a:rPr>
              <a:t>            foreach</a:t>
            </a:r>
            <a:r>
              <a:rPr lang="en-US" sz="2000" noProof="1" smtClean="0">
                <a:solidFill>
                  <a:schemeClr val="hlink"/>
                </a:solidFill>
                <a:sym typeface="Symbol" charset="0"/>
              </a:rPr>
              <a:t> </a:t>
            </a:r>
            <a:r>
              <a:rPr lang="en-US" sz="2000" noProof="1">
                <a:solidFill>
                  <a:schemeClr val="hlink"/>
                </a:solidFill>
                <a:sym typeface="Symbol" charset="0"/>
              </a:rPr>
              <a:t>(v, </a:t>
            </a:r>
            <a:r>
              <a:rPr lang="en-US" sz="2000" noProof="1" smtClean="0">
                <a:solidFill>
                  <a:schemeClr val="hlink"/>
                </a:solidFill>
                <a:sym typeface="Symbol" charset="0"/>
              </a:rPr>
              <a:t>w) </a:t>
            </a:r>
            <a:r>
              <a:rPr lang="en-US" sz="2000" noProof="1">
                <a:solidFill>
                  <a:schemeClr val="hlink"/>
                </a:solidFill>
                <a:sym typeface="Symbol" charset="0"/>
              </a:rPr>
              <a:t>∈ E </a:t>
            </a:r>
            <a:r>
              <a:rPr lang="en-US" sz="2000" noProof="1" smtClean="0">
                <a:solidFill>
                  <a:srgbClr val="000000"/>
                </a:solidFill>
                <a:sym typeface="Symbol" charset="0"/>
              </a:rPr>
              <a:t>do                          </a:t>
            </a:r>
            <a:r>
              <a:rPr lang="en-US" sz="2000" noProof="1">
                <a:solidFill>
                  <a:srgbClr val="FF0000"/>
                </a:solidFill>
              </a:rPr>
              <a:t>// </a:t>
            </a:r>
            <a:r>
              <a:rPr lang="en-US" sz="2000" noProof="1" smtClean="0">
                <a:solidFill>
                  <a:srgbClr val="FF0000"/>
                </a:solidFill>
              </a:rPr>
              <a:t>weiter propagieren</a:t>
            </a:r>
            <a:endParaRPr lang="en-US" sz="2000" noProof="1">
              <a:solidFill>
                <a:srgbClr val="000000"/>
              </a:solidFill>
              <a:sym typeface="Symbol" charset="0"/>
            </a:endParaRPr>
          </a:p>
          <a:p>
            <a:pPr marL="0" indent="0">
              <a:buNone/>
            </a:pPr>
            <a:r>
              <a:rPr lang="en-US" sz="2000" noProof="1">
                <a:solidFill>
                  <a:schemeClr val="hlink"/>
                </a:solidFill>
                <a:sym typeface="Symbol" charset="0"/>
              </a:rPr>
              <a:t>                  </a:t>
            </a:r>
            <a:r>
              <a:rPr lang="en-US" sz="2000" noProof="1">
                <a:solidFill>
                  <a:schemeClr val="accent2"/>
                </a:solidFill>
                <a:sym typeface="Symbol" charset="0"/>
              </a:rPr>
              <a:t>propagate</a:t>
            </a:r>
            <a:r>
              <a:rPr lang="en-US" sz="2000" noProof="1">
                <a:solidFill>
                  <a:schemeClr val="hlink"/>
                </a:solidFill>
                <a:sym typeface="Symbol" charset="0"/>
              </a:rPr>
              <a:t>(v, </a:t>
            </a:r>
            <a:r>
              <a:rPr lang="en-US" sz="2000" noProof="1" smtClean="0">
                <a:solidFill>
                  <a:schemeClr val="hlink"/>
                </a:solidFill>
                <a:sym typeface="Symbol" charset="0"/>
              </a:rPr>
              <a:t>w, new-g </a:t>
            </a:r>
            <a:r>
              <a:rPr lang="en-US" sz="2000" noProof="1">
                <a:solidFill>
                  <a:schemeClr val="hlink"/>
                </a:solidFill>
                <a:sym typeface="Symbol" charset="0"/>
              </a:rPr>
              <a:t>+ cost(v, </a:t>
            </a:r>
            <a:r>
              <a:rPr lang="en-US" sz="2000" noProof="1" smtClean="0">
                <a:solidFill>
                  <a:schemeClr val="hlink"/>
                </a:solidFill>
                <a:sym typeface="Symbol" charset="0"/>
              </a:rPr>
              <a:t>w)</a:t>
            </a:r>
            <a:r>
              <a:rPr lang="en-US" sz="2000" noProof="1">
                <a:solidFill>
                  <a:schemeClr val="hlink"/>
                </a:solidFill>
                <a:sym typeface="Symbol" charset="0"/>
              </a:rPr>
              <a:t>, expanded, pq, (V, E))</a:t>
            </a:r>
            <a:endParaRPr lang="de-DE" sz="2000" noProof="1">
              <a:solidFill>
                <a:srgbClr val="008000"/>
              </a:solidFill>
              <a:sym typeface="Symbol" charset="0"/>
            </a:endParaRPr>
          </a:p>
          <a:p>
            <a:pPr marL="0" indent="0">
              <a:buNone/>
            </a:pPr>
            <a:endParaRPr lang="de-DE" sz="2000" noProof="1" smtClean="0">
              <a:solidFill>
                <a:srgbClr val="008000"/>
              </a:solidFill>
              <a:sym typeface="Symbol" charset="0"/>
            </a:endParaRPr>
          </a:p>
          <a:p>
            <a:pPr marL="0" indent="0">
              <a:buNone/>
            </a:pPr>
            <a:r>
              <a:rPr lang="en-US" sz="2000" noProof="1" smtClean="0">
                <a:solidFill>
                  <a:schemeClr val="accent1">
                    <a:lumMod val="50000"/>
                  </a:schemeClr>
                </a:solidFill>
              </a:rPr>
              <a:t>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6670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 smtClean="0"/>
              <a:t>Sei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G=(V, E) </a:t>
            </a:r>
            <a:r>
              <a:rPr lang="de-DE" sz="2400" dirty="0" smtClean="0"/>
              <a:t>ein Graph mit positiven Kantenkosten und </a:t>
            </a:r>
            <a:br>
              <a:rPr lang="de-DE" sz="2400" dirty="0" smtClean="0"/>
            </a:br>
            <a:r>
              <a:rPr lang="de-DE" sz="2400" dirty="0" smtClean="0">
                <a:solidFill>
                  <a:srgbClr val="3C8C93"/>
                </a:solidFill>
              </a:rPr>
              <a:t>h*</a:t>
            </a:r>
            <a:r>
              <a:rPr lang="de-DE" sz="2400" dirty="0" smtClean="0"/>
              <a:t> eine Funktion, die die tatsächlichen Kosten von jedem Knoten </a:t>
            </a:r>
            <a:r>
              <a:rPr lang="de-DE" sz="2400" dirty="0" err="1" smtClean="0">
                <a:solidFill>
                  <a:srgbClr val="3C8C93"/>
                </a:solidFill>
              </a:rPr>
              <a:t>u</a:t>
            </a:r>
            <a:r>
              <a:rPr lang="de-DE" sz="2400" dirty="0" smtClean="0">
                <a:solidFill>
                  <a:srgbClr val="3C8C93"/>
                </a:solidFill>
              </a:rPr>
              <a:t> ∈ V </a:t>
            </a:r>
            <a:r>
              <a:rPr lang="de-DE" sz="2400" dirty="0" smtClean="0"/>
              <a:t>zum Ziel </a:t>
            </a:r>
            <a:r>
              <a:rPr lang="de-DE" sz="2400" dirty="0" smtClean="0">
                <a:solidFill>
                  <a:srgbClr val="3C8C93"/>
                </a:solidFill>
              </a:rPr>
              <a:t>v ∈ V</a:t>
            </a:r>
            <a:r>
              <a:rPr lang="de-DE" sz="2400" dirty="0" smtClean="0"/>
              <a:t> (</a:t>
            </a:r>
            <a:r>
              <a:rPr lang="de-DE" sz="2400" dirty="0" smtClean="0">
                <a:solidFill>
                  <a:srgbClr val="3C8C93"/>
                </a:solidFill>
              </a:rPr>
              <a:t>ziel?(v) = </a:t>
            </a:r>
            <a:r>
              <a:rPr lang="de-DE" sz="2400" dirty="0" err="1" smtClean="0">
                <a:solidFill>
                  <a:srgbClr val="3C8C93"/>
                </a:solidFill>
              </a:rPr>
              <a:t>true</a:t>
            </a:r>
            <a:r>
              <a:rPr lang="de-DE" sz="2400" dirty="0" smtClean="0"/>
              <a:t>) bestimmt.</a:t>
            </a:r>
            <a:endParaRPr lang="de-DE" sz="24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de-DE" sz="24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de-DE" sz="2400" dirty="0" smtClean="0">
                <a:solidFill>
                  <a:schemeClr val="accent2"/>
                </a:solidFill>
              </a:rPr>
              <a:t>Definition: </a:t>
            </a:r>
            <a:r>
              <a:rPr lang="de-DE" sz="2400" dirty="0" smtClean="0"/>
              <a:t>Ein Schätzer </a:t>
            </a:r>
            <a:r>
              <a:rPr lang="de-DE" sz="2400" dirty="0" smtClean="0">
                <a:solidFill>
                  <a:srgbClr val="3C8C93"/>
                </a:solidFill>
              </a:rPr>
              <a:t>h</a:t>
            </a:r>
            <a:r>
              <a:rPr lang="de-DE" sz="2400" dirty="0" smtClean="0"/>
              <a:t> heißt </a:t>
            </a:r>
            <a:r>
              <a:rPr lang="de-DE" sz="2400" dirty="0" smtClean="0">
                <a:solidFill>
                  <a:srgbClr val="FF0000"/>
                </a:solidFill>
              </a:rPr>
              <a:t>zulässig</a:t>
            </a:r>
            <a:r>
              <a:rPr lang="de-DE" sz="2400" dirty="0" smtClean="0"/>
              <a:t>, wenn für alle</a:t>
            </a:r>
            <a:br>
              <a:rPr lang="de-DE" sz="2400" dirty="0" smtClean="0"/>
            </a:br>
            <a:r>
              <a:rPr lang="de-DE" sz="2400" dirty="0" smtClean="0">
                <a:solidFill>
                  <a:srgbClr val="3C8C93"/>
                </a:solidFill>
              </a:rPr>
              <a:t>v ∈ V </a:t>
            </a:r>
            <a:r>
              <a:rPr lang="de-DE" sz="2400" dirty="0" smtClean="0"/>
              <a:t>gilt, dass </a:t>
            </a:r>
            <a:r>
              <a:rPr lang="de-DE" sz="2400" dirty="0" smtClean="0">
                <a:solidFill>
                  <a:srgbClr val="3C8C93"/>
                </a:solidFill>
              </a:rPr>
              <a:t>h(v) ≤ h*(v)</a:t>
            </a:r>
            <a:r>
              <a:rPr lang="de-DE" sz="2400" dirty="0" smtClean="0"/>
              <a:t>, wobei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h*(v)</a:t>
            </a:r>
            <a:r>
              <a:rPr lang="de-DE" sz="2400" dirty="0" smtClean="0"/>
              <a:t> die optimale Schätzfunktion darstellt, die die tatsächlichen Kosten genau einschätzt.</a:t>
            </a:r>
            <a:endParaRPr lang="de-DE" sz="2400" dirty="0"/>
          </a:p>
          <a:p>
            <a:pPr marL="0" indent="0">
              <a:buNone/>
            </a:pPr>
            <a:endParaRPr lang="de-DE" sz="2400" dirty="0" smtClean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de-DE" sz="2400" dirty="0" smtClean="0">
                <a:solidFill>
                  <a:srgbClr val="333399"/>
                </a:solidFill>
              </a:rPr>
              <a:t>Behauptung: </a:t>
            </a:r>
            <a:r>
              <a:rPr lang="de-DE" sz="2400" dirty="0" smtClean="0"/>
              <a:t>A* findet die optimale Lösung, wenn h zulässig ist</a:t>
            </a:r>
          </a:p>
          <a:p>
            <a:pPr marL="0" indent="0">
              <a:buNone/>
            </a:pPr>
            <a:r>
              <a:rPr lang="de-DE" sz="2400" dirty="0" smtClean="0">
                <a:solidFill>
                  <a:schemeClr val="accent2"/>
                </a:solidFill>
              </a:rPr>
              <a:t>Beweis:</a:t>
            </a:r>
            <a:r>
              <a:rPr lang="de-DE" sz="2400" dirty="0" smtClean="0"/>
              <a:t> (siehe Tafel)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197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de-DE" dirty="0" smtClean="0"/>
              <a:t>Im schlimmsten Fall wie Dijkstra-Algorithmus:</a:t>
            </a:r>
          </a:p>
          <a:p>
            <a:pPr lvl="1"/>
            <a:r>
              <a:rPr lang="de-DE" dirty="0">
                <a:solidFill>
                  <a:srgbClr val="3C8C93"/>
                </a:solidFill>
              </a:rPr>
              <a:t>h(</a:t>
            </a:r>
            <a:r>
              <a:rPr lang="de-DE" dirty="0" err="1">
                <a:solidFill>
                  <a:srgbClr val="3C8C93"/>
                </a:solidFill>
              </a:rPr>
              <a:t>n</a:t>
            </a:r>
            <a:r>
              <a:rPr lang="de-DE" dirty="0">
                <a:solidFill>
                  <a:srgbClr val="3C8C93"/>
                </a:solidFill>
              </a:rPr>
              <a:t>) = 0 </a:t>
            </a:r>
            <a:r>
              <a:rPr lang="de-DE" dirty="0"/>
              <a:t>für alle Knoten 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endParaRPr lang="de-DE" dirty="0">
              <a:solidFill>
                <a:srgbClr val="3C8C93"/>
              </a:solidFill>
            </a:endParaRPr>
          </a:p>
          <a:p>
            <a:pPr lvl="1"/>
            <a:r>
              <a:rPr lang="de-DE" dirty="0" smtClean="0">
                <a:solidFill>
                  <a:srgbClr val="000000"/>
                </a:solidFill>
              </a:rPr>
              <a:t>Zielknoten hat höchste minimale Kosten</a:t>
            </a:r>
            <a:br>
              <a:rPr lang="de-DE" dirty="0" smtClean="0">
                <a:solidFill>
                  <a:srgbClr val="000000"/>
                </a:solidFill>
              </a:rPr>
            </a:br>
            <a:r>
              <a:rPr lang="de-DE" dirty="0" smtClean="0">
                <a:solidFill>
                  <a:srgbClr val="000000"/>
                </a:solidFill>
              </a:rPr>
              <a:t>(dann werden die minimalen Kosten </a:t>
            </a:r>
            <a:r>
              <a:rPr lang="de-DE" dirty="0" err="1" smtClean="0">
                <a:solidFill>
                  <a:srgbClr val="000000"/>
                </a:solidFill>
              </a:rPr>
              <a:t>g</a:t>
            </a:r>
            <a:r>
              <a:rPr lang="de-DE" dirty="0" smtClean="0">
                <a:solidFill>
                  <a:srgbClr val="000000"/>
                </a:solidFill>
              </a:rPr>
              <a:t> zu allen anderen Knoten ebenfalls ermittelt)</a:t>
            </a:r>
          </a:p>
          <a:p>
            <a:r>
              <a:rPr lang="de-DE" dirty="0" smtClean="0"/>
              <a:t>Aber: Je </a:t>
            </a:r>
            <a:r>
              <a:rPr lang="de-DE" dirty="0"/>
              <a:t>besser der </a:t>
            </a:r>
            <a:r>
              <a:rPr lang="de-DE" dirty="0" smtClean="0"/>
              <a:t>Schätzer, </a:t>
            </a:r>
            <a:r>
              <a:rPr lang="de-DE" dirty="0"/>
              <a:t>desto besser das Verhalten</a:t>
            </a:r>
          </a:p>
          <a:p>
            <a:pPr lvl="1"/>
            <a:r>
              <a:rPr lang="de-DE" dirty="0"/>
              <a:t>Bei optimalem Schätzer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h*</a:t>
            </a:r>
            <a:r>
              <a:rPr lang="de-DE" dirty="0"/>
              <a:t> Verhalten linear </a:t>
            </a:r>
            <a:r>
              <a:rPr lang="de-DE" dirty="0" smtClean="0"/>
              <a:t>zur Länge des Lösungspfades (durch </a:t>
            </a:r>
            <a:r>
              <a:rPr lang="de-DE" dirty="0" smtClean="0">
                <a:solidFill>
                  <a:srgbClr val="3C8C93"/>
                </a:solidFill>
              </a:rPr>
              <a:t>h*</a:t>
            </a:r>
            <a:r>
              <a:rPr lang="de-DE" dirty="0" smtClean="0"/>
              <a:t> ist der </a:t>
            </a:r>
            <a:r>
              <a:rPr lang="de-DE" dirty="0"/>
              <a:t>Name A</a:t>
            </a:r>
            <a:r>
              <a:rPr lang="de-DE" dirty="0" smtClean="0"/>
              <a:t>* motiviert)</a:t>
            </a:r>
            <a:endParaRPr lang="de-DE" dirty="0"/>
          </a:p>
          <a:p>
            <a:r>
              <a:rPr lang="de-DE" dirty="0" smtClean="0"/>
              <a:t>Schätzer </a:t>
            </a:r>
            <a:r>
              <a:rPr lang="de-DE" dirty="0" smtClean="0">
                <a:solidFill>
                  <a:srgbClr val="3C8C93"/>
                </a:solidFill>
              </a:rPr>
              <a:t>h</a:t>
            </a:r>
            <a:r>
              <a:rPr lang="de-DE" dirty="0" smtClean="0"/>
              <a:t> ist nicht immer einfach zu bestimmen</a:t>
            </a:r>
          </a:p>
          <a:p>
            <a:pPr lvl="1"/>
            <a:r>
              <a:rPr lang="de-DE" dirty="0" smtClean="0"/>
              <a:t>All-Pairs-</a:t>
            </a:r>
            <a:r>
              <a:rPr lang="de-DE" dirty="0" err="1" smtClean="0"/>
              <a:t>Shortest</a:t>
            </a:r>
            <a:r>
              <a:rPr lang="de-DE" dirty="0" smtClean="0"/>
              <a:t>-</a:t>
            </a:r>
            <a:r>
              <a:rPr lang="de-DE" dirty="0" err="1" smtClean="0"/>
              <a:t>Paths</a:t>
            </a:r>
            <a:r>
              <a:rPr lang="de-DE" dirty="0" smtClean="0"/>
              <a:t> (offline)</a:t>
            </a:r>
          </a:p>
          <a:p>
            <a:r>
              <a:rPr lang="de-DE" dirty="0" smtClean="0"/>
              <a:t>Kantenkosten müssen positiv sein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533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68E2-5FE9-0347-94D3-B821D6A7286F}" type="slidenum">
              <a:rPr lang="de-DE"/>
              <a:pPr/>
              <a:t>129</a:t>
            </a:fld>
            <a:endParaRPr lang="de-DE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Bellman</a:t>
            </a:r>
            <a:r>
              <a:rPr lang="de-DE" dirty="0" smtClean="0"/>
              <a:t>-Ford Algorithmus</a:t>
            </a:r>
            <a:endParaRPr lang="de-DE" dirty="0"/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507288" cy="47085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Nächster Schritt:</a:t>
            </a:r>
            <a:r>
              <a:rPr lang="de-DE" sz="2800" dirty="0"/>
              <a:t> Kürzeste Wege für beliebige Graphen mit </a:t>
            </a:r>
            <a:r>
              <a:rPr lang="de-DE" sz="2800" dirty="0">
                <a:solidFill>
                  <a:srgbClr val="FF0000"/>
                </a:solidFill>
              </a:rPr>
              <a:t>beliebigen </a:t>
            </a:r>
            <a:r>
              <a:rPr lang="de-DE" sz="2800" dirty="0" smtClean="0"/>
              <a:t>Kantenkosten (aber noch SSSP).</a:t>
            </a: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endParaRPr lang="de-DE" sz="14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rgbClr val="FF0000"/>
                </a:solidFill>
              </a:rPr>
              <a:t>Problem:</a:t>
            </a:r>
            <a:r>
              <a:rPr lang="de-DE" sz="2800" dirty="0"/>
              <a:t> besuche Knoten eines kürzesten Weges in richtiger Reihenfolge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endParaRPr lang="de-DE" sz="2800" dirty="0"/>
          </a:p>
          <a:p>
            <a:pPr>
              <a:lnSpc>
                <a:spcPct val="90000"/>
              </a:lnSpc>
            </a:pPr>
            <a:r>
              <a:rPr lang="de-DE" sz="2800" dirty="0"/>
              <a:t>Dijkstra </a:t>
            </a:r>
            <a:r>
              <a:rPr lang="de-DE" sz="2800" dirty="0" err="1"/>
              <a:t>Algo</a:t>
            </a:r>
            <a:r>
              <a:rPr lang="de-DE" sz="2800" dirty="0"/>
              <a:t> </a:t>
            </a:r>
            <a:r>
              <a:rPr lang="de-DE" sz="2800" dirty="0" smtClean="0"/>
              <a:t>kann </a:t>
            </a:r>
            <a:r>
              <a:rPr lang="de-DE" sz="2800" dirty="0"/>
              <a:t>nicht </a:t>
            </a:r>
            <a:r>
              <a:rPr lang="de-DE" sz="2800" dirty="0" smtClean="0"/>
              <a:t>verwendet </a:t>
            </a:r>
            <a:r>
              <a:rPr lang="de-DE" sz="2800" dirty="0"/>
              <a:t>werden, da </a:t>
            </a:r>
            <a:r>
              <a:rPr lang="de-DE" sz="2800" dirty="0" smtClean="0"/>
              <a:t>im </a:t>
            </a:r>
            <a:r>
              <a:rPr lang="de-DE" sz="2800" dirty="0"/>
              <a:t>Allgemeinen nicht mehr </a:t>
            </a:r>
            <a:r>
              <a:rPr lang="de-DE" sz="2800" dirty="0" smtClean="0"/>
              <a:t>die Knoten </a:t>
            </a:r>
            <a:r>
              <a:rPr lang="de-DE" sz="2800" dirty="0"/>
              <a:t>in der Reihenfolge ihrer Distanz zu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  <a:r>
              <a:rPr lang="de-DE" sz="2800" dirty="0"/>
              <a:t> </a:t>
            </a:r>
            <a:r>
              <a:rPr lang="de-DE" sz="2800" dirty="0" smtClean="0"/>
              <a:t>besucht werden</a:t>
            </a:r>
            <a:endParaRPr lang="de-DE" sz="2800" dirty="0"/>
          </a:p>
        </p:txBody>
      </p:sp>
      <p:sp>
        <p:nvSpPr>
          <p:cNvPr id="424964" name="Oval 4"/>
          <p:cNvSpPr>
            <a:spLocks noChangeArrowheads="1"/>
          </p:cNvSpPr>
          <p:nvPr/>
        </p:nvSpPr>
        <p:spPr bwMode="auto">
          <a:xfrm>
            <a:off x="1187450" y="3745831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424965" name="Oval 5"/>
          <p:cNvSpPr>
            <a:spLocks noChangeArrowheads="1"/>
          </p:cNvSpPr>
          <p:nvPr/>
        </p:nvSpPr>
        <p:spPr bwMode="auto">
          <a:xfrm>
            <a:off x="2700338" y="3745831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1</a:t>
            </a:r>
          </a:p>
        </p:txBody>
      </p:sp>
      <p:sp>
        <p:nvSpPr>
          <p:cNvPr id="424966" name="Oval 6"/>
          <p:cNvSpPr>
            <a:spLocks noChangeArrowheads="1"/>
          </p:cNvSpPr>
          <p:nvPr/>
        </p:nvSpPr>
        <p:spPr bwMode="auto">
          <a:xfrm>
            <a:off x="4211638" y="3745831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2</a:t>
            </a:r>
          </a:p>
        </p:txBody>
      </p:sp>
      <p:sp>
        <p:nvSpPr>
          <p:cNvPr id="424967" name="Oval 7"/>
          <p:cNvSpPr>
            <a:spLocks noChangeArrowheads="1"/>
          </p:cNvSpPr>
          <p:nvPr/>
        </p:nvSpPr>
        <p:spPr bwMode="auto">
          <a:xfrm>
            <a:off x="5724525" y="3745831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3</a:t>
            </a:r>
          </a:p>
        </p:txBody>
      </p:sp>
      <p:sp>
        <p:nvSpPr>
          <p:cNvPr id="424968" name="Oval 8"/>
          <p:cNvSpPr>
            <a:spLocks noChangeArrowheads="1"/>
          </p:cNvSpPr>
          <p:nvPr/>
        </p:nvSpPr>
        <p:spPr bwMode="auto">
          <a:xfrm>
            <a:off x="7237413" y="3745831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4</a:t>
            </a:r>
          </a:p>
        </p:txBody>
      </p:sp>
      <p:sp>
        <p:nvSpPr>
          <p:cNvPr id="424969" name="Text Box 9"/>
          <p:cNvSpPr txBox="1">
            <a:spLocks noChangeArrowheads="1"/>
          </p:cNvSpPr>
          <p:nvPr/>
        </p:nvSpPr>
        <p:spPr bwMode="auto">
          <a:xfrm>
            <a:off x="755650" y="3745831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</a:t>
            </a:r>
          </a:p>
        </p:txBody>
      </p:sp>
      <p:sp>
        <p:nvSpPr>
          <p:cNvPr id="424970" name="Text Box 10"/>
          <p:cNvSpPr txBox="1">
            <a:spLocks noChangeArrowheads="1"/>
          </p:cNvSpPr>
          <p:nvPr/>
        </p:nvSpPr>
        <p:spPr bwMode="auto">
          <a:xfrm>
            <a:off x="7885113" y="3745831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v</a:t>
            </a:r>
          </a:p>
        </p:txBody>
      </p:sp>
      <p:sp>
        <p:nvSpPr>
          <p:cNvPr id="424971" name="Line 11"/>
          <p:cNvSpPr>
            <a:spLocks noChangeShapeType="1"/>
          </p:cNvSpPr>
          <p:nvPr/>
        </p:nvSpPr>
        <p:spPr bwMode="auto">
          <a:xfrm>
            <a:off x="1692275" y="3961731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972" name="Line 12"/>
          <p:cNvSpPr>
            <a:spLocks noChangeShapeType="1"/>
          </p:cNvSpPr>
          <p:nvPr/>
        </p:nvSpPr>
        <p:spPr bwMode="auto">
          <a:xfrm>
            <a:off x="3203575" y="3961731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973" name="Line 13"/>
          <p:cNvSpPr>
            <a:spLocks noChangeShapeType="1"/>
          </p:cNvSpPr>
          <p:nvPr/>
        </p:nvSpPr>
        <p:spPr bwMode="auto">
          <a:xfrm>
            <a:off x="4716463" y="3961731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974" name="Line 14"/>
          <p:cNvSpPr>
            <a:spLocks noChangeShapeType="1"/>
          </p:cNvSpPr>
          <p:nvPr/>
        </p:nvSpPr>
        <p:spPr bwMode="auto">
          <a:xfrm>
            <a:off x="6229350" y="3961731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975" name="Text Box 15"/>
          <p:cNvSpPr txBox="1">
            <a:spLocks noChangeArrowheads="1"/>
          </p:cNvSpPr>
          <p:nvPr/>
        </p:nvSpPr>
        <p:spPr bwMode="auto">
          <a:xfrm>
            <a:off x="4716463" y="3458493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w</a:t>
            </a:r>
          </a:p>
        </p:txBody>
      </p:sp>
      <p:sp>
        <p:nvSpPr>
          <p:cNvPr id="2" name="Rechteck 1"/>
          <p:cNvSpPr/>
          <p:nvPr/>
        </p:nvSpPr>
        <p:spPr>
          <a:xfrm>
            <a:off x="2483768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R. E. </a:t>
            </a:r>
            <a:r>
              <a:rPr lang="de-DE" sz="1200" dirty="0" err="1">
                <a:solidFill>
                  <a:srgbClr val="0000FF"/>
                </a:solidFill>
              </a:rPr>
              <a:t>Bellman</a:t>
            </a:r>
            <a:r>
              <a:rPr lang="de-DE" sz="1200" dirty="0">
                <a:solidFill>
                  <a:srgbClr val="0000FF"/>
                </a:solidFill>
              </a:rPr>
              <a:t>: On a Routing Problem. In: Quarterly of Applied </a:t>
            </a:r>
            <a:r>
              <a:rPr lang="de-DE" sz="1200" dirty="0" err="1">
                <a:solidFill>
                  <a:srgbClr val="0000FF"/>
                </a:solidFill>
              </a:rPr>
              <a:t>Mathematics</a:t>
            </a:r>
            <a:r>
              <a:rPr lang="de-DE" sz="1200" dirty="0">
                <a:solidFill>
                  <a:srgbClr val="0000FF"/>
                </a:solidFill>
              </a:rPr>
              <a:t>. 16(1</a:t>
            </a:r>
            <a:r>
              <a:rPr lang="de-DE" sz="1200" dirty="0" smtClean="0">
                <a:solidFill>
                  <a:srgbClr val="0000FF"/>
                </a:solidFill>
              </a:rPr>
              <a:t>). </a:t>
            </a:r>
            <a:r>
              <a:rPr lang="de-DE" sz="1200" dirty="0">
                <a:solidFill>
                  <a:srgbClr val="0000FF"/>
                </a:solidFill>
              </a:rPr>
              <a:t>Brown University, S. 87-</a:t>
            </a:r>
            <a:r>
              <a:rPr lang="de-DE" sz="1200" dirty="0" smtClean="0">
                <a:solidFill>
                  <a:srgbClr val="0000FF"/>
                </a:solidFill>
              </a:rPr>
              <a:t>90, </a:t>
            </a:r>
            <a:r>
              <a:rPr lang="de-DE" sz="1200" b="1" dirty="0">
                <a:solidFill>
                  <a:srgbClr val="FF0000"/>
                </a:solidFill>
              </a:rPr>
              <a:t>1958</a:t>
            </a:r>
          </a:p>
        </p:txBody>
      </p:sp>
    </p:spTree>
    <p:extLst>
      <p:ext uri="{BB962C8B-B14F-4D97-AF65-F5344CB8AC3E}">
        <p14:creationId xmlns:p14="http://schemas.microsoft.com/office/powerpoint/2010/main" val="111999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4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A73C-B622-B64B-99DD-0D057F2BA5CE}" type="slidenum">
              <a:rPr lang="de-DE"/>
              <a:pPr/>
              <a:t>13</a:t>
            </a:fld>
            <a:endParaRPr lang="de-DE"/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Graphrepräsentationen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/>
              <a:t>Sequenz von Kanten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Adjazenzfeld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Adjazenzliste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Adjazenzmatrix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Adjazenzliste + Hashtabelle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Implizite Repräsentationen</a:t>
            </a:r>
          </a:p>
          <a:p>
            <a:pPr marL="609600" indent="-609600">
              <a:buFontTx/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9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1DDA8-730E-564B-B037-1BABBA734453}" type="slidenum">
              <a:rPr lang="de-DE"/>
              <a:pPr/>
              <a:t>130</a:t>
            </a:fld>
            <a:endParaRPr lang="de-DE"/>
          </a:p>
        </p:txBody>
      </p:sp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Bellman-Ford Algorithmus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Beispiel für Problem mit Dijkstra Algo:</a:t>
            </a:r>
          </a:p>
          <a:p>
            <a:pPr>
              <a:buFontTx/>
              <a:buNone/>
            </a:pPr>
            <a:endParaRPr lang="de-DE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de-DE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de-DE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de-DE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de-DE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de-DE"/>
              <a:t>Knoten </a:t>
            </a:r>
            <a:r>
              <a:rPr lang="de-DE">
                <a:solidFill>
                  <a:schemeClr val="hlink"/>
                </a:solidFill>
              </a:rPr>
              <a:t>v</a:t>
            </a:r>
            <a:r>
              <a:rPr lang="de-DE"/>
              <a:t> hat falschen Distanzwert!</a:t>
            </a:r>
          </a:p>
        </p:txBody>
      </p:sp>
      <p:sp>
        <p:nvSpPr>
          <p:cNvPr id="421892" name="Oval 4"/>
          <p:cNvSpPr>
            <a:spLocks noChangeArrowheads="1"/>
          </p:cNvSpPr>
          <p:nvPr/>
        </p:nvSpPr>
        <p:spPr bwMode="auto">
          <a:xfrm>
            <a:off x="2339975" y="2618829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421893" name="Oval 5"/>
          <p:cNvSpPr>
            <a:spLocks noChangeArrowheads="1"/>
          </p:cNvSpPr>
          <p:nvPr/>
        </p:nvSpPr>
        <p:spPr bwMode="auto">
          <a:xfrm>
            <a:off x="3995738" y="189810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21894" name="Oval 6"/>
          <p:cNvSpPr>
            <a:spLocks noChangeArrowheads="1"/>
          </p:cNvSpPr>
          <p:nvPr/>
        </p:nvSpPr>
        <p:spPr bwMode="auto">
          <a:xfrm>
            <a:off x="3924300" y="3337967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21895" name="Oval 7"/>
          <p:cNvSpPr>
            <a:spLocks noChangeArrowheads="1"/>
          </p:cNvSpPr>
          <p:nvPr/>
        </p:nvSpPr>
        <p:spPr bwMode="auto">
          <a:xfrm>
            <a:off x="5508625" y="2618829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21896" name="Line 8"/>
          <p:cNvSpPr>
            <a:spLocks noChangeShapeType="1"/>
          </p:cNvSpPr>
          <p:nvPr/>
        </p:nvSpPr>
        <p:spPr bwMode="auto">
          <a:xfrm>
            <a:off x="2771775" y="3050629"/>
            <a:ext cx="1152525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897" name="Line 9"/>
          <p:cNvSpPr>
            <a:spLocks noChangeShapeType="1"/>
          </p:cNvSpPr>
          <p:nvPr/>
        </p:nvSpPr>
        <p:spPr bwMode="auto">
          <a:xfrm flipV="1">
            <a:off x="2771775" y="2187029"/>
            <a:ext cx="12239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898" name="Line 10"/>
          <p:cNvSpPr>
            <a:spLocks noChangeShapeType="1"/>
          </p:cNvSpPr>
          <p:nvPr/>
        </p:nvSpPr>
        <p:spPr bwMode="auto">
          <a:xfrm flipV="1">
            <a:off x="4429125" y="2979192"/>
            <a:ext cx="107950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899" name="Line 11"/>
          <p:cNvSpPr>
            <a:spLocks noChangeShapeType="1"/>
          </p:cNvSpPr>
          <p:nvPr/>
        </p:nvSpPr>
        <p:spPr bwMode="auto">
          <a:xfrm flipH="1" flipV="1">
            <a:off x="4500563" y="2187029"/>
            <a:ext cx="1079500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00" name="Text Box 12"/>
          <p:cNvSpPr txBox="1">
            <a:spLocks noChangeArrowheads="1"/>
          </p:cNvSpPr>
          <p:nvPr/>
        </p:nvSpPr>
        <p:spPr bwMode="auto">
          <a:xfrm>
            <a:off x="3113088" y="335860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21901" name="Text Box 13"/>
          <p:cNvSpPr txBox="1">
            <a:spLocks noChangeArrowheads="1"/>
          </p:cNvSpPr>
          <p:nvPr/>
        </p:nvSpPr>
        <p:spPr bwMode="auto">
          <a:xfrm>
            <a:off x="5076825" y="3266529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-4</a:t>
            </a:r>
          </a:p>
        </p:txBody>
      </p:sp>
      <p:sp>
        <p:nvSpPr>
          <p:cNvPr id="421902" name="Text Box 14"/>
          <p:cNvSpPr txBox="1">
            <a:spLocks noChangeArrowheads="1"/>
          </p:cNvSpPr>
          <p:nvPr/>
        </p:nvSpPr>
        <p:spPr bwMode="auto">
          <a:xfrm>
            <a:off x="5003800" y="1971129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21903" name="Text Box 15"/>
          <p:cNvSpPr txBox="1">
            <a:spLocks noChangeArrowheads="1"/>
          </p:cNvSpPr>
          <p:nvPr/>
        </p:nvSpPr>
        <p:spPr bwMode="auto">
          <a:xfrm>
            <a:off x="3205163" y="197112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21904" name="Line 16"/>
          <p:cNvSpPr>
            <a:spLocks noChangeShapeType="1"/>
          </p:cNvSpPr>
          <p:nvPr/>
        </p:nvSpPr>
        <p:spPr bwMode="auto">
          <a:xfrm>
            <a:off x="2844800" y="2834729"/>
            <a:ext cx="2663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05" name="Text Box 17"/>
          <p:cNvSpPr txBox="1">
            <a:spLocks noChangeArrowheads="1"/>
          </p:cNvSpPr>
          <p:nvPr/>
        </p:nvSpPr>
        <p:spPr bwMode="auto">
          <a:xfrm>
            <a:off x="4121150" y="249500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1906" name="Text Box 18"/>
          <p:cNvSpPr txBox="1">
            <a:spLocks noChangeArrowheads="1"/>
          </p:cNvSpPr>
          <p:nvPr/>
        </p:nvSpPr>
        <p:spPr bwMode="auto">
          <a:xfrm>
            <a:off x="5580063" y="269128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421907" name="Text Box 19"/>
          <p:cNvSpPr txBox="1">
            <a:spLocks noChangeArrowheads="1"/>
          </p:cNvSpPr>
          <p:nvPr/>
        </p:nvSpPr>
        <p:spPr bwMode="auto">
          <a:xfrm>
            <a:off x="4067175" y="1945056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421908" name="Text Box 20"/>
          <p:cNvSpPr txBox="1">
            <a:spLocks noChangeArrowheads="1"/>
          </p:cNvSpPr>
          <p:nvPr/>
        </p:nvSpPr>
        <p:spPr bwMode="auto">
          <a:xfrm>
            <a:off x="3995738" y="337332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421909" name="Text Box 21"/>
          <p:cNvSpPr txBox="1">
            <a:spLocks noChangeArrowheads="1"/>
          </p:cNvSpPr>
          <p:nvPr/>
        </p:nvSpPr>
        <p:spPr bwMode="auto">
          <a:xfrm>
            <a:off x="4067175" y="193132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0</a:t>
            </a:r>
          </a:p>
        </p:txBody>
      </p:sp>
      <p:sp>
        <p:nvSpPr>
          <p:cNvPr id="421910" name="Text Box 22"/>
          <p:cNvSpPr txBox="1">
            <a:spLocks noChangeArrowheads="1"/>
          </p:cNvSpPr>
          <p:nvPr/>
        </p:nvSpPr>
        <p:spPr bwMode="auto">
          <a:xfrm>
            <a:off x="5580063" y="2702248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-1</a:t>
            </a:r>
          </a:p>
        </p:txBody>
      </p:sp>
      <p:sp>
        <p:nvSpPr>
          <p:cNvPr id="421911" name="Text Box 23"/>
          <p:cNvSpPr txBox="1">
            <a:spLocks noChangeArrowheads="1"/>
          </p:cNvSpPr>
          <p:nvPr/>
        </p:nvSpPr>
        <p:spPr bwMode="auto">
          <a:xfrm>
            <a:off x="4479925" y="1556792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421912" name="Freeform 24"/>
          <p:cNvSpPr>
            <a:spLocks/>
          </p:cNvSpPr>
          <p:nvPr/>
        </p:nvSpPr>
        <p:spPr bwMode="auto">
          <a:xfrm>
            <a:off x="2627313" y="1825079"/>
            <a:ext cx="3948112" cy="2293938"/>
          </a:xfrm>
          <a:custGeom>
            <a:avLst/>
            <a:gdLst>
              <a:gd name="T0" fmla="*/ 0 w 2487"/>
              <a:gd name="T1" fmla="*/ 908 h 1445"/>
              <a:gd name="T2" fmla="*/ 953 w 2487"/>
              <a:gd name="T3" fmla="*/ 1407 h 1445"/>
              <a:gd name="T4" fmla="*/ 2404 w 2487"/>
              <a:gd name="T5" fmla="*/ 681 h 1445"/>
              <a:gd name="T6" fmla="*/ 1452 w 2487"/>
              <a:gd name="T7" fmla="*/ 0 h 1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7" h="1445">
                <a:moveTo>
                  <a:pt x="0" y="908"/>
                </a:moveTo>
                <a:cubicBezTo>
                  <a:pt x="276" y="1176"/>
                  <a:pt x="552" y="1445"/>
                  <a:pt x="953" y="1407"/>
                </a:cubicBezTo>
                <a:cubicBezTo>
                  <a:pt x="1354" y="1369"/>
                  <a:pt x="2321" y="916"/>
                  <a:pt x="2404" y="681"/>
                </a:cubicBezTo>
                <a:cubicBezTo>
                  <a:pt x="2487" y="446"/>
                  <a:pt x="1969" y="223"/>
                  <a:pt x="1452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844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21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21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421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2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2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21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2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421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2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21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21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906" grpId="0"/>
      <p:bldP spid="421906" grpId="1"/>
      <p:bldP spid="421907" grpId="0"/>
      <p:bldP spid="421907" grpId="1"/>
      <p:bldP spid="421908" grpId="0"/>
      <p:bldP spid="421909" grpId="0"/>
      <p:bldP spid="421910" grpId="0"/>
      <p:bldP spid="421912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4F48-D681-5744-8D8B-73D96686BDD4}" type="slidenum">
              <a:rPr lang="de-DE"/>
              <a:pPr/>
              <a:t>131</a:t>
            </a:fld>
            <a:endParaRPr lang="de-DE"/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Bellman-Ford Algorithmus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 err="1" smtClean="0">
                <a:solidFill>
                  <a:schemeClr val="accent2"/>
                </a:solidFill>
              </a:rPr>
              <a:t>Beh</a:t>
            </a:r>
            <a:r>
              <a:rPr lang="de-DE" dirty="0" smtClean="0">
                <a:solidFill>
                  <a:schemeClr val="accent2"/>
                </a:solidFill>
              </a:rPr>
              <a:t>:</a:t>
            </a:r>
            <a:r>
              <a:rPr lang="de-DE" dirty="0" smtClean="0"/>
              <a:t> </a:t>
            </a:r>
            <a:r>
              <a:rPr lang="de-DE" dirty="0"/>
              <a:t>Für jeden Knoten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mit </a:t>
            </a:r>
            <a:r>
              <a:rPr lang="de-DE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dirty="0" smtClean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s,v</a:t>
            </a:r>
            <a:r>
              <a:rPr lang="de-DE" dirty="0">
                <a:solidFill>
                  <a:schemeClr val="hlink"/>
                </a:solidFill>
              </a:rPr>
              <a:t>) &gt; </a:t>
            </a:r>
            <a:r>
              <a:rPr lang="de-DE" dirty="0" smtClean="0">
                <a:solidFill>
                  <a:schemeClr val="hlink"/>
                </a:solidFill>
              </a:rPr>
              <a:t>-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dirty="0" smtClean="0"/>
              <a:t> </a:t>
            </a:r>
            <a:r>
              <a:rPr lang="de-DE" dirty="0"/>
              <a:t>zu</a:t>
            </a:r>
            <a:r>
              <a:rPr lang="de-DE" dirty="0">
                <a:solidFill>
                  <a:schemeClr val="hlink"/>
                </a:solidFill>
              </a:rPr>
              <a:t> s </a:t>
            </a:r>
            <a:r>
              <a:rPr lang="de-DE" dirty="0"/>
              <a:t>gibt es </a:t>
            </a:r>
            <a:r>
              <a:rPr lang="de-DE" dirty="0">
                <a:solidFill>
                  <a:srgbClr val="FF0000"/>
                </a:solidFill>
              </a:rPr>
              <a:t>einfachen</a:t>
            </a:r>
            <a:r>
              <a:rPr lang="de-DE" dirty="0"/>
              <a:t> Weg (ohne Kreis!) von </a:t>
            </a:r>
            <a:r>
              <a:rPr lang="de-DE" dirty="0">
                <a:solidFill>
                  <a:schemeClr val="hlink"/>
                </a:solidFill>
              </a:rPr>
              <a:t>s</a:t>
            </a:r>
            <a:r>
              <a:rPr lang="de-DE" dirty="0"/>
              <a:t> nach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mit Kosten</a:t>
            </a:r>
            <a:r>
              <a:rPr lang="de-DE" dirty="0"/>
              <a:t> </a:t>
            </a:r>
            <a:r>
              <a:rPr lang="de-DE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dirty="0" smtClean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s,v</a:t>
            </a:r>
            <a:r>
              <a:rPr lang="de-DE" dirty="0">
                <a:solidFill>
                  <a:schemeClr val="hlink"/>
                </a:solidFill>
              </a:rPr>
              <a:t>).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6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Beweis:</a:t>
            </a:r>
            <a:r>
              <a:rPr lang="de-DE" dirty="0"/>
              <a:t> </a:t>
            </a:r>
          </a:p>
          <a:p>
            <a:pPr>
              <a:lnSpc>
                <a:spcPct val="90000"/>
              </a:lnSpc>
            </a:pPr>
            <a:r>
              <a:rPr lang="de-DE" dirty="0"/>
              <a:t>Weg mit Kreis mit Kantenkosten </a:t>
            </a:r>
            <a:r>
              <a:rPr lang="de-DE" dirty="0" smtClean="0">
                <a:solidFill>
                  <a:schemeClr val="hlink"/>
                </a:solidFill>
              </a:rPr>
              <a:t>≥0</a:t>
            </a:r>
            <a:r>
              <a:rPr lang="de-DE" dirty="0"/>
              <a:t>: Kreisentfernung erhöht nicht die Kosten</a:t>
            </a:r>
          </a:p>
          <a:p>
            <a:pPr>
              <a:lnSpc>
                <a:spcPct val="90000"/>
              </a:lnSpc>
            </a:pPr>
            <a:r>
              <a:rPr lang="de-DE" dirty="0"/>
              <a:t>Weg mit Kreis mit Kantenkosten </a:t>
            </a:r>
            <a:r>
              <a:rPr lang="de-DE" dirty="0">
                <a:solidFill>
                  <a:schemeClr val="hlink"/>
                </a:solidFill>
              </a:rPr>
              <a:t>&lt;0</a:t>
            </a:r>
            <a:r>
              <a:rPr lang="de-DE" dirty="0"/>
              <a:t>: Distanz zu </a:t>
            </a:r>
            <a:r>
              <a:rPr lang="de-DE" dirty="0">
                <a:solidFill>
                  <a:schemeClr val="hlink"/>
                </a:solidFill>
              </a:rPr>
              <a:t>s</a:t>
            </a:r>
            <a:r>
              <a:rPr lang="de-DE" dirty="0"/>
              <a:t> ist </a:t>
            </a:r>
            <a:r>
              <a:rPr lang="de-DE" dirty="0" smtClean="0">
                <a:solidFill>
                  <a:schemeClr val="hlink"/>
                </a:solidFill>
              </a:rPr>
              <a:t>-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dirty="0" smtClean="0"/>
              <a:t> </a:t>
            </a:r>
            <a:r>
              <a:rPr lang="de-DE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4551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8B6C0-9A6A-2B4C-B839-38D0C2DD9A18}" type="slidenum">
              <a:rPr lang="de-DE"/>
              <a:pPr/>
              <a:t>132</a:t>
            </a:fld>
            <a:endParaRPr lang="de-DE"/>
          </a:p>
        </p:txBody>
      </p:sp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Bellman-Ford Algorithmus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Folgerung: </a:t>
            </a:r>
            <a:r>
              <a:rPr lang="de-DE" dirty="0" smtClean="0"/>
              <a:t>(für Graph </a:t>
            </a:r>
            <a:r>
              <a:rPr lang="de-DE" dirty="0"/>
              <a:t>mit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/>
              <a:t>Knoten)    </a:t>
            </a:r>
            <a:br>
              <a:rPr lang="de-DE" dirty="0"/>
            </a:br>
            <a:r>
              <a:rPr lang="de-DE" dirty="0"/>
              <a:t>Für jeden Knoten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mit </a:t>
            </a:r>
            <a:r>
              <a:rPr lang="de-DE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dirty="0" smtClean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s,v</a:t>
            </a:r>
            <a:r>
              <a:rPr lang="de-DE" dirty="0">
                <a:solidFill>
                  <a:schemeClr val="hlink"/>
                </a:solidFill>
              </a:rPr>
              <a:t>)&gt; </a:t>
            </a:r>
            <a:r>
              <a:rPr lang="de-DE" dirty="0" smtClean="0">
                <a:solidFill>
                  <a:schemeClr val="hlink"/>
                </a:solidFill>
              </a:rPr>
              <a:t>-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dirty="0" smtClean="0"/>
              <a:t> </a:t>
            </a:r>
            <a:r>
              <a:rPr lang="de-DE" dirty="0"/>
              <a:t>gibt es kürzesten Weg der </a:t>
            </a:r>
            <a:r>
              <a:rPr lang="de-DE" dirty="0" smtClean="0"/>
              <a:t>Länge (Anzahl Kanten!) </a:t>
            </a:r>
            <a:r>
              <a:rPr lang="de-DE" dirty="0">
                <a:solidFill>
                  <a:schemeClr val="hlink"/>
                </a:solidFill>
              </a:rPr>
              <a:t>&lt;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 zu </a:t>
            </a:r>
            <a:r>
              <a:rPr lang="de-DE" dirty="0" smtClean="0">
                <a:solidFill>
                  <a:schemeClr val="hlink"/>
                </a:solidFill>
              </a:rPr>
              <a:t>v</a:t>
            </a:r>
            <a:r>
              <a:rPr lang="de-DE" dirty="0"/>
              <a:t> </a:t>
            </a:r>
          </a:p>
          <a:p>
            <a:pPr>
              <a:buFontTx/>
              <a:buNone/>
            </a:pPr>
            <a:endParaRPr lang="de-DE" sz="1600" dirty="0"/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Strategie:</a:t>
            </a:r>
            <a:r>
              <a:rPr lang="de-DE" dirty="0"/>
              <a:t> Durchlaufe </a:t>
            </a:r>
            <a:r>
              <a:rPr lang="de-DE" dirty="0">
                <a:solidFill>
                  <a:schemeClr val="hlink"/>
                </a:solidFill>
              </a:rPr>
              <a:t>(n-1)-</a:t>
            </a:r>
            <a:r>
              <a:rPr lang="de-DE" dirty="0"/>
              <a:t>mal </a:t>
            </a:r>
            <a:r>
              <a:rPr lang="de-DE" dirty="0">
                <a:solidFill>
                  <a:srgbClr val="FF0000"/>
                </a:solidFill>
              </a:rPr>
              <a:t>sämtliche Kanten</a:t>
            </a:r>
            <a:r>
              <a:rPr lang="de-DE" dirty="0"/>
              <a:t> in Graph und aktualisiere Distanz. Dann alle </a:t>
            </a:r>
            <a:r>
              <a:rPr lang="de-DE" dirty="0" smtClean="0"/>
              <a:t>kürzesten </a:t>
            </a:r>
            <a:r>
              <a:rPr lang="de-DE" dirty="0"/>
              <a:t>Wege berücksichtigt.</a:t>
            </a:r>
          </a:p>
        </p:txBody>
      </p:sp>
      <p:sp>
        <p:nvSpPr>
          <p:cNvPr id="427012" name="Oval 4"/>
          <p:cNvSpPr>
            <a:spLocks noChangeArrowheads="1"/>
          </p:cNvSpPr>
          <p:nvPr/>
        </p:nvSpPr>
        <p:spPr bwMode="auto">
          <a:xfrm>
            <a:off x="1258888" y="4653136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427013" name="Oval 5"/>
          <p:cNvSpPr>
            <a:spLocks noChangeArrowheads="1"/>
          </p:cNvSpPr>
          <p:nvPr/>
        </p:nvSpPr>
        <p:spPr bwMode="auto">
          <a:xfrm>
            <a:off x="2771775" y="4653136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1</a:t>
            </a:r>
          </a:p>
        </p:txBody>
      </p:sp>
      <p:sp>
        <p:nvSpPr>
          <p:cNvPr id="427014" name="Oval 6"/>
          <p:cNvSpPr>
            <a:spLocks noChangeArrowheads="1"/>
          </p:cNvSpPr>
          <p:nvPr/>
        </p:nvSpPr>
        <p:spPr bwMode="auto">
          <a:xfrm>
            <a:off x="4283075" y="4653136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2</a:t>
            </a:r>
          </a:p>
        </p:txBody>
      </p:sp>
      <p:sp>
        <p:nvSpPr>
          <p:cNvPr id="427015" name="Oval 7"/>
          <p:cNvSpPr>
            <a:spLocks noChangeArrowheads="1"/>
          </p:cNvSpPr>
          <p:nvPr/>
        </p:nvSpPr>
        <p:spPr bwMode="auto">
          <a:xfrm>
            <a:off x="5795963" y="4653136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3</a:t>
            </a:r>
          </a:p>
        </p:txBody>
      </p:sp>
      <p:sp>
        <p:nvSpPr>
          <p:cNvPr id="427016" name="Oval 8"/>
          <p:cNvSpPr>
            <a:spLocks noChangeArrowheads="1"/>
          </p:cNvSpPr>
          <p:nvPr/>
        </p:nvSpPr>
        <p:spPr bwMode="auto">
          <a:xfrm>
            <a:off x="7308850" y="4653136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4</a:t>
            </a:r>
          </a:p>
        </p:txBody>
      </p:sp>
      <p:sp>
        <p:nvSpPr>
          <p:cNvPr id="427017" name="Text Box 9"/>
          <p:cNvSpPr txBox="1">
            <a:spLocks noChangeArrowheads="1"/>
          </p:cNvSpPr>
          <p:nvPr/>
        </p:nvSpPr>
        <p:spPr bwMode="auto">
          <a:xfrm>
            <a:off x="827088" y="4653136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</a:t>
            </a:r>
          </a:p>
        </p:txBody>
      </p:sp>
      <p:sp>
        <p:nvSpPr>
          <p:cNvPr id="427018" name="Text Box 10"/>
          <p:cNvSpPr txBox="1">
            <a:spLocks noChangeArrowheads="1"/>
          </p:cNvSpPr>
          <p:nvPr/>
        </p:nvSpPr>
        <p:spPr bwMode="auto">
          <a:xfrm>
            <a:off x="7956550" y="4653136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v</a:t>
            </a:r>
          </a:p>
        </p:txBody>
      </p:sp>
      <p:sp>
        <p:nvSpPr>
          <p:cNvPr id="427019" name="Line 11"/>
          <p:cNvSpPr>
            <a:spLocks noChangeShapeType="1"/>
          </p:cNvSpPr>
          <p:nvPr/>
        </p:nvSpPr>
        <p:spPr bwMode="auto">
          <a:xfrm>
            <a:off x="1763713" y="4869036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0" name="Line 12"/>
          <p:cNvSpPr>
            <a:spLocks noChangeShapeType="1"/>
          </p:cNvSpPr>
          <p:nvPr/>
        </p:nvSpPr>
        <p:spPr bwMode="auto">
          <a:xfrm>
            <a:off x="3275013" y="4869036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1" name="Line 13"/>
          <p:cNvSpPr>
            <a:spLocks noChangeShapeType="1"/>
          </p:cNvSpPr>
          <p:nvPr/>
        </p:nvSpPr>
        <p:spPr bwMode="auto">
          <a:xfrm>
            <a:off x="4787900" y="4869036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2" name="Line 14"/>
          <p:cNvSpPr>
            <a:spLocks noChangeShapeType="1"/>
          </p:cNvSpPr>
          <p:nvPr/>
        </p:nvSpPr>
        <p:spPr bwMode="auto">
          <a:xfrm>
            <a:off x="6300788" y="4869036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4" name="Text Box 16"/>
          <p:cNvSpPr txBox="1">
            <a:spLocks noChangeArrowheads="1"/>
          </p:cNvSpPr>
          <p:nvPr/>
        </p:nvSpPr>
        <p:spPr bwMode="auto">
          <a:xfrm>
            <a:off x="468313" y="5229398"/>
            <a:ext cx="116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Durchlauf</a:t>
            </a:r>
          </a:p>
        </p:txBody>
      </p:sp>
      <p:sp>
        <p:nvSpPr>
          <p:cNvPr id="427025" name="Text Box 17"/>
          <p:cNvSpPr txBox="1">
            <a:spLocks noChangeArrowheads="1"/>
          </p:cNvSpPr>
          <p:nvPr/>
        </p:nvSpPr>
        <p:spPr bwMode="auto">
          <a:xfrm>
            <a:off x="2103438" y="524844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7026" name="Text Box 18"/>
          <p:cNvSpPr txBox="1">
            <a:spLocks noChangeArrowheads="1"/>
          </p:cNvSpPr>
          <p:nvPr/>
        </p:nvSpPr>
        <p:spPr bwMode="auto">
          <a:xfrm>
            <a:off x="3635375" y="522939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27027" name="Text Box 19"/>
          <p:cNvSpPr txBox="1">
            <a:spLocks noChangeArrowheads="1"/>
          </p:cNvSpPr>
          <p:nvPr/>
        </p:nvSpPr>
        <p:spPr bwMode="auto">
          <a:xfrm>
            <a:off x="5148263" y="522939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27028" name="Text Box 20"/>
          <p:cNvSpPr txBox="1">
            <a:spLocks noChangeArrowheads="1"/>
          </p:cNvSpPr>
          <p:nvPr/>
        </p:nvSpPr>
        <p:spPr bwMode="auto">
          <a:xfrm>
            <a:off x="6732588" y="522939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6580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5D521-A3B8-3648-A117-DA682C7C64C9}" type="slidenum">
              <a:rPr lang="de-DE"/>
              <a:pPr/>
              <a:t>133</a:t>
            </a:fld>
            <a:endParaRPr lang="de-DE"/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Bellman-Ford Algorithmus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Problem:</a:t>
            </a:r>
            <a:r>
              <a:rPr lang="de-DE" sz="2800" dirty="0"/>
              <a:t> Erkennung negativer Kreise</a:t>
            </a:r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Einsicht:</a:t>
            </a:r>
            <a:r>
              <a:rPr lang="de-DE" sz="2800" dirty="0"/>
              <a:t> in negativem Kreis </a:t>
            </a:r>
            <a:r>
              <a:rPr lang="de-DE" sz="2800" dirty="0">
                <a:solidFill>
                  <a:srgbClr val="FF0000"/>
                </a:solidFill>
              </a:rPr>
              <a:t>erniedrigt sich Distanz</a:t>
            </a:r>
            <a:r>
              <a:rPr lang="de-DE" sz="2800" dirty="0"/>
              <a:t> in jeder Runde bei mindestens einem Knoten</a:t>
            </a:r>
          </a:p>
        </p:txBody>
      </p:sp>
      <p:sp>
        <p:nvSpPr>
          <p:cNvPr id="428036" name="Oval 4"/>
          <p:cNvSpPr>
            <a:spLocks noChangeArrowheads="1"/>
          </p:cNvSpPr>
          <p:nvPr/>
        </p:nvSpPr>
        <p:spPr bwMode="auto">
          <a:xfrm>
            <a:off x="1547813" y="32845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428037" name="Oval 5"/>
          <p:cNvSpPr>
            <a:spLocks noChangeArrowheads="1"/>
          </p:cNvSpPr>
          <p:nvPr/>
        </p:nvSpPr>
        <p:spPr bwMode="auto">
          <a:xfrm>
            <a:off x="3132138" y="33559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28038" name="Oval 6"/>
          <p:cNvSpPr>
            <a:spLocks noChangeArrowheads="1"/>
          </p:cNvSpPr>
          <p:nvPr/>
        </p:nvSpPr>
        <p:spPr bwMode="auto">
          <a:xfrm>
            <a:off x="4643438" y="27082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28039" name="Oval 7"/>
          <p:cNvSpPr>
            <a:spLocks noChangeArrowheads="1"/>
          </p:cNvSpPr>
          <p:nvPr/>
        </p:nvSpPr>
        <p:spPr bwMode="auto">
          <a:xfrm>
            <a:off x="4643438" y="41481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28040" name="Oval 8"/>
          <p:cNvSpPr>
            <a:spLocks noChangeArrowheads="1"/>
          </p:cNvSpPr>
          <p:nvPr/>
        </p:nvSpPr>
        <p:spPr bwMode="auto">
          <a:xfrm>
            <a:off x="6084888" y="33559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28041" name="Line 9"/>
          <p:cNvSpPr>
            <a:spLocks noChangeShapeType="1"/>
          </p:cNvSpPr>
          <p:nvPr/>
        </p:nvSpPr>
        <p:spPr bwMode="auto">
          <a:xfrm>
            <a:off x="2051050" y="3571875"/>
            <a:ext cx="1081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42" name="Line 10"/>
          <p:cNvSpPr>
            <a:spLocks noChangeShapeType="1"/>
          </p:cNvSpPr>
          <p:nvPr/>
        </p:nvSpPr>
        <p:spPr bwMode="auto">
          <a:xfrm>
            <a:off x="3563938" y="3789363"/>
            <a:ext cx="107950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43" name="Line 11"/>
          <p:cNvSpPr>
            <a:spLocks noChangeShapeType="1"/>
          </p:cNvSpPr>
          <p:nvPr/>
        </p:nvSpPr>
        <p:spPr bwMode="auto">
          <a:xfrm flipV="1">
            <a:off x="5076825" y="3716338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44" name="Line 12"/>
          <p:cNvSpPr>
            <a:spLocks noChangeShapeType="1"/>
          </p:cNvSpPr>
          <p:nvPr/>
        </p:nvSpPr>
        <p:spPr bwMode="auto">
          <a:xfrm flipH="1" flipV="1">
            <a:off x="5148263" y="2997200"/>
            <a:ext cx="10080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45" name="Line 13"/>
          <p:cNvSpPr>
            <a:spLocks noChangeShapeType="1"/>
          </p:cNvSpPr>
          <p:nvPr/>
        </p:nvSpPr>
        <p:spPr bwMode="auto">
          <a:xfrm flipH="1">
            <a:off x="3563938" y="2924175"/>
            <a:ext cx="107950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46" name="Text Box 14"/>
          <p:cNvSpPr txBox="1">
            <a:spLocks noChangeArrowheads="1"/>
          </p:cNvSpPr>
          <p:nvPr/>
        </p:nvSpPr>
        <p:spPr bwMode="auto">
          <a:xfrm>
            <a:off x="2463800" y="30162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8047" name="Text Box 15"/>
          <p:cNvSpPr txBox="1">
            <a:spLocks noChangeArrowheads="1"/>
          </p:cNvSpPr>
          <p:nvPr/>
        </p:nvSpPr>
        <p:spPr bwMode="auto">
          <a:xfrm>
            <a:off x="3851275" y="40767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8048" name="Text Box 16"/>
          <p:cNvSpPr txBox="1">
            <a:spLocks noChangeArrowheads="1"/>
          </p:cNvSpPr>
          <p:nvPr/>
        </p:nvSpPr>
        <p:spPr bwMode="auto">
          <a:xfrm>
            <a:off x="5651500" y="4005263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28049" name="Text Box 17"/>
          <p:cNvSpPr txBox="1">
            <a:spLocks noChangeArrowheads="1"/>
          </p:cNvSpPr>
          <p:nvPr/>
        </p:nvSpPr>
        <p:spPr bwMode="auto">
          <a:xfrm>
            <a:off x="5651500" y="28527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428050" name="Text Box 18"/>
          <p:cNvSpPr txBox="1">
            <a:spLocks noChangeArrowheads="1"/>
          </p:cNvSpPr>
          <p:nvPr/>
        </p:nvSpPr>
        <p:spPr bwMode="auto">
          <a:xfrm>
            <a:off x="3851275" y="270827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-2</a:t>
            </a:r>
          </a:p>
        </p:txBody>
      </p:sp>
      <p:sp>
        <p:nvSpPr>
          <p:cNvPr id="428052" name="Text Box 20"/>
          <p:cNvSpPr txBox="1">
            <a:spLocks noChangeArrowheads="1"/>
          </p:cNvSpPr>
          <p:nvPr/>
        </p:nvSpPr>
        <p:spPr bwMode="auto">
          <a:xfrm>
            <a:off x="3203575" y="342232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428053" name="Text Box 21"/>
          <p:cNvSpPr txBox="1">
            <a:spLocks noChangeArrowheads="1"/>
          </p:cNvSpPr>
          <p:nvPr/>
        </p:nvSpPr>
        <p:spPr bwMode="auto">
          <a:xfrm>
            <a:off x="4716463" y="42210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428054" name="Text Box 22"/>
          <p:cNvSpPr txBox="1">
            <a:spLocks noChangeArrowheads="1"/>
          </p:cNvSpPr>
          <p:nvPr/>
        </p:nvSpPr>
        <p:spPr bwMode="auto">
          <a:xfrm>
            <a:off x="6156325" y="342232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428055" name="Text Box 23"/>
          <p:cNvSpPr txBox="1">
            <a:spLocks noChangeArrowheads="1"/>
          </p:cNvSpPr>
          <p:nvPr/>
        </p:nvSpPr>
        <p:spPr bwMode="auto">
          <a:xfrm>
            <a:off x="4716463" y="2774256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428056" name="Text Box 24"/>
          <p:cNvSpPr txBox="1">
            <a:spLocks noChangeArrowheads="1"/>
          </p:cNvSpPr>
          <p:nvPr/>
        </p:nvSpPr>
        <p:spPr bwMode="auto">
          <a:xfrm>
            <a:off x="3203575" y="3429000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-1</a:t>
            </a:r>
          </a:p>
        </p:txBody>
      </p:sp>
      <p:sp>
        <p:nvSpPr>
          <p:cNvPr id="428057" name="Text Box 25"/>
          <p:cNvSpPr txBox="1">
            <a:spLocks noChangeArrowheads="1"/>
          </p:cNvSpPr>
          <p:nvPr/>
        </p:nvSpPr>
        <p:spPr bwMode="auto">
          <a:xfrm>
            <a:off x="4716463" y="4214416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0</a:t>
            </a:r>
          </a:p>
        </p:txBody>
      </p:sp>
      <p:sp>
        <p:nvSpPr>
          <p:cNvPr id="428058" name="Text Box 26"/>
          <p:cNvSpPr txBox="1">
            <a:spLocks noChangeArrowheads="1"/>
          </p:cNvSpPr>
          <p:nvPr/>
        </p:nvSpPr>
        <p:spPr bwMode="auto">
          <a:xfrm>
            <a:off x="6156325" y="3422327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262865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28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28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428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28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428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28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428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28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428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4280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280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28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428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4280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4280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28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428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28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52" grpId="0"/>
      <p:bldP spid="428052" grpId="1"/>
      <p:bldP spid="428053" grpId="0"/>
      <p:bldP spid="428053" grpId="1"/>
      <p:bldP spid="428054" grpId="0"/>
      <p:bldP spid="428054" grpId="1"/>
      <p:bldP spid="428055" grpId="0"/>
      <p:bldP spid="428056" grpId="0"/>
      <p:bldP spid="428057" grpId="0"/>
      <p:bldP spid="428058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09E0-CB57-2047-BD60-A47480297B41}" type="slidenum">
              <a:rPr lang="de-DE"/>
              <a:pPr/>
              <a:t>134</a:t>
            </a:fld>
            <a:endParaRPr lang="de-DE"/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Bellman-Ford Algorithmus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>
                <a:solidFill>
                  <a:schemeClr val="accent2"/>
                </a:solidFill>
              </a:rPr>
              <a:t>Problem:</a:t>
            </a:r>
            <a:r>
              <a:rPr lang="de-DE" sz="2800"/>
              <a:t> Erkennung negativer Kreise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2800"/>
          </a:p>
          <a:p>
            <a:pPr>
              <a:lnSpc>
                <a:spcPct val="90000"/>
              </a:lnSpc>
              <a:buFontTx/>
              <a:buNone/>
            </a:pPr>
            <a:endParaRPr lang="de-DE" sz="2800"/>
          </a:p>
          <a:p>
            <a:pPr>
              <a:lnSpc>
                <a:spcPct val="90000"/>
              </a:lnSpc>
              <a:buFontTx/>
              <a:buNone/>
            </a:pPr>
            <a:endParaRPr lang="de-DE" sz="2800"/>
          </a:p>
          <a:p>
            <a:pPr>
              <a:lnSpc>
                <a:spcPct val="90000"/>
              </a:lnSpc>
              <a:buFontTx/>
              <a:buNone/>
            </a:pPr>
            <a:endParaRPr lang="de-DE" sz="2800"/>
          </a:p>
          <a:p>
            <a:pPr>
              <a:lnSpc>
                <a:spcPct val="90000"/>
              </a:lnSpc>
              <a:buFontTx/>
              <a:buNone/>
            </a:pPr>
            <a:endParaRPr lang="de-DE" sz="2800"/>
          </a:p>
          <a:p>
            <a:pPr>
              <a:lnSpc>
                <a:spcPct val="90000"/>
              </a:lnSpc>
              <a:buFontTx/>
              <a:buNone/>
            </a:pPr>
            <a:endParaRPr lang="de-DE" sz="280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>
                <a:solidFill>
                  <a:schemeClr val="accent2"/>
                </a:solidFill>
              </a:rPr>
              <a:t>Zeitpunkt:</a:t>
            </a:r>
            <a:r>
              <a:rPr lang="de-DE" sz="2800"/>
              <a:t> </a:t>
            </a:r>
            <a:r>
              <a:rPr lang="de-DE" sz="2800">
                <a:solidFill>
                  <a:srgbClr val="FF0000"/>
                </a:solidFill>
              </a:rPr>
              <a:t>kontinuierliche Distanzerniedrigung </a:t>
            </a:r>
            <a:r>
              <a:rPr lang="de-DE" sz="2800"/>
              <a:t>startet spätestens in </a:t>
            </a:r>
            <a:r>
              <a:rPr lang="de-DE" sz="2800">
                <a:solidFill>
                  <a:schemeClr val="hlink"/>
                </a:solidFill>
              </a:rPr>
              <a:t>n</a:t>
            </a:r>
            <a:r>
              <a:rPr lang="de-DE" sz="2800"/>
              <a:t>-ter Runde (dann Kreis mindestens einmal durchlaufen)</a:t>
            </a:r>
          </a:p>
        </p:txBody>
      </p:sp>
      <p:sp>
        <p:nvSpPr>
          <p:cNvPr id="431108" name="Oval 4"/>
          <p:cNvSpPr>
            <a:spLocks noChangeArrowheads="1"/>
          </p:cNvSpPr>
          <p:nvPr/>
        </p:nvSpPr>
        <p:spPr bwMode="auto">
          <a:xfrm>
            <a:off x="1547813" y="32845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431109" name="Oval 5"/>
          <p:cNvSpPr>
            <a:spLocks noChangeArrowheads="1"/>
          </p:cNvSpPr>
          <p:nvPr/>
        </p:nvSpPr>
        <p:spPr bwMode="auto">
          <a:xfrm>
            <a:off x="3132138" y="33559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-1</a:t>
            </a:r>
          </a:p>
        </p:txBody>
      </p:sp>
      <p:sp>
        <p:nvSpPr>
          <p:cNvPr id="431110" name="Oval 6"/>
          <p:cNvSpPr>
            <a:spLocks noChangeArrowheads="1"/>
          </p:cNvSpPr>
          <p:nvPr/>
        </p:nvSpPr>
        <p:spPr bwMode="auto">
          <a:xfrm>
            <a:off x="4643438" y="27082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431111" name="Oval 7"/>
          <p:cNvSpPr>
            <a:spLocks noChangeArrowheads="1"/>
          </p:cNvSpPr>
          <p:nvPr/>
        </p:nvSpPr>
        <p:spPr bwMode="auto">
          <a:xfrm>
            <a:off x="4643438" y="41481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431112" name="Oval 8"/>
          <p:cNvSpPr>
            <a:spLocks noChangeArrowheads="1"/>
          </p:cNvSpPr>
          <p:nvPr/>
        </p:nvSpPr>
        <p:spPr bwMode="auto">
          <a:xfrm>
            <a:off x="6084888" y="33559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-1</a:t>
            </a:r>
          </a:p>
        </p:txBody>
      </p:sp>
      <p:sp>
        <p:nvSpPr>
          <p:cNvPr id="431113" name="Line 9"/>
          <p:cNvSpPr>
            <a:spLocks noChangeShapeType="1"/>
          </p:cNvSpPr>
          <p:nvPr/>
        </p:nvSpPr>
        <p:spPr bwMode="auto">
          <a:xfrm>
            <a:off x="2051050" y="3571875"/>
            <a:ext cx="1081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4" name="Line 10"/>
          <p:cNvSpPr>
            <a:spLocks noChangeShapeType="1"/>
          </p:cNvSpPr>
          <p:nvPr/>
        </p:nvSpPr>
        <p:spPr bwMode="auto">
          <a:xfrm>
            <a:off x="3563938" y="3789363"/>
            <a:ext cx="107950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5" name="Line 11"/>
          <p:cNvSpPr>
            <a:spLocks noChangeShapeType="1"/>
          </p:cNvSpPr>
          <p:nvPr/>
        </p:nvSpPr>
        <p:spPr bwMode="auto">
          <a:xfrm flipV="1">
            <a:off x="5076825" y="3716338"/>
            <a:ext cx="1008063" cy="5762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6" name="Line 12"/>
          <p:cNvSpPr>
            <a:spLocks noChangeShapeType="1"/>
          </p:cNvSpPr>
          <p:nvPr/>
        </p:nvSpPr>
        <p:spPr bwMode="auto">
          <a:xfrm flipH="1" flipV="1">
            <a:off x="5148263" y="2997200"/>
            <a:ext cx="10080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7" name="Line 13"/>
          <p:cNvSpPr>
            <a:spLocks noChangeShapeType="1"/>
          </p:cNvSpPr>
          <p:nvPr/>
        </p:nvSpPr>
        <p:spPr bwMode="auto">
          <a:xfrm flipH="1">
            <a:off x="3563938" y="2924175"/>
            <a:ext cx="107950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8" name="Text Box 14"/>
          <p:cNvSpPr txBox="1">
            <a:spLocks noChangeArrowheads="1"/>
          </p:cNvSpPr>
          <p:nvPr/>
        </p:nvSpPr>
        <p:spPr bwMode="auto">
          <a:xfrm>
            <a:off x="2463800" y="30162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31119" name="Text Box 15"/>
          <p:cNvSpPr txBox="1">
            <a:spLocks noChangeArrowheads="1"/>
          </p:cNvSpPr>
          <p:nvPr/>
        </p:nvSpPr>
        <p:spPr bwMode="auto">
          <a:xfrm>
            <a:off x="3851275" y="40767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31120" name="Text Box 16"/>
          <p:cNvSpPr txBox="1">
            <a:spLocks noChangeArrowheads="1"/>
          </p:cNvSpPr>
          <p:nvPr/>
        </p:nvSpPr>
        <p:spPr bwMode="auto">
          <a:xfrm>
            <a:off x="5651500" y="4005263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31121" name="Text Box 17"/>
          <p:cNvSpPr txBox="1">
            <a:spLocks noChangeArrowheads="1"/>
          </p:cNvSpPr>
          <p:nvPr/>
        </p:nvSpPr>
        <p:spPr bwMode="auto">
          <a:xfrm>
            <a:off x="5651500" y="28527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431122" name="Text Box 18"/>
          <p:cNvSpPr txBox="1">
            <a:spLocks noChangeArrowheads="1"/>
          </p:cNvSpPr>
          <p:nvPr/>
        </p:nvSpPr>
        <p:spPr bwMode="auto">
          <a:xfrm>
            <a:off x="3851275" y="270827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170986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A641-C135-D04F-AE79-6BA1459CBBA9}" type="slidenum">
              <a:rPr lang="de-DE"/>
              <a:pPr/>
              <a:t>135</a:t>
            </a:fld>
            <a:endParaRPr lang="de-DE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Bellman-Ford Algorithmus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Keine Distanzerniedrigung möglich:</a:t>
            </a:r>
          </a:p>
          <a:p>
            <a:pPr>
              <a:lnSpc>
                <a:spcPct val="90000"/>
              </a:lnSpc>
            </a:pPr>
            <a:r>
              <a:rPr lang="de-DE" dirty="0" smtClean="0"/>
              <a:t>Angenommen, </a:t>
            </a:r>
            <a:r>
              <a:rPr lang="de-DE" dirty="0"/>
              <a:t>wir erreichen Zeitpunkt mit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rgbClr val="FF0000"/>
                </a:solidFill>
              </a:rPr>
              <a:t>d</a:t>
            </a:r>
            <a:r>
              <a:rPr lang="de-DE" dirty="0">
                <a:solidFill>
                  <a:srgbClr val="FF0000"/>
                </a:solidFill>
              </a:rPr>
              <a:t>[v]+c(</a:t>
            </a:r>
            <a:r>
              <a:rPr lang="de-DE" dirty="0" err="1">
                <a:solidFill>
                  <a:srgbClr val="FF0000"/>
                </a:solidFill>
              </a:rPr>
              <a:t>v,w</a:t>
            </a:r>
            <a:r>
              <a:rPr lang="de-DE" dirty="0">
                <a:solidFill>
                  <a:srgbClr val="FF0000"/>
                </a:solidFill>
              </a:rPr>
              <a:t>) </a:t>
            </a:r>
            <a:r>
              <a:rPr lang="en-US" sz="2400" dirty="0" smtClean="0">
                <a:solidFill>
                  <a:srgbClr val="FF0000"/>
                </a:solidFill>
                <a:latin typeface="msam6" charset="0"/>
              </a:rPr>
              <a:t>≥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>
                <a:solidFill>
                  <a:srgbClr val="FF0000"/>
                </a:solidFill>
              </a:rPr>
              <a:t>d[</a:t>
            </a:r>
            <a:r>
              <a:rPr lang="de-DE" dirty="0" err="1">
                <a:solidFill>
                  <a:srgbClr val="FF0000"/>
                </a:solidFill>
              </a:rPr>
              <a:t>w</a:t>
            </a:r>
            <a:r>
              <a:rPr lang="de-DE" dirty="0">
                <a:solidFill>
                  <a:srgbClr val="FF0000"/>
                </a:solidFill>
              </a:rPr>
              <a:t>]</a:t>
            </a:r>
            <a:r>
              <a:rPr lang="de-DE" dirty="0"/>
              <a:t> für alle Knoten </a:t>
            </a:r>
            <a:r>
              <a:rPr lang="de-DE" dirty="0">
                <a:solidFill>
                  <a:schemeClr val="hlink"/>
                </a:solidFill>
              </a:rPr>
              <a:t>w</a:t>
            </a:r>
            <a:r>
              <a:rPr lang="de-DE" dirty="0"/>
              <a:t>.</a:t>
            </a:r>
          </a:p>
          <a:p>
            <a:pPr>
              <a:lnSpc>
                <a:spcPct val="90000"/>
              </a:lnSpc>
            </a:pPr>
            <a:r>
              <a:rPr lang="de-DE" dirty="0"/>
              <a:t>Dann gilt (über Induktion) für jeden Weg </a:t>
            </a:r>
            <a:r>
              <a:rPr lang="de-DE" dirty="0">
                <a:solidFill>
                  <a:schemeClr val="hlink"/>
                </a:solidFill>
              </a:rPr>
              <a:t>p</a:t>
            </a:r>
            <a:r>
              <a:rPr lang="de-DE" dirty="0"/>
              <a:t>, dass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chemeClr val="hlink"/>
                </a:solidFill>
              </a:rPr>
              <a:t>d</a:t>
            </a:r>
            <a:r>
              <a:rPr lang="de-DE" dirty="0">
                <a:solidFill>
                  <a:schemeClr val="hlink"/>
                </a:solidFill>
              </a:rPr>
              <a:t>[s]+c(p</a:t>
            </a:r>
            <a:r>
              <a:rPr lang="de-DE" dirty="0" smtClean="0">
                <a:solidFill>
                  <a:schemeClr val="hlink"/>
                </a:solidFill>
              </a:rPr>
              <a:t>)</a:t>
            </a:r>
            <a:r>
              <a:rPr lang="en-US" sz="2400" dirty="0" smtClean="0">
                <a:solidFill>
                  <a:schemeClr val="hlink"/>
                </a:solidFill>
                <a:latin typeface="msam6" charset="0"/>
              </a:rPr>
              <a:t>≥</a:t>
            </a:r>
            <a:r>
              <a:rPr lang="de-DE" dirty="0" smtClean="0">
                <a:solidFill>
                  <a:schemeClr val="hlink"/>
                </a:solidFill>
              </a:rPr>
              <a:t>d</a:t>
            </a:r>
            <a:r>
              <a:rPr lang="de-DE" dirty="0">
                <a:solidFill>
                  <a:schemeClr val="hlink"/>
                </a:solidFill>
              </a:rPr>
              <a:t>[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]</a:t>
            </a:r>
            <a:r>
              <a:rPr lang="de-DE" dirty="0"/>
              <a:t> für alle Knoten </a:t>
            </a:r>
            <a:r>
              <a:rPr lang="de-DE" dirty="0">
                <a:solidFill>
                  <a:schemeClr val="hlink"/>
                </a:solidFill>
              </a:rPr>
              <a:t>w</a:t>
            </a:r>
            <a:r>
              <a:rPr lang="de-DE" dirty="0"/>
              <a:t>.</a:t>
            </a:r>
          </a:p>
          <a:p>
            <a:pPr>
              <a:lnSpc>
                <a:spcPct val="90000"/>
              </a:lnSpc>
            </a:pPr>
            <a:r>
              <a:rPr lang="de-DE" dirty="0"/>
              <a:t>Falls sichergestellt ist, dass für den kürzesten Weg </a:t>
            </a:r>
            <a:r>
              <a:rPr lang="de-DE" dirty="0">
                <a:solidFill>
                  <a:schemeClr val="hlink"/>
                </a:solidFill>
              </a:rPr>
              <a:t>p</a:t>
            </a:r>
            <a:r>
              <a:rPr lang="de-DE" dirty="0"/>
              <a:t> nach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/>
              <a:t>, </a:t>
            </a:r>
            <a:r>
              <a:rPr lang="de-DE" dirty="0">
                <a:solidFill>
                  <a:srgbClr val="FF0000"/>
                </a:solidFill>
              </a:rPr>
              <a:t>d[</a:t>
            </a:r>
            <a:r>
              <a:rPr lang="de-DE" dirty="0" err="1">
                <a:solidFill>
                  <a:srgbClr val="FF0000"/>
                </a:solidFill>
              </a:rPr>
              <a:t>w</a:t>
            </a:r>
            <a:r>
              <a:rPr lang="de-DE" dirty="0">
                <a:solidFill>
                  <a:srgbClr val="FF0000"/>
                </a:solidFill>
              </a:rPr>
              <a:t>] </a:t>
            </a:r>
            <a:r>
              <a:rPr lang="en-US" sz="2400" dirty="0" smtClean="0">
                <a:solidFill>
                  <a:srgbClr val="FF0000"/>
                </a:solidFill>
                <a:latin typeface="msam6" charset="0"/>
              </a:rPr>
              <a:t>≥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>
                <a:solidFill>
                  <a:srgbClr val="FF0000"/>
                </a:solidFill>
              </a:rPr>
              <a:t>c(p)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/>
              <a:t>zu jedem Zeitpunkt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/>
              <a:t>ist, dann gilt am Ende </a:t>
            </a:r>
            <a:r>
              <a:rPr lang="de-DE" dirty="0">
                <a:solidFill>
                  <a:schemeClr val="hlink"/>
                </a:solidFill>
              </a:rPr>
              <a:t>d[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 smtClean="0">
                <a:solidFill>
                  <a:schemeClr val="hlink"/>
                </a:solidFill>
              </a:rPr>
              <a:t>]=</a:t>
            </a:r>
            <a:r>
              <a:rPr lang="de-DE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dirty="0" smtClean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s,w</a:t>
            </a:r>
            <a:r>
              <a:rPr lang="de-DE" dirty="0">
                <a:solidFill>
                  <a:schemeClr val="hlink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6173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9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9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3230-6FC7-1241-905E-6E9B864096ED}" type="slidenum">
              <a:rPr lang="de-DE"/>
              <a:pPr/>
              <a:t>136</a:t>
            </a:fld>
            <a:endParaRPr lang="de-DE"/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Bellman-Ford Algorithmus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708525"/>
          </a:xfrm>
        </p:spPr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Zusammenfassung:</a:t>
            </a:r>
          </a:p>
          <a:p>
            <a:r>
              <a:rPr lang="de-DE" sz="2800" dirty="0">
                <a:solidFill>
                  <a:srgbClr val="FF0000"/>
                </a:solidFill>
              </a:rPr>
              <a:t>Keine Distanzerniedrigung</a:t>
            </a:r>
            <a:r>
              <a:rPr lang="de-DE" sz="2800" dirty="0"/>
              <a:t> mehr möglich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(</a:t>
            </a:r>
            <a:r>
              <a:rPr lang="de-DE" sz="2800" dirty="0">
                <a:solidFill>
                  <a:schemeClr val="hlink"/>
                </a:solidFill>
              </a:rPr>
              <a:t>d[v]+c(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 </a:t>
            </a:r>
            <a:r>
              <a:rPr lang="en-US" sz="2000" dirty="0" smtClean="0">
                <a:solidFill>
                  <a:schemeClr val="hlink"/>
                </a:solidFill>
                <a:latin typeface="msam6" charset="0"/>
              </a:rPr>
              <a:t>≥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d[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]</a:t>
            </a:r>
            <a:r>
              <a:rPr lang="de-DE" sz="2800" dirty="0"/>
              <a:t> für alle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>):</a:t>
            </a:r>
            <a:br>
              <a:rPr lang="de-DE" sz="2800" dirty="0"/>
            </a:br>
            <a:r>
              <a:rPr lang="de-DE" sz="2800" dirty="0"/>
              <a:t>Fertig, </a:t>
            </a:r>
            <a:r>
              <a:rPr lang="de-DE" sz="2800" dirty="0">
                <a:solidFill>
                  <a:schemeClr val="hlink"/>
                </a:solidFill>
              </a:rPr>
              <a:t>d[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 smtClean="0">
                <a:solidFill>
                  <a:schemeClr val="hlink"/>
                </a:solidFill>
              </a:rPr>
              <a:t>]=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s,w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für alle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endParaRPr lang="de-DE" sz="2800" dirty="0">
              <a:solidFill>
                <a:schemeClr val="hlink"/>
              </a:solidFill>
            </a:endParaRPr>
          </a:p>
          <a:p>
            <a:endParaRPr lang="de-DE" sz="1600" dirty="0"/>
          </a:p>
          <a:p>
            <a:r>
              <a:rPr lang="de-DE" sz="2800" dirty="0">
                <a:solidFill>
                  <a:srgbClr val="FF0000"/>
                </a:solidFill>
              </a:rPr>
              <a:t>Distanzerniedrigung möglich</a:t>
            </a:r>
            <a:r>
              <a:rPr lang="de-DE" sz="2800" dirty="0"/>
              <a:t> selbst noch in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 err="1"/>
              <a:t>-ter</a:t>
            </a:r>
            <a:r>
              <a:rPr lang="de-DE" sz="2800" dirty="0"/>
              <a:t> Runde (</a:t>
            </a:r>
            <a:r>
              <a:rPr lang="de-DE" sz="2800" dirty="0">
                <a:solidFill>
                  <a:schemeClr val="hlink"/>
                </a:solidFill>
              </a:rPr>
              <a:t>d[v]+c(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)&lt;d[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]</a:t>
            </a:r>
            <a:r>
              <a:rPr lang="de-DE" sz="2800" dirty="0"/>
              <a:t> für ein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>):</a:t>
            </a:r>
            <a:br>
              <a:rPr lang="de-DE" sz="2800" dirty="0"/>
            </a:br>
            <a:r>
              <a:rPr lang="de-DE" sz="2800" dirty="0"/>
              <a:t>Dann gibt es negative Kreise, also Knoten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> mit Distanz 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s,w</a:t>
            </a:r>
            <a:r>
              <a:rPr lang="de-DE" sz="2800" dirty="0">
                <a:solidFill>
                  <a:schemeClr val="hlink"/>
                </a:solidFill>
              </a:rPr>
              <a:t>)=</a:t>
            </a:r>
            <a:r>
              <a:rPr lang="de-DE" sz="2800" dirty="0" smtClean="0">
                <a:solidFill>
                  <a:schemeClr val="hlink"/>
                </a:solidFill>
              </a:rPr>
              <a:t>-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 smtClean="0"/>
              <a:t>. </a:t>
            </a:r>
            <a:r>
              <a:rPr lang="de-DE" sz="2800" dirty="0"/>
              <a:t>Ist das wahr für ein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>, dann für alle von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> erreichbaren </a:t>
            </a:r>
            <a:r>
              <a:rPr lang="de-DE" sz="2800" dirty="0" smtClean="0"/>
              <a:t>Knoten (Infektion). 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93524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A7FC-FADC-AF4B-91A0-D989EED7C447}" type="slidenum">
              <a:rPr lang="de-DE"/>
              <a:pPr/>
              <a:t>137</a:t>
            </a:fld>
            <a:endParaRPr lang="de-DE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Bellman-Ford Algorithmus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5256584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400" dirty="0" err="1"/>
              <a:t>Procedure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accent2"/>
                </a:solidFill>
              </a:rPr>
              <a:t>BellmanFord</a:t>
            </a:r>
            <a:r>
              <a:rPr lang="de-DE" sz="2400" dirty="0"/>
              <a:t>(</a:t>
            </a:r>
            <a:r>
              <a:rPr lang="de-DE" sz="2400" dirty="0">
                <a:solidFill>
                  <a:schemeClr val="hlink"/>
                </a:solidFill>
              </a:rPr>
              <a:t>s</a:t>
            </a:r>
            <a:r>
              <a:rPr lang="de-DE" sz="2400" dirty="0"/>
              <a:t>: </a:t>
            </a:r>
            <a:r>
              <a:rPr lang="de-DE" sz="2400" dirty="0" err="1">
                <a:solidFill>
                  <a:schemeClr val="hlink"/>
                </a:solidFill>
              </a:rPr>
              <a:t>NodeId</a:t>
            </a:r>
            <a:r>
              <a:rPr lang="de-DE" sz="2400" dirty="0"/>
              <a:t>)</a:t>
            </a:r>
            <a:br>
              <a:rPr lang="de-DE" sz="2400" dirty="0"/>
            </a:br>
            <a:r>
              <a:rPr lang="de-DE" sz="2400" dirty="0">
                <a:solidFill>
                  <a:schemeClr val="hlink"/>
                </a:solidFill>
              </a:rPr>
              <a:t>d=</a:t>
            </a:r>
            <a:r>
              <a:rPr lang="de-DE" sz="2400" dirty="0" smtClean="0">
                <a:solidFill>
                  <a:schemeClr val="hlink"/>
                </a:solidFill>
              </a:rPr>
              <a:t>&lt;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 smtClean="0">
                <a:solidFill>
                  <a:schemeClr val="hlink"/>
                </a:solidFill>
              </a:rPr>
              <a:t>,</a:t>
            </a:r>
            <a:r>
              <a:rPr lang="de-DE" sz="2400" dirty="0">
                <a:solidFill>
                  <a:schemeClr val="hlink"/>
                </a:solidFill>
              </a:rPr>
              <a:t>…</a:t>
            </a:r>
            <a:r>
              <a:rPr lang="de-DE" sz="2400" dirty="0" smtClean="0">
                <a:solidFill>
                  <a:schemeClr val="hlink"/>
                </a:solidFill>
              </a:rPr>
              <a:t>,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 smtClean="0">
                <a:solidFill>
                  <a:schemeClr val="hlink"/>
                </a:solidFill>
              </a:rPr>
              <a:t>&gt;</a:t>
            </a:r>
            <a:r>
              <a:rPr lang="de-DE" sz="2400" dirty="0">
                <a:solidFill>
                  <a:schemeClr val="hlink"/>
                </a:solidFill>
              </a:rPr>
              <a:t>: </a:t>
            </a:r>
            <a:r>
              <a:rPr lang="de-DE" sz="2400" dirty="0" err="1">
                <a:solidFill>
                  <a:schemeClr val="hlink"/>
                </a:solidFill>
              </a:rPr>
              <a:t>NodeArray</a:t>
            </a:r>
            <a:r>
              <a:rPr lang="de-DE" sz="2400" dirty="0"/>
              <a:t> of </a:t>
            </a:r>
            <a:r>
              <a:rPr lang="de-DE" sz="2400" dirty="0">
                <a:solidFill>
                  <a:schemeClr val="hlink"/>
                </a:solidFill>
              </a:rPr>
              <a:t>IR 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⋃</a:t>
            </a:r>
            <a:r>
              <a:rPr lang="de-DE" sz="2400" dirty="0" smtClean="0">
                <a:solidFill>
                  <a:schemeClr val="hlink"/>
                </a:solidFill>
              </a:rPr>
              <a:t> </a:t>
            </a:r>
            <a:r>
              <a:rPr lang="de-DE" sz="2400" dirty="0">
                <a:solidFill>
                  <a:schemeClr val="hlink"/>
                </a:solidFill>
              </a:rPr>
              <a:t>{</a:t>
            </a:r>
            <a:r>
              <a:rPr lang="de-DE" sz="2400" dirty="0" smtClean="0">
                <a:solidFill>
                  <a:schemeClr val="hlink"/>
                </a:solidFill>
              </a:rPr>
              <a:t>-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 smtClean="0">
                <a:solidFill>
                  <a:schemeClr val="hlink"/>
                </a:solidFill>
              </a:rPr>
              <a:t>,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 smtClean="0">
                <a:solidFill>
                  <a:schemeClr val="hlink"/>
                </a:solidFill>
              </a:rPr>
              <a:t>}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err="1">
                <a:solidFill>
                  <a:schemeClr val="hlink"/>
                </a:solidFill>
              </a:rPr>
              <a:t>parent</a:t>
            </a:r>
            <a:r>
              <a:rPr lang="de-DE" sz="2400" dirty="0">
                <a:solidFill>
                  <a:schemeClr val="hlink"/>
                </a:solidFill>
              </a:rPr>
              <a:t>=</a:t>
            </a:r>
            <a:r>
              <a:rPr lang="de-DE" sz="2400" dirty="0" smtClean="0">
                <a:solidFill>
                  <a:schemeClr val="hlink"/>
                </a:solidFill>
              </a:rPr>
              <a:t>&lt;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⊥</a:t>
            </a:r>
            <a:r>
              <a:rPr lang="de-DE" sz="2400" dirty="0" smtClean="0">
                <a:solidFill>
                  <a:schemeClr val="hlink"/>
                </a:solidFill>
              </a:rPr>
              <a:t>,</a:t>
            </a:r>
            <a:r>
              <a:rPr lang="de-DE" sz="2400" dirty="0">
                <a:solidFill>
                  <a:schemeClr val="hlink"/>
                </a:solidFill>
              </a:rPr>
              <a:t>…</a:t>
            </a:r>
            <a:r>
              <a:rPr lang="de-DE" sz="2400" dirty="0" smtClean="0">
                <a:solidFill>
                  <a:schemeClr val="hlink"/>
                </a:solidFill>
              </a:rPr>
              <a:t>,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⊥</a:t>
            </a:r>
            <a:r>
              <a:rPr lang="de-DE" sz="2400" dirty="0" smtClean="0">
                <a:solidFill>
                  <a:schemeClr val="hlink"/>
                </a:solidFill>
              </a:rPr>
              <a:t>&gt;</a:t>
            </a:r>
            <a:r>
              <a:rPr lang="de-DE" sz="2400" dirty="0">
                <a:solidFill>
                  <a:schemeClr val="hlink"/>
                </a:solidFill>
              </a:rPr>
              <a:t>: </a:t>
            </a:r>
            <a:r>
              <a:rPr lang="de-DE" sz="2400" dirty="0" err="1">
                <a:solidFill>
                  <a:schemeClr val="hlink"/>
                </a:solidFill>
              </a:rPr>
              <a:t>NodeArray</a:t>
            </a:r>
            <a:r>
              <a:rPr lang="de-DE" sz="2400" dirty="0"/>
              <a:t> of </a:t>
            </a:r>
            <a:r>
              <a:rPr lang="de-DE" sz="2400" dirty="0" err="1">
                <a:solidFill>
                  <a:schemeClr val="hlink"/>
                </a:solidFill>
              </a:rPr>
              <a:t>NodeId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>
                <a:solidFill>
                  <a:schemeClr val="hlink"/>
                </a:solidFill>
              </a:rPr>
              <a:t>d[s]:=0; </a:t>
            </a:r>
            <a:r>
              <a:rPr lang="de-DE" sz="2400" dirty="0" err="1">
                <a:solidFill>
                  <a:schemeClr val="hlink"/>
                </a:solidFill>
              </a:rPr>
              <a:t>parent</a:t>
            </a:r>
            <a:r>
              <a:rPr lang="de-DE" sz="2400" dirty="0">
                <a:solidFill>
                  <a:schemeClr val="hlink"/>
                </a:solidFill>
              </a:rPr>
              <a:t>[s]:=s</a:t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hlink"/>
                </a:solidFill>
              </a:rPr>
              <a:t>i:=1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hlink"/>
                </a:solidFill>
              </a:rPr>
              <a:t>n-1</a:t>
            </a:r>
            <a:r>
              <a:rPr lang="de-DE" sz="2400" dirty="0"/>
              <a:t> do  </a:t>
            </a:r>
            <a:r>
              <a:rPr lang="de-DE" sz="2400" dirty="0">
                <a:solidFill>
                  <a:srgbClr val="FF0000"/>
                </a:solidFill>
              </a:rPr>
              <a:t>// aktualisiere Kosten für n-1 Runden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    </a:t>
            </a:r>
            <a:r>
              <a:rPr lang="de-DE" sz="2400" dirty="0" err="1"/>
              <a:t>forall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=(</a:t>
            </a:r>
            <a:r>
              <a:rPr lang="de-DE" sz="2400" dirty="0" err="1">
                <a:solidFill>
                  <a:schemeClr val="hlink"/>
                </a:solidFill>
              </a:rPr>
              <a:t>v,w</a:t>
            </a:r>
            <a:r>
              <a:rPr lang="de-DE" sz="2400" dirty="0">
                <a:solidFill>
                  <a:schemeClr val="hlink"/>
                </a:solidFill>
              </a:rPr>
              <a:t>) 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400" dirty="0" smtClean="0">
                <a:solidFill>
                  <a:schemeClr val="hlink"/>
                </a:solidFill>
              </a:rPr>
              <a:t> </a:t>
            </a:r>
            <a:r>
              <a:rPr lang="de-DE" sz="2400" dirty="0">
                <a:solidFill>
                  <a:schemeClr val="hlink"/>
                </a:solidFill>
              </a:rPr>
              <a:t>E</a:t>
            </a:r>
            <a:r>
              <a:rPr lang="de-DE" sz="2400" dirty="0"/>
              <a:t> do</a:t>
            </a:r>
            <a:br>
              <a:rPr lang="de-DE" sz="2400" dirty="0"/>
            </a:br>
            <a:r>
              <a:rPr lang="de-DE" sz="2400" dirty="0"/>
              <a:t>       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hlink"/>
                </a:solidFill>
              </a:rPr>
              <a:t>d[</a:t>
            </a:r>
            <a:r>
              <a:rPr lang="de-DE" sz="2400" dirty="0" err="1">
                <a:solidFill>
                  <a:schemeClr val="hlink"/>
                </a:solidFill>
              </a:rPr>
              <a:t>w</a:t>
            </a:r>
            <a:r>
              <a:rPr lang="de-DE" sz="2400" dirty="0">
                <a:solidFill>
                  <a:schemeClr val="hlink"/>
                </a:solidFill>
              </a:rPr>
              <a:t>] &gt; d[v]+c(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)</a:t>
            </a:r>
            <a:r>
              <a:rPr lang="de-DE" sz="2400" dirty="0"/>
              <a:t> </a:t>
            </a:r>
            <a:r>
              <a:rPr lang="de-DE" sz="2400" dirty="0" err="1"/>
              <a:t>then</a:t>
            </a:r>
            <a:r>
              <a:rPr lang="de-DE" sz="2400" dirty="0"/>
              <a:t>  </a:t>
            </a:r>
            <a:r>
              <a:rPr lang="de-DE" sz="2400" dirty="0">
                <a:solidFill>
                  <a:srgbClr val="FF0000"/>
                </a:solidFill>
              </a:rPr>
              <a:t>// bessere Distanz möglich?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            </a:t>
            </a:r>
            <a:r>
              <a:rPr lang="de-DE" sz="2400" dirty="0">
                <a:solidFill>
                  <a:schemeClr val="hlink"/>
                </a:solidFill>
              </a:rPr>
              <a:t>d[</a:t>
            </a:r>
            <a:r>
              <a:rPr lang="de-DE" sz="2400" dirty="0" err="1">
                <a:solidFill>
                  <a:schemeClr val="hlink"/>
                </a:solidFill>
              </a:rPr>
              <a:t>w</a:t>
            </a:r>
            <a:r>
              <a:rPr lang="de-DE" sz="2400" dirty="0">
                <a:solidFill>
                  <a:schemeClr val="hlink"/>
                </a:solidFill>
              </a:rPr>
              <a:t>]:=d[v]+c(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); </a:t>
            </a:r>
            <a:r>
              <a:rPr lang="de-DE" sz="2400" dirty="0" err="1">
                <a:solidFill>
                  <a:schemeClr val="hlink"/>
                </a:solidFill>
              </a:rPr>
              <a:t>parent</a:t>
            </a:r>
            <a:r>
              <a:rPr lang="de-DE" sz="2400" dirty="0">
                <a:solidFill>
                  <a:schemeClr val="hlink"/>
                </a:solidFill>
              </a:rPr>
              <a:t>[</a:t>
            </a:r>
            <a:r>
              <a:rPr lang="de-DE" sz="2400" dirty="0" err="1">
                <a:solidFill>
                  <a:schemeClr val="hlink"/>
                </a:solidFill>
              </a:rPr>
              <a:t>w</a:t>
            </a:r>
            <a:r>
              <a:rPr lang="de-DE" sz="2400" dirty="0">
                <a:solidFill>
                  <a:schemeClr val="hlink"/>
                </a:solidFill>
              </a:rPr>
              <a:t>]:=v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err="1"/>
              <a:t>forall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=(</a:t>
            </a:r>
            <a:r>
              <a:rPr lang="de-DE" sz="2400" dirty="0" err="1">
                <a:solidFill>
                  <a:schemeClr val="hlink"/>
                </a:solidFill>
              </a:rPr>
              <a:t>v,w</a:t>
            </a:r>
            <a:r>
              <a:rPr lang="de-DE" sz="2400" dirty="0">
                <a:solidFill>
                  <a:schemeClr val="hlink"/>
                </a:solidFill>
              </a:rPr>
              <a:t>) 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400" dirty="0" smtClean="0"/>
              <a:t>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de-DE" sz="2400" dirty="0"/>
              <a:t> do        </a:t>
            </a:r>
            <a:r>
              <a:rPr lang="de-DE" sz="2400" dirty="0">
                <a:solidFill>
                  <a:srgbClr val="FF0000"/>
                </a:solidFill>
              </a:rPr>
              <a:t>// in </a:t>
            </a:r>
            <a:r>
              <a:rPr lang="de-DE" sz="2400" dirty="0" err="1">
                <a:solidFill>
                  <a:srgbClr val="FF0000"/>
                </a:solidFill>
              </a:rPr>
              <a:t>n-ter</a:t>
            </a:r>
            <a:r>
              <a:rPr lang="de-DE" sz="2400" dirty="0">
                <a:solidFill>
                  <a:srgbClr val="FF0000"/>
                </a:solidFill>
              </a:rPr>
              <a:t> Runde noch besser?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   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hlink"/>
                </a:solidFill>
              </a:rPr>
              <a:t>d[</a:t>
            </a:r>
            <a:r>
              <a:rPr lang="de-DE" sz="2400" dirty="0" err="1">
                <a:solidFill>
                  <a:schemeClr val="hlink"/>
                </a:solidFill>
              </a:rPr>
              <a:t>w</a:t>
            </a:r>
            <a:r>
              <a:rPr lang="de-DE" sz="2400" dirty="0">
                <a:solidFill>
                  <a:schemeClr val="hlink"/>
                </a:solidFill>
              </a:rPr>
              <a:t>] &gt; d[v]+c(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)</a:t>
            </a:r>
            <a:r>
              <a:rPr lang="de-DE" sz="2400" dirty="0"/>
              <a:t> </a:t>
            </a:r>
            <a:r>
              <a:rPr lang="de-DE" sz="2400" dirty="0" err="1"/>
              <a:t>then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accent2"/>
                </a:solidFill>
              </a:rPr>
              <a:t>infect</a:t>
            </a:r>
            <a:r>
              <a:rPr lang="de-DE" sz="2400" dirty="0"/>
              <a:t>(</a:t>
            </a:r>
            <a:r>
              <a:rPr lang="de-DE" sz="2400" dirty="0" err="1">
                <a:solidFill>
                  <a:schemeClr val="hlink"/>
                </a:solidFill>
              </a:rPr>
              <a:t>w</a:t>
            </a:r>
            <a:r>
              <a:rPr lang="de-DE" sz="2400" dirty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dirty="0" err="1"/>
              <a:t>Procedure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accent2"/>
                </a:solidFill>
              </a:rPr>
              <a:t>infect</a:t>
            </a:r>
            <a:r>
              <a:rPr lang="de-DE" sz="2400" dirty="0"/>
              <a:t>(</a:t>
            </a:r>
            <a:r>
              <a:rPr lang="de-DE" sz="2400" dirty="0">
                <a:solidFill>
                  <a:schemeClr val="hlink"/>
                </a:solidFill>
              </a:rPr>
              <a:t>v</a:t>
            </a:r>
            <a:r>
              <a:rPr lang="de-DE" sz="2400" dirty="0"/>
              <a:t>)  </a:t>
            </a:r>
            <a:r>
              <a:rPr lang="de-DE" sz="2400" dirty="0">
                <a:solidFill>
                  <a:srgbClr val="FF0000"/>
                </a:solidFill>
              </a:rPr>
              <a:t>// setze -</a:t>
            </a:r>
            <a:r>
              <a:rPr lang="en-US" sz="2400" dirty="0">
                <a:solidFill>
                  <a:srgbClr val="FF0000"/>
                </a:solidFill>
                <a:latin typeface="cmsy10" charset="0"/>
              </a:rPr>
              <a:t>1</a:t>
            </a:r>
            <a:r>
              <a:rPr lang="de-DE" sz="2400" dirty="0">
                <a:solidFill>
                  <a:srgbClr val="FF0000"/>
                </a:solidFill>
              </a:rPr>
              <a:t>-Kosten von v aus</a:t>
            </a:r>
            <a:br>
              <a:rPr lang="de-DE" sz="2400" dirty="0">
                <a:solidFill>
                  <a:srgbClr val="FF0000"/>
                </a:solidFill>
              </a:rPr>
            </a:b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hlink"/>
                </a:solidFill>
              </a:rPr>
              <a:t>d[v]&gt;</a:t>
            </a:r>
            <a:r>
              <a:rPr lang="de-DE" sz="2400" dirty="0" smtClean="0">
                <a:solidFill>
                  <a:schemeClr val="hlink"/>
                </a:solidFill>
              </a:rPr>
              <a:t>-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 smtClean="0"/>
              <a:t> </a:t>
            </a:r>
            <a:r>
              <a:rPr lang="de-DE" sz="2400" dirty="0" err="1"/>
              <a:t>then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    </a:t>
            </a:r>
            <a:r>
              <a:rPr lang="de-DE" sz="2400" dirty="0">
                <a:solidFill>
                  <a:schemeClr val="hlink"/>
                </a:solidFill>
              </a:rPr>
              <a:t>d[v]:=</a:t>
            </a:r>
            <a:r>
              <a:rPr lang="de-DE" sz="2400" dirty="0" smtClean="0">
                <a:solidFill>
                  <a:schemeClr val="hlink"/>
                </a:solidFill>
              </a:rPr>
              <a:t>-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    </a:t>
            </a:r>
            <a:r>
              <a:rPr lang="de-DE" sz="2400" dirty="0" err="1"/>
              <a:t>forall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v,w</a:t>
            </a:r>
            <a:r>
              <a:rPr lang="de-DE" sz="2400" dirty="0">
                <a:solidFill>
                  <a:schemeClr val="hlink"/>
                </a:solidFill>
              </a:rPr>
              <a:t>) 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400" dirty="0" smtClean="0">
                <a:solidFill>
                  <a:schemeClr val="hlink"/>
                </a:solidFill>
              </a:rPr>
              <a:t> </a:t>
            </a:r>
            <a:r>
              <a:rPr lang="de-DE" sz="2400" dirty="0">
                <a:solidFill>
                  <a:schemeClr val="hlink"/>
                </a:solidFill>
              </a:rPr>
              <a:t>E</a:t>
            </a:r>
            <a:r>
              <a:rPr lang="de-DE" sz="2400" dirty="0"/>
              <a:t> do </a:t>
            </a:r>
            <a:r>
              <a:rPr lang="de-DE" sz="2400" dirty="0" err="1">
                <a:solidFill>
                  <a:schemeClr val="accent2"/>
                </a:solidFill>
              </a:rPr>
              <a:t>infect</a:t>
            </a:r>
            <a:r>
              <a:rPr lang="de-DE" sz="2400" dirty="0"/>
              <a:t>(</a:t>
            </a:r>
            <a:r>
              <a:rPr lang="de-DE" sz="2400" dirty="0" err="1">
                <a:solidFill>
                  <a:schemeClr val="hlink"/>
                </a:solidFill>
              </a:rPr>
              <a:t>w</a:t>
            </a:r>
            <a:r>
              <a:rPr lang="de-DE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4524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0EFD-643F-0543-B28B-034668E81581}" type="slidenum">
              <a:rPr lang="de-DE"/>
              <a:pPr/>
              <a:t>138</a:t>
            </a:fld>
            <a:endParaRPr lang="de-DE"/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Bellman-Ford Algorithmus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/>
              <a:t>Laufzeit: </a:t>
            </a: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 smtClean="0">
                <a:solidFill>
                  <a:schemeClr val="hlink"/>
                </a:solidFill>
              </a:rPr>
              <a:t>n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dirty="0" smtClean="0">
                <a:solidFill>
                  <a:schemeClr val="hlink"/>
                </a:solidFill>
              </a:rPr>
              <a:t>m</a:t>
            </a:r>
            <a:r>
              <a:rPr lang="de-DE" dirty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6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Verbesserungsmöglichkeiten:</a:t>
            </a:r>
          </a:p>
          <a:p>
            <a:pPr>
              <a:lnSpc>
                <a:spcPct val="90000"/>
              </a:lnSpc>
            </a:pPr>
            <a:r>
              <a:rPr lang="de-DE" dirty="0"/>
              <a:t>Überprüfe in jeder Aktualisierungsrunde, ob noch irgendwo </a:t>
            </a:r>
            <a:r>
              <a:rPr lang="de-DE" dirty="0">
                <a:solidFill>
                  <a:schemeClr val="hlink"/>
                </a:solidFill>
              </a:rPr>
              <a:t>d[v]+c[</a:t>
            </a:r>
            <a:r>
              <a:rPr lang="de-DE" dirty="0" err="1">
                <a:solidFill>
                  <a:schemeClr val="hlink"/>
                </a:solidFill>
              </a:rPr>
              <a:t>v,w</a:t>
            </a:r>
            <a:r>
              <a:rPr lang="de-DE" dirty="0">
                <a:solidFill>
                  <a:schemeClr val="hlink"/>
                </a:solidFill>
              </a:rPr>
              <a:t>]&lt;d[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]</a:t>
            </a:r>
            <a:r>
              <a:rPr lang="de-DE" dirty="0"/>
              <a:t> ist.</a:t>
            </a:r>
            <a:br>
              <a:rPr lang="de-DE" dirty="0"/>
            </a:br>
            <a:r>
              <a:rPr lang="de-DE" dirty="0"/>
              <a:t>Nein: fertig!</a:t>
            </a:r>
          </a:p>
          <a:p>
            <a:pPr>
              <a:lnSpc>
                <a:spcPct val="90000"/>
              </a:lnSpc>
            </a:pPr>
            <a:r>
              <a:rPr lang="de-DE" dirty="0"/>
              <a:t>Besuche in jeder Runde nur die Knoten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/>
              <a:t>, für die Test </a:t>
            </a:r>
            <a:r>
              <a:rPr lang="de-DE" dirty="0">
                <a:solidFill>
                  <a:schemeClr val="hlink"/>
                </a:solidFill>
              </a:rPr>
              <a:t>d[v]+c[</a:t>
            </a:r>
            <a:r>
              <a:rPr lang="de-DE" dirty="0" err="1">
                <a:solidFill>
                  <a:schemeClr val="hlink"/>
                </a:solidFill>
              </a:rPr>
              <a:t>v,w</a:t>
            </a:r>
            <a:r>
              <a:rPr lang="de-DE" dirty="0">
                <a:solidFill>
                  <a:schemeClr val="hlink"/>
                </a:solidFill>
              </a:rPr>
              <a:t>]&lt;d[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]</a:t>
            </a:r>
            <a:r>
              <a:rPr lang="de-DE" dirty="0"/>
              <a:t> sinnvoll (d.h. </a:t>
            </a:r>
            <a:r>
              <a:rPr lang="de-DE" dirty="0">
                <a:solidFill>
                  <a:schemeClr val="hlink"/>
                </a:solidFill>
              </a:rPr>
              <a:t>d[v]</a:t>
            </a:r>
            <a:r>
              <a:rPr lang="de-DE" dirty="0"/>
              <a:t> hat sich in letzter Runde geändert).</a:t>
            </a:r>
          </a:p>
        </p:txBody>
      </p:sp>
    </p:spTree>
    <p:extLst>
      <p:ext uri="{BB962C8B-B14F-4D97-AF65-F5344CB8AC3E}">
        <p14:creationId xmlns:p14="http://schemas.microsoft.com/office/powerpoint/2010/main" val="361032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3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9334-0FF1-6742-B7A0-ED3D81F13E07}" type="slidenum">
              <a:rPr lang="de-DE"/>
              <a:pPr/>
              <a:t>139</a:t>
            </a:fld>
            <a:endParaRPr lang="de-DE"/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All Pairs Shortest Paths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Annahme:</a:t>
            </a:r>
            <a:r>
              <a:rPr lang="de-DE" dirty="0"/>
              <a:t> Graph mit beliebigen </a:t>
            </a:r>
            <a:r>
              <a:rPr lang="de-DE" dirty="0" smtClean="0"/>
              <a:t>Kantenkosten</a:t>
            </a:r>
            <a:r>
              <a:rPr lang="de-DE" dirty="0"/>
              <a:t>,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aber </a:t>
            </a:r>
            <a:r>
              <a:rPr lang="de-DE" dirty="0"/>
              <a:t>keine negativen Kreise</a:t>
            </a:r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Naive Strategie</a:t>
            </a:r>
            <a:r>
              <a:rPr lang="de-DE" dirty="0"/>
              <a:t> für Graph mit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 Knoten: lass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-mal </a:t>
            </a:r>
            <a:r>
              <a:rPr lang="de-DE" dirty="0" err="1"/>
              <a:t>Bellman</a:t>
            </a:r>
            <a:r>
              <a:rPr lang="de-DE" dirty="0"/>
              <a:t>-Ford Algorithmus (einmal für jeden Knoten) laufen</a:t>
            </a:r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Laufzeit:</a:t>
            </a:r>
            <a:r>
              <a:rPr lang="de-DE" dirty="0"/>
              <a:t> </a:t>
            </a:r>
            <a:r>
              <a:rPr lang="de-DE" dirty="0">
                <a:solidFill>
                  <a:schemeClr val="hlink"/>
                </a:solidFill>
              </a:rPr>
              <a:t>O(n</a:t>
            </a:r>
            <a:r>
              <a:rPr lang="de-DE" baseline="30000" dirty="0">
                <a:solidFill>
                  <a:schemeClr val="hlink"/>
                </a:solidFill>
              </a:rPr>
              <a:t>2</a:t>
            </a:r>
            <a:r>
              <a:rPr lang="de-DE" dirty="0">
                <a:solidFill>
                  <a:schemeClr val="hlink"/>
                </a:solidFill>
              </a:rPr>
              <a:t> m)</a:t>
            </a:r>
          </a:p>
        </p:txBody>
      </p:sp>
    </p:spTree>
    <p:extLst>
      <p:ext uri="{BB962C8B-B14F-4D97-AF65-F5344CB8AC3E}">
        <p14:creationId xmlns:p14="http://schemas.microsoft.com/office/powerpoint/2010/main" val="36717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CBB9-3AE9-A242-9596-7E1C3D1132CE}" type="slidenum">
              <a:rPr lang="de-DE"/>
              <a:pPr/>
              <a:t>14</a:t>
            </a:fld>
            <a:endParaRPr lang="de-DE"/>
          </a:p>
        </p:txBody>
      </p:sp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Graphrepräsentationen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1:</a:t>
            </a:r>
            <a:r>
              <a:rPr lang="de-DE"/>
              <a:t> </a:t>
            </a:r>
            <a:r>
              <a:rPr lang="de-DE">
                <a:solidFill>
                  <a:schemeClr val="accent2"/>
                </a:solidFill>
              </a:rPr>
              <a:t>Sequenz von Kanten</a:t>
            </a:r>
          </a:p>
        </p:txBody>
      </p:sp>
      <p:sp>
        <p:nvSpPr>
          <p:cNvPr id="293892" name="Oval 4"/>
          <p:cNvSpPr>
            <a:spLocks noChangeArrowheads="1"/>
          </p:cNvSpPr>
          <p:nvPr/>
        </p:nvSpPr>
        <p:spPr bwMode="auto">
          <a:xfrm>
            <a:off x="3490913" y="2132856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293893" name="Oval 5"/>
          <p:cNvSpPr>
            <a:spLocks noChangeArrowheads="1"/>
          </p:cNvSpPr>
          <p:nvPr/>
        </p:nvSpPr>
        <p:spPr bwMode="auto">
          <a:xfrm>
            <a:off x="4859338" y="2132856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293894" name="Oval 6"/>
          <p:cNvSpPr>
            <a:spLocks noChangeArrowheads="1"/>
          </p:cNvSpPr>
          <p:nvPr/>
        </p:nvSpPr>
        <p:spPr bwMode="auto">
          <a:xfrm>
            <a:off x="3490913" y="3283794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293895" name="Oval 7"/>
          <p:cNvSpPr>
            <a:spLocks noChangeArrowheads="1"/>
          </p:cNvSpPr>
          <p:nvPr/>
        </p:nvSpPr>
        <p:spPr bwMode="auto">
          <a:xfrm>
            <a:off x="4859338" y="3283794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293897" name="Line 9"/>
          <p:cNvSpPr>
            <a:spLocks noChangeShapeType="1"/>
          </p:cNvSpPr>
          <p:nvPr/>
        </p:nvSpPr>
        <p:spPr bwMode="auto">
          <a:xfrm>
            <a:off x="3922713" y="234875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898" name="Line 10"/>
          <p:cNvSpPr>
            <a:spLocks noChangeShapeType="1"/>
          </p:cNvSpPr>
          <p:nvPr/>
        </p:nvSpPr>
        <p:spPr bwMode="auto">
          <a:xfrm>
            <a:off x="5075238" y="2564656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899" name="Line 11"/>
          <p:cNvSpPr>
            <a:spLocks noChangeShapeType="1"/>
          </p:cNvSpPr>
          <p:nvPr/>
        </p:nvSpPr>
        <p:spPr bwMode="auto">
          <a:xfrm flipH="1">
            <a:off x="3922713" y="3501281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00" name="Line 12"/>
          <p:cNvSpPr>
            <a:spLocks noChangeShapeType="1"/>
          </p:cNvSpPr>
          <p:nvPr/>
        </p:nvSpPr>
        <p:spPr bwMode="auto">
          <a:xfrm flipH="1" flipV="1">
            <a:off x="3706813" y="2564656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02" name="Rectangle 14"/>
          <p:cNvSpPr>
            <a:spLocks noChangeArrowheads="1"/>
          </p:cNvSpPr>
          <p:nvPr/>
        </p:nvSpPr>
        <p:spPr bwMode="auto">
          <a:xfrm>
            <a:off x="2700338" y="4436319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03" name="Line 15"/>
          <p:cNvSpPr>
            <a:spLocks noChangeShapeType="1"/>
          </p:cNvSpPr>
          <p:nvPr/>
        </p:nvSpPr>
        <p:spPr bwMode="auto">
          <a:xfrm>
            <a:off x="2700338" y="472524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04" name="Line 16"/>
          <p:cNvSpPr>
            <a:spLocks noChangeShapeType="1"/>
          </p:cNvSpPr>
          <p:nvPr/>
        </p:nvSpPr>
        <p:spPr bwMode="auto">
          <a:xfrm>
            <a:off x="2700338" y="5012581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05" name="Oval 17"/>
          <p:cNvSpPr>
            <a:spLocks noChangeArrowheads="1"/>
          </p:cNvSpPr>
          <p:nvPr/>
        </p:nvSpPr>
        <p:spPr bwMode="auto">
          <a:xfrm>
            <a:off x="3060700" y="4796681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06" name="Oval 18"/>
          <p:cNvSpPr>
            <a:spLocks noChangeArrowheads="1"/>
          </p:cNvSpPr>
          <p:nvPr/>
        </p:nvSpPr>
        <p:spPr bwMode="auto">
          <a:xfrm>
            <a:off x="3060700" y="5085606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07" name="Line 19"/>
          <p:cNvSpPr>
            <a:spLocks noChangeShapeType="1"/>
          </p:cNvSpPr>
          <p:nvPr/>
        </p:nvSpPr>
        <p:spPr bwMode="auto">
          <a:xfrm>
            <a:off x="3132138" y="486970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08" name="Line 20"/>
          <p:cNvSpPr>
            <a:spLocks noChangeShapeType="1"/>
          </p:cNvSpPr>
          <p:nvPr/>
        </p:nvSpPr>
        <p:spPr bwMode="auto">
          <a:xfrm flipH="1">
            <a:off x="2195513" y="5157044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09" name="Text Box 21"/>
          <p:cNvSpPr txBox="1">
            <a:spLocks noChangeArrowheads="1"/>
          </p:cNvSpPr>
          <p:nvPr/>
        </p:nvSpPr>
        <p:spPr bwMode="auto">
          <a:xfrm>
            <a:off x="2771775" y="4364881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(2,3)</a:t>
            </a:r>
          </a:p>
        </p:txBody>
      </p:sp>
      <p:sp>
        <p:nvSpPr>
          <p:cNvPr id="293910" name="Rectangle 22"/>
          <p:cNvSpPr>
            <a:spLocks noChangeArrowheads="1"/>
          </p:cNvSpPr>
          <p:nvPr/>
        </p:nvSpPr>
        <p:spPr bwMode="auto">
          <a:xfrm>
            <a:off x="1331913" y="4436319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11" name="Line 23"/>
          <p:cNvSpPr>
            <a:spLocks noChangeShapeType="1"/>
          </p:cNvSpPr>
          <p:nvPr/>
        </p:nvSpPr>
        <p:spPr bwMode="auto">
          <a:xfrm>
            <a:off x="1331913" y="472524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12" name="Line 24"/>
          <p:cNvSpPr>
            <a:spLocks noChangeShapeType="1"/>
          </p:cNvSpPr>
          <p:nvPr/>
        </p:nvSpPr>
        <p:spPr bwMode="auto">
          <a:xfrm>
            <a:off x="1331913" y="5012581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13" name="Oval 25"/>
          <p:cNvSpPr>
            <a:spLocks noChangeArrowheads="1"/>
          </p:cNvSpPr>
          <p:nvPr/>
        </p:nvSpPr>
        <p:spPr bwMode="auto">
          <a:xfrm>
            <a:off x="1692275" y="4796681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14" name="Oval 26"/>
          <p:cNvSpPr>
            <a:spLocks noChangeArrowheads="1"/>
          </p:cNvSpPr>
          <p:nvPr/>
        </p:nvSpPr>
        <p:spPr bwMode="auto">
          <a:xfrm>
            <a:off x="1692275" y="5085606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15" name="Line 27"/>
          <p:cNvSpPr>
            <a:spLocks noChangeShapeType="1"/>
          </p:cNvSpPr>
          <p:nvPr/>
        </p:nvSpPr>
        <p:spPr bwMode="auto">
          <a:xfrm>
            <a:off x="1763713" y="486970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16" name="Line 28"/>
          <p:cNvSpPr>
            <a:spLocks noChangeShapeType="1"/>
          </p:cNvSpPr>
          <p:nvPr/>
        </p:nvSpPr>
        <p:spPr bwMode="auto">
          <a:xfrm flipH="1">
            <a:off x="1042988" y="5157044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17" name="Text Box 29"/>
          <p:cNvSpPr txBox="1">
            <a:spLocks noChangeArrowheads="1"/>
          </p:cNvSpPr>
          <p:nvPr/>
        </p:nvSpPr>
        <p:spPr bwMode="auto">
          <a:xfrm>
            <a:off x="1403350" y="4364881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 Unicode MS" charset="0"/>
              </a:rPr>
              <a:t>(1,2)</a:t>
            </a:r>
          </a:p>
        </p:txBody>
      </p:sp>
      <p:sp>
        <p:nvSpPr>
          <p:cNvPr id="293919" name="Rectangle 31"/>
          <p:cNvSpPr>
            <a:spLocks noChangeArrowheads="1"/>
          </p:cNvSpPr>
          <p:nvPr/>
        </p:nvSpPr>
        <p:spPr bwMode="auto">
          <a:xfrm>
            <a:off x="6804025" y="4417269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20" name="Line 32"/>
          <p:cNvSpPr>
            <a:spLocks noChangeShapeType="1"/>
          </p:cNvSpPr>
          <p:nvPr/>
        </p:nvSpPr>
        <p:spPr bwMode="auto">
          <a:xfrm>
            <a:off x="6804025" y="470619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21" name="Line 33"/>
          <p:cNvSpPr>
            <a:spLocks noChangeShapeType="1"/>
          </p:cNvSpPr>
          <p:nvPr/>
        </p:nvSpPr>
        <p:spPr bwMode="auto">
          <a:xfrm>
            <a:off x="6804025" y="4993531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22" name="Oval 34"/>
          <p:cNvSpPr>
            <a:spLocks noChangeArrowheads="1"/>
          </p:cNvSpPr>
          <p:nvPr/>
        </p:nvSpPr>
        <p:spPr bwMode="auto">
          <a:xfrm>
            <a:off x="7164388" y="4777631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23" name="Oval 35"/>
          <p:cNvSpPr>
            <a:spLocks noChangeArrowheads="1"/>
          </p:cNvSpPr>
          <p:nvPr/>
        </p:nvSpPr>
        <p:spPr bwMode="auto">
          <a:xfrm>
            <a:off x="7164388" y="5066556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24" name="Line 36"/>
          <p:cNvSpPr>
            <a:spLocks noChangeShapeType="1"/>
          </p:cNvSpPr>
          <p:nvPr/>
        </p:nvSpPr>
        <p:spPr bwMode="auto">
          <a:xfrm flipH="1">
            <a:off x="6299200" y="5137994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25" name="Text Box 37"/>
          <p:cNvSpPr txBox="1">
            <a:spLocks noChangeArrowheads="1"/>
          </p:cNvSpPr>
          <p:nvPr/>
        </p:nvSpPr>
        <p:spPr bwMode="auto">
          <a:xfrm>
            <a:off x="7091363" y="4364881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latin typeface="cmsy10" charset="0"/>
              </a:rPr>
              <a:t>⊥</a:t>
            </a:r>
            <a:endParaRPr lang="en-US" dirty="0">
              <a:latin typeface="cmsy10" charset="0"/>
            </a:endParaRPr>
          </a:p>
        </p:txBody>
      </p:sp>
      <p:sp>
        <p:nvSpPr>
          <p:cNvPr id="293926" name="Line 38"/>
          <p:cNvSpPr>
            <a:spLocks noChangeShapeType="1"/>
          </p:cNvSpPr>
          <p:nvPr/>
        </p:nvSpPr>
        <p:spPr bwMode="auto">
          <a:xfrm>
            <a:off x="1042988" y="5157044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27" name="Line 39"/>
          <p:cNvSpPr>
            <a:spLocks noChangeShapeType="1"/>
          </p:cNvSpPr>
          <p:nvPr/>
        </p:nvSpPr>
        <p:spPr bwMode="auto">
          <a:xfrm>
            <a:off x="1042988" y="5445969"/>
            <a:ext cx="6913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28" name="Line 40"/>
          <p:cNvSpPr>
            <a:spLocks noChangeShapeType="1"/>
          </p:cNvSpPr>
          <p:nvPr/>
        </p:nvSpPr>
        <p:spPr bwMode="auto">
          <a:xfrm flipH="1" flipV="1">
            <a:off x="7966075" y="5137994"/>
            <a:ext cx="95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29" name="Line 41"/>
          <p:cNvSpPr>
            <a:spLocks noChangeShapeType="1"/>
          </p:cNvSpPr>
          <p:nvPr/>
        </p:nvSpPr>
        <p:spPr bwMode="auto">
          <a:xfrm flipH="1">
            <a:off x="7669213" y="5137994"/>
            <a:ext cx="287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30" name="Line 42"/>
          <p:cNvSpPr>
            <a:spLocks noChangeShapeType="1"/>
          </p:cNvSpPr>
          <p:nvPr/>
        </p:nvSpPr>
        <p:spPr bwMode="auto">
          <a:xfrm>
            <a:off x="1042988" y="4293444"/>
            <a:ext cx="6913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31" name="Line 43"/>
          <p:cNvSpPr>
            <a:spLocks noChangeShapeType="1"/>
          </p:cNvSpPr>
          <p:nvPr/>
        </p:nvSpPr>
        <p:spPr bwMode="auto">
          <a:xfrm flipH="1" flipV="1">
            <a:off x="7966075" y="4274394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32" name="Line 44"/>
          <p:cNvSpPr>
            <a:spLocks noChangeShapeType="1"/>
          </p:cNvSpPr>
          <p:nvPr/>
        </p:nvSpPr>
        <p:spPr bwMode="auto">
          <a:xfrm flipH="1">
            <a:off x="7246938" y="4850656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33" name="Line 45"/>
          <p:cNvSpPr>
            <a:spLocks noChangeShapeType="1"/>
          </p:cNvSpPr>
          <p:nvPr/>
        </p:nvSpPr>
        <p:spPr bwMode="auto">
          <a:xfrm>
            <a:off x="1042988" y="4293444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34" name="Line 46"/>
          <p:cNvSpPr>
            <a:spLocks noChangeShapeType="1"/>
          </p:cNvSpPr>
          <p:nvPr/>
        </p:nvSpPr>
        <p:spPr bwMode="auto">
          <a:xfrm>
            <a:off x="1042988" y="4869706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35" name="Rectangle 47"/>
          <p:cNvSpPr>
            <a:spLocks noChangeArrowheads="1"/>
          </p:cNvSpPr>
          <p:nvPr/>
        </p:nvSpPr>
        <p:spPr bwMode="auto">
          <a:xfrm>
            <a:off x="5437188" y="4417269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36" name="Line 48"/>
          <p:cNvSpPr>
            <a:spLocks noChangeShapeType="1"/>
          </p:cNvSpPr>
          <p:nvPr/>
        </p:nvSpPr>
        <p:spPr bwMode="auto">
          <a:xfrm>
            <a:off x="5437188" y="470619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37" name="Line 49"/>
          <p:cNvSpPr>
            <a:spLocks noChangeShapeType="1"/>
          </p:cNvSpPr>
          <p:nvPr/>
        </p:nvSpPr>
        <p:spPr bwMode="auto">
          <a:xfrm>
            <a:off x="5437188" y="4993531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38" name="Oval 50"/>
          <p:cNvSpPr>
            <a:spLocks noChangeArrowheads="1"/>
          </p:cNvSpPr>
          <p:nvPr/>
        </p:nvSpPr>
        <p:spPr bwMode="auto">
          <a:xfrm>
            <a:off x="5797550" y="4777631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39" name="Oval 51"/>
          <p:cNvSpPr>
            <a:spLocks noChangeArrowheads="1"/>
          </p:cNvSpPr>
          <p:nvPr/>
        </p:nvSpPr>
        <p:spPr bwMode="auto">
          <a:xfrm>
            <a:off x="5797550" y="5066556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40" name="Line 52"/>
          <p:cNvSpPr>
            <a:spLocks noChangeShapeType="1"/>
          </p:cNvSpPr>
          <p:nvPr/>
        </p:nvSpPr>
        <p:spPr bwMode="auto">
          <a:xfrm>
            <a:off x="5868988" y="485065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41" name="Line 53"/>
          <p:cNvSpPr>
            <a:spLocks noChangeShapeType="1"/>
          </p:cNvSpPr>
          <p:nvPr/>
        </p:nvSpPr>
        <p:spPr bwMode="auto">
          <a:xfrm flipH="1">
            <a:off x="4932363" y="5137994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42" name="Text Box 54"/>
          <p:cNvSpPr txBox="1">
            <a:spLocks noChangeArrowheads="1"/>
          </p:cNvSpPr>
          <p:nvPr/>
        </p:nvSpPr>
        <p:spPr bwMode="auto">
          <a:xfrm>
            <a:off x="5507038" y="4364881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(4,1)</a:t>
            </a:r>
            <a:endParaRPr lang="de-DE" baseline="-25000"/>
          </a:p>
        </p:txBody>
      </p:sp>
      <p:sp>
        <p:nvSpPr>
          <p:cNvPr id="293944" name="Rectangle 56"/>
          <p:cNvSpPr>
            <a:spLocks noChangeArrowheads="1"/>
          </p:cNvSpPr>
          <p:nvPr/>
        </p:nvSpPr>
        <p:spPr bwMode="auto">
          <a:xfrm>
            <a:off x="4068763" y="4436319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45" name="Line 57"/>
          <p:cNvSpPr>
            <a:spLocks noChangeShapeType="1"/>
          </p:cNvSpPr>
          <p:nvPr/>
        </p:nvSpPr>
        <p:spPr bwMode="auto">
          <a:xfrm>
            <a:off x="4068763" y="472524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46" name="Line 58"/>
          <p:cNvSpPr>
            <a:spLocks noChangeShapeType="1"/>
          </p:cNvSpPr>
          <p:nvPr/>
        </p:nvSpPr>
        <p:spPr bwMode="auto">
          <a:xfrm>
            <a:off x="4068763" y="5012581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47" name="Oval 59"/>
          <p:cNvSpPr>
            <a:spLocks noChangeArrowheads="1"/>
          </p:cNvSpPr>
          <p:nvPr/>
        </p:nvSpPr>
        <p:spPr bwMode="auto">
          <a:xfrm>
            <a:off x="4429125" y="4796681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48" name="Oval 60"/>
          <p:cNvSpPr>
            <a:spLocks noChangeArrowheads="1"/>
          </p:cNvSpPr>
          <p:nvPr/>
        </p:nvSpPr>
        <p:spPr bwMode="auto">
          <a:xfrm>
            <a:off x="4429125" y="5085606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49" name="Line 61"/>
          <p:cNvSpPr>
            <a:spLocks noChangeShapeType="1"/>
          </p:cNvSpPr>
          <p:nvPr/>
        </p:nvSpPr>
        <p:spPr bwMode="auto">
          <a:xfrm>
            <a:off x="4500563" y="486970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50" name="Line 62"/>
          <p:cNvSpPr>
            <a:spLocks noChangeShapeType="1"/>
          </p:cNvSpPr>
          <p:nvPr/>
        </p:nvSpPr>
        <p:spPr bwMode="auto">
          <a:xfrm flipH="1">
            <a:off x="3563938" y="5157044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51" name="Text Box 63"/>
          <p:cNvSpPr txBox="1">
            <a:spLocks noChangeArrowheads="1"/>
          </p:cNvSpPr>
          <p:nvPr/>
        </p:nvSpPr>
        <p:spPr bwMode="auto">
          <a:xfrm>
            <a:off x="4140200" y="4364881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(3,4)</a:t>
            </a:r>
          </a:p>
        </p:txBody>
      </p:sp>
    </p:spTree>
    <p:extLst>
      <p:ext uri="{BB962C8B-B14F-4D97-AF65-F5344CB8AC3E}">
        <p14:creationId xmlns:p14="http://schemas.microsoft.com/office/powerpoint/2010/main" val="98181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3B70-0D9C-AA48-B9C1-9DBCE26825C3}" type="slidenum">
              <a:rPr lang="de-DE"/>
              <a:pPr/>
              <a:t>140</a:t>
            </a:fld>
            <a:endParaRPr lang="de-DE"/>
          </a:p>
        </p:txBody>
      </p:sp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All Pairs Shortest Paths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5656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Bessere Strategie:</a:t>
            </a:r>
            <a:r>
              <a:rPr lang="de-DE" dirty="0"/>
              <a:t> Reduziere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 </a:t>
            </a:r>
            <a:r>
              <a:rPr lang="de-DE" dirty="0" err="1"/>
              <a:t>Bellman</a:t>
            </a:r>
            <a:r>
              <a:rPr lang="de-DE" dirty="0"/>
              <a:t>-Ford Anwendungen auf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 Dijkstra </a:t>
            </a:r>
            <a:r>
              <a:rPr lang="de-DE" dirty="0" smtClean="0"/>
              <a:t>Anwendungen</a:t>
            </a:r>
            <a:br>
              <a:rPr lang="de-DE" dirty="0" smtClean="0"/>
            </a:br>
            <a:r>
              <a:rPr lang="de-DE" dirty="0" smtClean="0"/>
              <a:t>(auch Johnson-Dijkstra-Algorithmus genannt)</a:t>
            </a: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endParaRPr lang="de-DE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rgbClr val="FF0000"/>
                </a:solidFill>
              </a:rPr>
              <a:t>Problem:</a:t>
            </a:r>
            <a:r>
              <a:rPr lang="de-DE" dirty="0"/>
              <a:t> wir brauchen dazu </a:t>
            </a:r>
            <a:r>
              <a:rPr lang="de-DE" dirty="0">
                <a:solidFill>
                  <a:srgbClr val="FF0000"/>
                </a:solidFill>
              </a:rPr>
              <a:t>nichtnegative</a:t>
            </a:r>
            <a:r>
              <a:rPr lang="de-DE" dirty="0"/>
              <a:t> Kantenkosten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Lösung:</a:t>
            </a:r>
            <a:r>
              <a:rPr lang="de-DE" dirty="0"/>
              <a:t> Umwandlungsstrategie in </a:t>
            </a:r>
            <a:r>
              <a:rPr lang="de-DE" dirty="0" smtClean="0"/>
              <a:t>nichtnegative </a:t>
            </a:r>
            <a:r>
              <a:rPr lang="de-DE" dirty="0"/>
              <a:t>Kantenkosten, ohne kürzeste Wege zu verfälschen (nicht so einfach!</a:t>
            </a:r>
            <a:r>
              <a:rPr lang="de-DE" dirty="0" smtClean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 smtClean="0"/>
              <a:t>Dijkstra erfordert, dass jeder Knoten über kürzesten Weg erreichbar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2339752" y="6146140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Johnson, Donald B</a:t>
            </a:r>
            <a:r>
              <a:rPr lang="de-DE" sz="1400" dirty="0" smtClean="0">
                <a:solidFill>
                  <a:srgbClr val="0000FF"/>
                </a:solidFill>
              </a:rPr>
              <a:t>., </a:t>
            </a:r>
            <a:r>
              <a:rPr lang="de-DE" sz="1400" dirty="0" err="1" smtClean="0">
                <a:solidFill>
                  <a:srgbClr val="0000FF"/>
                </a:solidFill>
              </a:rPr>
              <a:t>Efficient</a:t>
            </a:r>
            <a:r>
              <a:rPr lang="de-DE" sz="1400" dirty="0" smtClean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algorithms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for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shortest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paths</a:t>
            </a:r>
            <a:r>
              <a:rPr lang="de-DE" sz="1400" dirty="0">
                <a:solidFill>
                  <a:srgbClr val="0000FF"/>
                </a:solidFill>
              </a:rPr>
              <a:t> in </a:t>
            </a:r>
            <a:r>
              <a:rPr lang="de-DE" sz="1400" dirty="0" err="1">
                <a:solidFill>
                  <a:srgbClr val="0000FF"/>
                </a:solidFill>
              </a:rPr>
              <a:t>sparse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 smtClean="0">
                <a:solidFill>
                  <a:srgbClr val="0000FF"/>
                </a:solidFill>
              </a:rPr>
              <a:t>networks</a:t>
            </a:r>
            <a:r>
              <a:rPr lang="de-DE" sz="1400" dirty="0" smtClean="0">
                <a:solidFill>
                  <a:srgbClr val="0000FF"/>
                </a:solidFill>
              </a:rPr>
              <a:t>, </a:t>
            </a:r>
            <a:r>
              <a:rPr lang="de-DE" sz="1400" dirty="0">
                <a:solidFill>
                  <a:srgbClr val="0000FF"/>
                </a:solidFill>
              </a:rPr>
              <a:t>Journal of </a:t>
            </a:r>
            <a:r>
              <a:rPr lang="de-DE" sz="1400" dirty="0" err="1">
                <a:solidFill>
                  <a:srgbClr val="0000FF"/>
                </a:solidFill>
              </a:rPr>
              <a:t>the</a:t>
            </a:r>
            <a:r>
              <a:rPr lang="de-DE" sz="1400" dirty="0">
                <a:solidFill>
                  <a:srgbClr val="0000FF"/>
                </a:solidFill>
              </a:rPr>
              <a:t> ACM 24 (1): </a:t>
            </a:r>
            <a:r>
              <a:rPr lang="de-DE" sz="1400" dirty="0" smtClean="0">
                <a:solidFill>
                  <a:srgbClr val="0000FF"/>
                </a:solidFill>
              </a:rPr>
              <a:t>pp. 1</a:t>
            </a:r>
            <a:r>
              <a:rPr lang="de-DE" sz="1400" dirty="0">
                <a:solidFill>
                  <a:srgbClr val="0000FF"/>
                </a:solidFill>
              </a:rPr>
              <a:t>–</a:t>
            </a:r>
            <a:r>
              <a:rPr lang="de-DE" sz="1400" dirty="0" smtClean="0">
                <a:solidFill>
                  <a:srgbClr val="0000FF"/>
                </a:solidFill>
              </a:rPr>
              <a:t>13, </a:t>
            </a:r>
            <a:r>
              <a:rPr lang="de-DE" sz="1400" b="1" dirty="0">
                <a:solidFill>
                  <a:srgbClr val="FF0000"/>
                </a:solidFill>
              </a:rPr>
              <a:t>1977</a:t>
            </a:r>
          </a:p>
        </p:txBody>
      </p:sp>
    </p:spTree>
    <p:extLst>
      <p:ext uri="{BB962C8B-B14F-4D97-AF65-F5344CB8AC3E}">
        <p14:creationId xmlns:p14="http://schemas.microsoft.com/office/powerpoint/2010/main" val="418004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3BB8-8B1E-6842-B0C6-B7BD252FA421}" type="slidenum">
              <a:rPr lang="de-DE"/>
              <a:pPr/>
              <a:t>141</a:t>
            </a:fld>
            <a:endParaRPr lang="de-DE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Naive Erhöhung?</a:t>
            </a:r>
            <a:endParaRPr lang="de-DE" dirty="0"/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Naive Umwandlung negativer Kantenkosten durch Addition von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c := - min { 0 } ∪ { c(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 |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∈ E, c(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 &lt; 0 } </a:t>
            </a:r>
            <a:r>
              <a:rPr lang="de-DE" dirty="0" smtClean="0"/>
              <a:t>schlägt i.a. fehl</a:t>
            </a:r>
            <a:endParaRPr lang="de-DE" dirty="0"/>
          </a:p>
          <a:p>
            <a:r>
              <a:rPr lang="de-DE" dirty="0" smtClean="0">
                <a:solidFill>
                  <a:schemeClr val="accent2"/>
                </a:solidFill>
              </a:rPr>
              <a:t>Gegenbeispiel</a:t>
            </a:r>
            <a:r>
              <a:rPr lang="de-DE" dirty="0" smtClean="0"/>
              <a:t> </a:t>
            </a:r>
            <a:r>
              <a:rPr lang="de-DE" dirty="0"/>
              <a:t>zur Erhöhung um Wert </a:t>
            </a:r>
            <a:r>
              <a:rPr lang="de-DE" dirty="0">
                <a:solidFill>
                  <a:schemeClr val="hlink"/>
                </a:solidFill>
              </a:rPr>
              <a:t>c</a:t>
            </a:r>
            <a:r>
              <a:rPr lang="de-DE" dirty="0"/>
              <a:t>:</a:t>
            </a:r>
          </a:p>
        </p:txBody>
      </p:sp>
      <p:sp>
        <p:nvSpPr>
          <p:cNvPr id="438276" name="Text Box 4"/>
          <p:cNvSpPr txBox="1">
            <a:spLocks noChangeArrowheads="1"/>
          </p:cNvSpPr>
          <p:nvPr/>
        </p:nvSpPr>
        <p:spPr bwMode="auto">
          <a:xfrm>
            <a:off x="1908175" y="3142456"/>
            <a:ext cx="1100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Vorher</a:t>
            </a:r>
          </a:p>
        </p:txBody>
      </p:sp>
      <p:sp>
        <p:nvSpPr>
          <p:cNvPr id="438277" name="Text Box 5"/>
          <p:cNvSpPr txBox="1">
            <a:spLocks noChangeArrowheads="1"/>
          </p:cNvSpPr>
          <p:nvPr/>
        </p:nvSpPr>
        <p:spPr bwMode="auto">
          <a:xfrm>
            <a:off x="5003800" y="3142456"/>
            <a:ext cx="2566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Kosten +1 überall</a:t>
            </a:r>
          </a:p>
        </p:txBody>
      </p:sp>
      <p:sp>
        <p:nvSpPr>
          <p:cNvPr id="438278" name="Oval 6"/>
          <p:cNvSpPr>
            <a:spLocks noChangeArrowheads="1"/>
          </p:cNvSpPr>
          <p:nvPr/>
        </p:nvSpPr>
        <p:spPr bwMode="auto">
          <a:xfrm>
            <a:off x="1187450" y="4510881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438279" name="Oval 7"/>
          <p:cNvSpPr>
            <a:spLocks noChangeArrowheads="1"/>
          </p:cNvSpPr>
          <p:nvPr/>
        </p:nvSpPr>
        <p:spPr bwMode="auto">
          <a:xfrm>
            <a:off x="2266950" y="3861594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v</a:t>
            </a:r>
          </a:p>
        </p:txBody>
      </p:sp>
      <p:sp>
        <p:nvSpPr>
          <p:cNvPr id="438280" name="Oval 8"/>
          <p:cNvSpPr>
            <a:spLocks noChangeArrowheads="1"/>
          </p:cNvSpPr>
          <p:nvPr/>
        </p:nvSpPr>
        <p:spPr bwMode="auto">
          <a:xfrm>
            <a:off x="3275013" y="451088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8281" name="Oval 9"/>
          <p:cNvSpPr>
            <a:spLocks noChangeArrowheads="1"/>
          </p:cNvSpPr>
          <p:nvPr/>
        </p:nvSpPr>
        <p:spPr bwMode="auto">
          <a:xfrm>
            <a:off x="2195513" y="523001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8282" name="Line 10"/>
          <p:cNvSpPr>
            <a:spLocks noChangeShapeType="1"/>
          </p:cNvSpPr>
          <p:nvPr/>
        </p:nvSpPr>
        <p:spPr bwMode="auto">
          <a:xfrm flipV="1">
            <a:off x="1619250" y="4221956"/>
            <a:ext cx="6477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3" name="Line 11"/>
          <p:cNvSpPr>
            <a:spLocks noChangeShapeType="1"/>
          </p:cNvSpPr>
          <p:nvPr/>
        </p:nvSpPr>
        <p:spPr bwMode="auto">
          <a:xfrm>
            <a:off x="1619250" y="4942681"/>
            <a:ext cx="5762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4" name="Line 12"/>
          <p:cNvSpPr>
            <a:spLocks noChangeShapeType="1"/>
          </p:cNvSpPr>
          <p:nvPr/>
        </p:nvSpPr>
        <p:spPr bwMode="auto">
          <a:xfrm flipV="1">
            <a:off x="2700338" y="4942681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5" name="Line 13"/>
          <p:cNvSpPr>
            <a:spLocks noChangeShapeType="1"/>
          </p:cNvSpPr>
          <p:nvPr/>
        </p:nvSpPr>
        <p:spPr bwMode="auto">
          <a:xfrm flipH="1" flipV="1">
            <a:off x="2771775" y="4221956"/>
            <a:ext cx="576263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6" name="Text Box 14"/>
          <p:cNvSpPr txBox="1">
            <a:spLocks noChangeArrowheads="1"/>
          </p:cNvSpPr>
          <p:nvPr/>
        </p:nvSpPr>
        <p:spPr bwMode="auto">
          <a:xfrm>
            <a:off x="1527175" y="517763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38287" name="Text Box 15"/>
          <p:cNvSpPr txBox="1">
            <a:spLocks noChangeArrowheads="1"/>
          </p:cNvSpPr>
          <p:nvPr/>
        </p:nvSpPr>
        <p:spPr bwMode="auto">
          <a:xfrm>
            <a:off x="3059113" y="5158581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38288" name="Text Box 16"/>
          <p:cNvSpPr txBox="1">
            <a:spLocks noChangeArrowheads="1"/>
          </p:cNvSpPr>
          <p:nvPr/>
        </p:nvSpPr>
        <p:spPr bwMode="auto">
          <a:xfrm>
            <a:off x="3059113" y="393461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38289" name="Text Box 17"/>
          <p:cNvSpPr txBox="1">
            <a:spLocks noChangeArrowheads="1"/>
          </p:cNvSpPr>
          <p:nvPr/>
        </p:nvSpPr>
        <p:spPr bwMode="auto">
          <a:xfrm>
            <a:off x="1763713" y="386159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38290" name="Oval 18"/>
          <p:cNvSpPr>
            <a:spLocks noChangeArrowheads="1"/>
          </p:cNvSpPr>
          <p:nvPr/>
        </p:nvSpPr>
        <p:spPr bwMode="auto">
          <a:xfrm>
            <a:off x="4932363" y="451088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438291" name="Oval 19"/>
          <p:cNvSpPr>
            <a:spLocks noChangeArrowheads="1"/>
          </p:cNvSpPr>
          <p:nvPr/>
        </p:nvSpPr>
        <p:spPr bwMode="auto">
          <a:xfrm>
            <a:off x="6011863" y="386159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v</a:t>
            </a:r>
          </a:p>
        </p:txBody>
      </p:sp>
      <p:sp>
        <p:nvSpPr>
          <p:cNvPr id="438292" name="Oval 20"/>
          <p:cNvSpPr>
            <a:spLocks noChangeArrowheads="1"/>
          </p:cNvSpPr>
          <p:nvPr/>
        </p:nvSpPr>
        <p:spPr bwMode="auto">
          <a:xfrm>
            <a:off x="7019925" y="4510881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8293" name="Oval 21"/>
          <p:cNvSpPr>
            <a:spLocks noChangeArrowheads="1"/>
          </p:cNvSpPr>
          <p:nvPr/>
        </p:nvSpPr>
        <p:spPr bwMode="auto">
          <a:xfrm>
            <a:off x="5940425" y="5230019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8294" name="Line 22"/>
          <p:cNvSpPr>
            <a:spLocks noChangeShapeType="1"/>
          </p:cNvSpPr>
          <p:nvPr/>
        </p:nvSpPr>
        <p:spPr bwMode="auto">
          <a:xfrm flipV="1">
            <a:off x="5364163" y="4221956"/>
            <a:ext cx="6477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95" name="Line 23"/>
          <p:cNvSpPr>
            <a:spLocks noChangeShapeType="1"/>
          </p:cNvSpPr>
          <p:nvPr/>
        </p:nvSpPr>
        <p:spPr bwMode="auto">
          <a:xfrm>
            <a:off x="5364163" y="4942681"/>
            <a:ext cx="5762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96" name="Line 24"/>
          <p:cNvSpPr>
            <a:spLocks noChangeShapeType="1"/>
          </p:cNvSpPr>
          <p:nvPr/>
        </p:nvSpPr>
        <p:spPr bwMode="auto">
          <a:xfrm flipV="1">
            <a:off x="6445250" y="4942681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97" name="Line 25"/>
          <p:cNvSpPr>
            <a:spLocks noChangeShapeType="1"/>
          </p:cNvSpPr>
          <p:nvPr/>
        </p:nvSpPr>
        <p:spPr bwMode="auto">
          <a:xfrm flipH="1" flipV="1">
            <a:off x="6516688" y="4221956"/>
            <a:ext cx="576262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98" name="Text Box 26"/>
          <p:cNvSpPr txBox="1">
            <a:spLocks noChangeArrowheads="1"/>
          </p:cNvSpPr>
          <p:nvPr/>
        </p:nvSpPr>
        <p:spPr bwMode="auto">
          <a:xfrm>
            <a:off x="5272088" y="517763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38299" name="Text Box 27"/>
          <p:cNvSpPr txBox="1">
            <a:spLocks noChangeArrowheads="1"/>
          </p:cNvSpPr>
          <p:nvPr/>
        </p:nvSpPr>
        <p:spPr bwMode="auto">
          <a:xfrm>
            <a:off x="6804025" y="515858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438300" name="Text Box 28"/>
          <p:cNvSpPr txBox="1">
            <a:spLocks noChangeArrowheads="1"/>
          </p:cNvSpPr>
          <p:nvPr/>
        </p:nvSpPr>
        <p:spPr bwMode="auto">
          <a:xfrm>
            <a:off x="6804025" y="393461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38301" name="Text Box 29"/>
          <p:cNvSpPr txBox="1">
            <a:spLocks noChangeArrowheads="1"/>
          </p:cNvSpPr>
          <p:nvPr/>
        </p:nvSpPr>
        <p:spPr bwMode="auto">
          <a:xfrm>
            <a:off x="5508625" y="386159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38302" name="Line 30"/>
          <p:cNvSpPr>
            <a:spLocks noChangeShapeType="1"/>
          </p:cNvSpPr>
          <p:nvPr/>
        </p:nvSpPr>
        <p:spPr bwMode="auto">
          <a:xfrm>
            <a:off x="2698750" y="6021388"/>
            <a:ext cx="7921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303" name="Text Box 31"/>
          <p:cNvSpPr txBox="1">
            <a:spLocks noChangeArrowheads="1"/>
          </p:cNvSpPr>
          <p:nvPr/>
        </p:nvSpPr>
        <p:spPr bwMode="auto">
          <a:xfrm>
            <a:off x="3563938" y="5805488"/>
            <a:ext cx="231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: kürzester Weg</a:t>
            </a:r>
          </a:p>
        </p:txBody>
      </p:sp>
    </p:spTree>
    <p:extLst>
      <p:ext uri="{BB962C8B-B14F-4D97-AF65-F5344CB8AC3E}">
        <p14:creationId xmlns:p14="http://schemas.microsoft.com/office/powerpoint/2010/main" val="221778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382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382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4382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382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4382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382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382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382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A9F0-9F33-F44C-A510-6FFB69DDE5D8}" type="slidenum">
              <a:rPr lang="de-DE"/>
              <a:pPr/>
              <a:t>142</a:t>
            </a:fld>
            <a:endParaRPr lang="de-DE"/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Neuer Ansatz</a:t>
            </a:r>
            <a:endParaRPr lang="de-DE" dirty="0"/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Sei </a:t>
            </a:r>
            <a:r>
              <a:rPr lang="de-DE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dirty="0" smtClean="0">
                <a:solidFill>
                  <a:schemeClr val="hlink"/>
                </a:solidFill>
              </a:rPr>
              <a:t>:V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⟶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 err="1" smtClean="0">
                <a:solidFill>
                  <a:schemeClr val="hlink"/>
                </a:solidFill>
              </a:rPr>
              <a:t>ℝ</a:t>
            </a:r>
            <a:r>
              <a:rPr lang="de-DE" dirty="0" smtClean="0"/>
              <a:t> </a:t>
            </a:r>
            <a:r>
              <a:rPr lang="de-DE" dirty="0"/>
              <a:t>eine Funktion, die jedem Knoten ein </a:t>
            </a:r>
            <a:r>
              <a:rPr lang="de-DE" dirty="0">
                <a:solidFill>
                  <a:srgbClr val="FF0000"/>
                </a:solidFill>
              </a:rPr>
              <a:t>Potenzial</a:t>
            </a:r>
            <a:r>
              <a:rPr lang="de-DE" dirty="0"/>
              <a:t> zuweist.</a:t>
            </a:r>
          </a:p>
          <a:p>
            <a:r>
              <a:rPr lang="de-DE" dirty="0"/>
              <a:t>Die </a:t>
            </a:r>
            <a:r>
              <a:rPr lang="de-DE" dirty="0">
                <a:solidFill>
                  <a:srgbClr val="FF0000"/>
                </a:solidFill>
              </a:rPr>
              <a:t>reduzierten Kosten</a:t>
            </a:r>
            <a:r>
              <a:rPr lang="de-DE" dirty="0"/>
              <a:t> von 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=(</a:t>
            </a:r>
            <a:r>
              <a:rPr lang="de-DE" dirty="0" err="1">
                <a:solidFill>
                  <a:schemeClr val="hlink"/>
                </a:solidFill>
              </a:rPr>
              <a:t>v,w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/>
              <a:t> sind:</a:t>
            </a:r>
            <a:br>
              <a:rPr lang="de-DE" dirty="0"/>
            </a:br>
            <a:r>
              <a:rPr lang="de-DE" dirty="0"/>
              <a:t>          </a:t>
            </a:r>
            <a:r>
              <a:rPr lang="de-DE" dirty="0" err="1">
                <a:solidFill>
                  <a:schemeClr val="hlink"/>
                </a:solidFill>
              </a:rPr>
              <a:t>r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) :=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dirty="0" smtClean="0">
                <a:solidFill>
                  <a:schemeClr val="hlink"/>
                </a:solidFill>
              </a:rPr>
              <a:t>(</a:t>
            </a:r>
            <a:r>
              <a:rPr lang="de-DE" dirty="0">
                <a:solidFill>
                  <a:schemeClr val="hlink"/>
                </a:solidFill>
              </a:rPr>
              <a:t>v) + c(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) -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dirty="0" smtClean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/>
              <a:t> </a:t>
            </a:r>
          </a:p>
          <a:p>
            <a:endParaRPr lang="de-DE" dirty="0"/>
          </a:p>
          <a:p>
            <a:pPr>
              <a:buFontTx/>
              <a:buNone/>
            </a:pPr>
            <a:r>
              <a:rPr lang="de-DE" dirty="0" err="1" smtClean="0">
                <a:solidFill>
                  <a:schemeClr val="accent2"/>
                </a:solidFill>
              </a:rPr>
              <a:t>Beh</a:t>
            </a:r>
            <a:r>
              <a:rPr lang="de-DE" dirty="0" smtClean="0">
                <a:solidFill>
                  <a:schemeClr val="accent2"/>
                </a:solidFill>
              </a:rPr>
              <a:t>:</a:t>
            </a:r>
            <a:r>
              <a:rPr lang="de-DE" dirty="0" smtClean="0"/>
              <a:t> </a:t>
            </a:r>
            <a:r>
              <a:rPr lang="de-DE" dirty="0"/>
              <a:t>Seien </a:t>
            </a:r>
            <a:r>
              <a:rPr lang="de-DE" dirty="0">
                <a:solidFill>
                  <a:schemeClr val="hlink"/>
                </a:solidFill>
              </a:rPr>
              <a:t>p</a:t>
            </a:r>
            <a:r>
              <a:rPr lang="de-DE" dirty="0"/>
              <a:t> und </a:t>
            </a:r>
            <a:r>
              <a:rPr lang="de-DE" dirty="0" err="1">
                <a:solidFill>
                  <a:schemeClr val="hlink"/>
                </a:solidFill>
              </a:rPr>
              <a:t>q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/>
              <a:t>Wege in </a:t>
            </a:r>
            <a:r>
              <a:rPr lang="de-DE" dirty="0">
                <a:solidFill>
                  <a:schemeClr val="hlink"/>
                </a:solidFill>
              </a:rPr>
              <a:t>G</a:t>
            </a:r>
            <a:r>
              <a:rPr lang="de-DE" dirty="0"/>
              <a:t>. Dann gilt für jedes Potenzial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𝜙 </a:t>
            </a:r>
            <a:r>
              <a:rPr lang="de-DE" dirty="0" smtClean="0"/>
              <a:t>: </a:t>
            </a:r>
            <a:r>
              <a:rPr lang="de-DE" dirty="0" err="1">
                <a:solidFill>
                  <a:schemeClr val="hlink"/>
                </a:solidFill>
              </a:rPr>
              <a:t>r</a:t>
            </a:r>
            <a:r>
              <a:rPr lang="de-DE" dirty="0">
                <a:solidFill>
                  <a:schemeClr val="hlink"/>
                </a:solidFill>
              </a:rPr>
              <a:t>(p)&lt;</a:t>
            </a:r>
            <a:r>
              <a:rPr lang="de-DE" dirty="0" err="1">
                <a:solidFill>
                  <a:schemeClr val="hlink"/>
                </a:solidFill>
              </a:rPr>
              <a:t>r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q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/>
              <a:t> genau dann wenn </a:t>
            </a:r>
            <a:r>
              <a:rPr lang="de-DE" dirty="0">
                <a:solidFill>
                  <a:schemeClr val="hlink"/>
                </a:solidFill>
              </a:rPr>
              <a:t>c(p)&lt;c(</a:t>
            </a:r>
            <a:r>
              <a:rPr lang="de-DE" dirty="0" err="1">
                <a:solidFill>
                  <a:schemeClr val="hlink"/>
                </a:solidFill>
              </a:rPr>
              <a:t>q</a:t>
            </a:r>
            <a:r>
              <a:rPr lang="de-DE" dirty="0">
                <a:solidFill>
                  <a:schemeClr val="hlink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4487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2743-F440-7849-9726-36491F720FDC}" type="slidenum">
              <a:rPr lang="de-DE"/>
              <a:pPr/>
              <a:t>143</a:t>
            </a:fld>
            <a:endParaRPr lang="de-DE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All Pairs Shortest Paths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 err="1">
                <a:solidFill>
                  <a:schemeClr val="accent2"/>
                </a:solidFill>
              </a:rPr>
              <a:t>Beh</a:t>
            </a:r>
            <a:r>
              <a:rPr lang="de-DE" sz="2800" dirty="0">
                <a:solidFill>
                  <a:schemeClr val="accent2"/>
                </a:solidFill>
              </a:rPr>
              <a:t> :</a:t>
            </a:r>
            <a:r>
              <a:rPr lang="de-DE" sz="2800" dirty="0" smtClean="0"/>
              <a:t> </a:t>
            </a:r>
            <a:r>
              <a:rPr lang="de-DE" sz="2800" dirty="0"/>
              <a:t>Seien </a:t>
            </a:r>
            <a:r>
              <a:rPr lang="de-DE" sz="2800" dirty="0">
                <a:solidFill>
                  <a:schemeClr val="hlink"/>
                </a:solidFill>
              </a:rPr>
              <a:t>p</a:t>
            </a:r>
            <a:r>
              <a:rPr lang="de-DE" sz="2800" dirty="0"/>
              <a:t> und 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/>
              <a:t>Wege in </a:t>
            </a:r>
            <a:r>
              <a:rPr lang="de-DE" sz="2800" dirty="0" smtClean="0">
                <a:solidFill>
                  <a:schemeClr val="hlink"/>
                </a:solidFill>
              </a:rPr>
              <a:t>G </a:t>
            </a:r>
            <a:r>
              <a:rPr lang="de-DE" sz="2800" dirty="0" smtClean="0"/>
              <a:t>von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de-DE" sz="2800" baseline="-250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sz="2800" dirty="0" smtClean="0"/>
              <a:t> bis </a:t>
            </a:r>
            <a:r>
              <a:rPr lang="de-DE" sz="2800" dirty="0" err="1" smtClean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de-DE" sz="2800" baseline="-25000" dirty="0" err="1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2800" dirty="0" smtClean="0"/>
              <a:t>. </a:t>
            </a:r>
            <a:r>
              <a:rPr lang="de-DE" sz="2800" dirty="0"/>
              <a:t>Dann gilt für jedes Potenzial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 </a:t>
            </a:r>
            <a:r>
              <a:rPr lang="de-DE" sz="2800" dirty="0" smtClean="0"/>
              <a:t>: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(p)&lt;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genau dann wenn </a:t>
            </a:r>
            <a:r>
              <a:rPr lang="de-DE" sz="2800" dirty="0">
                <a:solidFill>
                  <a:schemeClr val="hlink"/>
                </a:solidFill>
              </a:rPr>
              <a:t>c(p)&lt;c(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 smtClean="0">
                <a:solidFill>
                  <a:schemeClr val="hlink"/>
                </a:solidFill>
              </a:rPr>
              <a:t>).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28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Beweis:</a:t>
            </a:r>
            <a:r>
              <a:rPr lang="de-DE" sz="2800" dirty="0"/>
              <a:t> Sei </a:t>
            </a:r>
            <a:r>
              <a:rPr lang="de-DE" sz="2800" dirty="0">
                <a:solidFill>
                  <a:schemeClr val="hlink"/>
                </a:solidFill>
              </a:rPr>
              <a:t>p=(v</a:t>
            </a:r>
            <a:r>
              <a:rPr lang="de-DE" sz="2800" baseline="-25000" dirty="0">
                <a:solidFill>
                  <a:schemeClr val="hlink"/>
                </a:solidFill>
              </a:rPr>
              <a:t>1</a:t>
            </a:r>
            <a:r>
              <a:rPr lang="de-DE" sz="2800" dirty="0">
                <a:solidFill>
                  <a:schemeClr val="hlink"/>
                </a:solidFill>
              </a:rPr>
              <a:t>,…,</a:t>
            </a:r>
            <a:r>
              <a:rPr lang="de-DE" sz="2800" dirty="0" err="1">
                <a:solidFill>
                  <a:schemeClr val="hlink"/>
                </a:solidFill>
              </a:rPr>
              <a:t>v</a:t>
            </a:r>
            <a:r>
              <a:rPr lang="de-DE" sz="2800" baseline="-250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ein beliebiger Weg und </a:t>
            </a:r>
            <a:r>
              <a:rPr lang="de-DE" sz="2800" dirty="0">
                <a:solidFill>
                  <a:schemeClr val="hlink"/>
                </a:solidFill>
              </a:rPr>
              <a:t>e</a:t>
            </a:r>
            <a:r>
              <a:rPr lang="de-DE" sz="2800" baseline="-25000" dirty="0">
                <a:solidFill>
                  <a:schemeClr val="hlink"/>
                </a:solidFill>
              </a:rPr>
              <a:t>i</a:t>
            </a:r>
            <a:r>
              <a:rPr lang="de-DE" sz="2800" dirty="0">
                <a:solidFill>
                  <a:schemeClr val="hlink"/>
                </a:solidFill>
              </a:rPr>
              <a:t>=(v</a:t>
            </a:r>
            <a:r>
              <a:rPr lang="de-DE" sz="2800" baseline="-25000" dirty="0">
                <a:solidFill>
                  <a:schemeClr val="hlink"/>
                </a:solidFill>
              </a:rPr>
              <a:t>i</a:t>
            </a:r>
            <a:r>
              <a:rPr lang="de-DE" sz="2800" dirty="0">
                <a:solidFill>
                  <a:schemeClr val="hlink"/>
                </a:solidFill>
              </a:rPr>
              <a:t>,v</a:t>
            </a:r>
            <a:r>
              <a:rPr lang="de-DE" sz="2800" baseline="-25000" dirty="0">
                <a:solidFill>
                  <a:schemeClr val="hlink"/>
                </a:solidFill>
              </a:rPr>
              <a:t>i+1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für alle </a:t>
            </a:r>
            <a:r>
              <a:rPr lang="de-DE" sz="2800" dirty="0">
                <a:solidFill>
                  <a:schemeClr val="hlink"/>
                </a:solidFill>
              </a:rPr>
              <a:t>i. </a:t>
            </a:r>
            <a:r>
              <a:rPr lang="de-DE" sz="2800" dirty="0"/>
              <a:t>Es gilt:</a:t>
            </a:r>
            <a:endParaRPr lang="de-DE" sz="2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(p) = 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de-DE" sz="2800" baseline="-25000" dirty="0" smtClean="0">
                <a:solidFill>
                  <a:schemeClr val="hlink"/>
                </a:solidFill>
                <a:sym typeface="Symbol" charset="0"/>
              </a:rPr>
              <a:t>i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(e</a:t>
            </a:r>
            <a:r>
              <a:rPr lang="de-DE" sz="2800" baseline="-25000" dirty="0">
                <a:solidFill>
                  <a:schemeClr val="hlink"/>
                </a:solidFill>
              </a:rPr>
              <a:t>i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hlink"/>
                </a:solidFill>
              </a:rPr>
              <a:t>         = 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de-DE" sz="2800" baseline="-25000" dirty="0" smtClean="0">
                <a:solidFill>
                  <a:schemeClr val="hlink"/>
                </a:solidFill>
                <a:sym typeface="Symbol" charset="0"/>
              </a:rPr>
              <a:t>i</a:t>
            </a:r>
            <a:r>
              <a:rPr lang="de-DE" sz="2800" dirty="0" smtClean="0">
                <a:solidFill>
                  <a:schemeClr val="hlink"/>
                </a:solidFill>
              </a:rPr>
              <a:t> (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baseline="-25000" dirty="0">
                <a:solidFill>
                  <a:schemeClr val="hlink"/>
                </a:solidFill>
              </a:rPr>
              <a:t>i</a:t>
            </a:r>
            <a:r>
              <a:rPr lang="de-DE" sz="2800" dirty="0">
                <a:solidFill>
                  <a:schemeClr val="hlink"/>
                </a:solidFill>
              </a:rPr>
              <a:t>) + c(</a:t>
            </a:r>
            <a:r>
              <a:rPr lang="de-DE" sz="2800" dirty="0" smtClean="0">
                <a:solidFill>
                  <a:schemeClr val="hlink"/>
                </a:solidFill>
              </a:rPr>
              <a:t>e</a:t>
            </a:r>
            <a:r>
              <a:rPr lang="de-DE" sz="2800" baseline="-25000" dirty="0" smtClean="0">
                <a:solidFill>
                  <a:schemeClr val="hlink"/>
                </a:solidFill>
              </a:rPr>
              <a:t>i</a:t>
            </a:r>
            <a:r>
              <a:rPr lang="de-DE" sz="2800" dirty="0" smtClean="0">
                <a:solidFill>
                  <a:schemeClr val="hlink"/>
                </a:solidFill>
              </a:rPr>
              <a:t>) </a:t>
            </a:r>
            <a:r>
              <a:rPr lang="de-DE" sz="2800" dirty="0">
                <a:solidFill>
                  <a:schemeClr val="hlink"/>
                </a:solidFill>
              </a:rPr>
              <a:t>-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baseline="-25000" dirty="0">
                <a:solidFill>
                  <a:schemeClr val="hlink"/>
                </a:solidFill>
              </a:rPr>
              <a:t>i+1</a:t>
            </a:r>
            <a:r>
              <a:rPr lang="de-DE" sz="2800" dirty="0">
                <a:solidFill>
                  <a:schemeClr val="hlink"/>
                </a:solidFill>
              </a:rPr>
              <a:t>))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hlink"/>
                </a:solidFill>
              </a:rPr>
              <a:t>         =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baseline="-25000" dirty="0">
                <a:solidFill>
                  <a:schemeClr val="hlink"/>
                </a:solidFill>
              </a:rPr>
              <a:t>1</a:t>
            </a:r>
            <a:r>
              <a:rPr lang="de-DE" sz="2800" dirty="0">
                <a:solidFill>
                  <a:schemeClr val="hlink"/>
                </a:solidFill>
              </a:rPr>
              <a:t>) + c(p) -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v</a:t>
            </a:r>
            <a:r>
              <a:rPr lang="de-DE" sz="2800" baseline="-250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89824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7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37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37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5E4E-5055-CD4A-B2A9-CD3284B6C7F9}" type="slidenum">
              <a:rPr lang="de-DE"/>
              <a:pPr/>
              <a:t>144</a:t>
            </a:fld>
            <a:endParaRPr lang="de-DE"/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All Pairs Shortest Paths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 dirty="0" err="1" smtClean="0">
                <a:solidFill>
                  <a:schemeClr val="accent2"/>
                </a:solidFill>
              </a:rPr>
              <a:t>Beh</a:t>
            </a:r>
            <a:r>
              <a:rPr lang="de-DE" sz="2800" dirty="0" smtClean="0">
                <a:solidFill>
                  <a:schemeClr val="accent2"/>
                </a:solidFill>
              </a:rPr>
              <a:t>:</a:t>
            </a:r>
            <a:r>
              <a:rPr lang="de-DE" sz="2800" dirty="0" smtClean="0"/>
              <a:t> </a:t>
            </a:r>
            <a:r>
              <a:rPr lang="de-DE" sz="2800" dirty="0"/>
              <a:t>Angenommen, </a:t>
            </a:r>
            <a:r>
              <a:rPr lang="de-DE" sz="2800" dirty="0">
                <a:solidFill>
                  <a:schemeClr val="hlink"/>
                </a:solidFill>
              </a:rPr>
              <a:t>G</a:t>
            </a:r>
            <a:r>
              <a:rPr lang="de-DE" sz="2800" dirty="0"/>
              <a:t> habe keine negativen Kreise und </a:t>
            </a:r>
            <a:r>
              <a:rPr lang="de-DE" sz="2800" dirty="0" smtClean="0"/>
              <a:t>alle </a:t>
            </a:r>
            <a:r>
              <a:rPr lang="de-DE" sz="2800" dirty="0"/>
              <a:t>Knoten </a:t>
            </a:r>
            <a:r>
              <a:rPr lang="de-DE" sz="2800" dirty="0" smtClean="0"/>
              <a:t>können von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  <a:r>
              <a:rPr lang="de-DE" sz="2800" dirty="0"/>
              <a:t> erreicht </a:t>
            </a:r>
            <a:r>
              <a:rPr lang="de-DE" sz="2800" dirty="0" smtClean="0"/>
              <a:t>werden. </a:t>
            </a:r>
            <a:r>
              <a:rPr lang="de-DE" sz="2800" dirty="0"/>
              <a:t>Sei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 smtClean="0">
                <a:solidFill>
                  <a:schemeClr val="hlink"/>
                </a:solidFill>
              </a:rPr>
              <a:t>)=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s,v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für alle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smtClean="0">
                <a:solidFill>
                  <a:schemeClr val="hlink"/>
                </a:solidFill>
              </a:rPr>
              <a:t>v</a:t>
            </a:r>
            <a:r>
              <a:rPr lang="de-DE" sz="2800" dirty="0" smtClean="0"/>
              <a:t>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.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Mit </a:t>
            </a:r>
            <a:r>
              <a:rPr lang="de-DE" sz="2800" dirty="0"/>
              <a:t>diesem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 smtClean="0"/>
              <a:t> </a:t>
            </a:r>
            <a:r>
              <a:rPr lang="de-DE" sz="2800" dirty="0"/>
              <a:t>ist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en-US" sz="2000" dirty="0">
                <a:solidFill>
                  <a:schemeClr val="hlink"/>
                </a:solidFill>
                <a:latin typeface="msam6" charset="0"/>
              </a:rPr>
              <a:t>&gt;</a:t>
            </a:r>
            <a:r>
              <a:rPr lang="de-DE" sz="2800" dirty="0">
                <a:solidFill>
                  <a:schemeClr val="hlink"/>
                </a:solidFill>
              </a:rPr>
              <a:t>0</a:t>
            </a:r>
            <a:r>
              <a:rPr lang="de-DE" sz="2800" dirty="0"/>
              <a:t> für alle </a:t>
            </a:r>
            <a:r>
              <a:rPr lang="de-DE" sz="2800" dirty="0">
                <a:solidFill>
                  <a:schemeClr val="hlink"/>
                </a:solidFill>
              </a:rPr>
              <a:t>e</a:t>
            </a:r>
            <a:r>
              <a:rPr lang="de-DE" sz="2800" dirty="0"/>
              <a:t>.</a:t>
            </a:r>
          </a:p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Beweis:</a:t>
            </a:r>
          </a:p>
          <a:p>
            <a:r>
              <a:rPr lang="de-DE" sz="2800" dirty="0" smtClean="0"/>
              <a:t>Nach </a:t>
            </a:r>
            <a:r>
              <a:rPr lang="de-DE" sz="2800" dirty="0"/>
              <a:t>Annahme ist 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s,v</a:t>
            </a:r>
            <a:r>
              <a:rPr lang="de-DE" sz="2800" dirty="0">
                <a:solidFill>
                  <a:schemeClr val="hlink"/>
                </a:solidFill>
              </a:rPr>
              <a:t>)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 err="1" smtClean="0">
                <a:solidFill>
                  <a:schemeClr val="hlink"/>
                </a:solidFill>
              </a:rPr>
              <a:t>ℝ</a:t>
            </a:r>
            <a:r>
              <a:rPr lang="de-DE" sz="2800" dirty="0" smtClean="0"/>
              <a:t> </a:t>
            </a:r>
            <a:r>
              <a:rPr lang="de-DE" sz="2800" dirty="0"/>
              <a:t>für alle</a:t>
            </a:r>
            <a:r>
              <a:rPr lang="de-DE" sz="2800" dirty="0">
                <a:solidFill>
                  <a:schemeClr val="hlink"/>
                </a:solidFill>
              </a:rPr>
              <a:t> v</a:t>
            </a:r>
          </a:p>
          <a:p>
            <a:r>
              <a:rPr lang="de-DE" sz="2800" dirty="0" smtClean="0"/>
              <a:t>Wir </a:t>
            </a:r>
            <a:r>
              <a:rPr lang="de-DE" sz="2800" dirty="0"/>
              <a:t>wissen: </a:t>
            </a:r>
            <a:r>
              <a:rPr lang="de-DE" sz="2800" dirty="0" smtClean="0"/>
              <a:t>Für </a:t>
            </a:r>
            <a:r>
              <a:rPr lang="de-DE" sz="2800" dirty="0"/>
              <a:t>jede Kante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=(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ist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s,v</a:t>
            </a:r>
            <a:r>
              <a:rPr lang="de-DE" sz="2800" dirty="0">
                <a:solidFill>
                  <a:schemeClr val="hlink"/>
                </a:solidFill>
              </a:rPr>
              <a:t>)+c(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en-US" sz="2400" dirty="0" smtClean="0">
                <a:solidFill>
                  <a:schemeClr val="hlink"/>
                </a:solidFill>
                <a:latin typeface="msam6" charset="0"/>
              </a:rPr>
              <a:t>&gt;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s,w</a:t>
            </a:r>
            <a:r>
              <a:rPr lang="de-DE" sz="2800" dirty="0">
                <a:solidFill>
                  <a:schemeClr val="hlink"/>
                </a:solidFill>
              </a:rPr>
              <a:t>) </a:t>
            </a:r>
            <a:r>
              <a:rPr lang="de-DE" sz="2800" dirty="0"/>
              <a:t>(Abbruchbedingung!)</a:t>
            </a:r>
            <a:endParaRPr lang="de-DE" sz="2800" dirty="0">
              <a:solidFill>
                <a:schemeClr val="hlink"/>
              </a:solidFill>
            </a:endParaRPr>
          </a:p>
          <a:p>
            <a:r>
              <a:rPr lang="de-DE" sz="2800" dirty="0" smtClean="0"/>
              <a:t>Also </a:t>
            </a:r>
            <a:r>
              <a:rPr lang="de-DE" sz="2800" dirty="0"/>
              <a:t>ist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 = 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s,v</a:t>
            </a:r>
            <a:r>
              <a:rPr lang="de-DE" sz="2800" dirty="0">
                <a:solidFill>
                  <a:schemeClr val="hlink"/>
                </a:solidFill>
              </a:rPr>
              <a:t>) + c(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 - 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s,w</a:t>
            </a:r>
            <a:r>
              <a:rPr lang="de-DE" sz="2800" dirty="0" smtClean="0">
                <a:solidFill>
                  <a:schemeClr val="hlink"/>
                </a:solidFill>
              </a:rPr>
              <a:t>) </a:t>
            </a:r>
            <a:r>
              <a:rPr lang="en-US" sz="2400" dirty="0" smtClean="0">
                <a:solidFill>
                  <a:schemeClr val="hlink"/>
                </a:solidFill>
                <a:latin typeface="msam6" charset="0"/>
              </a:rPr>
              <a:t>&gt; </a:t>
            </a:r>
            <a:r>
              <a:rPr lang="de-DE" sz="2800" dirty="0" smtClean="0">
                <a:solidFill>
                  <a:schemeClr val="hlink"/>
                </a:solidFill>
              </a:rPr>
              <a:t>0</a:t>
            </a:r>
            <a:endParaRPr lang="de-DE" sz="28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9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9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9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8E26-3034-D64A-8AB6-041C3F0C14F1}" type="slidenum">
              <a:rPr lang="de-DE"/>
              <a:pPr/>
              <a:t>145</a:t>
            </a:fld>
            <a:endParaRPr lang="de-DE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All Pairs Shortest Paths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sz="2800" dirty="0"/>
              <a:t>Füge </a:t>
            </a:r>
            <a:r>
              <a:rPr lang="de-DE" sz="2800" dirty="0">
                <a:solidFill>
                  <a:srgbClr val="FF0000"/>
                </a:solidFill>
              </a:rPr>
              <a:t>neuen</a:t>
            </a:r>
            <a:r>
              <a:rPr lang="de-DE" sz="2800" dirty="0"/>
              <a:t> Knoten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  <a:r>
              <a:rPr lang="de-DE" sz="2800" dirty="0"/>
              <a:t> und Kanten 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s,v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für alle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hinzu mit </a:t>
            </a:r>
            <a:r>
              <a:rPr lang="de-DE" sz="2800" dirty="0">
                <a:solidFill>
                  <a:schemeClr val="hlink"/>
                </a:solidFill>
              </a:rPr>
              <a:t>c(</a:t>
            </a:r>
            <a:r>
              <a:rPr lang="de-DE" sz="2800" dirty="0" err="1">
                <a:solidFill>
                  <a:schemeClr val="hlink"/>
                </a:solidFill>
              </a:rPr>
              <a:t>s,v</a:t>
            </a:r>
            <a:r>
              <a:rPr lang="de-DE" sz="2800" dirty="0">
                <a:solidFill>
                  <a:schemeClr val="hlink"/>
                </a:solidFill>
              </a:rPr>
              <a:t>)=0 </a:t>
            </a:r>
            <a:r>
              <a:rPr lang="de-DE" sz="2800" dirty="0">
                <a:solidFill>
                  <a:srgbClr val="FF0000"/>
                </a:solidFill>
              </a:rPr>
              <a:t>(alle erreichbar</a:t>
            </a:r>
            <a:r>
              <a:rPr lang="de-DE" sz="2800" dirty="0" smtClean="0">
                <a:solidFill>
                  <a:srgbClr val="FF0000"/>
                </a:solidFill>
              </a:rPr>
              <a:t>!)</a:t>
            </a:r>
            <a:endParaRPr lang="de-DE" sz="2800" dirty="0">
              <a:solidFill>
                <a:srgbClr val="FF0000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sz="2800" dirty="0"/>
              <a:t>Berechne 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s,v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nach </a:t>
            </a:r>
            <a:r>
              <a:rPr lang="de-DE" sz="2800" dirty="0" err="1">
                <a:solidFill>
                  <a:schemeClr val="accent2"/>
                </a:solidFill>
              </a:rPr>
              <a:t>Bellman</a:t>
            </a:r>
            <a:r>
              <a:rPr lang="de-DE" sz="2800" dirty="0">
                <a:solidFill>
                  <a:schemeClr val="accent2"/>
                </a:solidFill>
              </a:rPr>
              <a:t>-Ford </a:t>
            </a:r>
            <a:r>
              <a:rPr lang="de-DE" sz="2800" dirty="0"/>
              <a:t>und setze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 smtClean="0">
                <a:solidFill>
                  <a:schemeClr val="hlink"/>
                </a:solidFill>
              </a:rPr>
              <a:t>):=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s,v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für alle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sz="2800" dirty="0"/>
              <a:t>Berechne die reduzierten Kosten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sz="2800" dirty="0"/>
              <a:t>Berechne für alle Knoten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die Distanzen 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mittels </a:t>
            </a:r>
            <a:r>
              <a:rPr lang="de-DE" sz="2800" dirty="0">
                <a:solidFill>
                  <a:schemeClr val="accent2"/>
                </a:solidFill>
              </a:rPr>
              <a:t>Dijkstra </a:t>
            </a:r>
            <a:r>
              <a:rPr lang="de-DE" sz="2800" dirty="0" smtClean="0">
                <a:solidFill>
                  <a:schemeClr val="accent2"/>
                </a:solidFill>
              </a:rPr>
              <a:t>Algorithmus</a:t>
            </a:r>
            <a:r>
              <a:rPr lang="de-DE" sz="2800" dirty="0" smtClean="0"/>
              <a:t> </a:t>
            </a:r>
            <a:r>
              <a:rPr lang="de-DE" sz="2800" dirty="0"/>
              <a:t>mit reduzierten Kosten auf Graph </a:t>
            </a:r>
            <a:r>
              <a:rPr lang="de-DE" sz="2800" dirty="0">
                <a:solidFill>
                  <a:srgbClr val="FF0000"/>
                </a:solidFill>
              </a:rPr>
              <a:t>ohne Knoten 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sz="2800" dirty="0"/>
              <a:t>Berechne korrekte Distanzen 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durch </a:t>
            </a:r>
            <a:endParaRPr lang="de-DE" sz="2800" dirty="0" smtClean="0">
              <a:solidFill>
                <a:schemeClr val="hlink"/>
              </a:solidFill>
              <a:latin typeface="Symbol" charset="0"/>
              <a:sym typeface="Symbol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 smtClean="0">
                <a:solidFill>
                  <a:schemeClr val="hlink"/>
                </a:solidFill>
              </a:rPr>
              <a:t>)=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 smtClean="0">
                <a:solidFill>
                  <a:schemeClr val="hlink"/>
                </a:solidFill>
              </a:rPr>
              <a:t>)+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 𝜙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 smtClean="0">
                <a:solidFill>
                  <a:schemeClr val="hlink"/>
                </a:solidFill>
              </a:rPr>
              <a:t>)-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 𝜙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>
                <a:solidFill>
                  <a:schemeClr val="hlink"/>
                </a:solidFill>
              </a:rPr>
              <a:t>v)</a:t>
            </a:r>
          </a:p>
        </p:txBody>
      </p:sp>
      <p:sp>
        <p:nvSpPr>
          <p:cNvPr id="440324" name="Line 4"/>
          <p:cNvSpPr>
            <a:spLocks noChangeShapeType="1"/>
          </p:cNvSpPr>
          <p:nvPr/>
        </p:nvSpPr>
        <p:spPr bwMode="auto">
          <a:xfrm>
            <a:off x="7236296" y="3501008"/>
            <a:ext cx="144463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321212" y="5229200"/>
            <a:ext cx="144463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203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0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40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40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40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4" grpId="0" animBg="1"/>
      <p:bldP spid="7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41F1-E5B0-CD44-B264-FAB3AB2F3D19}" type="slidenum">
              <a:rPr lang="de-DE"/>
              <a:pPr/>
              <a:t>146</a:t>
            </a:fld>
            <a:endParaRPr lang="de-DE"/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Pairs Shortest Paths</a:t>
            </a:r>
          </a:p>
        </p:txBody>
      </p:sp>
      <p:sp>
        <p:nvSpPr>
          <p:cNvPr id="455685" name="Oval 5"/>
          <p:cNvSpPr>
            <a:spLocks noChangeArrowheads="1"/>
          </p:cNvSpPr>
          <p:nvPr/>
        </p:nvSpPr>
        <p:spPr bwMode="auto">
          <a:xfrm>
            <a:off x="1692275" y="3717925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55686" name="Oval 6"/>
          <p:cNvSpPr>
            <a:spLocks noChangeArrowheads="1"/>
          </p:cNvSpPr>
          <p:nvPr/>
        </p:nvSpPr>
        <p:spPr bwMode="auto">
          <a:xfrm>
            <a:off x="2771775" y="306863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55687" name="Oval 7"/>
          <p:cNvSpPr>
            <a:spLocks noChangeArrowheads="1"/>
          </p:cNvSpPr>
          <p:nvPr/>
        </p:nvSpPr>
        <p:spPr bwMode="auto">
          <a:xfrm>
            <a:off x="3779838" y="37179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55688" name="Oval 8"/>
          <p:cNvSpPr>
            <a:spLocks noChangeArrowheads="1"/>
          </p:cNvSpPr>
          <p:nvPr/>
        </p:nvSpPr>
        <p:spPr bwMode="auto">
          <a:xfrm>
            <a:off x="2700338" y="44370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55689" name="Line 9"/>
          <p:cNvSpPr>
            <a:spLocks noChangeShapeType="1"/>
          </p:cNvSpPr>
          <p:nvPr/>
        </p:nvSpPr>
        <p:spPr bwMode="auto">
          <a:xfrm flipV="1">
            <a:off x="2124075" y="3429000"/>
            <a:ext cx="6477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690" name="Line 10"/>
          <p:cNvSpPr>
            <a:spLocks noChangeShapeType="1"/>
          </p:cNvSpPr>
          <p:nvPr/>
        </p:nvSpPr>
        <p:spPr bwMode="auto">
          <a:xfrm>
            <a:off x="2124075" y="4149725"/>
            <a:ext cx="5762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691" name="Line 11"/>
          <p:cNvSpPr>
            <a:spLocks noChangeShapeType="1"/>
          </p:cNvSpPr>
          <p:nvPr/>
        </p:nvSpPr>
        <p:spPr bwMode="auto">
          <a:xfrm flipV="1">
            <a:off x="3205163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692" name="Line 12"/>
          <p:cNvSpPr>
            <a:spLocks noChangeShapeType="1"/>
          </p:cNvSpPr>
          <p:nvPr/>
        </p:nvSpPr>
        <p:spPr bwMode="auto">
          <a:xfrm flipH="1" flipV="1">
            <a:off x="3276600" y="3429000"/>
            <a:ext cx="576263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693" name="Text Box 13"/>
          <p:cNvSpPr txBox="1">
            <a:spLocks noChangeArrowheads="1"/>
          </p:cNvSpPr>
          <p:nvPr/>
        </p:nvSpPr>
        <p:spPr bwMode="auto">
          <a:xfrm>
            <a:off x="2032000" y="43846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5694" name="Text Box 14"/>
          <p:cNvSpPr txBox="1">
            <a:spLocks noChangeArrowheads="1"/>
          </p:cNvSpPr>
          <p:nvPr/>
        </p:nvSpPr>
        <p:spPr bwMode="auto">
          <a:xfrm>
            <a:off x="3563938" y="436562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55695" name="Text Box 15"/>
          <p:cNvSpPr txBox="1">
            <a:spLocks noChangeArrowheads="1"/>
          </p:cNvSpPr>
          <p:nvPr/>
        </p:nvSpPr>
        <p:spPr bwMode="auto">
          <a:xfrm>
            <a:off x="3563938" y="31416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5696" name="Text Box 16"/>
          <p:cNvSpPr txBox="1">
            <a:spLocks noChangeArrowheads="1"/>
          </p:cNvSpPr>
          <p:nvPr/>
        </p:nvSpPr>
        <p:spPr bwMode="auto">
          <a:xfrm>
            <a:off x="2268538" y="30686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55711" name="Text Box 31"/>
          <p:cNvSpPr txBox="1">
            <a:spLocks noChangeArrowheads="1"/>
          </p:cNvSpPr>
          <p:nvPr/>
        </p:nvSpPr>
        <p:spPr bwMode="auto">
          <a:xfrm>
            <a:off x="2195513" y="1844675"/>
            <a:ext cx="17192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/>
              <a:t>Beispiel:</a:t>
            </a: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1691680" y="3718247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32" name="Oval 6"/>
          <p:cNvSpPr>
            <a:spLocks noChangeArrowheads="1"/>
          </p:cNvSpPr>
          <p:nvPr/>
        </p:nvSpPr>
        <p:spPr bwMode="auto">
          <a:xfrm>
            <a:off x="2771180" y="3068960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33" name="Oval 7"/>
          <p:cNvSpPr>
            <a:spLocks noChangeArrowheads="1"/>
          </p:cNvSpPr>
          <p:nvPr/>
        </p:nvSpPr>
        <p:spPr bwMode="auto">
          <a:xfrm>
            <a:off x="3779243" y="371824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34" name="Oval 8"/>
          <p:cNvSpPr>
            <a:spLocks noChangeArrowheads="1"/>
          </p:cNvSpPr>
          <p:nvPr/>
        </p:nvSpPr>
        <p:spPr bwMode="auto">
          <a:xfrm>
            <a:off x="2699743" y="4437385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35" name="Line 9"/>
          <p:cNvSpPr>
            <a:spLocks noChangeShapeType="1"/>
          </p:cNvSpPr>
          <p:nvPr/>
        </p:nvSpPr>
        <p:spPr bwMode="auto">
          <a:xfrm flipV="1">
            <a:off x="2123480" y="3429322"/>
            <a:ext cx="6477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Line 10"/>
          <p:cNvSpPr>
            <a:spLocks noChangeShapeType="1"/>
          </p:cNvSpPr>
          <p:nvPr/>
        </p:nvSpPr>
        <p:spPr bwMode="auto">
          <a:xfrm>
            <a:off x="2123480" y="4150047"/>
            <a:ext cx="5762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" name="Line 11"/>
          <p:cNvSpPr>
            <a:spLocks noChangeShapeType="1"/>
          </p:cNvSpPr>
          <p:nvPr/>
        </p:nvSpPr>
        <p:spPr bwMode="auto">
          <a:xfrm flipV="1">
            <a:off x="3204568" y="4150047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" name="Line 12"/>
          <p:cNvSpPr>
            <a:spLocks noChangeShapeType="1"/>
          </p:cNvSpPr>
          <p:nvPr/>
        </p:nvSpPr>
        <p:spPr bwMode="auto">
          <a:xfrm flipH="1" flipV="1">
            <a:off x="3276005" y="3429322"/>
            <a:ext cx="576263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2031405" y="438499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3563343" y="4365947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3563343" y="3141985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2267943" y="306896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7720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41F1-E5B0-CD44-B264-FAB3AB2F3D19}" type="slidenum">
              <a:rPr lang="de-DE"/>
              <a:pPr/>
              <a:t>147</a:t>
            </a:fld>
            <a:endParaRPr lang="de-DE"/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Pairs Shortest Paths</a:t>
            </a:r>
          </a:p>
        </p:txBody>
      </p:sp>
      <p:sp>
        <p:nvSpPr>
          <p:cNvPr id="455685" name="Oval 5"/>
          <p:cNvSpPr>
            <a:spLocks noChangeArrowheads="1"/>
          </p:cNvSpPr>
          <p:nvPr/>
        </p:nvSpPr>
        <p:spPr bwMode="auto">
          <a:xfrm>
            <a:off x="1692275" y="3717925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55686" name="Oval 6"/>
          <p:cNvSpPr>
            <a:spLocks noChangeArrowheads="1"/>
          </p:cNvSpPr>
          <p:nvPr/>
        </p:nvSpPr>
        <p:spPr bwMode="auto">
          <a:xfrm>
            <a:off x="2771775" y="306863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55687" name="Oval 7"/>
          <p:cNvSpPr>
            <a:spLocks noChangeArrowheads="1"/>
          </p:cNvSpPr>
          <p:nvPr/>
        </p:nvSpPr>
        <p:spPr bwMode="auto">
          <a:xfrm>
            <a:off x="3779838" y="37179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55688" name="Oval 8"/>
          <p:cNvSpPr>
            <a:spLocks noChangeArrowheads="1"/>
          </p:cNvSpPr>
          <p:nvPr/>
        </p:nvSpPr>
        <p:spPr bwMode="auto">
          <a:xfrm>
            <a:off x="2700338" y="44370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55689" name="Line 9"/>
          <p:cNvSpPr>
            <a:spLocks noChangeShapeType="1"/>
          </p:cNvSpPr>
          <p:nvPr/>
        </p:nvSpPr>
        <p:spPr bwMode="auto">
          <a:xfrm flipV="1">
            <a:off x="2124075" y="3429000"/>
            <a:ext cx="6477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690" name="Line 10"/>
          <p:cNvSpPr>
            <a:spLocks noChangeShapeType="1"/>
          </p:cNvSpPr>
          <p:nvPr/>
        </p:nvSpPr>
        <p:spPr bwMode="auto">
          <a:xfrm>
            <a:off x="2124075" y="4149725"/>
            <a:ext cx="5762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691" name="Line 11"/>
          <p:cNvSpPr>
            <a:spLocks noChangeShapeType="1"/>
          </p:cNvSpPr>
          <p:nvPr/>
        </p:nvSpPr>
        <p:spPr bwMode="auto">
          <a:xfrm flipV="1">
            <a:off x="3205163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692" name="Line 12"/>
          <p:cNvSpPr>
            <a:spLocks noChangeShapeType="1"/>
          </p:cNvSpPr>
          <p:nvPr/>
        </p:nvSpPr>
        <p:spPr bwMode="auto">
          <a:xfrm flipH="1" flipV="1">
            <a:off x="3276600" y="3429000"/>
            <a:ext cx="576263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693" name="Text Box 13"/>
          <p:cNvSpPr txBox="1">
            <a:spLocks noChangeArrowheads="1"/>
          </p:cNvSpPr>
          <p:nvPr/>
        </p:nvSpPr>
        <p:spPr bwMode="auto">
          <a:xfrm>
            <a:off x="2032000" y="43846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5694" name="Text Box 14"/>
          <p:cNvSpPr txBox="1">
            <a:spLocks noChangeArrowheads="1"/>
          </p:cNvSpPr>
          <p:nvPr/>
        </p:nvSpPr>
        <p:spPr bwMode="auto">
          <a:xfrm>
            <a:off x="3563938" y="436562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55695" name="Text Box 15"/>
          <p:cNvSpPr txBox="1">
            <a:spLocks noChangeArrowheads="1"/>
          </p:cNvSpPr>
          <p:nvPr/>
        </p:nvSpPr>
        <p:spPr bwMode="auto">
          <a:xfrm>
            <a:off x="3563938" y="31416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5696" name="Text Box 16"/>
          <p:cNvSpPr txBox="1">
            <a:spLocks noChangeArrowheads="1"/>
          </p:cNvSpPr>
          <p:nvPr/>
        </p:nvSpPr>
        <p:spPr bwMode="auto">
          <a:xfrm>
            <a:off x="2268538" y="30686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55697" name="Oval 17"/>
          <p:cNvSpPr>
            <a:spLocks noChangeArrowheads="1"/>
          </p:cNvSpPr>
          <p:nvPr/>
        </p:nvSpPr>
        <p:spPr bwMode="auto">
          <a:xfrm>
            <a:off x="6948488" y="17002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55698" name="Oval 18"/>
          <p:cNvSpPr>
            <a:spLocks noChangeArrowheads="1"/>
          </p:cNvSpPr>
          <p:nvPr/>
        </p:nvSpPr>
        <p:spPr bwMode="auto">
          <a:xfrm>
            <a:off x="6948488" y="29241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55699" name="Oval 19"/>
          <p:cNvSpPr>
            <a:spLocks noChangeArrowheads="1"/>
          </p:cNvSpPr>
          <p:nvPr/>
        </p:nvSpPr>
        <p:spPr bwMode="auto">
          <a:xfrm>
            <a:off x="6948488" y="41497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55700" name="Oval 20"/>
          <p:cNvSpPr>
            <a:spLocks noChangeArrowheads="1"/>
          </p:cNvSpPr>
          <p:nvPr/>
        </p:nvSpPr>
        <p:spPr bwMode="auto">
          <a:xfrm>
            <a:off x="69484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55707" name="Freeform 27"/>
          <p:cNvSpPr>
            <a:spLocks/>
          </p:cNvSpPr>
          <p:nvPr/>
        </p:nvSpPr>
        <p:spPr bwMode="auto">
          <a:xfrm>
            <a:off x="6589713" y="2133600"/>
            <a:ext cx="358775" cy="863600"/>
          </a:xfrm>
          <a:custGeom>
            <a:avLst/>
            <a:gdLst>
              <a:gd name="T0" fmla="*/ 226 w 226"/>
              <a:gd name="T1" fmla="*/ 544 h 544"/>
              <a:gd name="T2" fmla="*/ 0 w 226"/>
              <a:gd name="T3" fmla="*/ 272 h 544"/>
              <a:gd name="T4" fmla="*/ 226 w 226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" h="544">
                <a:moveTo>
                  <a:pt x="226" y="544"/>
                </a:moveTo>
                <a:cubicBezTo>
                  <a:pt x="113" y="453"/>
                  <a:pt x="0" y="363"/>
                  <a:pt x="0" y="272"/>
                </a:cubicBezTo>
                <a:cubicBezTo>
                  <a:pt x="0" y="181"/>
                  <a:pt x="113" y="90"/>
                  <a:pt x="226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708" name="Freeform 28"/>
          <p:cNvSpPr>
            <a:spLocks/>
          </p:cNvSpPr>
          <p:nvPr/>
        </p:nvSpPr>
        <p:spPr bwMode="auto">
          <a:xfrm>
            <a:off x="6434138" y="3357563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709" name="Freeform 29"/>
          <p:cNvSpPr>
            <a:spLocks/>
          </p:cNvSpPr>
          <p:nvPr/>
        </p:nvSpPr>
        <p:spPr bwMode="auto">
          <a:xfrm>
            <a:off x="7453313" y="4581525"/>
            <a:ext cx="444500" cy="863600"/>
          </a:xfrm>
          <a:custGeom>
            <a:avLst/>
            <a:gdLst>
              <a:gd name="T0" fmla="*/ 0 w 280"/>
              <a:gd name="T1" fmla="*/ 544 h 544"/>
              <a:gd name="T2" fmla="*/ 272 w 280"/>
              <a:gd name="T3" fmla="*/ 272 h 544"/>
              <a:gd name="T4" fmla="*/ 45 w 280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0" h="544">
                <a:moveTo>
                  <a:pt x="0" y="544"/>
                </a:moveTo>
                <a:cubicBezTo>
                  <a:pt x="132" y="453"/>
                  <a:pt x="264" y="363"/>
                  <a:pt x="272" y="272"/>
                </a:cubicBezTo>
                <a:cubicBezTo>
                  <a:pt x="280" y="181"/>
                  <a:pt x="162" y="90"/>
                  <a:pt x="45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710" name="Freeform 30"/>
          <p:cNvSpPr>
            <a:spLocks/>
          </p:cNvSpPr>
          <p:nvPr/>
        </p:nvSpPr>
        <p:spPr bwMode="auto">
          <a:xfrm flipH="1" flipV="1">
            <a:off x="7453313" y="2060575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711" name="Text Box 31"/>
          <p:cNvSpPr txBox="1">
            <a:spLocks noChangeArrowheads="1"/>
          </p:cNvSpPr>
          <p:nvPr/>
        </p:nvSpPr>
        <p:spPr bwMode="auto">
          <a:xfrm>
            <a:off x="2195513" y="1844675"/>
            <a:ext cx="17192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/>
              <a:t>Beispiel:</a:t>
            </a:r>
          </a:p>
        </p:txBody>
      </p:sp>
      <p:sp>
        <p:nvSpPr>
          <p:cNvPr id="455712" name="Line 32"/>
          <p:cNvSpPr>
            <a:spLocks noChangeShapeType="1"/>
          </p:cNvSpPr>
          <p:nvPr/>
        </p:nvSpPr>
        <p:spPr bwMode="auto">
          <a:xfrm>
            <a:off x="4859338" y="3933825"/>
            <a:ext cx="10810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713" name="Text Box 33"/>
          <p:cNvSpPr txBox="1">
            <a:spLocks noChangeArrowheads="1"/>
          </p:cNvSpPr>
          <p:nvPr/>
        </p:nvSpPr>
        <p:spPr bwMode="auto">
          <a:xfrm>
            <a:off x="6156325" y="234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55714" name="Text Box 34"/>
          <p:cNvSpPr txBox="1">
            <a:spLocks noChangeArrowheads="1"/>
          </p:cNvSpPr>
          <p:nvPr/>
        </p:nvSpPr>
        <p:spPr bwMode="auto">
          <a:xfrm>
            <a:off x="8027988" y="28527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5715" name="Text Box 35"/>
          <p:cNvSpPr txBox="1">
            <a:spLocks noChangeArrowheads="1"/>
          </p:cNvSpPr>
          <p:nvPr/>
        </p:nvSpPr>
        <p:spPr bwMode="auto">
          <a:xfrm>
            <a:off x="6084888" y="41497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5716" name="Text Box 36"/>
          <p:cNvSpPr txBox="1">
            <a:spLocks noChangeArrowheads="1"/>
          </p:cNvSpPr>
          <p:nvPr/>
        </p:nvSpPr>
        <p:spPr bwMode="auto">
          <a:xfrm>
            <a:off x="7956550" y="479742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1806485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4546-E329-284C-9EC2-0200A32E2967}" type="slidenum">
              <a:rPr lang="de-DE"/>
              <a:pPr/>
              <a:t>148</a:t>
            </a:fld>
            <a:endParaRPr lang="de-DE"/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Pairs Shortest Paths</a:t>
            </a:r>
          </a:p>
        </p:txBody>
      </p:sp>
      <p:sp>
        <p:nvSpPr>
          <p:cNvPr id="456709" name="Oval 5"/>
          <p:cNvSpPr>
            <a:spLocks noChangeArrowheads="1"/>
          </p:cNvSpPr>
          <p:nvPr/>
        </p:nvSpPr>
        <p:spPr bwMode="auto">
          <a:xfrm>
            <a:off x="3635375" y="350043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s</a:t>
            </a:r>
          </a:p>
        </p:txBody>
      </p:sp>
      <p:sp>
        <p:nvSpPr>
          <p:cNvPr id="456719" name="Oval 15"/>
          <p:cNvSpPr>
            <a:spLocks noChangeArrowheads="1"/>
          </p:cNvSpPr>
          <p:nvPr/>
        </p:nvSpPr>
        <p:spPr bwMode="auto">
          <a:xfrm>
            <a:off x="6948488" y="17002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56720" name="Oval 16"/>
          <p:cNvSpPr>
            <a:spLocks noChangeArrowheads="1"/>
          </p:cNvSpPr>
          <p:nvPr/>
        </p:nvSpPr>
        <p:spPr bwMode="auto">
          <a:xfrm>
            <a:off x="6948488" y="29241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56721" name="Oval 17"/>
          <p:cNvSpPr>
            <a:spLocks noChangeArrowheads="1"/>
          </p:cNvSpPr>
          <p:nvPr/>
        </p:nvSpPr>
        <p:spPr bwMode="auto">
          <a:xfrm>
            <a:off x="6948488" y="41497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56722" name="Oval 18"/>
          <p:cNvSpPr>
            <a:spLocks noChangeArrowheads="1"/>
          </p:cNvSpPr>
          <p:nvPr/>
        </p:nvSpPr>
        <p:spPr bwMode="auto">
          <a:xfrm>
            <a:off x="69484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56723" name="Freeform 19"/>
          <p:cNvSpPr>
            <a:spLocks/>
          </p:cNvSpPr>
          <p:nvPr/>
        </p:nvSpPr>
        <p:spPr bwMode="auto">
          <a:xfrm>
            <a:off x="6589713" y="2133600"/>
            <a:ext cx="358775" cy="863600"/>
          </a:xfrm>
          <a:custGeom>
            <a:avLst/>
            <a:gdLst>
              <a:gd name="T0" fmla="*/ 226 w 226"/>
              <a:gd name="T1" fmla="*/ 544 h 544"/>
              <a:gd name="T2" fmla="*/ 0 w 226"/>
              <a:gd name="T3" fmla="*/ 272 h 544"/>
              <a:gd name="T4" fmla="*/ 226 w 226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" h="544">
                <a:moveTo>
                  <a:pt x="226" y="544"/>
                </a:moveTo>
                <a:cubicBezTo>
                  <a:pt x="113" y="453"/>
                  <a:pt x="0" y="363"/>
                  <a:pt x="0" y="272"/>
                </a:cubicBezTo>
                <a:cubicBezTo>
                  <a:pt x="0" y="181"/>
                  <a:pt x="113" y="90"/>
                  <a:pt x="226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4" name="Freeform 20"/>
          <p:cNvSpPr>
            <a:spLocks/>
          </p:cNvSpPr>
          <p:nvPr/>
        </p:nvSpPr>
        <p:spPr bwMode="auto">
          <a:xfrm>
            <a:off x="6434138" y="3357563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5" name="Freeform 21"/>
          <p:cNvSpPr>
            <a:spLocks/>
          </p:cNvSpPr>
          <p:nvPr/>
        </p:nvSpPr>
        <p:spPr bwMode="auto">
          <a:xfrm>
            <a:off x="7453313" y="4581525"/>
            <a:ext cx="444500" cy="863600"/>
          </a:xfrm>
          <a:custGeom>
            <a:avLst/>
            <a:gdLst>
              <a:gd name="T0" fmla="*/ 0 w 280"/>
              <a:gd name="T1" fmla="*/ 544 h 544"/>
              <a:gd name="T2" fmla="*/ 272 w 280"/>
              <a:gd name="T3" fmla="*/ 272 h 544"/>
              <a:gd name="T4" fmla="*/ 45 w 280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0" h="544">
                <a:moveTo>
                  <a:pt x="0" y="544"/>
                </a:moveTo>
                <a:cubicBezTo>
                  <a:pt x="132" y="453"/>
                  <a:pt x="264" y="363"/>
                  <a:pt x="272" y="272"/>
                </a:cubicBezTo>
                <a:cubicBezTo>
                  <a:pt x="280" y="181"/>
                  <a:pt x="162" y="90"/>
                  <a:pt x="45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6" name="Freeform 22"/>
          <p:cNvSpPr>
            <a:spLocks/>
          </p:cNvSpPr>
          <p:nvPr/>
        </p:nvSpPr>
        <p:spPr bwMode="auto">
          <a:xfrm flipH="1" flipV="1">
            <a:off x="7453313" y="2060575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7" name="Text Box 23"/>
          <p:cNvSpPr txBox="1">
            <a:spLocks noChangeArrowheads="1"/>
          </p:cNvSpPr>
          <p:nvPr/>
        </p:nvSpPr>
        <p:spPr bwMode="auto">
          <a:xfrm>
            <a:off x="667373" y="1628775"/>
            <a:ext cx="476284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dirty="0" err="1"/>
              <a:t>Schritt</a:t>
            </a:r>
            <a:r>
              <a:rPr lang="en-US" sz="3200" dirty="0"/>
              <a:t> 1: </a:t>
            </a:r>
            <a:r>
              <a:rPr lang="en-US" sz="3200" dirty="0" err="1" smtClean="0"/>
              <a:t>Künstliche</a:t>
            </a:r>
            <a:r>
              <a:rPr lang="en-US" sz="3200" dirty="0" smtClean="0"/>
              <a:t> </a:t>
            </a:r>
            <a:r>
              <a:rPr lang="en-US" sz="3200" dirty="0" err="1"/>
              <a:t>Quelle</a:t>
            </a:r>
            <a:endParaRPr lang="en-US" sz="3200" dirty="0"/>
          </a:p>
        </p:txBody>
      </p:sp>
      <p:sp>
        <p:nvSpPr>
          <p:cNvPr id="456729" name="Text Box 25"/>
          <p:cNvSpPr txBox="1">
            <a:spLocks noChangeArrowheads="1"/>
          </p:cNvSpPr>
          <p:nvPr/>
        </p:nvSpPr>
        <p:spPr bwMode="auto">
          <a:xfrm>
            <a:off x="6156325" y="234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56730" name="Text Box 26"/>
          <p:cNvSpPr txBox="1">
            <a:spLocks noChangeArrowheads="1"/>
          </p:cNvSpPr>
          <p:nvPr/>
        </p:nvSpPr>
        <p:spPr bwMode="auto">
          <a:xfrm>
            <a:off x="8027988" y="28527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6731" name="Text Box 27"/>
          <p:cNvSpPr txBox="1">
            <a:spLocks noChangeArrowheads="1"/>
          </p:cNvSpPr>
          <p:nvPr/>
        </p:nvSpPr>
        <p:spPr bwMode="auto">
          <a:xfrm>
            <a:off x="6084888" y="41497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6732" name="Text Box 28"/>
          <p:cNvSpPr txBox="1">
            <a:spLocks noChangeArrowheads="1"/>
          </p:cNvSpPr>
          <p:nvPr/>
        </p:nvSpPr>
        <p:spPr bwMode="auto">
          <a:xfrm>
            <a:off x="7956550" y="479742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56733" name="Line 29"/>
          <p:cNvSpPr>
            <a:spLocks noChangeShapeType="1"/>
          </p:cNvSpPr>
          <p:nvPr/>
        </p:nvSpPr>
        <p:spPr bwMode="auto">
          <a:xfrm flipV="1">
            <a:off x="4140200" y="1989138"/>
            <a:ext cx="2736850" cy="1511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34" name="Line 30"/>
          <p:cNvSpPr>
            <a:spLocks noChangeShapeType="1"/>
          </p:cNvSpPr>
          <p:nvPr/>
        </p:nvSpPr>
        <p:spPr bwMode="auto">
          <a:xfrm flipV="1">
            <a:off x="4211638" y="3213100"/>
            <a:ext cx="2592387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35" name="Line 31"/>
          <p:cNvSpPr>
            <a:spLocks noChangeShapeType="1"/>
          </p:cNvSpPr>
          <p:nvPr/>
        </p:nvSpPr>
        <p:spPr bwMode="auto">
          <a:xfrm>
            <a:off x="4211638" y="3933825"/>
            <a:ext cx="2592387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36" name="Line 32"/>
          <p:cNvSpPr>
            <a:spLocks noChangeShapeType="1"/>
          </p:cNvSpPr>
          <p:nvPr/>
        </p:nvSpPr>
        <p:spPr bwMode="auto">
          <a:xfrm>
            <a:off x="4067175" y="4076700"/>
            <a:ext cx="2809875" cy="15843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37" name="Text Box 33"/>
          <p:cNvSpPr txBox="1">
            <a:spLocks noChangeArrowheads="1"/>
          </p:cNvSpPr>
          <p:nvPr/>
        </p:nvSpPr>
        <p:spPr bwMode="auto">
          <a:xfrm>
            <a:off x="5003800" y="24923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6738" name="Text Box 34"/>
          <p:cNvSpPr txBox="1">
            <a:spLocks noChangeArrowheads="1"/>
          </p:cNvSpPr>
          <p:nvPr/>
        </p:nvSpPr>
        <p:spPr bwMode="auto">
          <a:xfrm>
            <a:off x="5219700" y="30686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6739" name="Text Box 35"/>
          <p:cNvSpPr txBox="1">
            <a:spLocks noChangeArrowheads="1"/>
          </p:cNvSpPr>
          <p:nvPr/>
        </p:nvSpPr>
        <p:spPr bwMode="auto">
          <a:xfrm>
            <a:off x="5219700" y="37163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6740" name="Text Box 36"/>
          <p:cNvSpPr txBox="1">
            <a:spLocks noChangeArrowheads="1"/>
          </p:cNvSpPr>
          <p:nvPr/>
        </p:nvSpPr>
        <p:spPr bwMode="auto">
          <a:xfrm>
            <a:off x="5148263" y="43656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5599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9A4B5-07C4-0D42-9942-7BCE45A6C4B9}" type="slidenum">
              <a:rPr lang="de-DE"/>
              <a:pPr/>
              <a:t>149</a:t>
            </a:fld>
            <a:endParaRPr lang="de-DE"/>
          </a:p>
        </p:txBody>
      </p:sp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Pairs Shortest Paths</a:t>
            </a:r>
          </a:p>
        </p:txBody>
      </p:sp>
      <p:sp>
        <p:nvSpPr>
          <p:cNvPr id="457731" name="Oval 3"/>
          <p:cNvSpPr>
            <a:spLocks noChangeArrowheads="1"/>
          </p:cNvSpPr>
          <p:nvPr/>
        </p:nvSpPr>
        <p:spPr bwMode="auto">
          <a:xfrm>
            <a:off x="3635375" y="350043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s</a:t>
            </a:r>
          </a:p>
        </p:txBody>
      </p:sp>
      <p:sp>
        <p:nvSpPr>
          <p:cNvPr id="457732" name="Oval 4"/>
          <p:cNvSpPr>
            <a:spLocks noChangeArrowheads="1"/>
          </p:cNvSpPr>
          <p:nvPr/>
        </p:nvSpPr>
        <p:spPr bwMode="auto">
          <a:xfrm>
            <a:off x="6948488" y="17002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57733" name="Oval 5"/>
          <p:cNvSpPr>
            <a:spLocks noChangeArrowheads="1"/>
          </p:cNvSpPr>
          <p:nvPr/>
        </p:nvSpPr>
        <p:spPr bwMode="auto">
          <a:xfrm>
            <a:off x="6948488" y="29241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57734" name="Oval 6"/>
          <p:cNvSpPr>
            <a:spLocks noChangeArrowheads="1"/>
          </p:cNvSpPr>
          <p:nvPr/>
        </p:nvSpPr>
        <p:spPr bwMode="auto">
          <a:xfrm>
            <a:off x="6948488" y="41497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57735" name="Oval 7"/>
          <p:cNvSpPr>
            <a:spLocks noChangeArrowheads="1"/>
          </p:cNvSpPr>
          <p:nvPr/>
        </p:nvSpPr>
        <p:spPr bwMode="auto">
          <a:xfrm>
            <a:off x="69484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57736" name="Freeform 8"/>
          <p:cNvSpPr>
            <a:spLocks/>
          </p:cNvSpPr>
          <p:nvPr/>
        </p:nvSpPr>
        <p:spPr bwMode="auto">
          <a:xfrm>
            <a:off x="6589713" y="2133600"/>
            <a:ext cx="358775" cy="863600"/>
          </a:xfrm>
          <a:custGeom>
            <a:avLst/>
            <a:gdLst>
              <a:gd name="T0" fmla="*/ 226 w 226"/>
              <a:gd name="T1" fmla="*/ 544 h 544"/>
              <a:gd name="T2" fmla="*/ 0 w 226"/>
              <a:gd name="T3" fmla="*/ 272 h 544"/>
              <a:gd name="T4" fmla="*/ 226 w 226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" h="544">
                <a:moveTo>
                  <a:pt x="226" y="544"/>
                </a:moveTo>
                <a:cubicBezTo>
                  <a:pt x="113" y="453"/>
                  <a:pt x="0" y="363"/>
                  <a:pt x="0" y="272"/>
                </a:cubicBezTo>
                <a:cubicBezTo>
                  <a:pt x="0" y="181"/>
                  <a:pt x="113" y="90"/>
                  <a:pt x="226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737" name="Freeform 9"/>
          <p:cNvSpPr>
            <a:spLocks/>
          </p:cNvSpPr>
          <p:nvPr/>
        </p:nvSpPr>
        <p:spPr bwMode="auto">
          <a:xfrm>
            <a:off x="6434138" y="3357563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738" name="Freeform 10"/>
          <p:cNvSpPr>
            <a:spLocks/>
          </p:cNvSpPr>
          <p:nvPr/>
        </p:nvSpPr>
        <p:spPr bwMode="auto">
          <a:xfrm>
            <a:off x="7453313" y="4581525"/>
            <a:ext cx="444500" cy="863600"/>
          </a:xfrm>
          <a:custGeom>
            <a:avLst/>
            <a:gdLst>
              <a:gd name="T0" fmla="*/ 0 w 280"/>
              <a:gd name="T1" fmla="*/ 544 h 544"/>
              <a:gd name="T2" fmla="*/ 272 w 280"/>
              <a:gd name="T3" fmla="*/ 272 h 544"/>
              <a:gd name="T4" fmla="*/ 45 w 280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0" h="544">
                <a:moveTo>
                  <a:pt x="0" y="544"/>
                </a:moveTo>
                <a:cubicBezTo>
                  <a:pt x="132" y="453"/>
                  <a:pt x="264" y="363"/>
                  <a:pt x="272" y="272"/>
                </a:cubicBezTo>
                <a:cubicBezTo>
                  <a:pt x="280" y="181"/>
                  <a:pt x="162" y="90"/>
                  <a:pt x="45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739" name="Freeform 11"/>
          <p:cNvSpPr>
            <a:spLocks/>
          </p:cNvSpPr>
          <p:nvPr/>
        </p:nvSpPr>
        <p:spPr bwMode="auto">
          <a:xfrm flipH="1" flipV="1">
            <a:off x="7453313" y="2060575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740" name="Text Box 12"/>
          <p:cNvSpPr txBox="1">
            <a:spLocks noChangeArrowheads="1"/>
          </p:cNvSpPr>
          <p:nvPr/>
        </p:nvSpPr>
        <p:spPr bwMode="auto">
          <a:xfrm>
            <a:off x="539750" y="1628775"/>
            <a:ext cx="53260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/>
              <a:t>Schritt 2: Bellman-Ford auf s</a:t>
            </a:r>
          </a:p>
        </p:txBody>
      </p:sp>
      <p:sp>
        <p:nvSpPr>
          <p:cNvPr id="457741" name="Text Box 13"/>
          <p:cNvSpPr txBox="1">
            <a:spLocks noChangeArrowheads="1"/>
          </p:cNvSpPr>
          <p:nvPr/>
        </p:nvSpPr>
        <p:spPr bwMode="auto">
          <a:xfrm>
            <a:off x="6156325" y="234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57742" name="Text Box 14"/>
          <p:cNvSpPr txBox="1">
            <a:spLocks noChangeArrowheads="1"/>
          </p:cNvSpPr>
          <p:nvPr/>
        </p:nvSpPr>
        <p:spPr bwMode="auto">
          <a:xfrm>
            <a:off x="7956550" y="24923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7743" name="Text Box 15"/>
          <p:cNvSpPr txBox="1">
            <a:spLocks noChangeArrowheads="1"/>
          </p:cNvSpPr>
          <p:nvPr/>
        </p:nvSpPr>
        <p:spPr bwMode="auto">
          <a:xfrm>
            <a:off x="6084888" y="41497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7744" name="Text Box 16"/>
          <p:cNvSpPr txBox="1">
            <a:spLocks noChangeArrowheads="1"/>
          </p:cNvSpPr>
          <p:nvPr/>
        </p:nvSpPr>
        <p:spPr bwMode="auto">
          <a:xfrm>
            <a:off x="7956550" y="479742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57745" name="Line 17"/>
          <p:cNvSpPr>
            <a:spLocks noChangeShapeType="1"/>
          </p:cNvSpPr>
          <p:nvPr/>
        </p:nvSpPr>
        <p:spPr bwMode="auto">
          <a:xfrm flipV="1">
            <a:off x="4140200" y="1989138"/>
            <a:ext cx="2736850" cy="1511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746" name="Line 18"/>
          <p:cNvSpPr>
            <a:spLocks noChangeShapeType="1"/>
          </p:cNvSpPr>
          <p:nvPr/>
        </p:nvSpPr>
        <p:spPr bwMode="auto">
          <a:xfrm flipV="1">
            <a:off x="4211638" y="3213100"/>
            <a:ext cx="2592387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747" name="Line 19"/>
          <p:cNvSpPr>
            <a:spLocks noChangeShapeType="1"/>
          </p:cNvSpPr>
          <p:nvPr/>
        </p:nvSpPr>
        <p:spPr bwMode="auto">
          <a:xfrm>
            <a:off x="4211638" y="3933825"/>
            <a:ext cx="2592387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748" name="Line 20"/>
          <p:cNvSpPr>
            <a:spLocks noChangeShapeType="1"/>
          </p:cNvSpPr>
          <p:nvPr/>
        </p:nvSpPr>
        <p:spPr bwMode="auto">
          <a:xfrm>
            <a:off x="4067175" y="4076700"/>
            <a:ext cx="2809875" cy="15843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749" name="Text Box 21"/>
          <p:cNvSpPr txBox="1">
            <a:spLocks noChangeArrowheads="1"/>
          </p:cNvSpPr>
          <p:nvPr/>
        </p:nvSpPr>
        <p:spPr bwMode="auto">
          <a:xfrm>
            <a:off x="5003800" y="24923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7750" name="Text Box 22"/>
          <p:cNvSpPr txBox="1">
            <a:spLocks noChangeArrowheads="1"/>
          </p:cNvSpPr>
          <p:nvPr/>
        </p:nvSpPr>
        <p:spPr bwMode="auto">
          <a:xfrm>
            <a:off x="5219700" y="30686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7751" name="Text Box 23"/>
          <p:cNvSpPr txBox="1">
            <a:spLocks noChangeArrowheads="1"/>
          </p:cNvSpPr>
          <p:nvPr/>
        </p:nvSpPr>
        <p:spPr bwMode="auto">
          <a:xfrm>
            <a:off x="5219700" y="37163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7752" name="Text Box 24"/>
          <p:cNvSpPr txBox="1">
            <a:spLocks noChangeArrowheads="1"/>
          </p:cNvSpPr>
          <p:nvPr/>
        </p:nvSpPr>
        <p:spPr bwMode="auto">
          <a:xfrm>
            <a:off x="5148263" y="43656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7753" name="Text Box 25"/>
          <p:cNvSpPr txBox="1">
            <a:spLocks noChangeArrowheads="1"/>
          </p:cNvSpPr>
          <p:nvPr/>
        </p:nvSpPr>
        <p:spPr bwMode="auto">
          <a:xfrm>
            <a:off x="7575550" y="1644650"/>
            <a:ext cx="8515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 smtClean="0">
                <a:latin typeface="Symbol" charset="0"/>
              </a:rPr>
              <a:t>(</a:t>
            </a:r>
            <a:r>
              <a:rPr lang="en-US" dirty="0"/>
              <a:t>a)=0</a:t>
            </a:r>
          </a:p>
        </p:txBody>
      </p:sp>
      <p:sp>
        <p:nvSpPr>
          <p:cNvPr id="457754" name="Text Box 26"/>
          <p:cNvSpPr txBox="1">
            <a:spLocks noChangeArrowheads="1"/>
          </p:cNvSpPr>
          <p:nvPr/>
        </p:nvSpPr>
        <p:spPr bwMode="auto">
          <a:xfrm>
            <a:off x="7596188" y="2997200"/>
            <a:ext cx="8723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 smtClean="0">
                <a:latin typeface="Symbol" charset="0"/>
              </a:rPr>
              <a:t>(</a:t>
            </a:r>
            <a:r>
              <a:rPr lang="en-US" dirty="0"/>
              <a:t>b)=0</a:t>
            </a:r>
          </a:p>
        </p:txBody>
      </p:sp>
      <p:sp>
        <p:nvSpPr>
          <p:cNvPr id="457755" name="Text Box 27"/>
          <p:cNvSpPr txBox="1">
            <a:spLocks noChangeArrowheads="1"/>
          </p:cNvSpPr>
          <p:nvPr/>
        </p:nvSpPr>
        <p:spPr bwMode="auto">
          <a:xfrm>
            <a:off x="7596188" y="4221163"/>
            <a:ext cx="9156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Symbol" charset="0"/>
                <a:sym typeface="Symbol" charset="0"/>
              </a:rPr>
              <a:t>𝜙</a:t>
            </a:r>
            <a:r>
              <a:rPr lang="en-US" dirty="0" smtClean="0">
                <a:solidFill>
                  <a:srgbClr val="FF0000"/>
                </a:solidFill>
                <a:latin typeface="Symbol" charset="0"/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c)=-1</a:t>
            </a:r>
          </a:p>
        </p:txBody>
      </p:sp>
      <p:sp>
        <p:nvSpPr>
          <p:cNvPr id="457756" name="Text Box 28"/>
          <p:cNvSpPr txBox="1">
            <a:spLocks noChangeArrowheads="1"/>
          </p:cNvSpPr>
          <p:nvPr/>
        </p:nvSpPr>
        <p:spPr bwMode="auto">
          <a:xfrm>
            <a:off x="7596188" y="5445125"/>
            <a:ext cx="8707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 smtClean="0">
                <a:latin typeface="Symbol" charset="0"/>
              </a:rPr>
              <a:t>(</a:t>
            </a:r>
            <a:r>
              <a:rPr lang="en-US" dirty="0"/>
              <a:t>d)=0</a:t>
            </a:r>
          </a:p>
        </p:txBody>
      </p:sp>
    </p:spTree>
    <p:extLst>
      <p:ext uri="{BB962C8B-B14F-4D97-AF65-F5344CB8AC3E}">
        <p14:creationId xmlns:p14="http://schemas.microsoft.com/office/powerpoint/2010/main" val="111043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CD0F7-27C5-3D4B-8B75-164CB55E0930}" type="slidenum">
              <a:rPr lang="de-DE"/>
              <a:pPr/>
              <a:t>15</a:t>
            </a:fld>
            <a:endParaRPr lang="de-DE"/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Sequenz von Kanten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Zeitaufwand:</a:t>
            </a:r>
          </a:p>
          <a:p>
            <a:pPr>
              <a:lnSpc>
                <a:spcPct val="90000"/>
              </a:lnSpc>
            </a:pPr>
            <a:r>
              <a:rPr lang="de-DE" dirty="0" smtClean="0">
                <a:solidFill>
                  <a:srgbClr val="FF0000"/>
                </a:solidFill>
              </a:rPr>
              <a:t>find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</a:t>
            </a:r>
            <a:r>
              <a:rPr lang="de-DE" dirty="0" smtClean="0">
                <a:solidFill>
                  <a:schemeClr val="hlink"/>
                </a:solidFill>
              </a:rPr>
              <a:t>, </a:t>
            </a:r>
            <a:r>
              <a:rPr lang="de-DE" dirty="0" err="1" smtClean="0">
                <a:solidFill>
                  <a:schemeClr val="hlink"/>
                </a:solidFill>
              </a:rPr>
              <a:t>j</a:t>
            </a:r>
            <a:r>
              <a:rPr lang="de-DE" dirty="0" smtClean="0">
                <a:solidFill>
                  <a:schemeClr val="hlink"/>
                </a:solidFill>
              </a:rPr>
              <a:t>, G</a:t>
            </a:r>
            <a:r>
              <a:rPr lang="de-DE" dirty="0" smtClean="0"/>
              <a:t>)</a:t>
            </a:r>
            <a:r>
              <a:rPr lang="de-DE" dirty="0"/>
              <a:t>: </a:t>
            </a:r>
            <a:r>
              <a:rPr lang="de-DE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𝛩</a:t>
            </a:r>
            <a:r>
              <a:rPr lang="de-DE" dirty="0" smtClean="0">
                <a:solidFill>
                  <a:schemeClr val="hlink"/>
                </a:solidFill>
              </a:rPr>
              <a:t>(</a:t>
            </a:r>
            <a:r>
              <a:rPr lang="de-DE" dirty="0">
                <a:solidFill>
                  <a:schemeClr val="hlink"/>
                </a:solidFill>
              </a:rPr>
              <a:t>m)</a:t>
            </a:r>
            <a:r>
              <a:rPr lang="de-DE" dirty="0"/>
              <a:t> </a:t>
            </a:r>
            <a:r>
              <a:rPr lang="de-DE" dirty="0" smtClean="0"/>
              <a:t>im schlimmsten Fall</a:t>
            </a:r>
            <a:endParaRPr lang="de-DE" dirty="0"/>
          </a:p>
          <a:p>
            <a:pPr>
              <a:lnSpc>
                <a:spcPct val="90000"/>
              </a:lnSpc>
            </a:pPr>
            <a:r>
              <a:rPr lang="de-DE" dirty="0" err="1" smtClean="0">
                <a:solidFill>
                  <a:srgbClr val="FF0000"/>
                </a:solidFill>
              </a:rPr>
              <a:t>insert</a:t>
            </a:r>
            <a:r>
              <a:rPr lang="de-DE" dirty="0"/>
              <a:t>(</a:t>
            </a:r>
            <a:r>
              <a:rPr lang="de-DE" dirty="0" err="1" smtClean="0">
                <a:solidFill>
                  <a:schemeClr val="hlink"/>
                </a:solidFill>
              </a:rPr>
              <a:t>e</a:t>
            </a:r>
            <a:r>
              <a:rPr lang="de-DE" dirty="0" smtClean="0">
                <a:solidFill>
                  <a:schemeClr val="hlink"/>
                </a:solidFill>
              </a:rPr>
              <a:t>, G</a:t>
            </a:r>
            <a:r>
              <a:rPr lang="de-DE" dirty="0" smtClean="0"/>
              <a:t>)</a:t>
            </a:r>
            <a:r>
              <a:rPr lang="de-DE" dirty="0"/>
              <a:t>: </a:t>
            </a:r>
            <a:r>
              <a:rPr lang="de-DE" dirty="0">
                <a:solidFill>
                  <a:schemeClr val="hlink"/>
                </a:solidFill>
              </a:rPr>
              <a:t>O(1)</a:t>
            </a:r>
            <a:r>
              <a:rPr lang="de-DE" dirty="0"/>
              <a:t> </a:t>
            </a:r>
          </a:p>
          <a:p>
            <a:pPr>
              <a:lnSpc>
                <a:spcPct val="90000"/>
              </a:lnSpc>
            </a:pPr>
            <a:r>
              <a:rPr lang="de-DE" dirty="0" err="1" smtClean="0">
                <a:solidFill>
                  <a:srgbClr val="FF0000"/>
                </a:solidFill>
              </a:rPr>
              <a:t>remove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</a:t>
            </a:r>
            <a:r>
              <a:rPr lang="de-DE" dirty="0" smtClean="0">
                <a:solidFill>
                  <a:schemeClr val="hlink"/>
                </a:solidFill>
              </a:rPr>
              <a:t>, </a:t>
            </a:r>
            <a:r>
              <a:rPr lang="de-DE" dirty="0" err="1" smtClean="0">
                <a:solidFill>
                  <a:schemeClr val="hlink"/>
                </a:solidFill>
              </a:rPr>
              <a:t>j</a:t>
            </a:r>
            <a:r>
              <a:rPr lang="de-DE" dirty="0" smtClean="0">
                <a:solidFill>
                  <a:schemeClr val="hlink"/>
                </a:solidFill>
              </a:rPr>
              <a:t>, G</a:t>
            </a:r>
            <a:r>
              <a:rPr lang="de-DE" dirty="0" smtClean="0"/>
              <a:t>)</a:t>
            </a:r>
            <a:r>
              <a:rPr lang="de-DE" dirty="0"/>
              <a:t>: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𝛩</a:t>
            </a:r>
            <a:r>
              <a:rPr lang="de-DE" dirty="0" smtClean="0">
                <a:solidFill>
                  <a:schemeClr val="hlink"/>
                </a:solidFill>
              </a:rPr>
              <a:t>(</a:t>
            </a:r>
            <a:r>
              <a:rPr lang="de-DE" dirty="0">
                <a:solidFill>
                  <a:schemeClr val="hlink"/>
                </a:solidFill>
              </a:rPr>
              <a:t>m)</a:t>
            </a:r>
            <a:r>
              <a:rPr lang="de-DE" dirty="0"/>
              <a:t> im schlimmsten </a:t>
            </a:r>
            <a:r>
              <a:rPr lang="de-DE" dirty="0" smtClean="0"/>
              <a:t>Fall</a:t>
            </a:r>
            <a:endParaRPr lang="de-DE" dirty="0"/>
          </a:p>
        </p:txBody>
      </p:sp>
      <p:sp>
        <p:nvSpPr>
          <p:cNvPr id="301060" name="Rectangle 4"/>
          <p:cNvSpPr>
            <a:spLocks noChangeArrowheads="1"/>
          </p:cNvSpPr>
          <p:nvPr/>
        </p:nvSpPr>
        <p:spPr bwMode="auto">
          <a:xfrm>
            <a:off x="2701925" y="1627262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61" name="Line 5"/>
          <p:cNvSpPr>
            <a:spLocks noChangeShapeType="1"/>
          </p:cNvSpPr>
          <p:nvPr/>
        </p:nvSpPr>
        <p:spPr bwMode="auto">
          <a:xfrm>
            <a:off x="2701925" y="1916187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62" name="Line 6"/>
          <p:cNvSpPr>
            <a:spLocks noChangeShapeType="1"/>
          </p:cNvSpPr>
          <p:nvPr/>
        </p:nvSpPr>
        <p:spPr bwMode="auto">
          <a:xfrm>
            <a:off x="2701925" y="220352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63" name="Oval 7"/>
          <p:cNvSpPr>
            <a:spLocks noChangeArrowheads="1"/>
          </p:cNvSpPr>
          <p:nvPr/>
        </p:nvSpPr>
        <p:spPr bwMode="auto">
          <a:xfrm>
            <a:off x="3062288" y="1987624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64" name="Oval 8"/>
          <p:cNvSpPr>
            <a:spLocks noChangeArrowheads="1"/>
          </p:cNvSpPr>
          <p:nvPr/>
        </p:nvSpPr>
        <p:spPr bwMode="auto">
          <a:xfrm>
            <a:off x="3062288" y="2276549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65" name="Line 9"/>
          <p:cNvSpPr>
            <a:spLocks noChangeShapeType="1"/>
          </p:cNvSpPr>
          <p:nvPr/>
        </p:nvSpPr>
        <p:spPr bwMode="auto">
          <a:xfrm>
            <a:off x="3133725" y="2060649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66" name="Line 10"/>
          <p:cNvSpPr>
            <a:spLocks noChangeShapeType="1"/>
          </p:cNvSpPr>
          <p:nvPr/>
        </p:nvSpPr>
        <p:spPr bwMode="auto">
          <a:xfrm flipH="1">
            <a:off x="2197100" y="2347987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67" name="Text Box 11"/>
          <p:cNvSpPr txBox="1">
            <a:spLocks noChangeArrowheads="1"/>
          </p:cNvSpPr>
          <p:nvPr/>
        </p:nvSpPr>
        <p:spPr bwMode="auto">
          <a:xfrm>
            <a:off x="2773363" y="1555824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(2,3)</a:t>
            </a:r>
          </a:p>
        </p:txBody>
      </p:sp>
      <p:sp>
        <p:nvSpPr>
          <p:cNvPr id="301068" name="Rectangle 12"/>
          <p:cNvSpPr>
            <a:spLocks noChangeArrowheads="1"/>
          </p:cNvSpPr>
          <p:nvPr/>
        </p:nvSpPr>
        <p:spPr bwMode="auto">
          <a:xfrm>
            <a:off x="1333500" y="1627262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69" name="Line 13"/>
          <p:cNvSpPr>
            <a:spLocks noChangeShapeType="1"/>
          </p:cNvSpPr>
          <p:nvPr/>
        </p:nvSpPr>
        <p:spPr bwMode="auto">
          <a:xfrm>
            <a:off x="1333500" y="1916187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70" name="Line 14"/>
          <p:cNvSpPr>
            <a:spLocks noChangeShapeType="1"/>
          </p:cNvSpPr>
          <p:nvPr/>
        </p:nvSpPr>
        <p:spPr bwMode="auto">
          <a:xfrm>
            <a:off x="1333500" y="220352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71" name="Oval 15"/>
          <p:cNvSpPr>
            <a:spLocks noChangeArrowheads="1"/>
          </p:cNvSpPr>
          <p:nvPr/>
        </p:nvSpPr>
        <p:spPr bwMode="auto">
          <a:xfrm>
            <a:off x="1693863" y="1987624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72" name="Oval 16"/>
          <p:cNvSpPr>
            <a:spLocks noChangeArrowheads="1"/>
          </p:cNvSpPr>
          <p:nvPr/>
        </p:nvSpPr>
        <p:spPr bwMode="auto">
          <a:xfrm>
            <a:off x="1693863" y="2276549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73" name="Line 17"/>
          <p:cNvSpPr>
            <a:spLocks noChangeShapeType="1"/>
          </p:cNvSpPr>
          <p:nvPr/>
        </p:nvSpPr>
        <p:spPr bwMode="auto">
          <a:xfrm>
            <a:off x="1765300" y="2060649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74" name="Line 18"/>
          <p:cNvSpPr>
            <a:spLocks noChangeShapeType="1"/>
          </p:cNvSpPr>
          <p:nvPr/>
        </p:nvSpPr>
        <p:spPr bwMode="auto">
          <a:xfrm flipH="1">
            <a:off x="1044575" y="2347987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75" name="Text Box 19"/>
          <p:cNvSpPr txBox="1">
            <a:spLocks noChangeArrowheads="1"/>
          </p:cNvSpPr>
          <p:nvPr/>
        </p:nvSpPr>
        <p:spPr bwMode="auto">
          <a:xfrm>
            <a:off x="1404938" y="1555824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 Unicode MS" charset="0"/>
              </a:rPr>
              <a:t>(1,2)</a:t>
            </a:r>
          </a:p>
        </p:txBody>
      </p:sp>
      <p:sp>
        <p:nvSpPr>
          <p:cNvPr id="301076" name="Rectangle 20"/>
          <p:cNvSpPr>
            <a:spLocks noChangeArrowheads="1"/>
          </p:cNvSpPr>
          <p:nvPr/>
        </p:nvSpPr>
        <p:spPr bwMode="auto">
          <a:xfrm>
            <a:off x="6805613" y="1608212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77" name="Line 21"/>
          <p:cNvSpPr>
            <a:spLocks noChangeShapeType="1"/>
          </p:cNvSpPr>
          <p:nvPr/>
        </p:nvSpPr>
        <p:spPr bwMode="auto">
          <a:xfrm>
            <a:off x="6805613" y="1897137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78" name="Line 22"/>
          <p:cNvSpPr>
            <a:spLocks noChangeShapeType="1"/>
          </p:cNvSpPr>
          <p:nvPr/>
        </p:nvSpPr>
        <p:spPr bwMode="auto">
          <a:xfrm>
            <a:off x="6805613" y="218447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79" name="Oval 23"/>
          <p:cNvSpPr>
            <a:spLocks noChangeArrowheads="1"/>
          </p:cNvSpPr>
          <p:nvPr/>
        </p:nvSpPr>
        <p:spPr bwMode="auto">
          <a:xfrm>
            <a:off x="7165975" y="1968574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80" name="Oval 24"/>
          <p:cNvSpPr>
            <a:spLocks noChangeArrowheads="1"/>
          </p:cNvSpPr>
          <p:nvPr/>
        </p:nvSpPr>
        <p:spPr bwMode="auto">
          <a:xfrm>
            <a:off x="7165975" y="2257499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81" name="Line 25"/>
          <p:cNvSpPr>
            <a:spLocks noChangeShapeType="1"/>
          </p:cNvSpPr>
          <p:nvPr/>
        </p:nvSpPr>
        <p:spPr bwMode="auto">
          <a:xfrm flipH="1">
            <a:off x="6300788" y="2328937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82" name="Text Box 26"/>
          <p:cNvSpPr txBox="1">
            <a:spLocks noChangeArrowheads="1"/>
          </p:cNvSpPr>
          <p:nvPr/>
        </p:nvSpPr>
        <p:spPr bwMode="auto">
          <a:xfrm>
            <a:off x="7092950" y="1555824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latin typeface="cmsy10" charset="0"/>
              </a:rPr>
              <a:t>⊥</a:t>
            </a:r>
            <a:endParaRPr lang="en-US" dirty="0">
              <a:latin typeface="cmsy10" charset="0"/>
            </a:endParaRPr>
          </a:p>
        </p:txBody>
      </p:sp>
      <p:sp>
        <p:nvSpPr>
          <p:cNvPr id="301083" name="Line 27"/>
          <p:cNvSpPr>
            <a:spLocks noChangeShapeType="1"/>
          </p:cNvSpPr>
          <p:nvPr/>
        </p:nvSpPr>
        <p:spPr bwMode="auto">
          <a:xfrm>
            <a:off x="1044575" y="2347987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84" name="Line 28"/>
          <p:cNvSpPr>
            <a:spLocks noChangeShapeType="1"/>
          </p:cNvSpPr>
          <p:nvPr/>
        </p:nvSpPr>
        <p:spPr bwMode="auto">
          <a:xfrm>
            <a:off x="1044575" y="2636912"/>
            <a:ext cx="6913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85" name="Line 29"/>
          <p:cNvSpPr>
            <a:spLocks noChangeShapeType="1"/>
          </p:cNvSpPr>
          <p:nvPr/>
        </p:nvSpPr>
        <p:spPr bwMode="auto">
          <a:xfrm flipH="1" flipV="1">
            <a:off x="7967663" y="2328937"/>
            <a:ext cx="95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86" name="Line 30"/>
          <p:cNvSpPr>
            <a:spLocks noChangeShapeType="1"/>
          </p:cNvSpPr>
          <p:nvPr/>
        </p:nvSpPr>
        <p:spPr bwMode="auto">
          <a:xfrm flipH="1">
            <a:off x="7670800" y="2328937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87" name="Line 31"/>
          <p:cNvSpPr>
            <a:spLocks noChangeShapeType="1"/>
          </p:cNvSpPr>
          <p:nvPr/>
        </p:nvSpPr>
        <p:spPr bwMode="auto">
          <a:xfrm>
            <a:off x="1044575" y="1484387"/>
            <a:ext cx="6913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88" name="Line 32"/>
          <p:cNvSpPr>
            <a:spLocks noChangeShapeType="1"/>
          </p:cNvSpPr>
          <p:nvPr/>
        </p:nvSpPr>
        <p:spPr bwMode="auto">
          <a:xfrm flipH="1" flipV="1">
            <a:off x="7967663" y="1465337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89" name="Line 33"/>
          <p:cNvSpPr>
            <a:spLocks noChangeShapeType="1"/>
          </p:cNvSpPr>
          <p:nvPr/>
        </p:nvSpPr>
        <p:spPr bwMode="auto">
          <a:xfrm flipH="1">
            <a:off x="7248525" y="2041599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90" name="Line 34"/>
          <p:cNvSpPr>
            <a:spLocks noChangeShapeType="1"/>
          </p:cNvSpPr>
          <p:nvPr/>
        </p:nvSpPr>
        <p:spPr bwMode="auto">
          <a:xfrm>
            <a:off x="1044575" y="1484387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91" name="Line 35"/>
          <p:cNvSpPr>
            <a:spLocks noChangeShapeType="1"/>
          </p:cNvSpPr>
          <p:nvPr/>
        </p:nvSpPr>
        <p:spPr bwMode="auto">
          <a:xfrm>
            <a:off x="1044575" y="2060649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92" name="Rectangle 36"/>
          <p:cNvSpPr>
            <a:spLocks noChangeArrowheads="1"/>
          </p:cNvSpPr>
          <p:nvPr/>
        </p:nvSpPr>
        <p:spPr bwMode="auto">
          <a:xfrm>
            <a:off x="5438775" y="1608212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93" name="Line 37"/>
          <p:cNvSpPr>
            <a:spLocks noChangeShapeType="1"/>
          </p:cNvSpPr>
          <p:nvPr/>
        </p:nvSpPr>
        <p:spPr bwMode="auto">
          <a:xfrm>
            <a:off x="5438775" y="1897137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94" name="Line 38"/>
          <p:cNvSpPr>
            <a:spLocks noChangeShapeType="1"/>
          </p:cNvSpPr>
          <p:nvPr/>
        </p:nvSpPr>
        <p:spPr bwMode="auto">
          <a:xfrm>
            <a:off x="5438775" y="218447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95" name="Oval 39"/>
          <p:cNvSpPr>
            <a:spLocks noChangeArrowheads="1"/>
          </p:cNvSpPr>
          <p:nvPr/>
        </p:nvSpPr>
        <p:spPr bwMode="auto">
          <a:xfrm>
            <a:off x="5799138" y="1968574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96" name="Oval 40"/>
          <p:cNvSpPr>
            <a:spLocks noChangeArrowheads="1"/>
          </p:cNvSpPr>
          <p:nvPr/>
        </p:nvSpPr>
        <p:spPr bwMode="auto">
          <a:xfrm>
            <a:off x="5799138" y="2257499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97" name="Line 41"/>
          <p:cNvSpPr>
            <a:spLocks noChangeShapeType="1"/>
          </p:cNvSpPr>
          <p:nvPr/>
        </p:nvSpPr>
        <p:spPr bwMode="auto">
          <a:xfrm>
            <a:off x="5870575" y="2041599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98" name="Line 42"/>
          <p:cNvSpPr>
            <a:spLocks noChangeShapeType="1"/>
          </p:cNvSpPr>
          <p:nvPr/>
        </p:nvSpPr>
        <p:spPr bwMode="auto">
          <a:xfrm flipH="1">
            <a:off x="4933950" y="2328937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99" name="Text Box 43"/>
          <p:cNvSpPr txBox="1">
            <a:spLocks noChangeArrowheads="1"/>
          </p:cNvSpPr>
          <p:nvPr/>
        </p:nvSpPr>
        <p:spPr bwMode="auto">
          <a:xfrm>
            <a:off x="5508625" y="1555824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(4,1)</a:t>
            </a:r>
            <a:endParaRPr lang="de-DE" baseline="-25000"/>
          </a:p>
        </p:txBody>
      </p:sp>
      <p:sp>
        <p:nvSpPr>
          <p:cNvPr id="301100" name="Rectangle 44"/>
          <p:cNvSpPr>
            <a:spLocks noChangeArrowheads="1"/>
          </p:cNvSpPr>
          <p:nvPr/>
        </p:nvSpPr>
        <p:spPr bwMode="auto">
          <a:xfrm>
            <a:off x="4070350" y="1627262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101" name="Line 45"/>
          <p:cNvSpPr>
            <a:spLocks noChangeShapeType="1"/>
          </p:cNvSpPr>
          <p:nvPr/>
        </p:nvSpPr>
        <p:spPr bwMode="auto">
          <a:xfrm>
            <a:off x="4070350" y="1916187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102" name="Line 46"/>
          <p:cNvSpPr>
            <a:spLocks noChangeShapeType="1"/>
          </p:cNvSpPr>
          <p:nvPr/>
        </p:nvSpPr>
        <p:spPr bwMode="auto">
          <a:xfrm>
            <a:off x="4070350" y="220352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103" name="Oval 47"/>
          <p:cNvSpPr>
            <a:spLocks noChangeArrowheads="1"/>
          </p:cNvSpPr>
          <p:nvPr/>
        </p:nvSpPr>
        <p:spPr bwMode="auto">
          <a:xfrm>
            <a:off x="4430713" y="1987624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104" name="Oval 48"/>
          <p:cNvSpPr>
            <a:spLocks noChangeArrowheads="1"/>
          </p:cNvSpPr>
          <p:nvPr/>
        </p:nvSpPr>
        <p:spPr bwMode="auto">
          <a:xfrm>
            <a:off x="4430713" y="2276549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105" name="Line 49"/>
          <p:cNvSpPr>
            <a:spLocks noChangeShapeType="1"/>
          </p:cNvSpPr>
          <p:nvPr/>
        </p:nvSpPr>
        <p:spPr bwMode="auto">
          <a:xfrm>
            <a:off x="4502150" y="2060649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106" name="Line 50"/>
          <p:cNvSpPr>
            <a:spLocks noChangeShapeType="1"/>
          </p:cNvSpPr>
          <p:nvPr/>
        </p:nvSpPr>
        <p:spPr bwMode="auto">
          <a:xfrm flipH="1">
            <a:off x="3565525" y="2347987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107" name="Text Box 51"/>
          <p:cNvSpPr txBox="1">
            <a:spLocks noChangeArrowheads="1"/>
          </p:cNvSpPr>
          <p:nvPr/>
        </p:nvSpPr>
        <p:spPr bwMode="auto">
          <a:xfrm>
            <a:off x="4141788" y="1555824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(3,4)</a:t>
            </a:r>
          </a:p>
        </p:txBody>
      </p:sp>
    </p:spTree>
    <p:extLst>
      <p:ext uri="{BB962C8B-B14F-4D97-AF65-F5344CB8AC3E}">
        <p14:creationId xmlns:p14="http://schemas.microsoft.com/office/powerpoint/2010/main" val="219100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614B-F9A4-FD4B-8959-C6019962AA50}" type="slidenum">
              <a:rPr lang="de-DE"/>
              <a:pPr/>
              <a:t>150</a:t>
            </a:fld>
            <a:endParaRPr lang="de-DE"/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Pairs Shortest Paths</a:t>
            </a:r>
          </a:p>
        </p:txBody>
      </p:sp>
      <p:sp>
        <p:nvSpPr>
          <p:cNvPr id="459780" name="Oval 4"/>
          <p:cNvSpPr>
            <a:spLocks noChangeArrowheads="1"/>
          </p:cNvSpPr>
          <p:nvPr/>
        </p:nvSpPr>
        <p:spPr bwMode="auto">
          <a:xfrm>
            <a:off x="6948488" y="17002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59781" name="Oval 5"/>
          <p:cNvSpPr>
            <a:spLocks noChangeArrowheads="1"/>
          </p:cNvSpPr>
          <p:nvPr/>
        </p:nvSpPr>
        <p:spPr bwMode="auto">
          <a:xfrm>
            <a:off x="6948488" y="29241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59782" name="Oval 6"/>
          <p:cNvSpPr>
            <a:spLocks noChangeArrowheads="1"/>
          </p:cNvSpPr>
          <p:nvPr/>
        </p:nvSpPr>
        <p:spPr bwMode="auto">
          <a:xfrm>
            <a:off x="6948488" y="41497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59783" name="Oval 7"/>
          <p:cNvSpPr>
            <a:spLocks noChangeArrowheads="1"/>
          </p:cNvSpPr>
          <p:nvPr/>
        </p:nvSpPr>
        <p:spPr bwMode="auto">
          <a:xfrm>
            <a:off x="69484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59784" name="Freeform 8"/>
          <p:cNvSpPr>
            <a:spLocks/>
          </p:cNvSpPr>
          <p:nvPr/>
        </p:nvSpPr>
        <p:spPr bwMode="auto">
          <a:xfrm>
            <a:off x="6589713" y="2133600"/>
            <a:ext cx="358775" cy="863600"/>
          </a:xfrm>
          <a:custGeom>
            <a:avLst/>
            <a:gdLst>
              <a:gd name="T0" fmla="*/ 226 w 226"/>
              <a:gd name="T1" fmla="*/ 544 h 544"/>
              <a:gd name="T2" fmla="*/ 0 w 226"/>
              <a:gd name="T3" fmla="*/ 272 h 544"/>
              <a:gd name="T4" fmla="*/ 226 w 226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" h="544">
                <a:moveTo>
                  <a:pt x="226" y="544"/>
                </a:moveTo>
                <a:cubicBezTo>
                  <a:pt x="113" y="453"/>
                  <a:pt x="0" y="363"/>
                  <a:pt x="0" y="272"/>
                </a:cubicBezTo>
                <a:cubicBezTo>
                  <a:pt x="0" y="181"/>
                  <a:pt x="113" y="90"/>
                  <a:pt x="226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9785" name="Freeform 9"/>
          <p:cNvSpPr>
            <a:spLocks/>
          </p:cNvSpPr>
          <p:nvPr/>
        </p:nvSpPr>
        <p:spPr bwMode="auto">
          <a:xfrm>
            <a:off x="6434138" y="3357563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9786" name="Freeform 10"/>
          <p:cNvSpPr>
            <a:spLocks/>
          </p:cNvSpPr>
          <p:nvPr/>
        </p:nvSpPr>
        <p:spPr bwMode="auto">
          <a:xfrm>
            <a:off x="7453313" y="4581525"/>
            <a:ext cx="444500" cy="863600"/>
          </a:xfrm>
          <a:custGeom>
            <a:avLst/>
            <a:gdLst>
              <a:gd name="T0" fmla="*/ 0 w 280"/>
              <a:gd name="T1" fmla="*/ 544 h 544"/>
              <a:gd name="T2" fmla="*/ 272 w 280"/>
              <a:gd name="T3" fmla="*/ 272 h 544"/>
              <a:gd name="T4" fmla="*/ 45 w 280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0" h="544">
                <a:moveTo>
                  <a:pt x="0" y="544"/>
                </a:moveTo>
                <a:cubicBezTo>
                  <a:pt x="132" y="453"/>
                  <a:pt x="264" y="363"/>
                  <a:pt x="272" y="272"/>
                </a:cubicBezTo>
                <a:cubicBezTo>
                  <a:pt x="280" y="181"/>
                  <a:pt x="162" y="90"/>
                  <a:pt x="45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9787" name="Freeform 11"/>
          <p:cNvSpPr>
            <a:spLocks/>
          </p:cNvSpPr>
          <p:nvPr/>
        </p:nvSpPr>
        <p:spPr bwMode="auto">
          <a:xfrm flipH="1" flipV="1">
            <a:off x="7453313" y="2060575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9788" name="Text Box 12"/>
          <p:cNvSpPr txBox="1">
            <a:spLocks noChangeArrowheads="1"/>
          </p:cNvSpPr>
          <p:nvPr/>
        </p:nvSpPr>
        <p:spPr bwMode="auto">
          <a:xfrm>
            <a:off x="314325" y="1628775"/>
            <a:ext cx="543770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err="1"/>
              <a:t>Schritt</a:t>
            </a:r>
            <a:r>
              <a:rPr lang="en-US" sz="3200" dirty="0"/>
              <a:t> 3: r(e)-</a:t>
            </a:r>
            <a:r>
              <a:rPr lang="en-US" sz="3200" dirty="0" err="1"/>
              <a:t>Werte</a:t>
            </a:r>
            <a:r>
              <a:rPr lang="en-US" sz="3200" dirty="0"/>
              <a:t> </a:t>
            </a:r>
            <a:r>
              <a:rPr lang="en-US" sz="3200" dirty="0" err="1"/>
              <a:t>berechnen</a:t>
            </a:r>
            <a:endParaRPr lang="en-US" sz="3200" dirty="0"/>
          </a:p>
          <a:p>
            <a:endParaRPr lang="de-DE" sz="3200" dirty="0"/>
          </a:p>
          <a:p>
            <a:r>
              <a:rPr lang="de-DE" sz="3200" dirty="0"/>
              <a:t>Die </a:t>
            </a:r>
            <a:r>
              <a:rPr lang="de-DE" sz="3200" dirty="0">
                <a:solidFill>
                  <a:srgbClr val="FF0000"/>
                </a:solidFill>
              </a:rPr>
              <a:t>reduzierten Kosten</a:t>
            </a:r>
            <a:r>
              <a:rPr lang="de-DE" sz="3200" dirty="0"/>
              <a:t> von </a:t>
            </a:r>
            <a:br>
              <a:rPr lang="de-DE" sz="3200" dirty="0"/>
            </a:br>
            <a:r>
              <a:rPr lang="de-DE" sz="3200" dirty="0" err="1">
                <a:solidFill>
                  <a:schemeClr val="hlink"/>
                </a:solidFill>
              </a:rPr>
              <a:t>e</a:t>
            </a:r>
            <a:r>
              <a:rPr lang="de-DE" sz="3200" dirty="0">
                <a:solidFill>
                  <a:schemeClr val="hlink"/>
                </a:solidFill>
              </a:rPr>
              <a:t>=(</a:t>
            </a:r>
            <a:r>
              <a:rPr lang="de-DE" sz="3200" dirty="0" err="1">
                <a:solidFill>
                  <a:schemeClr val="hlink"/>
                </a:solidFill>
              </a:rPr>
              <a:t>v,w</a:t>
            </a:r>
            <a:r>
              <a:rPr lang="de-DE" sz="3200" dirty="0">
                <a:solidFill>
                  <a:schemeClr val="hlink"/>
                </a:solidFill>
              </a:rPr>
              <a:t>)</a:t>
            </a:r>
            <a:r>
              <a:rPr lang="de-DE" sz="3200" dirty="0"/>
              <a:t> sind:</a:t>
            </a:r>
            <a:br>
              <a:rPr lang="de-DE" sz="3200" dirty="0"/>
            </a:br>
            <a:r>
              <a:rPr lang="de-DE" sz="3200" dirty="0"/>
              <a:t>          </a:t>
            </a:r>
            <a:r>
              <a:rPr lang="de-DE" sz="3200" dirty="0" err="1">
                <a:solidFill>
                  <a:schemeClr val="hlink"/>
                </a:solidFill>
              </a:rPr>
              <a:t>r</a:t>
            </a:r>
            <a:r>
              <a:rPr lang="de-DE" sz="3200" dirty="0">
                <a:solidFill>
                  <a:schemeClr val="hlink"/>
                </a:solidFill>
              </a:rPr>
              <a:t>(</a:t>
            </a:r>
            <a:r>
              <a:rPr lang="de-DE" sz="3200" dirty="0" err="1">
                <a:solidFill>
                  <a:schemeClr val="hlink"/>
                </a:solidFill>
              </a:rPr>
              <a:t>e</a:t>
            </a:r>
            <a:r>
              <a:rPr lang="de-DE" sz="3200" dirty="0">
                <a:solidFill>
                  <a:schemeClr val="hlink"/>
                </a:solidFill>
              </a:rPr>
              <a:t>) := 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3200" dirty="0" smtClean="0">
                <a:solidFill>
                  <a:schemeClr val="hlink"/>
                </a:solidFill>
              </a:rPr>
              <a:t>(</a:t>
            </a:r>
            <a:r>
              <a:rPr lang="de-DE" sz="3200" dirty="0">
                <a:solidFill>
                  <a:schemeClr val="hlink"/>
                </a:solidFill>
              </a:rPr>
              <a:t>v) + c(</a:t>
            </a:r>
            <a:r>
              <a:rPr lang="de-DE" sz="3200" dirty="0" err="1">
                <a:solidFill>
                  <a:schemeClr val="hlink"/>
                </a:solidFill>
              </a:rPr>
              <a:t>e</a:t>
            </a:r>
            <a:r>
              <a:rPr lang="de-DE" sz="3200" dirty="0">
                <a:solidFill>
                  <a:schemeClr val="hlink"/>
                </a:solidFill>
              </a:rPr>
              <a:t>) - 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3200" dirty="0" smtClean="0">
                <a:solidFill>
                  <a:schemeClr val="hlink"/>
                </a:solidFill>
              </a:rPr>
              <a:t>(</a:t>
            </a:r>
            <a:r>
              <a:rPr lang="de-DE" sz="3200" dirty="0" err="1">
                <a:solidFill>
                  <a:schemeClr val="hlink"/>
                </a:solidFill>
              </a:rPr>
              <a:t>w</a:t>
            </a:r>
            <a:r>
              <a:rPr lang="de-DE" sz="3200" dirty="0">
                <a:solidFill>
                  <a:schemeClr val="hlink"/>
                </a:solidFill>
              </a:rPr>
              <a:t>)</a:t>
            </a:r>
            <a:endParaRPr lang="en-US" sz="3200" dirty="0">
              <a:solidFill>
                <a:schemeClr val="hlink"/>
              </a:solidFill>
            </a:endParaRPr>
          </a:p>
        </p:txBody>
      </p:sp>
      <p:sp>
        <p:nvSpPr>
          <p:cNvPr id="459789" name="Text Box 13"/>
          <p:cNvSpPr txBox="1">
            <a:spLocks noChangeArrowheads="1"/>
          </p:cNvSpPr>
          <p:nvPr/>
        </p:nvSpPr>
        <p:spPr bwMode="auto">
          <a:xfrm>
            <a:off x="6156325" y="234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59790" name="Text Box 14"/>
          <p:cNvSpPr txBox="1">
            <a:spLocks noChangeArrowheads="1"/>
          </p:cNvSpPr>
          <p:nvPr/>
        </p:nvSpPr>
        <p:spPr bwMode="auto">
          <a:xfrm>
            <a:off x="7956550" y="24923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9791" name="Text Box 15"/>
          <p:cNvSpPr txBox="1">
            <a:spLocks noChangeArrowheads="1"/>
          </p:cNvSpPr>
          <p:nvPr/>
        </p:nvSpPr>
        <p:spPr bwMode="auto">
          <a:xfrm>
            <a:off x="6084888" y="41497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59792" name="Text Box 16"/>
          <p:cNvSpPr txBox="1">
            <a:spLocks noChangeArrowheads="1"/>
          </p:cNvSpPr>
          <p:nvPr/>
        </p:nvSpPr>
        <p:spPr bwMode="auto">
          <a:xfrm>
            <a:off x="7956550" y="47974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9801" name="Text Box 25"/>
          <p:cNvSpPr txBox="1">
            <a:spLocks noChangeArrowheads="1"/>
          </p:cNvSpPr>
          <p:nvPr/>
        </p:nvSpPr>
        <p:spPr bwMode="auto">
          <a:xfrm>
            <a:off x="7575550" y="1644650"/>
            <a:ext cx="8515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 smtClean="0">
                <a:latin typeface="Symbol" charset="0"/>
              </a:rPr>
              <a:t>(</a:t>
            </a:r>
            <a:r>
              <a:rPr lang="en-US" dirty="0"/>
              <a:t>a)=0</a:t>
            </a:r>
          </a:p>
        </p:txBody>
      </p:sp>
      <p:sp>
        <p:nvSpPr>
          <p:cNvPr id="459802" name="Text Box 26"/>
          <p:cNvSpPr txBox="1">
            <a:spLocks noChangeArrowheads="1"/>
          </p:cNvSpPr>
          <p:nvPr/>
        </p:nvSpPr>
        <p:spPr bwMode="auto">
          <a:xfrm>
            <a:off x="7596188" y="2997200"/>
            <a:ext cx="8723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 smtClean="0">
                <a:latin typeface="Symbol" charset="0"/>
              </a:rPr>
              <a:t>(</a:t>
            </a:r>
            <a:r>
              <a:rPr lang="en-US" dirty="0"/>
              <a:t>b)=0</a:t>
            </a:r>
          </a:p>
        </p:txBody>
      </p:sp>
      <p:sp>
        <p:nvSpPr>
          <p:cNvPr id="459803" name="Text Box 27"/>
          <p:cNvSpPr txBox="1">
            <a:spLocks noChangeArrowheads="1"/>
          </p:cNvSpPr>
          <p:nvPr/>
        </p:nvSpPr>
        <p:spPr bwMode="auto">
          <a:xfrm>
            <a:off x="7596188" y="4221163"/>
            <a:ext cx="9156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Symbol" charset="0"/>
                <a:sym typeface="Symbol" charset="0"/>
              </a:rPr>
              <a:t>𝜙</a:t>
            </a:r>
            <a:r>
              <a:rPr lang="en-US" dirty="0" smtClean="0">
                <a:solidFill>
                  <a:srgbClr val="FF0000"/>
                </a:solidFill>
                <a:latin typeface="Symbol" charset="0"/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c)=-1</a:t>
            </a:r>
          </a:p>
        </p:txBody>
      </p:sp>
      <p:sp>
        <p:nvSpPr>
          <p:cNvPr id="459804" name="Text Box 28"/>
          <p:cNvSpPr txBox="1">
            <a:spLocks noChangeArrowheads="1"/>
          </p:cNvSpPr>
          <p:nvPr/>
        </p:nvSpPr>
        <p:spPr bwMode="auto">
          <a:xfrm>
            <a:off x="7596188" y="5445125"/>
            <a:ext cx="8707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 smtClean="0">
                <a:latin typeface="Symbol" charset="0"/>
              </a:rPr>
              <a:t>(</a:t>
            </a:r>
            <a:r>
              <a:rPr lang="en-US" dirty="0"/>
              <a:t>d)=0</a:t>
            </a:r>
          </a:p>
        </p:txBody>
      </p:sp>
    </p:spTree>
    <p:extLst>
      <p:ext uri="{BB962C8B-B14F-4D97-AF65-F5344CB8AC3E}">
        <p14:creationId xmlns:p14="http://schemas.microsoft.com/office/powerpoint/2010/main" val="116242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6AB7-3760-3948-AB79-E22EC838237D}" type="slidenum">
              <a:rPr lang="de-DE"/>
              <a:pPr/>
              <a:t>151</a:t>
            </a:fld>
            <a:endParaRPr lang="de-DE"/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Pairs Shortest Paths</a:t>
            </a:r>
          </a:p>
        </p:txBody>
      </p:sp>
      <p:sp>
        <p:nvSpPr>
          <p:cNvPr id="460803" name="Oval 3"/>
          <p:cNvSpPr>
            <a:spLocks noChangeArrowheads="1"/>
          </p:cNvSpPr>
          <p:nvPr/>
        </p:nvSpPr>
        <p:spPr bwMode="auto">
          <a:xfrm>
            <a:off x="6948488" y="17002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60804" name="Oval 4"/>
          <p:cNvSpPr>
            <a:spLocks noChangeArrowheads="1"/>
          </p:cNvSpPr>
          <p:nvPr/>
        </p:nvSpPr>
        <p:spPr bwMode="auto">
          <a:xfrm>
            <a:off x="6948488" y="29241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60805" name="Oval 5"/>
          <p:cNvSpPr>
            <a:spLocks noChangeArrowheads="1"/>
          </p:cNvSpPr>
          <p:nvPr/>
        </p:nvSpPr>
        <p:spPr bwMode="auto">
          <a:xfrm>
            <a:off x="6948488" y="41497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60806" name="Oval 6"/>
          <p:cNvSpPr>
            <a:spLocks noChangeArrowheads="1"/>
          </p:cNvSpPr>
          <p:nvPr/>
        </p:nvSpPr>
        <p:spPr bwMode="auto">
          <a:xfrm>
            <a:off x="69484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60807" name="Freeform 7"/>
          <p:cNvSpPr>
            <a:spLocks/>
          </p:cNvSpPr>
          <p:nvPr/>
        </p:nvSpPr>
        <p:spPr bwMode="auto">
          <a:xfrm>
            <a:off x="6589713" y="2133600"/>
            <a:ext cx="358775" cy="863600"/>
          </a:xfrm>
          <a:custGeom>
            <a:avLst/>
            <a:gdLst>
              <a:gd name="T0" fmla="*/ 226 w 226"/>
              <a:gd name="T1" fmla="*/ 544 h 544"/>
              <a:gd name="T2" fmla="*/ 0 w 226"/>
              <a:gd name="T3" fmla="*/ 272 h 544"/>
              <a:gd name="T4" fmla="*/ 226 w 226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" h="544">
                <a:moveTo>
                  <a:pt x="226" y="544"/>
                </a:moveTo>
                <a:cubicBezTo>
                  <a:pt x="113" y="453"/>
                  <a:pt x="0" y="363"/>
                  <a:pt x="0" y="272"/>
                </a:cubicBezTo>
                <a:cubicBezTo>
                  <a:pt x="0" y="181"/>
                  <a:pt x="113" y="90"/>
                  <a:pt x="226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0808" name="Freeform 8"/>
          <p:cNvSpPr>
            <a:spLocks/>
          </p:cNvSpPr>
          <p:nvPr/>
        </p:nvSpPr>
        <p:spPr bwMode="auto">
          <a:xfrm>
            <a:off x="6434138" y="3357563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0809" name="Freeform 9"/>
          <p:cNvSpPr>
            <a:spLocks/>
          </p:cNvSpPr>
          <p:nvPr/>
        </p:nvSpPr>
        <p:spPr bwMode="auto">
          <a:xfrm>
            <a:off x="7453313" y="4581525"/>
            <a:ext cx="444500" cy="863600"/>
          </a:xfrm>
          <a:custGeom>
            <a:avLst/>
            <a:gdLst>
              <a:gd name="T0" fmla="*/ 0 w 280"/>
              <a:gd name="T1" fmla="*/ 544 h 544"/>
              <a:gd name="T2" fmla="*/ 272 w 280"/>
              <a:gd name="T3" fmla="*/ 272 h 544"/>
              <a:gd name="T4" fmla="*/ 45 w 280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0" h="544">
                <a:moveTo>
                  <a:pt x="0" y="544"/>
                </a:moveTo>
                <a:cubicBezTo>
                  <a:pt x="132" y="453"/>
                  <a:pt x="264" y="363"/>
                  <a:pt x="272" y="272"/>
                </a:cubicBezTo>
                <a:cubicBezTo>
                  <a:pt x="280" y="181"/>
                  <a:pt x="162" y="90"/>
                  <a:pt x="45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0810" name="Freeform 10"/>
          <p:cNvSpPr>
            <a:spLocks/>
          </p:cNvSpPr>
          <p:nvPr/>
        </p:nvSpPr>
        <p:spPr bwMode="auto">
          <a:xfrm flipH="1" flipV="1">
            <a:off x="7453313" y="2060575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0811" name="Text Box 11"/>
          <p:cNvSpPr txBox="1">
            <a:spLocks noChangeArrowheads="1"/>
          </p:cNvSpPr>
          <p:nvPr/>
        </p:nvSpPr>
        <p:spPr bwMode="auto">
          <a:xfrm>
            <a:off x="314325" y="1628775"/>
            <a:ext cx="585472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err="1"/>
              <a:t>Schritt</a:t>
            </a:r>
            <a:r>
              <a:rPr lang="en-US" sz="3200" dirty="0"/>
              <a:t> 4: </a:t>
            </a:r>
            <a:r>
              <a:rPr lang="en-US" sz="3200" dirty="0" err="1" smtClean="0"/>
              <a:t>Berechne</a:t>
            </a:r>
            <a:r>
              <a:rPr lang="en-US" sz="3200" dirty="0" smtClean="0"/>
              <a:t> </a:t>
            </a:r>
            <a:r>
              <a:rPr lang="en-US" sz="3200" dirty="0" err="1"/>
              <a:t>alle</a:t>
            </a:r>
            <a:r>
              <a:rPr lang="en-US" sz="3200" dirty="0"/>
              <a:t> </a:t>
            </a:r>
            <a:r>
              <a:rPr lang="en-US" sz="3200" dirty="0" err="1"/>
              <a:t>Distanzen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en-US" sz="3200" dirty="0" smtClean="0">
                <a:solidFill>
                  <a:schemeClr val="hlink"/>
                </a:solidFill>
              </a:rPr>
              <a:t>(</a:t>
            </a:r>
            <a:r>
              <a:rPr lang="en-US" sz="3200" dirty="0" err="1">
                <a:solidFill>
                  <a:schemeClr val="hlink"/>
                </a:solidFill>
              </a:rPr>
              <a:t>v,w</a:t>
            </a:r>
            <a:r>
              <a:rPr lang="en-US" sz="3200" dirty="0">
                <a:solidFill>
                  <a:schemeClr val="hlink"/>
                </a:solidFill>
              </a:rPr>
              <a:t>)</a:t>
            </a:r>
            <a:r>
              <a:rPr lang="en-US" sz="3200" dirty="0"/>
              <a:t> via Dijkstra</a:t>
            </a:r>
            <a:endParaRPr lang="de-DE" sz="3200" dirty="0"/>
          </a:p>
        </p:txBody>
      </p:sp>
      <p:sp>
        <p:nvSpPr>
          <p:cNvPr id="460812" name="Text Box 12"/>
          <p:cNvSpPr txBox="1">
            <a:spLocks noChangeArrowheads="1"/>
          </p:cNvSpPr>
          <p:nvPr/>
        </p:nvSpPr>
        <p:spPr bwMode="auto">
          <a:xfrm>
            <a:off x="6156325" y="234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60813" name="Text Box 13"/>
          <p:cNvSpPr txBox="1">
            <a:spLocks noChangeArrowheads="1"/>
          </p:cNvSpPr>
          <p:nvPr/>
        </p:nvSpPr>
        <p:spPr bwMode="auto">
          <a:xfrm>
            <a:off x="7956550" y="24923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60814" name="Text Box 14"/>
          <p:cNvSpPr txBox="1">
            <a:spLocks noChangeArrowheads="1"/>
          </p:cNvSpPr>
          <p:nvPr/>
        </p:nvSpPr>
        <p:spPr bwMode="auto">
          <a:xfrm>
            <a:off x="6084888" y="41497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60815" name="Text Box 15"/>
          <p:cNvSpPr txBox="1">
            <a:spLocks noChangeArrowheads="1"/>
          </p:cNvSpPr>
          <p:nvPr/>
        </p:nvSpPr>
        <p:spPr bwMode="auto">
          <a:xfrm>
            <a:off x="7956550" y="47974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60816" name="Text Box 16"/>
          <p:cNvSpPr txBox="1">
            <a:spLocks noChangeArrowheads="1"/>
          </p:cNvSpPr>
          <p:nvPr/>
        </p:nvSpPr>
        <p:spPr bwMode="auto">
          <a:xfrm>
            <a:off x="7575550" y="1644650"/>
            <a:ext cx="8515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 smtClean="0">
                <a:latin typeface="Symbol" charset="0"/>
              </a:rPr>
              <a:t>(</a:t>
            </a:r>
            <a:r>
              <a:rPr lang="en-US" dirty="0"/>
              <a:t>a)=0</a:t>
            </a:r>
          </a:p>
        </p:txBody>
      </p:sp>
      <p:sp>
        <p:nvSpPr>
          <p:cNvPr id="460817" name="Text Box 17"/>
          <p:cNvSpPr txBox="1">
            <a:spLocks noChangeArrowheads="1"/>
          </p:cNvSpPr>
          <p:nvPr/>
        </p:nvSpPr>
        <p:spPr bwMode="auto">
          <a:xfrm>
            <a:off x="7596188" y="2997200"/>
            <a:ext cx="8723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 smtClean="0">
                <a:latin typeface="Symbol" charset="0"/>
              </a:rPr>
              <a:t>(</a:t>
            </a:r>
            <a:r>
              <a:rPr lang="en-US" dirty="0"/>
              <a:t>b)=0</a:t>
            </a:r>
          </a:p>
        </p:txBody>
      </p:sp>
      <p:sp>
        <p:nvSpPr>
          <p:cNvPr id="460818" name="Text Box 18"/>
          <p:cNvSpPr txBox="1">
            <a:spLocks noChangeArrowheads="1"/>
          </p:cNvSpPr>
          <p:nvPr/>
        </p:nvSpPr>
        <p:spPr bwMode="auto">
          <a:xfrm>
            <a:off x="7596188" y="4221163"/>
            <a:ext cx="9156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Symbol" charset="0"/>
                <a:sym typeface="Symbol" charset="0"/>
              </a:rPr>
              <a:t>𝜙</a:t>
            </a:r>
            <a:r>
              <a:rPr lang="en-US" dirty="0" smtClean="0">
                <a:solidFill>
                  <a:srgbClr val="FF0000"/>
                </a:solidFill>
                <a:latin typeface="Symbol" charset="0"/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c)=-1</a:t>
            </a:r>
          </a:p>
        </p:txBody>
      </p:sp>
      <p:sp>
        <p:nvSpPr>
          <p:cNvPr id="460819" name="Text Box 19"/>
          <p:cNvSpPr txBox="1">
            <a:spLocks noChangeArrowheads="1"/>
          </p:cNvSpPr>
          <p:nvPr/>
        </p:nvSpPr>
        <p:spPr bwMode="auto">
          <a:xfrm>
            <a:off x="7596188" y="5445125"/>
            <a:ext cx="8707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 smtClean="0">
                <a:latin typeface="Symbol" charset="0"/>
              </a:rPr>
              <a:t>(</a:t>
            </a:r>
            <a:r>
              <a:rPr lang="en-US" dirty="0"/>
              <a:t>d)=0</a:t>
            </a:r>
          </a:p>
        </p:txBody>
      </p:sp>
      <p:sp>
        <p:nvSpPr>
          <p:cNvPr id="460820" name="Line 20"/>
          <p:cNvSpPr>
            <a:spLocks noChangeShapeType="1"/>
          </p:cNvSpPr>
          <p:nvPr/>
        </p:nvSpPr>
        <p:spPr bwMode="auto">
          <a:xfrm>
            <a:off x="468313" y="2276475"/>
            <a:ext cx="14287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460871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035052"/>
              </p:ext>
            </p:extLst>
          </p:nvPr>
        </p:nvGraphicFramePr>
        <p:xfrm>
          <a:off x="1476375" y="2997200"/>
          <a:ext cx="3624263" cy="2608264"/>
        </p:xfrm>
        <a:graphic>
          <a:graphicData uri="http://schemas.openxmlformats.org/drawingml/2006/table">
            <a:tbl>
              <a:tblPr/>
              <a:tblGrid>
                <a:gridCol w="725488"/>
                <a:gridCol w="723900"/>
                <a:gridCol w="725487"/>
                <a:gridCol w="723900"/>
                <a:gridCol w="725488"/>
              </a:tblGrid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sym typeface="Symbol" charset="0"/>
                        </a:rPr>
                        <a:t>𝜇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0"/>
                        <a:ea typeface="ＭＳ Ｐゴシック" charset="0"/>
                        <a:sym typeface="Symbo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0872" name="Line 72"/>
          <p:cNvSpPr>
            <a:spLocks noChangeShapeType="1"/>
          </p:cNvSpPr>
          <p:nvPr/>
        </p:nvSpPr>
        <p:spPr bwMode="auto">
          <a:xfrm>
            <a:off x="1763713" y="3141663"/>
            <a:ext cx="142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02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0094-D763-8F40-A7D4-A1C61A90E7F6}" type="slidenum">
              <a:rPr lang="de-DE"/>
              <a:pPr/>
              <a:t>152</a:t>
            </a:fld>
            <a:endParaRPr lang="de-DE"/>
          </a:p>
        </p:txBody>
      </p:sp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461827" name="Oval 3"/>
          <p:cNvSpPr>
            <a:spLocks noChangeArrowheads="1"/>
          </p:cNvSpPr>
          <p:nvPr/>
        </p:nvSpPr>
        <p:spPr bwMode="auto">
          <a:xfrm>
            <a:off x="6948488" y="17002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61828" name="Oval 4"/>
          <p:cNvSpPr>
            <a:spLocks noChangeArrowheads="1"/>
          </p:cNvSpPr>
          <p:nvPr/>
        </p:nvSpPr>
        <p:spPr bwMode="auto">
          <a:xfrm>
            <a:off x="6948488" y="29241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61829" name="Oval 5"/>
          <p:cNvSpPr>
            <a:spLocks noChangeArrowheads="1"/>
          </p:cNvSpPr>
          <p:nvPr/>
        </p:nvSpPr>
        <p:spPr bwMode="auto">
          <a:xfrm>
            <a:off x="6948488" y="41497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61830" name="Oval 6"/>
          <p:cNvSpPr>
            <a:spLocks noChangeArrowheads="1"/>
          </p:cNvSpPr>
          <p:nvPr/>
        </p:nvSpPr>
        <p:spPr bwMode="auto">
          <a:xfrm>
            <a:off x="69484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61831" name="Freeform 7"/>
          <p:cNvSpPr>
            <a:spLocks/>
          </p:cNvSpPr>
          <p:nvPr/>
        </p:nvSpPr>
        <p:spPr bwMode="auto">
          <a:xfrm>
            <a:off x="6589713" y="2133600"/>
            <a:ext cx="358775" cy="863600"/>
          </a:xfrm>
          <a:custGeom>
            <a:avLst/>
            <a:gdLst>
              <a:gd name="T0" fmla="*/ 226 w 226"/>
              <a:gd name="T1" fmla="*/ 544 h 544"/>
              <a:gd name="T2" fmla="*/ 0 w 226"/>
              <a:gd name="T3" fmla="*/ 272 h 544"/>
              <a:gd name="T4" fmla="*/ 226 w 226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" h="544">
                <a:moveTo>
                  <a:pt x="226" y="544"/>
                </a:moveTo>
                <a:cubicBezTo>
                  <a:pt x="113" y="453"/>
                  <a:pt x="0" y="363"/>
                  <a:pt x="0" y="272"/>
                </a:cubicBezTo>
                <a:cubicBezTo>
                  <a:pt x="0" y="181"/>
                  <a:pt x="113" y="90"/>
                  <a:pt x="226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832" name="Freeform 8"/>
          <p:cNvSpPr>
            <a:spLocks/>
          </p:cNvSpPr>
          <p:nvPr/>
        </p:nvSpPr>
        <p:spPr bwMode="auto">
          <a:xfrm>
            <a:off x="6434138" y="3357563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833" name="Freeform 9"/>
          <p:cNvSpPr>
            <a:spLocks/>
          </p:cNvSpPr>
          <p:nvPr/>
        </p:nvSpPr>
        <p:spPr bwMode="auto">
          <a:xfrm>
            <a:off x="7453313" y="4581525"/>
            <a:ext cx="444500" cy="863600"/>
          </a:xfrm>
          <a:custGeom>
            <a:avLst/>
            <a:gdLst>
              <a:gd name="T0" fmla="*/ 0 w 280"/>
              <a:gd name="T1" fmla="*/ 544 h 544"/>
              <a:gd name="T2" fmla="*/ 272 w 280"/>
              <a:gd name="T3" fmla="*/ 272 h 544"/>
              <a:gd name="T4" fmla="*/ 45 w 280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0" h="544">
                <a:moveTo>
                  <a:pt x="0" y="544"/>
                </a:moveTo>
                <a:cubicBezTo>
                  <a:pt x="132" y="453"/>
                  <a:pt x="264" y="363"/>
                  <a:pt x="272" y="272"/>
                </a:cubicBezTo>
                <a:cubicBezTo>
                  <a:pt x="280" y="181"/>
                  <a:pt x="162" y="90"/>
                  <a:pt x="45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834" name="Freeform 10"/>
          <p:cNvSpPr>
            <a:spLocks/>
          </p:cNvSpPr>
          <p:nvPr/>
        </p:nvSpPr>
        <p:spPr bwMode="auto">
          <a:xfrm flipH="1" flipV="1">
            <a:off x="7453313" y="2060575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835" name="Text Box 11"/>
          <p:cNvSpPr txBox="1">
            <a:spLocks noChangeArrowheads="1"/>
          </p:cNvSpPr>
          <p:nvPr/>
        </p:nvSpPr>
        <p:spPr bwMode="auto">
          <a:xfrm>
            <a:off x="314325" y="1628775"/>
            <a:ext cx="526297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 err="1"/>
              <a:t>Schritt</a:t>
            </a:r>
            <a:r>
              <a:rPr lang="en-US" sz="3200" dirty="0"/>
              <a:t> 5: </a:t>
            </a:r>
            <a:r>
              <a:rPr lang="en-US" sz="3200" dirty="0" err="1" smtClean="0"/>
              <a:t>Berechne</a:t>
            </a:r>
            <a:r>
              <a:rPr lang="en-US" sz="3200" dirty="0" smtClean="0"/>
              <a:t> </a:t>
            </a:r>
            <a:r>
              <a:rPr lang="en-US" sz="3200" dirty="0" err="1"/>
              <a:t>korrekte</a:t>
            </a:r>
            <a:endParaRPr lang="en-US" sz="3200" dirty="0"/>
          </a:p>
          <a:p>
            <a:r>
              <a:rPr lang="en-US" sz="3200" dirty="0" err="1"/>
              <a:t>Distanzen</a:t>
            </a:r>
            <a:r>
              <a:rPr lang="en-US" sz="3200" dirty="0"/>
              <a:t> </a:t>
            </a:r>
            <a:r>
              <a:rPr lang="de-DE" sz="3200" dirty="0"/>
              <a:t>durch die Formel</a:t>
            </a:r>
          </a:p>
          <a:p>
            <a:r>
              <a:rPr lang="de-DE" sz="3200" dirty="0" smtClean="0">
                <a:solidFill>
                  <a:schemeClr val="hlink"/>
                </a:solidFill>
                <a:sym typeface="Symbol" charset="0"/>
              </a:rPr>
              <a:t>𝜇</a:t>
            </a:r>
            <a:r>
              <a:rPr lang="de-DE" sz="3200" dirty="0" smtClean="0">
                <a:solidFill>
                  <a:schemeClr val="hlink"/>
                </a:solidFill>
              </a:rPr>
              <a:t>(</a:t>
            </a:r>
            <a:r>
              <a:rPr lang="de-DE" sz="3200" dirty="0" err="1">
                <a:solidFill>
                  <a:schemeClr val="hlink"/>
                </a:solidFill>
              </a:rPr>
              <a:t>v,w</a:t>
            </a:r>
            <a:r>
              <a:rPr lang="de-DE" sz="3200" dirty="0" smtClean="0">
                <a:solidFill>
                  <a:schemeClr val="hlink"/>
                </a:solidFill>
              </a:rPr>
              <a:t>)= </a:t>
            </a:r>
            <a:r>
              <a:rPr lang="de-DE" sz="3200" dirty="0" smtClean="0">
                <a:solidFill>
                  <a:schemeClr val="hlink"/>
                </a:solidFill>
                <a:sym typeface="Symbol" charset="0"/>
              </a:rPr>
              <a:t>𝜇</a:t>
            </a:r>
            <a:r>
              <a:rPr lang="de-DE" sz="3200" dirty="0" smtClean="0">
                <a:solidFill>
                  <a:schemeClr val="hlink"/>
                </a:solidFill>
              </a:rPr>
              <a:t>(</a:t>
            </a:r>
            <a:r>
              <a:rPr lang="de-DE" sz="3200" dirty="0" err="1">
                <a:solidFill>
                  <a:schemeClr val="hlink"/>
                </a:solidFill>
              </a:rPr>
              <a:t>v,w</a:t>
            </a:r>
            <a:r>
              <a:rPr lang="de-DE" sz="3200" dirty="0" smtClean="0">
                <a:solidFill>
                  <a:schemeClr val="hlink"/>
                </a:solidFill>
              </a:rPr>
              <a:t>)+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sym typeface="Symbol" charset="0"/>
              </a:rPr>
              <a:t> 𝜙</a:t>
            </a:r>
            <a:r>
              <a:rPr lang="de-DE" sz="3200" dirty="0" smtClean="0">
                <a:solidFill>
                  <a:schemeClr val="hlink"/>
                </a:solidFill>
              </a:rPr>
              <a:t>(</a:t>
            </a:r>
            <a:r>
              <a:rPr lang="de-DE" sz="3200" dirty="0" err="1">
                <a:solidFill>
                  <a:schemeClr val="hlink"/>
                </a:solidFill>
              </a:rPr>
              <a:t>w</a:t>
            </a:r>
            <a:r>
              <a:rPr lang="de-DE" sz="3200" dirty="0" smtClean="0">
                <a:solidFill>
                  <a:schemeClr val="hlink"/>
                </a:solidFill>
              </a:rPr>
              <a:t>)-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sym typeface="Symbol" charset="0"/>
              </a:rPr>
              <a:t> 𝜙</a:t>
            </a:r>
            <a:r>
              <a:rPr lang="de-DE" sz="3200" dirty="0" smtClean="0">
                <a:solidFill>
                  <a:schemeClr val="hlink"/>
                </a:solidFill>
              </a:rPr>
              <a:t>(</a:t>
            </a:r>
            <a:r>
              <a:rPr lang="de-DE" sz="3200" dirty="0">
                <a:solidFill>
                  <a:schemeClr val="hlink"/>
                </a:solidFill>
              </a:rPr>
              <a:t>v)</a:t>
            </a:r>
          </a:p>
          <a:p>
            <a:endParaRPr lang="de-DE" sz="3200" dirty="0"/>
          </a:p>
        </p:txBody>
      </p:sp>
      <p:sp>
        <p:nvSpPr>
          <p:cNvPr id="461836" name="Text Box 12"/>
          <p:cNvSpPr txBox="1">
            <a:spLocks noChangeArrowheads="1"/>
          </p:cNvSpPr>
          <p:nvPr/>
        </p:nvSpPr>
        <p:spPr bwMode="auto">
          <a:xfrm>
            <a:off x="6156325" y="234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61837" name="Text Box 13"/>
          <p:cNvSpPr txBox="1">
            <a:spLocks noChangeArrowheads="1"/>
          </p:cNvSpPr>
          <p:nvPr/>
        </p:nvSpPr>
        <p:spPr bwMode="auto">
          <a:xfrm>
            <a:off x="7956550" y="24923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61838" name="Text Box 14"/>
          <p:cNvSpPr txBox="1">
            <a:spLocks noChangeArrowheads="1"/>
          </p:cNvSpPr>
          <p:nvPr/>
        </p:nvSpPr>
        <p:spPr bwMode="auto">
          <a:xfrm>
            <a:off x="6084888" y="41497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61839" name="Text Box 15"/>
          <p:cNvSpPr txBox="1">
            <a:spLocks noChangeArrowheads="1"/>
          </p:cNvSpPr>
          <p:nvPr/>
        </p:nvSpPr>
        <p:spPr bwMode="auto">
          <a:xfrm>
            <a:off x="7956550" y="479742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61840" name="Text Box 16"/>
          <p:cNvSpPr txBox="1">
            <a:spLocks noChangeArrowheads="1"/>
          </p:cNvSpPr>
          <p:nvPr/>
        </p:nvSpPr>
        <p:spPr bwMode="auto">
          <a:xfrm>
            <a:off x="7575550" y="1644650"/>
            <a:ext cx="8515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 smtClean="0">
                <a:latin typeface="Symbol" charset="0"/>
              </a:rPr>
              <a:t>(</a:t>
            </a:r>
            <a:r>
              <a:rPr lang="en-US" dirty="0"/>
              <a:t>a)=0</a:t>
            </a:r>
          </a:p>
        </p:txBody>
      </p:sp>
      <p:sp>
        <p:nvSpPr>
          <p:cNvPr id="461841" name="Text Box 17"/>
          <p:cNvSpPr txBox="1">
            <a:spLocks noChangeArrowheads="1"/>
          </p:cNvSpPr>
          <p:nvPr/>
        </p:nvSpPr>
        <p:spPr bwMode="auto">
          <a:xfrm>
            <a:off x="7596188" y="2997200"/>
            <a:ext cx="8723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 smtClean="0">
                <a:latin typeface="Symbol" charset="0"/>
              </a:rPr>
              <a:t>(</a:t>
            </a:r>
            <a:r>
              <a:rPr lang="en-US" dirty="0"/>
              <a:t>b)=0</a:t>
            </a:r>
          </a:p>
        </p:txBody>
      </p:sp>
      <p:sp>
        <p:nvSpPr>
          <p:cNvPr id="461842" name="Text Box 18"/>
          <p:cNvSpPr txBox="1">
            <a:spLocks noChangeArrowheads="1"/>
          </p:cNvSpPr>
          <p:nvPr/>
        </p:nvSpPr>
        <p:spPr bwMode="auto">
          <a:xfrm>
            <a:off x="7596188" y="4221163"/>
            <a:ext cx="9156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Symbol" charset="0"/>
                <a:sym typeface="Symbol" charset="0"/>
              </a:rPr>
              <a:t>𝜙</a:t>
            </a:r>
            <a:r>
              <a:rPr lang="en-US" dirty="0" smtClean="0">
                <a:solidFill>
                  <a:srgbClr val="FF0000"/>
                </a:solidFill>
                <a:latin typeface="Symbol" charset="0"/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c)=-1</a:t>
            </a:r>
          </a:p>
        </p:txBody>
      </p:sp>
      <p:sp>
        <p:nvSpPr>
          <p:cNvPr id="461843" name="Text Box 19"/>
          <p:cNvSpPr txBox="1">
            <a:spLocks noChangeArrowheads="1"/>
          </p:cNvSpPr>
          <p:nvPr/>
        </p:nvSpPr>
        <p:spPr bwMode="auto">
          <a:xfrm>
            <a:off x="7596188" y="5445125"/>
            <a:ext cx="8707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 smtClean="0">
                <a:latin typeface="Symbol" charset="0"/>
              </a:rPr>
              <a:t>(</a:t>
            </a:r>
            <a:r>
              <a:rPr lang="en-US" dirty="0"/>
              <a:t>d)=0</a:t>
            </a:r>
          </a:p>
        </p:txBody>
      </p:sp>
      <p:graphicFrame>
        <p:nvGraphicFramePr>
          <p:cNvPr id="461845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780718"/>
              </p:ext>
            </p:extLst>
          </p:nvPr>
        </p:nvGraphicFramePr>
        <p:xfrm>
          <a:off x="900113" y="3429000"/>
          <a:ext cx="3624262" cy="2608264"/>
        </p:xfrm>
        <a:graphic>
          <a:graphicData uri="http://schemas.openxmlformats.org/drawingml/2006/table">
            <a:tbl>
              <a:tblPr/>
              <a:tblGrid>
                <a:gridCol w="725487"/>
                <a:gridCol w="723900"/>
                <a:gridCol w="725488"/>
                <a:gridCol w="723900"/>
                <a:gridCol w="725487"/>
              </a:tblGrid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sym typeface="Symbol" charset="0"/>
                        </a:rPr>
                        <a:t>𝜇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0"/>
                        <a:ea typeface="ＭＳ Ｐゴシック" charset="0"/>
                        <a:sym typeface="Symbo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884" name="Line 60"/>
          <p:cNvSpPr>
            <a:spLocks noChangeShapeType="1"/>
          </p:cNvSpPr>
          <p:nvPr/>
        </p:nvSpPr>
        <p:spPr bwMode="auto">
          <a:xfrm>
            <a:off x="1835150" y="2781300"/>
            <a:ext cx="14287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003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9FACD-75A5-5147-B500-4B2163F5E0B4}" type="slidenum">
              <a:rPr lang="de-DE"/>
              <a:pPr/>
              <a:t>153</a:t>
            </a:fld>
            <a:endParaRPr lang="de-DE"/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All Pairs Shortest Paths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Laufzeit</a:t>
            </a:r>
            <a:r>
              <a:rPr lang="de-DE" dirty="0"/>
              <a:t> des APSP-Algorithmus:</a:t>
            </a:r>
          </a:p>
          <a:p>
            <a:pPr>
              <a:buFontTx/>
              <a:buNone/>
            </a:pPr>
            <a:r>
              <a:rPr lang="de-DE" sz="1800" dirty="0"/>
              <a:t/>
            </a:r>
            <a:br>
              <a:rPr lang="de-DE" sz="1800" dirty="0"/>
            </a:b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>
                <a:solidFill>
                  <a:schemeClr val="hlink"/>
                </a:solidFill>
              </a:rPr>
              <a:t>T</a:t>
            </a:r>
            <a:r>
              <a:rPr lang="de-DE" baseline="-25000" dirty="0" err="1">
                <a:solidFill>
                  <a:schemeClr val="hlink"/>
                </a:solidFill>
              </a:rPr>
              <a:t>Bellman</a:t>
            </a:r>
            <a:r>
              <a:rPr lang="de-DE" baseline="-25000" dirty="0">
                <a:solidFill>
                  <a:schemeClr val="hlink"/>
                </a:solidFill>
              </a:rPr>
              <a:t>-Ford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n,m</a:t>
            </a:r>
            <a:r>
              <a:rPr lang="de-DE" dirty="0">
                <a:solidFill>
                  <a:schemeClr val="hlink"/>
                </a:solidFill>
              </a:rPr>
              <a:t>) + </a:t>
            </a:r>
            <a:r>
              <a:rPr lang="de-DE" dirty="0" err="1" smtClean="0">
                <a:solidFill>
                  <a:schemeClr val="hlink"/>
                </a:solidFill>
              </a:rPr>
              <a:t>n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dirty="0" err="1" smtClean="0">
                <a:solidFill>
                  <a:schemeClr val="hlink"/>
                </a:solidFill>
              </a:rPr>
              <a:t>T</a:t>
            </a:r>
            <a:r>
              <a:rPr lang="de-DE" baseline="-25000" dirty="0" err="1" smtClean="0">
                <a:solidFill>
                  <a:schemeClr val="hlink"/>
                </a:solidFill>
              </a:rPr>
              <a:t>Dijkstra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n,m</a:t>
            </a:r>
            <a:r>
              <a:rPr lang="de-DE" dirty="0">
                <a:solidFill>
                  <a:schemeClr val="hlink"/>
                </a:solidFill>
              </a:rPr>
              <a:t>))</a:t>
            </a:r>
            <a:br>
              <a:rPr lang="de-DE" dirty="0">
                <a:solidFill>
                  <a:schemeClr val="hlink"/>
                </a:solidFill>
              </a:rPr>
            </a:br>
            <a:r>
              <a:rPr lang="de-DE" dirty="0">
                <a:solidFill>
                  <a:schemeClr val="hlink"/>
                </a:solidFill>
              </a:rPr>
              <a:t>= O(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m +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log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+ m))</a:t>
            </a:r>
            <a:br>
              <a:rPr lang="de-DE" dirty="0">
                <a:solidFill>
                  <a:schemeClr val="hlink"/>
                </a:solidFill>
              </a:rPr>
            </a:br>
            <a:r>
              <a:rPr lang="de-DE" dirty="0">
                <a:solidFill>
                  <a:schemeClr val="hlink"/>
                </a:solidFill>
              </a:rPr>
              <a:t>= O(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m + n</a:t>
            </a:r>
            <a:r>
              <a:rPr lang="de-DE" baseline="30000" dirty="0">
                <a:solidFill>
                  <a:schemeClr val="hlink"/>
                </a:solidFill>
              </a:rPr>
              <a:t>2</a:t>
            </a:r>
            <a:r>
              <a:rPr lang="de-DE" dirty="0">
                <a:solidFill>
                  <a:schemeClr val="hlink"/>
                </a:solidFill>
              </a:rPr>
              <a:t> log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</a:t>
            </a:r>
          </a:p>
          <a:p>
            <a:pPr>
              <a:buFontTx/>
              <a:buNone/>
            </a:pPr>
            <a:endParaRPr lang="de-DE" sz="1600" dirty="0">
              <a:solidFill>
                <a:schemeClr val="hlink"/>
              </a:solidFill>
            </a:endParaRPr>
          </a:p>
          <a:p>
            <a:pPr>
              <a:buFontTx/>
              <a:buNone/>
            </a:pPr>
            <a:r>
              <a:rPr lang="de-DE" dirty="0"/>
              <a:t>unter Verwendung von </a:t>
            </a:r>
            <a:r>
              <a:rPr lang="de-DE" dirty="0" err="1"/>
              <a:t>Fibonacci</a:t>
            </a:r>
            <a:r>
              <a:rPr lang="de-DE" dirty="0"/>
              <a:t> Heaps</a:t>
            </a:r>
            <a:r>
              <a:rPr lang="de-DE" dirty="0" smtClean="0"/>
              <a:t>.</a:t>
            </a:r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r>
              <a:rPr lang="de-DE" dirty="0" smtClean="0"/>
              <a:t>Da i.a. m&gt;</a:t>
            </a:r>
            <a:r>
              <a:rPr lang="de-DE" dirty="0" err="1" smtClean="0"/>
              <a:t>n</a:t>
            </a:r>
            <a:r>
              <a:rPr lang="de-DE" dirty="0" smtClean="0"/>
              <a:t>, ist das sicher besser als </a:t>
            </a:r>
          </a:p>
          <a:p>
            <a:pPr>
              <a:buNone/>
            </a:pPr>
            <a:r>
              <a:rPr lang="de-DE" dirty="0" err="1" smtClean="0"/>
              <a:t>n</a:t>
            </a:r>
            <a:r>
              <a:rPr lang="de-DE" dirty="0" smtClean="0"/>
              <a:t> mal </a:t>
            </a:r>
            <a:r>
              <a:rPr lang="de-DE" dirty="0" err="1" smtClean="0"/>
              <a:t>Bellman</a:t>
            </a:r>
            <a:r>
              <a:rPr lang="de-DE" dirty="0" smtClean="0"/>
              <a:t>-Ford </a:t>
            </a:r>
            <a:r>
              <a:rPr lang="de-DE" dirty="0"/>
              <a:t>= O(n</a:t>
            </a:r>
            <a:r>
              <a:rPr lang="de-DE" baseline="30000" dirty="0"/>
              <a:t>2</a:t>
            </a:r>
            <a:r>
              <a:rPr lang="de-DE" dirty="0"/>
              <a:t>∙m)</a:t>
            </a:r>
          </a:p>
          <a:p>
            <a:pPr>
              <a:buFontTx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51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Annahme: </a:t>
            </a:r>
            <a:r>
              <a:rPr lang="de-DE" dirty="0" err="1" smtClean="0"/>
              <a:t>Ungerichteter</a:t>
            </a:r>
            <a:r>
              <a:rPr lang="de-DE" dirty="0" smtClean="0"/>
              <a:t> Graph gegeben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154</a:t>
            </a:fld>
            <a:endParaRPr lang="de-DE"/>
          </a:p>
        </p:txBody>
      </p:sp>
      <p:grpSp>
        <p:nvGrpSpPr>
          <p:cNvPr id="7" name="Gruppierung 6"/>
          <p:cNvGrpSpPr/>
          <p:nvPr/>
        </p:nvGrpSpPr>
        <p:grpSpPr>
          <a:xfrm>
            <a:off x="179512" y="3322016"/>
            <a:ext cx="8784976" cy="2699272"/>
            <a:chOff x="179512" y="1268760"/>
            <a:chExt cx="8784976" cy="2699272"/>
          </a:xfrm>
        </p:grpSpPr>
        <p:pic>
          <p:nvPicPr>
            <p:cNvPr id="5" name="Bild 4" descr="Screen Shot 2015-06-18 at 23.11.38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32" y="1484784"/>
              <a:ext cx="8532440" cy="2483248"/>
            </a:xfrm>
            <a:prstGeom prst="rect">
              <a:avLst/>
            </a:prstGeom>
          </p:spPr>
        </p:pic>
        <p:sp>
          <p:nvSpPr>
            <p:cNvPr id="6" name="Rechteck 5"/>
            <p:cNvSpPr/>
            <p:nvPr/>
          </p:nvSpPr>
          <p:spPr>
            <a:xfrm>
              <a:off x="179512" y="1268760"/>
              <a:ext cx="8784976" cy="93610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1404317" y="2636912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3491880" y="263691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2412380" y="335605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1836117" y="3068712"/>
            <a:ext cx="5762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2917205" y="3068712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744042" y="330366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275980" y="3284612"/>
            <a:ext cx="3030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5599758" y="2638673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4520258" y="3357811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3943995" y="3070473"/>
            <a:ext cx="5762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 flipV="1">
            <a:off x="5025083" y="307047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3851920" y="328233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383858" y="3263283"/>
            <a:ext cx="3030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3" name="Rectangle 2"/>
          <p:cNvSpPr/>
          <p:nvPr/>
        </p:nvSpPr>
        <p:spPr>
          <a:xfrm>
            <a:off x="755576" y="1484784"/>
            <a:ext cx="64492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/>
              <a:t>Können </a:t>
            </a:r>
            <a:r>
              <a:rPr lang="de-DE" sz="2800"/>
              <a:t>wir </a:t>
            </a:r>
            <a:r>
              <a:rPr lang="de-DE" sz="2800" smtClean="0"/>
              <a:t>APSP nicht </a:t>
            </a:r>
            <a:r>
              <a:rPr lang="de-DE" sz="2800" dirty="0"/>
              <a:t>besser hinkriegen?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558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Neue Version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r>
              <a:rPr lang="de-DE" dirty="0" smtClean="0"/>
              <a:t>Analyse: O(n</a:t>
            </a:r>
            <a:r>
              <a:rPr lang="de-DE" baseline="30000" dirty="0" smtClean="0"/>
              <a:t>3</a:t>
            </a:r>
            <a:r>
              <a:rPr lang="de-DE" dirty="0" smtClean="0"/>
              <a:t>)</a:t>
            </a:r>
          </a:p>
          <a:p>
            <a:r>
              <a:rPr lang="de-DE" dirty="0" smtClean="0"/>
              <a:t>Wenn wir annehmen, dass m&gt;</a:t>
            </a:r>
            <a:r>
              <a:rPr lang="de-DE" dirty="0" err="1" smtClean="0"/>
              <a:t>n</a:t>
            </a:r>
            <a:r>
              <a:rPr lang="de-DE" dirty="0" smtClean="0"/>
              <a:t>, ist das immer noch besser als </a:t>
            </a:r>
            <a:r>
              <a:rPr lang="de-DE" dirty="0" err="1" smtClean="0"/>
              <a:t>n</a:t>
            </a:r>
            <a:r>
              <a:rPr lang="de-DE" dirty="0" smtClean="0"/>
              <a:t> mal </a:t>
            </a:r>
            <a:r>
              <a:rPr lang="de-DE" dirty="0" err="1" smtClean="0"/>
              <a:t>Bellman</a:t>
            </a:r>
            <a:r>
              <a:rPr lang="de-DE" dirty="0" smtClean="0"/>
              <a:t>-Ford = O(n</a:t>
            </a:r>
            <a:r>
              <a:rPr lang="de-DE" baseline="30000" dirty="0" smtClean="0"/>
              <a:t>2</a:t>
            </a:r>
            <a:r>
              <a:rPr lang="de-DE" dirty="0" smtClean="0"/>
              <a:t>∙m)</a:t>
            </a:r>
          </a:p>
          <a:p>
            <a:r>
              <a:rPr lang="de-DE" dirty="0" smtClean="0"/>
              <a:t>Aber nicht besser als Johnson-Dijkstra </a:t>
            </a:r>
            <a:r>
              <a:rPr lang="de-DE" dirty="0" smtClean="0">
                <a:solidFill>
                  <a:schemeClr val="hlink"/>
                </a:solidFill>
              </a:rPr>
              <a:t>O(</a:t>
            </a:r>
            <a:r>
              <a:rPr lang="de-DE" dirty="0" err="1" smtClean="0">
                <a:solidFill>
                  <a:schemeClr val="hlink"/>
                </a:solidFill>
              </a:rPr>
              <a:t>n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dirty="0" smtClean="0">
                <a:solidFill>
                  <a:schemeClr val="hlink"/>
                </a:solidFill>
              </a:rPr>
              <a:t>m+n</a:t>
            </a:r>
            <a:r>
              <a:rPr lang="de-DE" baseline="30000" dirty="0" smtClean="0">
                <a:solidFill>
                  <a:schemeClr val="hlink"/>
                </a:solidFill>
              </a:rPr>
              <a:t>2</a:t>
            </a:r>
            <a:r>
              <a:rPr lang="de-DE" dirty="0" smtClean="0">
                <a:solidFill>
                  <a:schemeClr val="hlink"/>
                </a:solidFill>
              </a:rPr>
              <a:t>log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155</a:t>
            </a:fld>
            <a:endParaRPr lang="de-DE"/>
          </a:p>
        </p:txBody>
      </p:sp>
      <p:pic>
        <p:nvPicPr>
          <p:cNvPr id="6" name="Bild 5" descr="Screen Shot 2015-06-18 at 23.11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1412776"/>
            <a:ext cx="8532440" cy="248324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355976" y="1484784"/>
            <a:ext cx="1281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[Wikipedia]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2195736" y="5949280"/>
            <a:ext cx="496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Robert W. Floyd: </a:t>
            </a:r>
            <a:r>
              <a:rPr lang="de-DE" sz="1400" dirty="0" err="1">
                <a:solidFill>
                  <a:srgbClr val="0000FF"/>
                </a:solidFill>
              </a:rPr>
              <a:t>Algorithm</a:t>
            </a:r>
            <a:r>
              <a:rPr lang="de-DE" sz="1400" dirty="0">
                <a:solidFill>
                  <a:srgbClr val="0000FF"/>
                </a:solidFill>
              </a:rPr>
              <a:t> 97 (SHORTEST PATH). </a:t>
            </a:r>
            <a:r>
              <a:rPr lang="de-DE" sz="1400" dirty="0" smtClean="0">
                <a:solidFill>
                  <a:srgbClr val="0000FF"/>
                </a:solidFill>
              </a:rPr>
              <a:t/>
            </a:r>
            <a:br>
              <a:rPr lang="de-DE" sz="1400" dirty="0" smtClean="0">
                <a:solidFill>
                  <a:srgbClr val="0000FF"/>
                </a:solidFill>
              </a:rPr>
            </a:br>
            <a:r>
              <a:rPr lang="de-DE" sz="1400" dirty="0" smtClean="0">
                <a:solidFill>
                  <a:srgbClr val="0000FF"/>
                </a:solidFill>
              </a:rPr>
              <a:t>In</a:t>
            </a:r>
            <a:r>
              <a:rPr lang="de-DE" sz="1400" dirty="0">
                <a:solidFill>
                  <a:srgbClr val="0000FF"/>
                </a:solidFill>
              </a:rPr>
              <a:t>: Communications of </a:t>
            </a:r>
            <a:r>
              <a:rPr lang="de-DE" sz="1400" dirty="0" err="1">
                <a:solidFill>
                  <a:srgbClr val="0000FF"/>
                </a:solidFill>
              </a:rPr>
              <a:t>the</a:t>
            </a:r>
            <a:r>
              <a:rPr lang="de-DE" sz="1400" dirty="0">
                <a:solidFill>
                  <a:srgbClr val="0000FF"/>
                </a:solidFill>
              </a:rPr>
              <a:t> ACM </a:t>
            </a:r>
            <a:r>
              <a:rPr lang="de-DE" sz="1400" dirty="0" smtClean="0">
                <a:solidFill>
                  <a:srgbClr val="0000FF"/>
                </a:solidFill>
              </a:rPr>
              <a:t>5, </a:t>
            </a:r>
            <a:r>
              <a:rPr lang="de-DE" sz="1400" dirty="0">
                <a:solidFill>
                  <a:srgbClr val="0000FF"/>
                </a:solidFill>
              </a:rPr>
              <a:t>6, S. </a:t>
            </a:r>
            <a:r>
              <a:rPr lang="de-DE" sz="1400" dirty="0" smtClean="0">
                <a:solidFill>
                  <a:srgbClr val="0000FF"/>
                </a:solidFill>
              </a:rPr>
              <a:t>345, </a:t>
            </a:r>
            <a:r>
              <a:rPr lang="de-DE" sz="1400" b="1" dirty="0" smtClean="0">
                <a:solidFill>
                  <a:srgbClr val="FF0000"/>
                </a:solidFill>
              </a:rPr>
              <a:t>1962</a:t>
            </a:r>
          </a:p>
          <a:p>
            <a:r>
              <a:rPr lang="de-DE" sz="1400" b="1" dirty="0" smtClean="0">
                <a:solidFill>
                  <a:srgbClr val="FF0000"/>
                </a:solidFill>
              </a:rPr>
              <a:t>und schon früher wurden ähnliche Verfahren veröffentlicht</a:t>
            </a:r>
            <a:endParaRPr lang="de-DE" sz="1400" b="1" dirty="0">
              <a:solidFill>
                <a:srgbClr val="FF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79512" y="1196752"/>
            <a:ext cx="8784976" cy="93610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5104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C8D1-799B-514F-8FC1-CC45814823B5}" type="slidenum">
              <a:rPr lang="de-DE"/>
              <a:pPr/>
              <a:t>156</a:t>
            </a:fld>
            <a:endParaRPr lang="de-DE"/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Transitive </a:t>
            </a:r>
            <a:r>
              <a:rPr lang="en-US" dirty="0" err="1" smtClean="0"/>
              <a:t>Hülle</a:t>
            </a:r>
            <a:r>
              <a:rPr lang="en-US" dirty="0" smtClean="0"/>
              <a:t> / </a:t>
            </a:r>
            <a:r>
              <a:rPr lang="en-US" dirty="0" err="1" smtClean="0"/>
              <a:t>Erreichbarkeit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DAGs</a:t>
            </a:r>
            <a:endParaRPr lang="en-US" dirty="0"/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Problem:</a:t>
            </a:r>
            <a:r>
              <a:rPr lang="en-US" dirty="0"/>
              <a:t> </a:t>
            </a:r>
            <a:r>
              <a:rPr lang="en-US" dirty="0" err="1"/>
              <a:t>Konstruiere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dirty="0" err="1"/>
              <a:t>gerichteten</a:t>
            </a:r>
            <a:r>
              <a:rPr lang="en-US" dirty="0"/>
              <a:t> </a:t>
            </a:r>
            <a:r>
              <a:rPr lang="en-US" dirty="0" err="1"/>
              <a:t>Graphen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G=(V,E)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Datenstruktur</a:t>
            </a:r>
            <a:r>
              <a:rPr lang="en-US" dirty="0"/>
              <a:t>, die die </a:t>
            </a:r>
            <a:r>
              <a:rPr lang="en-US" dirty="0" err="1"/>
              <a:t>folgende</a:t>
            </a:r>
            <a:r>
              <a:rPr lang="en-US" dirty="0"/>
              <a:t> Operation (</a:t>
            </a:r>
            <a:r>
              <a:rPr lang="en-US" dirty="0" err="1"/>
              <a:t>speicher</a:t>
            </a:r>
            <a:r>
              <a:rPr lang="en-US" dirty="0"/>
              <a:t>- und </a:t>
            </a:r>
            <a:r>
              <a:rPr lang="en-US" dirty="0" err="1" smtClean="0"/>
              <a:t>zeit</a:t>
            </a:r>
            <a:r>
              <a:rPr lang="en-US" dirty="0"/>
              <a:t>-)</a:t>
            </a:r>
            <a:r>
              <a:rPr lang="en-US" dirty="0" err="1"/>
              <a:t>effizient</a:t>
            </a:r>
            <a:r>
              <a:rPr lang="en-US" dirty="0"/>
              <a:t> </a:t>
            </a:r>
            <a:r>
              <a:rPr lang="en-US" dirty="0" err="1"/>
              <a:t>unterstützt</a:t>
            </a:r>
            <a:r>
              <a:rPr lang="en-US" dirty="0"/>
              <a:t>:</a:t>
            </a:r>
          </a:p>
          <a:p>
            <a:r>
              <a:rPr lang="en-US" dirty="0">
                <a:solidFill>
                  <a:schemeClr val="accent2"/>
                </a:solidFill>
              </a:rPr>
              <a:t>Reachable(</a:t>
            </a:r>
            <a:r>
              <a:rPr lang="en-US" dirty="0" err="1">
                <a:solidFill>
                  <a:schemeClr val="accent2"/>
                </a:solidFill>
              </a:rPr>
              <a:t>v,w</a:t>
            </a:r>
            <a:r>
              <a:rPr lang="en-US" dirty="0">
                <a:solidFill>
                  <a:schemeClr val="accent2"/>
                </a:solidFill>
              </a:rPr>
              <a:t>):</a:t>
            </a:r>
            <a:r>
              <a:rPr lang="en-US" dirty="0"/>
              <a:t> </a:t>
            </a:r>
            <a:r>
              <a:rPr lang="en-US" dirty="0" err="1"/>
              <a:t>liefert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1</a:t>
            </a:r>
            <a:r>
              <a:rPr lang="en-US" dirty="0"/>
              <a:t>, falls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dirty="0" err="1"/>
              <a:t>gerichteten</a:t>
            </a:r>
            <a:r>
              <a:rPr lang="en-US" dirty="0"/>
              <a:t> </a:t>
            </a:r>
            <a:r>
              <a:rPr lang="en-US" dirty="0" err="1"/>
              <a:t>Weg</a:t>
            </a:r>
            <a:r>
              <a:rPr lang="en-US" dirty="0"/>
              <a:t> von </a:t>
            </a:r>
            <a:r>
              <a:rPr lang="en-US" dirty="0">
                <a:solidFill>
                  <a:schemeClr val="hlink"/>
                </a:solidFill>
              </a:rPr>
              <a:t>v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w</a:t>
            </a:r>
            <a:r>
              <a:rPr lang="en-US" dirty="0"/>
              <a:t> in G </a:t>
            </a:r>
            <a:r>
              <a:rPr lang="en-US" dirty="0" err="1"/>
              <a:t>gibt</a:t>
            </a:r>
            <a:r>
              <a:rPr lang="en-US" dirty="0"/>
              <a:t> und </a:t>
            </a:r>
            <a:r>
              <a:rPr lang="en-US" dirty="0" err="1"/>
              <a:t>sonst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0</a:t>
            </a:r>
          </a:p>
          <a:p>
            <a:pPr>
              <a:buFontTx/>
              <a:buNone/>
            </a:pPr>
            <a:endParaRPr lang="en-US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8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Naives Verfahren für Erreichbarkeit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Im Prinzip gleiche Idee wie APSP nach Floyd, daher auch </a:t>
            </a:r>
            <a:br>
              <a:rPr lang="de-DE" dirty="0"/>
            </a:br>
            <a:r>
              <a:rPr lang="de-DE" dirty="0"/>
              <a:t>Floyd-</a:t>
            </a:r>
            <a:r>
              <a:rPr lang="de-DE" dirty="0" err="1"/>
              <a:t>Warshall</a:t>
            </a:r>
            <a:r>
              <a:rPr lang="de-DE" dirty="0"/>
              <a:t>-Algorithmus genannt</a:t>
            </a:r>
          </a:p>
          <a:p>
            <a:pPr marL="0" indent="0">
              <a:buNone/>
            </a:pPr>
            <a:r>
              <a:rPr lang="de-DE" dirty="0" smtClean="0"/>
              <a:t>Analyse: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O(n</a:t>
            </a:r>
            <a:r>
              <a:rPr lang="de-DE" baseline="30000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  </a:t>
            </a:r>
            <a:r>
              <a:rPr lang="de-DE" dirty="0" smtClean="0">
                <a:solidFill>
                  <a:srgbClr val="FF0000"/>
                </a:solidFill>
              </a:rPr>
              <a:t>Das sollten wir doch besser hinkriegen?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157</a:t>
            </a:fld>
            <a:endParaRPr lang="de-DE"/>
          </a:p>
        </p:txBody>
      </p:sp>
      <p:pic>
        <p:nvPicPr>
          <p:cNvPr id="6" name="Bild 5" descr="Screen Shot 2015-06-18 at 23.11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44608"/>
            <a:ext cx="6192688" cy="3192504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2520280" y="61461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Stephen </a:t>
            </a:r>
            <a:r>
              <a:rPr lang="de-DE" sz="1400" dirty="0" err="1">
                <a:solidFill>
                  <a:srgbClr val="0000FF"/>
                </a:solidFill>
              </a:rPr>
              <a:t>Warshall</a:t>
            </a:r>
            <a:r>
              <a:rPr lang="de-DE" sz="1400" dirty="0">
                <a:solidFill>
                  <a:srgbClr val="0000FF"/>
                </a:solidFill>
              </a:rPr>
              <a:t>: A Theorem on Boolean Matrices. </a:t>
            </a:r>
            <a:r>
              <a:rPr lang="de-DE" sz="1400" dirty="0" smtClean="0">
                <a:solidFill>
                  <a:srgbClr val="0000FF"/>
                </a:solidFill>
              </a:rPr>
              <a:t/>
            </a:r>
            <a:br>
              <a:rPr lang="de-DE" sz="1400" dirty="0" smtClean="0">
                <a:solidFill>
                  <a:srgbClr val="0000FF"/>
                </a:solidFill>
              </a:rPr>
            </a:br>
            <a:r>
              <a:rPr lang="de-DE" sz="1400" dirty="0" smtClean="0">
                <a:solidFill>
                  <a:srgbClr val="0000FF"/>
                </a:solidFill>
              </a:rPr>
              <a:t>In</a:t>
            </a:r>
            <a:r>
              <a:rPr lang="de-DE" sz="1400" dirty="0">
                <a:solidFill>
                  <a:srgbClr val="0000FF"/>
                </a:solidFill>
              </a:rPr>
              <a:t>: Journal of </a:t>
            </a:r>
            <a:r>
              <a:rPr lang="de-DE" sz="1400" dirty="0" err="1">
                <a:solidFill>
                  <a:srgbClr val="0000FF"/>
                </a:solidFill>
              </a:rPr>
              <a:t>the</a:t>
            </a:r>
            <a:r>
              <a:rPr lang="de-DE" sz="1400" dirty="0">
                <a:solidFill>
                  <a:srgbClr val="0000FF"/>
                </a:solidFill>
              </a:rPr>
              <a:t> ACM </a:t>
            </a:r>
            <a:r>
              <a:rPr lang="de-DE" sz="1400" dirty="0" smtClean="0">
                <a:solidFill>
                  <a:srgbClr val="0000FF"/>
                </a:solidFill>
              </a:rPr>
              <a:t>9, 1, </a:t>
            </a:r>
            <a:r>
              <a:rPr lang="de-DE" sz="1400" b="1" dirty="0">
                <a:solidFill>
                  <a:srgbClr val="FF0000"/>
                </a:solidFill>
              </a:rPr>
              <a:t>1962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932040" y="1368078"/>
            <a:ext cx="1281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[Wikipedia]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4150710" y="3882564"/>
            <a:ext cx="232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9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BE9E-0164-7F4D-AEBB-E3C2459E8F7F}" type="slidenum">
              <a:rPr lang="de-DE"/>
              <a:pPr/>
              <a:t>158</a:t>
            </a:fld>
            <a:endParaRPr lang="de-DE"/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Lösung</a:t>
            </a:r>
            <a:r>
              <a:rPr lang="en-US" dirty="0">
                <a:solidFill>
                  <a:schemeClr val="accent2"/>
                </a:solidFill>
              </a:rPr>
              <a:t> 1:</a:t>
            </a:r>
            <a:r>
              <a:rPr lang="en-US" dirty="0"/>
              <a:t> </a:t>
            </a:r>
            <a:r>
              <a:rPr lang="en-US" dirty="0" err="1"/>
              <a:t>verwende</a:t>
            </a:r>
            <a:r>
              <a:rPr lang="en-US" dirty="0"/>
              <a:t> APSP </a:t>
            </a:r>
            <a:r>
              <a:rPr lang="en-US" dirty="0" err="1"/>
              <a:t>Algorithmus</a:t>
            </a:r>
            <a:endParaRPr lang="en-US" dirty="0"/>
          </a:p>
          <a:p>
            <a:r>
              <a:rPr lang="en-US" dirty="0" err="1"/>
              <a:t>Laufzeit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Erstellung</a:t>
            </a:r>
            <a:r>
              <a:rPr lang="en-US" dirty="0"/>
              <a:t> der DS:</a:t>
            </a:r>
            <a:br>
              <a:rPr lang="en-US" dirty="0"/>
            </a:b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m + n</a:t>
            </a:r>
            <a:r>
              <a:rPr lang="de-DE" baseline="30000" dirty="0">
                <a:solidFill>
                  <a:schemeClr val="hlink"/>
                </a:solidFill>
              </a:rPr>
              <a:t>2</a:t>
            </a:r>
            <a:r>
              <a:rPr lang="de-DE" dirty="0">
                <a:solidFill>
                  <a:schemeClr val="hlink"/>
                </a:solidFill>
              </a:rPr>
              <a:t> log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</a:t>
            </a:r>
            <a:endParaRPr lang="en-US" dirty="0"/>
          </a:p>
          <a:p>
            <a:r>
              <a:rPr lang="en-US" dirty="0" err="1"/>
              <a:t>Speicheraufwand</a:t>
            </a:r>
            <a:r>
              <a:rPr lang="en-US" dirty="0"/>
              <a:t>: </a:t>
            </a:r>
            <a:r>
              <a:rPr lang="en-US" dirty="0">
                <a:solidFill>
                  <a:schemeClr val="hlink"/>
                </a:solidFill>
              </a:rPr>
              <a:t>O(n</a:t>
            </a:r>
            <a:r>
              <a:rPr lang="en-US" baseline="30000" dirty="0">
                <a:solidFill>
                  <a:schemeClr val="hlink"/>
                </a:solidFill>
              </a:rPr>
              <a:t>2</a:t>
            </a:r>
            <a:r>
              <a:rPr lang="en-US" dirty="0">
                <a:solidFill>
                  <a:schemeClr val="hlink"/>
                </a:solidFill>
              </a:rPr>
              <a:t>)</a:t>
            </a:r>
          </a:p>
          <a:p>
            <a:r>
              <a:rPr lang="en-US" dirty="0" err="1"/>
              <a:t>Laufzeit</a:t>
            </a:r>
            <a:r>
              <a:rPr lang="en-US" dirty="0"/>
              <a:t> von Reachable(</a:t>
            </a:r>
            <a:r>
              <a:rPr lang="en-US" dirty="0" err="1"/>
              <a:t>v,w</a:t>
            </a:r>
            <a:r>
              <a:rPr lang="en-US" dirty="0"/>
              <a:t>): </a:t>
            </a:r>
            <a:r>
              <a:rPr lang="en-US" dirty="0">
                <a:solidFill>
                  <a:schemeClr val="hlink"/>
                </a:solidFill>
              </a:rPr>
              <a:t>O(1)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</a:t>
            </a:r>
            <a:r>
              <a:rPr lang="en-US" dirty="0" err="1"/>
              <a:t>N</a:t>
            </a:r>
            <a:r>
              <a:rPr lang="en-US" dirty="0" err="1" smtClean="0"/>
              <a:t>achschauen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err="1"/>
              <a:t>Tabelle</a:t>
            </a:r>
            <a:r>
              <a:rPr lang="en-US" dirty="0"/>
              <a:t>, </a:t>
            </a:r>
            <a:r>
              <a:rPr lang="en-US" dirty="0" err="1"/>
              <a:t>ob</a:t>
            </a:r>
            <a:r>
              <a:rPr lang="en-US" dirty="0"/>
              <a:t> </a:t>
            </a:r>
            <a:r>
              <a:rPr lang="en-US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en-US" dirty="0" smtClean="0">
                <a:solidFill>
                  <a:schemeClr val="hlink"/>
                </a:solidFill>
              </a:rPr>
              <a:t>(</a:t>
            </a:r>
            <a:r>
              <a:rPr lang="en-US" dirty="0" err="1">
                <a:solidFill>
                  <a:schemeClr val="hlink"/>
                </a:solidFill>
              </a:rPr>
              <a:t>v,w</a:t>
            </a:r>
            <a:r>
              <a:rPr lang="en-US" dirty="0">
                <a:solidFill>
                  <a:schemeClr val="hlink"/>
                </a:solidFill>
              </a:rPr>
              <a:t>)</a:t>
            </a:r>
            <a:r>
              <a:rPr lang="en-US" dirty="0" smtClean="0">
                <a:solidFill>
                  <a:schemeClr val="hlink"/>
                </a:solidFill>
              </a:rPr>
              <a:t>&lt;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en-US" dirty="0" smtClean="0">
                <a:latin typeface="cmsy10" charset="0"/>
              </a:rPr>
              <a:t> 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3554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A985-7CAB-E141-A5F8-95F593001020}" type="slidenum">
              <a:rPr lang="de-DE"/>
              <a:pPr/>
              <a:t>159</a:t>
            </a:fld>
            <a:endParaRPr lang="de-DE"/>
          </a:p>
        </p:txBody>
      </p:sp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Einsicht:</a:t>
            </a:r>
            <a:r>
              <a:rPr lang="en-US"/>
              <a:t> Alle Knoten in einer starken ZHK haben </a:t>
            </a:r>
            <a:r>
              <a:rPr lang="en-US">
                <a:solidFill>
                  <a:srgbClr val="FF0000"/>
                </a:solidFill>
              </a:rPr>
              <a:t>dieselbe </a:t>
            </a:r>
            <a:r>
              <a:rPr lang="en-US"/>
              <a:t>Menge erreichbarer Knoten. Daher reicht es, sie durch Repräsentanten zu vertreten.</a:t>
            </a:r>
          </a:p>
          <a:p>
            <a:pPr>
              <a:buFontTx/>
              <a:buNone/>
            </a:pPr>
            <a:endParaRPr lang="en-US"/>
          </a:p>
        </p:txBody>
      </p:sp>
      <p:sp>
        <p:nvSpPr>
          <p:cNvPr id="472068" name="Oval 4"/>
          <p:cNvSpPr>
            <a:spLocks noChangeArrowheads="1"/>
          </p:cNvSpPr>
          <p:nvPr/>
        </p:nvSpPr>
        <p:spPr bwMode="auto">
          <a:xfrm>
            <a:off x="1763688" y="2924249"/>
            <a:ext cx="2952750" cy="1800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69" name="Oval 5"/>
          <p:cNvSpPr>
            <a:spLocks noChangeArrowheads="1"/>
          </p:cNvSpPr>
          <p:nvPr/>
        </p:nvSpPr>
        <p:spPr bwMode="auto">
          <a:xfrm>
            <a:off x="5219676" y="2636912"/>
            <a:ext cx="2160587" cy="14398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70" name="Oval 6"/>
          <p:cNvSpPr>
            <a:spLocks noChangeArrowheads="1"/>
          </p:cNvSpPr>
          <p:nvPr/>
        </p:nvSpPr>
        <p:spPr bwMode="auto">
          <a:xfrm>
            <a:off x="5075213" y="4364112"/>
            <a:ext cx="15843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71" name="Oval 7"/>
          <p:cNvSpPr>
            <a:spLocks noChangeArrowheads="1"/>
          </p:cNvSpPr>
          <p:nvPr/>
        </p:nvSpPr>
        <p:spPr bwMode="auto">
          <a:xfrm>
            <a:off x="4211613" y="3500512"/>
            <a:ext cx="287338" cy="288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72" name="Oval 8"/>
          <p:cNvSpPr>
            <a:spLocks noChangeArrowheads="1"/>
          </p:cNvSpPr>
          <p:nvPr/>
        </p:nvSpPr>
        <p:spPr bwMode="auto">
          <a:xfrm>
            <a:off x="5435576" y="3284612"/>
            <a:ext cx="287337" cy="288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73" name="Oval 9"/>
          <p:cNvSpPr>
            <a:spLocks noChangeArrowheads="1"/>
          </p:cNvSpPr>
          <p:nvPr/>
        </p:nvSpPr>
        <p:spPr bwMode="auto">
          <a:xfrm>
            <a:off x="4067151" y="3932312"/>
            <a:ext cx="287337" cy="288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74" name="Oval 10"/>
          <p:cNvSpPr>
            <a:spLocks noChangeArrowheads="1"/>
          </p:cNvSpPr>
          <p:nvPr/>
        </p:nvSpPr>
        <p:spPr bwMode="auto">
          <a:xfrm>
            <a:off x="5219676" y="4653037"/>
            <a:ext cx="287337" cy="288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75" name="Line 11"/>
          <p:cNvSpPr>
            <a:spLocks noChangeShapeType="1"/>
          </p:cNvSpPr>
          <p:nvPr/>
        </p:nvSpPr>
        <p:spPr bwMode="auto">
          <a:xfrm flipV="1">
            <a:off x="4498951" y="3429074"/>
            <a:ext cx="936625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2076" name="Line 12"/>
          <p:cNvSpPr>
            <a:spLocks noChangeShapeType="1"/>
          </p:cNvSpPr>
          <p:nvPr/>
        </p:nvSpPr>
        <p:spPr bwMode="auto">
          <a:xfrm>
            <a:off x="4356076" y="4148212"/>
            <a:ext cx="8636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2077" name="Oval 13"/>
          <p:cNvSpPr>
            <a:spLocks noChangeArrowheads="1"/>
          </p:cNvSpPr>
          <p:nvPr/>
        </p:nvSpPr>
        <p:spPr bwMode="auto">
          <a:xfrm>
            <a:off x="3203551" y="3140149"/>
            <a:ext cx="287337" cy="288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78" name="Oval 14"/>
          <p:cNvSpPr>
            <a:spLocks noChangeArrowheads="1"/>
          </p:cNvSpPr>
          <p:nvPr/>
        </p:nvSpPr>
        <p:spPr bwMode="auto">
          <a:xfrm>
            <a:off x="2411388" y="3932312"/>
            <a:ext cx="287338" cy="288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79" name="Text Box 15"/>
          <p:cNvSpPr txBox="1">
            <a:spLocks noChangeArrowheads="1"/>
          </p:cNvSpPr>
          <p:nvPr/>
        </p:nvSpPr>
        <p:spPr bwMode="auto">
          <a:xfrm>
            <a:off x="2914626" y="2924249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v</a:t>
            </a:r>
          </a:p>
        </p:txBody>
      </p:sp>
      <p:sp>
        <p:nvSpPr>
          <p:cNvPr id="472080" name="Text Box 16"/>
          <p:cNvSpPr txBox="1">
            <a:spLocks noChangeArrowheads="1"/>
          </p:cNvSpPr>
          <p:nvPr/>
        </p:nvSpPr>
        <p:spPr bwMode="auto">
          <a:xfrm>
            <a:off x="2195488" y="3571949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w</a:t>
            </a:r>
          </a:p>
        </p:txBody>
      </p:sp>
      <p:sp>
        <p:nvSpPr>
          <p:cNvPr id="472081" name="Text Box 17"/>
          <p:cNvSpPr txBox="1">
            <a:spLocks noChangeArrowheads="1"/>
          </p:cNvSpPr>
          <p:nvPr/>
        </p:nvSpPr>
        <p:spPr bwMode="auto">
          <a:xfrm>
            <a:off x="3059088" y="3644974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ZHK</a:t>
            </a:r>
          </a:p>
        </p:txBody>
      </p:sp>
      <p:sp>
        <p:nvSpPr>
          <p:cNvPr id="472082" name="Text Box 18"/>
          <p:cNvSpPr txBox="1">
            <a:spLocks noChangeArrowheads="1"/>
          </p:cNvSpPr>
          <p:nvPr/>
        </p:nvSpPr>
        <p:spPr bwMode="auto">
          <a:xfrm>
            <a:off x="6156301" y="3140149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ZHK</a:t>
            </a:r>
          </a:p>
        </p:txBody>
      </p:sp>
      <p:sp>
        <p:nvSpPr>
          <p:cNvPr id="472083" name="Text Box 19"/>
          <p:cNvSpPr txBox="1">
            <a:spLocks noChangeArrowheads="1"/>
          </p:cNvSpPr>
          <p:nvPr/>
        </p:nvSpPr>
        <p:spPr bwMode="auto">
          <a:xfrm>
            <a:off x="5651476" y="4581599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ZHK</a:t>
            </a:r>
          </a:p>
        </p:txBody>
      </p:sp>
      <p:sp>
        <p:nvSpPr>
          <p:cNvPr id="472084" name="Oval 20"/>
          <p:cNvSpPr>
            <a:spLocks noChangeArrowheads="1"/>
          </p:cNvSpPr>
          <p:nvPr/>
        </p:nvSpPr>
        <p:spPr bwMode="auto">
          <a:xfrm>
            <a:off x="5940401" y="2781374"/>
            <a:ext cx="287337" cy="288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85" name="Freeform 21"/>
          <p:cNvSpPr>
            <a:spLocks/>
          </p:cNvSpPr>
          <p:nvPr/>
        </p:nvSpPr>
        <p:spPr bwMode="auto">
          <a:xfrm>
            <a:off x="3490888" y="3068712"/>
            <a:ext cx="2449513" cy="373062"/>
          </a:xfrm>
          <a:custGeom>
            <a:avLst/>
            <a:gdLst>
              <a:gd name="T0" fmla="*/ 0 w 1543"/>
              <a:gd name="T1" fmla="*/ 91 h 235"/>
              <a:gd name="T2" fmla="*/ 545 w 1543"/>
              <a:gd name="T3" fmla="*/ 227 h 235"/>
              <a:gd name="T4" fmla="*/ 1225 w 1543"/>
              <a:gd name="T5" fmla="*/ 136 h 235"/>
              <a:gd name="T6" fmla="*/ 1543 w 1543"/>
              <a:gd name="T7" fmla="*/ 0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43" h="235">
                <a:moveTo>
                  <a:pt x="0" y="91"/>
                </a:moveTo>
                <a:cubicBezTo>
                  <a:pt x="170" y="155"/>
                  <a:pt x="341" y="219"/>
                  <a:pt x="545" y="227"/>
                </a:cubicBezTo>
                <a:cubicBezTo>
                  <a:pt x="749" y="235"/>
                  <a:pt x="1059" y="174"/>
                  <a:pt x="1225" y="136"/>
                </a:cubicBezTo>
                <a:cubicBezTo>
                  <a:pt x="1391" y="98"/>
                  <a:pt x="1467" y="49"/>
                  <a:pt x="1543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2087" name="Freeform 23"/>
          <p:cNvSpPr>
            <a:spLocks/>
          </p:cNvSpPr>
          <p:nvPr/>
        </p:nvSpPr>
        <p:spPr bwMode="auto">
          <a:xfrm>
            <a:off x="2771751" y="3140149"/>
            <a:ext cx="3311525" cy="865188"/>
          </a:xfrm>
          <a:custGeom>
            <a:avLst/>
            <a:gdLst>
              <a:gd name="T0" fmla="*/ 0 w 2086"/>
              <a:gd name="T1" fmla="*/ 545 h 545"/>
              <a:gd name="T2" fmla="*/ 1224 w 2086"/>
              <a:gd name="T3" fmla="*/ 409 h 545"/>
              <a:gd name="T4" fmla="*/ 1859 w 2086"/>
              <a:gd name="T5" fmla="*/ 272 h 545"/>
              <a:gd name="T6" fmla="*/ 2086 w 2086"/>
              <a:gd name="T7" fmla="*/ 0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86" h="545">
                <a:moveTo>
                  <a:pt x="0" y="545"/>
                </a:moveTo>
                <a:cubicBezTo>
                  <a:pt x="457" y="499"/>
                  <a:pt x="914" y="454"/>
                  <a:pt x="1224" y="409"/>
                </a:cubicBezTo>
                <a:cubicBezTo>
                  <a:pt x="1534" y="364"/>
                  <a:pt x="1715" y="340"/>
                  <a:pt x="1859" y="272"/>
                </a:cubicBezTo>
                <a:cubicBezTo>
                  <a:pt x="2003" y="204"/>
                  <a:pt x="2044" y="102"/>
                  <a:pt x="2086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997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E9FF1-9964-CE40-93DB-36924B61B9F3}" type="slidenum">
              <a:rPr lang="de-DE"/>
              <a:pPr/>
              <a:t>16</a:t>
            </a:fld>
            <a:endParaRPr lang="de-DE"/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Graphrepräsentationen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2: Adjazenzfeld</a:t>
            </a:r>
          </a:p>
        </p:txBody>
      </p:sp>
      <p:sp>
        <p:nvSpPr>
          <p:cNvPr id="302084" name="Oval 4"/>
          <p:cNvSpPr>
            <a:spLocks noChangeArrowheads="1"/>
          </p:cNvSpPr>
          <p:nvPr/>
        </p:nvSpPr>
        <p:spPr bwMode="auto">
          <a:xfrm>
            <a:off x="1187450" y="2298725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2085" name="Oval 5"/>
          <p:cNvSpPr>
            <a:spLocks noChangeArrowheads="1"/>
          </p:cNvSpPr>
          <p:nvPr/>
        </p:nvSpPr>
        <p:spPr bwMode="auto">
          <a:xfrm>
            <a:off x="2555875" y="2298725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2086" name="Oval 6"/>
          <p:cNvSpPr>
            <a:spLocks noChangeArrowheads="1"/>
          </p:cNvSpPr>
          <p:nvPr/>
        </p:nvSpPr>
        <p:spPr bwMode="auto">
          <a:xfrm>
            <a:off x="1187450" y="3449662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2087" name="Oval 7"/>
          <p:cNvSpPr>
            <a:spLocks noChangeArrowheads="1"/>
          </p:cNvSpPr>
          <p:nvPr/>
        </p:nvSpPr>
        <p:spPr bwMode="auto">
          <a:xfrm>
            <a:off x="2555875" y="3449662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2088" name="Line 8"/>
          <p:cNvSpPr>
            <a:spLocks noChangeShapeType="1"/>
          </p:cNvSpPr>
          <p:nvPr/>
        </p:nvSpPr>
        <p:spPr bwMode="auto">
          <a:xfrm>
            <a:off x="1619250" y="2514625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089" name="Line 9"/>
          <p:cNvSpPr>
            <a:spLocks noChangeShapeType="1"/>
          </p:cNvSpPr>
          <p:nvPr/>
        </p:nvSpPr>
        <p:spPr bwMode="auto">
          <a:xfrm>
            <a:off x="2771775" y="2730525"/>
            <a:ext cx="0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090" name="Line 10"/>
          <p:cNvSpPr>
            <a:spLocks noChangeShapeType="1"/>
          </p:cNvSpPr>
          <p:nvPr/>
        </p:nvSpPr>
        <p:spPr bwMode="auto">
          <a:xfrm flipH="1">
            <a:off x="1620838" y="3667150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091" name="Line 11"/>
          <p:cNvSpPr>
            <a:spLocks noChangeShapeType="1"/>
          </p:cNvSpPr>
          <p:nvPr/>
        </p:nvSpPr>
        <p:spPr bwMode="auto">
          <a:xfrm flipH="1" flipV="1">
            <a:off x="1403350" y="2730525"/>
            <a:ext cx="0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092" name="Line 12"/>
          <p:cNvSpPr>
            <a:spLocks noChangeShapeType="1"/>
          </p:cNvSpPr>
          <p:nvPr/>
        </p:nvSpPr>
        <p:spPr bwMode="auto">
          <a:xfrm>
            <a:off x="1547813" y="2657500"/>
            <a:ext cx="1081087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093" name="Rectangle 13"/>
          <p:cNvSpPr>
            <a:spLocks noChangeArrowheads="1"/>
          </p:cNvSpPr>
          <p:nvPr/>
        </p:nvSpPr>
        <p:spPr bwMode="auto">
          <a:xfrm>
            <a:off x="4879975" y="21336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2094" name="Rectangle 14"/>
          <p:cNvSpPr>
            <a:spLocks noChangeArrowheads="1"/>
          </p:cNvSpPr>
          <p:nvPr/>
        </p:nvSpPr>
        <p:spPr bwMode="auto">
          <a:xfrm>
            <a:off x="5311775" y="21336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2095" name="Line 15"/>
          <p:cNvSpPr>
            <a:spLocks noChangeShapeType="1"/>
          </p:cNvSpPr>
          <p:nvPr/>
        </p:nvSpPr>
        <p:spPr bwMode="auto">
          <a:xfrm flipH="1">
            <a:off x="1547813" y="2657500"/>
            <a:ext cx="1008062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096" name="Rectangle 16"/>
          <p:cNvSpPr>
            <a:spLocks noChangeArrowheads="1"/>
          </p:cNvSpPr>
          <p:nvPr/>
        </p:nvSpPr>
        <p:spPr bwMode="auto">
          <a:xfrm>
            <a:off x="5743575" y="21336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02097" name="Rectangle 17"/>
          <p:cNvSpPr>
            <a:spLocks noChangeArrowheads="1"/>
          </p:cNvSpPr>
          <p:nvPr/>
        </p:nvSpPr>
        <p:spPr bwMode="auto">
          <a:xfrm>
            <a:off x="6175375" y="21336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02098" name="Rectangle 18"/>
          <p:cNvSpPr>
            <a:spLocks noChangeArrowheads="1"/>
          </p:cNvSpPr>
          <p:nvPr/>
        </p:nvSpPr>
        <p:spPr bwMode="auto">
          <a:xfrm>
            <a:off x="4879975" y="307025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2099" name="Rectangle 19"/>
          <p:cNvSpPr>
            <a:spLocks noChangeArrowheads="1"/>
          </p:cNvSpPr>
          <p:nvPr/>
        </p:nvSpPr>
        <p:spPr bwMode="auto">
          <a:xfrm>
            <a:off x="5311775" y="307025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2100" name="Rectangle 20"/>
          <p:cNvSpPr>
            <a:spLocks noChangeArrowheads="1"/>
          </p:cNvSpPr>
          <p:nvPr/>
        </p:nvSpPr>
        <p:spPr bwMode="auto">
          <a:xfrm>
            <a:off x="5743575" y="307025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2101" name="Rectangle 21"/>
          <p:cNvSpPr>
            <a:spLocks noChangeArrowheads="1"/>
          </p:cNvSpPr>
          <p:nvPr/>
        </p:nvSpPr>
        <p:spPr bwMode="auto">
          <a:xfrm>
            <a:off x="6175375" y="307025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2102" name="Rectangle 22"/>
          <p:cNvSpPr>
            <a:spLocks noChangeArrowheads="1"/>
          </p:cNvSpPr>
          <p:nvPr/>
        </p:nvSpPr>
        <p:spPr bwMode="auto">
          <a:xfrm>
            <a:off x="6607175" y="307025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2103" name="Rectangle 23"/>
          <p:cNvSpPr>
            <a:spLocks noChangeArrowheads="1"/>
          </p:cNvSpPr>
          <p:nvPr/>
        </p:nvSpPr>
        <p:spPr bwMode="auto">
          <a:xfrm>
            <a:off x="7038975" y="307025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2104" name="Line 24"/>
          <p:cNvSpPr>
            <a:spLocks noChangeShapeType="1"/>
          </p:cNvSpPr>
          <p:nvPr/>
        </p:nvSpPr>
        <p:spPr bwMode="auto">
          <a:xfrm>
            <a:off x="5095875" y="2565425"/>
            <a:ext cx="1588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05" name="Line 25"/>
          <p:cNvSpPr>
            <a:spLocks noChangeShapeType="1"/>
          </p:cNvSpPr>
          <p:nvPr/>
        </p:nvSpPr>
        <p:spPr bwMode="auto">
          <a:xfrm>
            <a:off x="5527675" y="2565425"/>
            <a:ext cx="43180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06" name="Line 26"/>
          <p:cNvSpPr>
            <a:spLocks noChangeShapeType="1"/>
          </p:cNvSpPr>
          <p:nvPr/>
        </p:nvSpPr>
        <p:spPr bwMode="auto">
          <a:xfrm>
            <a:off x="5959475" y="2565425"/>
            <a:ext cx="792163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07" name="Line 27"/>
          <p:cNvSpPr>
            <a:spLocks noChangeShapeType="1"/>
          </p:cNvSpPr>
          <p:nvPr/>
        </p:nvSpPr>
        <p:spPr bwMode="auto">
          <a:xfrm>
            <a:off x="6391275" y="2565425"/>
            <a:ext cx="86360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08" name="Text Box 28"/>
          <p:cNvSpPr txBox="1">
            <a:spLocks noChangeArrowheads="1"/>
          </p:cNvSpPr>
          <p:nvPr/>
        </p:nvSpPr>
        <p:spPr bwMode="auto">
          <a:xfrm>
            <a:off x="4283075" y="2152675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02109" name="Text Box 29"/>
          <p:cNvSpPr txBox="1">
            <a:spLocks noChangeArrowheads="1"/>
          </p:cNvSpPr>
          <p:nvPr/>
        </p:nvSpPr>
        <p:spPr bwMode="auto">
          <a:xfrm>
            <a:off x="4303713" y="3070250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</a:p>
        </p:txBody>
      </p:sp>
      <p:sp>
        <p:nvSpPr>
          <p:cNvPr id="302110" name="Text Box 30"/>
          <p:cNvSpPr txBox="1">
            <a:spLocks noChangeArrowheads="1"/>
          </p:cNvSpPr>
          <p:nvPr/>
        </p:nvSpPr>
        <p:spPr bwMode="auto">
          <a:xfrm>
            <a:off x="4930775" y="164943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02111" name="Text Box 31"/>
          <p:cNvSpPr txBox="1">
            <a:spLocks noChangeArrowheads="1"/>
          </p:cNvSpPr>
          <p:nvPr/>
        </p:nvSpPr>
        <p:spPr bwMode="auto">
          <a:xfrm>
            <a:off x="6246813" y="162880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</a:t>
            </a:r>
          </a:p>
        </p:txBody>
      </p:sp>
      <p:sp>
        <p:nvSpPr>
          <p:cNvPr id="302112" name="Text Box 32"/>
          <p:cNvSpPr txBox="1">
            <a:spLocks noChangeArrowheads="1"/>
          </p:cNvSpPr>
          <p:nvPr/>
        </p:nvSpPr>
        <p:spPr bwMode="auto">
          <a:xfrm>
            <a:off x="4859338" y="359571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02113" name="Text Box 33"/>
          <p:cNvSpPr txBox="1">
            <a:spLocks noChangeArrowheads="1"/>
          </p:cNvSpPr>
          <p:nvPr/>
        </p:nvSpPr>
        <p:spPr bwMode="auto">
          <a:xfrm>
            <a:off x="7092950" y="3595712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m</a:t>
            </a:r>
          </a:p>
        </p:txBody>
      </p:sp>
      <p:sp>
        <p:nvSpPr>
          <p:cNvPr id="302114" name="Text Box 34"/>
          <p:cNvSpPr txBox="1">
            <a:spLocks noChangeArrowheads="1"/>
          </p:cNvSpPr>
          <p:nvPr/>
        </p:nvSpPr>
        <p:spPr bwMode="auto">
          <a:xfrm>
            <a:off x="6732588" y="2154262"/>
            <a:ext cx="131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offsets in E</a:t>
            </a:r>
          </a:p>
        </p:txBody>
      </p:sp>
      <p:sp>
        <p:nvSpPr>
          <p:cNvPr id="302115" name="Line 35"/>
          <p:cNvSpPr>
            <a:spLocks noChangeShapeType="1"/>
          </p:cNvSpPr>
          <p:nvPr/>
        </p:nvSpPr>
        <p:spPr bwMode="auto">
          <a:xfrm>
            <a:off x="3492500" y="3017862"/>
            <a:ext cx="5762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16" name="Line 36"/>
          <p:cNvSpPr>
            <a:spLocks noChangeShapeType="1"/>
          </p:cNvSpPr>
          <p:nvPr/>
        </p:nvSpPr>
        <p:spPr bwMode="auto">
          <a:xfrm flipH="1" flipV="1">
            <a:off x="6084888" y="3738587"/>
            <a:ext cx="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17" name="Text Box 37"/>
          <p:cNvSpPr txBox="1">
            <a:spLocks noChangeArrowheads="1"/>
          </p:cNvSpPr>
          <p:nvPr/>
        </p:nvSpPr>
        <p:spPr bwMode="auto">
          <a:xfrm>
            <a:off x="3492500" y="4602187"/>
            <a:ext cx="51260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Hier: nur Zielkeys</a:t>
            </a:r>
            <a:br>
              <a:rPr lang="de-DE" sz="2400"/>
            </a:br>
            <a:r>
              <a:rPr lang="de-DE" sz="2400"/>
              <a:t>In echter DS: </a:t>
            </a:r>
            <a:r>
              <a:rPr lang="de-DE" sz="2400">
                <a:solidFill>
                  <a:schemeClr val="hlink"/>
                </a:solidFill>
              </a:rPr>
              <a:t>E:</a:t>
            </a:r>
            <a:r>
              <a:rPr lang="de-DE" sz="2400"/>
              <a:t> Array </a:t>
            </a:r>
            <a:r>
              <a:rPr lang="de-DE" sz="2400">
                <a:solidFill>
                  <a:schemeClr val="hlink"/>
                </a:solidFill>
              </a:rPr>
              <a:t>[1..m]</a:t>
            </a:r>
            <a:r>
              <a:rPr lang="de-DE" sz="2400"/>
              <a:t> of </a:t>
            </a:r>
            <a:r>
              <a:rPr lang="de-DE" sz="2400">
                <a:solidFill>
                  <a:schemeClr val="hlink"/>
                </a:solidFill>
              </a:rPr>
              <a:t>Edge</a:t>
            </a:r>
          </a:p>
        </p:txBody>
      </p:sp>
      <p:sp>
        <p:nvSpPr>
          <p:cNvPr id="302118" name="Text Box 38"/>
          <p:cNvSpPr txBox="1">
            <a:spLocks noChangeArrowheads="1"/>
          </p:cNvSpPr>
          <p:nvPr/>
        </p:nvSpPr>
        <p:spPr bwMode="auto">
          <a:xfrm>
            <a:off x="4752702" y="3954487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(1,2),(1,3)</a:t>
            </a:r>
          </a:p>
        </p:txBody>
      </p:sp>
      <p:sp>
        <p:nvSpPr>
          <p:cNvPr id="302119" name="Line 39"/>
          <p:cNvSpPr>
            <a:spLocks noChangeShapeType="1"/>
          </p:cNvSpPr>
          <p:nvPr/>
        </p:nvSpPr>
        <p:spPr bwMode="auto">
          <a:xfrm flipV="1">
            <a:off x="5148263" y="3451250"/>
            <a:ext cx="0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20" name="Line 40"/>
          <p:cNvSpPr>
            <a:spLocks noChangeShapeType="1"/>
          </p:cNvSpPr>
          <p:nvPr/>
        </p:nvSpPr>
        <p:spPr bwMode="auto">
          <a:xfrm flipH="1" flipV="1">
            <a:off x="5580063" y="3451250"/>
            <a:ext cx="71437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21" name="Text Box 41"/>
          <p:cNvSpPr txBox="1">
            <a:spLocks noChangeArrowheads="1"/>
          </p:cNvSpPr>
          <p:nvPr/>
        </p:nvSpPr>
        <p:spPr bwMode="auto">
          <a:xfrm>
            <a:off x="6443663" y="3954487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(3,4)</a:t>
            </a:r>
          </a:p>
        </p:txBody>
      </p:sp>
      <p:sp>
        <p:nvSpPr>
          <p:cNvPr id="302122" name="Line 42"/>
          <p:cNvSpPr>
            <a:spLocks noChangeShapeType="1"/>
          </p:cNvSpPr>
          <p:nvPr/>
        </p:nvSpPr>
        <p:spPr bwMode="auto">
          <a:xfrm flipV="1">
            <a:off x="6877050" y="3451250"/>
            <a:ext cx="0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23" name="Oval 43"/>
          <p:cNvSpPr>
            <a:spLocks noChangeArrowheads="1"/>
          </p:cNvSpPr>
          <p:nvPr/>
        </p:nvSpPr>
        <p:spPr bwMode="auto">
          <a:xfrm>
            <a:off x="5003800" y="4027512"/>
            <a:ext cx="288925" cy="2873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2124" name="Oval 44"/>
          <p:cNvSpPr>
            <a:spLocks noChangeArrowheads="1"/>
          </p:cNvSpPr>
          <p:nvPr/>
        </p:nvSpPr>
        <p:spPr bwMode="auto">
          <a:xfrm>
            <a:off x="5508625" y="4027512"/>
            <a:ext cx="288925" cy="2873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2125" name="Oval 45"/>
          <p:cNvSpPr>
            <a:spLocks noChangeArrowheads="1"/>
          </p:cNvSpPr>
          <p:nvPr/>
        </p:nvSpPr>
        <p:spPr bwMode="auto">
          <a:xfrm>
            <a:off x="6732588" y="4027512"/>
            <a:ext cx="288925" cy="2873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330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CB92C-FC61-D64C-B0F0-6121425185EC}" type="slidenum">
              <a:rPr lang="de-DE"/>
              <a:pPr/>
              <a:t>160</a:t>
            </a:fld>
            <a:endParaRPr lang="de-DE"/>
          </a:p>
        </p:txBody>
      </p:sp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/>
              <a:t>Lösung</a:t>
            </a:r>
            <a:r>
              <a:rPr lang="en-US" dirty="0"/>
              <a:t> 2: </a:t>
            </a:r>
            <a:r>
              <a:rPr lang="en-US" dirty="0" err="1"/>
              <a:t>verwende</a:t>
            </a:r>
            <a:r>
              <a:rPr lang="en-US" dirty="0"/>
              <a:t> ZHK-</a:t>
            </a:r>
            <a:r>
              <a:rPr lang="en-US" dirty="0" err="1"/>
              <a:t>Algorithmus</a:t>
            </a:r>
            <a:endParaRPr lang="en-US" dirty="0"/>
          </a:p>
          <a:p>
            <a:r>
              <a:rPr lang="en-US" dirty="0" err="1" smtClean="0"/>
              <a:t>Bestimme</a:t>
            </a:r>
            <a:r>
              <a:rPr lang="en-US" dirty="0" smtClean="0"/>
              <a:t> </a:t>
            </a:r>
            <a:r>
              <a:rPr lang="en-US" dirty="0" err="1"/>
              <a:t>starke</a:t>
            </a:r>
            <a:r>
              <a:rPr lang="en-US" dirty="0"/>
              <a:t> ZHKs</a:t>
            </a:r>
          </a:p>
        </p:txBody>
      </p:sp>
      <p:sp>
        <p:nvSpPr>
          <p:cNvPr id="466948" name="Oval 4"/>
          <p:cNvSpPr>
            <a:spLocks noChangeArrowheads="1"/>
          </p:cNvSpPr>
          <p:nvPr/>
        </p:nvSpPr>
        <p:spPr bwMode="auto">
          <a:xfrm>
            <a:off x="2305050" y="4953075"/>
            <a:ext cx="423863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466949" name="Oval 5"/>
          <p:cNvSpPr>
            <a:spLocks noChangeArrowheads="1"/>
          </p:cNvSpPr>
          <p:nvPr/>
        </p:nvSpPr>
        <p:spPr bwMode="auto">
          <a:xfrm>
            <a:off x="3335338" y="4375225"/>
            <a:ext cx="423862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466950" name="Oval 6"/>
          <p:cNvSpPr>
            <a:spLocks noChangeArrowheads="1"/>
          </p:cNvSpPr>
          <p:nvPr/>
        </p:nvSpPr>
        <p:spPr bwMode="auto">
          <a:xfrm>
            <a:off x="4365625" y="3852937"/>
            <a:ext cx="423863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466951" name="Oval 7"/>
          <p:cNvSpPr>
            <a:spLocks noChangeArrowheads="1"/>
          </p:cNvSpPr>
          <p:nvPr/>
        </p:nvSpPr>
        <p:spPr bwMode="auto">
          <a:xfrm>
            <a:off x="5457825" y="3273500"/>
            <a:ext cx="423863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466952" name="Oval 8"/>
          <p:cNvSpPr>
            <a:spLocks noChangeArrowheads="1"/>
          </p:cNvSpPr>
          <p:nvPr/>
        </p:nvSpPr>
        <p:spPr bwMode="auto">
          <a:xfrm>
            <a:off x="6548438" y="2752800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i</a:t>
            </a:r>
          </a:p>
        </p:txBody>
      </p:sp>
      <p:sp>
        <p:nvSpPr>
          <p:cNvPr id="466953" name="Line 9"/>
          <p:cNvSpPr>
            <a:spLocks noChangeShapeType="1"/>
          </p:cNvSpPr>
          <p:nvPr/>
        </p:nvSpPr>
        <p:spPr bwMode="auto">
          <a:xfrm flipV="1">
            <a:off x="2730500" y="4662562"/>
            <a:ext cx="604838" cy="34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54" name="Line 10"/>
          <p:cNvSpPr>
            <a:spLocks noChangeShapeType="1"/>
          </p:cNvSpPr>
          <p:nvPr/>
        </p:nvSpPr>
        <p:spPr bwMode="auto">
          <a:xfrm flipV="1">
            <a:off x="3760788" y="4141862"/>
            <a:ext cx="604837" cy="290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55" name="Line 11"/>
          <p:cNvSpPr>
            <a:spLocks noChangeShapeType="1"/>
          </p:cNvSpPr>
          <p:nvPr/>
        </p:nvSpPr>
        <p:spPr bwMode="auto">
          <a:xfrm flipV="1">
            <a:off x="4791075" y="3621162"/>
            <a:ext cx="666750" cy="347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56" name="Line 12"/>
          <p:cNvSpPr>
            <a:spLocks noChangeShapeType="1"/>
          </p:cNvSpPr>
          <p:nvPr/>
        </p:nvSpPr>
        <p:spPr bwMode="auto">
          <a:xfrm flipV="1">
            <a:off x="5881688" y="3041725"/>
            <a:ext cx="727075" cy="347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57" name="Oval 13"/>
          <p:cNvSpPr>
            <a:spLocks noChangeArrowheads="1"/>
          </p:cNvSpPr>
          <p:nvPr/>
        </p:nvSpPr>
        <p:spPr bwMode="auto">
          <a:xfrm>
            <a:off x="4365625" y="2927425"/>
            <a:ext cx="423863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466958" name="Line 14"/>
          <p:cNvSpPr>
            <a:spLocks noChangeShapeType="1"/>
          </p:cNvSpPr>
          <p:nvPr/>
        </p:nvSpPr>
        <p:spPr bwMode="auto">
          <a:xfrm flipH="1" flipV="1">
            <a:off x="4791075" y="3157612"/>
            <a:ext cx="666750" cy="174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59" name="Line 15"/>
          <p:cNvSpPr>
            <a:spLocks noChangeShapeType="1"/>
          </p:cNvSpPr>
          <p:nvPr/>
        </p:nvSpPr>
        <p:spPr bwMode="auto">
          <a:xfrm flipH="1">
            <a:off x="4548188" y="3332237"/>
            <a:ext cx="60325" cy="520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60" name="Oval 16"/>
          <p:cNvSpPr>
            <a:spLocks noChangeArrowheads="1"/>
          </p:cNvSpPr>
          <p:nvPr/>
        </p:nvSpPr>
        <p:spPr bwMode="auto">
          <a:xfrm>
            <a:off x="3275013" y="3157612"/>
            <a:ext cx="423862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466961" name="Oval 17"/>
          <p:cNvSpPr>
            <a:spLocks noChangeArrowheads="1"/>
          </p:cNvSpPr>
          <p:nvPr/>
        </p:nvSpPr>
        <p:spPr bwMode="auto">
          <a:xfrm>
            <a:off x="2246313" y="2752800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466962" name="Line 18"/>
          <p:cNvSpPr>
            <a:spLocks noChangeShapeType="1"/>
          </p:cNvSpPr>
          <p:nvPr/>
        </p:nvSpPr>
        <p:spPr bwMode="auto">
          <a:xfrm flipV="1">
            <a:off x="3517900" y="3564012"/>
            <a:ext cx="0" cy="811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63" name="Line 19"/>
          <p:cNvSpPr>
            <a:spLocks noChangeShapeType="1"/>
          </p:cNvSpPr>
          <p:nvPr/>
        </p:nvSpPr>
        <p:spPr bwMode="auto">
          <a:xfrm flipH="1" flipV="1">
            <a:off x="2547938" y="3157612"/>
            <a:ext cx="847725" cy="1217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64" name="Line 20"/>
          <p:cNvSpPr>
            <a:spLocks noChangeShapeType="1"/>
          </p:cNvSpPr>
          <p:nvPr/>
        </p:nvSpPr>
        <p:spPr bwMode="auto">
          <a:xfrm>
            <a:off x="2427288" y="3157612"/>
            <a:ext cx="60325" cy="1795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65" name="Line 21"/>
          <p:cNvSpPr>
            <a:spLocks noChangeShapeType="1"/>
          </p:cNvSpPr>
          <p:nvPr/>
        </p:nvSpPr>
        <p:spPr bwMode="auto">
          <a:xfrm flipH="1" flipV="1">
            <a:off x="2668588" y="2984575"/>
            <a:ext cx="66675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466966" name="AutoShape 22"/>
          <p:cNvCxnSpPr>
            <a:cxnSpLocks noChangeShapeType="1"/>
            <a:stCxn id="466951" idx="0"/>
            <a:endCxn id="466960" idx="0"/>
          </p:cNvCxnSpPr>
          <p:nvPr/>
        </p:nvCxnSpPr>
        <p:spPr bwMode="auto">
          <a:xfrm rot="5400000" flipH="1">
            <a:off x="4521200" y="2124150"/>
            <a:ext cx="115888" cy="2182812"/>
          </a:xfrm>
          <a:prstGeom prst="curvedConnector3">
            <a:avLst>
              <a:gd name="adj1" fmla="val 54725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66967" name="Oval 23"/>
          <p:cNvSpPr>
            <a:spLocks noChangeArrowheads="1"/>
          </p:cNvSpPr>
          <p:nvPr/>
        </p:nvSpPr>
        <p:spPr bwMode="auto">
          <a:xfrm>
            <a:off x="4305300" y="4953075"/>
            <a:ext cx="423863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466968" name="Line 24"/>
          <p:cNvSpPr>
            <a:spLocks noChangeShapeType="1"/>
          </p:cNvSpPr>
          <p:nvPr/>
        </p:nvSpPr>
        <p:spPr bwMode="auto">
          <a:xfrm flipH="1" flipV="1">
            <a:off x="3760788" y="4662562"/>
            <a:ext cx="544512" cy="34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69" name="Oval 25"/>
          <p:cNvSpPr>
            <a:spLocks noChangeArrowheads="1"/>
          </p:cNvSpPr>
          <p:nvPr/>
        </p:nvSpPr>
        <p:spPr bwMode="auto">
          <a:xfrm rot="-1562588">
            <a:off x="2609850" y="2439731"/>
            <a:ext cx="3457575" cy="22907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6970" name="Oval 26"/>
          <p:cNvSpPr>
            <a:spLocks noChangeArrowheads="1"/>
          </p:cNvSpPr>
          <p:nvPr/>
        </p:nvSpPr>
        <p:spPr bwMode="auto">
          <a:xfrm>
            <a:off x="2124075" y="2636912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6971" name="Oval 27"/>
          <p:cNvSpPr>
            <a:spLocks noChangeArrowheads="1"/>
          </p:cNvSpPr>
          <p:nvPr/>
        </p:nvSpPr>
        <p:spPr bwMode="auto">
          <a:xfrm>
            <a:off x="2184400" y="4837187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6972" name="Oval 28"/>
          <p:cNvSpPr>
            <a:spLocks noChangeArrowheads="1"/>
          </p:cNvSpPr>
          <p:nvPr/>
        </p:nvSpPr>
        <p:spPr bwMode="auto">
          <a:xfrm>
            <a:off x="4184650" y="4837187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6973" name="Oval 29"/>
          <p:cNvSpPr>
            <a:spLocks noChangeArrowheads="1"/>
          </p:cNvSpPr>
          <p:nvPr/>
        </p:nvSpPr>
        <p:spPr bwMode="auto">
          <a:xfrm>
            <a:off x="6426200" y="2636912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553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6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6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66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66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66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69" grpId="0" animBg="1"/>
      <p:bldP spid="466970" grpId="0" animBg="1"/>
      <p:bldP spid="466971" grpId="0" animBg="1"/>
      <p:bldP spid="466972" grpId="0" animBg="1"/>
      <p:bldP spid="466973" grpId="0" animBg="1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6B34-2414-5940-83A2-8E89BCFC1AD2}" type="slidenum">
              <a:rPr lang="de-DE"/>
              <a:pPr/>
              <a:t>161</a:t>
            </a:fld>
            <a:endParaRPr lang="de-DE"/>
          </a:p>
        </p:txBody>
      </p:sp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/>
              <a:t>Lösung</a:t>
            </a:r>
            <a:r>
              <a:rPr lang="en-US" dirty="0"/>
              <a:t> 2: </a:t>
            </a:r>
            <a:r>
              <a:rPr lang="en-US" dirty="0" err="1"/>
              <a:t>verwende</a:t>
            </a:r>
            <a:r>
              <a:rPr lang="en-US" dirty="0"/>
              <a:t> ZHK-</a:t>
            </a:r>
            <a:r>
              <a:rPr lang="en-US" dirty="0" err="1"/>
              <a:t>Algorithmus</a:t>
            </a:r>
            <a:endParaRPr lang="en-US" dirty="0"/>
          </a:p>
          <a:p>
            <a:r>
              <a:rPr lang="en-US" dirty="0" err="1" smtClean="0"/>
              <a:t>Bestimme</a:t>
            </a:r>
            <a:r>
              <a:rPr lang="en-US" dirty="0" smtClean="0"/>
              <a:t> </a:t>
            </a:r>
            <a:r>
              <a:rPr lang="en-US" dirty="0"/>
              <a:t>ZHK-Graph (</a:t>
            </a:r>
            <a:r>
              <a:rPr lang="en-US" dirty="0" err="1"/>
              <a:t>Repräsentanten</a:t>
            </a:r>
            <a:r>
              <a:rPr lang="en-US" dirty="0"/>
              <a:t>)</a:t>
            </a:r>
          </a:p>
        </p:txBody>
      </p:sp>
      <p:sp>
        <p:nvSpPr>
          <p:cNvPr id="470020" name="Oval 4"/>
          <p:cNvSpPr>
            <a:spLocks noChangeArrowheads="1"/>
          </p:cNvSpPr>
          <p:nvPr/>
        </p:nvSpPr>
        <p:spPr bwMode="auto">
          <a:xfrm>
            <a:off x="2305050" y="5097091"/>
            <a:ext cx="423863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470021" name="Oval 5"/>
          <p:cNvSpPr>
            <a:spLocks noChangeArrowheads="1"/>
          </p:cNvSpPr>
          <p:nvPr/>
        </p:nvSpPr>
        <p:spPr bwMode="auto">
          <a:xfrm>
            <a:off x="3335338" y="4519241"/>
            <a:ext cx="423862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470024" name="Oval 8"/>
          <p:cNvSpPr>
            <a:spLocks noChangeArrowheads="1"/>
          </p:cNvSpPr>
          <p:nvPr/>
        </p:nvSpPr>
        <p:spPr bwMode="auto">
          <a:xfrm>
            <a:off x="6548438" y="2896816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i</a:t>
            </a:r>
          </a:p>
        </p:txBody>
      </p:sp>
      <p:sp>
        <p:nvSpPr>
          <p:cNvPr id="470025" name="Line 9"/>
          <p:cNvSpPr>
            <a:spLocks noChangeShapeType="1"/>
          </p:cNvSpPr>
          <p:nvPr/>
        </p:nvSpPr>
        <p:spPr bwMode="auto">
          <a:xfrm flipV="1">
            <a:off x="2730500" y="4806578"/>
            <a:ext cx="604838" cy="34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0026" name="Line 10"/>
          <p:cNvSpPr>
            <a:spLocks noChangeShapeType="1"/>
          </p:cNvSpPr>
          <p:nvPr/>
        </p:nvSpPr>
        <p:spPr bwMode="auto">
          <a:xfrm flipV="1">
            <a:off x="3760788" y="3239716"/>
            <a:ext cx="2827337" cy="1336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0033" name="Oval 17"/>
          <p:cNvSpPr>
            <a:spLocks noChangeArrowheads="1"/>
          </p:cNvSpPr>
          <p:nvPr/>
        </p:nvSpPr>
        <p:spPr bwMode="auto">
          <a:xfrm>
            <a:off x="2246313" y="2896816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470035" name="Line 19"/>
          <p:cNvSpPr>
            <a:spLocks noChangeShapeType="1"/>
          </p:cNvSpPr>
          <p:nvPr/>
        </p:nvSpPr>
        <p:spPr bwMode="auto">
          <a:xfrm flipH="1" flipV="1">
            <a:off x="2547938" y="3301628"/>
            <a:ext cx="847725" cy="1217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0036" name="Line 20"/>
          <p:cNvSpPr>
            <a:spLocks noChangeShapeType="1"/>
          </p:cNvSpPr>
          <p:nvPr/>
        </p:nvSpPr>
        <p:spPr bwMode="auto">
          <a:xfrm>
            <a:off x="2427288" y="3301628"/>
            <a:ext cx="60325" cy="1795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0039" name="Oval 23"/>
          <p:cNvSpPr>
            <a:spLocks noChangeArrowheads="1"/>
          </p:cNvSpPr>
          <p:nvPr/>
        </p:nvSpPr>
        <p:spPr bwMode="auto">
          <a:xfrm>
            <a:off x="4305300" y="5097091"/>
            <a:ext cx="423863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470040" name="Line 24"/>
          <p:cNvSpPr>
            <a:spLocks noChangeShapeType="1"/>
          </p:cNvSpPr>
          <p:nvPr/>
        </p:nvSpPr>
        <p:spPr bwMode="auto">
          <a:xfrm flipH="1" flipV="1">
            <a:off x="3760788" y="4806578"/>
            <a:ext cx="544512" cy="34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0042" name="Oval 26"/>
          <p:cNvSpPr>
            <a:spLocks noChangeArrowheads="1"/>
          </p:cNvSpPr>
          <p:nvPr/>
        </p:nvSpPr>
        <p:spPr bwMode="auto">
          <a:xfrm>
            <a:off x="2124075" y="2780928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0043" name="Oval 27"/>
          <p:cNvSpPr>
            <a:spLocks noChangeArrowheads="1"/>
          </p:cNvSpPr>
          <p:nvPr/>
        </p:nvSpPr>
        <p:spPr bwMode="auto">
          <a:xfrm>
            <a:off x="2184400" y="4981203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0044" name="Oval 28"/>
          <p:cNvSpPr>
            <a:spLocks noChangeArrowheads="1"/>
          </p:cNvSpPr>
          <p:nvPr/>
        </p:nvSpPr>
        <p:spPr bwMode="auto">
          <a:xfrm>
            <a:off x="4184650" y="4981203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0045" name="Oval 29"/>
          <p:cNvSpPr>
            <a:spLocks noChangeArrowheads="1"/>
          </p:cNvSpPr>
          <p:nvPr/>
        </p:nvSpPr>
        <p:spPr bwMode="auto">
          <a:xfrm>
            <a:off x="6426200" y="2780928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0046" name="Oval 30"/>
          <p:cNvSpPr>
            <a:spLocks noChangeArrowheads="1"/>
          </p:cNvSpPr>
          <p:nvPr/>
        </p:nvSpPr>
        <p:spPr bwMode="auto">
          <a:xfrm>
            <a:off x="3203575" y="4392241"/>
            <a:ext cx="666750" cy="6365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93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8006C-5C1C-D44A-A216-825B91D969CD}" type="slidenum">
              <a:rPr lang="de-DE"/>
              <a:pPr/>
              <a:t>162</a:t>
            </a:fld>
            <a:endParaRPr lang="de-DE"/>
          </a:p>
        </p:txBody>
      </p:sp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Lösung 2: verwende ZHK-Algorithmus</a:t>
            </a:r>
          </a:p>
          <a:p>
            <a:r>
              <a:rPr lang="en-US"/>
              <a:t>Wende APSP-Algo auf ZHK-Graph an</a:t>
            </a:r>
          </a:p>
        </p:txBody>
      </p:sp>
      <p:sp>
        <p:nvSpPr>
          <p:cNvPr id="471044" name="Oval 4"/>
          <p:cNvSpPr>
            <a:spLocks noChangeArrowheads="1"/>
          </p:cNvSpPr>
          <p:nvPr/>
        </p:nvSpPr>
        <p:spPr bwMode="auto">
          <a:xfrm>
            <a:off x="2305050" y="5097091"/>
            <a:ext cx="423863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471045" name="Oval 5"/>
          <p:cNvSpPr>
            <a:spLocks noChangeArrowheads="1"/>
          </p:cNvSpPr>
          <p:nvPr/>
        </p:nvSpPr>
        <p:spPr bwMode="auto">
          <a:xfrm>
            <a:off x="3335338" y="4519241"/>
            <a:ext cx="423862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471046" name="Oval 6"/>
          <p:cNvSpPr>
            <a:spLocks noChangeArrowheads="1"/>
          </p:cNvSpPr>
          <p:nvPr/>
        </p:nvSpPr>
        <p:spPr bwMode="auto">
          <a:xfrm>
            <a:off x="6548438" y="2896816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i</a:t>
            </a:r>
          </a:p>
        </p:txBody>
      </p:sp>
      <p:sp>
        <p:nvSpPr>
          <p:cNvPr id="471047" name="Line 7"/>
          <p:cNvSpPr>
            <a:spLocks noChangeShapeType="1"/>
          </p:cNvSpPr>
          <p:nvPr/>
        </p:nvSpPr>
        <p:spPr bwMode="auto">
          <a:xfrm flipV="1">
            <a:off x="2730500" y="4806578"/>
            <a:ext cx="604838" cy="34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048" name="Line 8"/>
          <p:cNvSpPr>
            <a:spLocks noChangeShapeType="1"/>
          </p:cNvSpPr>
          <p:nvPr/>
        </p:nvSpPr>
        <p:spPr bwMode="auto">
          <a:xfrm flipV="1">
            <a:off x="3760788" y="3239716"/>
            <a:ext cx="2827337" cy="1336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049" name="Oval 9"/>
          <p:cNvSpPr>
            <a:spLocks noChangeArrowheads="1"/>
          </p:cNvSpPr>
          <p:nvPr/>
        </p:nvSpPr>
        <p:spPr bwMode="auto">
          <a:xfrm>
            <a:off x="2246313" y="2896816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471050" name="Line 10"/>
          <p:cNvSpPr>
            <a:spLocks noChangeShapeType="1"/>
          </p:cNvSpPr>
          <p:nvPr/>
        </p:nvSpPr>
        <p:spPr bwMode="auto">
          <a:xfrm flipH="1" flipV="1">
            <a:off x="2547938" y="3301628"/>
            <a:ext cx="847725" cy="1217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051" name="Line 11"/>
          <p:cNvSpPr>
            <a:spLocks noChangeShapeType="1"/>
          </p:cNvSpPr>
          <p:nvPr/>
        </p:nvSpPr>
        <p:spPr bwMode="auto">
          <a:xfrm>
            <a:off x="2427288" y="3301628"/>
            <a:ext cx="60325" cy="1795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052" name="Oval 12"/>
          <p:cNvSpPr>
            <a:spLocks noChangeArrowheads="1"/>
          </p:cNvSpPr>
          <p:nvPr/>
        </p:nvSpPr>
        <p:spPr bwMode="auto">
          <a:xfrm>
            <a:off x="4305300" y="5097091"/>
            <a:ext cx="423863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471053" name="Line 13"/>
          <p:cNvSpPr>
            <a:spLocks noChangeShapeType="1"/>
          </p:cNvSpPr>
          <p:nvPr/>
        </p:nvSpPr>
        <p:spPr bwMode="auto">
          <a:xfrm flipH="1" flipV="1">
            <a:off x="3760788" y="4806578"/>
            <a:ext cx="544512" cy="34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054" name="Oval 14"/>
          <p:cNvSpPr>
            <a:spLocks noChangeArrowheads="1"/>
          </p:cNvSpPr>
          <p:nvPr/>
        </p:nvSpPr>
        <p:spPr bwMode="auto">
          <a:xfrm>
            <a:off x="2124075" y="2780928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055" name="Oval 15"/>
          <p:cNvSpPr>
            <a:spLocks noChangeArrowheads="1"/>
          </p:cNvSpPr>
          <p:nvPr/>
        </p:nvSpPr>
        <p:spPr bwMode="auto">
          <a:xfrm>
            <a:off x="2184400" y="4981203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056" name="Oval 16"/>
          <p:cNvSpPr>
            <a:spLocks noChangeArrowheads="1"/>
          </p:cNvSpPr>
          <p:nvPr/>
        </p:nvSpPr>
        <p:spPr bwMode="auto">
          <a:xfrm>
            <a:off x="4184650" y="4981203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057" name="Oval 17"/>
          <p:cNvSpPr>
            <a:spLocks noChangeArrowheads="1"/>
          </p:cNvSpPr>
          <p:nvPr/>
        </p:nvSpPr>
        <p:spPr bwMode="auto">
          <a:xfrm>
            <a:off x="6426200" y="2780928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058" name="Oval 18"/>
          <p:cNvSpPr>
            <a:spLocks noChangeArrowheads="1"/>
          </p:cNvSpPr>
          <p:nvPr/>
        </p:nvSpPr>
        <p:spPr bwMode="auto">
          <a:xfrm>
            <a:off x="3203575" y="4392241"/>
            <a:ext cx="666750" cy="6365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744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4AC83-F697-DE47-B261-18A528A2A024}" type="slidenum">
              <a:rPr lang="de-DE"/>
              <a:pPr/>
              <a:t>163</a:t>
            </a:fld>
            <a:endParaRPr lang="de-DE"/>
          </a:p>
        </p:txBody>
      </p:sp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Reachable(v,w):</a:t>
            </a:r>
          </a:p>
          <a:p>
            <a:r>
              <a:rPr lang="en-US"/>
              <a:t>Bestimme Repräsentanten </a:t>
            </a:r>
            <a:r>
              <a:rPr lang="en-US">
                <a:solidFill>
                  <a:schemeClr val="hlink"/>
                </a:solidFill>
              </a:rPr>
              <a:t>r</a:t>
            </a:r>
            <a:r>
              <a:rPr lang="en-US" baseline="-25000">
                <a:solidFill>
                  <a:schemeClr val="hlink"/>
                </a:solidFill>
              </a:rPr>
              <a:t>v</a:t>
            </a:r>
            <a:r>
              <a:rPr lang="en-US"/>
              <a:t> und </a:t>
            </a:r>
            <a:r>
              <a:rPr lang="en-US">
                <a:solidFill>
                  <a:schemeClr val="hlink"/>
                </a:solidFill>
              </a:rPr>
              <a:t>r</a:t>
            </a:r>
            <a:r>
              <a:rPr lang="en-US" baseline="-25000">
                <a:solidFill>
                  <a:schemeClr val="hlink"/>
                </a:solidFill>
              </a:rPr>
              <a:t>w</a:t>
            </a:r>
            <a:r>
              <a:rPr lang="en-US">
                <a:solidFill>
                  <a:schemeClr val="hlink"/>
                </a:solidFill>
              </a:rPr>
              <a:t> </a:t>
            </a:r>
            <a:r>
              <a:rPr lang="en-US"/>
              <a:t>von </a:t>
            </a:r>
            <a:r>
              <a:rPr lang="en-US">
                <a:solidFill>
                  <a:schemeClr val="hlink"/>
                </a:solidFill>
              </a:rPr>
              <a:t>v</a:t>
            </a:r>
            <a:r>
              <a:rPr lang="en-US"/>
              <a:t> und </a:t>
            </a:r>
            <a:r>
              <a:rPr lang="en-US">
                <a:solidFill>
                  <a:schemeClr val="hlink"/>
                </a:solidFill>
              </a:rPr>
              <a:t>w</a:t>
            </a:r>
          </a:p>
          <a:p>
            <a:r>
              <a:rPr lang="en-US">
                <a:solidFill>
                  <a:schemeClr val="hlink"/>
                </a:solidFill>
              </a:rPr>
              <a:t>r</a:t>
            </a:r>
            <a:r>
              <a:rPr lang="en-US" baseline="-25000">
                <a:solidFill>
                  <a:schemeClr val="hlink"/>
                </a:solidFill>
              </a:rPr>
              <a:t>v</a:t>
            </a:r>
            <a:r>
              <a:rPr lang="en-US">
                <a:solidFill>
                  <a:schemeClr val="hlink"/>
                </a:solidFill>
              </a:rPr>
              <a:t>=r</a:t>
            </a:r>
            <a:r>
              <a:rPr lang="en-US" baseline="-25000">
                <a:solidFill>
                  <a:schemeClr val="hlink"/>
                </a:solidFill>
              </a:rPr>
              <a:t>w</a:t>
            </a:r>
            <a:r>
              <a:rPr lang="en-US"/>
              <a:t>: gib </a:t>
            </a:r>
            <a:r>
              <a:rPr lang="en-US">
                <a:solidFill>
                  <a:schemeClr val="hlink"/>
                </a:solidFill>
              </a:rPr>
              <a:t>1</a:t>
            </a:r>
            <a:r>
              <a:rPr lang="en-US"/>
              <a:t> aus</a:t>
            </a:r>
          </a:p>
          <a:p>
            <a:r>
              <a:rPr lang="en-US"/>
              <a:t>sonst gib </a:t>
            </a:r>
            <a:r>
              <a:rPr lang="en-US">
                <a:solidFill>
                  <a:schemeClr val="accent2"/>
                </a:solidFill>
              </a:rPr>
              <a:t>Reachable(r</a:t>
            </a:r>
            <a:r>
              <a:rPr lang="en-US" baseline="-25000">
                <a:solidFill>
                  <a:schemeClr val="accent2"/>
                </a:solidFill>
              </a:rPr>
              <a:t>v</a:t>
            </a:r>
            <a:r>
              <a:rPr lang="en-US">
                <a:solidFill>
                  <a:schemeClr val="accent2"/>
                </a:solidFill>
              </a:rPr>
              <a:t>,r</a:t>
            </a:r>
            <a:r>
              <a:rPr lang="en-US" baseline="-25000">
                <a:solidFill>
                  <a:schemeClr val="accent2"/>
                </a:solidFill>
              </a:rPr>
              <a:t>w</a:t>
            </a:r>
            <a:r>
              <a:rPr lang="en-US">
                <a:solidFill>
                  <a:schemeClr val="accent2"/>
                </a:solidFill>
              </a:rPr>
              <a:t>)</a:t>
            </a:r>
            <a:r>
              <a:rPr lang="en-US"/>
              <a:t> für ZHK-Graph zurück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4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0E49-3732-E44D-A1BC-E6E8BC162718}" type="slidenum">
              <a:rPr lang="de-DE"/>
              <a:pPr/>
              <a:t>164</a:t>
            </a:fld>
            <a:endParaRPr lang="de-DE"/>
          </a:p>
        </p:txBody>
      </p:sp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Graph </a:t>
            </a:r>
            <a:r>
              <a:rPr lang="en-US" dirty="0">
                <a:solidFill>
                  <a:schemeClr val="hlink"/>
                </a:solidFill>
              </a:rPr>
              <a:t>G=(V,E): n=|V|, m=|E|</a:t>
            </a:r>
          </a:p>
          <a:p>
            <a:pPr>
              <a:lnSpc>
                <a:spcPct val="90000"/>
              </a:lnSpc>
            </a:pPr>
            <a:r>
              <a:rPr lang="en-US" dirty="0"/>
              <a:t>ZHK-Graph </a:t>
            </a:r>
            <a:r>
              <a:rPr lang="en-US" dirty="0">
                <a:solidFill>
                  <a:schemeClr val="hlink"/>
                </a:solidFill>
              </a:rPr>
              <a:t>G’=(V’,E’): n’=|V’|, m’=|E’|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Datenstruktur</a:t>
            </a:r>
            <a:r>
              <a:rPr lang="en-US" dirty="0">
                <a:solidFill>
                  <a:schemeClr val="accent2"/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Berechnungszeit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       </a:t>
            </a:r>
            <a:r>
              <a:rPr lang="en-US" dirty="0">
                <a:solidFill>
                  <a:schemeClr val="hlink"/>
                </a:solidFill>
              </a:rPr>
              <a:t>O(n + m + n</a:t>
            </a:r>
            <a:r>
              <a:rPr lang="en-US" dirty="0" smtClean="0">
                <a:solidFill>
                  <a:schemeClr val="hlink"/>
                </a:solidFill>
              </a:rPr>
              <a:t>’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 ∙</a:t>
            </a:r>
            <a:r>
              <a:rPr lang="en-US" dirty="0" smtClean="0">
                <a:solidFill>
                  <a:schemeClr val="hlink"/>
                </a:solidFill>
              </a:rPr>
              <a:t>m</a:t>
            </a:r>
            <a:r>
              <a:rPr lang="en-US" dirty="0">
                <a:solidFill>
                  <a:schemeClr val="hlink"/>
                </a:solidFill>
              </a:rPr>
              <a:t>’ + (n’)</a:t>
            </a:r>
            <a:r>
              <a:rPr lang="en-US" baseline="30000" dirty="0">
                <a:solidFill>
                  <a:schemeClr val="hlink"/>
                </a:solidFill>
              </a:rPr>
              <a:t>2</a:t>
            </a:r>
            <a:r>
              <a:rPr lang="en-US" dirty="0">
                <a:solidFill>
                  <a:schemeClr val="hlink"/>
                </a:solidFill>
              </a:rPr>
              <a:t> log n’)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Speicher</a:t>
            </a:r>
            <a:r>
              <a:rPr lang="en-US" dirty="0"/>
              <a:t>: </a:t>
            </a:r>
            <a:r>
              <a:rPr lang="en-US" dirty="0">
                <a:solidFill>
                  <a:schemeClr val="hlink"/>
                </a:solidFill>
              </a:rPr>
              <a:t>O(n + (n’)</a:t>
            </a:r>
            <a:r>
              <a:rPr lang="en-US" baseline="30000" dirty="0">
                <a:solidFill>
                  <a:schemeClr val="hlink"/>
                </a:solidFill>
              </a:rPr>
              <a:t>2</a:t>
            </a:r>
            <a:r>
              <a:rPr lang="en-US" dirty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Reachable(</a:t>
            </a:r>
            <a:r>
              <a:rPr lang="en-US" dirty="0" err="1">
                <a:solidFill>
                  <a:schemeClr val="accent2"/>
                </a:solidFill>
              </a:rPr>
              <a:t>v,w</a:t>
            </a:r>
            <a:r>
              <a:rPr lang="en-US" dirty="0">
                <a:solidFill>
                  <a:schemeClr val="accent2"/>
                </a:solidFill>
              </a:rPr>
              <a:t>):</a:t>
            </a:r>
            <a:r>
              <a:rPr lang="en-US" dirty="0"/>
              <a:t> </a:t>
            </a:r>
            <a:r>
              <a:rPr lang="en-US" dirty="0" err="1"/>
              <a:t>Laufzeit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O(1)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22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5010-54EC-7245-94F3-6BD90EC63C14}" type="slidenum">
              <a:rPr lang="de-DE"/>
              <a:pPr/>
              <a:t>165</a:t>
            </a:fld>
            <a:endParaRPr lang="de-DE"/>
          </a:p>
        </p:txBody>
      </p:sp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möglich</a:t>
            </a:r>
            <a:r>
              <a:rPr lang="en-US" dirty="0"/>
              <a:t>,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~ O(</a:t>
            </a:r>
            <a:r>
              <a:rPr lang="en-US" dirty="0" err="1">
                <a:solidFill>
                  <a:schemeClr val="hlink"/>
                </a:solidFill>
              </a:rPr>
              <a:t>n+m</a:t>
            </a:r>
            <a:r>
              <a:rPr lang="en-US" dirty="0">
                <a:solidFill>
                  <a:schemeClr val="hlink"/>
                </a:solidFill>
              </a:rPr>
              <a:t>)</a:t>
            </a:r>
            <a:r>
              <a:rPr lang="en-US" dirty="0"/>
              <a:t> </a:t>
            </a:r>
            <a:r>
              <a:rPr lang="en-US" dirty="0" err="1"/>
              <a:t>Speicher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die </a:t>
            </a:r>
            <a:r>
              <a:rPr lang="en-US" dirty="0" err="1"/>
              <a:t>Datenstruktur</a:t>
            </a:r>
            <a:r>
              <a:rPr lang="en-US" dirty="0"/>
              <a:t> die Operation </a:t>
            </a:r>
            <a:r>
              <a:rPr lang="en-US" dirty="0">
                <a:solidFill>
                  <a:schemeClr val="accent2"/>
                </a:solidFill>
              </a:rPr>
              <a:t>Reachable(</a:t>
            </a:r>
            <a:r>
              <a:rPr lang="en-US" dirty="0" err="1">
                <a:solidFill>
                  <a:schemeClr val="accent2"/>
                </a:solidFill>
              </a:rPr>
              <a:t>v,w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r>
              <a:rPr lang="en-US" dirty="0"/>
              <a:t> </a:t>
            </a:r>
            <a:r>
              <a:rPr lang="en-US" dirty="0" err="1"/>
              <a:t>effizient</a:t>
            </a:r>
            <a:r>
              <a:rPr lang="en-US" dirty="0"/>
              <a:t> </a:t>
            </a:r>
            <a:r>
              <a:rPr lang="en-US" dirty="0" err="1"/>
              <a:t>abzuarbeiten</a:t>
            </a:r>
            <a:r>
              <a:rPr lang="en-US" dirty="0"/>
              <a:t>?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Einsicht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n-US" dirty="0" err="1"/>
              <a:t>Wenn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 smtClean="0"/>
              <a:t>topologische</a:t>
            </a:r>
            <a:r>
              <a:rPr lang="en-US" dirty="0" smtClean="0"/>
              <a:t> </a:t>
            </a:r>
            <a:r>
              <a:rPr lang="en-US" dirty="0" err="1" smtClean="0"/>
              <a:t>Sortierung</a:t>
            </a:r>
            <a:r>
              <a:rPr lang="en-US" dirty="0" smtClean="0"/>
              <a:t> </a:t>
            </a:r>
            <a:r>
              <a:rPr lang="en-US" dirty="0">
                <a:solidFill>
                  <a:schemeClr val="hlink"/>
                </a:solidFill>
              </a:rPr>
              <a:t>(</a:t>
            </a:r>
            <a:r>
              <a:rPr lang="en-US" dirty="0" err="1">
                <a:solidFill>
                  <a:schemeClr val="hlink"/>
                </a:solidFill>
              </a:rPr>
              <a:t>t</a:t>
            </a:r>
            <a:r>
              <a:rPr lang="en-US" baseline="-25000" dirty="0" err="1">
                <a:solidFill>
                  <a:schemeClr val="hlink"/>
                </a:solidFill>
              </a:rPr>
              <a:t>v</a:t>
            </a:r>
            <a:r>
              <a:rPr lang="en-US" dirty="0">
                <a:solidFill>
                  <a:schemeClr val="hlink"/>
                </a:solidFill>
              </a:rPr>
              <a:t>)</a:t>
            </a:r>
            <a:r>
              <a:rPr lang="en-US" baseline="-25000" dirty="0">
                <a:solidFill>
                  <a:schemeClr val="hlink"/>
                </a:solidFill>
              </a:rPr>
              <a:t>v </a:t>
            </a:r>
            <a:r>
              <a:rPr lang="en-US" baseline="-250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en-US" baseline="-25000" dirty="0" smtClean="0">
                <a:solidFill>
                  <a:schemeClr val="hlink"/>
                </a:solidFill>
              </a:rPr>
              <a:t> </a:t>
            </a:r>
            <a:r>
              <a:rPr lang="en-US" baseline="-25000" dirty="0">
                <a:solidFill>
                  <a:schemeClr val="hlink"/>
                </a:solidFill>
              </a:rPr>
              <a:t>V’</a:t>
            </a:r>
            <a:r>
              <a:rPr lang="en-US" dirty="0"/>
              <a:t> der </a:t>
            </a:r>
            <a:r>
              <a:rPr lang="en-US" dirty="0" err="1"/>
              <a:t>Repräsentanten</a:t>
            </a:r>
            <a:r>
              <a:rPr lang="en-US" dirty="0"/>
              <a:t> gilt </a:t>
            </a:r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v</a:t>
            </a:r>
            <a:r>
              <a:rPr lang="en-US" dirty="0" smtClean="0">
                <a:solidFill>
                  <a:schemeClr val="hlink"/>
                </a:solidFill>
              </a:rPr>
              <a:t>&gt;</a:t>
            </a:r>
            <a:r>
              <a:rPr lang="en-US" dirty="0" err="1" smtClean="0">
                <a:solidFill>
                  <a:schemeClr val="hlink"/>
                </a:solidFill>
              </a:rPr>
              <a:t>r</a:t>
            </a:r>
            <a:r>
              <a:rPr lang="en-US" baseline="-25000" dirty="0" err="1" smtClean="0">
                <a:solidFill>
                  <a:schemeClr val="hlink"/>
                </a:solidFill>
              </a:rPr>
              <a:t>w</a:t>
            </a:r>
            <a:r>
              <a:rPr lang="en-US" baseline="-25000" dirty="0" smtClean="0">
                <a:solidFill>
                  <a:schemeClr val="hlink"/>
                </a:solidFill>
              </a:rPr>
              <a:t> </a:t>
            </a:r>
            <a:r>
              <a:rPr lang="en-US" dirty="0" smtClean="0"/>
              <a:t>, </a:t>
            </a:r>
            <a:r>
              <a:rPr lang="en-US" dirty="0" err="1" smtClean="0"/>
              <a:t>dann</a:t>
            </a:r>
            <a:r>
              <a:rPr lang="en-US" dirty="0" smtClean="0"/>
              <a:t> </a:t>
            </a:r>
            <a:r>
              <a:rPr lang="en-US" dirty="0" err="1" smtClean="0"/>
              <a:t>gibt</a:t>
            </a:r>
            <a:r>
              <a:rPr lang="en-US" dirty="0" smtClean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keinen</a:t>
            </a:r>
            <a:r>
              <a:rPr lang="en-US" dirty="0"/>
              <a:t> </a:t>
            </a:r>
            <a:r>
              <a:rPr lang="en-US" dirty="0" err="1"/>
              <a:t>gerichteten</a:t>
            </a:r>
            <a:r>
              <a:rPr lang="en-US" dirty="0"/>
              <a:t> </a:t>
            </a:r>
            <a:r>
              <a:rPr lang="en-US" dirty="0" err="1"/>
              <a:t>Weg</a:t>
            </a:r>
            <a:r>
              <a:rPr lang="en-US" dirty="0"/>
              <a:t> von </a:t>
            </a:r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v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w</a:t>
            </a:r>
            <a:endParaRPr lang="en-US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Was </a:t>
            </a:r>
            <a:r>
              <a:rPr lang="en-US" dirty="0" err="1">
                <a:solidFill>
                  <a:srgbClr val="FF0000"/>
                </a:solidFill>
              </a:rPr>
              <a:t>machen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wir</a:t>
            </a:r>
            <a:r>
              <a:rPr lang="en-US" dirty="0">
                <a:solidFill>
                  <a:srgbClr val="FF0000"/>
                </a:solidFill>
              </a:rPr>
              <a:t>, falls </a:t>
            </a:r>
            <a:r>
              <a:rPr lang="en-US" dirty="0" err="1">
                <a:solidFill>
                  <a:srgbClr val="FF0000"/>
                </a:solidFill>
              </a:rPr>
              <a:t>r</a:t>
            </a:r>
            <a:r>
              <a:rPr lang="en-US" baseline="-25000" dirty="0" err="1">
                <a:solidFill>
                  <a:srgbClr val="FF0000"/>
                </a:solidFill>
              </a:rPr>
              <a:t>v</a:t>
            </a:r>
            <a:r>
              <a:rPr lang="en-US" dirty="0">
                <a:solidFill>
                  <a:srgbClr val="FF0000"/>
                </a:solidFill>
              </a:rPr>
              <a:t>&lt;</a:t>
            </a:r>
            <a:r>
              <a:rPr lang="en-US" dirty="0" err="1">
                <a:solidFill>
                  <a:srgbClr val="FF0000"/>
                </a:solidFill>
              </a:rPr>
              <a:t>r</a:t>
            </a:r>
            <a:r>
              <a:rPr lang="en-US" baseline="-25000" dirty="0" err="1">
                <a:solidFill>
                  <a:srgbClr val="FF0000"/>
                </a:solidFill>
              </a:rPr>
              <a:t>w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6766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F4A0-6E66-DB4E-9C3E-02129BE8D6AE}" type="slidenum">
              <a:rPr lang="de-DE"/>
              <a:pPr/>
              <a:t>166</a:t>
            </a:fld>
            <a:endParaRPr lang="de-DE"/>
          </a:p>
        </p:txBody>
      </p: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Fall 1:</a:t>
            </a:r>
            <a:r>
              <a:rPr lang="en-US" dirty="0"/>
              <a:t> Der ZHK-Graph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gerichtete</a:t>
            </a:r>
            <a:r>
              <a:rPr lang="en-US" dirty="0"/>
              <a:t> </a:t>
            </a:r>
            <a:r>
              <a:rPr lang="en-US" dirty="0" err="1"/>
              <a:t>Liste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Reachable(</a:t>
            </a:r>
            <a:r>
              <a:rPr lang="en-US" dirty="0" err="1"/>
              <a:t>v,w</a:t>
            </a:r>
            <a:r>
              <a:rPr lang="en-US" dirty="0"/>
              <a:t>) </a:t>
            </a:r>
            <a:r>
              <a:rPr lang="en-US" dirty="0" err="1"/>
              <a:t>ergibt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1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⇔</a:t>
            </a:r>
            <a:r>
              <a:rPr lang="en-US" dirty="0" smtClean="0">
                <a:solidFill>
                  <a:schemeClr val="hlink"/>
                </a:solidFill>
              </a:rPr>
              <a:t>  </a:t>
            </a:r>
            <a:r>
              <a:rPr lang="en-US" dirty="0" err="1">
                <a:solidFill>
                  <a:schemeClr val="hlink"/>
                </a:solidFill>
              </a:rPr>
              <a:t>t</a:t>
            </a:r>
            <a:r>
              <a:rPr lang="en-US" baseline="-25000" dirty="0" err="1">
                <a:solidFill>
                  <a:schemeClr val="hlink"/>
                </a:solidFill>
              </a:rPr>
              <a:t>v</a:t>
            </a:r>
            <a:r>
              <a:rPr lang="en-US" dirty="0">
                <a:solidFill>
                  <a:schemeClr val="hlink"/>
                </a:solidFill>
              </a:rPr>
              <a:t>&lt; </a:t>
            </a:r>
            <a:r>
              <a:rPr lang="en-US" dirty="0" err="1">
                <a:solidFill>
                  <a:schemeClr val="hlink"/>
                </a:solidFill>
              </a:rPr>
              <a:t>t</a:t>
            </a:r>
            <a:r>
              <a:rPr lang="en-US" baseline="-25000" dirty="0" err="1">
                <a:solidFill>
                  <a:schemeClr val="hlink"/>
                </a:solidFill>
              </a:rPr>
              <a:t>w</a:t>
            </a:r>
            <a:endParaRPr lang="en-US" baseline="-25000" dirty="0">
              <a:solidFill>
                <a:schemeClr val="hlink"/>
              </a:solidFill>
            </a:endParaRPr>
          </a:p>
        </p:txBody>
      </p:sp>
      <p:sp>
        <p:nvSpPr>
          <p:cNvPr id="476164" name="Oval 4"/>
          <p:cNvSpPr>
            <a:spLocks noChangeArrowheads="1"/>
          </p:cNvSpPr>
          <p:nvPr/>
        </p:nvSpPr>
        <p:spPr bwMode="auto">
          <a:xfrm>
            <a:off x="1331913" y="22768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476165" name="Oval 5"/>
          <p:cNvSpPr>
            <a:spLocks noChangeArrowheads="1"/>
          </p:cNvSpPr>
          <p:nvPr/>
        </p:nvSpPr>
        <p:spPr bwMode="auto">
          <a:xfrm>
            <a:off x="2268538" y="22768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476166" name="Line 6"/>
          <p:cNvSpPr>
            <a:spLocks noChangeShapeType="1"/>
          </p:cNvSpPr>
          <p:nvPr/>
        </p:nvSpPr>
        <p:spPr bwMode="auto">
          <a:xfrm>
            <a:off x="1763713" y="2492772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6167" name="Oval 7"/>
          <p:cNvSpPr>
            <a:spLocks noChangeArrowheads="1"/>
          </p:cNvSpPr>
          <p:nvPr/>
        </p:nvSpPr>
        <p:spPr bwMode="auto">
          <a:xfrm>
            <a:off x="3203575" y="22768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476168" name="Line 8"/>
          <p:cNvSpPr>
            <a:spLocks noChangeShapeType="1"/>
          </p:cNvSpPr>
          <p:nvPr/>
        </p:nvSpPr>
        <p:spPr bwMode="auto">
          <a:xfrm>
            <a:off x="2698750" y="2492772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6169" name="Oval 9"/>
          <p:cNvSpPr>
            <a:spLocks noChangeArrowheads="1"/>
          </p:cNvSpPr>
          <p:nvPr/>
        </p:nvSpPr>
        <p:spPr bwMode="auto">
          <a:xfrm>
            <a:off x="4140200" y="22768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476170" name="Line 10"/>
          <p:cNvSpPr>
            <a:spLocks noChangeShapeType="1"/>
          </p:cNvSpPr>
          <p:nvPr/>
        </p:nvSpPr>
        <p:spPr bwMode="auto">
          <a:xfrm>
            <a:off x="3635375" y="2492772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6171" name="Oval 11"/>
          <p:cNvSpPr>
            <a:spLocks noChangeArrowheads="1"/>
          </p:cNvSpPr>
          <p:nvPr/>
        </p:nvSpPr>
        <p:spPr bwMode="auto">
          <a:xfrm>
            <a:off x="5076825" y="22768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476172" name="Line 12"/>
          <p:cNvSpPr>
            <a:spLocks noChangeShapeType="1"/>
          </p:cNvSpPr>
          <p:nvPr/>
        </p:nvSpPr>
        <p:spPr bwMode="auto">
          <a:xfrm>
            <a:off x="4572000" y="2492772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6173" name="Oval 13"/>
          <p:cNvSpPr>
            <a:spLocks noChangeArrowheads="1"/>
          </p:cNvSpPr>
          <p:nvPr/>
        </p:nvSpPr>
        <p:spPr bwMode="auto">
          <a:xfrm>
            <a:off x="6011863" y="22768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476174" name="Line 14"/>
          <p:cNvSpPr>
            <a:spLocks noChangeShapeType="1"/>
          </p:cNvSpPr>
          <p:nvPr/>
        </p:nvSpPr>
        <p:spPr bwMode="auto">
          <a:xfrm>
            <a:off x="5507038" y="2492772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6175" name="Oval 15"/>
          <p:cNvSpPr>
            <a:spLocks noChangeArrowheads="1"/>
          </p:cNvSpPr>
          <p:nvPr/>
        </p:nvSpPr>
        <p:spPr bwMode="auto">
          <a:xfrm>
            <a:off x="6948488" y="22768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476176" name="Line 16"/>
          <p:cNvSpPr>
            <a:spLocks noChangeShapeType="1"/>
          </p:cNvSpPr>
          <p:nvPr/>
        </p:nvSpPr>
        <p:spPr bwMode="auto">
          <a:xfrm>
            <a:off x="6443663" y="2492772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061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E1DE-962E-1C4B-8548-6C8328F436E7}" type="slidenum">
              <a:rPr lang="de-DE"/>
              <a:pPr/>
              <a:t>167</a:t>
            </a:fld>
            <a:endParaRPr lang="de-DE"/>
          </a:p>
        </p:txBody>
      </p:sp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Fall 1:</a:t>
            </a:r>
            <a:r>
              <a:rPr lang="en-US"/>
              <a:t> Der ZHK-Graph ist eine gerichtete Liste</a:t>
            </a:r>
          </a:p>
          <a:p>
            <a:pPr>
              <a:buFontTx/>
              <a:buNone/>
            </a:pPr>
            <a:endParaRPr lang="en-US" sz="1600"/>
          </a:p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Datenstruktur:</a:t>
            </a:r>
            <a:r>
              <a:rPr lang="en-US"/>
              <a:t> </a:t>
            </a:r>
            <a:r>
              <a:rPr lang="en-US">
                <a:solidFill>
                  <a:schemeClr val="hlink"/>
                </a:solidFill>
              </a:rPr>
              <a:t>O(n+m)</a:t>
            </a:r>
            <a:r>
              <a:rPr lang="en-US"/>
              <a:t> Zeit, </a:t>
            </a:r>
            <a:r>
              <a:rPr lang="en-US">
                <a:solidFill>
                  <a:schemeClr val="hlink"/>
                </a:solidFill>
              </a:rPr>
              <a:t>O(n)</a:t>
            </a:r>
            <a:r>
              <a:rPr lang="en-US"/>
              <a:t> Speicher</a:t>
            </a:r>
            <a:br>
              <a:rPr lang="en-US"/>
            </a:br>
            <a:r>
              <a:rPr lang="en-US"/>
              <a:t>(speichere Repräsentanten zu jedem Knoten und gib Repr. Ordnungsnummern)</a:t>
            </a:r>
          </a:p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Reachable(v,w):</a:t>
            </a:r>
            <a:r>
              <a:rPr lang="en-US"/>
              <a:t> Laufzeit </a:t>
            </a:r>
            <a:r>
              <a:rPr lang="en-US">
                <a:solidFill>
                  <a:schemeClr val="hlink"/>
                </a:solidFill>
              </a:rPr>
              <a:t>O(1)</a:t>
            </a:r>
          </a:p>
        </p:txBody>
      </p:sp>
    </p:spTree>
    <p:extLst>
      <p:ext uri="{BB962C8B-B14F-4D97-AF65-F5344CB8AC3E}">
        <p14:creationId xmlns:p14="http://schemas.microsoft.com/office/powerpoint/2010/main" val="309905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E32A-5B71-494B-93AE-E0D0874CC2B5}" type="slidenum">
              <a:rPr lang="de-DE"/>
              <a:pPr/>
              <a:t>168</a:t>
            </a:fld>
            <a:endParaRPr lang="de-DE"/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Fall 2: Der ZHK-Graph ist ein gerichteter Baum</a:t>
            </a:r>
          </a:p>
        </p:txBody>
      </p:sp>
      <p:sp>
        <p:nvSpPr>
          <p:cNvPr id="478212" name="Oval 4"/>
          <p:cNvSpPr>
            <a:spLocks noChangeArrowheads="1"/>
          </p:cNvSpPr>
          <p:nvPr/>
        </p:nvSpPr>
        <p:spPr bwMode="auto">
          <a:xfrm>
            <a:off x="1546225" y="3716735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478213" name="Oval 5"/>
          <p:cNvSpPr>
            <a:spLocks noChangeArrowheads="1"/>
          </p:cNvSpPr>
          <p:nvPr/>
        </p:nvSpPr>
        <p:spPr bwMode="auto">
          <a:xfrm>
            <a:off x="2987675" y="2997597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478214" name="Oval 6"/>
          <p:cNvSpPr>
            <a:spLocks noChangeArrowheads="1"/>
          </p:cNvSpPr>
          <p:nvPr/>
        </p:nvSpPr>
        <p:spPr bwMode="auto">
          <a:xfrm>
            <a:off x="4643438" y="22768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478215" name="Oval 7"/>
          <p:cNvSpPr>
            <a:spLocks noChangeArrowheads="1"/>
          </p:cNvSpPr>
          <p:nvPr/>
        </p:nvSpPr>
        <p:spPr bwMode="auto">
          <a:xfrm>
            <a:off x="4643438" y="3284935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478216" name="Oval 8"/>
          <p:cNvSpPr>
            <a:spLocks noChangeArrowheads="1"/>
          </p:cNvSpPr>
          <p:nvPr/>
        </p:nvSpPr>
        <p:spPr bwMode="auto">
          <a:xfrm>
            <a:off x="6227763" y="24927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478217" name="Oval 9"/>
          <p:cNvSpPr>
            <a:spLocks noChangeArrowheads="1"/>
          </p:cNvSpPr>
          <p:nvPr/>
        </p:nvSpPr>
        <p:spPr bwMode="auto">
          <a:xfrm>
            <a:off x="6227763" y="3716735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478218" name="Oval 10"/>
          <p:cNvSpPr>
            <a:spLocks noChangeArrowheads="1"/>
          </p:cNvSpPr>
          <p:nvPr/>
        </p:nvSpPr>
        <p:spPr bwMode="auto">
          <a:xfrm>
            <a:off x="2987675" y="458192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478219" name="Oval 11"/>
          <p:cNvSpPr>
            <a:spLocks noChangeArrowheads="1"/>
          </p:cNvSpPr>
          <p:nvPr/>
        </p:nvSpPr>
        <p:spPr bwMode="auto">
          <a:xfrm>
            <a:off x="6227763" y="4580335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478220" name="Line 12"/>
          <p:cNvSpPr>
            <a:spLocks noChangeShapeType="1"/>
          </p:cNvSpPr>
          <p:nvPr/>
        </p:nvSpPr>
        <p:spPr bwMode="auto">
          <a:xfrm flipV="1">
            <a:off x="1906588" y="3284935"/>
            <a:ext cx="10810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221" name="Line 13"/>
          <p:cNvSpPr>
            <a:spLocks noChangeShapeType="1"/>
          </p:cNvSpPr>
          <p:nvPr/>
        </p:nvSpPr>
        <p:spPr bwMode="auto">
          <a:xfrm>
            <a:off x="1906588" y="4005660"/>
            <a:ext cx="108108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222" name="Line 14"/>
          <p:cNvSpPr>
            <a:spLocks noChangeShapeType="1"/>
          </p:cNvSpPr>
          <p:nvPr/>
        </p:nvSpPr>
        <p:spPr bwMode="auto">
          <a:xfrm flipV="1">
            <a:off x="3346450" y="2565797"/>
            <a:ext cx="1296988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223" name="Line 15"/>
          <p:cNvSpPr>
            <a:spLocks noChangeShapeType="1"/>
          </p:cNvSpPr>
          <p:nvPr/>
        </p:nvSpPr>
        <p:spPr bwMode="auto">
          <a:xfrm>
            <a:off x="3419475" y="3284935"/>
            <a:ext cx="1223963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224" name="Line 16"/>
          <p:cNvSpPr>
            <a:spLocks noChangeShapeType="1"/>
          </p:cNvSpPr>
          <p:nvPr/>
        </p:nvSpPr>
        <p:spPr bwMode="auto">
          <a:xfrm flipV="1">
            <a:off x="3419475" y="4796235"/>
            <a:ext cx="280828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225" name="Line 17"/>
          <p:cNvSpPr>
            <a:spLocks noChangeShapeType="1"/>
          </p:cNvSpPr>
          <p:nvPr/>
        </p:nvSpPr>
        <p:spPr bwMode="auto">
          <a:xfrm flipV="1">
            <a:off x="5003800" y="2781697"/>
            <a:ext cx="1223963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226" name="Line 18"/>
          <p:cNvSpPr>
            <a:spLocks noChangeShapeType="1"/>
          </p:cNvSpPr>
          <p:nvPr/>
        </p:nvSpPr>
        <p:spPr bwMode="auto">
          <a:xfrm>
            <a:off x="5075238" y="3573860"/>
            <a:ext cx="11525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265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278F-A11F-854C-B861-18CCBFEC0DF2}" type="slidenum">
              <a:rPr lang="de-DE"/>
              <a:pPr/>
              <a:t>169</a:t>
            </a:fld>
            <a:endParaRPr lang="de-DE"/>
          </a:p>
        </p:txBody>
      </p:sp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Strategie:</a:t>
            </a:r>
            <a:r>
              <a:rPr lang="en-US"/>
              <a:t> DFS-Durchlauf von Wurzel, Kanten mit dfsnum-Bereichen markieren</a:t>
            </a:r>
          </a:p>
        </p:txBody>
      </p:sp>
      <p:sp>
        <p:nvSpPr>
          <p:cNvPr id="479236" name="Oval 4"/>
          <p:cNvSpPr>
            <a:spLocks noChangeArrowheads="1"/>
          </p:cNvSpPr>
          <p:nvPr/>
        </p:nvSpPr>
        <p:spPr bwMode="auto">
          <a:xfrm>
            <a:off x="1475656" y="3788743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479237" name="Oval 5"/>
          <p:cNvSpPr>
            <a:spLocks noChangeArrowheads="1"/>
          </p:cNvSpPr>
          <p:nvPr/>
        </p:nvSpPr>
        <p:spPr bwMode="auto">
          <a:xfrm>
            <a:off x="2917106" y="3069605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479238" name="Oval 6"/>
          <p:cNvSpPr>
            <a:spLocks noChangeArrowheads="1"/>
          </p:cNvSpPr>
          <p:nvPr/>
        </p:nvSpPr>
        <p:spPr bwMode="auto">
          <a:xfrm>
            <a:off x="4572869" y="2348880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479239" name="Oval 7"/>
          <p:cNvSpPr>
            <a:spLocks noChangeArrowheads="1"/>
          </p:cNvSpPr>
          <p:nvPr/>
        </p:nvSpPr>
        <p:spPr bwMode="auto">
          <a:xfrm>
            <a:off x="4572869" y="3356943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479240" name="Oval 8"/>
          <p:cNvSpPr>
            <a:spLocks noChangeArrowheads="1"/>
          </p:cNvSpPr>
          <p:nvPr/>
        </p:nvSpPr>
        <p:spPr bwMode="auto">
          <a:xfrm>
            <a:off x="6157194" y="2564780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479241" name="Oval 9"/>
          <p:cNvSpPr>
            <a:spLocks noChangeArrowheads="1"/>
          </p:cNvSpPr>
          <p:nvPr/>
        </p:nvSpPr>
        <p:spPr bwMode="auto">
          <a:xfrm>
            <a:off x="6157194" y="3788743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479242" name="Oval 10"/>
          <p:cNvSpPr>
            <a:spLocks noChangeArrowheads="1"/>
          </p:cNvSpPr>
          <p:nvPr/>
        </p:nvSpPr>
        <p:spPr bwMode="auto">
          <a:xfrm>
            <a:off x="2917106" y="4653930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479243" name="Oval 11"/>
          <p:cNvSpPr>
            <a:spLocks noChangeArrowheads="1"/>
          </p:cNvSpPr>
          <p:nvPr/>
        </p:nvSpPr>
        <p:spPr bwMode="auto">
          <a:xfrm>
            <a:off x="6157194" y="4652343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479244" name="Line 12"/>
          <p:cNvSpPr>
            <a:spLocks noChangeShapeType="1"/>
          </p:cNvSpPr>
          <p:nvPr/>
        </p:nvSpPr>
        <p:spPr bwMode="auto">
          <a:xfrm flipV="1">
            <a:off x="1836019" y="3356943"/>
            <a:ext cx="10810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9245" name="Line 13"/>
          <p:cNvSpPr>
            <a:spLocks noChangeShapeType="1"/>
          </p:cNvSpPr>
          <p:nvPr/>
        </p:nvSpPr>
        <p:spPr bwMode="auto">
          <a:xfrm>
            <a:off x="1836019" y="4077668"/>
            <a:ext cx="108108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9246" name="Line 14"/>
          <p:cNvSpPr>
            <a:spLocks noChangeShapeType="1"/>
          </p:cNvSpPr>
          <p:nvPr/>
        </p:nvSpPr>
        <p:spPr bwMode="auto">
          <a:xfrm flipV="1">
            <a:off x="3275881" y="2637805"/>
            <a:ext cx="1296988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9247" name="Line 15"/>
          <p:cNvSpPr>
            <a:spLocks noChangeShapeType="1"/>
          </p:cNvSpPr>
          <p:nvPr/>
        </p:nvSpPr>
        <p:spPr bwMode="auto">
          <a:xfrm>
            <a:off x="3348906" y="3356943"/>
            <a:ext cx="1223963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9248" name="Line 16"/>
          <p:cNvSpPr>
            <a:spLocks noChangeShapeType="1"/>
          </p:cNvSpPr>
          <p:nvPr/>
        </p:nvSpPr>
        <p:spPr bwMode="auto">
          <a:xfrm flipV="1">
            <a:off x="3348906" y="4868243"/>
            <a:ext cx="280828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9249" name="Line 17"/>
          <p:cNvSpPr>
            <a:spLocks noChangeShapeType="1"/>
          </p:cNvSpPr>
          <p:nvPr/>
        </p:nvSpPr>
        <p:spPr bwMode="auto">
          <a:xfrm flipV="1">
            <a:off x="4933231" y="2853705"/>
            <a:ext cx="1223963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9250" name="Line 18"/>
          <p:cNvSpPr>
            <a:spLocks noChangeShapeType="1"/>
          </p:cNvSpPr>
          <p:nvPr/>
        </p:nvSpPr>
        <p:spPr bwMode="auto">
          <a:xfrm>
            <a:off x="5004669" y="3645868"/>
            <a:ext cx="11525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9251" name="Text Box 19"/>
          <p:cNvSpPr txBox="1">
            <a:spLocks noChangeArrowheads="1"/>
          </p:cNvSpPr>
          <p:nvPr/>
        </p:nvSpPr>
        <p:spPr bwMode="auto">
          <a:xfrm>
            <a:off x="1477244" y="342996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79252" name="Text Box 20"/>
          <p:cNvSpPr txBox="1">
            <a:spLocks noChangeArrowheads="1"/>
          </p:cNvSpPr>
          <p:nvPr/>
        </p:nvSpPr>
        <p:spPr bwMode="auto">
          <a:xfrm>
            <a:off x="2988544" y="270924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79253" name="Text Box 21"/>
          <p:cNvSpPr txBox="1">
            <a:spLocks noChangeArrowheads="1"/>
          </p:cNvSpPr>
          <p:nvPr/>
        </p:nvSpPr>
        <p:spPr bwMode="auto">
          <a:xfrm>
            <a:off x="4645894" y="299816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79254" name="Text Box 22"/>
          <p:cNvSpPr txBox="1">
            <a:spLocks noChangeArrowheads="1"/>
          </p:cNvSpPr>
          <p:nvPr/>
        </p:nvSpPr>
        <p:spPr bwMode="auto">
          <a:xfrm>
            <a:off x="5006256" y="234888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79255" name="Text Box 23"/>
          <p:cNvSpPr txBox="1">
            <a:spLocks noChangeArrowheads="1"/>
          </p:cNvSpPr>
          <p:nvPr/>
        </p:nvSpPr>
        <p:spPr bwMode="auto">
          <a:xfrm>
            <a:off x="6662019" y="256636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79256" name="Text Box 24"/>
          <p:cNvSpPr txBox="1">
            <a:spLocks noChangeArrowheads="1"/>
          </p:cNvSpPr>
          <p:nvPr/>
        </p:nvSpPr>
        <p:spPr bwMode="auto">
          <a:xfrm>
            <a:off x="6662019" y="379033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79257" name="Text Box 25"/>
          <p:cNvSpPr txBox="1">
            <a:spLocks noChangeArrowheads="1"/>
          </p:cNvSpPr>
          <p:nvPr/>
        </p:nvSpPr>
        <p:spPr bwMode="auto">
          <a:xfrm>
            <a:off x="2988544" y="429356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79258" name="Text Box 26"/>
          <p:cNvSpPr txBox="1">
            <a:spLocks noChangeArrowheads="1"/>
          </p:cNvSpPr>
          <p:nvPr/>
        </p:nvSpPr>
        <p:spPr bwMode="auto">
          <a:xfrm>
            <a:off x="6662019" y="465393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79259" name="Text Box 27"/>
          <p:cNvSpPr txBox="1">
            <a:spLocks noChangeArrowheads="1"/>
          </p:cNvSpPr>
          <p:nvPr/>
        </p:nvSpPr>
        <p:spPr bwMode="auto">
          <a:xfrm>
            <a:off x="1837606" y="3141043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[2,6]</a:t>
            </a:r>
          </a:p>
        </p:txBody>
      </p:sp>
      <p:sp>
        <p:nvSpPr>
          <p:cNvPr id="479260" name="Text Box 28"/>
          <p:cNvSpPr txBox="1">
            <a:spLocks noChangeArrowheads="1"/>
          </p:cNvSpPr>
          <p:nvPr/>
        </p:nvSpPr>
        <p:spPr bwMode="auto">
          <a:xfrm>
            <a:off x="2269406" y="400623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[7,8]</a:t>
            </a:r>
          </a:p>
        </p:txBody>
      </p:sp>
      <p:sp>
        <p:nvSpPr>
          <p:cNvPr id="479261" name="Text Box 29"/>
          <p:cNvSpPr txBox="1">
            <a:spLocks noChangeArrowheads="1"/>
          </p:cNvSpPr>
          <p:nvPr/>
        </p:nvSpPr>
        <p:spPr bwMode="auto">
          <a:xfrm>
            <a:off x="3564806" y="2421905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[3,3]</a:t>
            </a:r>
          </a:p>
        </p:txBody>
      </p:sp>
      <p:sp>
        <p:nvSpPr>
          <p:cNvPr id="479262" name="Text Box 30"/>
          <p:cNvSpPr txBox="1">
            <a:spLocks noChangeArrowheads="1"/>
          </p:cNvSpPr>
          <p:nvPr/>
        </p:nvSpPr>
        <p:spPr bwMode="auto">
          <a:xfrm>
            <a:off x="3709269" y="2998168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[4,6]</a:t>
            </a:r>
          </a:p>
        </p:txBody>
      </p:sp>
      <p:sp>
        <p:nvSpPr>
          <p:cNvPr id="479263" name="Text Box 31"/>
          <p:cNvSpPr txBox="1">
            <a:spLocks noChangeArrowheads="1"/>
          </p:cNvSpPr>
          <p:nvPr/>
        </p:nvSpPr>
        <p:spPr bwMode="auto">
          <a:xfrm>
            <a:off x="5222156" y="2709243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[5,5]</a:t>
            </a:r>
          </a:p>
        </p:txBody>
      </p:sp>
      <p:sp>
        <p:nvSpPr>
          <p:cNvPr id="479264" name="Text Box 32"/>
          <p:cNvSpPr txBox="1">
            <a:spLocks noChangeArrowheads="1"/>
          </p:cNvSpPr>
          <p:nvPr/>
        </p:nvSpPr>
        <p:spPr bwMode="auto">
          <a:xfrm>
            <a:off x="5438056" y="3429968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[6,6]</a:t>
            </a:r>
          </a:p>
        </p:txBody>
      </p:sp>
      <p:sp>
        <p:nvSpPr>
          <p:cNvPr id="479265" name="Text Box 33"/>
          <p:cNvSpPr txBox="1">
            <a:spLocks noChangeArrowheads="1"/>
          </p:cNvSpPr>
          <p:nvPr/>
        </p:nvSpPr>
        <p:spPr bwMode="auto">
          <a:xfrm>
            <a:off x="4501431" y="443803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[8,8]</a:t>
            </a:r>
          </a:p>
        </p:txBody>
      </p:sp>
    </p:spTree>
    <p:extLst>
      <p:ext uri="{BB962C8B-B14F-4D97-AF65-F5344CB8AC3E}">
        <p14:creationId xmlns:p14="http://schemas.microsoft.com/office/powerpoint/2010/main" val="358512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2B22-D1F2-D149-A65B-032A42119E15}" type="slidenum">
              <a:rPr lang="de-DE"/>
              <a:pPr/>
              <a:t>17</a:t>
            </a:fld>
            <a:endParaRPr lang="de-DE"/>
          </a:p>
        </p:txBody>
      </p:sp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Adjazenzfeld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Zeitaufwand:</a:t>
            </a:r>
          </a:p>
          <a:p>
            <a:pPr>
              <a:lnSpc>
                <a:spcPct val="90000"/>
              </a:lnSpc>
            </a:pPr>
            <a:r>
              <a:rPr lang="de-DE" dirty="0" smtClean="0">
                <a:solidFill>
                  <a:srgbClr val="FF0000"/>
                </a:solidFill>
              </a:rPr>
              <a:t>find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</a:t>
            </a:r>
            <a:r>
              <a:rPr lang="de-DE" dirty="0" smtClean="0">
                <a:solidFill>
                  <a:schemeClr val="hlink"/>
                </a:solidFill>
              </a:rPr>
              <a:t>, </a:t>
            </a:r>
            <a:r>
              <a:rPr lang="de-DE" dirty="0" err="1" smtClean="0">
                <a:solidFill>
                  <a:schemeClr val="hlink"/>
                </a:solidFill>
              </a:rPr>
              <a:t>j</a:t>
            </a:r>
            <a:r>
              <a:rPr lang="de-DE" dirty="0" smtClean="0">
                <a:solidFill>
                  <a:schemeClr val="hlink"/>
                </a:solidFill>
              </a:rPr>
              <a:t>, G</a:t>
            </a:r>
            <a:r>
              <a:rPr lang="de-DE" dirty="0" smtClean="0"/>
              <a:t>)</a:t>
            </a:r>
            <a:r>
              <a:rPr lang="de-DE" dirty="0"/>
              <a:t>: Zeit </a:t>
            </a:r>
            <a:r>
              <a:rPr lang="de-DE" dirty="0">
                <a:solidFill>
                  <a:schemeClr val="hlink"/>
                </a:solidFill>
              </a:rPr>
              <a:t>O(d)</a:t>
            </a:r>
          </a:p>
          <a:p>
            <a:pPr>
              <a:lnSpc>
                <a:spcPct val="90000"/>
              </a:lnSpc>
            </a:pPr>
            <a:r>
              <a:rPr lang="de-DE" dirty="0" err="1" smtClean="0">
                <a:solidFill>
                  <a:srgbClr val="FF0000"/>
                </a:solidFill>
              </a:rPr>
              <a:t>insert</a:t>
            </a:r>
            <a:r>
              <a:rPr lang="de-DE" dirty="0"/>
              <a:t>(</a:t>
            </a:r>
            <a:r>
              <a:rPr lang="de-DE" dirty="0" err="1" smtClean="0">
                <a:solidFill>
                  <a:schemeClr val="hlink"/>
                </a:solidFill>
              </a:rPr>
              <a:t>e</a:t>
            </a:r>
            <a:r>
              <a:rPr lang="de-DE" dirty="0" smtClean="0">
                <a:solidFill>
                  <a:schemeClr val="hlink"/>
                </a:solidFill>
              </a:rPr>
              <a:t>, G</a:t>
            </a:r>
            <a:r>
              <a:rPr lang="de-DE" dirty="0" smtClean="0"/>
              <a:t>)</a:t>
            </a:r>
            <a:r>
              <a:rPr lang="de-DE" dirty="0"/>
              <a:t>: Zeit </a:t>
            </a:r>
            <a:r>
              <a:rPr lang="de-DE" dirty="0">
                <a:solidFill>
                  <a:schemeClr val="hlink"/>
                </a:solidFill>
              </a:rPr>
              <a:t>O(m) </a:t>
            </a:r>
            <a:r>
              <a:rPr lang="de-DE" dirty="0" smtClean="0"/>
              <a:t>(schlimmster Fall)</a:t>
            </a:r>
            <a:endParaRPr lang="de-DE" dirty="0"/>
          </a:p>
          <a:p>
            <a:pPr>
              <a:lnSpc>
                <a:spcPct val="90000"/>
              </a:lnSpc>
            </a:pPr>
            <a:r>
              <a:rPr lang="de-DE" dirty="0" err="1" smtClean="0">
                <a:solidFill>
                  <a:srgbClr val="FF0000"/>
                </a:solidFill>
              </a:rPr>
              <a:t>remove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</a:t>
            </a:r>
            <a:r>
              <a:rPr lang="de-DE" dirty="0" smtClean="0">
                <a:solidFill>
                  <a:schemeClr val="hlink"/>
                </a:solidFill>
              </a:rPr>
              <a:t>, </a:t>
            </a:r>
            <a:r>
              <a:rPr lang="de-DE" dirty="0" err="1" smtClean="0">
                <a:solidFill>
                  <a:schemeClr val="hlink"/>
                </a:solidFill>
              </a:rPr>
              <a:t>j</a:t>
            </a:r>
            <a:r>
              <a:rPr lang="de-DE" dirty="0" smtClean="0">
                <a:solidFill>
                  <a:schemeClr val="hlink"/>
                </a:solidFill>
              </a:rPr>
              <a:t>, G</a:t>
            </a:r>
            <a:r>
              <a:rPr lang="de-DE" dirty="0" smtClean="0"/>
              <a:t>)</a:t>
            </a:r>
            <a:r>
              <a:rPr lang="de-DE" dirty="0"/>
              <a:t>: Zeit </a:t>
            </a:r>
            <a:r>
              <a:rPr lang="de-DE" dirty="0">
                <a:solidFill>
                  <a:schemeClr val="hlink"/>
                </a:solidFill>
              </a:rPr>
              <a:t>O(m)</a:t>
            </a:r>
            <a:r>
              <a:rPr lang="de-DE" dirty="0"/>
              <a:t> (schlimmster Fall)</a:t>
            </a: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dirty="0"/>
          </a:p>
        </p:txBody>
      </p:sp>
      <p:sp>
        <p:nvSpPr>
          <p:cNvPr id="303108" name="Oval 4"/>
          <p:cNvSpPr>
            <a:spLocks noChangeArrowheads="1"/>
          </p:cNvSpPr>
          <p:nvPr/>
        </p:nvSpPr>
        <p:spPr bwMode="auto">
          <a:xfrm>
            <a:off x="1116013" y="1196752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3109" name="Oval 5"/>
          <p:cNvSpPr>
            <a:spLocks noChangeArrowheads="1"/>
          </p:cNvSpPr>
          <p:nvPr/>
        </p:nvSpPr>
        <p:spPr bwMode="auto">
          <a:xfrm>
            <a:off x="2484438" y="1196752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3110" name="Oval 6"/>
          <p:cNvSpPr>
            <a:spLocks noChangeArrowheads="1"/>
          </p:cNvSpPr>
          <p:nvPr/>
        </p:nvSpPr>
        <p:spPr bwMode="auto">
          <a:xfrm>
            <a:off x="1116013" y="2347689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3111" name="Oval 7"/>
          <p:cNvSpPr>
            <a:spLocks noChangeArrowheads="1"/>
          </p:cNvSpPr>
          <p:nvPr/>
        </p:nvSpPr>
        <p:spPr bwMode="auto">
          <a:xfrm>
            <a:off x="2484438" y="2347689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3112" name="Line 8"/>
          <p:cNvSpPr>
            <a:spLocks noChangeShapeType="1"/>
          </p:cNvSpPr>
          <p:nvPr/>
        </p:nvSpPr>
        <p:spPr bwMode="auto">
          <a:xfrm>
            <a:off x="1547813" y="1412652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13" name="Line 9"/>
          <p:cNvSpPr>
            <a:spLocks noChangeShapeType="1"/>
          </p:cNvSpPr>
          <p:nvPr/>
        </p:nvSpPr>
        <p:spPr bwMode="auto">
          <a:xfrm>
            <a:off x="2700338" y="1628552"/>
            <a:ext cx="0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14" name="Line 10"/>
          <p:cNvSpPr>
            <a:spLocks noChangeShapeType="1"/>
          </p:cNvSpPr>
          <p:nvPr/>
        </p:nvSpPr>
        <p:spPr bwMode="auto">
          <a:xfrm flipH="1">
            <a:off x="1549400" y="2565177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15" name="Line 11"/>
          <p:cNvSpPr>
            <a:spLocks noChangeShapeType="1"/>
          </p:cNvSpPr>
          <p:nvPr/>
        </p:nvSpPr>
        <p:spPr bwMode="auto">
          <a:xfrm flipH="1" flipV="1">
            <a:off x="1331913" y="1628552"/>
            <a:ext cx="0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16" name="Line 12"/>
          <p:cNvSpPr>
            <a:spLocks noChangeShapeType="1"/>
          </p:cNvSpPr>
          <p:nvPr/>
        </p:nvSpPr>
        <p:spPr bwMode="auto">
          <a:xfrm>
            <a:off x="1476375" y="1555527"/>
            <a:ext cx="1081088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17" name="Rectangle 13"/>
          <p:cNvSpPr>
            <a:spLocks noChangeArrowheads="1"/>
          </p:cNvSpPr>
          <p:nvPr/>
        </p:nvSpPr>
        <p:spPr bwMode="auto">
          <a:xfrm>
            <a:off x="4789488" y="1339627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3118" name="Rectangle 14"/>
          <p:cNvSpPr>
            <a:spLocks noChangeArrowheads="1"/>
          </p:cNvSpPr>
          <p:nvPr/>
        </p:nvSpPr>
        <p:spPr bwMode="auto">
          <a:xfrm>
            <a:off x="5221288" y="1339627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3119" name="Line 15"/>
          <p:cNvSpPr>
            <a:spLocks noChangeShapeType="1"/>
          </p:cNvSpPr>
          <p:nvPr/>
        </p:nvSpPr>
        <p:spPr bwMode="auto">
          <a:xfrm flipH="1">
            <a:off x="1476375" y="1555527"/>
            <a:ext cx="1008063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20" name="Rectangle 16"/>
          <p:cNvSpPr>
            <a:spLocks noChangeArrowheads="1"/>
          </p:cNvSpPr>
          <p:nvPr/>
        </p:nvSpPr>
        <p:spPr bwMode="auto">
          <a:xfrm>
            <a:off x="5653088" y="1339627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03121" name="Rectangle 17"/>
          <p:cNvSpPr>
            <a:spLocks noChangeArrowheads="1"/>
          </p:cNvSpPr>
          <p:nvPr/>
        </p:nvSpPr>
        <p:spPr bwMode="auto">
          <a:xfrm>
            <a:off x="6084888" y="1339627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03122" name="Rectangle 18"/>
          <p:cNvSpPr>
            <a:spLocks noChangeArrowheads="1"/>
          </p:cNvSpPr>
          <p:nvPr/>
        </p:nvSpPr>
        <p:spPr bwMode="auto">
          <a:xfrm>
            <a:off x="4789488" y="227625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3123" name="Rectangle 19"/>
          <p:cNvSpPr>
            <a:spLocks noChangeArrowheads="1"/>
          </p:cNvSpPr>
          <p:nvPr/>
        </p:nvSpPr>
        <p:spPr bwMode="auto">
          <a:xfrm>
            <a:off x="5221288" y="227625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3124" name="Rectangle 20"/>
          <p:cNvSpPr>
            <a:spLocks noChangeArrowheads="1"/>
          </p:cNvSpPr>
          <p:nvPr/>
        </p:nvSpPr>
        <p:spPr bwMode="auto">
          <a:xfrm>
            <a:off x="5653088" y="227625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3125" name="Rectangle 21"/>
          <p:cNvSpPr>
            <a:spLocks noChangeArrowheads="1"/>
          </p:cNvSpPr>
          <p:nvPr/>
        </p:nvSpPr>
        <p:spPr bwMode="auto">
          <a:xfrm>
            <a:off x="6084888" y="227625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3126" name="Rectangle 22"/>
          <p:cNvSpPr>
            <a:spLocks noChangeArrowheads="1"/>
          </p:cNvSpPr>
          <p:nvPr/>
        </p:nvSpPr>
        <p:spPr bwMode="auto">
          <a:xfrm>
            <a:off x="6516688" y="227625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3127" name="Rectangle 23"/>
          <p:cNvSpPr>
            <a:spLocks noChangeArrowheads="1"/>
          </p:cNvSpPr>
          <p:nvPr/>
        </p:nvSpPr>
        <p:spPr bwMode="auto">
          <a:xfrm>
            <a:off x="6948488" y="227625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3128" name="Line 24"/>
          <p:cNvSpPr>
            <a:spLocks noChangeShapeType="1"/>
          </p:cNvSpPr>
          <p:nvPr/>
        </p:nvSpPr>
        <p:spPr bwMode="auto">
          <a:xfrm>
            <a:off x="5005388" y="1771427"/>
            <a:ext cx="15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29" name="Line 25"/>
          <p:cNvSpPr>
            <a:spLocks noChangeShapeType="1"/>
          </p:cNvSpPr>
          <p:nvPr/>
        </p:nvSpPr>
        <p:spPr bwMode="auto">
          <a:xfrm>
            <a:off x="5437188" y="1771427"/>
            <a:ext cx="43180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30" name="Line 26"/>
          <p:cNvSpPr>
            <a:spLocks noChangeShapeType="1"/>
          </p:cNvSpPr>
          <p:nvPr/>
        </p:nvSpPr>
        <p:spPr bwMode="auto">
          <a:xfrm>
            <a:off x="5868988" y="1771427"/>
            <a:ext cx="792162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31" name="Line 27"/>
          <p:cNvSpPr>
            <a:spLocks noChangeShapeType="1"/>
          </p:cNvSpPr>
          <p:nvPr/>
        </p:nvSpPr>
        <p:spPr bwMode="auto">
          <a:xfrm>
            <a:off x="6300788" y="1771427"/>
            <a:ext cx="86360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32" name="Text Box 28"/>
          <p:cNvSpPr txBox="1">
            <a:spLocks noChangeArrowheads="1"/>
          </p:cNvSpPr>
          <p:nvPr/>
        </p:nvSpPr>
        <p:spPr bwMode="auto">
          <a:xfrm>
            <a:off x="4192588" y="1358677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03133" name="Text Box 29"/>
          <p:cNvSpPr txBox="1">
            <a:spLocks noChangeArrowheads="1"/>
          </p:cNvSpPr>
          <p:nvPr/>
        </p:nvSpPr>
        <p:spPr bwMode="auto">
          <a:xfrm>
            <a:off x="4213225" y="2276252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</a:p>
        </p:txBody>
      </p:sp>
      <p:sp>
        <p:nvSpPr>
          <p:cNvPr id="303138" name="Text Box 34"/>
          <p:cNvSpPr txBox="1">
            <a:spLocks noChangeArrowheads="1"/>
          </p:cNvSpPr>
          <p:nvPr/>
        </p:nvSpPr>
        <p:spPr bwMode="auto">
          <a:xfrm>
            <a:off x="6642100" y="1360264"/>
            <a:ext cx="131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offsets in E</a:t>
            </a:r>
          </a:p>
        </p:txBody>
      </p:sp>
      <p:sp>
        <p:nvSpPr>
          <p:cNvPr id="303139" name="Line 35"/>
          <p:cNvSpPr>
            <a:spLocks noChangeShapeType="1"/>
          </p:cNvSpPr>
          <p:nvPr/>
        </p:nvSpPr>
        <p:spPr bwMode="auto">
          <a:xfrm>
            <a:off x="3421063" y="1915889"/>
            <a:ext cx="5762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84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C004-1845-5044-A3E1-7D14F1322275}" type="slidenum">
              <a:rPr lang="de-DE"/>
              <a:pPr/>
              <a:t>170</a:t>
            </a:fld>
            <a:endParaRPr lang="de-DE"/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Reachable(</a:t>
            </a:r>
            <a:r>
              <a:rPr lang="en-US" dirty="0" err="1">
                <a:solidFill>
                  <a:schemeClr val="accent2"/>
                </a:solidFill>
              </a:rPr>
              <a:t>v,w</a:t>
            </a:r>
            <a:r>
              <a:rPr lang="en-US" dirty="0">
                <a:solidFill>
                  <a:schemeClr val="accent2"/>
                </a:solidFill>
              </a:rPr>
              <a:t>):</a:t>
            </a:r>
            <a:r>
              <a:rPr lang="en-US" dirty="0"/>
              <a:t> </a:t>
            </a:r>
            <a:r>
              <a:rPr lang="en-US" dirty="0" err="1" smtClean="0"/>
              <a:t>Bestimme</a:t>
            </a:r>
            <a:r>
              <a:rPr lang="en-US" dirty="0" smtClean="0"/>
              <a:t> </a:t>
            </a:r>
            <a:r>
              <a:rPr lang="en-US" dirty="0" err="1"/>
              <a:t>Repräsentanten</a:t>
            </a:r>
            <a:r>
              <a:rPr lang="en-US" dirty="0"/>
              <a:t> </a:t>
            </a:r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v</a:t>
            </a:r>
            <a:r>
              <a:rPr lang="en-US" dirty="0"/>
              <a:t> und </a:t>
            </a:r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w</a:t>
            </a:r>
            <a:r>
              <a:rPr lang="en-US" dirty="0"/>
              <a:t>, </a:t>
            </a:r>
            <a:r>
              <a:rPr lang="en-US" dirty="0" err="1"/>
              <a:t>teste</a:t>
            </a:r>
            <a:r>
              <a:rPr lang="en-US" dirty="0"/>
              <a:t> </a:t>
            </a:r>
            <a:r>
              <a:rPr lang="en-US" dirty="0" err="1"/>
              <a:t>ob</a:t>
            </a:r>
            <a:r>
              <a:rPr lang="en-US" dirty="0"/>
              <a:t> </a:t>
            </a:r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w</a:t>
            </a:r>
            <a:r>
              <a:rPr lang="en-US" dirty="0"/>
              <a:t> in </a:t>
            </a:r>
            <a:r>
              <a:rPr lang="en-US" dirty="0" err="1"/>
              <a:t>Intervall</a:t>
            </a:r>
            <a:r>
              <a:rPr lang="en-US" dirty="0"/>
              <a:t> von </a:t>
            </a:r>
            <a:r>
              <a:rPr lang="en-US" dirty="0" err="1" smtClean="0"/>
              <a:t>ausgehender</a:t>
            </a:r>
            <a:r>
              <a:rPr lang="en-US" dirty="0" smtClean="0"/>
              <a:t> </a:t>
            </a:r>
            <a:r>
              <a:rPr lang="en-US" dirty="0" err="1"/>
              <a:t>Kante</a:t>
            </a:r>
            <a:r>
              <a:rPr lang="en-US" dirty="0"/>
              <a:t> von </a:t>
            </a:r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v</a:t>
            </a:r>
            <a:endParaRPr lang="en-US" baseline="-25000" dirty="0">
              <a:solidFill>
                <a:schemeClr val="hlink"/>
              </a:solidFill>
            </a:endParaRPr>
          </a:p>
        </p:txBody>
      </p:sp>
      <p:sp>
        <p:nvSpPr>
          <p:cNvPr id="480260" name="Oval 4"/>
          <p:cNvSpPr>
            <a:spLocks noChangeArrowheads="1"/>
          </p:cNvSpPr>
          <p:nvPr/>
        </p:nvSpPr>
        <p:spPr bwMode="auto">
          <a:xfrm>
            <a:off x="1619250" y="4076775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480261" name="Oval 5"/>
          <p:cNvSpPr>
            <a:spLocks noChangeArrowheads="1"/>
          </p:cNvSpPr>
          <p:nvPr/>
        </p:nvSpPr>
        <p:spPr bwMode="auto">
          <a:xfrm>
            <a:off x="3060700" y="3357637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480262" name="Oval 6"/>
          <p:cNvSpPr>
            <a:spLocks noChangeArrowheads="1"/>
          </p:cNvSpPr>
          <p:nvPr/>
        </p:nvSpPr>
        <p:spPr bwMode="auto">
          <a:xfrm>
            <a:off x="4716463" y="263691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480263" name="Oval 7"/>
          <p:cNvSpPr>
            <a:spLocks noChangeArrowheads="1"/>
          </p:cNvSpPr>
          <p:nvPr/>
        </p:nvSpPr>
        <p:spPr bwMode="auto">
          <a:xfrm>
            <a:off x="4716463" y="3644975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480264" name="Oval 8"/>
          <p:cNvSpPr>
            <a:spLocks noChangeArrowheads="1"/>
          </p:cNvSpPr>
          <p:nvPr/>
        </p:nvSpPr>
        <p:spPr bwMode="auto">
          <a:xfrm>
            <a:off x="6300788" y="285281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480265" name="Oval 9"/>
          <p:cNvSpPr>
            <a:spLocks noChangeArrowheads="1"/>
          </p:cNvSpPr>
          <p:nvPr/>
        </p:nvSpPr>
        <p:spPr bwMode="auto">
          <a:xfrm>
            <a:off x="6300788" y="4076775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480266" name="Oval 10"/>
          <p:cNvSpPr>
            <a:spLocks noChangeArrowheads="1"/>
          </p:cNvSpPr>
          <p:nvPr/>
        </p:nvSpPr>
        <p:spPr bwMode="auto">
          <a:xfrm>
            <a:off x="3060700" y="494196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480267" name="Oval 11"/>
          <p:cNvSpPr>
            <a:spLocks noChangeArrowheads="1"/>
          </p:cNvSpPr>
          <p:nvPr/>
        </p:nvSpPr>
        <p:spPr bwMode="auto">
          <a:xfrm>
            <a:off x="6300788" y="4940375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480268" name="Line 12"/>
          <p:cNvSpPr>
            <a:spLocks noChangeShapeType="1"/>
          </p:cNvSpPr>
          <p:nvPr/>
        </p:nvSpPr>
        <p:spPr bwMode="auto">
          <a:xfrm flipV="1">
            <a:off x="1979613" y="3644975"/>
            <a:ext cx="10810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0269" name="Line 13"/>
          <p:cNvSpPr>
            <a:spLocks noChangeShapeType="1"/>
          </p:cNvSpPr>
          <p:nvPr/>
        </p:nvSpPr>
        <p:spPr bwMode="auto">
          <a:xfrm>
            <a:off x="1979613" y="4365700"/>
            <a:ext cx="108108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0270" name="Line 14"/>
          <p:cNvSpPr>
            <a:spLocks noChangeShapeType="1"/>
          </p:cNvSpPr>
          <p:nvPr/>
        </p:nvSpPr>
        <p:spPr bwMode="auto">
          <a:xfrm flipV="1">
            <a:off x="3419475" y="2925837"/>
            <a:ext cx="1296988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0271" name="Line 15"/>
          <p:cNvSpPr>
            <a:spLocks noChangeShapeType="1"/>
          </p:cNvSpPr>
          <p:nvPr/>
        </p:nvSpPr>
        <p:spPr bwMode="auto">
          <a:xfrm>
            <a:off x="3492500" y="3644975"/>
            <a:ext cx="1223963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0272" name="Line 16"/>
          <p:cNvSpPr>
            <a:spLocks noChangeShapeType="1"/>
          </p:cNvSpPr>
          <p:nvPr/>
        </p:nvSpPr>
        <p:spPr bwMode="auto">
          <a:xfrm flipV="1">
            <a:off x="3492500" y="5156275"/>
            <a:ext cx="280828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0273" name="Line 17"/>
          <p:cNvSpPr>
            <a:spLocks noChangeShapeType="1"/>
          </p:cNvSpPr>
          <p:nvPr/>
        </p:nvSpPr>
        <p:spPr bwMode="auto">
          <a:xfrm flipV="1">
            <a:off x="5076825" y="3141737"/>
            <a:ext cx="1223963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0274" name="Line 18"/>
          <p:cNvSpPr>
            <a:spLocks noChangeShapeType="1"/>
          </p:cNvSpPr>
          <p:nvPr/>
        </p:nvSpPr>
        <p:spPr bwMode="auto">
          <a:xfrm>
            <a:off x="5148263" y="3933900"/>
            <a:ext cx="11525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0275" name="Text Box 19"/>
          <p:cNvSpPr txBox="1">
            <a:spLocks noChangeArrowheads="1"/>
          </p:cNvSpPr>
          <p:nvPr/>
        </p:nvSpPr>
        <p:spPr bwMode="auto">
          <a:xfrm>
            <a:off x="1620838" y="371800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80276" name="Text Box 20"/>
          <p:cNvSpPr txBox="1">
            <a:spLocks noChangeArrowheads="1"/>
          </p:cNvSpPr>
          <p:nvPr/>
        </p:nvSpPr>
        <p:spPr bwMode="auto">
          <a:xfrm>
            <a:off x="3132138" y="2997275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80277" name="Text Box 21"/>
          <p:cNvSpPr txBox="1">
            <a:spLocks noChangeArrowheads="1"/>
          </p:cNvSpPr>
          <p:nvPr/>
        </p:nvSpPr>
        <p:spPr bwMode="auto">
          <a:xfrm>
            <a:off x="4789488" y="328620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80278" name="Text Box 22"/>
          <p:cNvSpPr txBox="1">
            <a:spLocks noChangeArrowheads="1"/>
          </p:cNvSpPr>
          <p:nvPr/>
        </p:nvSpPr>
        <p:spPr bwMode="auto">
          <a:xfrm>
            <a:off x="5149850" y="263691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80279" name="Text Box 23"/>
          <p:cNvSpPr txBox="1">
            <a:spLocks noChangeArrowheads="1"/>
          </p:cNvSpPr>
          <p:nvPr/>
        </p:nvSpPr>
        <p:spPr bwMode="auto">
          <a:xfrm>
            <a:off x="6805613" y="285440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80280" name="Text Box 24"/>
          <p:cNvSpPr txBox="1">
            <a:spLocks noChangeArrowheads="1"/>
          </p:cNvSpPr>
          <p:nvPr/>
        </p:nvSpPr>
        <p:spPr bwMode="auto">
          <a:xfrm>
            <a:off x="6805613" y="407836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80281" name="Text Box 25"/>
          <p:cNvSpPr txBox="1">
            <a:spLocks noChangeArrowheads="1"/>
          </p:cNvSpPr>
          <p:nvPr/>
        </p:nvSpPr>
        <p:spPr bwMode="auto">
          <a:xfrm>
            <a:off x="3132138" y="458160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80282" name="Text Box 26"/>
          <p:cNvSpPr txBox="1">
            <a:spLocks noChangeArrowheads="1"/>
          </p:cNvSpPr>
          <p:nvPr/>
        </p:nvSpPr>
        <p:spPr bwMode="auto">
          <a:xfrm>
            <a:off x="6805613" y="494196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80283" name="Text Box 27"/>
          <p:cNvSpPr txBox="1">
            <a:spLocks noChangeArrowheads="1"/>
          </p:cNvSpPr>
          <p:nvPr/>
        </p:nvSpPr>
        <p:spPr bwMode="auto">
          <a:xfrm>
            <a:off x="1981200" y="3429075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[2,6]</a:t>
            </a:r>
          </a:p>
        </p:txBody>
      </p:sp>
      <p:sp>
        <p:nvSpPr>
          <p:cNvPr id="480284" name="Text Box 28"/>
          <p:cNvSpPr txBox="1">
            <a:spLocks noChangeArrowheads="1"/>
          </p:cNvSpPr>
          <p:nvPr/>
        </p:nvSpPr>
        <p:spPr bwMode="auto">
          <a:xfrm>
            <a:off x="2413000" y="4294262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[7,8]</a:t>
            </a:r>
          </a:p>
        </p:txBody>
      </p:sp>
      <p:sp>
        <p:nvSpPr>
          <p:cNvPr id="480285" name="Text Box 29"/>
          <p:cNvSpPr txBox="1">
            <a:spLocks noChangeArrowheads="1"/>
          </p:cNvSpPr>
          <p:nvPr/>
        </p:nvSpPr>
        <p:spPr bwMode="auto">
          <a:xfrm>
            <a:off x="3708400" y="2709937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[3,3]</a:t>
            </a:r>
          </a:p>
        </p:txBody>
      </p:sp>
      <p:sp>
        <p:nvSpPr>
          <p:cNvPr id="480286" name="Text Box 30"/>
          <p:cNvSpPr txBox="1">
            <a:spLocks noChangeArrowheads="1"/>
          </p:cNvSpPr>
          <p:nvPr/>
        </p:nvSpPr>
        <p:spPr bwMode="auto">
          <a:xfrm>
            <a:off x="3852863" y="3286200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[4,6]</a:t>
            </a:r>
          </a:p>
        </p:txBody>
      </p:sp>
      <p:sp>
        <p:nvSpPr>
          <p:cNvPr id="480287" name="Text Box 31"/>
          <p:cNvSpPr txBox="1">
            <a:spLocks noChangeArrowheads="1"/>
          </p:cNvSpPr>
          <p:nvPr/>
        </p:nvSpPr>
        <p:spPr bwMode="auto">
          <a:xfrm>
            <a:off x="5365750" y="2997275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[5,5]</a:t>
            </a:r>
          </a:p>
        </p:txBody>
      </p:sp>
      <p:sp>
        <p:nvSpPr>
          <p:cNvPr id="480288" name="Text Box 32"/>
          <p:cNvSpPr txBox="1">
            <a:spLocks noChangeArrowheads="1"/>
          </p:cNvSpPr>
          <p:nvPr/>
        </p:nvSpPr>
        <p:spPr bwMode="auto">
          <a:xfrm>
            <a:off x="5581650" y="3718000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[6,6]</a:t>
            </a:r>
          </a:p>
        </p:txBody>
      </p:sp>
      <p:sp>
        <p:nvSpPr>
          <p:cNvPr id="480289" name="Text Box 33"/>
          <p:cNvSpPr txBox="1">
            <a:spLocks noChangeArrowheads="1"/>
          </p:cNvSpPr>
          <p:nvPr/>
        </p:nvSpPr>
        <p:spPr bwMode="auto">
          <a:xfrm>
            <a:off x="4645025" y="4726062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[8,8]</a:t>
            </a:r>
          </a:p>
        </p:txBody>
      </p:sp>
    </p:spTree>
    <p:extLst>
      <p:ext uri="{BB962C8B-B14F-4D97-AF65-F5344CB8AC3E}">
        <p14:creationId xmlns:p14="http://schemas.microsoft.com/office/powerpoint/2010/main" val="330211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56B3-C077-4242-8523-B06482495E10}" type="slidenum">
              <a:rPr lang="de-DE"/>
              <a:pPr/>
              <a:t>171</a:t>
            </a:fld>
            <a:endParaRPr lang="de-DE"/>
          </a:p>
        </p:txBody>
      </p:sp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err="1"/>
              <a:t>Kantenrichtungen</a:t>
            </a:r>
            <a:r>
              <a:rPr lang="en-US" sz="2800" dirty="0"/>
              <a:t> </a:t>
            </a:r>
            <a:r>
              <a:rPr lang="en-US" sz="2800" dirty="0" err="1"/>
              <a:t>zur</a:t>
            </a:r>
            <a:r>
              <a:rPr lang="en-US" sz="2800" dirty="0"/>
              <a:t> </a:t>
            </a:r>
            <a:r>
              <a:rPr lang="en-US" sz="2800" dirty="0" err="1"/>
              <a:t>Wurzel</a:t>
            </a:r>
            <a:r>
              <a:rPr lang="en-US" sz="2800" dirty="0"/>
              <a:t>:</a:t>
            </a:r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r>
              <a:rPr lang="en-US" sz="2800" dirty="0"/>
              <a:t>Reachable(</a:t>
            </a:r>
            <a:r>
              <a:rPr lang="en-US" sz="2800" dirty="0" err="1"/>
              <a:t>v,w</a:t>
            </a:r>
            <a:r>
              <a:rPr lang="en-US" sz="2800" dirty="0"/>
              <a:t>) </a:t>
            </a:r>
            <a:r>
              <a:rPr lang="en-US" sz="2800" dirty="0" err="1"/>
              <a:t>ist</a:t>
            </a:r>
            <a:r>
              <a:rPr lang="en-US" sz="2800" dirty="0"/>
              <a:t> 1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⇔</a:t>
            </a:r>
            <a:r>
              <a:rPr lang="en-US" sz="2800" dirty="0" smtClean="0"/>
              <a:t> </a:t>
            </a:r>
            <a:r>
              <a:rPr lang="en-US" sz="2800" dirty="0"/>
              <a:t>Reachable(</a:t>
            </a:r>
            <a:r>
              <a:rPr lang="en-US" sz="2800" dirty="0" err="1"/>
              <a:t>w,v</a:t>
            </a:r>
            <a:r>
              <a:rPr lang="en-US" sz="2800" dirty="0"/>
              <a:t>) </a:t>
            </a:r>
            <a:r>
              <a:rPr lang="en-US" sz="2800" dirty="0" err="1"/>
              <a:t>ist</a:t>
            </a:r>
            <a:r>
              <a:rPr lang="en-US" sz="2800" dirty="0"/>
              <a:t> 1 </a:t>
            </a:r>
            <a:r>
              <a:rPr lang="en-US" sz="2800" dirty="0" err="1"/>
              <a:t>für</a:t>
            </a:r>
            <a:r>
              <a:rPr lang="en-US" sz="2800" dirty="0"/>
              <a:t> </a:t>
            </a:r>
            <a:r>
              <a:rPr lang="en-US" sz="2800" dirty="0" err="1"/>
              <a:t>umgekehrte</a:t>
            </a:r>
            <a:r>
              <a:rPr lang="en-US" sz="2800" dirty="0"/>
              <a:t> </a:t>
            </a:r>
            <a:r>
              <a:rPr lang="en-US" sz="2800" dirty="0" err="1"/>
              <a:t>Richtungen</a:t>
            </a:r>
            <a:endParaRPr lang="en-US" sz="2800" dirty="0"/>
          </a:p>
        </p:txBody>
      </p:sp>
      <p:sp>
        <p:nvSpPr>
          <p:cNvPr id="482308" name="Oval 4"/>
          <p:cNvSpPr>
            <a:spLocks noChangeArrowheads="1"/>
          </p:cNvSpPr>
          <p:nvPr/>
        </p:nvSpPr>
        <p:spPr bwMode="auto">
          <a:xfrm>
            <a:off x="1690688" y="3716338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482309" name="Oval 5"/>
          <p:cNvSpPr>
            <a:spLocks noChangeArrowheads="1"/>
          </p:cNvSpPr>
          <p:nvPr/>
        </p:nvSpPr>
        <p:spPr bwMode="auto">
          <a:xfrm>
            <a:off x="3132138" y="2997200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482310" name="Oval 6"/>
          <p:cNvSpPr>
            <a:spLocks noChangeArrowheads="1"/>
          </p:cNvSpPr>
          <p:nvPr/>
        </p:nvSpPr>
        <p:spPr bwMode="auto">
          <a:xfrm>
            <a:off x="4787900" y="2276475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482311" name="Oval 7"/>
          <p:cNvSpPr>
            <a:spLocks noChangeArrowheads="1"/>
          </p:cNvSpPr>
          <p:nvPr/>
        </p:nvSpPr>
        <p:spPr bwMode="auto">
          <a:xfrm>
            <a:off x="4787900" y="3284538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482312" name="Oval 8"/>
          <p:cNvSpPr>
            <a:spLocks noChangeArrowheads="1"/>
          </p:cNvSpPr>
          <p:nvPr/>
        </p:nvSpPr>
        <p:spPr bwMode="auto">
          <a:xfrm>
            <a:off x="6372225" y="2492375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482313" name="Oval 9"/>
          <p:cNvSpPr>
            <a:spLocks noChangeArrowheads="1"/>
          </p:cNvSpPr>
          <p:nvPr/>
        </p:nvSpPr>
        <p:spPr bwMode="auto">
          <a:xfrm>
            <a:off x="6372225" y="3716338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482314" name="Oval 10"/>
          <p:cNvSpPr>
            <a:spLocks noChangeArrowheads="1"/>
          </p:cNvSpPr>
          <p:nvPr/>
        </p:nvSpPr>
        <p:spPr bwMode="auto">
          <a:xfrm>
            <a:off x="3132138" y="4581525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482315" name="Oval 11"/>
          <p:cNvSpPr>
            <a:spLocks noChangeArrowheads="1"/>
          </p:cNvSpPr>
          <p:nvPr/>
        </p:nvSpPr>
        <p:spPr bwMode="auto">
          <a:xfrm>
            <a:off x="6372225" y="4579938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482316" name="Line 12"/>
          <p:cNvSpPr>
            <a:spLocks noChangeShapeType="1"/>
          </p:cNvSpPr>
          <p:nvPr/>
        </p:nvSpPr>
        <p:spPr bwMode="auto">
          <a:xfrm flipV="1">
            <a:off x="2051050" y="3284538"/>
            <a:ext cx="1081088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317" name="Line 13"/>
          <p:cNvSpPr>
            <a:spLocks noChangeShapeType="1"/>
          </p:cNvSpPr>
          <p:nvPr/>
        </p:nvSpPr>
        <p:spPr bwMode="auto">
          <a:xfrm>
            <a:off x="2051050" y="4005263"/>
            <a:ext cx="1081088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318" name="Line 14"/>
          <p:cNvSpPr>
            <a:spLocks noChangeShapeType="1"/>
          </p:cNvSpPr>
          <p:nvPr/>
        </p:nvSpPr>
        <p:spPr bwMode="auto">
          <a:xfrm flipV="1">
            <a:off x="3490913" y="2565400"/>
            <a:ext cx="1296987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319" name="Line 15"/>
          <p:cNvSpPr>
            <a:spLocks noChangeShapeType="1"/>
          </p:cNvSpPr>
          <p:nvPr/>
        </p:nvSpPr>
        <p:spPr bwMode="auto">
          <a:xfrm>
            <a:off x="3563938" y="3284538"/>
            <a:ext cx="1223962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320" name="Line 16"/>
          <p:cNvSpPr>
            <a:spLocks noChangeShapeType="1"/>
          </p:cNvSpPr>
          <p:nvPr/>
        </p:nvSpPr>
        <p:spPr bwMode="auto">
          <a:xfrm flipV="1">
            <a:off x="3563938" y="4795838"/>
            <a:ext cx="2808287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321" name="Line 17"/>
          <p:cNvSpPr>
            <a:spLocks noChangeShapeType="1"/>
          </p:cNvSpPr>
          <p:nvPr/>
        </p:nvSpPr>
        <p:spPr bwMode="auto">
          <a:xfrm flipV="1">
            <a:off x="5148263" y="2781300"/>
            <a:ext cx="12239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322" name="Line 18"/>
          <p:cNvSpPr>
            <a:spLocks noChangeShapeType="1"/>
          </p:cNvSpPr>
          <p:nvPr/>
        </p:nvSpPr>
        <p:spPr bwMode="auto">
          <a:xfrm>
            <a:off x="5219700" y="3573463"/>
            <a:ext cx="11525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81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CA5F-B646-7A42-BD45-A492362C719D}" type="slidenum">
              <a:rPr lang="de-DE"/>
              <a:pPr/>
              <a:t>172</a:t>
            </a:fld>
            <a:endParaRPr lang="de-DE"/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Fall 2:</a:t>
            </a:r>
            <a:r>
              <a:rPr lang="en-US"/>
              <a:t> Der ZHK-Graph ist ein gerichteter Baum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600"/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Datenstruktur:</a:t>
            </a:r>
            <a:r>
              <a:rPr lang="en-US"/>
              <a:t> </a:t>
            </a:r>
            <a:r>
              <a:rPr lang="en-US">
                <a:solidFill>
                  <a:schemeClr val="hlink"/>
                </a:solidFill>
              </a:rPr>
              <a:t>O(n+m)</a:t>
            </a:r>
            <a:r>
              <a:rPr lang="en-US"/>
              <a:t> Zeit und Speicher</a:t>
            </a:r>
            <a:br>
              <a:rPr lang="en-US"/>
            </a:br>
            <a:r>
              <a:rPr lang="en-US"/>
              <a:t>(speichere Repräsentanten zu jedem Knoten Kantenintervalle zu jedem Repräsentanten)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Reachable(v,w):</a:t>
            </a:r>
            <a:r>
              <a:rPr lang="en-US"/>
              <a:t> Laufzeit </a:t>
            </a:r>
            <a:r>
              <a:rPr lang="en-US">
                <a:solidFill>
                  <a:schemeClr val="hlink"/>
                </a:solidFill>
              </a:rPr>
              <a:t>O(log d)</a:t>
            </a:r>
            <a:r>
              <a:rPr lang="en-US"/>
              <a:t> (binäre Suche auf Intervallen), wobei </a:t>
            </a:r>
            <a:r>
              <a:rPr lang="en-US">
                <a:solidFill>
                  <a:schemeClr val="hlink"/>
                </a:solidFill>
              </a:rPr>
              <a:t>d</a:t>
            </a:r>
            <a:r>
              <a:rPr lang="en-US"/>
              <a:t> der maximale Grad im ZHK-Graph ist</a:t>
            </a:r>
            <a:endParaRPr lang="en-US">
              <a:solidFill>
                <a:schemeClr val="hlink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4509120"/>
            <a:ext cx="8229600" cy="180913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dirty="0" smtClean="0">
                <a:solidFill>
                  <a:schemeClr val="accent2"/>
                </a:solidFill>
              </a:rPr>
              <a:t>Fall 3:</a:t>
            </a:r>
            <a:r>
              <a:rPr lang="en-US" dirty="0" smtClean="0"/>
              <a:t> Der ZHK-Graph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beliebiger</a:t>
            </a:r>
            <a:r>
              <a:rPr lang="en-US" dirty="0" smtClean="0"/>
              <a:t> DAG</a:t>
            </a:r>
          </a:p>
          <a:p>
            <a:pPr>
              <a:buFontTx/>
              <a:buNone/>
            </a:pPr>
            <a:r>
              <a:rPr lang="en-US" dirty="0" err="1" smtClean="0"/>
              <a:t>Geht</a:t>
            </a:r>
            <a:r>
              <a:rPr lang="en-US" dirty="0" smtClean="0"/>
              <a:t> </a:t>
            </a:r>
            <a:r>
              <a:rPr lang="en-US" dirty="0" err="1" smtClean="0"/>
              <a:t>auch</a:t>
            </a:r>
            <a:r>
              <a:rPr lang="en-US" dirty="0" smtClean="0"/>
              <a:t> </a:t>
            </a:r>
            <a:r>
              <a:rPr lang="en-US" dirty="0" err="1" smtClean="0"/>
              <a:t>noch</a:t>
            </a:r>
            <a:r>
              <a:rPr lang="en-US" dirty="0" smtClean="0"/>
              <a:t> (in O(d log n), </a:t>
            </a:r>
            <a:r>
              <a:rPr lang="en-US" dirty="0" err="1" smtClean="0"/>
              <a:t>hier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vertieft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7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DBFB3-E88D-AE4F-9FD3-30C2B2DE294E}" type="slidenum">
              <a:rPr lang="de-DE"/>
              <a:pPr/>
              <a:t>173</a:t>
            </a:fld>
            <a:endParaRPr lang="de-DE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Zentrale Frage:</a:t>
            </a:r>
            <a:r>
              <a:rPr lang="de-DE"/>
              <a:t> Welche Kanten muss ich nehmen, um mit minimalen Kosten alle Knoten zu verbinden?</a:t>
            </a:r>
          </a:p>
        </p:txBody>
      </p:sp>
      <p:sp>
        <p:nvSpPr>
          <p:cNvPr id="313348" name="Oval 4"/>
          <p:cNvSpPr>
            <a:spLocks noChangeArrowheads="1"/>
          </p:cNvSpPr>
          <p:nvPr/>
        </p:nvSpPr>
        <p:spPr bwMode="auto">
          <a:xfrm>
            <a:off x="2844800" y="278023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49" name="Oval 5"/>
          <p:cNvSpPr>
            <a:spLocks noChangeArrowheads="1"/>
          </p:cNvSpPr>
          <p:nvPr/>
        </p:nvSpPr>
        <p:spPr bwMode="auto">
          <a:xfrm>
            <a:off x="4645025" y="256433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1" name="Oval 7"/>
          <p:cNvSpPr>
            <a:spLocks noChangeArrowheads="1"/>
          </p:cNvSpPr>
          <p:nvPr/>
        </p:nvSpPr>
        <p:spPr bwMode="auto">
          <a:xfrm>
            <a:off x="5292725" y="494082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2" name="Oval 8"/>
          <p:cNvSpPr>
            <a:spLocks noChangeArrowheads="1"/>
          </p:cNvSpPr>
          <p:nvPr/>
        </p:nvSpPr>
        <p:spPr bwMode="auto">
          <a:xfrm>
            <a:off x="6300788" y="299613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5" name="Oval 11"/>
          <p:cNvSpPr>
            <a:spLocks noChangeArrowheads="1"/>
          </p:cNvSpPr>
          <p:nvPr/>
        </p:nvSpPr>
        <p:spPr bwMode="auto">
          <a:xfrm>
            <a:off x="6805613" y="429153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6" name="Line 12"/>
          <p:cNvSpPr>
            <a:spLocks noChangeShapeType="1"/>
          </p:cNvSpPr>
          <p:nvPr/>
        </p:nvSpPr>
        <p:spPr bwMode="auto">
          <a:xfrm>
            <a:off x="2268538" y="4148658"/>
            <a:ext cx="9366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57" name="Line 13"/>
          <p:cNvSpPr>
            <a:spLocks noChangeShapeType="1"/>
          </p:cNvSpPr>
          <p:nvPr/>
        </p:nvSpPr>
        <p:spPr bwMode="auto">
          <a:xfrm flipV="1">
            <a:off x="3348038" y="4148658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58" name="Line 14"/>
          <p:cNvSpPr>
            <a:spLocks noChangeShapeType="1"/>
          </p:cNvSpPr>
          <p:nvPr/>
        </p:nvSpPr>
        <p:spPr bwMode="auto">
          <a:xfrm flipV="1">
            <a:off x="2268538" y="2996133"/>
            <a:ext cx="576262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59" name="Line 15"/>
          <p:cNvSpPr>
            <a:spLocks noChangeShapeType="1"/>
          </p:cNvSpPr>
          <p:nvPr/>
        </p:nvSpPr>
        <p:spPr bwMode="auto">
          <a:xfrm>
            <a:off x="2987675" y="2996133"/>
            <a:ext cx="288925" cy="1728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0" name="Line 16"/>
          <p:cNvSpPr>
            <a:spLocks noChangeShapeType="1"/>
          </p:cNvSpPr>
          <p:nvPr/>
        </p:nvSpPr>
        <p:spPr bwMode="auto">
          <a:xfrm flipV="1">
            <a:off x="3060700" y="2635771"/>
            <a:ext cx="1582738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3" name="Line 19"/>
          <p:cNvSpPr>
            <a:spLocks noChangeShapeType="1"/>
          </p:cNvSpPr>
          <p:nvPr/>
        </p:nvSpPr>
        <p:spPr bwMode="auto">
          <a:xfrm flipH="1" flipV="1">
            <a:off x="4860925" y="2708796"/>
            <a:ext cx="1439863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4" name="Line 20"/>
          <p:cNvSpPr>
            <a:spLocks noChangeShapeType="1"/>
          </p:cNvSpPr>
          <p:nvPr/>
        </p:nvSpPr>
        <p:spPr bwMode="auto">
          <a:xfrm flipV="1">
            <a:off x="5508625" y="4435996"/>
            <a:ext cx="12954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5" name="Line 21"/>
          <p:cNvSpPr>
            <a:spLocks noChangeShapeType="1"/>
          </p:cNvSpPr>
          <p:nvPr/>
        </p:nvSpPr>
        <p:spPr bwMode="auto">
          <a:xfrm>
            <a:off x="6445250" y="3212033"/>
            <a:ext cx="43180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6" name="Line 22"/>
          <p:cNvSpPr>
            <a:spLocks noChangeShapeType="1"/>
          </p:cNvSpPr>
          <p:nvPr/>
        </p:nvSpPr>
        <p:spPr bwMode="auto">
          <a:xfrm flipH="1">
            <a:off x="4500563" y="2780233"/>
            <a:ext cx="215900" cy="1223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7" name="Line 23"/>
          <p:cNvSpPr>
            <a:spLocks noChangeShapeType="1"/>
          </p:cNvSpPr>
          <p:nvPr/>
        </p:nvSpPr>
        <p:spPr bwMode="auto">
          <a:xfrm flipV="1">
            <a:off x="4572000" y="3212033"/>
            <a:ext cx="1728788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70" name="Line 26"/>
          <p:cNvSpPr>
            <a:spLocks noChangeShapeType="1"/>
          </p:cNvSpPr>
          <p:nvPr/>
        </p:nvSpPr>
        <p:spPr bwMode="auto">
          <a:xfrm>
            <a:off x="3419475" y="4867796"/>
            <a:ext cx="1873250" cy="217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50" name="Oval 6"/>
          <p:cNvSpPr>
            <a:spLocks noChangeArrowheads="1"/>
          </p:cNvSpPr>
          <p:nvPr/>
        </p:nvSpPr>
        <p:spPr bwMode="auto">
          <a:xfrm>
            <a:off x="4356100" y="4004196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3" name="Oval 9"/>
          <p:cNvSpPr>
            <a:spLocks noChangeArrowheads="1"/>
          </p:cNvSpPr>
          <p:nvPr/>
        </p:nvSpPr>
        <p:spPr bwMode="auto">
          <a:xfrm>
            <a:off x="2124075" y="4004196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4" name="Oval 10"/>
          <p:cNvSpPr>
            <a:spLocks noChangeArrowheads="1"/>
          </p:cNvSpPr>
          <p:nvPr/>
        </p:nvSpPr>
        <p:spPr bwMode="auto">
          <a:xfrm>
            <a:off x="3205163" y="472492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71" name="Text Box 27"/>
          <p:cNvSpPr txBox="1">
            <a:spLocks noChangeArrowheads="1"/>
          </p:cNvSpPr>
          <p:nvPr/>
        </p:nvSpPr>
        <p:spPr bwMode="auto">
          <a:xfrm>
            <a:off x="2195513" y="321203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13372" name="Text Box 28"/>
          <p:cNvSpPr txBox="1">
            <a:spLocks noChangeArrowheads="1"/>
          </p:cNvSpPr>
          <p:nvPr/>
        </p:nvSpPr>
        <p:spPr bwMode="auto">
          <a:xfrm>
            <a:off x="2411413" y="4509021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13373" name="Text Box 29"/>
          <p:cNvSpPr txBox="1">
            <a:spLocks noChangeArrowheads="1"/>
          </p:cNvSpPr>
          <p:nvPr/>
        </p:nvSpPr>
        <p:spPr bwMode="auto">
          <a:xfrm>
            <a:off x="5508625" y="2492896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13374" name="Text Box 30"/>
          <p:cNvSpPr txBox="1">
            <a:spLocks noChangeArrowheads="1"/>
          </p:cNvSpPr>
          <p:nvPr/>
        </p:nvSpPr>
        <p:spPr bwMode="auto">
          <a:xfrm>
            <a:off x="4643438" y="321203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13375" name="Text Box 31"/>
          <p:cNvSpPr txBox="1">
            <a:spLocks noChangeArrowheads="1"/>
          </p:cNvSpPr>
          <p:nvPr/>
        </p:nvSpPr>
        <p:spPr bwMode="auto">
          <a:xfrm>
            <a:off x="3635375" y="278023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13376" name="Text Box 32"/>
          <p:cNvSpPr txBox="1">
            <a:spLocks noChangeArrowheads="1"/>
          </p:cNvSpPr>
          <p:nvPr/>
        </p:nvSpPr>
        <p:spPr bwMode="auto">
          <a:xfrm>
            <a:off x="3132138" y="3572396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13377" name="Text Box 33"/>
          <p:cNvSpPr txBox="1">
            <a:spLocks noChangeArrowheads="1"/>
          </p:cNvSpPr>
          <p:nvPr/>
        </p:nvSpPr>
        <p:spPr bwMode="auto">
          <a:xfrm>
            <a:off x="3708400" y="4004196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13378" name="Text Box 34"/>
          <p:cNvSpPr txBox="1">
            <a:spLocks noChangeArrowheads="1"/>
          </p:cNvSpPr>
          <p:nvPr/>
        </p:nvSpPr>
        <p:spPr bwMode="auto">
          <a:xfrm>
            <a:off x="4427538" y="458045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13379" name="Text Box 35"/>
          <p:cNvSpPr txBox="1">
            <a:spLocks noChangeArrowheads="1"/>
          </p:cNvSpPr>
          <p:nvPr/>
        </p:nvSpPr>
        <p:spPr bwMode="auto">
          <a:xfrm>
            <a:off x="5867400" y="436455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13380" name="Text Box 36"/>
          <p:cNvSpPr txBox="1">
            <a:spLocks noChangeArrowheads="1"/>
          </p:cNvSpPr>
          <p:nvPr/>
        </p:nvSpPr>
        <p:spPr bwMode="auto">
          <a:xfrm>
            <a:off x="6732588" y="350095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13381" name="Text Box 37"/>
          <p:cNvSpPr txBox="1">
            <a:spLocks noChangeArrowheads="1"/>
          </p:cNvSpPr>
          <p:nvPr/>
        </p:nvSpPr>
        <p:spPr bwMode="auto">
          <a:xfrm>
            <a:off x="5364163" y="364383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2729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13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133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3133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3133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133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133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133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133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3133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133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133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133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3133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133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Maximal spannendes Anwendungsproblem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174</a:t>
            </a:fld>
            <a:endParaRPr lang="de-DE"/>
          </a:p>
        </p:txBody>
      </p:sp>
      <p:pic>
        <p:nvPicPr>
          <p:cNvPr id="5" name="Bild 4" descr="Screen Shot 2015-06-23 at 15.51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87" y="1268760"/>
            <a:ext cx="6681673" cy="5040560"/>
          </a:xfrm>
          <a:prstGeom prst="rect">
            <a:avLst/>
          </a:prstGeom>
        </p:spPr>
      </p:pic>
      <p:pic>
        <p:nvPicPr>
          <p:cNvPr id="6" name="Bild 5" descr="Screen Shot 2015-06-23 at 15.51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04" y="1287301"/>
            <a:ext cx="6525852" cy="500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9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Anwendungen in der Praxis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Erstellung </a:t>
            </a:r>
            <a:r>
              <a:rPr lang="de-DE" dirty="0"/>
              <a:t>von kostengünstigen zusammenhängenden </a:t>
            </a:r>
            <a:r>
              <a:rPr lang="de-DE" dirty="0" smtClean="0"/>
              <a:t>Netzwerken</a:t>
            </a:r>
            <a:endParaRPr lang="de-DE" dirty="0"/>
          </a:p>
          <a:p>
            <a:pPr lvl="1"/>
            <a:r>
              <a:rPr lang="de-DE" dirty="0" smtClean="0"/>
              <a:t>Beispielsweise </a:t>
            </a:r>
            <a:r>
              <a:rPr lang="de-DE" dirty="0"/>
              <a:t>Telefonnetze oder elektrische </a:t>
            </a:r>
            <a:r>
              <a:rPr lang="de-DE" dirty="0" smtClean="0"/>
              <a:t>Netze </a:t>
            </a:r>
          </a:p>
          <a:p>
            <a:r>
              <a:rPr lang="de-DE" dirty="0" smtClean="0"/>
              <a:t>Computernetzwerke </a:t>
            </a:r>
            <a:r>
              <a:rPr lang="de-DE" dirty="0"/>
              <a:t>mit redundanten </a:t>
            </a:r>
            <a:r>
              <a:rPr lang="de-DE" dirty="0" smtClean="0"/>
              <a:t>Pfaden:</a:t>
            </a:r>
          </a:p>
          <a:p>
            <a:pPr lvl="1"/>
            <a:r>
              <a:rPr lang="de-DE" dirty="0" smtClean="0"/>
              <a:t>Spannbäume </a:t>
            </a:r>
            <a:r>
              <a:rPr lang="de-DE" dirty="0"/>
              <a:t>genutzt </a:t>
            </a:r>
            <a:r>
              <a:rPr lang="de-DE" dirty="0" smtClean="0"/>
              <a:t>zur </a:t>
            </a:r>
            <a:r>
              <a:rPr lang="de-DE" dirty="0"/>
              <a:t>Vermeidung von </a:t>
            </a:r>
            <a:r>
              <a:rPr lang="de-DE" dirty="0" smtClean="0"/>
              <a:t>Paketverdopplungen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899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0C80-122C-2541-A7A3-0E4B22511831}" type="slidenum">
              <a:rPr lang="de-DE"/>
              <a:pPr/>
              <a:t>176</a:t>
            </a:fld>
            <a:endParaRPr lang="de-DE"/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Eingabe:</a:t>
            </a:r>
          </a:p>
          <a:p>
            <a:pPr>
              <a:lnSpc>
                <a:spcPct val="80000"/>
              </a:lnSpc>
            </a:pPr>
            <a:r>
              <a:rPr lang="de-DE" sz="2800" dirty="0" err="1"/>
              <a:t>ungerichteter</a:t>
            </a:r>
            <a:r>
              <a:rPr lang="de-DE" sz="2800" dirty="0"/>
              <a:t> Graph </a:t>
            </a:r>
            <a:r>
              <a:rPr lang="de-DE" sz="2800" dirty="0">
                <a:solidFill>
                  <a:schemeClr val="hlink"/>
                </a:solidFill>
              </a:rPr>
              <a:t>G=(V,E)</a:t>
            </a:r>
          </a:p>
          <a:p>
            <a:pPr>
              <a:lnSpc>
                <a:spcPct val="80000"/>
              </a:lnSpc>
            </a:pPr>
            <a:r>
              <a:rPr lang="de-DE" sz="2800" dirty="0"/>
              <a:t>Kantenkosten </a:t>
            </a:r>
            <a:r>
              <a:rPr lang="de-DE" sz="2800" dirty="0" smtClean="0">
                <a:solidFill>
                  <a:schemeClr val="hlink"/>
                </a:solidFill>
              </a:rPr>
              <a:t>c : E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⟶</a:t>
            </a:r>
            <a:r>
              <a:rPr lang="de-DE" sz="2800" dirty="0" err="1" smtClean="0">
                <a:solidFill>
                  <a:schemeClr val="hlink"/>
                </a:solidFill>
              </a:rPr>
              <a:t>ℝ</a:t>
            </a:r>
            <a:r>
              <a:rPr lang="de-DE" sz="2800" baseline="-25000" dirty="0" smtClean="0">
                <a:solidFill>
                  <a:schemeClr val="hlink"/>
                </a:solidFill>
              </a:rPr>
              <a:t>+</a:t>
            </a:r>
            <a:endParaRPr lang="de-DE" sz="2800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endParaRPr lang="de-DE" sz="1400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de-DE" sz="2800" dirty="0">
                <a:solidFill>
                  <a:schemeClr val="accent2"/>
                </a:solidFill>
              </a:rPr>
              <a:t>Ausgabe</a:t>
            </a:r>
            <a:r>
              <a:rPr lang="de-DE" sz="2800" dirty="0" smtClean="0">
                <a:solidFill>
                  <a:schemeClr val="accent2"/>
                </a:solidFill>
              </a:rPr>
              <a:t>: </a:t>
            </a:r>
            <a:r>
              <a:rPr lang="de-DE" sz="2800" dirty="0" err="1" smtClean="0">
                <a:solidFill>
                  <a:schemeClr val="accent1">
                    <a:lumMod val="50000"/>
                  </a:schemeClr>
                </a:solidFill>
              </a:rPr>
              <a:t>argmin</a:t>
            </a:r>
            <a:r>
              <a:rPr lang="de-DE" sz="2800" baseline="-25000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2800" baseline="-25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aseline="-25000" dirty="0">
                <a:solidFill>
                  <a:schemeClr val="hlink"/>
                </a:solidFill>
                <a:latin typeface="cmsy10" charset="0"/>
              </a:rPr>
              <a:t>⊆</a:t>
            </a:r>
            <a:r>
              <a:rPr lang="de-DE" sz="2800" baseline="-25000" dirty="0">
                <a:solidFill>
                  <a:schemeClr val="hlink"/>
                </a:solidFill>
              </a:rPr>
              <a:t> </a:t>
            </a:r>
            <a:r>
              <a:rPr lang="de-DE" sz="2800" baseline="-25000" dirty="0" smtClean="0">
                <a:solidFill>
                  <a:schemeClr val="hlink"/>
                </a:solidFill>
              </a:rPr>
              <a:t>E∧</a:t>
            </a:r>
            <a:r>
              <a:rPr lang="de-DE" sz="2800" baseline="-250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V,T) verbunden</a:t>
            </a:r>
            <a:r>
              <a:rPr lang="de-DE" sz="2800" dirty="0" smtClean="0"/>
              <a:t>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de-DE" sz="2800" baseline="-25000" dirty="0" err="1">
                <a:solidFill>
                  <a:schemeClr val="hlink"/>
                </a:solidFill>
                <a:sym typeface="Symbol" charset="0"/>
              </a:rPr>
              <a:t>e</a:t>
            </a:r>
            <a:r>
              <a:rPr lang="en-US" sz="2800" baseline="-25000" dirty="0">
                <a:solidFill>
                  <a:schemeClr val="hlink"/>
                </a:solidFill>
                <a:latin typeface="cmsy10" charset="0"/>
                <a:sym typeface="Symbol" charset="0"/>
              </a:rPr>
              <a:t>∈</a:t>
            </a:r>
            <a:r>
              <a:rPr lang="en-US" sz="2800" baseline="-25000" dirty="0">
                <a:solidFill>
                  <a:schemeClr val="hlink"/>
                </a:solidFill>
                <a:sym typeface="Symbol" charset="0"/>
              </a:rPr>
              <a:t>T</a:t>
            </a:r>
            <a:r>
              <a:rPr lang="de-DE" sz="2800" dirty="0">
                <a:solidFill>
                  <a:schemeClr val="hlink"/>
                </a:solidFill>
              </a:rPr>
              <a:t> c(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</a:t>
            </a:r>
            <a:endParaRPr lang="de-DE" sz="28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de-DE" sz="2800" dirty="0"/>
              <a:t>Teilmenge </a:t>
            </a:r>
            <a:r>
              <a:rPr lang="de-DE" sz="2800" dirty="0">
                <a:solidFill>
                  <a:schemeClr val="hlink"/>
                </a:solidFill>
              </a:rPr>
              <a:t>T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⊆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E</a:t>
            </a:r>
            <a:r>
              <a:rPr lang="de-DE" sz="2800" dirty="0"/>
              <a:t>, so dass Graph </a:t>
            </a:r>
            <a:r>
              <a:rPr lang="de-DE" sz="2800" dirty="0">
                <a:solidFill>
                  <a:schemeClr val="hlink"/>
                </a:solidFill>
              </a:rPr>
              <a:t>(V,T)</a:t>
            </a:r>
            <a:r>
              <a:rPr lang="de-DE" sz="2800" dirty="0"/>
              <a:t> verbunden und </a:t>
            </a:r>
            <a:r>
              <a:rPr lang="de-DE" sz="2800" dirty="0">
                <a:solidFill>
                  <a:schemeClr val="hlink"/>
                </a:solidFill>
              </a:rPr>
              <a:t>c(T</a:t>
            </a:r>
            <a:r>
              <a:rPr lang="de-DE" sz="2800" dirty="0" smtClean="0">
                <a:solidFill>
                  <a:schemeClr val="hlink"/>
                </a:solidFill>
              </a:rPr>
              <a:t>)=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de-DE" sz="2800" baseline="-25000" dirty="0" err="1" smtClean="0">
                <a:solidFill>
                  <a:schemeClr val="hlink"/>
                </a:solidFill>
                <a:sym typeface="Symbol" charset="0"/>
              </a:rPr>
              <a:t>e</a:t>
            </a:r>
            <a:r>
              <a:rPr lang="en-US" sz="2800" baseline="-25000" dirty="0" smtClean="0">
                <a:solidFill>
                  <a:schemeClr val="hlink"/>
                </a:solidFill>
                <a:latin typeface="cmsy10" charset="0"/>
                <a:sym typeface="Symbol" charset="0"/>
              </a:rPr>
              <a:t>∈</a:t>
            </a:r>
            <a:r>
              <a:rPr lang="en-US" sz="2800" baseline="-25000" dirty="0" smtClean="0">
                <a:solidFill>
                  <a:schemeClr val="hlink"/>
                </a:solidFill>
                <a:sym typeface="Symbol" charset="0"/>
              </a:rPr>
              <a:t>T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c(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</a:t>
            </a:r>
            <a:r>
              <a:rPr lang="de-DE" sz="2800" dirty="0" smtClean="0"/>
              <a:t>minimal</a:t>
            </a:r>
          </a:p>
          <a:p>
            <a:pPr>
              <a:lnSpc>
                <a:spcPct val="80000"/>
              </a:lnSpc>
            </a:pPr>
            <a:endParaRPr lang="de-DE" sz="1400" dirty="0"/>
          </a:p>
          <a:p>
            <a:pPr>
              <a:lnSpc>
                <a:spcPct val="80000"/>
              </a:lnSpc>
            </a:pP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dirty="0"/>
              <a:t> formt </a:t>
            </a:r>
            <a:r>
              <a:rPr lang="de-DE" sz="2800" dirty="0">
                <a:solidFill>
                  <a:srgbClr val="FF0000"/>
                </a:solidFill>
              </a:rPr>
              <a:t>immer</a:t>
            </a:r>
            <a:r>
              <a:rPr lang="de-DE" sz="2800" dirty="0"/>
              <a:t> einen Baum (wenn </a:t>
            </a:r>
            <a:r>
              <a:rPr lang="de-DE" sz="2800" dirty="0">
                <a:solidFill>
                  <a:schemeClr val="hlink"/>
                </a:solidFill>
              </a:rPr>
              <a:t>c</a:t>
            </a:r>
            <a:r>
              <a:rPr lang="de-DE" sz="2800" dirty="0"/>
              <a:t> positiv).</a:t>
            </a:r>
          </a:p>
          <a:p>
            <a:pPr>
              <a:lnSpc>
                <a:spcPct val="80000"/>
              </a:lnSpc>
            </a:pPr>
            <a:r>
              <a:rPr lang="de-DE" sz="2800" dirty="0"/>
              <a:t>Baum über alle Knoten in </a:t>
            </a:r>
            <a:r>
              <a:rPr lang="de-DE" sz="2800" dirty="0">
                <a:solidFill>
                  <a:schemeClr val="accent2"/>
                </a:solidFill>
              </a:rPr>
              <a:t>V</a:t>
            </a:r>
            <a:r>
              <a:rPr lang="de-DE" sz="2800" dirty="0"/>
              <a:t> mit minimalen </a:t>
            </a:r>
            <a:br>
              <a:rPr lang="de-DE" sz="2800" dirty="0"/>
            </a:br>
            <a:r>
              <a:rPr lang="de-DE" sz="2800" dirty="0"/>
              <a:t>Kosten: </a:t>
            </a:r>
            <a:r>
              <a:rPr lang="de-DE" sz="2800" dirty="0">
                <a:solidFill>
                  <a:srgbClr val="FF0000"/>
                </a:solidFill>
              </a:rPr>
              <a:t>minimaler Spannbaum (MSB)</a:t>
            </a:r>
          </a:p>
        </p:txBody>
      </p:sp>
    </p:spTree>
    <p:extLst>
      <p:ext uri="{BB962C8B-B14F-4D97-AF65-F5344CB8AC3E}">
        <p14:creationId xmlns:p14="http://schemas.microsoft.com/office/powerpoint/2010/main" val="220999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9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D8253-E96E-5349-A69F-5C7221F3AD4B}" type="slidenum">
              <a:rPr lang="de-DE"/>
              <a:pPr/>
              <a:t>177</a:t>
            </a:fld>
            <a:endParaRPr lang="de-DE"/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Minimaler Spannbaum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4969098"/>
          </a:xfrm>
        </p:spPr>
        <p:txBody>
          <a:bodyPr/>
          <a:lstStyle/>
          <a:p>
            <a:pPr>
              <a:buFontTx/>
              <a:buNone/>
            </a:pPr>
            <a:r>
              <a:rPr lang="de-DE" dirty="0" err="1" smtClean="0">
                <a:solidFill>
                  <a:schemeClr val="accent2"/>
                </a:solidFill>
              </a:rPr>
              <a:t>Beh</a:t>
            </a:r>
            <a:r>
              <a:rPr lang="de-DE" dirty="0" smtClean="0">
                <a:solidFill>
                  <a:schemeClr val="accent2"/>
                </a:solidFill>
              </a:rPr>
              <a:t> 1:</a:t>
            </a:r>
            <a:r>
              <a:rPr lang="de-DE" dirty="0" smtClean="0"/>
              <a:t> </a:t>
            </a:r>
            <a:r>
              <a:rPr lang="de-DE" dirty="0"/>
              <a:t>Sei </a:t>
            </a:r>
            <a:r>
              <a:rPr lang="de-DE" dirty="0">
                <a:solidFill>
                  <a:schemeClr val="hlink"/>
                </a:solidFill>
              </a:rPr>
              <a:t>(U,W)</a:t>
            </a:r>
            <a:r>
              <a:rPr lang="de-DE" dirty="0"/>
              <a:t> eine Partition von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(d.h. </a:t>
            </a:r>
            <a:r>
              <a:rPr lang="de-DE" dirty="0">
                <a:solidFill>
                  <a:schemeClr val="hlink"/>
                </a:solidFill>
              </a:rPr>
              <a:t>U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⋃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W = V</a:t>
            </a:r>
            <a:r>
              <a:rPr lang="de-DE" dirty="0"/>
              <a:t> und </a:t>
            </a:r>
            <a:r>
              <a:rPr lang="de-DE" dirty="0">
                <a:solidFill>
                  <a:schemeClr val="hlink"/>
                </a:solidFill>
              </a:rPr>
              <a:t>U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⋂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W </a:t>
            </a:r>
            <a:r>
              <a:rPr lang="de-DE" dirty="0" smtClean="0">
                <a:solidFill>
                  <a:schemeClr val="hlink"/>
                </a:solidFill>
              </a:rPr>
              <a:t>= 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∅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 smtClean="0"/>
              <a:t>) </a:t>
            </a:r>
            <a:r>
              <a:rPr lang="de-DE" dirty="0"/>
              <a:t>und 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={</a:t>
            </a:r>
            <a:r>
              <a:rPr lang="de-DE" dirty="0" err="1">
                <a:solidFill>
                  <a:schemeClr val="hlink"/>
                </a:solidFill>
              </a:rPr>
              <a:t>s,t</a:t>
            </a:r>
            <a:r>
              <a:rPr lang="de-DE" dirty="0">
                <a:solidFill>
                  <a:schemeClr val="hlink"/>
                </a:solidFill>
              </a:rPr>
              <a:t>}</a:t>
            </a:r>
            <a:r>
              <a:rPr lang="de-DE" dirty="0"/>
              <a:t> eine Kante mit minimalen Kosten mit </a:t>
            </a:r>
            <a:r>
              <a:rPr lang="de-DE" dirty="0" smtClean="0">
                <a:solidFill>
                  <a:schemeClr val="hlink"/>
                </a:solidFill>
              </a:rPr>
              <a:t>s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U</a:t>
            </a:r>
            <a:r>
              <a:rPr lang="de-DE" dirty="0" smtClean="0"/>
              <a:t> </a:t>
            </a:r>
            <a:r>
              <a:rPr lang="de-DE" dirty="0"/>
              <a:t>und </a:t>
            </a:r>
            <a:r>
              <a:rPr lang="de-DE" dirty="0" smtClean="0">
                <a:solidFill>
                  <a:schemeClr val="hlink"/>
                </a:solidFill>
              </a:rPr>
              <a:t>t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W</a:t>
            </a:r>
            <a:r>
              <a:rPr lang="de-DE" dirty="0"/>
              <a:t>. Dann gibt es einen minimalen Spannbaum (MSB) </a:t>
            </a:r>
            <a:r>
              <a:rPr lang="de-DE" dirty="0">
                <a:solidFill>
                  <a:schemeClr val="hlink"/>
                </a:solidFill>
              </a:rPr>
              <a:t>T</a:t>
            </a:r>
            <a:r>
              <a:rPr lang="de-DE" dirty="0"/>
              <a:t>, der 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/>
              <a:t> enthält.</a:t>
            </a:r>
          </a:p>
        </p:txBody>
      </p:sp>
      <p:sp>
        <p:nvSpPr>
          <p:cNvPr id="442372" name="Oval 4"/>
          <p:cNvSpPr>
            <a:spLocks noChangeArrowheads="1"/>
          </p:cNvSpPr>
          <p:nvPr/>
        </p:nvSpPr>
        <p:spPr bwMode="auto">
          <a:xfrm>
            <a:off x="2771775" y="3501008"/>
            <a:ext cx="1368425" cy="1871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42373" name="Oval 5"/>
          <p:cNvSpPr>
            <a:spLocks noChangeArrowheads="1"/>
          </p:cNvSpPr>
          <p:nvPr/>
        </p:nvSpPr>
        <p:spPr bwMode="auto">
          <a:xfrm>
            <a:off x="4787900" y="3572446"/>
            <a:ext cx="1368425" cy="1871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2374" name="Line 6"/>
          <p:cNvSpPr>
            <a:spLocks noChangeShapeType="1"/>
          </p:cNvSpPr>
          <p:nvPr/>
        </p:nvSpPr>
        <p:spPr bwMode="auto">
          <a:xfrm>
            <a:off x="3851275" y="4436046"/>
            <a:ext cx="1225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2375" name="Oval 7"/>
          <p:cNvSpPr>
            <a:spLocks noChangeArrowheads="1"/>
          </p:cNvSpPr>
          <p:nvPr/>
        </p:nvSpPr>
        <p:spPr bwMode="auto">
          <a:xfrm>
            <a:off x="3635375" y="4293171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2376" name="Oval 8"/>
          <p:cNvSpPr>
            <a:spLocks noChangeArrowheads="1"/>
          </p:cNvSpPr>
          <p:nvPr/>
        </p:nvSpPr>
        <p:spPr bwMode="auto">
          <a:xfrm>
            <a:off x="5076825" y="4293171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2378" name="Text Box 10"/>
          <p:cNvSpPr txBox="1">
            <a:spLocks noChangeArrowheads="1"/>
          </p:cNvSpPr>
          <p:nvPr/>
        </p:nvSpPr>
        <p:spPr bwMode="auto">
          <a:xfrm>
            <a:off x="3563938" y="3932808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s</a:t>
            </a:r>
          </a:p>
        </p:txBody>
      </p:sp>
      <p:sp>
        <p:nvSpPr>
          <p:cNvPr id="442379" name="Text Box 11"/>
          <p:cNvSpPr txBox="1">
            <a:spLocks noChangeArrowheads="1"/>
          </p:cNvSpPr>
          <p:nvPr/>
        </p:nvSpPr>
        <p:spPr bwMode="auto">
          <a:xfrm>
            <a:off x="5076825" y="3932808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t</a:t>
            </a:r>
          </a:p>
        </p:txBody>
      </p:sp>
      <p:sp>
        <p:nvSpPr>
          <p:cNvPr id="442380" name="Text Box 12"/>
          <p:cNvSpPr txBox="1">
            <a:spLocks noChangeArrowheads="1"/>
          </p:cNvSpPr>
          <p:nvPr/>
        </p:nvSpPr>
        <p:spPr bwMode="auto">
          <a:xfrm>
            <a:off x="2987675" y="4148708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U</a:t>
            </a:r>
          </a:p>
        </p:txBody>
      </p:sp>
      <p:sp>
        <p:nvSpPr>
          <p:cNvPr id="442381" name="Text Box 13"/>
          <p:cNvSpPr txBox="1">
            <a:spLocks noChangeArrowheads="1"/>
          </p:cNvSpPr>
          <p:nvPr/>
        </p:nvSpPr>
        <p:spPr bwMode="auto">
          <a:xfrm>
            <a:off x="5580063" y="4148708"/>
            <a:ext cx="471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W</a:t>
            </a:r>
          </a:p>
        </p:txBody>
      </p:sp>
      <p:sp>
        <p:nvSpPr>
          <p:cNvPr id="442382" name="Text Box 14"/>
          <p:cNvSpPr txBox="1">
            <a:spLocks noChangeArrowheads="1"/>
          </p:cNvSpPr>
          <p:nvPr/>
        </p:nvSpPr>
        <p:spPr bwMode="auto">
          <a:xfrm>
            <a:off x="4356100" y="4004246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78782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1347-D59B-D247-86C5-BEB0D481F42A}" type="slidenum">
              <a:rPr lang="de-DE"/>
              <a:pPr/>
              <a:t>178</a:t>
            </a:fld>
            <a:endParaRPr lang="de-DE"/>
          </a:p>
        </p:txBody>
      </p:sp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4852988"/>
          </a:xfrm>
        </p:spPr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Beweis von </a:t>
            </a:r>
            <a:r>
              <a:rPr lang="de-DE" sz="2800" dirty="0" err="1" smtClean="0">
                <a:solidFill>
                  <a:schemeClr val="accent2"/>
                </a:solidFill>
              </a:rPr>
              <a:t>Beh</a:t>
            </a:r>
            <a:r>
              <a:rPr lang="de-DE" sz="2800" dirty="0" smtClean="0">
                <a:solidFill>
                  <a:schemeClr val="accent2"/>
                </a:solidFill>
              </a:rPr>
              <a:t> 1:</a:t>
            </a:r>
            <a:endParaRPr lang="de-DE" sz="2800" dirty="0">
              <a:solidFill>
                <a:schemeClr val="accent2"/>
              </a:solidFill>
            </a:endParaRPr>
          </a:p>
          <a:p>
            <a:r>
              <a:rPr lang="de-DE" sz="2800" dirty="0"/>
              <a:t>Betrachte beliebigen MSB </a:t>
            </a:r>
            <a:r>
              <a:rPr lang="de-DE" sz="2800" dirty="0" smtClean="0">
                <a:solidFill>
                  <a:schemeClr val="hlink"/>
                </a:solidFill>
              </a:rPr>
              <a:t>T'</a:t>
            </a:r>
            <a:endParaRPr lang="de-DE" sz="2800" dirty="0">
              <a:solidFill>
                <a:schemeClr val="hlink"/>
              </a:solidFill>
            </a:endParaRPr>
          </a:p>
          <a:p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={</a:t>
            </a:r>
            <a:r>
              <a:rPr lang="de-DE" sz="2800" dirty="0" err="1">
                <a:solidFill>
                  <a:schemeClr val="hlink"/>
                </a:solidFill>
              </a:rPr>
              <a:t>s,t</a:t>
            </a:r>
            <a:r>
              <a:rPr lang="de-DE" sz="2800" dirty="0">
                <a:solidFill>
                  <a:schemeClr val="hlink"/>
                </a:solidFill>
              </a:rPr>
              <a:t>}: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hlink"/>
                </a:solidFill>
              </a:rPr>
              <a:t>(U,W)-</a:t>
            </a:r>
            <a:r>
              <a:rPr lang="de-DE" sz="2800" dirty="0"/>
              <a:t>Kante minimaler Kosten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Ersetzung von </a:t>
            </a:r>
            <a:r>
              <a:rPr lang="de-DE" sz="2800" dirty="0" err="1" smtClean="0">
                <a:solidFill>
                  <a:schemeClr val="hlink"/>
                </a:solidFill>
              </a:rPr>
              <a:t>e</a:t>
            </a:r>
            <a:r>
              <a:rPr lang="de-DE" sz="2800" dirty="0" smtClean="0">
                <a:solidFill>
                  <a:schemeClr val="hlink"/>
                </a:solidFill>
              </a:rPr>
              <a:t>'</a:t>
            </a:r>
            <a:r>
              <a:rPr lang="de-DE" sz="2800" dirty="0" smtClean="0"/>
              <a:t> </a:t>
            </a:r>
            <a:r>
              <a:rPr lang="de-DE" sz="2800" dirty="0"/>
              <a:t>durch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/>
              <a:t> führt zu Baum </a:t>
            </a:r>
            <a:r>
              <a:rPr lang="de-DE" sz="2800" dirty="0" smtClean="0">
                <a:solidFill>
                  <a:schemeClr val="hlink"/>
                </a:solidFill>
              </a:rPr>
              <a:t>T'',</a:t>
            </a:r>
            <a:r>
              <a:rPr lang="de-DE" sz="2800" dirty="0" smtClean="0"/>
              <a:t> </a:t>
            </a:r>
            <a:r>
              <a:rPr lang="de-DE" sz="2800" dirty="0"/>
              <a:t>der höchstens Kosten von MSB </a:t>
            </a:r>
            <a:r>
              <a:rPr lang="de-DE" sz="2800" dirty="0" smtClean="0">
                <a:solidFill>
                  <a:schemeClr val="hlink"/>
                </a:solidFill>
              </a:rPr>
              <a:t>T'</a:t>
            </a:r>
            <a:r>
              <a:rPr lang="de-DE" sz="2800" dirty="0" smtClean="0"/>
              <a:t> </a:t>
            </a:r>
            <a:r>
              <a:rPr lang="de-DE" sz="2800" dirty="0"/>
              <a:t>hat, also MSB ist</a:t>
            </a:r>
          </a:p>
        </p:txBody>
      </p:sp>
      <p:sp>
        <p:nvSpPr>
          <p:cNvPr id="443396" name="Oval 4"/>
          <p:cNvSpPr>
            <a:spLocks noChangeArrowheads="1"/>
          </p:cNvSpPr>
          <p:nvPr/>
        </p:nvSpPr>
        <p:spPr bwMode="auto">
          <a:xfrm>
            <a:off x="2627313" y="2852936"/>
            <a:ext cx="1368425" cy="1657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43397" name="Oval 5"/>
          <p:cNvSpPr>
            <a:spLocks noChangeArrowheads="1"/>
          </p:cNvSpPr>
          <p:nvPr/>
        </p:nvSpPr>
        <p:spPr bwMode="auto">
          <a:xfrm>
            <a:off x="4643438" y="2924373"/>
            <a:ext cx="1368425" cy="1657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3398" name="Line 6"/>
          <p:cNvSpPr>
            <a:spLocks noChangeShapeType="1"/>
          </p:cNvSpPr>
          <p:nvPr/>
        </p:nvSpPr>
        <p:spPr bwMode="auto">
          <a:xfrm>
            <a:off x="3706813" y="3572073"/>
            <a:ext cx="1225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3399" name="Oval 7"/>
          <p:cNvSpPr>
            <a:spLocks noChangeArrowheads="1"/>
          </p:cNvSpPr>
          <p:nvPr/>
        </p:nvSpPr>
        <p:spPr bwMode="auto">
          <a:xfrm>
            <a:off x="3490913" y="3429198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3400" name="Oval 8"/>
          <p:cNvSpPr>
            <a:spLocks noChangeArrowheads="1"/>
          </p:cNvSpPr>
          <p:nvPr/>
        </p:nvSpPr>
        <p:spPr bwMode="auto">
          <a:xfrm>
            <a:off x="4932363" y="3429198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3401" name="Text Box 9"/>
          <p:cNvSpPr txBox="1">
            <a:spLocks noChangeArrowheads="1"/>
          </p:cNvSpPr>
          <p:nvPr/>
        </p:nvSpPr>
        <p:spPr bwMode="auto">
          <a:xfrm>
            <a:off x="3419475" y="3068836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s</a:t>
            </a:r>
          </a:p>
        </p:txBody>
      </p:sp>
      <p:sp>
        <p:nvSpPr>
          <p:cNvPr id="443402" name="Text Box 10"/>
          <p:cNvSpPr txBox="1">
            <a:spLocks noChangeArrowheads="1"/>
          </p:cNvSpPr>
          <p:nvPr/>
        </p:nvSpPr>
        <p:spPr bwMode="auto">
          <a:xfrm>
            <a:off x="4932363" y="3068836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t</a:t>
            </a:r>
          </a:p>
        </p:txBody>
      </p:sp>
      <p:sp>
        <p:nvSpPr>
          <p:cNvPr id="443403" name="Text Box 11"/>
          <p:cNvSpPr txBox="1">
            <a:spLocks noChangeArrowheads="1"/>
          </p:cNvSpPr>
          <p:nvPr/>
        </p:nvSpPr>
        <p:spPr bwMode="auto">
          <a:xfrm>
            <a:off x="2843213" y="3500636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U</a:t>
            </a:r>
          </a:p>
        </p:txBody>
      </p:sp>
      <p:sp>
        <p:nvSpPr>
          <p:cNvPr id="443404" name="Text Box 12"/>
          <p:cNvSpPr txBox="1">
            <a:spLocks noChangeArrowheads="1"/>
          </p:cNvSpPr>
          <p:nvPr/>
        </p:nvSpPr>
        <p:spPr bwMode="auto">
          <a:xfrm>
            <a:off x="5435600" y="3500636"/>
            <a:ext cx="47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W</a:t>
            </a:r>
          </a:p>
        </p:txBody>
      </p:sp>
      <p:sp>
        <p:nvSpPr>
          <p:cNvPr id="443405" name="Text Box 13"/>
          <p:cNvSpPr txBox="1">
            <a:spLocks noChangeArrowheads="1"/>
          </p:cNvSpPr>
          <p:nvPr/>
        </p:nvSpPr>
        <p:spPr bwMode="auto">
          <a:xfrm>
            <a:off x="4211638" y="314027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</a:p>
        </p:txBody>
      </p:sp>
      <p:sp>
        <p:nvSpPr>
          <p:cNvPr id="443406" name="Freeform 14"/>
          <p:cNvSpPr>
            <a:spLocks/>
          </p:cNvSpPr>
          <p:nvPr/>
        </p:nvSpPr>
        <p:spPr bwMode="auto">
          <a:xfrm>
            <a:off x="3336925" y="3441898"/>
            <a:ext cx="2541588" cy="936625"/>
          </a:xfrm>
          <a:custGeom>
            <a:avLst/>
            <a:gdLst>
              <a:gd name="T0" fmla="*/ 143 w 1601"/>
              <a:gd name="T1" fmla="*/ 83 h 590"/>
              <a:gd name="T2" fmla="*/ 7 w 1601"/>
              <a:gd name="T3" fmla="*/ 219 h 590"/>
              <a:gd name="T4" fmla="*/ 98 w 1601"/>
              <a:gd name="T5" fmla="*/ 355 h 590"/>
              <a:gd name="T6" fmla="*/ 234 w 1601"/>
              <a:gd name="T7" fmla="*/ 536 h 590"/>
              <a:gd name="T8" fmla="*/ 1050 w 1601"/>
              <a:gd name="T9" fmla="*/ 491 h 590"/>
              <a:gd name="T10" fmla="*/ 1322 w 1601"/>
              <a:gd name="T11" fmla="*/ 582 h 590"/>
              <a:gd name="T12" fmla="*/ 1594 w 1601"/>
              <a:gd name="T13" fmla="*/ 446 h 590"/>
              <a:gd name="T14" fmla="*/ 1277 w 1601"/>
              <a:gd name="T15" fmla="*/ 264 h 590"/>
              <a:gd name="T16" fmla="*/ 1277 w 1601"/>
              <a:gd name="T17" fmla="*/ 38 h 590"/>
              <a:gd name="T18" fmla="*/ 1096 w 1601"/>
              <a:gd name="T19" fmla="*/ 38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01" h="590">
                <a:moveTo>
                  <a:pt x="143" y="83"/>
                </a:moveTo>
                <a:cubicBezTo>
                  <a:pt x="78" y="128"/>
                  <a:pt x="14" y="174"/>
                  <a:pt x="7" y="219"/>
                </a:cubicBezTo>
                <a:cubicBezTo>
                  <a:pt x="0" y="264"/>
                  <a:pt x="60" y="302"/>
                  <a:pt x="98" y="355"/>
                </a:cubicBezTo>
                <a:cubicBezTo>
                  <a:pt x="136" y="408"/>
                  <a:pt x="75" y="513"/>
                  <a:pt x="234" y="536"/>
                </a:cubicBezTo>
                <a:cubicBezTo>
                  <a:pt x="393" y="559"/>
                  <a:pt x="869" y="483"/>
                  <a:pt x="1050" y="491"/>
                </a:cubicBezTo>
                <a:cubicBezTo>
                  <a:pt x="1231" y="499"/>
                  <a:pt x="1231" y="590"/>
                  <a:pt x="1322" y="582"/>
                </a:cubicBezTo>
                <a:cubicBezTo>
                  <a:pt x="1413" y="574"/>
                  <a:pt x="1601" y="499"/>
                  <a:pt x="1594" y="446"/>
                </a:cubicBezTo>
                <a:cubicBezTo>
                  <a:pt x="1587" y="393"/>
                  <a:pt x="1330" y="332"/>
                  <a:pt x="1277" y="264"/>
                </a:cubicBezTo>
                <a:cubicBezTo>
                  <a:pt x="1224" y="196"/>
                  <a:pt x="1307" y="76"/>
                  <a:pt x="1277" y="38"/>
                </a:cubicBezTo>
                <a:cubicBezTo>
                  <a:pt x="1247" y="0"/>
                  <a:pt x="1171" y="19"/>
                  <a:pt x="1096" y="38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3407" name="Text Box 15"/>
          <p:cNvSpPr txBox="1">
            <a:spLocks noChangeArrowheads="1"/>
          </p:cNvSpPr>
          <p:nvPr/>
        </p:nvSpPr>
        <p:spPr bwMode="auto">
          <a:xfrm>
            <a:off x="4067175" y="4292798"/>
            <a:ext cx="5757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in </a:t>
            </a:r>
            <a:r>
              <a:rPr lang="de-DE" dirty="0" smtClean="0">
                <a:solidFill>
                  <a:srgbClr val="FF0000"/>
                </a:solidFill>
              </a:rPr>
              <a:t>T'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43408" name="Text Box 16"/>
          <p:cNvSpPr txBox="1">
            <a:spLocks noChangeArrowheads="1"/>
          </p:cNvSpPr>
          <p:nvPr/>
        </p:nvSpPr>
        <p:spPr bwMode="auto">
          <a:xfrm>
            <a:off x="4211638" y="3860998"/>
            <a:ext cx="3417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e</a:t>
            </a:r>
            <a:r>
              <a:rPr lang="de-DE" dirty="0" smtClean="0">
                <a:solidFill>
                  <a:srgbClr val="FF0000"/>
                </a:solidFill>
              </a:rPr>
              <a:t>'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97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F42F-EA59-FC4B-96E0-805DA83D1F6F}" type="slidenum">
              <a:rPr lang="de-DE"/>
              <a:pPr/>
              <a:t>179</a:t>
            </a:fld>
            <a:endParaRPr lang="de-DE"/>
          </a:p>
        </p:txBody>
      </p:sp>
      <p:sp>
        <p:nvSpPr>
          <p:cNvPr id="444428" name="Line 12"/>
          <p:cNvSpPr>
            <a:spLocks noChangeShapeType="1"/>
          </p:cNvSpPr>
          <p:nvPr/>
        </p:nvSpPr>
        <p:spPr bwMode="auto">
          <a:xfrm flipH="1">
            <a:off x="3851275" y="2996828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4429" name="Line 13"/>
          <p:cNvSpPr>
            <a:spLocks noChangeShapeType="1"/>
          </p:cNvSpPr>
          <p:nvPr/>
        </p:nvSpPr>
        <p:spPr bwMode="auto">
          <a:xfrm flipH="1">
            <a:off x="2987675" y="3069853"/>
            <a:ext cx="9366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4430" name="Line 14"/>
          <p:cNvSpPr>
            <a:spLocks noChangeShapeType="1"/>
          </p:cNvSpPr>
          <p:nvPr/>
        </p:nvSpPr>
        <p:spPr bwMode="auto">
          <a:xfrm>
            <a:off x="2916238" y="3644528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4431" name="Line 15"/>
          <p:cNvSpPr>
            <a:spLocks noChangeShapeType="1"/>
          </p:cNvSpPr>
          <p:nvPr/>
        </p:nvSpPr>
        <p:spPr bwMode="auto">
          <a:xfrm>
            <a:off x="2987675" y="4654178"/>
            <a:ext cx="9366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4432" name="Line 16"/>
          <p:cNvSpPr>
            <a:spLocks noChangeShapeType="1"/>
          </p:cNvSpPr>
          <p:nvPr/>
        </p:nvSpPr>
        <p:spPr bwMode="auto">
          <a:xfrm>
            <a:off x="3995738" y="4941516"/>
            <a:ext cx="1296987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4433" name="Line 17"/>
          <p:cNvSpPr>
            <a:spLocks noChangeShapeType="1"/>
          </p:cNvSpPr>
          <p:nvPr/>
        </p:nvSpPr>
        <p:spPr bwMode="auto">
          <a:xfrm flipV="1">
            <a:off x="5292725" y="4509716"/>
            <a:ext cx="8636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4434" name="Line 18"/>
          <p:cNvSpPr>
            <a:spLocks noChangeShapeType="1"/>
          </p:cNvSpPr>
          <p:nvPr/>
        </p:nvSpPr>
        <p:spPr bwMode="auto">
          <a:xfrm flipV="1">
            <a:off x="6227763" y="3428628"/>
            <a:ext cx="73025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4435" name="Line 19"/>
          <p:cNvSpPr>
            <a:spLocks noChangeShapeType="1"/>
          </p:cNvSpPr>
          <p:nvPr/>
        </p:nvSpPr>
        <p:spPr bwMode="auto">
          <a:xfrm flipH="1" flipV="1">
            <a:off x="5148263" y="2996828"/>
            <a:ext cx="10795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 err="1" smtClean="0">
                <a:solidFill>
                  <a:schemeClr val="accent2"/>
                </a:solidFill>
              </a:rPr>
              <a:t>Beh</a:t>
            </a:r>
            <a:r>
              <a:rPr lang="de-DE" dirty="0" smtClean="0">
                <a:solidFill>
                  <a:schemeClr val="accent2"/>
                </a:solidFill>
              </a:rPr>
              <a:t> 2:</a:t>
            </a:r>
            <a:r>
              <a:rPr lang="de-DE" dirty="0" smtClean="0"/>
              <a:t> </a:t>
            </a:r>
            <a:r>
              <a:rPr lang="de-DE" dirty="0"/>
              <a:t>Betrachte beliebigen Kreis </a:t>
            </a:r>
            <a:r>
              <a:rPr lang="de-DE" dirty="0">
                <a:solidFill>
                  <a:schemeClr val="hlink"/>
                </a:solidFill>
              </a:rPr>
              <a:t>C</a:t>
            </a:r>
            <a:r>
              <a:rPr lang="de-DE" dirty="0"/>
              <a:t> in </a:t>
            </a:r>
            <a:r>
              <a:rPr lang="de-DE" dirty="0">
                <a:solidFill>
                  <a:schemeClr val="hlink"/>
                </a:solidFill>
              </a:rPr>
              <a:t>G</a:t>
            </a:r>
            <a:r>
              <a:rPr lang="de-DE" dirty="0"/>
              <a:t> und sei 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/>
              <a:t> Kante in </a:t>
            </a:r>
            <a:r>
              <a:rPr lang="de-DE" dirty="0">
                <a:solidFill>
                  <a:schemeClr val="hlink"/>
                </a:solidFill>
              </a:rPr>
              <a:t>C</a:t>
            </a:r>
            <a:r>
              <a:rPr lang="de-DE" dirty="0"/>
              <a:t> mit maximalen Kosten. Dann ist jeder MSB in </a:t>
            </a:r>
            <a:r>
              <a:rPr lang="de-DE" dirty="0">
                <a:solidFill>
                  <a:schemeClr val="hlink"/>
                </a:solidFill>
              </a:rPr>
              <a:t>G</a:t>
            </a:r>
            <a:r>
              <a:rPr lang="de-DE" dirty="0"/>
              <a:t> ohne 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/>
              <a:t> auch ein MSB in </a:t>
            </a:r>
            <a:r>
              <a:rPr lang="de-DE" dirty="0">
                <a:solidFill>
                  <a:schemeClr val="hlink"/>
                </a:solidFill>
              </a:rPr>
              <a:t>G</a:t>
            </a:r>
            <a:r>
              <a:rPr lang="de-DE" dirty="0"/>
              <a:t>.</a:t>
            </a:r>
          </a:p>
        </p:txBody>
      </p:sp>
      <p:sp>
        <p:nvSpPr>
          <p:cNvPr id="444420" name="Oval 4"/>
          <p:cNvSpPr>
            <a:spLocks noChangeArrowheads="1"/>
          </p:cNvSpPr>
          <p:nvPr/>
        </p:nvSpPr>
        <p:spPr bwMode="auto">
          <a:xfrm>
            <a:off x="3779838" y="299682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4421" name="Oval 5"/>
          <p:cNvSpPr>
            <a:spLocks noChangeArrowheads="1"/>
          </p:cNvSpPr>
          <p:nvPr/>
        </p:nvSpPr>
        <p:spPr bwMode="auto">
          <a:xfrm>
            <a:off x="2843213" y="350165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4422" name="Oval 6"/>
          <p:cNvSpPr>
            <a:spLocks noChangeArrowheads="1"/>
          </p:cNvSpPr>
          <p:nvPr/>
        </p:nvSpPr>
        <p:spPr bwMode="auto">
          <a:xfrm>
            <a:off x="2843213" y="4509716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4423" name="Oval 7"/>
          <p:cNvSpPr>
            <a:spLocks noChangeArrowheads="1"/>
          </p:cNvSpPr>
          <p:nvPr/>
        </p:nvSpPr>
        <p:spPr bwMode="auto">
          <a:xfrm>
            <a:off x="3851275" y="479705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4424" name="Oval 8"/>
          <p:cNvSpPr>
            <a:spLocks noChangeArrowheads="1"/>
          </p:cNvSpPr>
          <p:nvPr/>
        </p:nvSpPr>
        <p:spPr bwMode="auto">
          <a:xfrm>
            <a:off x="5148263" y="487007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4425" name="Oval 9"/>
          <p:cNvSpPr>
            <a:spLocks noChangeArrowheads="1"/>
          </p:cNvSpPr>
          <p:nvPr/>
        </p:nvSpPr>
        <p:spPr bwMode="auto">
          <a:xfrm>
            <a:off x="6084888" y="436525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4426" name="Oval 10"/>
          <p:cNvSpPr>
            <a:spLocks noChangeArrowheads="1"/>
          </p:cNvSpPr>
          <p:nvPr/>
        </p:nvSpPr>
        <p:spPr bwMode="auto">
          <a:xfrm>
            <a:off x="6156325" y="335719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4427" name="Oval 11"/>
          <p:cNvSpPr>
            <a:spLocks noChangeArrowheads="1"/>
          </p:cNvSpPr>
          <p:nvPr/>
        </p:nvSpPr>
        <p:spPr bwMode="auto">
          <a:xfrm>
            <a:off x="5003800" y="292539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4436" name="Text Box 20"/>
          <p:cNvSpPr txBox="1">
            <a:spLocks noChangeArrowheads="1"/>
          </p:cNvSpPr>
          <p:nvPr/>
        </p:nvSpPr>
        <p:spPr bwMode="auto">
          <a:xfrm>
            <a:off x="3348038" y="436525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4437" name="Text Box 21"/>
          <p:cNvSpPr txBox="1">
            <a:spLocks noChangeArrowheads="1"/>
          </p:cNvSpPr>
          <p:nvPr/>
        </p:nvSpPr>
        <p:spPr bwMode="auto">
          <a:xfrm>
            <a:off x="4427538" y="458115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444438" name="Text Box 22"/>
          <p:cNvSpPr txBox="1">
            <a:spLocks noChangeArrowheads="1"/>
          </p:cNvSpPr>
          <p:nvPr/>
        </p:nvSpPr>
        <p:spPr bwMode="auto">
          <a:xfrm>
            <a:off x="5508625" y="4220791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4439" name="Text Box 23"/>
          <p:cNvSpPr txBox="1">
            <a:spLocks noChangeArrowheads="1"/>
          </p:cNvSpPr>
          <p:nvPr/>
        </p:nvSpPr>
        <p:spPr bwMode="auto">
          <a:xfrm>
            <a:off x="5867400" y="3788991"/>
            <a:ext cx="3111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444440" name="Text Box 24"/>
          <p:cNvSpPr txBox="1">
            <a:spLocks noChangeArrowheads="1"/>
          </p:cNvSpPr>
          <p:nvPr/>
        </p:nvSpPr>
        <p:spPr bwMode="auto">
          <a:xfrm>
            <a:off x="5435600" y="3285753"/>
            <a:ext cx="3111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444441" name="Text Box 25"/>
          <p:cNvSpPr txBox="1">
            <a:spLocks noChangeArrowheads="1"/>
          </p:cNvSpPr>
          <p:nvPr/>
        </p:nvSpPr>
        <p:spPr bwMode="auto">
          <a:xfrm>
            <a:off x="4427538" y="3141291"/>
            <a:ext cx="3111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44442" name="Text Box 26"/>
          <p:cNvSpPr txBox="1">
            <a:spLocks noChangeArrowheads="1"/>
          </p:cNvSpPr>
          <p:nvPr/>
        </p:nvSpPr>
        <p:spPr bwMode="auto">
          <a:xfrm>
            <a:off x="3492500" y="3357191"/>
            <a:ext cx="3111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4443" name="Text Box 27"/>
          <p:cNvSpPr txBox="1">
            <a:spLocks noChangeArrowheads="1"/>
          </p:cNvSpPr>
          <p:nvPr/>
        </p:nvSpPr>
        <p:spPr bwMode="auto">
          <a:xfrm>
            <a:off x="2987675" y="3862016"/>
            <a:ext cx="3111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4444" name="Text Box 28"/>
          <p:cNvSpPr txBox="1">
            <a:spLocks noChangeArrowheads="1"/>
          </p:cNvSpPr>
          <p:nvPr/>
        </p:nvSpPr>
        <p:spPr bwMode="auto">
          <a:xfrm>
            <a:off x="5651500" y="278092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rgbClr val="FF000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67137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444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444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4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EE45-F733-B945-BA53-D7235FA15C66}" type="slidenum">
              <a:rPr lang="de-DE"/>
              <a:pPr/>
              <a:t>18</a:t>
            </a:fld>
            <a:endParaRPr lang="de-DE"/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Graphrepräsentationen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3: Adjazenzliste</a:t>
            </a:r>
          </a:p>
        </p:txBody>
      </p:sp>
      <p:sp>
        <p:nvSpPr>
          <p:cNvPr id="304132" name="Oval 4"/>
          <p:cNvSpPr>
            <a:spLocks noChangeArrowheads="1"/>
          </p:cNvSpPr>
          <p:nvPr/>
        </p:nvSpPr>
        <p:spPr bwMode="auto">
          <a:xfrm>
            <a:off x="900113" y="1969666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4133" name="Oval 5"/>
          <p:cNvSpPr>
            <a:spLocks noChangeArrowheads="1"/>
          </p:cNvSpPr>
          <p:nvPr/>
        </p:nvSpPr>
        <p:spPr bwMode="auto">
          <a:xfrm>
            <a:off x="2268538" y="1969666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4134" name="Oval 6"/>
          <p:cNvSpPr>
            <a:spLocks noChangeArrowheads="1"/>
          </p:cNvSpPr>
          <p:nvPr/>
        </p:nvSpPr>
        <p:spPr bwMode="auto">
          <a:xfrm>
            <a:off x="900113" y="3120604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4135" name="Oval 7"/>
          <p:cNvSpPr>
            <a:spLocks noChangeArrowheads="1"/>
          </p:cNvSpPr>
          <p:nvPr/>
        </p:nvSpPr>
        <p:spPr bwMode="auto">
          <a:xfrm>
            <a:off x="2268538" y="3120604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4136" name="Line 8"/>
          <p:cNvSpPr>
            <a:spLocks noChangeShapeType="1"/>
          </p:cNvSpPr>
          <p:nvPr/>
        </p:nvSpPr>
        <p:spPr bwMode="auto">
          <a:xfrm>
            <a:off x="1331913" y="218556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37" name="Line 9"/>
          <p:cNvSpPr>
            <a:spLocks noChangeShapeType="1"/>
          </p:cNvSpPr>
          <p:nvPr/>
        </p:nvSpPr>
        <p:spPr bwMode="auto">
          <a:xfrm>
            <a:off x="2484438" y="2401466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38" name="Line 10"/>
          <p:cNvSpPr>
            <a:spLocks noChangeShapeType="1"/>
          </p:cNvSpPr>
          <p:nvPr/>
        </p:nvSpPr>
        <p:spPr bwMode="auto">
          <a:xfrm flipH="1">
            <a:off x="1333500" y="3338091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39" name="Line 11"/>
          <p:cNvSpPr>
            <a:spLocks noChangeShapeType="1"/>
          </p:cNvSpPr>
          <p:nvPr/>
        </p:nvSpPr>
        <p:spPr bwMode="auto">
          <a:xfrm flipH="1" flipV="1">
            <a:off x="1116013" y="2401466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40" name="Line 12"/>
          <p:cNvSpPr>
            <a:spLocks noChangeShapeType="1"/>
          </p:cNvSpPr>
          <p:nvPr/>
        </p:nvSpPr>
        <p:spPr bwMode="auto">
          <a:xfrm>
            <a:off x="1260475" y="2328441"/>
            <a:ext cx="1081088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41" name="Line 13"/>
          <p:cNvSpPr>
            <a:spLocks noChangeShapeType="1"/>
          </p:cNvSpPr>
          <p:nvPr/>
        </p:nvSpPr>
        <p:spPr bwMode="auto">
          <a:xfrm flipH="1">
            <a:off x="1260475" y="2328441"/>
            <a:ext cx="1008063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42" name="Line 14"/>
          <p:cNvSpPr>
            <a:spLocks noChangeShapeType="1"/>
          </p:cNvSpPr>
          <p:nvPr/>
        </p:nvSpPr>
        <p:spPr bwMode="auto">
          <a:xfrm>
            <a:off x="3276600" y="2690391"/>
            <a:ext cx="5762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43" name="Rectangle 15"/>
          <p:cNvSpPr>
            <a:spLocks noChangeArrowheads="1"/>
          </p:cNvSpPr>
          <p:nvPr/>
        </p:nvSpPr>
        <p:spPr bwMode="auto">
          <a:xfrm>
            <a:off x="5148263" y="225859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4144" name="Oval 16"/>
          <p:cNvSpPr>
            <a:spLocks noChangeArrowheads="1"/>
          </p:cNvSpPr>
          <p:nvPr/>
        </p:nvSpPr>
        <p:spPr bwMode="auto">
          <a:xfrm>
            <a:off x="5292725" y="2401466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4145" name="Line 17"/>
          <p:cNvSpPr>
            <a:spLocks noChangeShapeType="1"/>
          </p:cNvSpPr>
          <p:nvPr/>
        </p:nvSpPr>
        <p:spPr bwMode="auto">
          <a:xfrm flipH="1">
            <a:off x="5003800" y="2474491"/>
            <a:ext cx="3603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46" name="Rectangle 18"/>
          <p:cNvSpPr>
            <a:spLocks noChangeArrowheads="1"/>
          </p:cNvSpPr>
          <p:nvPr/>
        </p:nvSpPr>
        <p:spPr bwMode="auto">
          <a:xfrm>
            <a:off x="4716463" y="2977729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4147" name="Rectangle 19"/>
          <p:cNvSpPr>
            <a:spLocks noChangeArrowheads="1"/>
          </p:cNvSpPr>
          <p:nvPr/>
        </p:nvSpPr>
        <p:spPr bwMode="auto">
          <a:xfrm>
            <a:off x="4716463" y="3698454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4148" name="Line 20"/>
          <p:cNvSpPr>
            <a:spLocks noChangeShapeType="1"/>
          </p:cNvSpPr>
          <p:nvPr/>
        </p:nvSpPr>
        <p:spPr bwMode="auto">
          <a:xfrm>
            <a:off x="5005388" y="3409529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49" name="Line 21"/>
          <p:cNvSpPr>
            <a:spLocks noChangeShapeType="1"/>
          </p:cNvSpPr>
          <p:nvPr/>
        </p:nvSpPr>
        <p:spPr bwMode="auto">
          <a:xfrm flipV="1">
            <a:off x="4860925" y="3409529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50" name="Text Box 22"/>
          <p:cNvSpPr txBox="1">
            <a:spLocks noChangeArrowheads="1"/>
          </p:cNvSpPr>
          <p:nvPr/>
        </p:nvSpPr>
        <p:spPr bwMode="auto">
          <a:xfrm>
            <a:off x="4645025" y="2258591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04151" name="Rectangle 23"/>
          <p:cNvSpPr>
            <a:spLocks noChangeArrowheads="1"/>
          </p:cNvSpPr>
          <p:nvPr/>
        </p:nvSpPr>
        <p:spPr bwMode="auto">
          <a:xfrm>
            <a:off x="5580063" y="225859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4152" name="Oval 24"/>
          <p:cNvSpPr>
            <a:spLocks noChangeArrowheads="1"/>
          </p:cNvSpPr>
          <p:nvPr/>
        </p:nvSpPr>
        <p:spPr bwMode="auto">
          <a:xfrm>
            <a:off x="5724525" y="2401466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4153" name="Line 25"/>
          <p:cNvSpPr>
            <a:spLocks noChangeShapeType="1"/>
          </p:cNvSpPr>
          <p:nvPr/>
        </p:nvSpPr>
        <p:spPr bwMode="auto">
          <a:xfrm flipH="1">
            <a:off x="5653088" y="2474491"/>
            <a:ext cx="14287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54" name="Rectangle 26"/>
          <p:cNvSpPr>
            <a:spLocks noChangeArrowheads="1"/>
          </p:cNvSpPr>
          <p:nvPr/>
        </p:nvSpPr>
        <p:spPr bwMode="auto">
          <a:xfrm>
            <a:off x="5437188" y="2977729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4155" name="Rectangle 27"/>
          <p:cNvSpPr>
            <a:spLocks noChangeArrowheads="1"/>
          </p:cNvSpPr>
          <p:nvPr/>
        </p:nvSpPr>
        <p:spPr bwMode="auto">
          <a:xfrm>
            <a:off x="5437188" y="3698454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4156" name="Line 28"/>
          <p:cNvSpPr>
            <a:spLocks noChangeShapeType="1"/>
          </p:cNvSpPr>
          <p:nvPr/>
        </p:nvSpPr>
        <p:spPr bwMode="auto">
          <a:xfrm>
            <a:off x="5726113" y="3409529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57" name="Line 29"/>
          <p:cNvSpPr>
            <a:spLocks noChangeShapeType="1"/>
          </p:cNvSpPr>
          <p:nvPr/>
        </p:nvSpPr>
        <p:spPr bwMode="auto">
          <a:xfrm flipV="1">
            <a:off x="5580063" y="3411116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58" name="Rectangle 30"/>
          <p:cNvSpPr>
            <a:spLocks noChangeArrowheads="1"/>
          </p:cNvSpPr>
          <p:nvPr/>
        </p:nvSpPr>
        <p:spPr bwMode="auto">
          <a:xfrm>
            <a:off x="6011863" y="225859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4159" name="Oval 31"/>
          <p:cNvSpPr>
            <a:spLocks noChangeArrowheads="1"/>
          </p:cNvSpPr>
          <p:nvPr/>
        </p:nvSpPr>
        <p:spPr bwMode="auto">
          <a:xfrm>
            <a:off x="6156325" y="2401466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4160" name="Line 32"/>
          <p:cNvSpPr>
            <a:spLocks noChangeShapeType="1"/>
          </p:cNvSpPr>
          <p:nvPr/>
        </p:nvSpPr>
        <p:spPr bwMode="auto">
          <a:xfrm>
            <a:off x="6227763" y="2474491"/>
            <a:ext cx="144462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61" name="Rectangle 33"/>
          <p:cNvSpPr>
            <a:spLocks noChangeArrowheads="1"/>
          </p:cNvSpPr>
          <p:nvPr/>
        </p:nvSpPr>
        <p:spPr bwMode="auto">
          <a:xfrm>
            <a:off x="6156325" y="2977729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4162" name="Rectangle 34"/>
          <p:cNvSpPr>
            <a:spLocks noChangeArrowheads="1"/>
          </p:cNvSpPr>
          <p:nvPr/>
        </p:nvSpPr>
        <p:spPr bwMode="auto">
          <a:xfrm flipH="1">
            <a:off x="6445250" y="225859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4163" name="Oval 35"/>
          <p:cNvSpPr>
            <a:spLocks noChangeArrowheads="1"/>
          </p:cNvSpPr>
          <p:nvPr/>
        </p:nvSpPr>
        <p:spPr bwMode="auto">
          <a:xfrm flipH="1">
            <a:off x="6589713" y="2401466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4164" name="Line 36"/>
          <p:cNvSpPr>
            <a:spLocks noChangeShapeType="1"/>
          </p:cNvSpPr>
          <p:nvPr/>
        </p:nvSpPr>
        <p:spPr bwMode="auto">
          <a:xfrm>
            <a:off x="6661150" y="2474491"/>
            <a:ext cx="3603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65" name="Rectangle 37"/>
          <p:cNvSpPr>
            <a:spLocks noChangeArrowheads="1"/>
          </p:cNvSpPr>
          <p:nvPr/>
        </p:nvSpPr>
        <p:spPr bwMode="auto">
          <a:xfrm>
            <a:off x="6877050" y="2977729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4166" name="Text Box 38"/>
          <p:cNvSpPr txBox="1">
            <a:spLocks noChangeArrowheads="1"/>
          </p:cNvSpPr>
          <p:nvPr/>
        </p:nvSpPr>
        <p:spPr bwMode="auto">
          <a:xfrm>
            <a:off x="5200650" y="177281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04167" name="Text Box 39"/>
          <p:cNvSpPr txBox="1">
            <a:spLocks noChangeArrowheads="1"/>
          </p:cNvSpPr>
          <p:nvPr/>
        </p:nvSpPr>
        <p:spPr bwMode="auto">
          <a:xfrm>
            <a:off x="6496050" y="177281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</a:t>
            </a:r>
          </a:p>
        </p:txBody>
      </p:sp>
      <p:sp>
        <p:nvSpPr>
          <p:cNvPr id="304168" name="Line 40"/>
          <p:cNvSpPr>
            <a:spLocks noChangeShapeType="1"/>
          </p:cNvSpPr>
          <p:nvPr/>
        </p:nvSpPr>
        <p:spPr bwMode="auto">
          <a:xfrm>
            <a:off x="6229350" y="3985791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69" name="Text Box 41"/>
          <p:cNvSpPr txBox="1">
            <a:spLocks noChangeArrowheads="1"/>
          </p:cNvSpPr>
          <p:nvPr/>
        </p:nvSpPr>
        <p:spPr bwMode="auto">
          <a:xfrm>
            <a:off x="2555875" y="4490616"/>
            <a:ext cx="59388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Hier: nur Zielkeys</a:t>
            </a:r>
            <a:br>
              <a:rPr lang="de-DE" sz="2400"/>
            </a:br>
            <a:r>
              <a:rPr lang="de-DE" sz="2400"/>
              <a:t>In echter DS: </a:t>
            </a:r>
            <a:r>
              <a:rPr lang="de-DE" sz="2400">
                <a:solidFill>
                  <a:schemeClr val="hlink"/>
                </a:solidFill>
              </a:rPr>
              <a:t>V:</a:t>
            </a:r>
            <a:r>
              <a:rPr lang="de-DE" sz="2400"/>
              <a:t> Array </a:t>
            </a:r>
            <a:r>
              <a:rPr lang="de-DE" sz="2400">
                <a:solidFill>
                  <a:schemeClr val="hlink"/>
                </a:solidFill>
              </a:rPr>
              <a:t>[1..n]</a:t>
            </a:r>
            <a:r>
              <a:rPr lang="de-DE" sz="2400"/>
              <a:t> of</a:t>
            </a:r>
            <a:r>
              <a:rPr lang="de-DE" sz="2400">
                <a:solidFill>
                  <a:schemeClr val="hlink"/>
                </a:solidFill>
              </a:rPr>
              <a:t> List</a:t>
            </a:r>
            <a:r>
              <a:rPr lang="de-DE" sz="2400"/>
              <a:t> of </a:t>
            </a:r>
            <a:r>
              <a:rPr lang="de-DE" sz="2400">
                <a:solidFill>
                  <a:schemeClr val="hlink"/>
                </a:solidFill>
              </a:rPr>
              <a:t>Edge</a:t>
            </a:r>
          </a:p>
        </p:txBody>
      </p:sp>
    </p:spTree>
    <p:extLst>
      <p:ext uri="{BB962C8B-B14F-4D97-AF65-F5344CB8AC3E}">
        <p14:creationId xmlns:p14="http://schemas.microsoft.com/office/powerpoint/2010/main" val="93389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1D60-24F5-2F40-A041-F33AEA2BAA75}" type="slidenum">
              <a:rPr lang="de-DE"/>
              <a:pPr/>
              <a:t>180</a:t>
            </a:fld>
            <a:endParaRPr lang="de-DE"/>
          </a:p>
        </p:txBody>
      </p:sp>
      <p:sp>
        <p:nvSpPr>
          <p:cNvPr id="445464" name="Line 24"/>
          <p:cNvSpPr>
            <a:spLocks noChangeShapeType="1"/>
          </p:cNvSpPr>
          <p:nvPr/>
        </p:nvSpPr>
        <p:spPr bwMode="auto">
          <a:xfrm flipH="1">
            <a:off x="5940425" y="4652963"/>
            <a:ext cx="649288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65" name="Line 25"/>
          <p:cNvSpPr>
            <a:spLocks noChangeShapeType="1"/>
          </p:cNvSpPr>
          <p:nvPr/>
        </p:nvSpPr>
        <p:spPr bwMode="auto">
          <a:xfrm>
            <a:off x="5868988" y="5084763"/>
            <a:ext cx="287337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66" name="Line 26"/>
          <p:cNvSpPr>
            <a:spLocks noChangeShapeType="1"/>
          </p:cNvSpPr>
          <p:nvPr/>
        </p:nvSpPr>
        <p:spPr bwMode="auto">
          <a:xfrm>
            <a:off x="6229350" y="5732463"/>
            <a:ext cx="7921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67" name="Line 27"/>
          <p:cNvSpPr>
            <a:spLocks noChangeShapeType="1"/>
          </p:cNvSpPr>
          <p:nvPr/>
        </p:nvSpPr>
        <p:spPr bwMode="auto">
          <a:xfrm flipV="1">
            <a:off x="7021513" y="5661025"/>
            <a:ext cx="9350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68" name="Line 28"/>
          <p:cNvSpPr>
            <a:spLocks noChangeShapeType="1"/>
          </p:cNvSpPr>
          <p:nvPr/>
        </p:nvSpPr>
        <p:spPr bwMode="auto">
          <a:xfrm flipV="1">
            <a:off x="8029575" y="4940300"/>
            <a:ext cx="215900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69" name="Line 29"/>
          <p:cNvSpPr>
            <a:spLocks noChangeShapeType="1"/>
          </p:cNvSpPr>
          <p:nvPr/>
        </p:nvSpPr>
        <p:spPr bwMode="auto">
          <a:xfrm flipH="1" flipV="1">
            <a:off x="7597775" y="4652963"/>
            <a:ext cx="57467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Beweis von </a:t>
            </a:r>
            <a:r>
              <a:rPr lang="de-DE" sz="2800" dirty="0" err="1" smtClean="0">
                <a:solidFill>
                  <a:schemeClr val="accent2"/>
                </a:solidFill>
              </a:rPr>
              <a:t>Beh</a:t>
            </a:r>
            <a:r>
              <a:rPr lang="de-DE" sz="2800" dirty="0" smtClean="0">
                <a:solidFill>
                  <a:schemeClr val="accent2"/>
                </a:solidFill>
              </a:rPr>
              <a:t> 2:</a:t>
            </a:r>
            <a:endParaRPr lang="de-DE" sz="2800" dirty="0">
              <a:solidFill>
                <a:schemeClr val="accent2"/>
              </a:solidFill>
            </a:endParaRPr>
          </a:p>
          <a:p>
            <a:r>
              <a:rPr lang="de-DE" sz="2800" dirty="0"/>
              <a:t>Betrachte beliebigen MSB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dirty="0"/>
              <a:t> in </a:t>
            </a:r>
            <a:r>
              <a:rPr lang="de-DE" sz="2800" dirty="0">
                <a:solidFill>
                  <a:schemeClr val="hlink"/>
                </a:solidFill>
              </a:rPr>
              <a:t>G</a:t>
            </a:r>
          </a:p>
          <a:p>
            <a:r>
              <a:rPr lang="de-DE" sz="2800" dirty="0"/>
              <a:t>Angenommen,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dirty="0"/>
              <a:t> enthalte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endParaRPr lang="de-DE" sz="2800" dirty="0">
              <a:solidFill>
                <a:schemeClr val="hlink"/>
              </a:solidFill>
            </a:endParaRP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  : zu </a:t>
            </a: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v</a:t>
            </a:r>
            <a:r>
              <a:rPr lang="de-DE" sz="2800" dirty="0"/>
              <a:t>,    : zu </a:t>
            </a: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/>
              <a:t>- es gibt </a:t>
            </a:r>
            <a:r>
              <a:rPr lang="de-DE" sz="2800" dirty="0" err="1" smtClean="0">
                <a:solidFill>
                  <a:schemeClr val="hlink"/>
                </a:solidFill>
              </a:rPr>
              <a:t>e</a:t>
            </a:r>
            <a:r>
              <a:rPr lang="de-DE" sz="2800" dirty="0" smtClean="0">
                <a:solidFill>
                  <a:schemeClr val="hlink"/>
                </a:solidFill>
              </a:rPr>
              <a:t>'</a:t>
            </a:r>
            <a:r>
              <a:rPr lang="de-DE" sz="2800" dirty="0" smtClean="0"/>
              <a:t> </a:t>
            </a:r>
            <a:r>
              <a:rPr lang="de-DE" sz="2800" dirty="0"/>
              <a:t>von </a:t>
            </a: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v</a:t>
            </a:r>
            <a:r>
              <a:rPr lang="de-DE" sz="2800" dirty="0"/>
              <a:t> nach </a:t>
            </a: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/>
              <a:t>-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⟶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 err="1" smtClean="0">
                <a:solidFill>
                  <a:schemeClr val="hlink"/>
                </a:solidFill>
              </a:rPr>
              <a:t>e</a:t>
            </a:r>
            <a:r>
              <a:rPr lang="de-DE" sz="2800" dirty="0" smtClean="0">
                <a:solidFill>
                  <a:schemeClr val="hlink"/>
                </a:solidFill>
              </a:rPr>
              <a:t>'</a:t>
            </a:r>
            <a:r>
              <a:rPr lang="de-DE" sz="2800" dirty="0" smtClean="0"/>
              <a:t> </a:t>
            </a:r>
            <a:r>
              <a:rPr lang="de-DE" sz="2800" dirty="0"/>
              <a:t>ergibt MSB </a:t>
            </a:r>
            <a:r>
              <a:rPr lang="de-DE" sz="2800" dirty="0" smtClean="0">
                <a:solidFill>
                  <a:schemeClr val="hlink"/>
                </a:solidFill>
              </a:rPr>
              <a:t>T' </a:t>
            </a:r>
            <a:r>
              <a:rPr lang="de-DE" sz="2800" dirty="0"/>
              <a:t>ohne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endParaRPr lang="de-DE" sz="2800" dirty="0">
              <a:solidFill>
                <a:schemeClr val="hlink"/>
              </a:solidFill>
            </a:endParaRPr>
          </a:p>
        </p:txBody>
      </p:sp>
      <p:sp>
        <p:nvSpPr>
          <p:cNvPr id="445444" name="Oval 4"/>
          <p:cNvSpPr>
            <a:spLocks noChangeArrowheads="1"/>
          </p:cNvSpPr>
          <p:nvPr/>
        </p:nvSpPr>
        <p:spPr bwMode="auto">
          <a:xfrm>
            <a:off x="3636963" y="350076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45" name="Oval 5"/>
          <p:cNvSpPr>
            <a:spLocks noChangeArrowheads="1"/>
          </p:cNvSpPr>
          <p:nvPr/>
        </p:nvSpPr>
        <p:spPr bwMode="auto">
          <a:xfrm>
            <a:off x="4716463" y="3500760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46" name="Line 6"/>
          <p:cNvSpPr>
            <a:spLocks noChangeShapeType="1"/>
          </p:cNvSpPr>
          <p:nvPr/>
        </p:nvSpPr>
        <p:spPr bwMode="auto">
          <a:xfrm>
            <a:off x="3852863" y="3645222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47" name="Text Box 7"/>
          <p:cNvSpPr txBox="1">
            <a:spLocks noChangeArrowheads="1"/>
          </p:cNvSpPr>
          <p:nvPr/>
        </p:nvSpPr>
        <p:spPr bwMode="auto">
          <a:xfrm>
            <a:off x="4141788" y="328486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</a:p>
        </p:txBody>
      </p:sp>
      <p:sp>
        <p:nvSpPr>
          <p:cNvPr id="445448" name="AutoShape 8"/>
          <p:cNvSpPr>
            <a:spLocks noChangeArrowheads="1"/>
          </p:cNvSpPr>
          <p:nvPr/>
        </p:nvSpPr>
        <p:spPr bwMode="auto">
          <a:xfrm rot="5400000">
            <a:off x="2628900" y="3140398"/>
            <a:ext cx="1057275" cy="9144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49" name="AutoShape 9"/>
          <p:cNvSpPr>
            <a:spLocks noChangeArrowheads="1"/>
          </p:cNvSpPr>
          <p:nvPr/>
        </p:nvSpPr>
        <p:spPr bwMode="auto">
          <a:xfrm rot="16200000" flipH="1">
            <a:off x="4862512" y="3140398"/>
            <a:ext cx="1057275" cy="9144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50" name="Text Box 10"/>
          <p:cNvSpPr txBox="1">
            <a:spLocks noChangeArrowheads="1"/>
          </p:cNvSpPr>
          <p:nvPr/>
        </p:nvSpPr>
        <p:spPr bwMode="auto">
          <a:xfrm>
            <a:off x="2825750" y="3376935"/>
            <a:ext cx="400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T</a:t>
            </a:r>
            <a:r>
              <a:rPr lang="de-DE" baseline="-25000"/>
              <a:t>v</a:t>
            </a:r>
          </a:p>
        </p:txBody>
      </p:sp>
      <p:sp>
        <p:nvSpPr>
          <p:cNvPr id="445451" name="Text Box 11"/>
          <p:cNvSpPr txBox="1">
            <a:spLocks noChangeArrowheads="1"/>
          </p:cNvSpPr>
          <p:nvPr/>
        </p:nvSpPr>
        <p:spPr bwMode="auto">
          <a:xfrm>
            <a:off x="3616325" y="3089597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445452" name="Text Box 12"/>
          <p:cNvSpPr txBox="1">
            <a:spLocks noChangeArrowheads="1"/>
          </p:cNvSpPr>
          <p:nvPr/>
        </p:nvSpPr>
        <p:spPr bwMode="auto">
          <a:xfrm>
            <a:off x="4716463" y="3068960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w</a:t>
            </a:r>
          </a:p>
        </p:txBody>
      </p:sp>
      <p:sp>
        <p:nvSpPr>
          <p:cNvPr id="445453" name="Text Box 13"/>
          <p:cNvSpPr txBox="1">
            <a:spLocks noChangeArrowheads="1"/>
          </p:cNvSpPr>
          <p:nvPr/>
        </p:nvSpPr>
        <p:spPr bwMode="auto">
          <a:xfrm>
            <a:off x="5365750" y="3357885"/>
            <a:ext cx="433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T</a:t>
            </a:r>
            <a:r>
              <a:rPr lang="de-DE" baseline="-25000"/>
              <a:t>w</a:t>
            </a:r>
          </a:p>
        </p:txBody>
      </p:sp>
      <p:sp>
        <p:nvSpPr>
          <p:cNvPr id="445454" name="Oval 14"/>
          <p:cNvSpPr>
            <a:spLocks noChangeArrowheads="1"/>
          </p:cNvSpPr>
          <p:nvPr/>
        </p:nvSpPr>
        <p:spPr bwMode="auto">
          <a:xfrm>
            <a:off x="6445250" y="45085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55" name="Oval 15"/>
          <p:cNvSpPr>
            <a:spLocks noChangeArrowheads="1"/>
          </p:cNvSpPr>
          <p:nvPr/>
        </p:nvSpPr>
        <p:spPr bwMode="auto">
          <a:xfrm>
            <a:off x="7524750" y="4508500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56" name="Line 16"/>
          <p:cNvSpPr>
            <a:spLocks noChangeShapeType="1"/>
          </p:cNvSpPr>
          <p:nvPr/>
        </p:nvSpPr>
        <p:spPr bwMode="auto">
          <a:xfrm>
            <a:off x="6661150" y="4652963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57" name="Text Box 17"/>
          <p:cNvSpPr txBox="1">
            <a:spLocks noChangeArrowheads="1"/>
          </p:cNvSpPr>
          <p:nvPr/>
        </p:nvSpPr>
        <p:spPr bwMode="auto">
          <a:xfrm>
            <a:off x="6948488" y="42211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</a:p>
        </p:txBody>
      </p:sp>
      <p:sp>
        <p:nvSpPr>
          <p:cNvPr id="445458" name="Oval 18"/>
          <p:cNvSpPr>
            <a:spLocks noChangeArrowheads="1"/>
          </p:cNvSpPr>
          <p:nvPr/>
        </p:nvSpPr>
        <p:spPr bwMode="auto">
          <a:xfrm>
            <a:off x="5797550" y="4940300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59" name="Oval 19"/>
          <p:cNvSpPr>
            <a:spLocks noChangeArrowheads="1"/>
          </p:cNvSpPr>
          <p:nvPr/>
        </p:nvSpPr>
        <p:spPr bwMode="auto">
          <a:xfrm>
            <a:off x="6084888" y="55895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60" name="Oval 20"/>
          <p:cNvSpPr>
            <a:spLocks noChangeArrowheads="1"/>
          </p:cNvSpPr>
          <p:nvPr/>
        </p:nvSpPr>
        <p:spPr bwMode="auto">
          <a:xfrm>
            <a:off x="6948488" y="5876925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61" name="Oval 21"/>
          <p:cNvSpPr>
            <a:spLocks noChangeArrowheads="1"/>
          </p:cNvSpPr>
          <p:nvPr/>
        </p:nvSpPr>
        <p:spPr bwMode="auto">
          <a:xfrm>
            <a:off x="7885113" y="5516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62" name="Oval 22"/>
          <p:cNvSpPr>
            <a:spLocks noChangeArrowheads="1"/>
          </p:cNvSpPr>
          <p:nvPr/>
        </p:nvSpPr>
        <p:spPr bwMode="auto">
          <a:xfrm>
            <a:off x="8101013" y="4868863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63" name="Text Box 23"/>
          <p:cNvSpPr txBox="1">
            <a:spLocks noChangeArrowheads="1"/>
          </p:cNvSpPr>
          <p:nvPr/>
        </p:nvSpPr>
        <p:spPr bwMode="auto">
          <a:xfrm>
            <a:off x="6877050" y="49403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C</a:t>
            </a:r>
          </a:p>
        </p:txBody>
      </p:sp>
      <p:sp>
        <p:nvSpPr>
          <p:cNvPr id="445470" name="Oval 30"/>
          <p:cNvSpPr>
            <a:spLocks noChangeArrowheads="1"/>
          </p:cNvSpPr>
          <p:nvPr/>
        </p:nvSpPr>
        <p:spPr bwMode="auto">
          <a:xfrm>
            <a:off x="754981" y="443711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71" name="Oval 31"/>
          <p:cNvSpPr>
            <a:spLocks noChangeArrowheads="1"/>
          </p:cNvSpPr>
          <p:nvPr/>
        </p:nvSpPr>
        <p:spPr bwMode="auto">
          <a:xfrm>
            <a:off x="1979712" y="4509244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72" name="Text Box 32"/>
          <p:cNvSpPr txBox="1">
            <a:spLocks noChangeArrowheads="1"/>
          </p:cNvSpPr>
          <p:nvPr/>
        </p:nvSpPr>
        <p:spPr bwMode="auto">
          <a:xfrm>
            <a:off x="6300788" y="5876925"/>
            <a:ext cx="3433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 err="1" smtClean="0"/>
              <a:t>e</a:t>
            </a:r>
            <a:r>
              <a:rPr lang="de-DE" dirty="0" smtClean="0"/>
              <a:t>'</a:t>
            </a:r>
            <a:endParaRPr lang="de-DE" dirty="0"/>
          </a:p>
        </p:txBody>
      </p:sp>
      <p:sp>
        <p:nvSpPr>
          <p:cNvPr id="445473" name="Text Box 33"/>
          <p:cNvSpPr txBox="1">
            <a:spLocks noChangeArrowheads="1"/>
          </p:cNvSpPr>
          <p:nvPr/>
        </p:nvSpPr>
        <p:spPr bwMode="auto">
          <a:xfrm>
            <a:off x="6208713" y="3230885"/>
            <a:ext cx="2319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hlink"/>
                </a:solidFill>
              </a:rPr>
              <a:t>e</a:t>
            </a:r>
            <a:r>
              <a:rPr lang="en-US" sz="2400"/>
              <a:t> maximal für </a:t>
            </a:r>
            <a:r>
              <a:rPr lang="en-US" sz="2400">
                <a:solidFill>
                  <a:schemeClr val="hlink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9248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F1DA-2A8E-8B4B-9338-2993A0CB45BB}" type="slidenum">
              <a:rPr lang="de-DE"/>
              <a:pPr/>
              <a:t>181</a:t>
            </a:fld>
            <a:endParaRPr lang="de-DE"/>
          </a:p>
        </p:txBody>
      </p:sp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Regel aus </a:t>
            </a:r>
            <a:r>
              <a:rPr lang="de-DE" dirty="0" err="1" smtClean="0">
                <a:solidFill>
                  <a:schemeClr val="accent2"/>
                </a:solidFill>
              </a:rPr>
              <a:t>Beh</a:t>
            </a:r>
            <a:r>
              <a:rPr lang="de-DE" dirty="0" smtClean="0">
                <a:solidFill>
                  <a:schemeClr val="accent2"/>
                </a:solidFill>
              </a:rPr>
              <a:t> 1:</a:t>
            </a:r>
            <a:r>
              <a:rPr lang="de-DE" dirty="0">
                <a:solidFill>
                  <a:schemeClr val="accent2"/>
                </a:solidFill>
              </a:rPr>
              <a:t/>
            </a:r>
            <a:br>
              <a:rPr lang="de-DE" dirty="0">
                <a:solidFill>
                  <a:schemeClr val="accent2"/>
                </a:solidFill>
              </a:rPr>
            </a:br>
            <a:r>
              <a:rPr lang="de-DE" dirty="0"/>
              <a:t>Wähle wiederholt Kante mit minimalen Kosten, die verschiedene ZHKs verbindet, bis eine ZHK übrig </a:t>
            </a:r>
          </a:p>
        </p:txBody>
      </p:sp>
      <p:sp>
        <p:nvSpPr>
          <p:cNvPr id="446468" name="Oval 4"/>
          <p:cNvSpPr>
            <a:spLocks noChangeArrowheads="1"/>
          </p:cNvSpPr>
          <p:nvPr/>
        </p:nvSpPr>
        <p:spPr bwMode="auto">
          <a:xfrm>
            <a:off x="2987675" y="3442347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69" name="Oval 5"/>
          <p:cNvSpPr>
            <a:spLocks noChangeArrowheads="1"/>
          </p:cNvSpPr>
          <p:nvPr/>
        </p:nvSpPr>
        <p:spPr bwMode="auto">
          <a:xfrm>
            <a:off x="4787900" y="3226447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70" name="Oval 6"/>
          <p:cNvSpPr>
            <a:spLocks noChangeArrowheads="1"/>
          </p:cNvSpPr>
          <p:nvPr/>
        </p:nvSpPr>
        <p:spPr bwMode="auto">
          <a:xfrm>
            <a:off x="5435600" y="560293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71" name="Oval 7"/>
          <p:cNvSpPr>
            <a:spLocks noChangeArrowheads="1"/>
          </p:cNvSpPr>
          <p:nvPr/>
        </p:nvSpPr>
        <p:spPr bwMode="auto">
          <a:xfrm>
            <a:off x="6443663" y="3658247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72" name="Oval 8"/>
          <p:cNvSpPr>
            <a:spLocks noChangeArrowheads="1"/>
          </p:cNvSpPr>
          <p:nvPr/>
        </p:nvSpPr>
        <p:spPr bwMode="auto">
          <a:xfrm>
            <a:off x="6948488" y="4953647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73" name="Line 9"/>
          <p:cNvSpPr>
            <a:spLocks noChangeShapeType="1"/>
          </p:cNvSpPr>
          <p:nvPr/>
        </p:nvSpPr>
        <p:spPr bwMode="auto">
          <a:xfrm>
            <a:off x="2411413" y="4810772"/>
            <a:ext cx="9366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74" name="Line 10"/>
          <p:cNvSpPr>
            <a:spLocks noChangeShapeType="1"/>
          </p:cNvSpPr>
          <p:nvPr/>
        </p:nvSpPr>
        <p:spPr bwMode="auto">
          <a:xfrm flipV="1">
            <a:off x="3490913" y="4810772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75" name="Line 11"/>
          <p:cNvSpPr>
            <a:spLocks noChangeShapeType="1"/>
          </p:cNvSpPr>
          <p:nvPr/>
        </p:nvSpPr>
        <p:spPr bwMode="auto">
          <a:xfrm flipV="1">
            <a:off x="2411413" y="3658247"/>
            <a:ext cx="576262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76" name="Line 12"/>
          <p:cNvSpPr>
            <a:spLocks noChangeShapeType="1"/>
          </p:cNvSpPr>
          <p:nvPr/>
        </p:nvSpPr>
        <p:spPr bwMode="auto">
          <a:xfrm>
            <a:off x="3130550" y="3658247"/>
            <a:ext cx="288925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77" name="Line 13"/>
          <p:cNvSpPr>
            <a:spLocks noChangeShapeType="1"/>
          </p:cNvSpPr>
          <p:nvPr/>
        </p:nvSpPr>
        <p:spPr bwMode="auto">
          <a:xfrm flipV="1">
            <a:off x="3203575" y="3297884"/>
            <a:ext cx="1582738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78" name="Line 14"/>
          <p:cNvSpPr>
            <a:spLocks noChangeShapeType="1"/>
          </p:cNvSpPr>
          <p:nvPr/>
        </p:nvSpPr>
        <p:spPr bwMode="auto">
          <a:xfrm flipH="1" flipV="1">
            <a:off x="5003800" y="3370909"/>
            <a:ext cx="1439863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79" name="Line 15"/>
          <p:cNvSpPr>
            <a:spLocks noChangeShapeType="1"/>
          </p:cNvSpPr>
          <p:nvPr/>
        </p:nvSpPr>
        <p:spPr bwMode="auto">
          <a:xfrm flipV="1">
            <a:off x="5651500" y="5098109"/>
            <a:ext cx="129540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80" name="Line 16"/>
          <p:cNvSpPr>
            <a:spLocks noChangeShapeType="1"/>
          </p:cNvSpPr>
          <p:nvPr/>
        </p:nvSpPr>
        <p:spPr bwMode="auto">
          <a:xfrm>
            <a:off x="6588125" y="3874147"/>
            <a:ext cx="43180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81" name="Line 17"/>
          <p:cNvSpPr>
            <a:spLocks noChangeShapeType="1"/>
          </p:cNvSpPr>
          <p:nvPr/>
        </p:nvSpPr>
        <p:spPr bwMode="auto">
          <a:xfrm flipH="1">
            <a:off x="4643438" y="3442347"/>
            <a:ext cx="215900" cy="1223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82" name="Line 18"/>
          <p:cNvSpPr>
            <a:spLocks noChangeShapeType="1"/>
          </p:cNvSpPr>
          <p:nvPr/>
        </p:nvSpPr>
        <p:spPr bwMode="auto">
          <a:xfrm flipV="1">
            <a:off x="4714875" y="3874147"/>
            <a:ext cx="1728788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83" name="Line 19"/>
          <p:cNvSpPr>
            <a:spLocks noChangeShapeType="1"/>
          </p:cNvSpPr>
          <p:nvPr/>
        </p:nvSpPr>
        <p:spPr bwMode="auto">
          <a:xfrm>
            <a:off x="3562350" y="5529909"/>
            <a:ext cx="1873250" cy="217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84" name="Oval 20"/>
          <p:cNvSpPr>
            <a:spLocks noChangeArrowheads="1"/>
          </p:cNvSpPr>
          <p:nvPr/>
        </p:nvSpPr>
        <p:spPr bwMode="auto">
          <a:xfrm>
            <a:off x="4498975" y="466630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85" name="Oval 21"/>
          <p:cNvSpPr>
            <a:spLocks noChangeArrowheads="1"/>
          </p:cNvSpPr>
          <p:nvPr/>
        </p:nvSpPr>
        <p:spPr bwMode="auto">
          <a:xfrm>
            <a:off x="2266950" y="466630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86" name="Oval 22"/>
          <p:cNvSpPr>
            <a:spLocks noChangeArrowheads="1"/>
          </p:cNvSpPr>
          <p:nvPr/>
        </p:nvSpPr>
        <p:spPr bwMode="auto">
          <a:xfrm>
            <a:off x="3348038" y="538703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87" name="Text Box 23"/>
          <p:cNvSpPr txBox="1">
            <a:spLocks noChangeArrowheads="1"/>
          </p:cNvSpPr>
          <p:nvPr/>
        </p:nvSpPr>
        <p:spPr bwMode="auto">
          <a:xfrm>
            <a:off x="2338388" y="387414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6488" name="Text Box 24"/>
          <p:cNvSpPr txBox="1">
            <a:spLocks noChangeArrowheads="1"/>
          </p:cNvSpPr>
          <p:nvPr/>
        </p:nvSpPr>
        <p:spPr bwMode="auto">
          <a:xfrm>
            <a:off x="2554288" y="517113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46489" name="Text Box 25"/>
          <p:cNvSpPr txBox="1">
            <a:spLocks noChangeArrowheads="1"/>
          </p:cNvSpPr>
          <p:nvPr/>
        </p:nvSpPr>
        <p:spPr bwMode="auto">
          <a:xfrm>
            <a:off x="5651500" y="315500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46490" name="Text Box 26"/>
          <p:cNvSpPr txBox="1">
            <a:spLocks noChangeArrowheads="1"/>
          </p:cNvSpPr>
          <p:nvPr/>
        </p:nvSpPr>
        <p:spPr bwMode="auto">
          <a:xfrm>
            <a:off x="4786313" y="387414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6491" name="Text Box 27"/>
          <p:cNvSpPr txBox="1">
            <a:spLocks noChangeArrowheads="1"/>
          </p:cNvSpPr>
          <p:nvPr/>
        </p:nvSpPr>
        <p:spPr bwMode="auto">
          <a:xfrm>
            <a:off x="3778250" y="344234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6492" name="Text Box 28"/>
          <p:cNvSpPr txBox="1">
            <a:spLocks noChangeArrowheads="1"/>
          </p:cNvSpPr>
          <p:nvPr/>
        </p:nvSpPr>
        <p:spPr bwMode="auto">
          <a:xfrm>
            <a:off x="3275013" y="423450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6493" name="Text Box 29"/>
          <p:cNvSpPr txBox="1">
            <a:spLocks noChangeArrowheads="1"/>
          </p:cNvSpPr>
          <p:nvPr/>
        </p:nvSpPr>
        <p:spPr bwMode="auto">
          <a:xfrm>
            <a:off x="3851275" y="466630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6494" name="Text Box 30"/>
          <p:cNvSpPr txBox="1">
            <a:spLocks noChangeArrowheads="1"/>
          </p:cNvSpPr>
          <p:nvPr/>
        </p:nvSpPr>
        <p:spPr bwMode="auto">
          <a:xfrm>
            <a:off x="4570413" y="524257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446495" name="Text Box 31"/>
          <p:cNvSpPr txBox="1">
            <a:spLocks noChangeArrowheads="1"/>
          </p:cNvSpPr>
          <p:nvPr/>
        </p:nvSpPr>
        <p:spPr bwMode="auto">
          <a:xfrm>
            <a:off x="6010275" y="502667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6496" name="Text Box 32"/>
          <p:cNvSpPr txBox="1">
            <a:spLocks noChangeArrowheads="1"/>
          </p:cNvSpPr>
          <p:nvPr/>
        </p:nvSpPr>
        <p:spPr bwMode="auto">
          <a:xfrm>
            <a:off x="6875463" y="416307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6497" name="Oval 33"/>
          <p:cNvSpPr>
            <a:spLocks noChangeArrowheads="1"/>
          </p:cNvSpPr>
          <p:nvPr/>
        </p:nvSpPr>
        <p:spPr bwMode="auto">
          <a:xfrm>
            <a:off x="2195513" y="4594872"/>
            <a:ext cx="360362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98" name="Oval 34"/>
          <p:cNvSpPr>
            <a:spLocks noChangeArrowheads="1"/>
          </p:cNvSpPr>
          <p:nvPr/>
        </p:nvSpPr>
        <p:spPr bwMode="auto">
          <a:xfrm>
            <a:off x="2916238" y="3370909"/>
            <a:ext cx="360362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99" name="Oval 35"/>
          <p:cNvSpPr>
            <a:spLocks noChangeArrowheads="1"/>
          </p:cNvSpPr>
          <p:nvPr/>
        </p:nvSpPr>
        <p:spPr bwMode="auto">
          <a:xfrm>
            <a:off x="4716463" y="3153422"/>
            <a:ext cx="360362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0" name="Oval 36"/>
          <p:cNvSpPr>
            <a:spLocks noChangeArrowheads="1"/>
          </p:cNvSpPr>
          <p:nvPr/>
        </p:nvSpPr>
        <p:spPr bwMode="auto">
          <a:xfrm>
            <a:off x="4427538" y="4594872"/>
            <a:ext cx="360362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1" name="Oval 37"/>
          <p:cNvSpPr>
            <a:spLocks noChangeArrowheads="1"/>
          </p:cNvSpPr>
          <p:nvPr/>
        </p:nvSpPr>
        <p:spPr bwMode="auto">
          <a:xfrm>
            <a:off x="3276600" y="5314009"/>
            <a:ext cx="360363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2" name="Oval 38"/>
          <p:cNvSpPr>
            <a:spLocks noChangeArrowheads="1"/>
          </p:cNvSpPr>
          <p:nvPr/>
        </p:nvSpPr>
        <p:spPr bwMode="auto">
          <a:xfrm>
            <a:off x="5364163" y="5529909"/>
            <a:ext cx="360362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3" name="Oval 39"/>
          <p:cNvSpPr>
            <a:spLocks noChangeArrowheads="1"/>
          </p:cNvSpPr>
          <p:nvPr/>
        </p:nvSpPr>
        <p:spPr bwMode="auto">
          <a:xfrm>
            <a:off x="6877050" y="4882209"/>
            <a:ext cx="360363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4" name="Oval 40"/>
          <p:cNvSpPr>
            <a:spLocks noChangeArrowheads="1"/>
          </p:cNvSpPr>
          <p:nvPr/>
        </p:nvSpPr>
        <p:spPr bwMode="auto">
          <a:xfrm>
            <a:off x="6372225" y="3586809"/>
            <a:ext cx="360363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5" name="Oval 41"/>
          <p:cNvSpPr>
            <a:spLocks noChangeArrowheads="1"/>
          </p:cNvSpPr>
          <p:nvPr/>
        </p:nvSpPr>
        <p:spPr bwMode="auto">
          <a:xfrm rot="1959595">
            <a:off x="1849438" y="4740922"/>
            <a:ext cx="2089150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6" name="Oval 42"/>
          <p:cNvSpPr>
            <a:spLocks noChangeArrowheads="1"/>
          </p:cNvSpPr>
          <p:nvPr/>
        </p:nvSpPr>
        <p:spPr bwMode="auto">
          <a:xfrm rot="857833">
            <a:off x="4425950" y="3153422"/>
            <a:ext cx="2592388" cy="8540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7" name="Oval 43"/>
          <p:cNvSpPr>
            <a:spLocks noChangeArrowheads="1"/>
          </p:cNvSpPr>
          <p:nvPr/>
        </p:nvSpPr>
        <p:spPr bwMode="auto">
          <a:xfrm rot="193640">
            <a:off x="1979613" y="4090047"/>
            <a:ext cx="3168650" cy="17478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8" name="Oval 44"/>
          <p:cNvSpPr>
            <a:spLocks noChangeArrowheads="1"/>
          </p:cNvSpPr>
          <p:nvPr/>
        </p:nvSpPr>
        <p:spPr bwMode="auto">
          <a:xfrm rot="-265822">
            <a:off x="1835150" y="3226447"/>
            <a:ext cx="3168650" cy="266541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9" name="Oval 45"/>
          <p:cNvSpPr>
            <a:spLocks noChangeArrowheads="1"/>
          </p:cNvSpPr>
          <p:nvPr/>
        </p:nvSpPr>
        <p:spPr bwMode="auto">
          <a:xfrm rot="1867675">
            <a:off x="4257675" y="3340747"/>
            <a:ext cx="3744913" cy="16684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10" name="Oval 46"/>
          <p:cNvSpPr>
            <a:spLocks noChangeArrowheads="1"/>
          </p:cNvSpPr>
          <p:nvPr/>
        </p:nvSpPr>
        <p:spPr bwMode="auto">
          <a:xfrm rot="5120140">
            <a:off x="4297363" y="2853384"/>
            <a:ext cx="3430588" cy="30241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11" name="Oval 47"/>
          <p:cNvSpPr>
            <a:spLocks noChangeArrowheads="1"/>
          </p:cNvSpPr>
          <p:nvPr/>
        </p:nvSpPr>
        <p:spPr bwMode="auto">
          <a:xfrm>
            <a:off x="1547813" y="3010547"/>
            <a:ext cx="6192837" cy="3022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12" name="Text Box 48"/>
          <p:cNvSpPr txBox="1">
            <a:spLocks noChangeArrowheads="1"/>
          </p:cNvSpPr>
          <p:nvPr/>
        </p:nvSpPr>
        <p:spPr bwMode="auto">
          <a:xfrm>
            <a:off x="5508625" y="430594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9828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464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464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446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446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4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464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464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46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446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4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4464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464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446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446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4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4464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464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446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446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4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4464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4464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446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446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46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4464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4464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446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446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4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4464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4464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446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446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44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97" grpId="0" animBg="1"/>
      <p:bldP spid="446498" grpId="0" animBg="1"/>
      <p:bldP spid="446499" grpId="0" animBg="1"/>
      <p:bldP spid="446500" grpId="0" animBg="1"/>
      <p:bldP spid="446501" grpId="0" animBg="1"/>
      <p:bldP spid="446502" grpId="0" animBg="1"/>
      <p:bldP spid="446503" grpId="0" animBg="1"/>
      <p:bldP spid="446504" grpId="0" animBg="1"/>
      <p:bldP spid="446505" grpId="0" animBg="1"/>
      <p:bldP spid="446505" grpId="1" animBg="1"/>
      <p:bldP spid="446506" grpId="0" animBg="1"/>
      <p:bldP spid="446506" grpId="1" animBg="1"/>
      <p:bldP spid="446507" grpId="0" animBg="1"/>
      <p:bldP spid="446507" grpId="1" animBg="1"/>
      <p:bldP spid="446508" grpId="0" animBg="1"/>
      <p:bldP spid="446508" grpId="1" animBg="1"/>
      <p:bldP spid="446509" grpId="0" animBg="1"/>
      <p:bldP spid="446509" grpId="1" animBg="1"/>
      <p:bldP spid="446510" grpId="0" animBg="1"/>
      <p:bldP spid="446510" grpId="1" animBg="1"/>
      <p:bldP spid="446511" grpId="0" animBg="1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B0594-4BBE-5D47-8DB0-3A6317ADBA68}" type="slidenum">
              <a:rPr lang="de-DE"/>
              <a:pPr/>
              <a:t>182</a:t>
            </a:fld>
            <a:endParaRPr lang="de-DE"/>
          </a:p>
        </p:txBody>
      </p:sp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Regel aus </a:t>
            </a:r>
            <a:r>
              <a:rPr lang="de-DE" dirty="0" err="1" smtClean="0">
                <a:solidFill>
                  <a:schemeClr val="accent2"/>
                </a:solidFill>
              </a:rPr>
              <a:t>Beh</a:t>
            </a:r>
            <a:r>
              <a:rPr lang="de-DE" dirty="0" smtClean="0">
                <a:solidFill>
                  <a:schemeClr val="accent2"/>
                </a:solidFill>
              </a:rPr>
              <a:t> 2: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Lösche wiederholt Kante mit maximalen Kosten, die Zusammenhang nicht </a:t>
            </a:r>
            <a:r>
              <a:rPr lang="de-DE" dirty="0" smtClean="0"/>
              <a:t>gefährdet</a:t>
            </a:r>
            <a:r>
              <a:rPr lang="de-DE" dirty="0"/>
              <a:t>, bis ein Baum übrig</a:t>
            </a:r>
          </a:p>
        </p:txBody>
      </p:sp>
      <p:sp>
        <p:nvSpPr>
          <p:cNvPr id="447492" name="Oval 4"/>
          <p:cNvSpPr>
            <a:spLocks noChangeArrowheads="1"/>
          </p:cNvSpPr>
          <p:nvPr/>
        </p:nvSpPr>
        <p:spPr bwMode="auto">
          <a:xfrm>
            <a:off x="2916238" y="321228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7493" name="Oval 5"/>
          <p:cNvSpPr>
            <a:spLocks noChangeArrowheads="1"/>
          </p:cNvSpPr>
          <p:nvPr/>
        </p:nvSpPr>
        <p:spPr bwMode="auto">
          <a:xfrm>
            <a:off x="4716463" y="299638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7494" name="Oval 6"/>
          <p:cNvSpPr>
            <a:spLocks noChangeArrowheads="1"/>
          </p:cNvSpPr>
          <p:nvPr/>
        </p:nvSpPr>
        <p:spPr bwMode="auto">
          <a:xfrm>
            <a:off x="5364163" y="537286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7495" name="Oval 7"/>
          <p:cNvSpPr>
            <a:spLocks noChangeArrowheads="1"/>
          </p:cNvSpPr>
          <p:nvPr/>
        </p:nvSpPr>
        <p:spPr bwMode="auto">
          <a:xfrm>
            <a:off x="6372225" y="342818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7496" name="Oval 8"/>
          <p:cNvSpPr>
            <a:spLocks noChangeArrowheads="1"/>
          </p:cNvSpPr>
          <p:nvPr/>
        </p:nvSpPr>
        <p:spPr bwMode="auto">
          <a:xfrm>
            <a:off x="6877050" y="472358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7497" name="Line 9"/>
          <p:cNvSpPr>
            <a:spLocks noChangeShapeType="1"/>
          </p:cNvSpPr>
          <p:nvPr/>
        </p:nvSpPr>
        <p:spPr bwMode="auto">
          <a:xfrm>
            <a:off x="2339975" y="4580707"/>
            <a:ext cx="9366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498" name="Line 10"/>
          <p:cNvSpPr>
            <a:spLocks noChangeShapeType="1"/>
          </p:cNvSpPr>
          <p:nvPr/>
        </p:nvSpPr>
        <p:spPr bwMode="auto">
          <a:xfrm flipV="1">
            <a:off x="3419475" y="4580707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499" name="Line 11"/>
          <p:cNvSpPr>
            <a:spLocks noChangeShapeType="1"/>
          </p:cNvSpPr>
          <p:nvPr/>
        </p:nvSpPr>
        <p:spPr bwMode="auto">
          <a:xfrm flipV="1">
            <a:off x="2339975" y="3428182"/>
            <a:ext cx="576263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0" name="Line 12"/>
          <p:cNvSpPr>
            <a:spLocks noChangeShapeType="1"/>
          </p:cNvSpPr>
          <p:nvPr/>
        </p:nvSpPr>
        <p:spPr bwMode="auto">
          <a:xfrm>
            <a:off x="3059113" y="3428182"/>
            <a:ext cx="288925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1" name="Line 13"/>
          <p:cNvSpPr>
            <a:spLocks noChangeShapeType="1"/>
          </p:cNvSpPr>
          <p:nvPr/>
        </p:nvSpPr>
        <p:spPr bwMode="auto">
          <a:xfrm flipV="1">
            <a:off x="3132138" y="3067819"/>
            <a:ext cx="1582737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2" name="Line 14"/>
          <p:cNvSpPr>
            <a:spLocks noChangeShapeType="1"/>
          </p:cNvSpPr>
          <p:nvPr/>
        </p:nvSpPr>
        <p:spPr bwMode="auto">
          <a:xfrm flipH="1" flipV="1">
            <a:off x="4932363" y="3140844"/>
            <a:ext cx="1439862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3" name="Line 15"/>
          <p:cNvSpPr>
            <a:spLocks noChangeShapeType="1"/>
          </p:cNvSpPr>
          <p:nvPr/>
        </p:nvSpPr>
        <p:spPr bwMode="auto">
          <a:xfrm flipV="1">
            <a:off x="5580063" y="4868044"/>
            <a:ext cx="129540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4" name="Line 16"/>
          <p:cNvSpPr>
            <a:spLocks noChangeShapeType="1"/>
          </p:cNvSpPr>
          <p:nvPr/>
        </p:nvSpPr>
        <p:spPr bwMode="auto">
          <a:xfrm>
            <a:off x="6516688" y="3644082"/>
            <a:ext cx="43180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5" name="Line 17"/>
          <p:cNvSpPr>
            <a:spLocks noChangeShapeType="1"/>
          </p:cNvSpPr>
          <p:nvPr/>
        </p:nvSpPr>
        <p:spPr bwMode="auto">
          <a:xfrm flipH="1">
            <a:off x="4572000" y="3212282"/>
            <a:ext cx="215900" cy="1223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6" name="Line 18"/>
          <p:cNvSpPr>
            <a:spLocks noChangeShapeType="1"/>
          </p:cNvSpPr>
          <p:nvPr/>
        </p:nvSpPr>
        <p:spPr bwMode="auto">
          <a:xfrm flipV="1">
            <a:off x="4643438" y="3644082"/>
            <a:ext cx="1728787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7" name="Line 19"/>
          <p:cNvSpPr>
            <a:spLocks noChangeShapeType="1"/>
          </p:cNvSpPr>
          <p:nvPr/>
        </p:nvSpPr>
        <p:spPr bwMode="auto">
          <a:xfrm>
            <a:off x="3490913" y="5299844"/>
            <a:ext cx="1873250" cy="217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8" name="Oval 20"/>
          <p:cNvSpPr>
            <a:spLocks noChangeArrowheads="1"/>
          </p:cNvSpPr>
          <p:nvPr/>
        </p:nvSpPr>
        <p:spPr bwMode="auto">
          <a:xfrm>
            <a:off x="4427538" y="443624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7509" name="Oval 21"/>
          <p:cNvSpPr>
            <a:spLocks noChangeArrowheads="1"/>
          </p:cNvSpPr>
          <p:nvPr/>
        </p:nvSpPr>
        <p:spPr bwMode="auto">
          <a:xfrm>
            <a:off x="2195513" y="443624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7510" name="Oval 22"/>
          <p:cNvSpPr>
            <a:spLocks noChangeArrowheads="1"/>
          </p:cNvSpPr>
          <p:nvPr/>
        </p:nvSpPr>
        <p:spPr bwMode="auto">
          <a:xfrm>
            <a:off x="3276600" y="515696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7511" name="Text Box 23"/>
          <p:cNvSpPr txBox="1">
            <a:spLocks noChangeArrowheads="1"/>
          </p:cNvSpPr>
          <p:nvPr/>
        </p:nvSpPr>
        <p:spPr bwMode="auto">
          <a:xfrm>
            <a:off x="2266950" y="364408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7512" name="Text Box 24"/>
          <p:cNvSpPr txBox="1">
            <a:spLocks noChangeArrowheads="1"/>
          </p:cNvSpPr>
          <p:nvPr/>
        </p:nvSpPr>
        <p:spPr bwMode="auto">
          <a:xfrm>
            <a:off x="2482850" y="494106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47513" name="Text Box 25"/>
          <p:cNvSpPr txBox="1">
            <a:spLocks noChangeArrowheads="1"/>
          </p:cNvSpPr>
          <p:nvPr/>
        </p:nvSpPr>
        <p:spPr bwMode="auto">
          <a:xfrm>
            <a:off x="5580063" y="29249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47514" name="Text Box 26"/>
          <p:cNvSpPr txBox="1">
            <a:spLocks noChangeArrowheads="1"/>
          </p:cNvSpPr>
          <p:nvPr/>
        </p:nvSpPr>
        <p:spPr bwMode="auto">
          <a:xfrm>
            <a:off x="4714875" y="364408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7515" name="Text Box 27"/>
          <p:cNvSpPr txBox="1">
            <a:spLocks noChangeArrowheads="1"/>
          </p:cNvSpPr>
          <p:nvPr/>
        </p:nvSpPr>
        <p:spPr bwMode="auto">
          <a:xfrm>
            <a:off x="3706813" y="321228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7516" name="Text Box 28"/>
          <p:cNvSpPr txBox="1">
            <a:spLocks noChangeArrowheads="1"/>
          </p:cNvSpPr>
          <p:nvPr/>
        </p:nvSpPr>
        <p:spPr bwMode="auto">
          <a:xfrm>
            <a:off x="3203575" y="40044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7517" name="Text Box 29"/>
          <p:cNvSpPr txBox="1">
            <a:spLocks noChangeArrowheads="1"/>
          </p:cNvSpPr>
          <p:nvPr/>
        </p:nvSpPr>
        <p:spPr bwMode="auto">
          <a:xfrm>
            <a:off x="3779838" y="44362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7518" name="Text Box 30"/>
          <p:cNvSpPr txBox="1">
            <a:spLocks noChangeArrowheads="1"/>
          </p:cNvSpPr>
          <p:nvPr/>
        </p:nvSpPr>
        <p:spPr bwMode="auto">
          <a:xfrm>
            <a:off x="4498975" y="50125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447519" name="Text Box 31"/>
          <p:cNvSpPr txBox="1">
            <a:spLocks noChangeArrowheads="1"/>
          </p:cNvSpPr>
          <p:nvPr/>
        </p:nvSpPr>
        <p:spPr bwMode="auto">
          <a:xfrm>
            <a:off x="5938838" y="47966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7520" name="Text Box 32"/>
          <p:cNvSpPr txBox="1">
            <a:spLocks noChangeArrowheads="1"/>
          </p:cNvSpPr>
          <p:nvPr/>
        </p:nvSpPr>
        <p:spPr bwMode="auto">
          <a:xfrm>
            <a:off x="6804025" y="39330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7521" name="Text Box 33"/>
          <p:cNvSpPr txBox="1">
            <a:spLocks noChangeArrowheads="1"/>
          </p:cNvSpPr>
          <p:nvPr/>
        </p:nvSpPr>
        <p:spPr bwMode="auto">
          <a:xfrm>
            <a:off x="5364163" y="42203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286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47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47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47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47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9" grpId="0" animBg="1"/>
      <p:bldP spid="447501" grpId="0" animBg="1"/>
      <p:bldP spid="447506" grpId="0" animBg="1"/>
      <p:bldP spid="447507" grpId="0" animBg="1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F74E-3A0E-7E42-80F5-E69C83D8D563}" type="slidenum">
              <a:rPr lang="de-DE"/>
              <a:pPr/>
              <a:t>183</a:t>
            </a:fld>
            <a:endParaRPr lang="de-DE"/>
          </a:p>
        </p:txBody>
      </p:sp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rgbClr val="FF0000"/>
                </a:solidFill>
              </a:rPr>
              <a:t>Problem:</a:t>
            </a:r>
            <a:r>
              <a:rPr lang="de-DE" sz="2800" dirty="0"/>
              <a:t> Wie implementiert man die Regeln effizient?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6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Strategie aus </a:t>
            </a:r>
            <a:r>
              <a:rPr lang="de-DE" sz="2800" dirty="0" err="1" smtClean="0">
                <a:solidFill>
                  <a:schemeClr val="accent2"/>
                </a:solidFill>
              </a:rPr>
              <a:t>Beh</a:t>
            </a:r>
            <a:r>
              <a:rPr lang="de-DE" sz="2800" dirty="0" smtClean="0">
                <a:solidFill>
                  <a:schemeClr val="accent2"/>
                </a:solidFill>
              </a:rPr>
              <a:t> 1:</a:t>
            </a:r>
            <a:endParaRPr lang="de-DE" sz="28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2800" dirty="0"/>
              <a:t>Setze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dirty="0" smtClean="0">
                <a:solidFill>
                  <a:schemeClr val="hlink"/>
                </a:solidFill>
              </a:rPr>
              <a:t>=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∅</a:t>
            </a:r>
            <a:r>
              <a:rPr lang="de-DE" sz="2800" dirty="0" smtClean="0"/>
              <a:t> </a:t>
            </a:r>
            <a:r>
              <a:rPr lang="de-DE" sz="2800" dirty="0"/>
              <a:t>und sortiere die Kanten aufsteigend nach ihren Kosten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Für jede Kante 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u,v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in der sortierten Liste, teste, ob </a:t>
            </a:r>
            <a:r>
              <a:rPr lang="de-DE" sz="2800" dirty="0" err="1">
                <a:solidFill>
                  <a:schemeClr val="hlink"/>
                </a:solidFill>
              </a:rPr>
              <a:t>u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/>
              <a:t>und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bereits im selben Baum in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dirty="0"/>
              <a:t> sind. Falls nicht, füge 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u,v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zu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dirty="0"/>
              <a:t> hinzu.</a:t>
            </a:r>
          </a:p>
        </p:txBody>
      </p:sp>
      <p:sp>
        <p:nvSpPr>
          <p:cNvPr id="448516" name="PubRRectCallout"/>
          <p:cNvSpPr>
            <a:spLocks noEditPoints="1" noChangeArrowheads="1"/>
          </p:cNvSpPr>
          <p:nvPr/>
        </p:nvSpPr>
        <p:spPr bwMode="auto">
          <a:xfrm flipV="1">
            <a:off x="3059113" y="4725144"/>
            <a:ext cx="3671887" cy="647700"/>
          </a:xfrm>
          <a:custGeom>
            <a:avLst/>
            <a:gdLst>
              <a:gd name="G0" fmla="+- 0 0 0"/>
              <a:gd name="G1" fmla="+- 6752 0 0"/>
              <a:gd name="T0" fmla="*/ 10800 w 21600"/>
              <a:gd name="T1" fmla="*/ 0 h 21600"/>
              <a:gd name="T2" fmla="*/ 0 w 21600"/>
              <a:gd name="T3" fmla="*/ 8638 h 21600"/>
              <a:gd name="T4" fmla="*/ 6752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6752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rot="10800000"/>
          <a:lstStyle/>
          <a:p>
            <a:pPr algn="ctr"/>
            <a:r>
              <a:rPr lang="en-US" sz="2400" dirty="0" err="1"/>
              <a:t>benötigt</a:t>
            </a:r>
            <a:r>
              <a:rPr lang="en-US" sz="2400" dirty="0"/>
              <a:t> Union-Find DS</a:t>
            </a:r>
          </a:p>
        </p:txBody>
      </p:sp>
    </p:spTree>
    <p:extLst>
      <p:ext uri="{BB962C8B-B14F-4D97-AF65-F5344CB8AC3E}">
        <p14:creationId xmlns:p14="http://schemas.microsoft.com/office/powerpoint/2010/main" val="309566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6" grpId="0" animBg="1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9A0E-AC5B-794E-A018-711299029921}" type="slidenum">
              <a:rPr lang="de-DE"/>
              <a:pPr/>
              <a:t>184</a:t>
            </a:fld>
            <a:endParaRPr lang="de-DE"/>
          </a:p>
        </p:txBody>
      </p:sp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Erinnerung: Union-Find DS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Operationen</a:t>
            </a:r>
            <a:r>
              <a:rPr lang="en-US" dirty="0">
                <a:solidFill>
                  <a:schemeClr val="accent2"/>
                </a:solidFill>
              </a:rPr>
              <a:t>:</a:t>
            </a:r>
          </a:p>
          <a:p>
            <a:r>
              <a:rPr lang="en-US" dirty="0">
                <a:solidFill>
                  <a:srgbClr val="FF0000"/>
                </a:solidFill>
              </a:rPr>
              <a:t>Union(x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, 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):</a:t>
            </a:r>
            <a:r>
              <a:rPr lang="en-US" dirty="0"/>
              <a:t> </a:t>
            </a:r>
            <a:r>
              <a:rPr lang="en-US" dirty="0" err="1"/>
              <a:t>vereinigt</a:t>
            </a:r>
            <a:r>
              <a:rPr lang="en-US" dirty="0"/>
              <a:t> die </a:t>
            </a:r>
            <a:r>
              <a:rPr lang="en-US" dirty="0" err="1"/>
              <a:t>Elemente</a:t>
            </a:r>
            <a:r>
              <a:rPr lang="en-US" dirty="0"/>
              <a:t> in den </a:t>
            </a:r>
            <a:r>
              <a:rPr lang="en-US" dirty="0" err="1"/>
              <a:t>Teilmengen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T</a:t>
            </a:r>
            <a:r>
              <a:rPr lang="en-US" baseline="-25000" dirty="0">
                <a:solidFill>
                  <a:schemeClr val="hlink"/>
                </a:solidFill>
              </a:rPr>
              <a:t>1</a:t>
            </a:r>
            <a:r>
              <a:rPr lang="en-US" dirty="0"/>
              <a:t> und </a:t>
            </a:r>
            <a:r>
              <a:rPr lang="en-US" dirty="0">
                <a:solidFill>
                  <a:schemeClr val="hlink"/>
                </a:solidFill>
              </a:rPr>
              <a:t>T</a:t>
            </a:r>
            <a:r>
              <a:rPr lang="en-US" baseline="-25000" dirty="0">
                <a:solidFill>
                  <a:schemeClr val="hlink"/>
                </a:solidFill>
              </a:rPr>
              <a:t>2</a:t>
            </a:r>
            <a:r>
              <a:rPr lang="en-US" dirty="0">
                <a:solidFill>
                  <a:schemeClr val="hlink"/>
                </a:solidFill>
              </a:rPr>
              <a:t>,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denen</a:t>
            </a:r>
            <a:r>
              <a:rPr lang="en-US" dirty="0"/>
              <a:t> die </a:t>
            </a:r>
            <a:r>
              <a:rPr lang="en-US" dirty="0" err="1"/>
              <a:t>Elemente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x</a:t>
            </a:r>
            <a:r>
              <a:rPr lang="en-US" baseline="-25000" dirty="0">
                <a:solidFill>
                  <a:schemeClr val="hlink"/>
                </a:solidFill>
              </a:rPr>
              <a:t>1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/>
              <a:t>und </a:t>
            </a:r>
            <a:r>
              <a:rPr lang="en-US" dirty="0">
                <a:solidFill>
                  <a:schemeClr val="hlink"/>
                </a:solidFill>
              </a:rPr>
              <a:t>x</a:t>
            </a:r>
            <a:r>
              <a:rPr lang="en-US" baseline="-25000" dirty="0">
                <a:solidFill>
                  <a:schemeClr val="hlink"/>
                </a:solidFill>
              </a:rPr>
              <a:t>2</a:t>
            </a:r>
            <a:r>
              <a:rPr lang="en-US" dirty="0"/>
              <a:t> </a:t>
            </a:r>
            <a:r>
              <a:rPr lang="en-US" dirty="0" err="1"/>
              <a:t>gehören</a:t>
            </a:r>
            <a:r>
              <a:rPr lang="en-US" dirty="0"/>
              <a:t>,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T=T</a:t>
            </a:r>
            <a:r>
              <a:rPr lang="en-US" baseline="-25000" dirty="0">
                <a:solidFill>
                  <a:schemeClr val="hlink"/>
                </a:solidFill>
              </a:rPr>
              <a:t>1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∪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  <a:r>
              <a:rPr lang="en-US" dirty="0">
                <a:solidFill>
                  <a:schemeClr val="hlink"/>
                </a:solidFill>
              </a:rPr>
              <a:t>T</a:t>
            </a:r>
            <a:r>
              <a:rPr lang="en-US" baseline="-25000" dirty="0">
                <a:solidFill>
                  <a:schemeClr val="hlink"/>
                </a:solidFill>
              </a:rPr>
              <a:t>2</a:t>
            </a:r>
            <a:endParaRPr lang="en-US" dirty="0">
              <a:solidFill>
                <a:schemeClr val="hlink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Find(x):</a:t>
            </a:r>
            <a:r>
              <a:rPr lang="en-US" dirty="0"/>
              <a:t> </a:t>
            </a:r>
            <a:r>
              <a:rPr lang="en-US" dirty="0" err="1"/>
              <a:t>gibt</a:t>
            </a:r>
            <a:r>
              <a:rPr lang="en-US" dirty="0"/>
              <a:t> (</a:t>
            </a:r>
            <a:r>
              <a:rPr lang="en-US" dirty="0" err="1"/>
              <a:t>eindeutigen</a:t>
            </a:r>
            <a:r>
              <a:rPr lang="en-US" dirty="0"/>
              <a:t>) </a:t>
            </a:r>
            <a:r>
              <a:rPr lang="en-US" dirty="0" err="1"/>
              <a:t>Repräsentanten</a:t>
            </a:r>
            <a:r>
              <a:rPr lang="en-US" dirty="0"/>
              <a:t> der </a:t>
            </a:r>
            <a:r>
              <a:rPr lang="en-US" dirty="0" err="1"/>
              <a:t>Teilmenge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, </a:t>
            </a:r>
            <a:r>
              <a:rPr lang="en-US" dirty="0" err="1"/>
              <a:t>zu</a:t>
            </a:r>
            <a:r>
              <a:rPr lang="en-US" dirty="0"/>
              <a:t> der Element </a:t>
            </a:r>
            <a:r>
              <a:rPr lang="en-US" dirty="0">
                <a:solidFill>
                  <a:schemeClr val="hlink"/>
                </a:solidFill>
              </a:rPr>
              <a:t>x</a:t>
            </a:r>
            <a:r>
              <a:rPr lang="en-US" dirty="0"/>
              <a:t> </a:t>
            </a:r>
            <a:r>
              <a:rPr lang="en-US" dirty="0" err="1"/>
              <a:t>gehört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744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8957-96CE-3B4A-8F13-65DBB892B249}" type="slidenum">
              <a:rPr lang="de-DE"/>
              <a:pPr/>
              <a:t>185</a:t>
            </a:fld>
            <a:endParaRPr lang="de-DE"/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Beispiel:  </a:t>
            </a:r>
            <a:r>
              <a:rPr lang="de-DE"/>
              <a:t>(    : Kanten im MSB)</a:t>
            </a:r>
            <a:endParaRPr lang="de-DE">
              <a:solidFill>
                <a:schemeClr val="accent2"/>
              </a:solidFill>
            </a:endParaRPr>
          </a:p>
        </p:txBody>
      </p:sp>
      <p:sp>
        <p:nvSpPr>
          <p:cNvPr id="456708" name="Oval 4"/>
          <p:cNvSpPr>
            <a:spLocks noChangeArrowheads="1"/>
          </p:cNvSpPr>
          <p:nvPr/>
        </p:nvSpPr>
        <p:spPr bwMode="auto">
          <a:xfrm>
            <a:off x="2771775" y="299561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09" name="Oval 5"/>
          <p:cNvSpPr>
            <a:spLocks noChangeArrowheads="1"/>
          </p:cNvSpPr>
          <p:nvPr/>
        </p:nvSpPr>
        <p:spPr bwMode="auto">
          <a:xfrm>
            <a:off x="4572000" y="277971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10" name="Oval 6"/>
          <p:cNvSpPr>
            <a:spLocks noChangeArrowheads="1"/>
          </p:cNvSpPr>
          <p:nvPr/>
        </p:nvSpPr>
        <p:spPr bwMode="auto">
          <a:xfrm>
            <a:off x="5219700" y="51562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11" name="Oval 7"/>
          <p:cNvSpPr>
            <a:spLocks noChangeArrowheads="1"/>
          </p:cNvSpPr>
          <p:nvPr/>
        </p:nvSpPr>
        <p:spPr bwMode="auto">
          <a:xfrm>
            <a:off x="6227763" y="321151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12" name="Oval 8"/>
          <p:cNvSpPr>
            <a:spLocks noChangeArrowheads="1"/>
          </p:cNvSpPr>
          <p:nvPr/>
        </p:nvSpPr>
        <p:spPr bwMode="auto">
          <a:xfrm>
            <a:off x="6732588" y="450691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13" name="Line 9"/>
          <p:cNvSpPr>
            <a:spLocks noChangeShapeType="1"/>
          </p:cNvSpPr>
          <p:nvPr/>
        </p:nvSpPr>
        <p:spPr bwMode="auto">
          <a:xfrm>
            <a:off x="2195513" y="4364038"/>
            <a:ext cx="9366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14" name="Line 10"/>
          <p:cNvSpPr>
            <a:spLocks noChangeShapeType="1"/>
          </p:cNvSpPr>
          <p:nvPr/>
        </p:nvSpPr>
        <p:spPr bwMode="auto">
          <a:xfrm flipV="1">
            <a:off x="3275013" y="4364038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15" name="Line 11"/>
          <p:cNvSpPr>
            <a:spLocks noChangeShapeType="1"/>
          </p:cNvSpPr>
          <p:nvPr/>
        </p:nvSpPr>
        <p:spPr bwMode="auto">
          <a:xfrm flipV="1">
            <a:off x="2195513" y="3211513"/>
            <a:ext cx="576262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16" name="Line 12"/>
          <p:cNvSpPr>
            <a:spLocks noChangeShapeType="1"/>
          </p:cNvSpPr>
          <p:nvPr/>
        </p:nvSpPr>
        <p:spPr bwMode="auto">
          <a:xfrm>
            <a:off x="2914650" y="3211513"/>
            <a:ext cx="288925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17" name="Line 13"/>
          <p:cNvSpPr>
            <a:spLocks noChangeShapeType="1"/>
          </p:cNvSpPr>
          <p:nvPr/>
        </p:nvSpPr>
        <p:spPr bwMode="auto">
          <a:xfrm flipV="1">
            <a:off x="2987675" y="2851150"/>
            <a:ext cx="1582738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18" name="Line 14"/>
          <p:cNvSpPr>
            <a:spLocks noChangeShapeType="1"/>
          </p:cNvSpPr>
          <p:nvPr/>
        </p:nvSpPr>
        <p:spPr bwMode="auto">
          <a:xfrm flipH="1" flipV="1">
            <a:off x="4787900" y="2924175"/>
            <a:ext cx="1439863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19" name="Line 15"/>
          <p:cNvSpPr>
            <a:spLocks noChangeShapeType="1"/>
          </p:cNvSpPr>
          <p:nvPr/>
        </p:nvSpPr>
        <p:spPr bwMode="auto">
          <a:xfrm flipV="1">
            <a:off x="5435600" y="4651375"/>
            <a:ext cx="129540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0" name="Line 16"/>
          <p:cNvSpPr>
            <a:spLocks noChangeShapeType="1"/>
          </p:cNvSpPr>
          <p:nvPr/>
        </p:nvSpPr>
        <p:spPr bwMode="auto">
          <a:xfrm>
            <a:off x="6372225" y="3427413"/>
            <a:ext cx="43180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1" name="Line 17"/>
          <p:cNvSpPr>
            <a:spLocks noChangeShapeType="1"/>
          </p:cNvSpPr>
          <p:nvPr/>
        </p:nvSpPr>
        <p:spPr bwMode="auto">
          <a:xfrm flipH="1">
            <a:off x="4427538" y="2995613"/>
            <a:ext cx="215900" cy="1223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2" name="Line 18"/>
          <p:cNvSpPr>
            <a:spLocks noChangeShapeType="1"/>
          </p:cNvSpPr>
          <p:nvPr/>
        </p:nvSpPr>
        <p:spPr bwMode="auto">
          <a:xfrm flipV="1">
            <a:off x="4498975" y="3427413"/>
            <a:ext cx="1728788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3" name="Line 19"/>
          <p:cNvSpPr>
            <a:spLocks noChangeShapeType="1"/>
          </p:cNvSpPr>
          <p:nvPr/>
        </p:nvSpPr>
        <p:spPr bwMode="auto">
          <a:xfrm>
            <a:off x="3346450" y="5083175"/>
            <a:ext cx="1873250" cy="217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4" name="Oval 20"/>
          <p:cNvSpPr>
            <a:spLocks noChangeArrowheads="1"/>
          </p:cNvSpPr>
          <p:nvPr/>
        </p:nvSpPr>
        <p:spPr bwMode="auto">
          <a:xfrm>
            <a:off x="4283075" y="42195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25" name="Oval 21"/>
          <p:cNvSpPr>
            <a:spLocks noChangeArrowheads="1"/>
          </p:cNvSpPr>
          <p:nvPr/>
        </p:nvSpPr>
        <p:spPr bwMode="auto">
          <a:xfrm>
            <a:off x="2051050" y="42195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26" name="Oval 22"/>
          <p:cNvSpPr>
            <a:spLocks noChangeArrowheads="1"/>
          </p:cNvSpPr>
          <p:nvPr/>
        </p:nvSpPr>
        <p:spPr bwMode="auto">
          <a:xfrm>
            <a:off x="3132138" y="49403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27" name="Text Box 23"/>
          <p:cNvSpPr txBox="1">
            <a:spLocks noChangeArrowheads="1"/>
          </p:cNvSpPr>
          <p:nvPr/>
        </p:nvSpPr>
        <p:spPr bwMode="auto">
          <a:xfrm>
            <a:off x="2122488" y="34274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56728" name="Text Box 24"/>
          <p:cNvSpPr txBox="1">
            <a:spLocks noChangeArrowheads="1"/>
          </p:cNvSpPr>
          <p:nvPr/>
        </p:nvSpPr>
        <p:spPr bwMode="auto">
          <a:xfrm>
            <a:off x="2338388" y="47244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6729" name="Text Box 25"/>
          <p:cNvSpPr txBox="1">
            <a:spLocks noChangeArrowheads="1"/>
          </p:cNvSpPr>
          <p:nvPr/>
        </p:nvSpPr>
        <p:spPr bwMode="auto">
          <a:xfrm>
            <a:off x="5435600" y="27082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6730" name="Text Box 26"/>
          <p:cNvSpPr txBox="1">
            <a:spLocks noChangeArrowheads="1"/>
          </p:cNvSpPr>
          <p:nvPr/>
        </p:nvSpPr>
        <p:spPr bwMode="auto">
          <a:xfrm>
            <a:off x="4570413" y="34274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56731" name="Text Box 27"/>
          <p:cNvSpPr txBox="1">
            <a:spLocks noChangeArrowheads="1"/>
          </p:cNvSpPr>
          <p:nvPr/>
        </p:nvSpPr>
        <p:spPr bwMode="auto">
          <a:xfrm>
            <a:off x="3562350" y="29956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56732" name="Text Box 28"/>
          <p:cNvSpPr txBox="1">
            <a:spLocks noChangeArrowheads="1"/>
          </p:cNvSpPr>
          <p:nvPr/>
        </p:nvSpPr>
        <p:spPr bwMode="auto">
          <a:xfrm>
            <a:off x="3059113" y="37877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56733" name="Text Box 29"/>
          <p:cNvSpPr txBox="1">
            <a:spLocks noChangeArrowheads="1"/>
          </p:cNvSpPr>
          <p:nvPr/>
        </p:nvSpPr>
        <p:spPr bwMode="auto">
          <a:xfrm>
            <a:off x="3635375" y="42195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56734" name="Text Box 30"/>
          <p:cNvSpPr txBox="1">
            <a:spLocks noChangeArrowheads="1"/>
          </p:cNvSpPr>
          <p:nvPr/>
        </p:nvSpPr>
        <p:spPr bwMode="auto">
          <a:xfrm>
            <a:off x="4354513" y="47958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456735" name="Text Box 31"/>
          <p:cNvSpPr txBox="1">
            <a:spLocks noChangeArrowheads="1"/>
          </p:cNvSpPr>
          <p:nvPr/>
        </p:nvSpPr>
        <p:spPr bwMode="auto">
          <a:xfrm>
            <a:off x="5794375" y="45799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56736" name="Text Box 32"/>
          <p:cNvSpPr txBox="1">
            <a:spLocks noChangeArrowheads="1"/>
          </p:cNvSpPr>
          <p:nvPr/>
        </p:nvSpPr>
        <p:spPr bwMode="auto">
          <a:xfrm>
            <a:off x="6659563" y="37163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56737" name="Text Box 33"/>
          <p:cNvSpPr txBox="1">
            <a:spLocks noChangeArrowheads="1"/>
          </p:cNvSpPr>
          <p:nvPr/>
        </p:nvSpPr>
        <p:spPr bwMode="auto">
          <a:xfrm>
            <a:off x="5291138" y="38592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456738" name="Text Box 34"/>
          <p:cNvSpPr txBox="1">
            <a:spLocks noChangeArrowheads="1"/>
          </p:cNvSpPr>
          <p:nvPr/>
        </p:nvSpPr>
        <p:spPr bwMode="auto">
          <a:xfrm>
            <a:off x="1600200" y="40243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</a:t>
            </a:r>
          </a:p>
        </p:txBody>
      </p:sp>
      <p:sp>
        <p:nvSpPr>
          <p:cNvPr id="456739" name="Line 35"/>
          <p:cNvSpPr>
            <a:spLocks noChangeShapeType="1"/>
          </p:cNvSpPr>
          <p:nvPr/>
        </p:nvSpPr>
        <p:spPr bwMode="auto">
          <a:xfrm>
            <a:off x="1835696" y="1484784"/>
            <a:ext cx="3587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73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567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567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4567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4567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4567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4567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4567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4567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4567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4567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4567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4567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4567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4567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4567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4567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4567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4567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1000" fill="hold"/>
                                        <p:tgtEl>
                                          <p:spTgt spid="4567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4567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4567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4567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BCDA-2D75-B34B-891B-F3D82B72E14B}" type="slidenum">
              <a:rPr lang="de-DE"/>
              <a:pPr/>
              <a:t>186</a:t>
            </a:fld>
            <a:endParaRPr lang="de-DE"/>
          </a:p>
        </p:txBody>
      </p:sp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648370"/>
          </a:xfrm>
          <a:solidFill>
            <a:srgbClr val="FFFFFF"/>
          </a:solidFill>
        </p:spPr>
        <p:txBody>
          <a:bodyPr/>
          <a:lstStyle/>
          <a:p>
            <a:r>
              <a:rPr lang="en-US" dirty="0" err="1" smtClean="0"/>
              <a:t>MinSpanningTree-Algorithmus</a:t>
            </a:r>
            <a:endParaRPr lang="en-US" dirty="0"/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en-US" dirty="0"/>
              <a:t>Function </a:t>
            </a:r>
            <a:r>
              <a:rPr lang="en-US" dirty="0" err="1" smtClean="0">
                <a:solidFill>
                  <a:schemeClr val="accent2"/>
                </a:solidFill>
              </a:rPr>
              <a:t>MinSpanningTree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3C8C93"/>
                </a:solidFill>
              </a:rPr>
              <a:t>(</a:t>
            </a:r>
            <a:r>
              <a:rPr lang="en-US" dirty="0" smtClean="0">
                <a:solidFill>
                  <a:schemeClr val="hlink"/>
                </a:solidFill>
              </a:rPr>
              <a:t>V, E), c</a:t>
            </a:r>
            <a:r>
              <a:rPr lang="en-US" dirty="0"/>
              <a:t>)</a:t>
            </a:r>
            <a:r>
              <a:rPr lang="en-US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hlink"/>
                </a:solidFill>
              </a:rPr>
              <a:t>T</a:t>
            </a:r>
            <a:r>
              <a:rPr lang="en-US" dirty="0" smtClean="0">
                <a:solidFill>
                  <a:schemeClr val="hlink"/>
                </a:solidFill>
              </a:rPr>
              <a:t>:=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⊘</a:t>
            </a:r>
            <a:r>
              <a:rPr lang="en-US" dirty="0">
                <a:solidFill>
                  <a:schemeClr val="hlink"/>
                </a:solidFill>
              </a:rPr>
              <a:t/>
            </a:r>
            <a:br>
              <a:rPr lang="en-US" dirty="0">
                <a:solidFill>
                  <a:schemeClr val="hlink"/>
                </a:solidFill>
              </a:rPr>
            </a:br>
            <a:r>
              <a:rPr lang="en-US" dirty="0" err="1" smtClean="0">
                <a:solidFill>
                  <a:schemeClr val="accent2"/>
                </a:solidFill>
              </a:rPr>
              <a:t>init</a:t>
            </a:r>
            <a:r>
              <a:rPr lang="en-US" dirty="0">
                <a:solidFill>
                  <a:srgbClr val="3C8C93"/>
                </a:solidFill>
              </a:rPr>
              <a:t>(V)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// </a:t>
            </a:r>
            <a:r>
              <a:rPr lang="en-US" dirty="0" err="1">
                <a:solidFill>
                  <a:srgbClr val="FF0000"/>
                </a:solidFill>
              </a:rPr>
              <a:t>initialisiere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einelem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 err="1">
                <a:solidFill>
                  <a:srgbClr val="FF0000"/>
                </a:solidFill>
              </a:rPr>
              <a:t>Mengen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für</a:t>
            </a:r>
            <a:r>
              <a:rPr lang="en-US" dirty="0">
                <a:solidFill>
                  <a:srgbClr val="FF0000"/>
                </a:solidFill>
              </a:rPr>
              <a:t> V</a:t>
            </a:r>
            <a:r>
              <a:rPr lang="en-US" dirty="0">
                <a:solidFill>
                  <a:schemeClr val="hlink"/>
                </a:solidFill>
              </a:rPr>
              <a:t/>
            </a:r>
            <a:br>
              <a:rPr lang="en-US" dirty="0">
                <a:solidFill>
                  <a:schemeClr val="hlink"/>
                </a:solidFill>
              </a:rPr>
            </a:br>
            <a:r>
              <a:rPr lang="en-US" dirty="0">
                <a:solidFill>
                  <a:schemeClr val="hlink"/>
                </a:solidFill>
              </a:rPr>
              <a:t>S:</a:t>
            </a:r>
            <a:r>
              <a:rPr lang="en-US" dirty="0" smtClean="0">
                <a:solidFill>
                  <a:schemeClr val="hlink"/>
                </a:solidFill>
              </a:rPr>
              <a:t>=</a:t>
            </a:r>
            <a:r>
              <a:rPr lang="en-US" dirty="0" err="1" smtClean="0">
                <a:solidFill>
                  <a:schemeClr val="accent2"/>
                </a:solidFill>
              </a:rPr>
              <a:t>mergesort</a:t>
            </a:r>
            <a:r>
              <a:rPr lang="en-US" dirty="0">
                <a:solidFill>
                  <a:schemeClr val="hlink"/>
                </a:solidFill>
              </a:rPr>
              <a:t>(E)</a:t>
            </a:r>
            <a:r>
              <a:rPr lang="en-US" dirty="0"/>
              <a:t>  </a:t>
            </a:r>
            <a:r>
              <a:rPr lang="en-US" dirty="0">
                <a:solidFill>
                  <a:srgbClr val="FF0000"/>
                </a:solidFill>
              </a:rPr>
              <a:t>// </a:t>
            </a:r>
            <a:r>
              <a:rPr lang="en-US" dirty="0" err="1">
                <a:solidFill>
                  <a:srgbClr val="FF0000"/>
                </a:solidFill>
              </a:rPr>
              <a:t>aufsteigend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sortiert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foreach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{</a:t>
            </a:r>
            <a:r>
              <a:rPr lang="en-US" dirty="0" err="1">
                <a:solidFill>
                  <a:schemeClr val="hlink"/>
                </a:solidFill>
              </a:rPr>
              <a:t>u,v</a:t>
            </a:r>
            <a:r>
              <a:rPr lang="en-US" dirty="0" smtClean="0">
                <a:solidFill>
                  <a:schemeClr val="hlink"/>
                </a:solidFill>
              </a:rPr>
              <a:t>}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  <a:r>
              <a:rPr lang="en-US" dirty="0">
                <a:solidFill>
                  <a:schemeClr val="hlink"/>
                </a:solidFill>
              </a:rPr>
              <a:t>S</a:t>
            </a:r>
            <a:r>
              <a:rPr lang="en-US" dirty="0"/>
              <a:t> do</a:t>
            </a:r>
            <a:br>
              <a:rPr lang="en-US" dirty="0"/>
            </a:br>
            <a:r>
              <a:rPr lang="en-US" dirty="0"/>
              <a:t>   if </a:t>
            </a:r>
            <a:r>
              <a:rPr lang="en-US" dirty="0" smtClean="0">
                <a:solidFill>
                  <a:schemeClr val="accent2"/>
                </a:solidFill>
              </a:rPr>
              <a:t>find</a:t>
            </a:r>
            <a:r>
              <a:rPr lang="en-US" dirty="0">
                <a:solidFill>
                  <a:srgbClr val="3C8C93"/>
                </a:solidFill>
              </a:rPr>
              <a:t>(u</a:t>
            </a:r>
            <a:r>
              <a:rPr lang="en-US" dirty="0" smtClean="0">
                <a:solidFill>
                  <a:srgbClr val="3C8C93"/>
                </a:solidFill>
              </a:rPr>
              <a:t>)≠</a:t>
            </a:r>
            <a:r>
              <a:rPr lang="en-US" dirty="0" smtClean="0">
                <a:solidFill>
                  <a:schemeClr val="accent2"/>
                </a:solidFill>
              </a:rPr>
              <a:t>find</a:t>
            </a:r>
            <a:r>
              <a:rPr lang="en-US" dirty="0">
                <a:solidFill>
                  <a:srgbClr val="3C8C93"/>
                </a:solidFill>
              </a:rPr>
              <a:t>(v)</a:t>
            </a:r>
            <a:r>
              <a:rPr lang="en-US" dirty="0"/>
              <a:t> then </a:t>
            </a:r>
            <a:r>
              <a:rPr lang="en-US" dirty="0">
                <a:solidFill>
                  <a:srgbClr val="FF0000"/>
                </a:solidFill>
              </a:rPr>
              <a:t>// </a:t>
            </a:r>
            <a:r>
              <a:rPr lang="en-US" dirty="0" err="1">
                <a:solidFill>
                  <a:srgbClr val="FF0000"/>
                </a:solidFill>
              </a:rPr>
              <a:t>versch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 err="1">
                <a:solidFill>
                  <a:srgbClr val="FF0000"/>
                </a:solidFill>
              </a:rPr>
              <a:t>Mengen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/>
              <a:t>       </a:t>
            </a:r>
            <a:r>
              <a:rPr lang="en-US" dirty="0">
                <a:solidFill>
                  <a:schemeClr val="hlink"/>
                </a:solidFill>
              </a:rPr>
              <a:t>T:=T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∪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  <a:r>
              <a:rPr lang="en-US" dirty="0">
                <a:solidFill>
                  <a:schemeClr val="hlink"/>
                </a:solidFill>
              </a:rPr>
              <a:t>{ {</a:t>
            </a:r>
            <a:r>
              <a:rPr lang="en-US" dirty="0" err="1">
                <a:solidFill>
                  <a:schemeClr val="hlink"/>
                </a:solidFill>
              </a:rPr>
              <a:t>u,v</a:t>
            </a:r>
            <a:r>
              <a:rPr lang="en-US" dirty="0">
                <a:solidFill>
                  <a:schemeClr val="hlink"/>
                </a:solidFill>
              </a:rPr>
              <a:t>} }</a:t>
            </a:r>
            <a:br>
              <a:rPr lang="en-US" dirty="0">
                <a:solidFill>
                  <a:schemeClr val="hlink"/>
                </a:solidFill>
              </a:rPr>
            </a:br>
            <a:r>
              <a:rPr lang="en-US" dirty="0">
                <a:solidFill>
                  <a:schemeClr val="hlink"/>
                </a:solidFill>
              </a:rPr>
              <a:t>       </a:t>
            </a:r>
            <a:r>
              <a:rPr lang="en-US" dirty="0" smtClean="0">
                <a:solidFill>
                  <a:schemeClr val="accent2"/>
                </a:solidFill>
              </a:rPr>
              <a:t>union</a:t>
            </a:r>
            <a:r>
              <a:rPr lang="en-US" dirty="0">
                <a:solidFill>
                  <a:srgbClr val="3C8C93"/>
                </a:solidFill>
              </a:rPr>
              <a:t>(u, v)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>
                <a:solidFill>
                  <a:srgbClr val="FF0000"/>
                </a:solidFill>
              </a:rPr>
              <a:t>// u und v in </a:t>
            </a:r>
            <a:r>
              <a:rPr lang="en-US" dirty="0" err="1">
                <a:solidFill>
                  <a:srgbClr val="FF0000"/>
                </a:solidFill>
              </a:rPr>
              <a:t>einer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Menge</a:t>
            </a:r>
            <a:r>
              <a:rPr lang="en-US" dirty="0">
                <a:solidFill>
                  <a:schemeClr val="accent2"/>
                </a:solidFill>
              </a:rPr>
              <a:t/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/>
              <a:t>return </a:t>
            </a:r>
            <a:r>
              <a:rPr lang="en-US" dirty="0">
                <a:solidFill>
                  <a:schemeClr val="hlink"/>
                </a:solidFill>
              </a:rPr>
              <a:t>T</a:t>
            </a:r>
          </a:p>
        </p:txBody>
      </p:sp>
      <p:sp>
        <p:nvSpPr>
          <p:cNvPr id="2" name="Rechteck 1"/>
          <p:cNvSpPr/>
          <p:nvPr/>
        </p:nvSpPr>
        <p:spPr>
          <a:xfrm>
            <a:off x="2339752" y="60230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Joseph Kruskal: On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shortest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spanning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subtree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traveling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salesman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problem</a:t>
            </a:r>
            <a:r>
              <a:rPr lang="de-DE" sz="1200" dirty="0">
                <a:solidFill>
                  <a:srgbClr val="0000FF"/>
                </a:solidFill>
              </a:rPr>
              <a:t>. In: </a:t>
            </a:r>
            <a:r>
              <a:rPr lang="de-DE" sz="1200" dirty="0" err="1">
                <a:solidFill>
                  <a:srgbClr val="0000FF"/>
                </a:solidFill>
              </a:rPr>
              <a:t>Proceedings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American </a:t>
            </a:r>
            <a:r>
              <a:rPr lang="de-DE" sz="1200" dirty="0" err="1">
                <a:solidFill>
                  <a:srgbClr val="0000FF"/>
                </a:solidFill>
              </a:rPr>
              <a:t>Mathematical</a:t>
            </a:r>
            <a:r>
              <a:rPr lang="de-DE" sz="1200" dirty="0">
                <a:solidFill>
                  <a:srgbClr val="0000FF"/>
                </a:solidFill>
              </a:rPr>
              <a:t> Society. </a:t>
            </a:r>
            <a:r>
              <a:rPr lang="de-DE" sz="1200" dirty="0" smtClean="0">
                <a:solidFill>
                  <a:srgbClr val="0000FF"/>
                </a:solidFill>
              </a:rPr>
              <a:t>7, </a:t>
            </a:r>
            <a:r>
              <a:rPr lang="de-DE" sz="1200" dirty="0">
                <a:solidFill>
                  <a:srgbClr val="0000FF"/>
                </a:solidFill>
              </a:rPr>
              <a:t>S. 48–</a:t>
            </a:r>
            <a:r>
              <a:rPr lang="de-DE" sz="1200" dirty="0" smtClean="0">
                <a:solidFill>
                  <a:srgbClr val="0000FF"/>
                </a:solidFill>
              </a:rPr>
              <a:t>50, </a:t>
            </a:r>
            <a:r>
              <a:rPr lang="de-DE" sz="1200" b="1" dirty="0">
                <a:solidFill>
                  <a:srgbClr val="FF0000"/>
                </a:solidFill>
              </a:rPr>
              <a:t>1956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74606" y="333474"/>
            <a:ext cx="8229600" cy="503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en-US" dirty="0" err="1" smtClean="0"/>
              <a:t>Kruskal-Algorithmus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35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759E-26CB-C542-85F6-56DEA6688A06}" type="slidenum">
              <a:rPr lang="de-DE"/>
              <a:pPr/>
              <a:t>187</a:t>
            </a:fld>
            <a:endParaRPr lang="de-DE"/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Kruskal</a:t>
            </a:r>
            <a:r>
              <a:rPr lang="en-US" dirty="0" err="1"/>
              <a:t>-</a:t>
            </a:r>
            <a:r>
              <a:rPr lang="en-US" dirty="0" err="1" smtClean="0"/>
              <a:t>Algorithmus</a:t>
            </a:r>
            <a:endParaRPr lang="en-US" dirty="0"/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Laufzeit</a:t>
            </a:r>
            <a:r>
              <a:rPr lang="en-US" dirty="0">
                <a:solidFill>
                  <a:schemeClr val="accent2"/>
                </a:solidFill>
              </a:rPr>
              <a:t>:</a:t>
            </a:r>
          </a:p>
          <a:p>
            <a:r>
              <a:rPr lang="en-US" dirty="0" err="1"/>
              <a:t>Mergesort</a:t>
            </a:r>
            <a:r>
              <a:rPr lang="en-US" dirty="0"/>
              <a:t>: </a:t>
            </a:r>
            <a:r>
              <a:rPr lang="en-US" dirty="0">
                <a:solidFill>
                  <a:schemeClr val="hlink"/>
                </a:solidFill>
              </a:rPr>
              <a:t>O(m log </a:t>
            </a:r>
            <a:r>
              <a:rPr lang="en-US" dirty="0" smtClean="0">
                <a:solidFill>
                  <a:schemeClr val="hlink"/>
                </a:solidFill>
              </a:rPr>
              <a:t>m)</a:t>
            </a:r>
            <a:r>
              <a:rPr lang="en-US" dirty="0" smtClean="0"/>
              <a:t> </a:t>
            </a:r>
            <a:r>
              <a:rPr lang="en-US" dirty="0" err="1"/>
              <a:t>Zeit</a:t>
            </a:r>
            <a:endParaRPr lang="en-US" dirty="0"/>
          </a:p>
          <a:p>
            <a:r>
              <a:rPr lang="en-US" dirty="0">
                <a:solidFill>
                  <a:schemeClr val="hlink"/>
                </a:solidFill>
              </a:rPr>
              <a:t>2m</a:t>
            </a:r>
            <a:r>
              <a:rPr lang="en-US" dirty="0"/>
              <a:t> Find-</a:t>
            </a:r>
            <a:r>
              <a:rPr lang="en-US" dirty="0" err="1"/>
              <a:t>Operationen</a:t>
            </a:r>
            <a:r>
              <a:rPr lang="en-US" dirty="0"/>
              <a:t> und </a:t>
            </a:r>
            <a:r>
              <a:rPr lang="en-US" dirty="0">
                <a:solidFill>
                  <a:schemeClr val="hlink"/>
                </a:solidFill>
              </a:rPr>
              <a:t>n-1</a:t>
            </a:r>
            <a:r>
              <a:rPr lang="en-US" dirty="0"/>
              <a:t> Union-</a:t>
            </a:r>
            <a:r>
              <a:rPr lang="en-US" dirty="0" err="1"/>
              <a:t>Operationen</a:t>
            </a:r>
            <a:r>
              <a:rPr lang="en-US" dirty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hlink"/>
                </a:solidFill>
              </a:rPr>
              <a:t>O(m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∙ log* n</a:t>
            </a:r>
            <a:r>
              <a:rPr lang="en-US" dirty="0" smtClean="0">
                <a:solidFill>
                  <a:schemeClr val="hlink"/>
                </a:solidFill>
              </a:rPr>
              <a:t>)</a:t>
            </a:r>
            <a:r>
              <a:rPr lang="en-US" dirty="0" smtClean="0"/>
              <a:t> </a:t>
            </a:r>
            <a:r>
              <a:rPr lang="en-US" dirty="0" err="1"/>
              <a:t>Zeit</a:t>
            </a:r>
            <a:endParaRPr lang="en-US" dirty="0"/>
          </a:p>
          <a:p>
            <a:pPr>
              <a:buFontTx/>
              <a:buNone/>
            </a:pPr>
            <a:r>
              <a:rPr lang="en-US" dirty="0" err="1"/>
              <a:t>Insgesamt</a:t>
            </a:r>
            <a:r>
              <a:rPr lang="en-US" dirty="0"/>
              <a:t> </a:t>
            </a:r>
            <a:r>
              <a:rPr lang="en-US" dirty="0" err="1"/>
              <a:t>Zeit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O(m log </a:t>
            </a:r>
            <a:r>
              <a:rPr lang="en-US" dirty="0" smtClean="0">
                <a:solidFill>
                  <a:schemeClr val="hlink"/>
                </a:solidFill>
              </a:rPr>
              <a:t>m)</a:t>
            </a:r>
            <a:r>
              <a:rPr lang="en-US" dirty="0" smtClean="0"/>
              <a:t>.</a:t>
            </a:r>
            <a:endParaRPr lang="en-US" dirty="0"/>
          </a:p>
          <a:p>
            <a:pPr>
              <a:buFontTx/>
              <a:buNone/>
            </a:pPr>
            <a:endParaRPr lang="en-US" sz="1600" dirty="0"/>
          </a:p>
          <a:p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Sortieren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durch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Verteilen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/>
              <a:t>(Counting Sort, Bucket Sort</a:t>
            </a:r>
            <a:r>
              <a:rPr lang="is-IS" dirty="0" smtClean="0"/>
              <a:t>…) </a:t>
            </a:r>
            <a:br>
              <a:rPr lang="is-IS" dirty="0" smtClean="0"/>
            </a:br>
            <a:r>
              <a:rPr lang="en-US" dirty="0" err="1" smtClean="0"/>
              <a:t>weiter</a:t>
            </a:r>
            <a:r>
              <a:rPr lang="en-US" dirty="0" smtClean="0"/>
              <a:t> </a:t>
            </a:r>
            <a:r>
              <a:rPr lang="en-US" dirty="0" err="1" smtClean="0"/>
              <a:t>reduzierbar</a:t>
            </a:r>
            <a:r>
              <a:rPr lang="en-US" dirty="0"/>
              <a:t> </a:t>
            </a:r>
            <a:r>
              <a:rPr lang="en-US" dirty="0" err="1" smtClean="0"/>
              <a:t>bei</a:t>
            </a:r>
            <a:r>
              <a:rPr lang="en-US" dirty="0" smtClean="0"/>
              <a:t> "</a:t>
            </a:r>
            <a:r>
              <a:rPr lang="en-US" dirty="0" err="1" smtClean="0"/>
              <a:t>kleinen</a:t>
            </a:r>
            <a:r>
              <a:rPr lang="en-US" dirty="0" smtClean="0"/>
              <a:t>" </a:t>
            </a:r>
            <a:r>
              <a:rPr lang="en-US" dirty="0" err="1" smtClean="0"/>
              <a:t>Graphen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433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0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14CA-5062-DE44-B8B6-6C1C1244C78D}" type="slidenum">
              <a:rPr lang="de-DE"/>
              <a:pPr/>
              <a:t>188</a:t>
            </a:fld>
            <a:endParaRPr lang="de-DE"/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 smtClean="0">
                <a:solidFill>
                  <a:schemeClr val="accent2"/>
                </a:solidFill>
              </a:rPr>
              <a:t>Alternative </a:t>
            </a:r>
            <a:r>
              <a:rPr lang="de-DE" dirty="0">
                <a:solidFill>
                  <a:schemeClr val="accent2"/>
                </a:solidFill>
              </a:rPr>
              <a:t>Strategie </a:t>
            </a:r>
            <a:r>
              <a:rPr lang="de-DE" dirty="0" smtClean="0">
                <a:solidFill>
                  <a:schemeClr val="accent2"/>
                </a:solidFill>
              </a:rPr>
              <a:t>(motiviert aus </a:t>
            </a:r>
            <a:r>
              <a:rPr lang="de-DE" dirty="0" err="1" smtClean="0">
                <a:solidFill>
                  <a:schemeClr val="accent2"/>
                </a:solidFill>
              </a:rPr>
              <a:t>Beh</a:t>
            </a:r>
            <a:r>
              <a:rPr lang="de-DE" dirty="0" smtClean="0">
                <a:solidFill>
                  <a:schemeClr val="accent2"/>
                </a:solidFill>
              </a:rPr>
              <a:t> 2):</a:t>
            </a:r>
            <a:endParaRPr lang="de-DE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de-DE" dirty="0"/>
              <a:t>Starte bei beliebigem Knoten </a:t>
            </a:r>
            <a:r>
              <a:rPr lang="de-DE" dirty="0">
                <a:solidFill>
                  <a:schemeClr val="hlink"/>
                </a:solidFill>
              </a:rPr>
              <a:t>s</a:t>
            </a:r>
            <a:r>
              <a:rPr lang="de-DE" dirty="0"/>
              <a:t>, MSB </a:t>
            </a:r>
            <a:r>
              <a:rPr lang="de-DE" dirty="0">
                <a:solidFill>
                  <a:schemeClr val="hlink"/>
                </a:solidFill>
              </a:rPr>
              <a:t>T</a:t>
            </a:r>
            <a:r>
              <a:rPr lang="de-DE" dirty="0"/>
              <a:t> besteht anfangs nur aus </a:t>
            </a:r>
            <a:r>
              <a:rPr lang="de-DE" dirty="0">
                <a:solidFill>
                  <a:schemeClr val="hlink"/>
                </a:solidFill>
              </a:rPr>
              <a:t>s</a:t>
            </a:r>
          </a:p>
          <a:p>
            <a:pPr>
              <a:lnSpc>
                <a:spcPct val="90000"/>
              </a:lnSpc>
            </a:pPr>
            <a:r>
              <a:rPr lang="de-DE" dirty="0"/>
              <a:t>Ergänze </a:t>
            </a:r>
            <a:r>
              <a:rPr lang="de-DE" dirty="0">
                <a:solidFill>
                  <a:schemeClr val="hlink"/>
                </a:solidFill>
              </a:rPr>
              <a:t>T</a:t>
            </a:r>
            <a:r>
              <a:rPr lang="de-DE" dirty="0"/>
              <a:t> durch günstigste Kante zu äußerem Knoten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/>
              <a:t> und füge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/>
              <a:t> zu </a:t>
            </a:r>
            <a:r>
              <a:rPr lang="de-DE" dirty="0">
                <a:solidFill>
                  <a:schemeClr val="hlink"/>
                </a:solidFill>
              </a:rPr>
              <a:t>T</a:t>
            </a:r>
            <a:r>
              <a:rPr lang="de-DE" dirty="0"/>
              <a:t> hinzu bis </a:t>
            </a:r>
            <a:r>
              <a:rPr lang="de-DE" dirty="0">
                <a:solidFill>
                  <a:schemeClr val="hlink"/>
                </a:solidFill>
              </a:rPr>
              <a:t>T </a:t>
            </a:r>
            <a:r>
              <a:rPr lang="de-DE" dirty="0"/>
              <a:t>alle Knoten im Graphen umfasst</a:t>
            </a:r>
          </a:p>
        </p:txBody>
      </p:sp>
      <p:sp>
        <p:nvSpPr>
          <p:cNvPr id="3" name="Rechteck 2"/>
          <p:cNvSpPr/>
          <p:nvPr/>
        </p:nvSpPr>
        <p:spPr>
          <a:xfrm>
            <a:off x="2267744" y="5284365"/>
            <a:ext cx="48245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err="1" smtClean="0">
                <a:solidFill>
                  <a:srgbClr val="0000FF"/>
                </a:solidFill>
              </a:rPr>
              <a:t>Jarník</a:t>
            </a:r>
            <a:r>
              <a:rPr lang="de-DE" sz="1200" dirty="0">
                <a:solidFill>
                  <a:srgbClr val="0000FF"/>
                </a:solidFill>
              </a:rPr>
              <a:t>, V</a:t>
            </a:r>
            <a:r>
              <a:rPr lang="de-DE" sz="1200" dirty="0" smtClean="0">
                <a:solidFill>
                  <a:srgbClr val="0000FF"/>
                </a:solidFill>
              </a:rPr>
              <a:t>., </a:t>
            </a:r>
            <a:r>
              <a:rPr lang="de-DE" sz="1200" dirty="0">
                <a:solidFill>
                  <a:srgbClr val="0000FF"/>
                </a:solidFill>
              </a:rPr>
              <a:t>"O </a:t>
            </a:r>
            <a:r>
              <a:rPr lang="de-DE" sz="1200" dirty="0" err="1">
                <a:solidFill>
                  <a:srgbClr val="0000FF"/>
                </a:solidFill>
              </a:rPr>
              <a:t>jistém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problému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 smtClean="0">
                <a:solidFill>
                  <a:srgbClr val="0000FF"/>
                </a:solidFill>
              </a:rPr>
              <a:t>minimálním</a:t>
            </a:r>
            <a:r>
              <a:rPr lang="de-DE" sz="1200" dirty="0" smtClean="0">
                <a:solidFill>
                  <a:srgbClr val="0000FF"/>
                </a:solidFill>
              </a:rPr>
              <a:t>" [</a:t>
            </a:r>
            <a:r>
              <a:rPr lang="de-DE" sz="1200" dirty="0" err="1" smtClean="0">
                <a:solidFill>
                  <a:srgbClr val="0000FF"/>
                </a:solidFill>
              </a:rPr>
              <a:t>About</a:t>
            </a:r>
            <a:r>
              <a:rPr lang="de-DE" sz="1200" dirty="0" smtClean="0">
                <a:solidFill>
                  <a:srgbClr val="0000FF"/>
                </a:solidFill>
              </a:rPr>
              <a:t> </a:t>
            </a:r>
            <a:r>
              <a:rPr lang="de-DE" sz="1200" dirty="0">
                <a:solidFill>
                  <a:srgbClr val="0000FF"/>
                </a:solidFill>
              </a:rPr>
              <a:t>a </a:t>
            </a:r>
            <a:r>
              <a:rPr lang="de-DE" sz="1200" dirty="0" err="1">
                <a:solidFill>
                  <a:srgbClr val="0000FF"/>
                </a:solidFill>
              </a:rPr>
              <a:t>certain</a:t>
            </a:r>
            <a:r>
              <a:rPr lang="de-DE" sz="1200" dirty="0">
                <a:solidFill>
                  <a:srgbClr val="0000FF"/>
                </a:solidFill>
              </a:rPr>
              <a:t> minimal </a:t>
            </a:r>
            <a:r>
              <a:rPr lang="de-DE" sz="1200" dirty="0" err="1">
                <a:solidFill>
                  <a:srgbClr val="0000FF"/>
                </a:solidFill>
              </a:rPr>
              <a:t>problem</a:t>
            </a:r>
            <a:r>
              <a:rPr lang="de-DE" sz="1200" dirty="0">
                <a:solidFill>
                  <a:srgbClr val="0000FF"/>
                </a:solidFill>
              </a:rPr>
              <a:t>], </a:t>
            </a:r>
            <a:r>
              <a:rPr lang="de-DE" sz="1200" dirty="0" err="1">
                <a:solidFill>
                  <a:srgbClr val="0000FF"/>
                </a:solidFill>
              </a:rPr>
              <a:t>Práce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Moravské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Přírodovědecké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Společnosti</a:t>
            </a:r>
            <a:r>
              <a:rPr lang="de-DE" sz="1200" dirty="0">
                <a:solidFill>
                  <a:srgbClr val="0000FF"/>
                </a:solidFill>
              </a:rPr>
              <a:t> (in Czech) 6: </a:t>
            </a:r>
            <a:r>
              <a:rPr lang="de-DE" sz="1200" dirty="0" smtClean="0">
                <a:solidFill>
                  <a:srgbClr val="0000FF"/>
                </a:solidFill>
              </a:rPr>
              <a:t/>
            </a:r>
            <a:br>
              <a:rPr lang="de-DE" sz="1200" dirty="0" smtClean="0">
                <a:solidFill>
                  <a:srgbClr val="0000FF"/>
                </a:solidFill>
              </a:rPr>
            </a:br>
            <a:r>
              <a:rPr lang="de-DE" sz="1200" dirty="0" smtClean="0">
                <a:solidFill>
                  <a:srgbClr val="0000FF"/>
                </a:solidFill>
              </a:rPr>
              <a:t>S. 57</a:t>
            </a:r>
            <a:r>
              <a:rPr lang="de-DE" sz="1200" dirty="0">
                <a:solidFill>
                  <a:srgbClr val="0000FF"/>
                </a:solidFill>
              </a:rPr>
              <a:t>–</a:t>
            </a:r>
            <a:r>
              <a:rPr lang="de-DE" sz="1200" dirty="0" smtClean="0">
                <a:solidFill>
                  <a:srgbClr val="0000FF"/>
                </a:solidFill>
              </a:rPr>
              <a:t>63, </a:t>
            </a:r>
            <a:r>
              <a:rPr lang="de-DE" sz="1200" b="1" dirty="0">
                <a:solidFill>
                  <a:srgbClr val="FF0000"/>
                </a:solidFill>
              </a:rPr>
              <a:t>1930</a:t>
            </a:r>
          </a:p>
          <a:p>
            <a:r>
              <a:rPr lang="de-DE" sz="1200" dirty="0" smtClean="0">
                <a:solidFill>
                  <a:srgbClr val="0000FF"/>
                </a:solidFill>
              </a:rPr>
              <a:t>Prim</a:t>
            </a:r>
            <a:r>
              <a:rPr lang="de-DE" sz="1200" dirty="0">
                <a:solidFill>
                  <a:srgbClr val="0000FF"/>
                </a:solidFill>
              </a:rPr>
              <a:t>, R. C</a:t>
            </a:r>
            <a:r>
              <a:rPr lang="de-DE" sz="1200" dirty="0" smtClean="0">
                <a:solidFill>
                  <a:srgbClr val="0000FF"/>
                </a:solidFill>
              </a:rPr>
              <a:t>.., </a:t>
            </a:r>
            <a:r>
              <a:rPr lang="de-DE" sz="1200" dirty="0">
                <a:solidFill>
                  <a:srgbClr val="0000FF"/>
                </a:solidFill>
              </a:rPr>
              <a:t>"</a:t>
            </a:r>
            <a:r>
              <a:rPr lang="de-DE" sz="1200" dirty="0" err="1">
                <a:solidFill>
                  <a:srgbClr val="0000FF"/>
                </a:solidFill>
              </a:rPr>
              <a:t>Shortest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connection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networks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some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generalizations</a:t>
            </a:r>
            <a:r>
              <a:rPr lang="de-DE" sz="1200" dirty="0">
                <a:solidFill>
                  <a:srgbClr val="0000FF"/>
                </a:solidFill>
              </a:rPr>
              <a:t>", Bell System Technical Journal 36 (6): </a:t>
            </a:r>
            <a:r>
              <a:rPr lang="de-DE" sz="1200" dirty="0" smtClean="0">
                <a:solidFill>
                  <a:srgbClr val="0000FF"/>
                </a:solidFill>
              </a:rPr>
              <a:t>S. 1389</a:t>
            </a:r>
            <a:r>
              <a:rPr lang="de-DE" sz="1200" dirty="0">
                <a:solidFill>
                  <a:srgbClr val="0000FF"/>
                </a:solidFill>
              </a:rPr>
              <a:t>–1401, </a:t>
            </a:r>
            <a:r>
              <a:rPr lang="de-DE" sz="1200" b="1" dirty="0" smtClean="0">
                <a:solidFill>
                  <a:srgbClr val="FF0000"/>
                </a:solidFill>
              </a:rPr>
              <a:t>1957</a:t>
            </a:r>
          </a:p>
          <a:p>
            <a:r>
              <a:rPr lang="de-DE" sz="1200" dirty="0" smtClean="0">
                <a:solidFill>
                  <a:srgbClr val="0000FF"/>
                </a:solidFill>
              </a:rPr>
              <a:t>Dijkstra</a:t>
            </a:r>
            <a:r>
              <a:rPr lang="de-DE" sz="1200" dirty="0">
                <a:solidFill>
                  <a:srgbClr val="0000FF"/>
                </a:solidFill>
              </a:rPr>
              <a:t>, E. W</a:t>
            </a:r>
            <a:r>
              <a:rPr lang="de-DE" sz="1200" dirty="0" smtClean="0">
                <a:solidFill>
                  <a:srgbClr val="0000FF"/>
                </a:solidFill>
              </a:rPr>
              <a:t>., </a:t>
            </a:r>
            <a:r>
              <a:rPr lang="de-DE" sz="1200" dirty="0">
                <a:solidFill>
                  <a:srgbClr val="0000FF"/>
                </a:solidFill>
              </a:rPr>
              <a:t>"A </a:t>
            </a:r>
            <a:r>
              <a:rPr lang="de-DE" sz="1200" dirty="0" err="1">
                <a:solidFill>
                  <a:srgbClr val="0000FF"/>
                </a:solidFill>
              </a:rPr>
              <a:t>note</a:t>
            </a:r>
            <a:r>
              <a:rPr lang="de-DE" sz="1200" dirty="0">
                <a:solidFill>
                  <a:srgbClr val="0000FF"/>
                </a:solidFill>
              </a:rPr>
              <a:t> on </a:t>
            </a:r>
            <a:r>
              <a:rPr lang="de-DE" sz="1200" dirty="0" err="1">
                <a:solidFill>
                  <a:srgbClr val="0000FF"/>
                </a:solidFill>
              </a:rPr>
              <a:t>two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problems</a:t>
            </a:r>
            <a:r>
              <a:rPr lang="de-DE" sz="1200" dirty="0">
                <a:solidFill>
                  <a:srgbClr val="0000FF"/>
                </a:solidFill>
              </a:rPr>
              <a:t> in </a:t>
            </a:r>
            <a:r>
              <a:rPr lang="de-DE" sz="1200" dirty="0" err="1">
                <a:solidFill>
                  <a:srgbClr val="0000FF"/>
                </a:solidFill>
              </a:rPr>
              <a:t>connexion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with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 smtClean="0">
                <a:solidFill>
                  <a:srgbClr val="0000FF"/>
                </a:solidFill>
              </a:rPr>
              <a:t>graphs</a:t>
            </a:r>
            <a:r>
              <a:rPr lang="de-DE" sz="1200" dirty="0" smtClean="0">
                <a:solidFill>
                  <a:srgbClr val="0000FF"/>
                </a:solidFill>
              </a:rPr>
              <a:t>“, </a:t>
            </a:r>
            <a:r>
              <a:rPr lang="de-DE" sz="1200" dirty="0">
                <a:solidFill>
                  <a:srgbClr val="0000FF"/>
                </a:solidFill>
              </a:rPr>
              <a:t>Numerische Mathematik 1: </a:t>
            </a:r>
            <a:r>
              <a:rPr lang="de-DE" sz="1200" dirty="0" smtClean="0">
                <a:solidFill>
                  <a:srgbClr val="0000FF"/>
                </a:solidFill>
              </a:rPr>
              <a:t>S. 269</a:t>
            </a:r>
            <a:r>
              <a:rPr lang="de-DE" sz="1200" dirty="0">
                <a:solidFill>
                  <a:srgbClr val="0000FF"/>
                </a:solidFill>
              </a:rPr>
              <a:t>–271</a:t>
            </a:r>
            <a:r>
              <a:rPr lang="de-DE" sz="1200" dirty="0" smtClean="0">
                <a:solidFill>
                  <a:srgbClr val="0000FF"/>
                </a:solidFill>
              </a:rPr>
              <a:t>, </a:t>
            </a:r>
            <a:r>
              <a:rPr lang="de-DE" sz="1200" b="1" dirty="0">
                <a:solidFill>
                  <a:srgbClr val="FF0000"/>
                </a:solidFill>
              </a:rPr>
              <a:t>1959</a:t>
            </a:r>
          </a:p>
        </p:txBody>
      </p:sp>
    </p:spTree>
    <p:extLst>
      <p:ext uri="{BB962C8B-B14F-4D97-AF65-F5344CB8AC3E}">
        <p14:creationId xmlns:p14="http://schemas.microsoft.com/office/powerpoint/2010/main" val="358525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5B42-B7A8-DC49-9C71-DE4B42D5D415}" type="slidenum">
              <a:rPr lang="de-DE"/>
              <a:pPr/>
              <a:t>189</a:t>
            </a:fld>
            <a:endParaRPr lang="de-DE"/>
          </a:p>
        </p:txBody>
      </p:sp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Beispiel:</a:t>
            </a:r>
          </a:p>
        </p:txBody>
      </p:sp>
      <p:sp>
        <p:nvSpPr>
          <p:cNvPr id="449540" name="Oval 4"/>
          <p:cNvSpPr>
            <a:spLocks noChangeArrowheads="1"/>
          </p:cNvSpPr>
          <p:nvPr/>
        </p:nvSpPr>
        <p:spPr bwMode="auto">
          <a:xfrm>
            <a:off x="2771775" y="242019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9541" name="Oval 5"/>
          <p:cNvSpPr>
            <a:spLocks noChangeArrowheads="1"/>
          </p:cNvSpPr>
          <p:nvPr/>
        </p:nvSpPr>
        <p:spPr bwMode="auto">
          <a:xfrm>
            <a:off x="4572000" y="220429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9542" name="Oval 6"/>
          <p:cNvSpPr>
            <a:spLocks noChangeArrowheads="1"/>
          </p:cNvSpPr>
          <p:nvPr/>
        </p:nvSpPr>
        <p:spPr bwMode="auto">
          <a:xfrm>
            <a:off x="5219700" y="458078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9543" name="Oval 7"/>
          <p:cNvSpPr>
            <a:spLocks noChangeArrowheads="1"/>
          </p:cNvSpPr>
          <p:nvPr/>
        </p:nvSpPr>
        <p:spPr bwMode="auto">
          <a:xfrm>
            <a:off x="6227763" y="263609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9544" name="Oval 8"/>
          <p:cNvSpPr>
            <a:spLocks noChangeArrowheads="1"/>
          </p:cNvSpPr>
          <p:nvPr/>
        </p:nvSpPr>
        <p:spPr bwMode="auto">
          <a:xfrm>
            <a:off x="6732588" y="393149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9545" name="Line 9"/>
          <p:cNvSpPr>
            <a:spLocks noChangeShapeType="1"/>
          </p:cNvSpPr>
          <p:nvPr/>
        </p:nvSpPr>
        <p:spPr bwMode="auto">
          <a:xfrm>
            <a:off x="2195513" y="3788619"/>
            <a:ext cx="9366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46" name="Line 10"/>
          <p:cNvSpPr>
            <a:spLocks noChangeShapeType="1"/>
          </p:cNvSpPr>
          <p:nvPr/>
        </p:nvSpPr>
        <p:spPr bwMode="auto">
          <a:xfrm flipV="1">
            <a:off x="3275013" y="3788619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47" name="Line 11"/>
          <p:cNvSpPr>
            <a:spLocks noChangeShapeType="1"/>
          </p:cNvSpPr>
          <p:nvPr/>
        </p:nvSpPr>
        <p:spPr bwMode="auto">
          <a:xfrm flipV="1">
            <a:off x="2195513" y="2636094"/>
            <a:ext cx="576262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48" name="Line 12"/>
          <p:cNvSpPr>
            <a:spLocks noChangeShapeType="1"/>
          </p:cNvSpPr>
          <p:nvPr/>
        </p:nvSpPr>
        <p:spPr bwMode="auto">
          <a:xfrm>
            <a:off x="2914650" y="2636094"/>
            <a:ext cx="288925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49" name="Line 13"/>
          <p:cNvSpPr>
            <a:spLocks noChangeShapeType="1"/>
          </p:cNvSpPr>
          <p:nvPr/>
        </p:nvSpPr>
        <p:spPr bwMode="auto">
          <a:xfrm flipV="1">
            <a:off x="2987675" y="2275731"/>
            <a:ext cx="1582738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50" name="Line 14"/>
          <p:cNvSpPr>
            <a:spLocks noChangeShapeType="1"/>
          </p:cNvSpPr>
          <p:nvPr/>
        </p:nvSpPr>
        <p:spPr bwMode="auto">
          <a:xfrm flipH="1" flipV="1">
            <a:off x="4787900" y="2348756"/>
            <a:ext cx="1439863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51" name="Line 15"/>
          <p:cNvSpPr>
            <a:spLocks noChangeShapeType="1"/>
          </p:cNvSpPr>
          <p:nvPr/>
        </p:nvSpPr>
        <p:spPr bwMode="auto">
          <a:xfrm flipV="1">
            <a:off x="5435600" y="4075956"/>
            <a:ext cx="129540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52" name="Line 16"/>
          <p:cNvSpPr>
            <a:spLocks noChangeShapeType="1"/>
          </p:cNvSpPr>
          <p:nvPr/>
        </p:nvSpPr>
        <p:spPr bwMode="auto">
          <a:xfrm>
            <a:off x="6372225" y="2851994"/>
            <a:ext cx="43180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53" name="Line 17"/>
          <p:cNvSpPr>
            <a:spLocks noChangeShapeType="1"/>
          </p:cNvSpPr>
          <p:nvPr/>
        </p:nvSpPr>
        <p:spPr bwMode="auto">
          <a:xfrm flipH="1">
            <a:off x="4427538" y="2420194"/>
            <a:ext cx="215900" cy="1223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54" name="Line 18"/>
          <p:cNvSpPr>
            <a:spLocks noChangeShapeType="1"/>
          </p:cNvSpPr>
          <p:nvPr/>
        </p:nvSpPr>
        <p:spPr bwMode="auto">
          <a:xfrm flipV="1">
            <a:off x="4498975" y="2851994"/>
            <a:ext cx="1728788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55" name="Line 19"/>
          <p:cNvSpPr>
            <a:spLocks noChangeShapeType="1"/>
          </p:cNvSpPr>
          <p:nvPr/>
        </p:nvSpPr>
        <p:spPr bwMode="auto">
          <a:xfrm>
            <a:off x="3346450" y="4507756"/>
            <a:ext cx="1873250" cy="217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56" name="Oval 20"/>
          <p:cNvSpPr>
            <a:spLocks noChangeArrowheads="1"/>
          </p:cNvSpPr>
          <p:nvPr/>
        </p:nvSpPr>
        <p:spPr bwMode="auto">
          <a:xfrm>
            <a:off x="4283075" y="3644156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9557" name="Oval 21"/>
          <p:cNvSpPr>
            <a:spLocks noChangeArrowheads="1"/>
          </p:cNvSpPr>
          <p:nvPr/>
        </p:nvSpPr>
        <p:spPr bwMode="auto">
          <a:xfrm>
            <a:off x="2051050" y="3644156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9558" name="Oval 22"/>
          <p:cNvSpPr>
            <a:spLocks noChangeArrowheads="1"/>
          </p:cNvSpPr>
          <p:nvPr/>
        </p:nvSpPr>
        <p:spPr bwMode="auto">
          <a:xfrm>
            <a:off x="3132138" y="436488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9559" name="Text Box 23"/>
          <p:cNvSpPr txBox="1">
            <a:spLocks noChangeArrowheads="1"/>
          </p:cNvSpPr>
          <p:nvPr/>
        </p:nvSpPr>
        <p:spPr bwMode="auto">
          <a:xfrm>
            <a:off x="2122488" y="285199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9560" name="Text Box 24"/>
          <p:cNvSpPr txBox="1">
            <a:spLocks noChangeArrowheads="1"/>
          </p:cNvSpPr>
          <p:nvPr/>
        </p:nvSpPr>
        <p:spPr bwMode="auto">
          <a:xfrm>
            <a:off x="2338388" y="414898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49561" name="Text Box 25"/>
          <p:cNvSpPr txBox="1">
            <a:spLocks noChangeArrowheads="1"/>
          </p:cNvSpPr>
          <p:nvPr/>
        </p:nvSpPr>
        <p:spPr bwMode="auto">
          <a:xfrm>
            <a:off x="5435600" y="213285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49562" name="Text Box 26"/>
          <p:cNvSpPr txBox="1">
            <a:spLocks noChangeArrowheads="1"/>
          </p:cNvSpPr>
          <p:nvPr/>
        </p:nvSpPr>
        <p:spPr bwMode="auto">
          <a:xfrm>
            <a:off x="4570413" y="285199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9563" name="Text Box 27"/>
          <p:cNvSpPr txBox="1">
            <a:spLocks noChangeArrowheads="1"/>
          </p:cNvSpPr>
          <p:nvPr/>
        </p:nvSpPr>
        <p:spPr bwMode="auto">
          <a:xfrm>
            <a:off x="3562350" y="242019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9564" name="Text Box 28"/>
          <p:cNvSpPr txBox="1">
            <a:spLocks noChangeArrowheads="1"/>
          </p:cNvSpPr>
          <p:nvPr/>
        </p:nvSpPr>
        <p:spPr bwMode="auto">
          <a:xfrm>
            <a:off x="3059113" y="321235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9565" name="Text Box 29"/>
          <p:cNvSpPr txBox="1">
            <a:spLocks noChangeArrowheads="1"/>
          </p:cNvSpPr>
          <p:nvPr/>
        </p:nvSpPr>
        <p:spPr bwMode="auto">
          <a:xfrm>
            <a:off x="3635375" y="364415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9566" name="Text Box 30"/>
          <p:cNvSpPr txBox="1">
            <a:spLocks noChangeArrowheads="1"/>
          </p:cNvSpPr>
          <p:nvPr/>
        </p:nvSpPr>
        <p:spPr bwMode="auto">
          <a:xfrm>
            <a:off x="4354513" y="422041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449567" name="Text Box 31"/>
          <p:cNvSpPr txBox="1">
            <a:spLocks noChangeArrowheads="1"/>
          </p:cNvSpPr>
          <p:nvPr/>
        </p:nvSpPr>
        <p:spPr bwMode="auto">
          <a:xfrm>
            <a:off x="5794375" y="400451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9568" name="Text Box 32"/>
          <p:cNvSpPr txBox="1">
            <a:spLocks noChangeArrowheads="1"/>
          </p:cNvSpPr>
          <p:nvPr/>
        </p:nvSpPr>
        <p:spPr bwMode="auto">
          <a:xfrm>
            <a:off x="6659563" y="314091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9569" name="Text Box 33"/>
          <p:cNvSpPr txBox="1">
            <a:spLocks noChangeArrowheads="1"/>
          </p:cNvSpPr>
          <p:nvPr/>
        </p:nvSpPr>
        <p:spPr bwMode="auto">
          <a:xfrm>
            <a:off x="5291138" y="328379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449570" name="Text Box 34"/>
          <p:cNvSpPr txBox="1">
            <a:spLocks noChangeArrowheads="1"/>
          </p:cNvSpPr>
          <p:nvPr/>
        </p:nvSpPr>
        <p:spPr bwMode="auto">
          <a:xfrm>
            <a:off x="1600200" y="3448894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51490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495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495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495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4495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495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49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49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495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4495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495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4495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495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449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49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495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4495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4495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4495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495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495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4495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495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4495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495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495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4495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495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4495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4495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4495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4495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4495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BD7DC-BF4A-CF4F-85F4-7B27ACF4CCF3}" type="slidenum">
              <a:rPr lang="de-DE"/>
              <a:pPr/>
              <a:t>19</a:t>
            </a:fld>
            <a:endParaRPr lang="de-DE"/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Adjazenzliste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sz="18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Zeitaufwand:</a:t>
            </a:r>
          </a:p>
          <a:p>
            <a:pPr>
              <a:lnSpc>
                <a:spcPct val="90000"/>
              </a:lnSpc>
            </a:pPr>
            <a:r>
              <a:rPr lang="de-DE" dirty="0" smtClean="0">
                <a:solidFill>
                  <a:srgbClr val="FF0000"/>
                </a:solidFill>
              </a:rPr>
              <a:t>find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</a:t>
            </a:r>
            <a:r>
              <a:rPr lang="de-DE" dirty="0" smtClean="0">
                <a:solidFill>
                  <a:schemeClr val="hlink"/>
                </a:solidFill>
              </a:rPr>
              <a:t>, </a:t>
            </a:r>
            <a:r>
              <a:rPr lang="de-DE" dirty="0" err="1" smtClean="0">
                <a:solidFill>
                  <a:schemeClr val="hlink"/>
                </a:solidFill>
              </a:rPr>
              <a:t>j</a:t>
            </a:r>
            <a:r>
              <a:rPr lang="de-DE" dirty="0" smtClean="0">
                <a:solidFill>
                  <a:schemeClr val="hlink"/>
                </a:solidFill>
              </a:rPr>
              <a:t>, G</a:t>
            </a:r>
            <a:r>
              <a:rPr lang="de-DE" dirty="0" smtClean="0"/>
              <a:t>)</a:t>
            </a:r>
            <a:r>
              <a:rPr lang="de-DE" dirty="0"/>
              <a:t>: Zeit </a:t>
            </a:r>
            <a:r>
              <a:rPr lang="de-DE" dirty="0">
                <a:solidFill>
                  <a:schemeClr val="hlink"/>
                </a:solidFill>
              </a:rPr>
              <a:t>O(d)</a:t>
            </a:r>
          </a:p>
          <a:p>
            <a:pPr>
              <a:lnSpc>
                <a:spcPct val="90000"/>
              </a:lnSpc>
            </a:pPr>
            <a:r>
              <a:rPr lang="de-DE" dirty="0" err="1" smtClean="0">
                <a:solidFill>
                  <a:srgbClr val="FF0000"/>
                </a:solidFill>
              </a:rPr>
              <a:t>insert</a:t>
            </a:r>
            <a:r>
              <a:rPr lang="de-DE" dirty="0"/>
              <a:t>(</a:t>
            </a:r>
            <a:r>
              <a:rPr lang="de-DE" dirty="0" err="1" smtClean="0">
                <a:solidFill>
                  <a:schemeClr val="hlink"/>
                </a:solidFill>
              </a:rPr>
              <a:t>e</a:t>
            </a:r>
            <a:r>
              <a:rPr lang="de-DE" dirty="0" smtClean="0">
                <a:solidFill>
                  <a:schemeClr val="hlink"/>
                </a:solidFill>
              </a:rPr>
              <a:t>, G</a:t>
            </a:r>
            <a:r>
              <a:rPr lang="de-DE" dirty="0" smtClean="0"/>
              <a:t>)</a:t>
            </a:r>
            <a:r>
              <a:rPr lang="de-DE" dirty="0"/>
              <a:t>: Zeit </a:t>
            </a:r>
            <a:r>
              <a:rPr lang="de-DE" dirty="0">
                <a:solidFill>
                  <a:schemeClr val="hlink"/>
                </a:solidFill>
              </a:rPr>
              <a:t>O(d</a:t>
            </a:r>
            <a:r>
              <a:rPr lang="de-DE" dirty="0" smtClean="0">
                <a:solidFill>
                  <a:schemeClr val="hlink"/>
                </a:solidFill>
              </a:rPr>
              <a:t>)</a:t>
            </a:r>
            <a:endParaRPr lang="de-DE" dirty="0"/>
          </a:p>
          <a:p>
            <a:pPr>
              <a:lnSpc>
                <a:spcPct val="90000"/>
              </a:lnSpc>
            </a:pPr>
            <a:r>
              <a:rPr lang="de-DE" dirty="0" err="1" smtClean="0">
                <a:solidFill>
                  <a:srgbClr val="FF0000"/>
                </a:solidFill>
              </a:rPr>
              <a:t>remove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</a:t>
            </a:r>
            <a:r>
              <a:rPr lang="de-DE" dirty="0" smtClean="0">
                <a:solidFill>
                  <a:schemeClr val="hlink"/>
                </a:solidFill>
              </a:rPr>
              <a:t>, </a:t>
            </a:r>
            <a:r>
              <a:rPr lang="de-DE" dirty="0" err="1" smtClean="0">
                <a:solidFill>
                  <a:schemeClr val="hlink"/>
                </a:solidFill>
              </a:rPr>
              <a:t>j</a:t>
            </a:r>
            <a:r>
              <a:rPr lang="de-DE" dirty="0" smtClean="0">
                <a:solidFill>
                  <a:schemeClr val="hlink"/>
                </a:solidFill>
              </a:rPr>
              <a:t>, G</a:t>
            </a:r>
            <a:r>
              <a:rPr lang="de-DE" dirty="0" smtClean="0"/>
              <a:t>)</a:t>
            </a:r>
            <a:r>
              <a:rPr lang="de-DE" dirty="0"/>
              <a:t>: Zeit </a:t>
            </a:r>
            <a:r>
              <a:rPr lang="de-DE" dirty="0">
                <a:solidFill>
                  <a:schemeClr val="hlink"/>
                </a:solidFill>
              </a:rPr>
              <a:t>O(d)</a:t>
            </a:r>
          </a:p>
          <a:p>
            <a:pPr>
              <a:lnSpc>
                <a:spcPct val="90000"/>
              </a:lnSpc>
            </a:pPr>
            <a:endParaRPr lang="de-DE" dirty="0"/>
          </a:p>
        </p:txBody>
      </p:sp>
      <p:sp>
        <p:nvSpPr>
          <p:cNvPr id="305156" name="Oval 4"/>
          <p:cNvSpPr>
            <a:spLocks noChangeArrowheads="1"/>
          </p:cNvSpPr>
          <p:nvPr/>
        </p:nvSpPr>
        <p:spPr bwMode="auto">
          <a:xfrm>
            <a:off x="1331913" y="1556221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5157" name="Oval 5"/>
          <p:cNvSpPr>
            <a:spLocks noChangeArrowheads="1"/>
          </p:cNvSpPr>
          <p:nvPr/>
        </p:nvSpPr>
        <p:spPr bwMode="auto">
          <a:xfrm>
            <a:off x="2700338" y="1556221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5158" name="Oval 6"/>
          <p:cNvSpPr>
            <a:spLocks noChangeArrowheads="1"/>
          </p:cNvSpPr>
          <p:nvPr/>
        </p:nvSpPr>
        <p:spPr bwMode="auto">
          <a:xfrm>
            <a:off x="1331913" y="2707159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5159" name="Oval 7"/>
          <p:cNvSpPr>
            <a:spLocks noChangeArrowheads="1"/>
          </p:cNvSpPr>
          <p:nvPr/>
        </p:nvSpPr>
        <p:spPr bwMode="auto">
          <a:xfrm>
            <a:off x="2700338" y="2707159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5160" name="Line 8"/>
          <p:cNvSpPr>
            <a:spLocks noChangeShapeType="1"/>
          </p:cNvSpPr>
          <p:nvPr/>
        </p:nvSpPr>
        <p:spPr bwMode="auto">
          <a:xfrm>
            <a:off x="1763713" y="1772121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61" name="Line 9"/>
          <p:cNvSpPr>
            <a:spLocks noChangeShapeType="1"/>
          </p:cNvSpPr>
          <p:nvPr/>
        </p:nvSpPr>
        <p:spPr bwMode="auto">
          <a:xfrm>
            <a:off x="2916238" y="1988021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62" name="Line 10"/>
          <p:cNvSpPr>
            <a:spLocks noChangeShapeType="1"/>
          </p:cNvSpPr>
          <p:nvPr/>
        </p:nvSpPr>
        <p:spPr bwMode="auto">
          <a:xfrm flipH="1">
            <a:off x="1765300" y="292464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63" name="Line 11"/>
          <p:cNvSpPr>
            <a:spLocks noChangeShapeType="1"/>
          </p:cNvSpPr>
          <p:nvPr/>
        </p:nvSpPr>
        <p:spPr bwMode="auto">
          <a:xfrm flipH="1" flipV="1">
            <a:off x="1547813" y="1988021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64" name="Line 12"/>
          <p:cNvSpPr>
            <a:spLocks noChangeShapeType="1"/>
          </p:cNvSpPr>
          <p:nvPr/>
        </p:nvSpPr>
        <p:spPr bwMode="auto">
          <a:xfrm>
            <a:off x="1692275" y="1914996"/>
            <a:ext cx="1081088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65" name="Line 13"/>
          <p:cNvSpPr>
            <a:spLocks noChangeShapeType="1"/>
          </p:cNvSpPr>
          <p:nvPr/>
        </p:nvSpPr>
        <p:spPr bwMode="auto">
          <a:xfrm flipH="1">
            <a:off x="1692275" y="1914996"/>
            <a:ext cx="1008063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66" name="Line 14"/>
          <p:cNvSpPr>
            <a:spLocks noChangeShapeType="1"/>
          </p:cNvSpPr>
          <p:nvPr/>
        </p:nvSpPr>
        <p:spPr bwMode="auto">
          <a:xfrm>
            <a:off x="3708400" y="2276946"/>
            <a:ext cx="5762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67" name="Rectangle 15"/>
          <p:cNvSpPr>
            <a:spLocks noChangeArrowheads="1"/>
          </p:cNvSpPr>
          <p:nvPr/>
        </p:nvSpPr>
        <p:spPr bwMode="auto">
          <a:xfrm>
            <a:off x="5580063" y="1484784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5168" name="Oval 16"/>
          <p:cNvSpPr>
            <a:spLocks noChangeArrowheads="1"/>
          </p:cNvSpPr>
          <p:nvPr/>
        </p:nvSpPr>
        <p:spPr bwMode="auto">
          <a:xfrm>
            <a:off x="5724525" y="1627659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5169" name="Line 17"/>
          <p:cNvSpPr>
            <a:spLocks noChangeShapeType="1"/>
          </p:cNvSpPr>
          <p:nvPr/>
        </p:nvSpPr>
        <p:spPr bwMode="auto">
          <a:xfrm flipH="1">
            <a:off x="5435600" y="1700684"/>
            <a:ext cx="360363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70" name="Rectangle 18"/>
          <p:cNvSpPr>
            <a:spLocks noChangeArrowheads="1"/>
          </p:cNvSpPr>
          <p:nvPr/>
        </p:nvSpPr>
        <p:spPr bwMode="auto">
          <a:xfrm>
            <a:off x="5148263" y="220392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5171" name="Rectangle 19"/>
          <p:cNvSpPr>
            <a:spLocks noChangeArrowheads="1"/>
          </p:cNvSpPr>
          <p:nvPr/>
        </p:nvSpPr>
        <p:spPr bwMode="auto">
          <a:xfrm>
            <a:off x="5148263" y="2924646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5172" name="Line 20"/>
          <p:cNvSpPr>
            <a:spLocks noChangeShapeType="1"/>
          </p:cNvSpPr>
          <p:nvPr/>
        </p:nvSpPr>
        <p:spPr bwMode="auto">
          <a:xfrm>
            <a:off x="5437188" y="2635721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73" name="Line 21"/>
          <p:cNvSpPr>
            <a:spLocks noChangeShapeType="1"/>
          </p:cNvSpPr>
          <p:nvPr/>
        </p:nvSpPr>
        <p:spPr bwMode="auto">
          <a:xfrm flipV="1">
            <a:off x="5292725" y="2635721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74" name="Text Box 22"/>
          <p:cNvSpPr txBox="1">
            <a:spLocks noChangeArrowheads="1"/>
          </p:cNvSpPr>
          <p:nvPr/>
        </p:nvSpPr>
        <p:spPr bwMode="auto">
          <a:xfrm>
            <a:off x="5076825" y="1484784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05175" name="Rectangle 23"/>
          <p:cNvSpPr>
            <a:spLocks noChangeArrowheads="1"/>
          </p:cNvSpPr>
          <p:nvPr/>
        </p:nvSpPr>
        <p:spPr bwMode="auto">
          <a:xfrm>
            <a:off x="6011863" y="1484784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5176" name="Oval 24"/>
          <p:cNvSpPr>
            <a:spLocks noChangeArrowheads="1"/>
          </p:cNvSpPr>
          <p:nvPr/>
        </p:nvSpPr>
        <p:spPr bwMode="auto">
          <a:xfrm>
            <a:off x="6156325" y="1627659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5177" name="Line 25"/>
          <p:cNvSpPr>
            <a:spLocks noChangeShapeType="1"/>
          </p:cNvSpPr>
          <p:nvPr/>
        </p:nvSpPr>
        <p:spPr bwMode="auto">
          <a:xfrm flipH="1">
            <a:off x="6084888" y="1700684"/>
            <a:ext cx="142875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78" name="Rectangle 26"/>
          <p:cNvSpPr>
            <a:spLocks noChangeArrowheads="1"/>
          </p:cNvSpPr>
          <p:nvPr/>
        </p:nvSpPr>
        <p:spPr bwMode="auto">
          <a:xfrm>
            <a:off x="5868988" y="220392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5179" name="Rectangle 27"/>
          <p:cNvSpPr>
            <a:spLocks noChangeArrowheads="1"/>
          </p:cNvSpPr>
          <p:nvPr/>
        </p:nvSpPr>
        <p:spPr bwMode="auto">
          <a:xfrm>
            <a:off x="5868988" y="2924646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5180" name="Line 28"/>
          <p:cNvSpPr>
            <a:spLocks noChangeShapeType="1"/>
          </p:cNvSpPr>
          <p:nvPr/>
        </p:nvSpPr>
        <p:spPr bwMode="auto">
          <a:xfrm>
            <a:off x="6157913" y="2635721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81" name="Line 29"/>
          <p:cNvSpPr>
            <a:spLocks noChangeShapeType="1"/>
          </p:cNvSpPr>
          <p:nvPr/>
        </p:nvSpPr>
        <p:spPr bwMode="auto">
          <a:xfrm flipV="1">
            <a:off x="6011863" y="2637309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82" name="Rectangle 30"/>
          <p:cNvSpPr>
            <a:spLocks noChangeArrowheads="1"/>
          </p:cNvSpPr>
          <p:nvPr/>
        </p:nvSpPr>
        <p:spPr bwMode="auto">
          <a:xfrm>
            <a:off x="6443663" y="1484784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5183" name="Oval 31"/>
          <p:cNvSpPr>
            <a:spLocks noChangeArrowheads="1"/>
          </p:cNvSpPr>
          <p:nvPr/>
        </p:nvSpPr>
        <p:spPr bwMode="auto">
          <a:xfrm>
            <a:off x="6588125" y="1627659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5184" name="Line 32"/>
          <p:cNvSpPr>
            <a:spLocks noChangeShapeType="1"/>
          </p:cNvSpPr>
          <p:nvPr/>
        </p:nvSpPr>
        <p:spPr bwMode="auto">
          <a:xfrm>
            <a:off x="6659563" y="1700684"/>
            <a:ext cx="144462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85" name="Rectangle 33"/>
          <p:cNvSpPr>
            <a:spLocks noChangeArrowheads="1"/>
          </p:cNvSpPr>
          <p:nvPr/>
        </p:nvSpPr>
        <p:spPr bwMode="auto">
          <a:xfrm>
            <a:off x="6588125" y="220392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5186" name="Rectangle 34"/>
          <p:cNvSpPr>
            <a:spLocks noChangeArrowheads="1"/>
          </p:cNvSpPr>
          <p:nvPr/>
        </p:nvSpPr>
        <p:spPr bwMode="auto">
          <a:xfrm flipH="1">
            <a:off x="6877050" y="1484784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5187" name="Oval 35"/>
          <p:cNvSpPr>
            <a:spLocks noChangeArrowheads="1"/>
          </p:cNvSpPr>
          <p:nvPr/>
        </p:nvSpPr>
        <p:spPr bwMode="auto">
          <a:xfrm flipH="1">
            <a:off x="7021513" y="1627659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5188" name="Line 36"/>
          <p:cNvSpPr>
            <a:spLocks noChangeShapeType="1"/>
          </p:cNvSpPr>
          <p:nvPr/>
        </p:nvSpPr>
        <p:spPr bwMode="auto">
          <a:xfrm>
            <a:off x="7092950" y="1700684"/>
            <a:ext cx="360363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89" name="Rectangle 37"/>
          <p:cNvSpPr>
            <a:spLocks noChangeArrowheads="1"/>
          </p:cNvSpPr>
          <p:nvPr/>
        </p:nvSpPr>
        <p:spPr bwMode="auto">
          <a:xfrm>
            <a:off x="7308850" y="220392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5192" name="Text Box 40"/>
          <p:cNvSpPr txBox="1">
            <a:spLocks noChangeArrowheads="1"/>
          </p:cNvSpPr>
          <p:nvPr/>
        </p:nvSpPr>
        <p:spPr bwMode="auto">
          <a:xfrm>
            <a:off x="5004048" y="4221088"/>
            <a:ext cx="2433637" cy="850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rgbClr val="FF0000"/>
                </a:solidFill>
              </a:rPr>
              <a:t>Problem: d kann</a:t>
            </a:r>
          </a:p>
          <a:p>
            <a:r>
              <a:rPr lang="de-DE" sz="2400">
                <a:solidFill>
                  <a:srgbClr val="FF0000"/>
                </a:solidFill>
              </a:rPr>
              <a:t>groß sein!</a:t>
            </a:r>
          </a:p>
        </p:txBody>
      </p:sp>
    </p:spTree>
    <p:extLst>
      <p:ext uri="{BB962C8B-B14F-4D97-AF65-F5344CB8AC3E}">
        <p14:creationId xmlns:p14="http://schemas.microsoft.com/office/powerpoint/2010/main" val="340131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92" grpId="0" animBg="1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55E40-7116-3044-8474-F539894D14AF}" type="slidenum">
              <a:rPr lang="de-DE"/>
              <a:pPr/>
              <a:t>190</a:t>
            </a:fld>
            <a:endParaRPr lang="de-DE"/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Jarnik</a:t>
            </a:r>
            <a:r>
              <a:rPr lang="de-DE" dirty="0"/>
              <a:t>-Prim Algorithmus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 err="1"/>
              <a:t>Procedure</a:t>
            </a:r>
            <a:r>
              <a:rPr lang="de-DE" sz="2800" dirty="0"/>
              <a:t> </a:t>
            </a:r>
            <a:r>
              <a:rPr lang="de-DE" sz="2800" dirty="0" err="1">
                <a:solidFill>
                  <a:schemeClr val="accent2"/>
                </a:solidFill>
              </a:rPr>
              <a:t>JarnikPrim</a:t>
            </a:r>
            <a:r>
              <a:rPr lang="de-DE" sz="2800" dirty="0"/>
              <a:t>(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  <a:r>
              <a:rPr lang="de-DE" sz="2800" dirty="0"/>
              <a:t>: </a:t>
            </a:r>
            <a:r>
              <a:rPr lang="de-DE" sz="2800" dirty="0" err="1">
                <a:solidFill>
                  <a:schemeClr val="hlink"/>
                </a:solidFill>
              </a:rPr>
              <a:t>NodeId</a:t>
            </a:r>
            <a:r>
              <a:rPr lang="de-DE" sz="2800" dirty="0"/>
              <a:t>)</a:t>
            </a:r>
            <a:br>
              <a:rPr lang="de-DE" sz="2800" dirty="0"/>
            </a:br>
            <a:r>
              <a:rPr lang="de-DE" sz="2800" dirty="0">
                <a:solidFill>
                  <a:schemeClr val="hlink"/>
                </a:solidFill>
              </a:rPr>
              <a:t>d=</a:t>
            </a:r>
            <a:r>
              <a:rPr lang="de-DE" sz="2800" dirty="0" smtClean="0">
                <a:solidFill>
                  <a:schemeClr val="hlink"/>
                </a:solidFill>
              </a:rPr>
              <a:t>&lt;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 smtClean="0">
                <a:solidFill>
                  <a:schemeClr val="hlink"/>
                </a:solidFill>
              </a:rPr>
              <a:t>,</a:t>
            </a:r>
            <a:r>
              <a:rPr lang="de-DE" sz="2800" dirty="0">
                <a:solidFill>
                  <a:schemeClr val="hlink"/>
                </a:solidFill>
              </a:rPr>
              <a:t>…</a:t>
            </a:r>
            <a:r>
              <a:rPr lang="de-DE" sz="2800" dirty="0" smtClean="0">
                <a:solidFill>
                  <a:schemeClr val="hlink"/>
                </a:solidFill>
              </a:rPr>
              <a:t>,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 smtClean="0">
                <a:solidFill>
                  <a:schemeClr val="hlink"/>
                </a:solidFill>
              </a:rPr>
              <a:t>&gt;</a:t>
            </a:r>
            <a:r>
              <a:rPr lang="de-DE" sz="2800" dirty="0">
                <a:solidFill>
                  <a:schemeClr val="hlink"/>
                </a:solidFill>
              </a:rPr>
              <a:t>: </a:t>
            </a:r>
            <a:r>
              <a:rPr lang="de-DE" sz="2800" dirty="0" err="1">
                <a:solidFill>
                  <a:schemeClr val="hlink"/>
                </a:solidFill>
              </a:rPr>
              <a:t>NodeArray</a:t>
            </a:r>
            <a:r>
              <a:rPr lang="de-DE" sz="2800" dirty="0"/>
              <a:t> of </a:t>
            </a:r>
            <a:r>
              <a:rPr lang="de-DE" sz="2800" dirty="0">
                <a:solidFill>
                  <a:schemeClr val="hlink"/>
                </a:solidFill>
              </a:rPr>
              <a:t>IR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∪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{</a:t>
            </a:r>
            <a:r>
              <a:rPr lang="de-DE" sz="2800" dirty="0" smtClean="0">
                <a:solidFill>
                  <a:schemeClr val="hlink"/>
                </a:solidFill>
              </a:rPr>
              <a:t>-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 smtClean="0">
                <a:solidFill>
                  <a:schemeClr val="hlink"/>
                </a:solidFill>
              </a:rPr>
              <a:t>,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 smtClean="0">
                <a:solidFill>
                  <a:schemeClr val="hlink"/>
                </a:solidFill>
              </a:rPr>
              <a:t>}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err="1">
                <a:solidFill>
                  <a:schemeClr val="hlink"/>
                </a:solidFill>
              </a:rPr>
              <a:t>parent</a:t>
            </a:r>
            <a:r>
              <a:rPr lang="de-DE" sz="2800" dirty="0">
                <a:solidFill>
                  <a:schemeClr val="hlink"/>
                </a:solidFill>
              </a:rPr>
              <a:t>=</a:t>
            </a:r>
            <a:r>
              <a:rPr lang="de-DE" sz="2800" dirty="0" smtClean="0">
                <a:solidFill>
                  <a:schemeClr val="hlink"/>
                </a:solidFill>
              </a:rPr>
              <a:t>&lt;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⊥</a:t>
            </a:r>
            <a:r>
              <a:rPr lang="de-DE" sz="2800" dirty="0" smtClean="0">
                <a:solidFill>
                  <a:schemeClr val="hlink"/>
                </a:solidFill>
              </a:rPr>
              <a:t>,</a:t>
            </a:r>
            <a:r>
              <a:rPr lang="de-DE" sz="2800" dirty="0">
                <a:solidFill>
                  <a:schemeClr val="hlink"/>
                </a:solidFill>
              </a:rPr>
              <a:t>…</a:t>
            </a:r>
            <a:r>
              <a:rPr lang="de-DE" sz="2800" dirty="0" smtClean="0">
                <a:solidFill>
                  <a:schemeClr val="hlink"/>
                </a:solidFill>
              </a:rPr>
              <a:t>,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⊥</a:t>
            </a:r>
            <a:r>
              <a:rPr lang="de-DE" sz="2800" dirty="0" smtClean="0">
                <a:solidFill>
                  <a:schemeClr val="hlink"/>
                </a:solidFill>
              </a:rPr>
              <a:t>&gt;</a:t>
            </a:r>
            <a:r>
              <a:rPr lang="de-DE" sz="2800" dirty="0">
                <a:solidFill>
                  <a:schemeClr val="hlink"/>
                </a:solidFill>
              </a:rPr>
              <a:t>: </a:t>
            </a:r>
            <a:r>
              <a:rPr lang="de-DE" sz="2800" dirty="0" err="1">
                <a:solidFill>
                  <a:schemeClr val="hlink"/>
                </a:solidFill>
              </a:rPr>
              <a:t>NodeArray</a:t>
            </a:r>
            <a:r>
              <a:rPr lang="de-DE" sz="2800" dirty="0"/>
              <a:t> of </a:t>
            </a:r>
            <a:r>
              <a:rPr lang="de-DE" sz="2800" dirty="0" err="1">
                <a:solidFill>
                  <a:schemeClr val="hlink"/>
                </a:solidFill>
              </a:rPr>
              <a:t>NodeId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>
                <a:solidFill>
                  <a:schemeClr val="hlink"/>
                </a:solidFill>
              </a:rPr>
              <a:t>d[s]:=0; </a:t>
            </a:r>
            <a:r>
              <a:rPr lang="de-DE" sz="2800" dirty="0" err="1">
                <a:solidFill>
                  <a:schemeClr val="hlink"/>
                </a:solidFill>
              </a:rPr>
              <a:t>parent</a:t>
            </a:r>
            <a:r>
              <a:rPr lang="de-DE" sz="2800" dirty="0">
                <a:solidFill>
                  <a:schemeClr val="hlink"/>
                </a:solidFill>
              </a:rPr>
              <a:t>[s]:=s </a:t>
            </a:r>
            <a:r>
              <a:rPr lang="de-DE" sz="2800" dirty="0">
                <a:solidFill>
                  <a:srgbClr val="FF0000"/>
                </a:solidFill>
              </a:rPr>
              <a:t>// T anfangs nur aus s</a:t>
            </a:r>
            <a:r>
              <a:rPr lang="de-DE" sz="2800" dirty="0">
                <a:solidFill>
                  <a:schemeClr val="hlink"/>
                </a:solidFill>
              </a:rPr>
              <a:t/>
            </a:r>
            <a:br>
              <a:rPr lang="de-DE" sz="2800" dirty="0">
                <a:solidFill>
                  <a:schemeClr val="hlink"/>
                </a:solidFill>
              </a:rPr>
            </a:b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>
                <a:solidFill>
                  <a:schemeClr val="hlink"/>
                </a:solidFill>
              </a:rPr>
              <a:t>=&lt;s&gt;: </a:t>
            </a:r>
            <a:r>
              <a:rPr lang="de-DE" sz="2800" dirty="0" err="1">
                <a:solidFill>
                  <a:schemeClr val="hlink"/>
                </a:solidFill>
              </a:rPr>
              <a:t>NodePQ</a:t>
            </a:r>
            <a:r>
              <a:rPr lang="de-DE" sz="2800" dirty="0">
                <a:solidFill>
                  <a:schemeClr val="hlink"/>
                </a:solidFill>
              </a:rPr>
              <a:t/>
            </a:r>
            <a:br>
              <a:rPr lang="de-DE" sz="2800" dirty="0">
                <a:solidFill>
                  <a:schemeClr val="hlink"/>
                </a:solidFill>
              </a:rPr>
            </a:br>
            <a:r>
              <a:rPr lang="de-DE" sz="2800" dirty="0" err="1"/>
              <a:t>while</a:t>
            </a:r>
            <a:r>
              <a:rPr lang="de-DE" sz="2800" dirty="0"/>
              <a:t> 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smtClean="0">
                <a:solidFill>
                  <a:schemeClr val="hlink"/>
                </a:solidFill>
              </a:rPr>
              <a:t>≠ 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∅</a:t>
            </a:r>
            <a:r>
              <a:rPr lang="de-DE" sz="2800" dirty="0" smtClean="0"/>
              <a:t> </a:t>
            </a:r>
            <a:r>
              <a:rPr lang="de-DE" sz="2800" dirty="0"/>
              <a:t>do</a:t>
            </a:r>
            <a:br>
              <a:rPr lang="de-DE" sz="2800" dirty="0"/>
            </a:br>
            <a:r>
              <a:rPr lang="de-DE" sz="2800" dirty="0"/>
              <a:t>    </a:t>
            </a:r>
            <a:r>
              <a:rPr lang="de-DE" sz="2800" dirty="0" err="1">
                <a:solidFill>
                  <a:schemeClr val="hlink"/>
                </a:solidFill>
              </a:rPr>
              <a:t>u</a:t>
            </a:r>
            <a:r>
              <a:rPr lang="de-DE" sz="2800" dirty="0">
                <a:solidFill>
                  <a:schemeClr val="hlink"/>
                </a:solidFill>
              </a:rPr>
              <a:t>:</a:t>
            </a:r>
            <a:r>
              <a:rPr lang="de-DE" sz="2800" dirty="0" smtClean="0">
                <a:solidFill>
                  <a:schemeClr val="hlink"/>
                </a:solidFill>
              </a:rPr>
              <a:t>=</a:t>
            </a:r>
            <a:r>
              <a:rPr lang="de-DE" sz="2800" dirty="0" smtClean="0"/>
              <a:t> </a:t>
            </a:r>
            <a:r>
              <a:rPr lang="de-DE" sz="2800" dirty="0" err="1" smtClean="0">
                <a:solidFill>
                  <a:schemeClr val="accent2"/>
                </a:solidFill>
              </a:rPr>
              <a:t>deleteMin</a:t>
            </a:r>
            <a:r>
              <a:rPr lang="de-DE" sz="2800" dirty="0" smtClean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 smtClean="0"/>
              <a:t>) </a:t>
            </a:r>
            <a:r>
              <a:rPr lang="de-DE" sz="2800" dirty="0">
                <a:solidFill>
                  <a:srgbClr val="FF0000"/>
                </a:solidFill>
              </a:rPr>
              <a:t>// </a:t>
            </a:r>
            <a:r>
              <a:rPr lang="de-DE" sz="2800" dirty="0" err="1">
                <a:solidFill>
                  <a:srgbClr val="FF0000"/>
                </a:solidFill>
              </a:rPr>
              <a:t>u</a:t>
            </a:r>
            <a:r>
              <a:rPr lang="de-DE" sz="2800" dirty="0">
                <a:solidFill>
                  <a:srgbClr val="FF0000"/>
                </a:solidFill>
              </a:rPr>
              <a:t>: min. Distanz zu T in </a:t>
            </a:r>
            <a:r>
              <a:rPr lang="de-DE" sz="2800" dirty="0" err="1">
                <a:solidFill>
                  <a:srgbClr val="FF0000"/>
                </a:solidFill>
              </a:rPr>
              <a:t>q</a:t>
            </a:r>
            <a:r>
              <a:rPr lang="de-DE" sz="2800" dirty="0">
                <a:solidFill>
                  <a:srgbClr val="FF0000"/>
                </a:solidFill>
              </a:rPr>
              <a:t/>
            </a:r>
            <a:br>
              <a:rPr lang="de-DE" sz="2800" dirty="0">
                <a:solidFill>
                  <a:srgbClr val="FF0000"/>
                </a:solidFill>
              </a:rPr>
            </a:br>
            <a:r>
              <a:rPr lang="de-DE" sz="2800" dirty="0"/>
              <a:t>    </a:t>
            </a:r>
            <a:r>
              <a:rPr lang="de-DE" sz="2800" dirty="0" err="1"/>
              <a:t>foreach</a:t>
            </a:r>
            <a:r>
              <a:rPr lang="de-DE" sz="2800" dirty="0"/>
              <a:t>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={</a:t>
            </a:r>
            <a:r>
              <a:rPr lang="de-DE" sz="2800" dirty="0" err="1">
                <a:solidFill>
                  <a:schemeClr val="hlink"/>
                </a:solidFill>
              </a:rPr>
              <a:t>u,v</a:t>
            </a:r>
            <a:r>
              <a:rPr lang="de-DE" sz="2800" dirty="0">
                <a:solidFill>
                  <a:schemeClr val="hlink"/>
                </a:solidFill>
              </a:rPr>
              <a:t>}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E</a:t>
            </a:r>
            <a:r>
              <a:rPr lang="de-DE" sz="2800" dirty="0"/>
              <a:t> mit </a:t>
            </a:r>
            <a:r>
              <a:rPr lang="de-DE" sz="2800" dirty="0" smtClean="0">
                <a:solidFill>
                  <a:schemeClr val="hlink"/>
                </a:solidFill>
              </a:rPr>
              <a:t>v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∉</a:t>
            </a:r>
            <a:r>
              <a:rPr lang="de-DE" sz="2800" dirty="0" smtClean="0">
                <a:solidFill>
                  <a:schemeClr val="hlink"/>
                </a:solidFill>
              </a:rPr>
              <a:t>MSB</a:t>
            </a:r>
            <a:r>
              <a:rPr lang="de-DE" sz="2800" dirty="0">
                <a:solidFill>
                  <a:schemeClr val="hlink"/>
                </a:solidFill>
              </a:rPr>
              <a:t>(s)</a:t>
            </a:r>
            <a:r>
              <a:rPr lang="de-DE" sz="2800" dirty="0"/>
              <a:t> do</a:t>
            </a:r>
            <a:br>
              <a:rPr lang="de-DE" sz="2800" dirty="0"/>
            </a:br>
            <a:r>
              <a:rPr lang="de-DE" sz="2800" dirty="0"/>
              <a:t>        </a:t>
            </a:r>
            <a:r>
              <a:rPr lang="de-DE" sz="2800" dirty="0" err="1"/>
              <a:t>if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hlink"/>
                </a:solidFill>
              </a:rPr>
              <a:t>c(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 &lt; d[v]</a:t>
            </a:r>
            <a:r>
              <a:rPr lang="de-DE" sz="2800" dirty="0"/>
              <a:t> </a:t>
            </a:r>
            <a:r>
              <a:rPr lang="de-DE" sz="2800" dirty="0" err="1"/>
              <a:t>then</a:t>
            </a:r>
            <a:r>
              <a:rPr lang="de-DE" sz="2800" dirty="0"/>
              <a:t> </a:t>
            </a:r>
            <a:r>
              <a:rPr lang="de-DE" sz="2800" dirty="0">
                <a:solidFill>
                  <a:srgbClr val="FF0000"/>
                </a:solidFill>
              </a:rPr>
              <a:t>// aktualisiere d[v] zu T</a:t>
            </a:r>
            <a:br>
              <a:rPr lang="de-DE" sz="2800" dirty="0">
                <a:solidFill>
                  <a:srgbClr val="FF0000"/>
                </a:solidFill>
              </a:rPr>
            </a:br>
            <a:r>
              <a:rPr lang="de-DE" sz="2800" dirty="0"/>
              <a:t>            </a:t>
            </a:r>
            <a:r>
              <a:rPr lang="de-DE" sz="2800" dirty="0" err="1"/>
              <a:t>if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hlink"/>
                </a:solidFill>
              </a:rPr>
              <a:t>d[v]</a:t>
            </a:r>
            <a:r>
              <a:rPr lang="de-DE" sz="2800" dirty="0" smtClean="0">
                <a:solidFill>
                  <a:schemeClr val="hlink"/>
                </a:solidFill>
              </a:rPr>
              <a:t>=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 smtClean="0"/>
              <a:t> </a:t>
            </a:r>
            <a:r>
              <a:rPr lang="de-DE" sz="2800" dirty="0" err="1" smtClean="0"/>
              <a:t>then</a:t>
            </a:r>
            <a:r>
              <a:rPr lang="de-DE" sz="2800" dirty="0" smtClean="0"/>
              <a:t> </a:t>
            </a:r>
            <a:r>
              <a:rPr lang="de-DE" sz="2800" dirty="0" err="1" smtClean="0">
                <a:solidFill>
                  <a:schemeClr val="accent2"/>
                </a:solidFill>
              </a:rPr>
              <a:t>insert</a:t>
            </a:r>
            <a:r>
              <a:rPr lang="de-DE" sz="2800" dirty="0"/>
              <a:t>(</a:t>
            </a:r>
            <a:r>
              <a:rPr lang="de-DE" sz="2800" dirty="0">
                <a:solidFill>
                  <a:schemeClr val="hlink"/>
                </a:solidFill>
              </a:rPr>
              <a:t>v, 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 smtClean="0"/>
              <a:t>) </a:t>
            </a:r>
            <a:r>
              <a:rPr lang="de-DE" sz="2800" dirty="0">
                <a:solidFill>
                  <a:srgbClr val="FF0000"/>
                </a:solidFill>
              </a:rPr>
              <a:t>// v schon in </a:t>
            </a:r>
            <a:r>
              <a:rPr lang="de-DE" sz="2800" dirty="0" err="1">
                <a:solidFill>
                  <a:srgbClr val="FF0000"/>
                </a:solidFill>
              </a:rPr>
              <a:t>q</a:t>
            </a:r>
            <a:r>
              <a:rPr lang="de-DE" sz="2800" dirty="0">
                <a:solidFill>
                  <a:srgbClr val="FF0000"/>
                </a:solidFill>
              </a:rPr>
              <a:t>?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/>
              <a:t>            </a:t>
            </a:r>
            <a:r>
              <a:rPr lang="de-DE" sz="2800" dirty="0" smtClean="0">
                <a:solidFill>
                  <a:schemeClr val="hlink"/>
                </a:solidFill>
              </a:rPr>
              <a:t>d := d[v]; d[v] := c(</a:t>
            </a:r>
            <a:r>
              <a:rPr lang="de-DE" sz="2800" dirty="0" err="1" smtClean="0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); </a:t>
            </a:r>
            <a:r>
              <a:rPr lang="de-DE" sz="2800" dirty="0" err="1">
                <a:solidFill>
                  <a:schemeClr val="hlink"/>
                </a:solidFill>
              </a:rPr>
              <a:t>parent</a:t>
            </a:r>
            <a:r>
              <a:rPr lang="de-DE" sz="2800" dirty="0">
                <a:solidFill>
                  <a:schemeClr val="hlink"/>
                </a:solidFill>
              </a:rPr>
              <a:t>[v</a:t>
            </a:r>
            <a:r>
              <a:rPr lang="de-DE" sz="2800" dirty="0" smtClean="0">
                <a:solidFill>
                  <a:schemeClr val="hlink"/>
                </a:solidFill>
              </a:rPr>
              <a:t>] := </a:t>
            </a:r>
            <a:r>
              <a:rPr lang="de-DE" sz="2800" dirty="0" err="1" smtClean="0">
                <a:solidFill>
                  <a:schemeClr val="hlink"/>
                </a:solidFill>
              </a:rPr>
              <a:t>u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smtClean="0"/>
              <a:t>	     </a:t>
            </a:r>
            <a:r>
              <a:rPr lang="de-DE" sz="2800" dirty="0" err="1" smtClean="0">
                <a:solidFill>
                  <a:schemeClr val="accent2"/>
                </a:solidFill>
              </a:rPr>
              <a:t>decreaseKey</a:t>
            </a:r>
            <a:r>
              <a:rPr lang="de-DE" sz="2800" dirty="0"/>
              <a:t>(</a:t>
            </a:r>
            <a:r>
              <a:rPr lang="de-DE" sz="2800" dirty="0">
                <a:solidFill>
                  <a:schemeClr val="hlink"/>
                </a:solidFill>
              </a:rPr>
              <a:t>v, </a:t>
            </a:r>
            <a:r>
              <a:rPr lang="de-DE" sz="2800" dirty="0" smtClean="0">
                <a:solidFill>
                  <a:schemeClr val="hlink"/>
                </a:solidFill>
              </a:rPr>
              <a:t>d[v]-d, </a:t>
            </a:r>
            <a:r>
              <a:rPr lang="de-DE" sz="2800" dirty="0" err="1" smtClean="0">
                <a:solidFill>
                  <a:schemeClr val="hlink"/>
                </a:solidFill>
              </a:rPr>
              <a:t>q</a:t>
            </a:r>
            <a:r>
              <a:rPr lang="de-DE" sz="2800" dirty="0" smtClean="0"/>
              <a:t>)</a:t>
            </a: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93551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2AD14-1E4B-D740-B8F0-8281F4ADA494}" type="slidenum">
              <a:rPr lang="de-DE"/>
              <a:pPr/>
              <a:t>191</a:t>
            </a:fld>
            <a:endParaRPr lang="de-DE"/>
          </a:p>
        </p:txBody>
      </p:sp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Jarnik-Prim Algorithmus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Laufzeit: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  </a:t>
            </a:r>
            <a:r>
              <a:rPr lang="de-DE" sz="2400" dirty="0">
                <a:solidFill>
                  <a:schemeClr val="hlink"/>
                </a:solidFill>
              </a:rPr>
              <a:t>T</a:t>
            </a:r>
            <a:r>
              <a:rPr lang="de-DE" sz="2400" baseline="-25000" dirty="0">
                <a:solidFill>
                  <a:schemeClr val="hlink"/>
                </a:solidFill>
              </a:rPr>
              <a:t>JP</a:t>
            </a:r>
            <a:r>
              <a:rPr lang="de-DE" sz="2400" dirty="0">
                <a:solidFill>
                  <a:schemeClr val="hlink"/>
                </a:solidFill>
              </a:rPr>
              <a:t> = O(</a:t>
            </a:r>
            <a:r>
              <a:rPr lang="de-DE" sz="2400" dirty="0" err="1">
                <a:solidFill>
                  <a:schemeClr val="hlink"/>
                </a:solidFill>
              </a:rPr>
              <a:t>n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T</a:t>
            </a:r>
            <a:r>
              <a:rPr lang="de-DE" sz="2400" baseline="-25000" dirty="0" err="1">
                <a:solidFill>
                  <a:schemeClr val="hlink"/>
                </a:solidFill>
              </a:rPr>
              <a:t>DeleteMin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n</a:t>
            </a:r>
            <a:r>
              <a:rPr lang="de-DE" sz="2400" dirty="0">
                <a:solidFill>
                  <a:schemeClr val="hlink"/>
                </a:solidFill>
              </a:rPr>
              <a:t>)+</a:t>
            </a:r>
            <a:r>
              <a:rPr lang="de-DE" sz="2400" dirty="0" err="1">
                <a:solidFill>
                  <a:schemeClr val="hlink"/>
                </a:solidFill>
              </a:rPr>
              <a:t>T</a:t>
            </a:r>
            <a:r>
              <a:rPr lang="de-DE" sz="2400" baseline="-25000" dirty="0" err="1">
                <a:solidFill>
                  <a:schemeClr val="hlink"/>
                </a:solidFill>
              </a:rPr>
              <a:t>Insert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n</a:t>
            </a:r>
            <a:r>
              <a:rPr lang="de-DE" sz="2400" dirty="0">
                <a:solidFill>
                  <a:schemeClr val="hlink"/>
                </a:solidFill>
              </a:rPr>
              <a:t>)) + </a:t>
            </a:r>
            <a:r>
              <a:rPr lang="de-DE" sz="2400" dirty="0" smtClean="0">
                <a:solidFill>
                  <a:schemeClr val="hlink"/>
                </a:solidFill>
              </a:rPr>
              <a:t>m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sz="2400" dirty="0" smtClean="0">
                <a:solidFill>
                  <a:schemeClr val="hlink"/>
                </a:solidFill>
              </a:rPr>
              <a:t> </a:t>
            </a:r>
            <a:r>
              <a:rPr lang="de-DE" sz="2400" dirty="0" err="1">
                <a:solidFill>
                  <a:schemeClr val="hlink"/>
                </a:solidFill>
              </a:rPr>
              <a:t>T</a:t>
            </a:r>
            <a:r>
              <a:rPr lang="de-DE" sz="2400" baseline="-25000" dirty="0" err="1">
                <a:solidFill>
                  <a:schemeClr val="hlink"/>
                </a:solidFill>
              </a:rPr>
              <a:t>decreaseKey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n</a:t>
            </a:r>
            <a:r>
              <a:rPr lang="de-DE" sz="2400" dirty="0">
                <a:solidFill>
                  <a:schemeClr val="hlink"/>
                </a:solidFill>
              </a:rPr>
              <a:t>))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Binärer Heap:</a:t>
            </a:r>
            <a:r>
              <a:rPr lang="de-DE" sz="2800" dirty="0"/>
              <a:t> alle Operationen </a:t>
            </a:r>
            <a:r>
              <a:rPr lang="de-DE" sz="2800" dirty="0">
                <a:solidFill>
                  <a:schemeClr val="hlink"/>
                </a:solidFill>
              </a:rPr>
              <a:t>O(log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),</a:t>
            </a:r>
            <a:r>
              <a:rPr lang="de-DE" sz="2800" dirty="0"/>
              <a:t> also </a:t>
            </a:r>
            <a:br>
              <a:rPr lang="de-DE" sz="2800" dirty="0"/>
            </a:b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baseline="-25000" dirty="0">
                <a:solidFill>
                  <a:schemeClr val="hlink"/>
                </a:solidFill>
              </a:rPr>
              <a:t>JP</a:t>
            </a:r>
            <a:r>
              <a:rPr lang="de-DE" sz="2800" dirty="0">
                <a:solidFill>
                  <a:schemeClr val="hlink"/>
                </a:solidFill>
              </a:rPr>
              <a:t> = O((</a:t>
            </a:r>
            <a:r>
              <a:rPr lang="de-DE" sz="2800" dirty="0" err="1">
                <a:solidFill>
                  <a:schemeClr val="hlink"/>
                </a:solidFill>
              </a:rPr>
              <a:t>m+n</a:t>
            </a:r>
            <a:r>
              <a:rPr lang="de-DE" sz="2800" dirty="0">
                <a:solidFill>
                  <a:schemeClr val="hlink"/>
                </a:solidFill>
              </a:rPr>
              <a:t>)log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6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 err="1">
                <a:solidFill>
                  <a:schemeClr val="accent2"/>
                </a:solidFill>
              </a:rPr>
              <a:t>Fibonacci</a:t>
            </a:r>
            <a:r>
              <a:rPr lang="de-DE" sz="2800" dirty="0">
                <a:solidFill>
                  <a:schemeClr val="accent2"/>
                </a:solidFill>
              </a:rPr>
              <a:t> Heap:</a:t>
            </a:r>
          </a:p>
          <a:p>
            <a:pPr>
              <a:lnSpc>
                <a:spcPct val="90000"/>
              </a:lnSpc>
            </a:pP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DeleteMin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)=</a:t>
            </a: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Insert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)=O(log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decreaseKey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)=O(1)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Damit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baseline="-25000" dirty="0">
                <a:solidFill>
                  <a:schemeClr val="hlink"/>
                </a:solidFill>
              </a:rPr>
              <a:t>JP</a:t>
            </a:r>
            <a:r>
              <a:rPr lang="de-DE" sz="2800" dirty="0">
                <a:solidFill>
                  <a:schemeClr val="hlink"/>
                </a:solidFill>
              </a:rPr>
              <a:t> = O(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 log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 + m</a:t>
            </a:r>
            <a:r>
              <a:rPr lang="de-DE" sz="2800" dirty="0" smtClean="0">
                <a:solidFill>
                  <a:schemeClr val="hlink"/>
                </a:solidFill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endParaRPr lang="de-DE" sz="2400" dirty="0">
              <a:solidFill>
                <a:schemeClr val="hlink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sz="2800" dirty="0" smtClean="0">
                <a:solidFill>
                  <a:schemeClr val="accent2"/>
                </a:solidFill>
              </a:rPr>
              <a:t>Vergleich: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O(m log m)</a:t>
            </a:r>
            <a:r>
              <a:rPr lang="de-DE" sz="2800" dirty="0" smtClean="0">
                <a:solidFill>
                  <a:srgbClr val="FF0000"/>
                </a:solidFill>
              </a:rPr>
              <a:t> bei Kruskal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(m &gt; </a:t>
            </a:r>
            <a:r>
              <a:rPr lang="de-DE" sz="2800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de-DE"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58114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1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1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51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51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51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Danksagung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000" dirty="0" smtClean="0"/>
              <a:t>Die nachfolgenden Präsentationen wurden mit einigen Änderungen übernommen aus:</a:t>
            </a:r>
          </a:p>
          <a:p>
            <a:pPr marL="0" indent="0">
              <a:buFontTx/>
              <a:buNone/>
              <a:defRPr/>
            </a:pPr>
            <a:endParaRPr lang="de-DE" sz="2000" dirty="0" smtClean="0"/>
          </a:p>
          <a:p>
            <a:pPr>
              <a:defRPr/>
            </a:pPr>
            <a:r>
              <a:rPr lang="de-DE" sz="2000" dirty="0" smtClean="0"/>
              <a:t>„</a:t>
            </a:r>
            <a:r>
              <a:rPr lang="de-DE" sz="2000" dirty="0"/>
              <a:t>Algorithmen und Datenstrukturen“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gehalten von </a:t>
            </a:r>
            <a:r>
              <a:rPr lang="de-DE" sz="2000" dirty="0"/>
              <a:t>Sven Groppe an der </a:t>
            </a:r>
            <a:r>
              <a:rPr lang="de-DE" sz="2000" dirty="0" err="1"/>
              <a:t>UzL</a:t>
            </a:r>
            <a:endParaRPr lang="de-DE" sz="2000" dirty="0"/>
          </a:p>
          <a:p>
            <a:pPr marL="0" indent="0">
              <a:buFontTx/>
              <a:buNone/>
              <a:defRPr/>
            </a:pP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192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50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 smtClean="0"/>
              <a:t>Betrachtete Arten von Netzwerken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Internet</a:t>
            </a:r>
          </a:p>
          <a:p>
            <a:r>
              <a:rPr lang="de-DE" dirty="0" smtClean="0"/>
              <a:t>Telefonnetz</a:t>
            </a:r>
          </a:p>
          <a:p>
            <a:r>
              <a:rPr lang="de-DE" dirty="0" smtClean="0"/>
              <a:t>Autobahnen/Eisenbahnnetz</a:t>
            </a:r>
          </a:p>
          <a:p>
            <a:r>
              <a:rPr lang="de-DE" dirty="0" smtClean="0"/>
              <a:t>Elektrizitätsnetz</a:t>
            </a:r>
          </a:p>
          <a:p>
            <a:r>
              <a:rPr lang="de-DE" dirty="0" smtClean="0"/>
              <a:t>Öl-/Gaspipelines</a:t>
            </a:r>
          </a:p>
          <a:p>
            <a:r>
              <a:rPr lang="de-DE" dirty="0" smtClean="0"/>
              <a:t>Kanalisation</a:t>
            </a:r>
          </a:p>
          <a:p>
            <a:r>
              <a:rPr lang="de-DE" dirty="0" smtClean="0"/>
              <a:t>…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193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018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 smtClean="0"/>
              <a:t>Netzwerke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24744"/>
            <a:ext cx="8686799" cy="475252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2400" dirty="0" smtClean="0"/>
              <a:t>Gegeben: Gerichteter Graph </a:t>
            </a:r>
            <a:r>
              <a:rPr lang="de-DE" sz="2400" dirty="0" smtClean="0">
                <a:solidFill>
                  <a:srgbClr val="3C8C93"/>
                </a:solidFill>
              </a:rPr>
              <a:t>G=(V, E)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de-DE" sz="2200" dirty="0" smtClean="0"/>
              <a:t>Kanten repräsentieren Flüsse von Material/Energie/Daten/…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de-DE" sz="2000" dirty="0" smtClean="0"/>
              <a:t>Jede Kante hat eine maximale Kapazität, dargestellt durch (totale) Funktion 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c: E ⟶ 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ℝ</a:t>
            </a:r>
            <a:r>
              <a:rPr lang="de-DE" sz="2000" baseline="-25000" dirty="0" smtClean="0">
                <a:solidFill>
                  <a:schemeClr val="accent1">
                    <a:lumMod val="50000"/>
                  </a:schemeClr>
                </a:solidFill>
              </a:rPr>
              <a:t>+</a:t>
            </a:r>
            <a:endParaRPr lang="de-DE" sz="2000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de-DE" sz="2200" dirty="0" smtClean="0"/>
              <a:t>Knoten </a:t>
            </a:r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s∈V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200" dirty="0" smtClean="0"/>
              <a:t>als Quelle des Flusses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de-DE" sz="2200" dirty="0" smtClean="0"/>
              <a:t>Knoten </a:t>
            </a:r>
            <a:r>
              <a:rPr lang="de-DE" sz="2200" dirty="0" err="1" smtClean="0">
                <a:solidFill>
                  <a:srgbClr val="3C8C93"/>
                </a:solidFill>
              </a:rPr>
              <a:t>t</a:t>
            </a:r>
            <a:r>
              <a:rPr lang="de-DE" sz="2200" dirty="0" err="1" smtClean="0">
                <a:solidFill>
                  <a:schemeClr val="accent1">
                    <a:lumMod val="50000"/>
                  </a:schemeClr>
                </a:solidFill>
              </a:rPr>
              <a:t>∈</a:t>
            </a:r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de-DE" sz="2200" dirty="0" smtClean="0"/>
              <a:t> als Senke des Flusses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e-DE" sz="2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2400" dirty="0" smtClean="0"/>
              <a:t>Ein Netzwerk ist ein </a:t>
            </a:r>
            <a:r>
              <a:rPr lang="de-DE" sz="2400" dirty="0" err="1" smtClean="0"/>
              <a:t>Tupel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(G, c, s, t) </a:t>
            </a:r>
            <a:r>
              <a:rPr lang="de-DE" sz="2400" dirty="0" smtClean="0"/>
              <a:t>mit 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s∈V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 smtClean="0">
                <a:solidFill>
                  <a:srgbClr val="000000"/>
                </a:solidFill>
              </a:rPr>
              <a:t>und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t∈V</a:t>
            </a:r>
            <a:endParaRPr lang="de-DE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2400" dirty="0" smtClean="0"/>
              <a:t>Die Funktion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c </a:t>
            </a:r>
            <a:r>
              <a:rPr lang="de-DE" sz="2400" dirty="0" smtClean="0"/>
              <a:t>macht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G </a:t>
            </a:r>
            <a:r>
              <a:rPr lang="de-DE" sz="2400" dirty="0" smtClean="0"/>
              <a:t>zum </a:t>
            </a:r>
            <a:r>
              <a:rPr lang="de-DE" sz="2400" dirty="0" smtClean="0">
                <a:solidFill>
                  <a:srgbClr val="0070C0"/>
                </a:solidFill>
              </a:rPr>
              <a:t>gewichteten Graphen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2400" dirty="0" smtClean="0"/>
              <a:t>Für </a:t>
            </a:r>
            <a:r>
              <a:rPr lang="de-DE" sz="2400" dirty="0"/>
              <a:t>jede Kante </a:t>
            </a:r>
            <a:r>
              <a:rPr lang="de-DE" sz="2400" dirty="0" smtClean="0"/>
              <a:t>eines Netzwerks ist </a:t>
            </a:r>
            <a:r>
              <a:rPr lang="de-DE" sz="2400" dirty="0"/>
              <a:t>die Größe des Flusses steuerbar, dargestellt durch (totale) Funktion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f: E ⟶ 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ℝ</a:t>
            </a:r>
            <a:endParaRPr lang="de-DE" sz="2400" dirty="0"/>
          </a:p>
        </p:txBody>
      </p:sp>
      <p:sp>
        <p:nvSpPr>
          <p:cNvPr id="3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194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865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 smtClean="0"/>
              <a:t>Problem des maximalen Flusses in Netzwerken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Gegeben sei ein gerichteter </a:t>
            </a:r>
            <a:br>
              <a:rPr lang="de-DE" sz="2400" dirty="0" smtClean="0"/>
            </a:br>
            <a:r>
              <a:rPr lang="de-DE" sz="2400" dirty="0" smtClean="0"/>
              <a:t>gewichteter Graph</a:t>
            </a:r>
          </a:p>
          <a:p>
            <a:pPr lvl="1"/>
            <a:r>
              <a:rPr lang="de-DE" sz="2000" dirty="0" smtClean="0"/>
              <a:t>nicht-negative Gewichte</a:t>
            </a:r>
          </a:p>
          <a:p>
            <a:pPr lvl="1"/>
            <a:r>
              <a:rPr lang="de-DE" sz="2000" dirty="0" smtClean="0"/>
              <a:t>Gewichte repräsentieren Kapazität</a:t>
            </a:r>
            <a:br>
              <a:rPr lang="de-DE" sz="2000" dirty="0" smtClean="0"/>
            </a:br>
            <a:r>
              <a:rPr lang="de-DE" sz="2000" dirty="0" smtClean="0"/>
              <a:t>der Kanten (Funktion </a:t>
            </a:r>
            <a:r>
              <a:rPr lang="de-DE" sz="2000" dirty="0" smtClean="0">
                <a:solidFill>
                  <a:srgbClr val="3C8C93"/>
                </a:solidFill>
              </a:rPr>
              <a:t>c</a:t>
            </a:r>
            <a:r>
              <a:rPr lang="de-DE" sz="2000" dirty="0" smtClean="0"/>
              <a:t>)</a:t>
            </a:r>
          </a:p>
          <a:p>
            <a:r>
              <a:rPr lang="de-DE" sz="2400" dirty="0" smtClean="0"/>
              <a:t>2 ausgezeichnete Knoten </a:t>
            </a:r>
            <a:r>
              <a:rPr lang="de-DE" sz="2400" dirty="0" smtClean="0">
                <a:solidFill>
                  <a:srgbClr val="3C8C93"/>
                </a:solidFill>
              </a:rPr>
              <a:t>s, t</a:t>
            </a:r>
          </a:p>
          <a:p>
            <a:pPr lvl="1"/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s</a:t>
            </a:r>
            <a:r>
              <a:rPr lang="de-DE" sz="2000" dirty="0" smtClean="0"/>
              <a:t> hat nur ausgehende Kanten</a:t>
            </a:r>
          </a:p>
          <a:p>
            <a:pPr lvl="1"/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t</a:t>
            </a:r>
            <a:r>
              <a:rPr lang="de-DE" sz="2000" dirty="0" smtClean="0"/>
              <a:t> hat nur eingehende Kanten</a:t>
            </a:r>
          </a:p>
          <a:p>
            <a:endParaRPr lang="de-DE" sz="2400" dirty="0" smtClean="0"/>
          </a:p>
          <a:p>
            <a:endParaRPr lang="de-DE" sz="2400" dirty="0" smtClean="0"/>
          </a:p>
          <a:p>
            <a:r>
              <a:rPr lang="de-DE" sz="2400" dirty="0" smtClean="0"/>
              <a:t>Finde die maximale Anzahl von Einheiten , die von der Quelle  zu der Senke  in diesem Graphen fließen kann</a:t>
            </a:r>
            <a:br>
              <a:rPr lang="de-DE" sz="2400" dirty="0" smtClean="0"/>
            </a:br>
            <a:r>
              <a:rPr lang="de-DE" sz="2400" dirty="0" smtClean="0"/>
              <a:t>(dargestellt durch Funktion </a:t>
            </a:r>
            <a:r>
              <a:rPr lang="de-DE" sz="2400" dirty="0" err="1" smtClean="0">
                <a:solidFill>
                  <a:srgbClr val="3C8C93"/>
                </a:solidFill>
              </a:rPr>
              <a:t>f</a:t>
            </a:r>
            <a:r>
              <a:rPr lang="de-DE" sz="2400" baseline="-25000" dirty="0" err="1" smtClean="0">
                <a:solidFill>
                  <a:srgbClr val="3C8C93"/>
                </a:solidFill>
              </a:rPr>
              <a:t>max</a:t>
            </a:r>
            <a:r>
              <a:rPr lang="de-DE" sz="2400" dirty="0" smtClean="0">
                <a:solidFill>
                  <a:srgbClr val="3C8C93"/>
                </a:solidFill>
              </a:rPr>
              <a:t>: E ⟶ </a:t>
            </a:r>
            <a:r>
              <a:rPr lang="de-DE" sz="2400" dirty="0" err="1" smtClean="0">
                <a:solidFill>
                  <a:srgbClr val="3C8C93"/>
                </a:solidFill>
              </a:rPr>
              <a:t>ℝ</a:t>
            </a:r>
            <a:r>
              <a:rPr lang="de-DE" sz="2400" dirty="0" smtClean="0"/>
              <a:t>)</a:t>
            </a:r>
            <a:endParaRPr lang="de-DE" sz="2400" dirty="0"/>
          </a:p>
        </p:txBody>
      </p:sp>
      <p:sp>
        <p:nvSpPr>
          <p:cNvPr id="5" name="Oval 3"/>
          <p:cNvSpPr/>
          <p:nvPr/>
        </p:nvSpPr>
        <p:spPr>
          <a:xfrm>
            <a:off x="6278488" y="149736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5592688" y="256416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7" name="Oval 6"/>
          <p:cNvSpPr/>
          <p:nvPr/>
        </p:nvSpPr>
        <p:spPr>
          <a:xfrm>
            <a:off x="6278488" y="355476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7726288" y="149736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9" name="Oval 9"/>
          <p:cNvSpPr/>
          <p:nvPr/>
        </p:nvSpPr>
        <p:spPr>
          <a:xfrm>
            <a:off x="7726288" y="355476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0" name="Oval 10"/>
          <p:cNvSpPr/>
          <p:nvPr/>
        </p:nvSpPr>
        <p:spPr>
          <a:xfrm>
            <a:off x="8488288" y="256416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1" name="Straight Arrow Connector 12"/>
          <p:cNvCxnSpPr>
            <a:stCxn id="5" idx="6"/>
            <a:endCxn id="8" idx="2"/>
          </p:cNvCxnSpPr>
          <p:nvPr/>
        </p:nvCxnSpPr>
        <p:spPr>
          <a:xfrm>
            <a:off x="6735688" y="1725960"/>
            <a:ext cx="990600" cy="1588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2" name="Straight Arrow Connector 14"/>
          <p:cNvCxnSpPr>
            <a:stCxn id="6" idx="0"/>
            <a:endCxn id="5" idx="3"/>
          </p:cNvCxnSpPr>
          <p:nvPr/>
        </p:nvCxnSpPr>
        <p:spPr>
          <a:xfrm rot="5400000" flipH="1" flipV="1">
            <a:off x="5745088" y="1964085"/>
            <a:ext cx="676275" cy="52387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3" name="Straight Arrow Connector 16"/>
          <p:cNvCxnSpPr>
            <a:stCxn id="6" idx="4"/>
            <a:endCxn id="7" idx="1"/>
          </p:cNvCxnSpPr>
          <p:nvPr/>
        </p:nvCxnSpPr>
        <p:spPr>
          <a:xfrm rot="16200000" flipH="1">
            <a:off x="5783188" y="3059460"/>
            <a:ext cx="600075" cy="52387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4" name="Straight Arrow Connector 18"/>
          <p:cNvCxnSpPr>
            <a:stCxn id="7" idx="6"/>
            <a:endCxn id="9" idx="2"/>
          </p:cNvCxnSpPr>
          <p:nvPr/>
        </p:nvCxnSpPr>
        <p:spPr>
          <a:xfrm>
            <a:off x="6735688" y="3783360"/>
            <a:ext cx="990600" cy="1588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5" name="Straight Arrow Connector 20"/>
          <p:cNvCxnSpPr>
            <a:stCxn id="9" idx="7"/>
            <a:endCxn id="10" idx="4"/>
          </p:cNvCxnSpPr>
          <p:nvPr/>
        </p:nvCxnSpPr>
        <p:spPr>
          <a:xfrm rot="5400000" flipH="1" flipV="1">
            <a:off x="8116813" y="3021360"/>
            <a:ext cx="600075" cy="60007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6" name="Straight Arrow Connector 23"/>
          <p:cNvCxnSpPr>
            <a:stCxn id="8" idx="5"/>
            <a:endCxn id="10" idx="0"/>
          </p:cNvCxnSpPr>
          <p:nvPr/>
        </p:nvCxnSpPr>
        <p:spPr>
          <a:xfrm rot="16200000" flipH="1">
            <a:off x="8078713" y="1925985"/>
            <a:ext cx="676275" cy="60007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7" name="Straight Arrow Connector 25"/>
          <p:cNvCxnSpPr/>
          <p:nvPr/>
        </p:nvCxnSpPr>
        <p:spPr>
          <a:xfrm rot="5400000" flipH="1" flipV="1">
            <a:off x="5782395" y="2753866"/>
            <a:ext cx="1600200" cy="1587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8" name="Straight Arrow Connector 27"/>
          <p:cNvCxnSpPr>
            <a:stCxn id="9" idx="0"/>
            <a:endCxn id="8" idx="4"/>
          </p:cNvCxnSpPr>
          <p:nvPr/>
        </p:nvCxnSpPr>
        <p:spPr>
          <a:xfrm rot="5400000" flipH="1" flipV="1">
            <a:off x="7154789" y="2754660"/>
            <a:ext cx="1600200" cy="317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9" name="Straight Arrow Connector 32"/>
          <p:cNvCxnSpPr>
            <a:stCxn id="8" idx="3"/>
            <a:endCxn id="7" idx="7"/>
          </p:cNvCxnSpPr>
          <p:nvPr/>
        </p:nvCxnSpPr>
        <p:spPr>
          <a:xfrm rot="5400000">
            <a:off x="6364213" y="2192685"/>
            <a:ext cx="1733550" cy="112395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0" name="Straight Arrow Connector 36"/>
          <p:cNvCxnSpPr/>
          <p:nvPr/>
        </p:nvCxnSpPr>
        <p:spPr>
          <a:xfrm rot="5400000" flipH="1" flipV="1">
            <a:off x="5631582" y="2753866"/>
            <a:ext cx="1600200" cy="1588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22" name="TextBox 38"/>
          <p:cNvSpPr txBox="1">
            <a:spLocks noChangeArrowheads="1"/>
          </p:cNvSpPr>
          <p:nvPr/>
        </p:nvSpPr>
        <p:spPr bwMode="auto">
          <a:xfrm>
            <a:off x="5946730" y="4293096"/>
            <a:ext cx="24416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800" dirty="0" err="1" smtClean="0">
                <a:latin typeface="+mn-lt"/>
              </a:rPr>
              <a:t>Jede</a:t>
            </a:r>
            <a:r>
              <a:rPr lang="en-US" altLang="de-DE" sz="1800" dirty="0" smtClean="0">
                <a:latin typeface="+mn-lt"/>
              </a:rPr>
              <a:t> </a:t>
            </a:r>
            <a:r>
              <a:rPr lang="en-US" altLang="de-DE" sz="1800" dirty="0" err="1" smtClean="0">
                <a:latin typeface="+mn-lt"/>
              </a:rPr>
              <a:t>Zahl</a:t>
            </a:r>
            <a:r>
              <a:rPr lang="en-US" altLang="de-DE" sz="1800" dirty="0" smtClean="0">
                <a:latin typeface="+mn-lt"/>
              </a:rPr>
              <a:t> </a:t>
            </a:r>
            <a:r>
              <a:rPr lang="en-US" altLang="de-DE" sz="1800" dirty="0" err="1" smtClean="0">
                <a:latin typeface="+mn-lt"/>
              </a:rPr>
              <a:t>steht</a:t>
            </a:r>
            <a:r>
              <a:rPr lang="en-US" altLang="de-DE" sz="1800" dirty="0" smtClean="0">
                <a:latin typeface="+mn-lt"/>
              </a:rPr>
              <a:t> </a:t>
            </a:r>
            <a:r>
              <a:rPr lang="en-US" altLang="de-DE" sz="1800" dirty="0" err="1" smtClean="0">
                <a:latin typeface="+mn-lt"/>
              </a:rPr>
              <a:t>für</a:t>
            </a:r>
            <a:r>
              <a:rPr lang="en-US" altLang="de-DE" sz="1800" dirty="0" smtClean="0">
                <a:latin typeface="+mn-lt"/>
              </a:rPr>
              <a:t> die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800" dirty="0" err="1" smtClean="0">
                <a:latin typeface="+mn-lt"/>
              </a:rPr>
              <a:t>Kapazität</a:t>
            </a:r>
            <a:r>
              <a:rPr lang="en-US" altLang="de-DE" sz="1800" dirty="0" smtClean="0">
                <a:latin typeface="+mn-lt"/>
              </a:rPr>
              <a:t> </a:t>
            </a:r>
            <a:r>
              <a:rPr lang="en-US" altLang="de-DE" sz="1800" dirty="0" err="1" smtClean="0">
                <a:latin typeface="+mn-lt"/>
              </a:rPr>
              <a:t>dieser</a:t>
            </a:r>
            <a:r>
              <a:rPr lang="en-US" altLang="de-DE" sz="1800" dirty="0" smtClean="0">
                <a:latin typeface="+mn-lt"/>
              </a:rPr>
              <a:t> </a:t>
            </a:r>
            <a:r>
              <a:rPr lang="en-US" altLang="de-DE" sz="1800" dirty="0" err="1" smtClean="0">
                <a:latin typeface="+mn-lt"/>
              </a:rPr>
              <a:t>Kante</a:t>
            </a:r>
            <a:endParaRPr lang="en-US" altLang="de-DE" sz="1800" dirty="0" smtClean="0">
              <a:latin typeface="+mn-lt"/>
            </a:endParaRPr>
          </a:p>
        </p:txBody>
      </p:sp>
      <p:sp>
        <p:nvSpPr>
          <p:cNvPr id="23" name="TextBox 39"/>
          <p:cNvSpPr txBox="1">
            <a:spLocks noChangeArrowheads="1"/>
          </p:cNvSpPr>
          <p:nvPr/>
        </p:nvSpPr>
        <p:spPr bwMode="auto">
          <a:xfrm>
            <a:off x="6964288" y="1421160"/>
            <a:ext cx="3951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12</a:t>
            </a:r>
          </a:p>
        </p:txBody>
      </p:sp>
      <p:sp>
        <p:nvSpPr>
          <p:cNvPr id="24" name="TextBox 40"/>
          <p:cNvSpPr txBox="1">
            <a:spLocks noChangeArrowheads="1"/>
          </p:cNvSpPr>
          <p:nvPr/>
        </p:nvSpPr>
        <p:spPr bwMode="auto">
          <a:xfrm>
            <a:off x="5760963" y="1889473"/>
            <a:ext cx="3951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16</a:t>
            </a:r>
          </a:p>
        </p:txBody>
      </p:sp>
      <p:sp>
        <p:nvSpPr>
          <p:cNvPr id="25" name="TextBox 41"/>
          <p:cNvSpPr txBox="1">
            <a:spLocks noChangeArrowheads="1"/>
          </p:cNvSpPr>
          <p:nvPr/>
        </p:nvSpPr>
        <p:spPr bwMode="auto">
          <a:xfrm>
            <a:off x="7108751" y="2335560"/>
            <a:ext cx="289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9</a:t>
            </a:r>
          </a:p>
        </p:txBody>
      </p:sp>
      <p:sp>
        <p:nvSpPr>
          <p:cNvPr id="26" name="TextBox 42"/>
          <p:cNvSpPr txBox="1">
            <a:spLocks noChangeArrowheads="1"/>
          </p:cNvSpPr>
          <p:nvPr/>
        </p:nvSpPr>
        <p:spPr bwMode="auto">
          <a:xfrm>
            <a:off x="6126088" y="2422873"/>
            <a:ext cx="3000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4</a:t>
            </a:r>
          </a:p>
        </p:txBody>
      </p:sp>
      <p:sp>
        <p:nvSpPr>
          <p:cNvPr id="27" name="TextBox 43"/>
          <p:cNvSpPr txBox="1">
            <a:spLocks noChangeArrowheads="1"/>
          </p:cNvSpPr>
          <p:nvPr/>
        </p:nvSpPr>
        <p:spPr bwMode="auto">
          <a:xfrm>
            <a:off x="6507088" y="2487960"/>
            <a:ext cx="3951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10</a:t>
            </a:r>
          </a:p>
        </p:txBody>
      </p:sp>
      <p:sp>
        <p:nvSpPr>
          <p:cNvPr id="28" name="TextBox 44"/>
          <p:cNvSpPr txBox="1">
            <a:spLocks noChangeArrowheads="1"/>
          </p:cNvSpPr>
          <p:nvPr/>
        </p:nvSpPr>
        <p:spPr bwMode="auto">
          <a:xfrm>
            <a:off x="6964288" y="3718273"/>
            <a:ext cx="4026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14</a:t>
            </a:r>
          </a:p>
        </p:txBody>
      </p:sp>
      <p:sp>
        <p:nvSpPr>
          <p:cNvPr id="29" name="TextBox 45"/>
          <p:cNvSpPr txBox="1">
            <a:spLocks noChangeArrowheads="1"/>
          </p:cNvSpPr>
          <p:nvPr/>
        </p:nvSpPr>
        <p:spPr bwMode="auto">
          <a:xfrm>
            <a:off x="7718351" y="2487960"/>
            <a:ext cx="289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7</a:t>
            </a:r>
          </a:p>
        </p:txBody>
      </p:sp>
      <p:sp>
        <p:nvSpPr>
          <p:cNvPr id="30" name="TextBox 46"/>
          <p:cNvSpPr txBox="1">
            <a:spLocks noChangeArrowheads="1"/>
          </p:cNvSpPr>
          <p:nvPr/>
        </p:nvSpPr>
        <p:spPr bwMode="auto">
          <a:xfrm>
            <a:off x="8259688" y="1813273"/>
            <a:ext cx="3951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20</a:t>
            </a:r>
          </a:p>
        </p:txBody>
      </p:sp>
      <p:sp>
        <p:nvSpPr>
          <p:cNvPr id="31" name="TextBox 47"/>
          <p:cNvSpPr txBox="1">
            <a:spLocks noChangeArrowheads="1"/>
          </p:cNvSpPr>
          <p:nvPr/>
        </p:nvSpPr>
        <p:spPr bwMode="auto">
          <a:xfrm>
            <a:off x="8275563" y="3249960"/>
            <a:ext cx="3000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4</a:t>
            </a:r>
          </a:p>
        </p:txBody>
      </p:sp>
      <p:sp>
        <p:nvSpPr>
          <p:cNvPr id="32" name="TextBox 57"/>
          <p:cNvSpPr txBox="1">
            <a:spLocks noChangeArrowheads="1"/>
          </p:cNvSpPr>
          <p:nvPr/>
        </p:nvSpPr>
        <p:spPr bwMode="auto">
          <a:xfrm>
            <a:off x="5684763" y="3310285"/>
            <a:ext cx="3951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13</a:t>
            </a:r>
          </a:p>
        </p:txBody>
      </p:sp>
      <p:sp>
        <p:nvSpPr>
          <p:cNvPr id="3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195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26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 smtClean="0"/>
              <a:t>Problem des maximalen Flusses in Netzwerken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96429"/>
            <a:ext cx="8229600" cy="4968875"/>
          </a:xfrm>
        </p:spPr>
        <p:txBody>
          <a:bodyPr/>
          <a:lstStyle/>
          <a:p>
            <a:r>
              <a:rPr lang="de-DE" sz="2400" dirty="0" smtClean="0"/>
              <a:t>Jede Kante könnte ein Wasserrohr darstellen</a:t>
            </a:r>
          </a:p>
          <a:p>
            <a:pPr lvl="1"/>
            <a:r>
              <a:rPr lang="de-DE" sz="2000" dirty="0" smtClean="0"/>
              <a:t>Von einer Quelle  fließt Wasser zu</a:t>
            </a:r>
            <a:br>
              <a:rPr lang="de-DE" sz="2000" dirty="0" smtClean="0"/>
            </a:br>
            <a:r>
              <a:rPr lang="de-DE" sz="2000" dirty="0" smtClean="0"/>
              <a:t>einer Senke  </a:t>
            </a:r>
          </a:p>
          <a:p>
            <a:pPr lvl="1"/>
            <a:r>
              <a:rPr lang="de-DE" sz="2000" dirty="0" smtClean="0"/>
              <a:t>Jedes Wasserrohr kann eine maximale</a:t>
            </a:r>
            <a:br>
              <a:rPr lang="de-DE" sz="2000" dirty="0" smtClean="0"/>
            </a:br>
            <a:r>
              <a:rPr lang="de-DE" sz="2000" dirty="0" smtClean="0"/>
              <a:t>Anzahl von Litern Wasser pro Sekunde</a:t>
            </a:r>
            <a:br>
              <a:rPr lang="de-DE" sz="2000" dirty="0" smtClean="0"/>
            </a:br>
            <a:r>
              <a:rPr lang="de-DE" sz="2000" dirty="0" smtClean="0"/>
              <a:t>transportieren</a:t>
            </a:r>
          </a:p>
          <a:p>
            <a:endParaRPr lang="de-DE" sz="2400" dirty="0" smtClean="0"/>
          </a:p>
          <a:p>
            <a:endParaRPr lang="de-DE" sz="2400" dirty="0" smtClean="0"/>
          </a:p>
          <a:p>
            <a:endParaRPr lang="de-DE" sz="2400" dirty="0"/>
          </a:p>
          <a:p>
            <a:endParaRPr lang="de-DE" sz="2400" dirty="0" smtClean="0"/>
          </a:p>
          <a:p>
            <a:endParaRPr lang="de-DE" sz="2400" dirty="0" smtClean="0"/>
          </a:p>
          <a:p>
            <a:r>
              <a:rPr lang="de-DE" sz="2400" dirty="0" smtClean="0"/>
              <a:t>Wie viel Wasser pro Sekunde kann nun von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400" dirty="0" smtClean="0"/>
              <a:t> zu </a:t>
            </a:r>
            <a:r>
              <a:rPr lang="de-DE" sz="2400" dirty="0" smtClean="0">
                <a:solidFill>
                  <a:srgbClr val="3C8C93"/>
                </a:solidFill>
              </a:rPr>
              <a:t>t</a:t>
            </a:r>
            <a:r>
              <a:rPr lang="de-DE" sz="2400" dirty="0" smtClean="0"/>
              <a:t> maximal fließen?</a:t>
            </a:r>
          </a:p>
        </p:txBody>
      </p:sp>
      <p:sp>
        <p:nvSpPr>
          <p:cNvPr id="5" name="Oval 3"/>
          <p:cNvSpPr/>
          <p:nvPr/>
        </p:nvSpPr>
        <p:spPr>
          <a:xfrm>
            <a:off x="6324600" y="1899319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5638800" y="2966119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7" name="Oval 6"/>
          <p:cNvSpPr/>
          <p:nvPr/>
        </p:nvSpPr>
        <p:spPr>
          <a:xfrm>
            <a:off x="6324600" y="3956719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7772400" y="1899319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9" name="Oval 9"/>
          <p:cNvSpPr/>
          <p:nvPr/>
        </p:nvSpPr>
        <p:spPr>
          <a:xfrm>
            <a:off x="7772400" y="3956719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0" name="Oval 10"/>
          <p:cNvSpPr/>
          <p:nvPr/>
        </p:nvSpPr>
        <p:spPr>
          <a:xfrm>
            <a:off x="8534400" y="2966119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1" name="Straight Arrow Connector 12"/>
          <p:cNvCxnSpPr>
            <a:stCxn id="5" idx="6"/>
            <a:endCxn id="8" idx="2"/>
          </p:cNvCxnSpPr>
          <p:nvPr/>
        </p:nvCxnSpPr>
        <p:spPr>
          <a:xfrm>
            <a:off x="6781800" y="2127919"/>
            <a:ext cx="9906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2" name="Straight Arrow Connector 14"/>
          <p:cNvCxnSpPr>
            <a:stCxn id="6" idx="0"/>
            <a:endCxn id="5" idx="3"/>
          </p:cNvCxnSpPr>
          <p:nvPr/>
        </p:nvCxnSpPr>
        <p:spPr>
          <a:xfrm rot="5400000" flipH="1" flipV="1">
            <a:off x="5791200" y="2366044"/>
            <a:ext cx="676275" cy="5238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3" name="Straight Arrow Connector 16"/>
          <p:cNvCxnSpPr>
            <a:stCxn id="6" idx="4"/>
            <a:endCxn id="7" idx="1"/>
          </p:cNvCxnSpPr>
          <p:nvPr/>
        </p:nvCxnSpPr>
        <p:spPr>
          <a:xfrm rot="16200000" flipH="1">
            <a:off x="5829300" y="3461419"/>
            <a:ext cx="600075" cy="5238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4" name="Straight Arrow Connector 18"/>
          <p:cNvCxnSpPr>
            <a:stCxn id="7" idx="6"/>
            <a:endCxn id="9" idx="2"/>
          </p:cNvCxnSpPr>
          <p:nvPr/>
        </p:nvCxnSpPr>
        <p:spPr>
          <a:xfrm>
            <a:off x="6781800" y="4185319"/>
            <a:ext cx="9906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5" name="Straight Arrow Connector 20"/>
          <p:cNvCxnSpPr>
            <a:stCxn id="9" idx="7"/>
            <a:endCxn id="10" idx="4"/>
          </p:cNvCxnSpPr>
          <p:nvPr/>
        </p:nvCxnSpPr>
        <p:spPr>
          <a:xfrm rot="5400000" flipH="1" flipV="1">
            <a:off x="8162925" y="3423319"/>
            <a:ext cx="6000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6" name="Straight Arrow Connector 23"/>
          <p:cNvCxnSpPr>
            <a:stCxn id="8" idx="5"/>
            <a:endCxn id="10" idx="0"/>
          </p:cNvCxnSpPr>
          <p:nvPr/>
        </p:nvCxnSpPr>
        <p:spPr>
          <a:xfrm rot="16200000" flipH="1">
            <a:off x="8124825" y="2327944"/>
            <a:ext cx="6762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7" name="Straight Arrow Connector 25"/>
          <p:cNvCxnSpPr/>
          <p:nvPr/>
        </p:nvCxnSpPr>
        <p:spPr>
          <a:xfrm rot="5400000" flipH="1" flipV="1">
            <a:off x="5828507" y="3155825"/>
            <a:ext cx="16002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8" name="Straight Arrow Connector 27"/>
          <p:cNvCxnSpPr>
            <a:stCxn id="9" idx="0"/>
            <a:endCxn id="8" idx="4"/>
          </p:cNvCxnSpPr>
          <p:nvPr/>
        </p:nvCxnSpPr>
        <p:spPr>
          <a:xfrm rot="5400000" flipH="1" flipV="1">
            <a:off x="7200901" y="3156619"/>
            <a:ext cx="1600200" cy="317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9" name="Straight Arrow Connector 32"/>
          <p:cNvCxnSpPr>
            <a:stCxn id="8" idx="3"/>
            <a:endCxn id="7" idx="7"/>
          </p:cNvCxnSpPr>
          <p:nvPr/>
        </p:nvCxnSpPr>
        <p:spPr>
          <a:xfrm rot="5400000">
            <a:off x="6410325" y="2594644"/>
            <a:ext cx="1733550" cy="112395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0" name="Straight Arrow Connector 36"/>
          <p:cNvCxnSpPr/>
          <p:nvPr/>
        </p:nvCxnSpPr>
        <p:spPr>
          <a:xfrm rot="5400000" flipH="1" flipV="1">
            <a:off x="5677694" y="3155825"/>
            <a:ext cx="16002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22" name="TextBox 38"/>
          <p:cNvSpPr txBox="1">
            <a:spLocks noChangeArrowheads="1"/>
          </p:cNvSpPr>
          <p:nvPr/>
        </p:nvSpPr>
        <p:spPr bwMode="auto">
          <a:xfrm>
            <a:off x="6090746" y="4581128"/>
            <a:ext cx="24416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800" dirty="0" err="1" smtClean="0">
                <a:latin typeface="+mn-lt"/>
              </a:rPr>
              <a:t>Jede</a:t>
            </a:r>
            <a:r>
              <a:rPr lang="en-US" altLang="de-DE" sz="1800" dirty="0" smtClean="0">
                <a:latin typeface="+mn-lt"/>
              </a:rPr>
              <a:t> </a:t>
            </a:r>
            <a:r>
              <a:rPr lang="en-US" altLang="de-DE" sz="1800" dirty="0" err="1" smtClean="0">
                <a:latin typeface="+mn-lt"/>
              </a:rPr>
              <a:t>Zahl</a:t>
            </a:r>
            <a:r>
              <a:rPr lang="en-US" altLang="de-DE" sz="1800" dirty="0" smtClean="0">
                <a:latin typeface="+mn-lt"/>
              </a:rPr>
              <a:t> </a:t>
            </a:r>
            <a:r>
              <a:rPr lang="en-US" altLang="de-DE" sz="1800" dirty="0" err="1" smtClean="0">
                <a:latin typeface="+mn-lt"/>
              </a:rPr>
              <a:t>steht</a:t>
            </a:r>
            <a:r>
              <a:rPr lang="en-US" altLang="de-DE" sz="1800" dirty="0" smtClean="0">
                <a:latin typeface="+mn-lt"/>
              </a:rPr>
              <a:t> </a:t>
            </a:r>
            <a:r>
              <a:rPr lang="en-US" altLang="de-DE" sz="1800" dirty="0" err="1" smtClean="0">
                <a:latin typeface="+mn-lt"/>
              </a:rPr>
              <a:t>für</a:t>
            </a:r>
            <a:r>
              <a:rPr lang="en-US" altLang="de-DE" sz="1800" dirty="0" smtClean="0">
                <a:latin typeface="+mn-lt"/>
              </a:rPr>
              <a:t> die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800" dirty="0" err="1" smtClean="0">
                <a:latin typeface="+mn-lt"/>
              </a:rPr>
              <a:t>Kapazität</a:t>
            </a:r>
            <a:r>
              <a:rPr lang="en-US" altLang="de-DE" sz="1800" dirty="0" smtClean="0">
                <a:latin typeface="+mn-lt"/>
              </a:rPr>
              <a:t> </a:t>
            </a:r>
            <a:r>
              <a:rPr lang="en-US" altLang="de-DE" sz="1800" dirty="0" err="1" smtClean="0">
                <a:latin typeface="+mn-lt"/>
              </a:rPr>
              <a:t>dieser</a:t>
            </a:r>
            <a:r>
              <a:rPr lang="en-US" altLang="de-DE" sz="1800" dirty="0" smtClean="0">
                <a:latin typeface="+mn-lt"/>
              </a:rPr>
              <a:t> </a:t>
            </a:r>
            <a:r>
              <a:rPr lang="en-US" altLang="de-DE" sz="1800" dirty="0" err="1" smtClean="0">
                <a:latin typeface="+mn-lt"/>
              </a:rPr>
              <a:t>Kante</a:t>
            </a:r>
            <a:endParaRPr lang="en-US" altLang="de-DE" sz="1800" dirty="0" smtClean="0">
              <a:latin typeface="+mn-lt"/>
            </a:endParaRPr>
          </a:p>
        </p:txBody>
      </p:sp>
      <p:sp>
        <p:nvSpPr>
          <p:cNvPr id="23" name="TextBox 39"/>
          <p:cNvSpPr txBox="1">
            <a:spLocks noChangeArrowheads="1"/>
          </p:cNvSpPr>
          <p:nvPr/>
        </p:nvSpPr>
        <p:spPr bwMode="auto">
          <a:xfrm>
            <a:off x="7010400" y="1823119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12</a:t>
            </a:r>
          </a:p>
        </p:txBody>
      </p:sp>
      <p:sp>
        <p:nvSpPr>
          <p:cNvPr id="24" name="TextBox 40"/>
          <p:cNvSpPr txBox="1">
            <a:spLocks noChangeArrowheads="1"/>
          </p:cNvSpPr>
          <p:nvPr/>
        </p:nvSpPr>
        <p:spPr bwMode="auto">
          <a:xfrm>
            <a:off x="5807075" y="2291432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16</a:t>
            </a:r>
          </a:p>
        </p:txBody>
      </p:sp>
      <p:sp>
        <p:nvSpPr>
          <p:cNvPr id="25" name="TextBox 41"/>
          <p:cNvSpPr txBox="1">
            <a:spLocks noChangeArrowheads="1"/>
          </p:cNvSpPr>
          <p:nvPr/>
        </p:nvSpPr>
        <p:spPr bwMode="auto">
          <a:xfrm>
            <a:off x="7154863" y="2737519"/>
            <a:ext cx="289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9</a:t>
            </a:r>
          </a:p>
        </p:txBody>
      </p:sp>
      <p:sp>
        <p:nvSpPr>
          <p:cNvPr id="26" name="TextBox 42"/>
          <p:cNvSpPr txBox="1">
            <a:spLocks noChangeArrowheads="1"/>
          </p:cNvSpPr>
          <p:nvPr/>
        </p:nvSpPr>
        <p:spPr bwMode="auto">
          <a:xfrm>
            <a:off x="6172200" y="2824832"/>
            <a:ext cx="300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4</a:t>
            </a:r>
          </a:p>
        </p:txBody>
      </p:sp>
      <p:sp>
        <p:nvSpPr>
          <p:cNvPr id="27" name="TextBox 43"/>
          <p:cNvSpPr txBox="1">
            <a:spLocks noChangeArrowheads="1"/>
          </p:cNvSpPr>
          <p:nvPr/>
        </p:nvSpPr>
        <p:spPr bwMode="auto">
          <a:xfrm>
            <a:off x="6553200" y="2889919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10</a:t>
            </a:r>
          </a:p>
        </p:txBody>
      </p:sp>
      <p:sp>
        <p:nvSpPr>
          <p:cNvPr id="28" name="TextBox 44"/>
          <p:cNvSpPr txBox="1">
            <a:spLocks noChangeArrowheads="1"/>
          </p:cNvSpPr>
          <p:nvPr/>
        </p:nvSpPr>
        <p:spPr bwMode="auto">
          <a:xfrm>
            <a:off x="7010400" y="4120232"/>
            <a:ext cx="4026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14</a:t>
            </a:r>
          </a:p>
        </p:txBody>
      </p:sp>
      <p:sp>
        <p:nvSpPr>
          <p:cNvPr id="29" name="TextBox 45"/>
          <p:cNvSpPr txBox="1">
            <a:spLocks noChangeArrowheads="1"/>
          </p:cNvSpPr>
          <p:nvPr/>
        </p:nvSpPr>
        <p:spPr bwMode="auto">
          <a:xfrm>
            <a:off x="7764463" y="2889919"/>
            <a:ext cx="289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7</a:t>
            </a:r>
          </a:p>
        </p:txBody>
      </p:sp>
      <p:sp>
        <p:nvSpPr>
          <p:cNvPr id="30" name="TextBox 46"/>
          <p:cNvSpPr txBox="1">
            <a:spLocks noChangeArrowheads="1"/>
          </p:cNvSpPr>
          <p:nvPr/>
        </p:nvSpPr>
        <p:spPr bwMode="auto">
          <a:xfrm>
            <a:off x="8305800" y="2215232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20</a:t>
            </a:r>
          </a:p>
        </p:txBody>
      </p:sp>
      <p:sp>
        <p:nvSpPr>
          <p:cNvPr id="31" name="TextBox 47"/>
          <p:cNvSpPr txBox="1">
            <a:spLocks noChangeArrowheads="1"/>
          </p:cNvSpPr>
          <p:nvPr/>
        </p:nvSpPr>
        <p:spPr bwMode="auto">
          <a:xfrm>
            <a:off x="8321675" y="3651919"/>
            <a:ext cx="300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4</a:t>
            </a:r>
          </a:p>
        </p:txBody>
      </p:sp>
      <p:sp>
        <p:nvSpPr>
          <p:cNvPr id="32" name="TextBox 57"/>
          <p:cNvSpPr txBox="1">
            <a:spLocks noChangeArrowheads="1"/>
          </p:cNvSpPr>
          <p:nvPr/>
        </p:nvSpPr>
        <p:spPr bwMode="auto">
          <a:xfrm>
            <a:off x="5730875" y="3712244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13</a:t>
            </a:r>
          </a:p>
        </p:txBody>
      </p:sp>
      <p:sp>
        <p:nvSpPr>
          <p:cNvPr id="3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196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550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 smtClean="0"/>
              <a:t>Netzwerkfluss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783854"/>
            <a:ext cx="8315325" cy="3525466"/>
          </a:xfrm>
        </p:spPr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>
              <a:spcBef>
                <a:spcPts val="0"/>
              </a:spcBef>
            </a:pPr>
            <a:r>
              <a:rPr lang="de-DE" sz="2400" dirty="0" smtClean="0"/>
              <a:t>Der Fluss des Netzwerkes ist definiert als der Fluss von der Quelle </a:t>
            </a:r>
            <a:r>
              <a:rPr lang="de-DE" sz="2400" dirty="0" smtClean="0">
                <a:solidFill>
                  <a:srgbClr val="3C8C93"/>
                </a:solidFill>
              </a:rPr>
              <a:t>s</a:t>
            </a:r>
            <a:r>
              <a:rPr lang="de-DE" sz="2400" dirty="0" smtClean="0"/>
              <a:t> (oder in die Senke </a:t>
            </a:r>
            <a:r>
              <a:rPr lang="de-DE" sz="2400" dirty="0" smtClean="0">
                <a:solidFill>
                  <a:srgbClr val="3C8C93"/>
                </a:solidFill>
              </a:rPr>
              <a:t>t</a:t>
            </a:r>
            <a:r>
              <a:rPr lang="de-DE" sz="24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de-DE" sz="2400" dirty="0" smtClean="0"/>
              <a:t>Im Beispiel oben ist der Netzwerkfluss 23</a:t>
            </a:r>
          </a:p>
        </p:txBody>
      </p:sp>
      <p:sp>
        <p:nvSpPr>
          <p:cNvPr id="5" name="Oval 3"/>
          <p:cNvSpPr/>
          <p:nvPr/>
        </p:nvSpPr>
        <p:spPr>
          <a:xfrm>
            <a:off x="1656105" y="120094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970305" y="226774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7" name="Oval 5"/>
          <p:cNvSpPr/>
          <p:nvPr/>
        </p:nvSpPr>
        <p:spPr>
          <a:xfrm>
            <a:off x="1656105" y="325834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8" name="Oval 6"/>
          <p:cNvSpPr/>
          <p:nvPr/>
        </p:nvSpPr>
        <p:spPr>
          <a:xfrm>
            <a:off x="3103905" y="120094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9" name="Oval 7"/>
          <p:cNvSpPr/>
          <p:nvPr/>
        </p:nvSpPr>
        <p:spPr>
          <a:xfrm>
            <a:off x="3103905" y="325834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0" name="Oval 8"/>
          <p:cNvSpPr/>
          <p:nvPr/>
        </p:nvSpPr>
        <p:spPr>
          <a:xfrm>
            <a:off x="3865905" y="226774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1" name="Straight Arrow Connector 9"/>
          <p:cNvCxnSpPr>
            <a:stCxn id="5" idx="6"/>
            <a:endCxn id="8" idx="2"/>
          </p:cNvCxnSpPr>
          <p:nvPr/>
        </p:nvCxnSpPr>
        <p:spPr>
          <a:xfrm>
            <a:off x="2113305" y="1429544"/>
            <a:ext cx="9906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2" name="Straight Arrow Connector 10"/>
          <p:cNvCxnSpPr>
            <a:stCxn id="6" idx="0"/>
            <a:endCxn id="5" idx="3"/>
          </p:cNvCxnSpPr>
          <p:nvPr/>
        </p:nvCxnSpPr>
        <p:spPr>
          <a:xfrm rot="5400000" flipH="1" flipV="1">
            <a:off x="1122705" y="1667669"/>
            <a:ext cx="676275" cy="5238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3" name="Straight Arrow Connector 11"/>
          <p:cNvCxnSpPr>
            <a:stCxn id="6" idx="4"/>
            <a:endCxn id="7" idx="1"/>
          </p:cNvCxnSpPr>
          <p:nvPr/>
        </p:nvCxnSpPr>
        <p:spPr>
          <a:xfrm rot="16200000" flipH="1">
            <a:off x="1160805" y="2763044"/>
            <a:ext cx="600075" cy="5238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4" name="Straight Arrow Connector 12"/>
          <p:cNvCxnSpPr>
            <a:stCxn id="7" idx="6"/>
            <a:endCxn id="9" idx="2"/>
          </p:cNvCxnSpPr>
          <p:nvPr/>
        </p:nvCxnSpPr>
        <p:spPr>
          <a:xfrm>
            <a:off x="2113305" y="3486944"/>
            <a:ext cx="9906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5" name="Straight Arrow Connector 13"/>
          <p:cNvCxnSpPr>
            <a:stCxn id="9" idx="7"/>
            <a:endCxn id="10" idx="4"/>
          </p:cNvCxnSpPr>
          <p:nvPr/>
        </p:nvCxnSpPr>
        <p:spPr>
          <a:xfrm rot="5400000" flipH="1" flipV="1">
            <a:off x="3494430" y="2724944"/>
            <a:ext cx="6000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6" name="Straight Arrow Connector 14"/>
          <p:cNvCxnSpPr>
            <a:stCxn id="8" idx="5"/>
            <a:endCxn id="10" idx="0"/>
          </p:cNvCxnSpPr>
          <p:nvPr/>
        </p:nvCxnSpPr>
        <p:spPr>
          <a:xfrm rot="16200000" flipH="1">
            <a:off x="3456330" y="1629569"/>
            <a:ext cx="6762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7" name="Straight Arrow Connector 15"/>
          <p:cNvCxnSpPr/>
          <p:nvPr/>
        </p:nvCxnSpPr>
        <p:spPr>
          <a:xfrm rot="5400000" flipH="1" flipV="1">
            <a:off x="1160012" y="2457450"/>
            <a:ext cx="16002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8" name="Straight Arrow Connector 16"/>
          <p:cNvCxnSpPr>
            <a:stCxn id="9" idx="0"/>
            <a:endCxn id="8" idx="4"/>
          </p:cNvCxnSpPr>
          <p:nvPr/>
        </p:nvCxnSpPr>
        <p:spPr>
          <a:xfrm rot="5400000" flipH="1" flipV="1">
            <a:off x="2532406" y="2458244"/>
            <a:ext cx="1600200" cy="31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9" name="Straight Arrow Connector 17"/>
          <p:cNvCxnSpPr>
            <a:stCxn id="8" idx="3"/>
            <a:endCxn id="7" idx="7"/>
          </p:cNvCxnSpPr>
          <p:nvPr/>
        </p:nvCxnSpPr>
        <p:spPr>
          <a:xfrm rot="5400000">
            <a:off x="1741830" y="1896269"/>
            <a:ext cx="1733550" cy="112395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0" name="Straight Arrow Connector 18"/>
          <p:cNvCxnSpPr/>
          <p:nvPr/>
        </p:nvCxnSpPr>
        <p:spPr>
          <a:xfrm rot="5400000" flipH="1" flipV="1">
            <a:off x="1009199" y="2457450"/>
            <a:ext cx="16002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796974" y="4005064"/>
            <a:ext cx="34130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 smtClean="0">
                <a:solidFill>
                  <a:prstClr val="black"/>
                </a:solidFill>
                <a:latin typeface="+mn-lt"/>
              </a:rPr>
              <a:t>Dieser Graph enthält die </a:t>
            </a:r>
            <a:br>
              <a:rPr lang="de-DE" altLang="de-DE" sz="1800" dirty="0" smtClean="0">
                <a:solidFill>
                  <a:prstClr val="black"/>
                </a:solidFill>
                <a:latin typeface="+mn-lt"/>
              </a:rPr>
            </a:br>
            <a:r>
              <a:rPr lang="de-DE" altLang="de-DE" sz="1800" dirty="0" smtClean="0">
                <a:solidFill>
                  <a:schemeClr val="accent2"/>
                </a:solidFill>
                <a:latin typeface="+mn-lt"/>
              </a:rPr>
              <a:t>Kapazitäten</a:t>
            </a:r>
            <a:r>
              <a:rPr lang="de-DE" altLang="de-DE" sz="1800" dirty="0" smtClean="0">
                <a:solidFill>
                  <a:prstClr val="black"/>
                </a:solidFill>
                <a:latin typeface="+mn-lt"/>
              </a:rPr>
              <a:t> jeder Kante im Graph</a:t>
            </a:r>
            <a:br>
              <a:rPr lang="de-DE" altLang="de-DE" sz="1800" dirty="0" smtClean="0">
                <a:solidFill>
                  <a:prstClr val="black"/>
                </a:solidFill>
                <a:latin typeface="+mn-lt"/>
              </a:rPr>
            </a:br>
            <a:r>
              <a:rPr lang="de-DE" altLang="de-DE" sz="1800" dirty="0" smtClean="0">
                <a:solidFill>
                  <a:prstClr val="black"/>
                </a:solidFill>
                <a:latin typeface="+mn-lt"/>
              </a:rPr>
              <a:t>(Beschriftung c(</a:t>
            </a:r>
            <a:r>
              <a:rPr lang="de-DE" altLang="de-DE" sz="1800" dirty="0" err="1" smtClean="0">
                <a:solidFill>
                  <a:prstClr val="black"/>
                </a:solidFill>
                <a:latin typeface="+mn-lt"/>
              </a:rPr>
              <a:t>e</a:t>
            </a:r>
            <a:r>
              <a:rPr lang="de-DE" altLang="de-DE" sz="1800" dirty="0" smtClean="0">
                <a:solidFill>
                  <a:prstClr val="black"/>
                </a:solidFill>
                <a:latin typeface="+mn-lt"/>
              </a:rPr>
              <a:t>))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2341905" y="1124744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12</a:t>
            </a: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1138580" y="1593057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16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2486368" y="2039144"/>
            <a:ext cx="289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schemeClr val="accent2"/>
                </a:solidFill>
                <a:latin typeface="+mn-lt"/>
              </a:rPr>
              <a:t>9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1503705" y="2126457"/>
            <a:ext cx="300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4</a:t>
            </a:r>
          </a:p>
        </p:txBody>
      </p:sp>
      <p:sp>
        <p:nvSpPr>
          <p:cNvPr id="27" name="TextBox 25"/>
          <p:cNvSpPr txBox="1">
            <a:spLocks noChangeArrowheads="1"/>
          </p:cNvSpPr>
          <p:nvPr/>
        </p:nvSpPr>
        <p:spPr bwMode="auto">
          <a:xfrm>
            <a:off x="1884705" y="2191544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schemeClr val="accent2"/>
                </a:solidFill>
                <a:latin typeface="+mn-lt"/>
              </a:rPr>
              <a:t>10</a:t>
            </a:r>
          </a:p>
        </p:txBody>
      </p:sp>
      <p:sp>
        <p:nvSpPr>
          <p:cNvPr id="28" name="TextBox 26"/>
          <p:cNvSpPr txBox="1">
            <a:spLocks noChangeArrowheads="1"/>
          </p:cNvSpPr>
          <p:nvPr/>
        </p:nvSpPr>
        <p:spPr bwMode="auto">
          <a:xfrm>
            <a:off x="2341905" y="3421857"/>
            <a:ext cx="4026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schemeClr val="accent2"/>
                </a:solidFill>
                <a:latin typeface="+mn-lt"/>
              </a:rPr>
              <a:t>14</a:t>
            </a:r>
          </a:p>
        </p:txBody>
      </p:sp>
      <p:sp>
        <p:nvSpPr>
          <p:cNvPr id="29" name="TextBox 27"/>
          <p:cNvSpPr txBox="1">
            <a:spLocks noChangeArrowheads="1"/>
          </p:cNvSpPr>
          <p:nvPr/>
        </p:nvSpPr>
        <p:spPr bwMode="auto">
          <a:xfrm>
            <a:off x="3095968" y="2191544"/>
            <a:ext cx="289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schemeClr val="accent2"/>
                </a:solidFill>
                <a:latin typeface="+mn-lt"/>
              </a:rPr>
              <a:t>7</a:t>
            </a:r>
          </a:p>
        </p:txBody>
      </p:sp>
      <p:sp>
        <p:nvSpPr>
          <p:cNvPr id="30" name="TextBox 28"/>
          <p:cNvSpPr txBox="1">
            <a:spLocks noChangeArrowheads="1"/>
          </p:cNvSpPr>
          <p:nvPr/>
        </p:nvSpPr>
        <p:spPr bwMode="auto">
          <a:xfrm>
            <a:off x="3637305" y="1516857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schemeClr val="accent2"/>
                </a:solidFill>
                <a:latin typeface="+mn-lt"/>
              </a:rPr>
              <a:t>20</a:t>
            </a:r>
          </a:p>
        </p:txBody>
      </p:sp>
      <p:sp>
        <p:nvSpPr>
          <p:cNvPr id="31" name="TextBox 29"/>
          <p:cNvSpPr txBox="1">
            <a:spLocks noChangeArrowheads="1"/>
          </p:cNvSpPr>
          <p:nvPr/>
        </p:nvSpPr>
        <p:spPr bwMode="auto">
          <a:xfrm>
            <a:off x="3653180" y="2953544"/>
            <a:ext cx="300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schemeClr val="accent2"/>
                </a:solidFill>
                <a:latin typeface="+mn-lt"/>
              </a:rPr>
              <a:t>4</a:t>
            </a:r>
          </a:p>
        </p:txBody>
      </p:sp>
      <p:sp>
        <p:nvSpPr>
          <p:cNvPr id="32" name="TextBox 47"/>
          <p:cNvSpPr txBox="1">
            <a:spLocks noChangeArrowheads="1"/>
          </p:cNvSpPr>
          <p:nvPr/>
        </p:nvSpPr>
        <p:spPr bwMode="auto">
          <a:xfrm>
            <a:off x="5080391" y="4005064"/>
            <a:ext cx="31640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 smtClean="0">
                <a:solidFill>
                  <a:prstClr val="black"/>
                </a:solidFill>
                <a:latin typeface="+mn-lt"/>
              </a:rPr>
              <a:t>Dieser Graph enthält zusätzlich</a:t>
            </a:r>
            <a:br>
              <a:rPr lang="de-DE" altLang="de-DE" sz="1800" dirty="0" smtClean="0">
                <a:solidFill>
                  <a:prstClr val="black"/>
                </a:solidFill>
                <a:latin typeface="+mn-lt"/>
              </a:rPr>
            </a:br>
            <a:r>
              <a:rPr lang="de-DE" altLang="de-DE" sz="1800" dirty="0" smtClean="0">
                <a:solidFill>
                  <a:prstClr val="black"/>
                </a:solidFill>
                <a:latin typeface="+mn-lt"/>
              </a:rPr>
              <a:t>den </a:t>
            </a:r>
            <a:r>
              <a:rPr lang="de-DE" altLang="de-DE" sz="1800" dirty="0" smtClean="0">
                <a:solidFill>
                  <a:srgbClr val="7030A0"/>
                </a:solidFill>
                <a:latin typeface="+mn-lt"/>
              </a:rPr>
              <a:t>Fluss</a:t>
            </a:r>
            <a:r>
              <a:rPr lang="de-DE" altLang="de-DE" sz="1800" dirty="0" smtClean="0">
                <a:solidFill>
                  <a:prstClr val="black"/>
                </a:solidFill>
                <a:latin typeface="+mn-lt"/>
              </a:rPr>
              <a:t> im Graphen</a:t>
            </a:r>
            <a:br>
              <a:rPr lang="de-DE" altLang="de-DE" sz="1800" dirty="0" smtClean="0">
                <a:solidFill>
                  <a:prstClr val="black"/>
                </a:solidFill>
                <a:latin typeface="+mn-lt"/>
              </a:rPr>
            </a:br>
            <a:r>
              <a:rPr lang="de-DE" altLang="de-DE" sz="1800" dirty="0" smtClean="0">
                <a:solidFill>
                  <a:prstClr val="black"/>
                </a:solidFill>
                <a:latin typeface="+mn-lt"/>
              </a:rPr>
              <a:t>(Beschriftung f(</a:t>
            </a:r>
            <a:r>
              <a:rPr lang="de-DE" altLang="de-DE" sz="1800" dirty="0" err="1" smtClean="0">
                <a:solidFill>
                  <a:prstClr val="black"/>
                </a:solidFill>
                <a:latin typeface="+mn-lt"/>
              </a:rPr>
              <a:t>e</a:t>
            </a:r>
            <a:r>
              <a:rPr lang="de-DE" altLang="de-DE" sz="1800" dirty="0" smtClean="0">
                <a:solidFill>
                  <a:prstClr val="black"/>
                </a:solidFill>
                <a:latin typeface="+mn-lt"/>
              </a:rPr>
              <a:t>)/c(</a:t>
            </a:r>
            <a:r>
              <a:rPr lang="de-DE" altLang="de-DE" sz="1800" dirty="0" err="1" smtClean="0">
                <a:solidFill>
                  <a:prstClr val="black"/>
                </a:solidFill>
                <a:latin typeface="+mn-lt"/>
              </a:rPr>
              <a:t>e</a:t>
            </a:r>
            <a:r>
              <a:rPr lang="de-DE" altLang="de-DE" sz="1800" dirty="0" smtClean="0">
                <a:solidFill>
                  <a:prstClr val="black"/>
                </a:solidFill>
                <a:latin typeface="+mn-lt"/>
              </a:rPr>
              <a:t>)</a:t>
            </a:r>
          </a:p>
        </p:txBody>
      </p:sp>
      <p:sp>
        <p:nvSpPr>
          <p:cNvPr id="33" name="TextBox 57"/>
          <p:cNvSpPr txBox="1">
            <a:spLocks noChangeArrowheads="1"/>
          </p:cNvSpPr>
          <p:nvPr/>
        </p:nvSpPr>
        <p:spPr bwMode="auto">
          <a:xfrm>
            <a:off x="1062380" y="2877344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13</a:t>
            </a:r>
          </a:p>
        </p:txBody>
      </p:sp>
      <p:sp>
        <p:nvSpPr>
          <p:cNvPr id="34" name="Oval 59"/>
          <p:cNvSpPr/>
          <p:nvPr/>
        </p:nvSpPr>
        <p:spPr>
          <a:xfrm>
            <a:off x="5923305" y="131683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35" name="Oval 60"/>
          <p:cNvSpPr/>
          <p:nvPr/>
        </p:nvSpPr>
        <p:spPr>
          <a:xfrm>
            <a:off x="5237505" y="238363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36" name="Oval 61"/>
          <p:cNvSpPr/>
          <p:nvPr/>
        </p:nvSpPr>
        <p:spPr>
          <a:xfrm>
            <a:off x="5923305" y="337423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37" name="Oval 62"/>
          <p:cNvSpPr/>
          <p:nvPr/>
        </p:nvSpPr>
        <p:spPr>
          <a:xfrm>
            <a:off x="7371105" y="131683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38" name="Oval 63"/>
          <p:cNvSpPr/>
          <p:nvPr/>
        </p:nvSpPr>
        <p:spPr>
          <a:xfrm>
            <a:off x="7371105" y="337423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39" name="Oval 64"/>
          <p:cNvSpPr/>
          <p:nvPr/>
        </p:nvSpPr>
        <p:spPr>
          <a:xfrm>
            <a:off x="8133105" y="238363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40" name="Straight Arrow Connector 65"/>
          <p:cNvCxnSpPr>
            <a:stCxn id="34" idx="6"/>
            <a:endCxn id="37" idx="2"/>
          </p:cNvCxnSpPr>
          <p:nvPr/>
        </p:nvCxnSpPr>
        <p:spPr>
          <a:xfrm>
            <a:off x="6380505" y="1545432"/>
            <a:ext cx="9906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1" name="Straight Arrow Connector 66"/>
          <p:cNvCxnSpPr>
            <a:stCxn id="35" idx="0"/>
            <a:endCxn id="34" idx="3"/>
          </p:cNvCxnSpPr>
          <p:nvPr/>
        </p:nvCxnSpPr>
        <p:spPr>
          <a:xfrm rot="5400000" flipH="1" flipV="1">
            <a:off x="5389905" y="1783557"/>
            <a:ext cx="676275" cy="5238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2" name="Straight Arrow Connector 67"/>
          <p:cNvCxnSpPr>
            <a:stCxn id="35" idx="4"/>
            <a:endCxn id="36" idx="1"/>
          </p:cNvCxnSpPr>
          <p:nvPr/>
        </p:nvCxnSpPr>
        <p:spPr>
          <a:xfrm rot="16200000" flipH="1">
            <a:off x="5428005" y="2878932"/>
            <a:ext cx="600075" cy="5238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3" name="Straight Arrow Connector 68"/>
          <p:cNvCxnSpPr>
            <a:stCxn id="36" idx="6"/>
            <a:endCxn id="38" idx="2"/>
          </p:cNvCxnSpPr>
          <p:nvPr/>
        </p:nvCxnSpPr>
        <p:spPr>
          <a:xfrm>
            <a:off x="6380505" y="3602832"/>
            <a:ext cx="9906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4" name="Straight Arrow Connector 69"/>
          <p:cNvCxnSpPr>
            <a:stCxn id="38" idx="7"/>
            <a:endCxn id="39" idx="4"/>
          </p:cNvCxnSpPr>
          <p:nvPr/>
        </p:nvCxnSpPr>
        <p:spPr>
          <a:xfrm rot="5400000" flipH="1" flipV="1">
            <a:off x="7761630" y="2840832"/>
            <a:ext cx="6000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5" name="Straight Arrow Connector 70"/>
          <p:cNvCxnSpPr>
            <a:stCxn id="37" idx="5"/>
            <a:endCxn id="39" idx="0"/>
          </p:cNvCxnSpPr>
          <p:nvPr/>
        </p:nvCxnSpPr>
        <p:spPr>
          <a:xfrm rot="16200000" flipH="1">
            <a:off x="7723530" y="1745457"/>
            <a:ext cx="6762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71"/>
          <p:cNvCxnSpPr/>
          <p:nvPr/>
        </p:nvCxnSpPr>
        <p:spPr>
          <a:xfrm rot="5400000" flipH="1" flipV="1">
            <a:off x="5427212" y="2573338"/>
            <a:ext cx="16002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47" name="Straight Arrow Connector 72"/>
          <p:cNvCxnSpPr>
            <a:stCxn id="38" idx="0"/>
            <a:endCxn id="37" idx="4"/>
          </p:cNvCxnSpPr>
          <p:nvPr/>
        </p:nvCxnSpPr>
        <p:spPr>
          <a:xfrm rot="5400000" flipH="1" flipV="1">
            <a:off x="6799606" y="2572544"/>
            <a:ext cx="1600200" cy="31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8" name="Straight Arrow Connector 73"/>
          <p:cNvCxnSpPr>
            <a:stCxn id="37" idx="3"/>
            <a:endCxn id="36" idx="7"/>
          </p:cNvCxnSpPr>
          <p:nvPr/>
        </p:nvCxnSpPr>
        <p:spPr>
          <a:xfrm rot="5400000">
            <a:off x="6009030" y="2012157"/>
            <a:ext cx="1733550" cy="112395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9" name="Straight Arrow Connector 74"/>
          <p:cNvCxnSpPr/>
          <p:nvPr/>
        </p:nvCxnSpPr>
        <p:spPr>
          <a:xfrm rot="5400000" flipH="1" flipV="1">
            <a:off x="5276399" y="2573338"/>
            <a:ext cx="16002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51" name="TextBox 20"/>
          <p:cNvSpPr txBox="1">
            <a:spLocks noChangeArrowheads="1"/>
          </p:cNvSpPr>
          <p:nvPr/>
        </p:nvSpPr>
        <p:spPr bwMode="auto">
          <a:xfrm>
            <a:off x="6532905" y="1240632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12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12</a:t>
            </a:r>
          </a:p>
        </p:txBody>
      </p:sp>
      <p:sp>
        <p:nvSpPr>
          <p:cNvPr id="52" name="TextBox 21"/>
          <p:cNvSpPr txBox="1">
            <a:spLocks noChangeArrowheads="1"/>
          </p:cNvSpPr>
          <p:nvPr/>
        </p:nvSpPr>
        <p:spPr bwMode="auto">
          <a:xfrm>
            <a:off x="5161305" y="1708944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12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16</a:t>
            </a:r>
          </a:p>
        </p:txBody>
      </p:sp>
      <p:sp>
        <p:nvSpPr>
          <p:cNvPr id="53" name="TextBox 22"/>
          <p:cNvSpPr txBox="1">
            <a:spLocks noChangeArrowheads="1"/>
          </p:cNvSpPr>
          <p:nvPr/>
        </p:nvSpPr>
        <p:spPr bwMode="auto">
          <a:xfrm>
            <a:off x="6685305" y="1967707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0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9</a:t>
            </a:r>
          </a:p>
        </p:txBody>
      </p:sp>
      <p:sp>
        <p:nvSpPr>
          <p:cNvPr id="54" name="TextBox 23"/>
          <p:cNvSpPr txBox="1">
            <a:spLocks noChangeArrowheads="1"/>
          </p:cNvSpPr>
          <p:nvPr/>
        </p:nvSpPr>
        <p:spPr bwMode="auto">
          <a:xfrm>
            <a:off x="5647080" y="2272507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0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4</a:t>
            </a:r>
          </a:p>
        </p:txBody>
      </p:sp>
      <p:sp>
        <p:nvSpPr>
          <p:cNvPr id="55" name="TextBox 24"/>
          <p:cNvSpPr txBox="1">
            <a:spLocks noChangeArrowheads="1"/>
          </p:cNvSpPr>
          <p:nvPr/>
        </p:nvSpPr>
        <p:spPr bwMode="auto">
          <a:xfrm>
            <a:off x="6151905" y="2307432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0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10</a:t>
            </a:r>
          </a:p>
        </p:txBody>
      </p:sp>
      <p:sp>
        <p:nvSpPr>
          <p:cNvPr id="56" name="TextBox 32"/>
          <p:cNvSpPr txBox="1">
            <a:spLocks noChangeArrowheads="1"/>
          </p:cNvSpPr>
          <p:nvPr/>
        </p:nvSpPr>
        <p:spPr bwMode="auto">
          <a:xfrm>
            <a:off x="6609105" y="3574257"/>
            <a:ext cx="6848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11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14</a:t>
            </a:r>
          </a:p>
        </p:txBody>
      </p:sp>
      <p:sp>
        <p:nvSpPr>
          <p:cNvPr id="57" name="TextBox 33"/>
          <p:cNvSpPr txBox="1">
            <a:spLocks noChangeArrowheads="1"/>
          </p:cNvSpPr>
          <p:nvPr/>
        </p:nvSpPr>
        <p:spPr bwMode="auto">
          <a:xfrm>
            <a:off x="7920380" y="3105944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4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4</a:t>
            </a:r>
          </a:p>
        </p:txBody>
      </p:sp>
      <p:sp>
        <p:nvSpPr>
          <p:cNvPr id="58" name="TextBox 41"/>
          <p:cNvSpPr txBox="1">
            <a:spLocks noChangeArrowheads="1"/>
          </p:cNvSpPr>
          <p:nvPr/>
        </p:nvSpPr>
        <p:spPr bwMode="auto">
          <a:xfrm>
            <a:off x="7206005" y="2420144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7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7</a:t>
            </a:r>
          </a:p>
        </p:txBody>
      </p:sp>
      <p:sp>
        <p:nvSpPr>
          <p:cNvPr id="59" name="TextBox 42"/>
          <p:cNvSpPr txBox="1">
            <a:spLocks noChangeArrowheads="1"/>
          </p:cNvSpPr>
          <p:nvPr/>
        </p:nvSpPr>
        <p:spPr bwMode="auto">
          <a:xfrm>
            <a:off x="7904505" y="1658144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19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20</a:t>
            </a:r>
          </a:p>
        </p:txBody>
      </p:sp>
      <p:sp>
        <p:nvSpPr>
          <p:cNvPr id="60" name="TextBox 44"/>
          <p:cNvSpPr txBox="1">
            <a:spLocks noChangeArrowheads="1"/>
          </p:cNvSpPr>
          <p:nvPr/>
        </p:nvSpPr>
        <p:spPr bwMode="auto">
          <a:xfrm>
            <a:off x="5161305" y="3105944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11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13</a:t>
            </a:r>
          </a:p>
        </p:txBody>
      </p:sp>
      <p:sp>
        <p:nvSpPr>
          <p:cNvPr id="6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197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763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 smtClean="0"/>
              <a:t>Netzwerkfluss</a:t>
            </a:r>
            <a:endParaRPr lang="de-DE" dirty="0"/>
          </a:p>
        </p:txBody>
      </p:sp>
      <p:sp>
        <p:nvSpPr>
          <p:cNvPr id="32" name="TextBox 47"/>
          <p:cNvSpPr txBox="1">
            <a:spLocks noChangeArrowheads="1"/>
          </p:cNvSpPr>
          <p:nvPr/>
        </p:nvSpPr>
        <p:spPr bwMode="auto">
          <a:xfrm>
            <a:off x="5810253" y="4054897"/>
            <a:ext cx="26718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 smtClean="0">
                <a:solidFill>
                  <a:srgbClr val="7030A0"/>
                </a:solidFill>
                <a:latin typeface="+mn-lt"/>
              </a:rPr>
              <a:t>Fluss</a:t>
            </a:r>
            <a:r>
              <a:rPr lang="de-DE" altLang="de-DE" sz="1800" dirty="0" smtClean="0">
                <a:solidFill>
                  <a:prstClr val="black"/>
                </a:solidFill>
                <a:latin typeface="+mn-lt"/>
              </a:rPr>
              <a:t> / </a:t>
            </a:r>
            <a:r>
              <a:rPr lang="de-DE" altLang="de-DE" sz="1800" dirty="0" smtClean="0">
                <a:solidFill>
                  <a:schemeClr val="accent2"/>
                </a:solidFill>
                <a:latin typeface="+mn-lt"/>
              </a:rPr>
              <a:t>Kapazität </a:t>
            </a:r>
            <a:r>
              <a:rPr lang="de-DE" altLang="de-DE" sz="1800" dirty="0" smtClean="0">
                <a:solidFill>
                  <a:prstClr val="black"/>
                </a:solidFill>
                <a:latin typeface="+mn-lt"/>
              </a:rPr>
              <a:t>im Graph</a:t>
            </a:r>
          </a:p>
        </p:txBody>
      </p:sp>
      <p:sp>
        <p:nvSpPr>
          <p:cNvPr id="34" name="Oval 59"/>
          <p:cNvSpPr/>
          <p:nvPr/>
        </p:nvSpPr>
        <p:spPr>
          <a:xfrm>
            <a:off x="6126088" y="141696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35" name="Oval 60"/>
          <p:cNvSpPr/>
          <p:nvPr/>
        </p:nvSpPr>
        <p:spPr>
          <a:xfrm>
            <a:off x="5440288" y="248376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36" name="Oval 61"/>
          <p:cNvSpPr/>
          <p:nvPr/>
        </p:nvSpPr>
        <p:spPr>
          <a:xfrm>
            <a:off x="6126088" y="347436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37" name="Oval 62"/>
          <p:cNvSpPr/>
          <p:nvPr/>
        </p:nvSpPr>
        <p:spPr>
          <a:xfrm>
            <a:off x="7573888" y="141696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38" name="Oval 63"/>
          <p:cNvSpPr/>
          <p:nvPr/>
        </p:nvSpPr>
        <p:spPr>
          <a:xfrm>
            <a:off x="7573888" y="347436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39" name="Oval 64"/>
          <p:cNvSpPr/>
          <p:nvPr/>
        </p:nvSpPr>
        <p:spPr>
          <a:xfrm>
            <a:off x="8335888" y="248376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40" name="Straight Arrow Connector 65"/>
          <p:cNvCxnSpPr>
            <a:stCxn id="34" idx="6"/>
            <a:endCxn id="37" idx="2"/>
          </p:cNvCxnSpPr>
          <p:nvPr/>
        </p:nvCxnSpPr>
        <p:spPr>
          <a:xfrm>
            <a:off x="6583288" y="1645568"/>
            <a:ext cx="9906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1" name="Straight Arrow Connector 66"/>
          <p:cNvCxnSpPr>
            <a:stCxn id="35" idx="0"/>
            <a:endCxn id="34" idx="3"/>
          </p:cNvCxnSpPr>
          <p:nvPr/>
        </p:nvCxnSpPr>
        <p:spPr>
          <a:xfrm rot="5400000" flipH="1" flipV="1">
            <a:off x="5592688" y="1883693"/>
            <a:ext cx="676275" cy="5238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2" name="Straight Arrow Connector 67"/>
          <p:cNvCxnSpPr>
            <a:stCxn id="35" idx="4"/>
            <a:endCxn id="36" idx="1"/>
          </p:cNvCxnSpPr>
          <p:nvPr/>
        </p:nvCxnSpPr>
        <p:spPr>
          <a:xfrm rot="16200000" flipH="1">
            <a:off x="5630788" y="2979068"/>
            <a:ext cx="600075" cy="5238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3" name="Straight Arrow Connector 68"/>
          <p:cNvCxnSpPr>
            <a:stCxn id="36" idx="6"/>
            <a:endCxn id="38" idx="2"/>
          </p:cNvCxnSpPr>
          <p:nvPr/>
        </p:nvCxnSpPr>
        <p:spPr>
          <a:xfrm>
            <a:off x="6583288" y="3702968"/>
            <a:ext cx="9906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4" name="Straight Arrow Connector 69"/>
          <p:cNvCxnSpPr>
            <a:stCxn id="38" idx="7"/>
            <a:endCxn id="39" idx="4"/>
          </p:cNvCxnSpPr>
          <p:nvPr/>
        </p:nvCxnSpPr>
        <p:spPr>
          <a:xfrm rot="5400000" flipH="1" flipV="1">
            <a:off x="7964413" y="2940968"/>
            <a:ext cx="6000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5" name="Straight Arrow Connector 70"/>
          <p:cNvCxnSpPr>
            <a:stCxn id="37" idx="5"/>
            <a:endCxn id="39" idx="0"/>
          </p:cNvCxnSpPr>
          <p:nvPr/>
        </p:nvCxnSpPr>
        <p:spPr>
          <a:xfrm rot="16200000" flipH="1">
            <a:off x="7926313" y="1845593"/>
            <a:ext cx="6762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71"/>
          <p:cNvCxnSpPr/>
          <p:nvPr/>
        </p:nvCxnSpPr>
        <p:spPr>
          <a:xfrm rot="5400000" flipH="1" flipV="1">
            <a:off x="5629995" y="2673474"/>
            <a:ext cx="16002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47" name="Straight Arrow Connector 72"/>
          <p:cNvCxnSpPr>
            <a:stCxn id="38" idx="0"/>
            <a:endCxn id="37" idx="4"/>
          </p:cNvCxnSpPr>
          <p:nvPr/>
        </p:nvCxnSpPr>
        <p:spPr>
          <a:xfrm rot="5400000" flipH="1" flipV="1">
            <a:off x="7002389" y="2672680"/>
            <a:ext cx="1600200" cy="31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8" name="Straight Arrow Connector 73"/>
          <p:cNvCxnSpPr>
            <a:stCxn id="37" idx="3"/>
            <a:endCxn id="36" idx="7"/>
          </p:cNvCxnSpPr>
          <p:nvPr/>
        </p:nvCxnSpPr>
        <p:spPr>
          <a:xfrm rot="5400000">
            <a:off x="6211813" y="2112293"/>
            <a:ext cx="1733550" cy="112395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9" name="Straight Arrow Connector 74"/>
          <p:cNvCxnSpPr/>
          <p:nvPr/>
        </p:nvCxnSpPr>
        <p:spPr>
          <a:xfrm rot="5400000" flipH="1" flipV="1">
            <a:off x="5479182" y="2673474"/>
            <a:ext cx="16002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51" name="TextBox 20"/>
          <p:cNvSpPr txBox="1">
            <a:spLocks noChangeArrowheads="1"/>
          </p:cNvSpPr>
          <p:nvPr/>
        </p:nvSpPr>
        <p:spPr bwMode="auto">
          <a:xfrm>
            <a:off x="6735688" y="1340768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000000"/>
                </a:solidFill>
                <a:latin typeface="+mn-lt"/>
              </a:rPr>
              <a:t>12/12</a:t>
            </a:r>
          </a:p>
        </p:txBody>
      </p:sp>
      <p:sp>
        <p:nvSpPr>
          <p:cNvPr id="52" name="TextBox 21"/>
          <p:cNvSpPr txBox="1">
            <a:spLocks noChangeArrowheads="1"/>
          </p:cNvSpPr>
          <p:nvPr/>
        </p:nvSpPr>
        <p:spPr bwMode="auto">
          <a:xfrm>
            <a:off x="5364088" y="1809080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000000"/>
                </a:solidFill>
                <a:latin typeface="+mn-lt"/>
              </a:rPr>
              <a:t>12/16</a:t>
            </a:r>
          </a:p>
        </p:txBody>
      </p:sp>
      <p:sp>
        <p:nvSpPr>
          <p:cNvPr id="53" name="TextBox 22"/>
          <p:cNvSpPr txBox="1">
            <a:spLocks noChangeArrowheads="1"/>
          </p:cNvSpPr>
          <p:nvPr/>
        </p:nvSpPr>
        <p:spPr bwMode="auto">
          <a:xfrm>
            <a:off x="6888088" y="2067843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000000"/>
                </a:solidFill>
                <a:latin typeface="+mn-lt"/>
              </a:rPr>
              <a:t>0/9</a:t>
            </a:r>
          </a:p>
        </p:txBody>
      </p:sp>
      <p:sp>
        <p:nvSpPr>
          <p:cNvPr id="54" name="TextBox 23"/>
          <p:cNvSpPr txBox="1">
            <a:spLocks noChangeArrowheads="1"/>
          </p:cNvSpPr>
          <p:nvPr/>
        </p:nvSpPr>
        <p:spPr bwMode="auto">
          <a:xfrm>
            <a:off x="5849863" y="2372643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000000"/>
                </a:solidFill>
                <a:latin typeface="+mn-lt"/>
              </a:rPr>
              <a:t>0/4</a:t>
            </a:r>
          </a:p>
        </p:txBody>
      </p:sp>
      <p:sp>
        <p:nvSpPr>
          <p:cNvPr id="55" name="TextBox 24"/>
          <p:cNvSpPr txBox="1">
            <a:spLocks noChangeArrowheads="1"/>
          </p:cNvSpPr>
          <p:nvPr/>
        </p:nvSpPr>
        <p:spPr bwMode="auto">
          <a:xfrm>
            <a:off x="6354688" y="2407568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000000"/>
                </a:solidFill>
                <a:latin typeface="+mn-lt"/>
              </a:rPr>
              <a:t>0/10</a:t>
            </a:r>
          </a:p>
        </p:txBody>
      </p:sp>
      <p:sp>
        <p:nvSpPr>
          <p:cNvPr id="56" name="TextBox 32"/>
          <p:cNvSpPr txBox="1">
            <a:spLocks noChangeArrowheads="1"/>
          </p:cNvSpPr>
          <p:nvPr/>
        </p:nvSpPr>
        <p:spPr bwMode="auto">
          <a:xfrm>
            <a:off x="6811888" y="3674393"/>
            <a:ext cx="6848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000000"/>
                </a:solidFill>
                <a:latin typeface="+mn-lt"/>
              </a:rPr>
              <a:t>11/14</a:t>
            </a:r>
          </a:p>
        </p:txBody>
      </p:sp>
      <p:sp>
        <p:nvSpPr>
          <p:cNvPr id="57" name="TextBox 33"/>
          <p:cNvSpPr txBox="1">
            <a:spLocks noChangeArrowheads="1"/>
          </p:cNvSpPr>
          <p:nvPr/>
        </p:nvSpPr>
        <p:spPr bwMode="auto">
          <a:xfrm>
            <a:off x="8123163" y="3206080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000000"/>
                </a:solidFill>
                <a:latin typeface="+mn-lt"/>
              </a:rPr>
              <a:t>4/4</a:t>
            </a:r>
          </a:p>
        </p:txBody>
      </p:sp>
      <p:sp>
        <p:nvSpPr>
          <p:cNvPr id="58" name="TextBox 41"/>
          <p:cNvSpPr txBox="1">
            <a:spLocks noChangeArrowheads="1"/>
          </p:cNvSpPr>
          <p:nvPr/>
        </p:nvSpPr>
        <p:spPr bwMode="auto">
          <a:xfrm>
            <a:off x="7408788" y="2520280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000000"/>
                </a:solidFill>
                <a:latin typeface="+mn-lt"/>
              </a:rPr>
              <a:t>7/7</a:t>
            </a:r>
          </a:p>
        </p:txBody>
      </p:sp>
      <p:sp>
        <p:nvSpPr>
          <p:cNvPr id="59" name="TextBox 42"/>
          <p:cNvSpPr txBox="1">
            <a:spLocks noChangeArrowheads="1"/>
          </p:cNvSpPr>
          <p:nvPr/>
        </p:nvSpPr>
        <p:spPr bwMode="auto">
          <a:xfrm>
            <a:off x="8107288" y="1758280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000000"/>
                </a:solidFill>
                <a:latin typeface="+mn-lt"/>
              </a:rPr>
              <a:t>19/20</a:t>
            </a:r>
          </a:p>
        </p:txBody>
      </p:sp>
      <p:sp>
        <p:nvSpPr>
          <p:cNvPr id="60" name="TextBox 44"/>
          <p:cNvSpPr txBox="1">
            <a:spLocks noChangeArrowheads="1"/>
          </p:cNvSpPr>
          <p:nvPr/>
        </p:nvSpPr>
        <p:spPr bwMode="auto">
          <a:xfrm>
            <a:off x="5364088" y="3206080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000000"/>
                </a:solidFill>
                <a:latin typeface="+mn-lt"/>
              </a:rPr>
              <a:t>11/13</a:t>
            </a:r>
          </a:p>
        </p:txBody>
      </p:sp>
      <p:sp>
        <p:nvSpPr>
          <p:cNvPr id="61" name="Inhaltsplatzhalter 2"/>
          <p:cNvSpPr>
            <a:spLocks noGrp="1"/>
          </p:cNvSpPr>
          <p:nvPr>
            <p:ph idx="1"/>
          </p:nvPr>
        </p:nvSpPr>
        <p:spPr>
          <a:xfrm>
            <a:off x="395536" y="1268760"/>
            <a:ext cx="4834879" cy="41735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sz="2400" dirty="0"/>
              <a:t>Flusserhaltung: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Mit Ausnahmen der Quelle </a:t>
            </a:r>
            <a:r>
              <a:rPr lang="de-DE" sz="2000" dirty="0" smtClean="0">
                <a:solidFill>
                  <a:srgbClr val="3C8C93"/>
                </a:solidFill>
              </a:rPr>
              <a:t>s</a:t>
            </a:r>
            <a:r>
              <a:rPr lang="de-DE" sz="2000" dirty="0" smtClean="0"/>
              <a:t> </a:t>
            </a:r>
            <a:r>
              <a:rPr lang="de-DE" sz="2000" dirty="0"/>
              <a:t>und </a:t>
            </a:r>
            <a:r>
              <a:rPr lang="de-DE" sz="2000" dirty="0" smtClean="0"/>
              <a:t>Senke 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2000" dirty="0" smtClean="0"/>
              <a:t> </a:t>
            </a:r>
            <a:r>
              <a:rPr lang="de-DE" sz="2000" dirty="0"/>
              <a:t>ist der Fluss, der in einen Knoten </a:t>
            </a:r>
            <a:r>
              <a:rPr lang="de-DE" sz="2000" dirty="0" smtClean="0"/>
              <a:t>hereinfließt, </a:t>
            </a:r>
            <a:r>
              <a:rPr lang="de-DE" sz="2000" dirty="0"/>
              <a:t>genauso groß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wie </a:t>
            </a:r>
            <a:r>
              <a:rPr lang="de-DE" sz="2000" dirty="0"/>
              <a:t>der Fluss, der aus </a:t>
            </a:r>
            <a:r>
              <a:rPr lang="de-DE" sz="2000" dirty="0" smtClean="0"/>
              <a:t>diesem </a:t>
            </a:r>
            <a:r>
              <a:rPr lang="de-DE" sz="2000" dirty="0"/>
              <a:t>Knoten herausfließt </a:t>
            </a:r>
          </a:p>
          <a:p>
            <a:pPr>
              <a:spcBef>
                <a:spcPts val="0"/>
              </a:spcBef>
            </a:pPr>
            <a:endParaRPr lang="de-DE" sz="2400" dirty="0" smtClean="0"/>
          </a:p>
          <a:p>
            <a:pPr>
              <a:spcBef>
                <a:spcPts val="0"/>
              </a:spcBef>
            </a:pPr>
            <a:r>
              <a:rPr lang="de-DE" sz="2400" dirty="0" smtClean="0"/>
              <a:t>Beachtung </a:t>
            </a:r>
            <a:r>
              <a:rPr lang="de-DE" sz="2400" dirty="0"/>
              <a:t>maximaler Kapazitäten: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Jeder Fluss in einer Kante muss kleiner oder gleich der Kapazität dieser Kante </a:t>
            </a:r>
            <a:r>
              <a:rPr lang="de-DE" sz="2000" dirty="0" smtClean="0"/>
              <a:t>sein</a:t>
            </a:r>
            <a:endParaRPr lang="de-DE" sz="2000" dirty="0"/>
          </a:p>
        </p:txBody>
      </p:sp>
      <p:sp>
        <p:nvSpPr>
          <p:cNvPr id="3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198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157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Inhaltsplatzhalter 2"/>
          <p:cNvSpPr>
            <a:spLocks noGrp="1"/>
          </p:cNvSpPr>
          <p:nvPr>
            <p:ph idx="1"/>
          </p:nvPr>
        </p:nvSpPr>
        <p:spPr>
          <a:xfrm>
            <a:off x="179512" y="1219216"/>
            <a:ext cx="8686800" cy="41735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dirty="0" smtClean="0"/>
              <a:t>Restkapazität einer Kante</a:t>
            </a:r>
          </a:p>
          <a:p>
            <a:pPr lvl="1">
              <a:spcBef>
                <a:spcPts val="0"/>
              </a:spcBef>
            </a:pPr>
            <a:r>
              <a:rPr lang="de-DE" sz="2000" dirty="0" smtClean="0"/>
              <a:t>Unbenutzte Kapazität jeder Kante</a:t>
            </a:r>
          </a:p>
          <a:p>
            <a:pPr lvl="1">
              <a:spcBef>
                <a:spcPts val="0"/>
              </a:spcBef>
            </a:pPr>
            <a:r>
              <a:rPr lang="de-DE" sz="2000" dirty="0" smtClean="0"/>
              <a:t>Zu Beginn ist der Fluss 0 und damit ist </a:t>
            </a:r>
            <a:br>
              <a:rPr lang="de-DE" sz="2000" dirty="0" smtClean="0"/>
            </a:br>
            <a:r>
              <a:rPr lang="de-DE" sz="2000" dirty="0" smtClean="0"/>
              <a:t>die Restkapazität genau so groß wie </a:t>
            </a:r>
            <a:br>
              <a:rPr lang="de-DE" sz="2000" dirty="0" smtClean="0"/>
            </a:br>
            <a:r>
              <a:rPr lang="de-DE" sz="2000" dirty="0" smtClean="0"/>
              <a:t>die Kapazität</a:t>
            </a:r>
          </a:p>
          <a:p>
            <a:pPr lvl="1">
              <a:spcBef>
                <a:spcPts val="0"/>
              </a:spcBef>
            </a:pPr>
            <a:r>
              <a:rPr lang="de-DE" sz="2000" dirty="0" smtClean="0">
                <a:solidFill>
                  <a:srgbClr val="C00000"/>
                </a:solidFill>
              </a:rPr>
              <a:t>Existiert ein Fluss, so kann der Fluss </a:t>
            </a:r>
            <a:br>
              <a:rPr lang="de-DE" sz="2000" dirty="0" smtClean="0">
                <a:solidFill>
                  <a:srgbClr val="C00000"/>
                </a:solidFill>
              </a:rPr>
            </a:br>
            <a:r>
              <a:rPr lang="de-DE" sz="2000" dirty="0" smtClean="0">
                <a:solidFill>
                  <a:srgbClr val="C00000"/>
                </a:solidFill>
              </a:rPr>
              <a:t>auch wieder reduziert werden, dies ist </a:t>
            </a:r>
            <a:br>
              <a:rPr lang="de-DE" sz="2000" dirty="0" smtClean="0">
                <a:solidFill>
                  <a:srgbClr val="C00000"/>
                </a:solidFill>
              </a:rPr>
            </a:br>
            <a:r>
              <a:rPr lang="de-DE" sz="2000" dirty="0" smtClean="0">
                <a:solidFill>
                  <a:srgbClr val="C00000"/>
                </a:solidFill>
              </a:rPr>
              <a:t>wie eine Restkapazität in die </a:t>
            </a:r>
            <a:br>
              <a:rPr lang="de-DE" sz="2000" dirty="0" smtClean="0">
                <a:solidFill>
                  <a:srgbClr val="C00000"/>
                </a:solidFill>
              </a:rPr>
            </a:br>
            <a:r>
              <a:rPr lang="de-DE" sz="2000" dirty="0" smtClean="0">
                <a:solidFill>
                  <a:srgbClr val="C00000"/>
                </a:solidFill>
              </a:rPr>
              <a:t>entgegengesetzte Richtung</a:t>
            </a:r>
          </a:p>
          <a:p>
            <a:pPr>
              <a:spcBef>
                <a:spcPts val="0"/>
              </a:spcBef>
            </a:pPr>
            <a:r>
              <a:rPr lang="de-DE" sz="2400" dirty="0" smtClean="0"/>
              <a:t>Restkapazität eines Pfades</a:t>
            </a:r>
          </a:p>
          <a:p>
            <a:pPr lvl="1">
              <a:spcBef>
                <a:spcPts val="0"/>
              </a:spcBef>
            </a:pPr>
            <a:r>
              <a:rPr lang="de-DE" sz="2000" dirty="0" smtClean="0"/>
              <a:t>Minimale Restkapazität aller Kanten </a:t>
            </a:r>
            <a:br>
              <a:rPr lang="de-DE" sz="2000" dirty="0" smtClean="0"/>
            </a:br>
            <a:r>
              <a:rPr lang="de-DE" sz="2000" dirty="0" smtClean="0"/>
              <a:t>entlang des Pfades</a:t>
            </a:r>
          </a:p>
          <a:p>
            <a:pPr>
              <a:spcBef>
                <a:spcPts val="0"/>
              </a:spcBef>
            </a:pPr>
            <a:r>
              <a:rPr lang="de-DE" sz="2400" dirty="0" smtClean="0"/>
              <a:t>Flusserhöhender Pfad</a:t>
            </a:r>
          </a:p>
          <a:p>
            <a:pPr lvl="1">
              <a:spcBef>
                <a:spcPts val="0"/>
              </a:spcBef>
            </a:pPr>
            <a:r>
              <a:rPr lang="de-DE" sz="2000" dirty="0" smtClean="0"/>
              <a:t>Pfad von der Quelle zur Senke mit Restkapazität größer als 0</a:t>
            </a:r>
          </a:p>
          <a:p>
            <a:pPr lvl="1">
              <a:spcBef>
                <a:spcPts val="0"/>
              </a:spcBef>
            </a:pPr>
            <a:r>
              <a:rPr lang="de-DE" sz="2000" dirty="0" smtClean="0">
                <a:solidFill>
                  <a:srgbClr val="C00000"/>
                </a:solidFill>
              </a:rPr>
              <a:t>Kann auch „Restkapazitäten in die entgegengesetzte Richtung“ beinhalten</a:t>
            </a:r>
            <a:endParaRPr lang="de-DE" sz="2000" dirty="0">
              <a:solidFill>
                <a:srgbClr val="C00000"/>
              </a:solidFill>
            </a:endParaRPr>
          </a:p>
        </p:txBody>
      </p:sp>
      <p:sp>
        <p:nvSpPr>
          <p:cNvPr id="72" name="Textfeld 71"/>
          <p:cNvSpPr txBox="1"/>
          <p:nvPr/>
        </p:nvSpPr>
        <p:spPr>
          <a:xfrm rot="3734638">
            <a:off x="5586661" y="3095991"/>
            <a:ext cx="634019" cy="315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600" dirty="0" smtClean="0">
                <a:solidFill>
                  <a:srgbClr val="C00000"/>
                </a:solidFill>
                <a:latin typeface="+mn-lt"/>
              </a:rPr>
              <a:t>R‘: 11</a:t>
            </a:r>
            <a:endParaRPr lang="de-DE" sz="1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8" name="Textfeld 77"/>
          <p:cNvSpPr txBox="1"/>
          <p:nvPr/>
        </p:nvSpPr>
        <p:spPr>
          <a:xfrm>
            <a:off x="6686615" y="1543775"/>
            <a:ext cx="590520" cy="315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600" dirty="0" smtClean="0">
                <a:solidFill>
                  <a:srgbClr val="C00000"/>
                </a:solidFill>
                <a:latin typeface="+mn-lt"/>
              </a:rPr>
              <a:t>R‘:12</a:t>
            </a:r>
            <a:endParaRPr lang="de-DE" sz="1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7" name="Textfeld 86"/>
          <p:cNvSpPr txBox="1"/>
          <p:nvPr/>
        </p:nvSpPr>
        <p:spPr>
          <a:xfrm rot="3596847">
            <a:off x="7757799" y="2096003"/>
            <a:ext cx="634019" cy="315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600" dirty="0" smtClean="0">
                <a:solidFill>
                  <a:srgbClr val="C00000"/>
                </a:solidFill>
                <a:latin typeface="+mn-lt"/>
              </a:rPr>
              <a:t>R‘: 19</a:t>
            </a:r>
            <a:endParaRPr lang="de-DE" sz="1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3" name="Textfeld 92"/>
          <p:cNvSpPr txBox="1"/>
          <p:nvPr/>
        </p:nvSpPr>
        <p:spPr>
          <a:xfrm>
            <a:off x="6716311" y="3510300"/>
            <a:ext cx="634019" cy="315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600" dirty="0" smtClean="0">
                <a:solidFill>
                  <a:srgbClr val="C00000"/>
                </a:solidFill>
                <a:latin typeface="+mn-lt"/>
              </a:rPr>
              <a:t>R‘: 11</a:t>
            </a:r>
            <a:endParaRPr lang="de-DE" sz="1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5" name="Textfeld 104"/>
          <p:cNvSpPr txBox="1"/>
          <p:nvPr/>
        </p:nvSpPr>
        <p:spPr>
          <a:xfrm rot="18901769">
            <a:off x="7843626" y="2836101"/>
            <a:ext cx="543739" cy="315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600" dirty="0" smtClean="0">
                <a:solidFill>
                  <a:srgbClr val="C00000"/>
                </a:solidFill>
                <a:latin typeface="+mn-lt"/>
              </a:rPr>
              <a:t>R‘: 4</a:t>
            </a:r>
            <a:endParaRPr lang="de-DE" sz="1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4" name="Textfeld 73"/>
          <p:cNvSpPr txBox="1"/>
          <p:nvPr/>
        </p:nvSpPr>
        <p:spPr>
          <a:xfrm rot="18280189">
            <a:off x="5583319" y="1984434"/>
            <a:ext cx="723275" cy="315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600" dirty="0" smtClean="0">
                <a:solidFill>
                  <a:srgbClr val="C00000"/>
                </a:solidFill>
                <a:latin typeface="+mn-lt"/>
              </a:rPr>
              <a:t>   R‘:12</a:t>
            </a:r>
            <a:endParaRPr lang="de-DE" sz="1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 smtClean="0"/>
              <a:t>Netzwerkfluss</a:t>
            </a:r>
            <a:endParaRPr lang="de-DE" dirty="0"/>
          </a:p>
        </p:txBody>
      </p:sp>
      <p:sp>
        <p:nvSpPr>
          <p:cNvPr id="32" name="TextBox 47"/>
          <p:cNvSpPr txBox="1">
            <a:spLocks noChangeArrowheads="1"/>
          </p:cNvSpPr>
          <p:nvPr/>
        </p:nvSpPr>
        <p:spPr bwMode="auto">
          <a:xfrm>
            <a:off x="5345086" y="4221088"/>
            <a:ext cx="333137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 smtClean="0">
                <a:solidFill>
                  <a:srgbClr val="7030A0"/>
                </a:solidFill>
                <a:latin typeface="+mn-lt"/>
              </a:rPr>
              <a:t>Fluss</a:t>
            </a:r>
            <a:r>
              <a:rPr lang="de-DE" altLang="de-DE" sz="1800" dirty="0" smtClean="0">
                <a:solidFill>
                  <a:prstClr val="black"/>
                </a:solidFill>
                <a:latin typeface="+mn-lt"/>
              </a:rPr>
              <a:t> / </a:t>
            </a:r>
            <a:r>
              <a:rPr lang="de-DE" altLang="de-DE" sz="1800" dirty="0">
                <a:solidFill>
                  <a:schemeClr val="accent2"/>
                </a:solidFill>
                <a:latin typeface="+mn-lt"/>
              </a:rPr>
              <a:t>Kapazität</a:t>
            </a:r>
            <a:r>
              <a:rPr lang="de-DE" altLang="de-DE" sz="1800" dirty="0" smtClean="0">
                <a:solidFill>
                  <a:prstClr val="black"/>
                </a:solidFill>
                <a:latin typeface="+mn-lt"/>
              </a:rPr>
              <a:t> im Graph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 smtClean="0">
                <a:solidFill>
                  <a:srgbClr val="00B050"/>
                </a:solidFill>
                <a:latin typeface="+mn-lt"/>
              </a:rPr>
              <a:t>Restkapazität R: </a:t>
            </a:r>
            <a:r>
              <a:rPr lang="de-DE" altLang="de-DE" sz="1800" dirty="0">
                <a:solidFill>
                  <a:schemeClr val="accent2"/>
                </a:solidFill>
                <a:latin typeface="+mn-lt"/>
              </a:rPr>
              <a:t>Kapazität</a:t>
            </a:r>
            <a:r>
              <a:rPr lang="de-DE" altLang="de-DE" sz="1800" dirty="0" smtClean="0">
                <a:solidFill>
                  <a:prstClr val="black"/>
                </a:solidFill>
                <a:latin typeface="+mn-lt"/>
              </a:rPr>
              <a:t> – </a:t>
            </a:r>
            <a:r>
              <a:rPr lang="de-DE" altLang="de-DE" sz="1800" dirty="0" smtClean="0">
                <a:solidFill>
                  <a:srgbClr val="7030A0"/>
                </a:solidFill>
                <a:latin typeface="+mn-lt"/>
              </a:rPr>
              <a:t>Fluss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 smtClean="0">
                <a:solidFill>
                  <a:srgbClr val="C00000"/>
                </a:solidFill>
                <a:latin typeface="+mn-lt"/>
              </a:rPr>
              <a:t>Restkapazität R‘ in die entgegen-</a:t>
            </a:r>
            <a:br>
              <a:rPr lang="de-DE" altLang="de-DE" sz="1800" dirty="0" smtClean="0">
                <a:solidFill>
                  <a:srgbClr val="C00000"/>
                </a:solidFill>
                <a:latin typeface="+mn-lt"/>
              </a:rPr>
            </a:br>
            <a:r>
              <a:rPr lang="de-DE" altLang="de-DE" sz="1800" dirty="0" smtClean="0">
                <a:solidFill>
                  <a:srgbClr val="C00000"/>
                </a:solidFill>
                <a:latin typeface="+mn-lt"/>
              </a:rPr>
              <a:t>gesetzte Richtung:</a:t>
            </a:r>
            <a:r>
              <a:rPr lang="de-DE" altLang="de-DE" sz="18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de-DE" altLang="de-DE" sz="1800" dirty="0">
                <a:solidFill>
                  <a:srgbClr val="7030A0"/>
                </a:solidFill>
                <a:latin typeface="+mn-lt"/>
              </a:rPr>
              <a:t>Fluss</a:t>
            </a:r>
            <a:endParaRPr lang="de-DE" altLang="de-DE" sz="1800" dirty="0" smtClean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4" name="Oval 59"/>
          <p:cNvSpPr/>
          <p:nvPr/>
        </p:nvSpPr>
        <p:spPr>
          <a:xfrm>
            <a:off x="6106711" y="1376427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35" name="Oval 60"/>
          <p:cNvSpPr/>
          <p:nvPr/>
        </p:nvSpPr>
        <p:spPr>
          <a:xfrm>
            <a:off x="5420911" y="2443227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36" name="Oval 61"/>
          <p:cNvSpPr/>
          <p:nvPr/>
        </p:nvSpPr>
        <p:spPr>
          <a:xfrm>
            <a:off x="6106711" y="3433827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37" name="Oval 62"/>
          <p:cNvSpPr/>
          <p:nvPr/>
        </p:nvSpPr>
        <p:spPr>
          <a:xfrm>
            <a:off x="7554511" y="1376427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38" name="Oval 63"/>
          <p:cNvSpPr/>
          <p:nvPr/>
        </p:nvSpPr>
        <p:spPr>
          <a:xfrm>
            <a:off x="7554511" y="3433827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39" name="Oval 64"/>
          <p:cNvSpPr/>
          <p:nvPr/>
        </p:nvSpPr>
        <p:spPr>
          <a:xfrm>
            <a:off x="8316511" y="2443227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40" name="Straight Arrow Connector 65"/>
          <p:cNvCxnSpPr>
            <a:stCxn id="34" idx="7"/>
            <a:endCxn id="37" idx="1"/>
          </p:cNvCxnSpPr>
          <p:nvPr/>
        </p:nvCxnSpPr>
        <p:spPr>
          <a:xfrm>
            <a:off x="6496956" y="1443382"/>
            <a:ext cx="1124510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1" name="Straight Arrow Connector 66"/>
          <p:cNvCxnSpPr>
            <a:stCxn id="35" idx="1"/>
            <a:endCxn id="34" idx="1"/>
          </p:cNvCxnSpPr>
          <p:nvPr/>
        </p:nvCxnSpPr>
        <p:spPr>
          <a:xfrm flipV="1">
            <a:off x="5487866" y="1443382"/>
            <a:ext cx="685800" cy="106680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2" name="Straight Arrow Connector 67"/>
          <p:cNvCxnSpPr>
            <a:stCxn id="35" idx="3"/>
            <a:endCxn id="36" idx="3"/>
          </p:cNvCxnSpPr>
          <p:nvPr/>
        </p:nvCxnSpPr>
        <p:spPr>
          <a:xfrm>
            <a:off x="5487866" y="2833472"/>
            <a:ext cx="685800" cy="99060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3" name="Straight Arrow Connector 68"/>
          <p:cNvCxnSpPr>
            <a:stCxn id="36" idx="5"/>
            <a:endCxn id="38" idx="3"/>
          </p:cNvCxnSpPr>
          <p:nvPr/>
        </p:nvCxnSpPr>
        <p:spPr>
          <a:xfrm>
            <a:off x="6496956" y="3824072"/>
            <a:ext cx="1124510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4" name="Straight Arrow Connector 69"/>
          <p:cNvCxnSpPr>
            <a:stCxn id="38" idx="7"/>
            <a:endCxn id="39" idx="4"/>
          </p:cNvCxnSpPr>
          <p:nvPr/>
        </p:nvCxnSpPr>
        <p:spPr>
          <a:xfrm rot="5400000" flipH="1" flipV="1">
            <a:off x="7945036" y="2900427"/>
            <a:ext cx="6000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5" name="Straight Arrow Connector 70"/>
          <p:cNvCxnSpPr>
            <a:stCxn id="37" idx="6"/>
            <a:endCxn id="39" idx="0"/>
          </p:cNvCxnSpPr>
          <p:nvPr/>
        </p:nvCxnSpPr>
        <p:spPr>
          <a:xfrm>
            <a:off x="8011711" y="1605027"/>
            <a:ext cx="533400" cy="83820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71"/>
          <p:cNvCxnSpPr/>
          <p:nvPr/>
        </p:nvCxnSpPr>
        <p:spPr>
          <a:xfrm rot="5400000" flipH="1" flipV="1">
            <a:off x="5610618" y="2632933"/>
            <a:ext cx="16002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47" name="Straight Arrow Connector 72"/>
          <p:cNvCxnSpPr>
            <a:stCxn id="38" idx="1"/>
            <a:endCxn id="37" idx="3"/>
          </p:cNvCxnSpPr>
          <p:nvPr/>
        </p:nvCxnSpPr>
        <p:spPr>
          <a:xfrm flipV="1">
            <a:off x="7621466" y="1766672"/>
            <a:ext cx="0" cy="173411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8" name="Straight Arrow Connector 73"/>
          <p:cNvCxnSpPr>
            <a:stCxn id="37" idx="3"/>
            <a:endCxn id="36" idx="7"/>
          </p:cNvCxnSpPr>
          <p:nvPr/>
        </p:nvCxnSpPr>
        <p:spPr>
          <a:xfrm rot="5400000">
            <a:off x="6192436" y="2071752"/>
            <a:ext cx="1733550" cy="112395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9" name="Straight Arrow Connector 74"/>
          <p:cNvCxnSpPr/>
          <p:nvPr/>
        </p:nvCxnSpPr>
        <p:spPr>
          <a:xfrm rot="5400000" flipH="1" flipV="1">
            <a:off x="5459805" y="2632933"/>
            <a:ext cx="16002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51" name="TextBox 20"/>
          <p:cNvSpPr txBox="1">
            <a:spLocks noChangeArrowheads="1"/>
          </p:cNvSpPr>
          <p:nvPr/>
        </p:nvSpPr>
        <p:spPr bwMode="auto">
          <a:xfrm>
            <a:off x="6716311" y="1155939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12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12</a:t>
            </a:r>
          </a:p>
        </p:txBody>
      </p:sp>
      <p:sp>
        <p:nvSpPr>
          <p:cNvPr id="52" name="TextBox 21"/>
          <p:cNvSpPr txBox="1">
            <a:spLocks noChangeArrowheads="1"/>
          </p:cNvSpPr>
          <p:nvPr/>
        </p:nvSpPr>
        <p:spPr bwMode="auto">
          <a:xfrm>
            <a:off x="5245566" y="1696531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12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16</a:t>
            </a:r>
          </a:p>
        </p:txBody>
      </p:sp>
      <p:sp>
        <p:nvSpPr>
          <p:cNvPr id="53" name="TextBox 22"/>
          <p:cNvSpPr txBox="1">
            <a:spLocks noChangeArrowheads="1"/>
          </p:cNvSpPr>
          <p:nvPr/>
        </p:nvSpPr>
        <p:spPr bwMode="auto">
          <a:xfrm>
            <a:off x="6868711" y="2027302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0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9</a:t>
            </a:r>
          </a:p>
        </p:txBody>
      </p:sp>
      <p:sp>
        <p:nvSpPr>
          <p:cNvPr id="54" name="TextBox 23"/>
          <p:cNvSpPr txBox="1">
            <a:spLocks noChangeArrowheads="1"/>
          </p:cNvSpPr>
          <p:nvPr/>
        </p:nvSpPr>
        <p:spPr bwMode="auto">
          <a:xfrm>
            <a:off x="5830486" y="2332102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0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4</a:t>
            </a:r>
          </a:p>
        </p:txBody>
      </p:sp>
      <p:sp>
        <p:nvSpPr>
          <p:cNvPr id="55" name="TextBox 24"/>
          <p:cNvSpPr txBox="1">
            <a:spLocks noChangeArrowheads="1"/>
          </p:cNvSpPr>
          <p:nvPr/>
        </p:nvSpPr>
        <p:spPr bwMode="auto">
          <a:xfrm>
            <a:off x="6335311" y="2367027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0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10</a:t>
            </a:r>
          </a:p>
        </p:txBody>
      </p:sp>
      <p:sp>
        <p:nvSpPr>
          <p:cNvPr id="56" name="TextBox 32"/>
          <p:cNvSpPr txBox="1">
            <a:spLocks noChangeArrowheads="1"/>
          </p:cNvSpPr>
          <p:nvPr/>
        </p:nvSpPr>
        <p:spPr bwMode="auto">
          <a:xfrm>
            <a:off x="6792511" y="3777997"/>
            <a:ext cx="6848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11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14</a:t>
            </a:r>
          </a:p>
        </p:txBody>
      </p:sp>
      <p:sp>
        <p:nvSpPr>
          <p:cNvPr id="57" name="TextBox 33"/>
          <p:cNvSpPr txBox="1">
            <a:spLocks noChangeArrowheads="1"/>
          </p:cNvSpPr>
          <p:nvPr/>
        </p:nvSpPr>
        <p:spPr bwMode="auto">
          <a:xfrm>
            <a:off x="8103786" y="3165539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4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4</a:t>
            </a:r>
          </a:p>
        </p:txBody>
      </p:sp>
      <p:sp>
        <p:nvSpPr>
          <p:cNvPr id="58" name="TextBox 41"/>
          <p:cNvSpPr txBox="1">
            <a:spLocks noChangeArrowheads="1"/>
          </p:cNvSpPr>
          <p:nvPr/>
        </p:nvSpPr>
        <p:spPr bwMode="auto">
          <a:xfrm>
            <a:off x="7245395" y="2479739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7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7</a:t>
            </a:r>
          </a:p>
        </p:txBody>
      </p:sp>
      <p:sp>
        <p:nvSpPr>
          <p:cNvPr id="59" name="TextBox 42"/>
          <p:cNvSpPr txBox="1">
            <a:spLocks noChangeArrowheads="1"/>
          </p:cNvSpPr>
          <p:nvPr/>
        </p:nvSpPr>
        <p:spPr bwMode="auto">
          <a:xfrm>
            <a:off x="8125886" y="1603747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19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20</a:t>
            </a:r>
          </a:p>
        </p:txBody>
      </p:sp>
      <p:sp>
        <p:nvSpPr>
          <p:cNvPr id="60" name="TextBox 44"/>
          <p:cNvSpPr txBox="1">
            <a:spLocks noChangeArrowheads="1"/>
          </p:cNvSpPr>
          <p:nvPr/>
        </p:nvSpPr>
        <p:spPr bwMode="auto">
          <a:xfrm>
            <a:off x="5222399" y="3263101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11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13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216366" y="1916832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B050"/>
                </a:solidFill>
                <a:latin typeface="+mn-lt"/>
              </a:rPr>
              <a:t>R: 4</a:t>
            </a:r>
            <a:endParaRPr lang="de-DE" sz="1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5286231" y="3501008"/>
            <a:ext cx="486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B050"/>
                </a:solidFill>
                <a:latin typeface="+mn-lt"/>
              </a:rPr>
              <a:t>R: 2</a:t>
            </a:r>
            <a:endParaRPr lang="de-DE" sz="1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6856343" y="3933056"/>
            <a:ext cx="486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B050"/>
                </a:solidFill>
                <a:latin typeface="+mn-lt"/>
              </a:rPr>
              <a:t>R: 3</a:t>
            </a:r>
            <a:endParaRPr lang="de-DE" sz="1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8061256" y="3334608"/>
            <a:ext cx="486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B050"/>
                </a:solidFill>
                <a:latin typeface="+mn-lt"/>
              </a:rPr>
              <a:t>R: 0</a:t>
            </a:r>
            <a:endParaRPr lang="de-DE" sz="1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7166615" y="2648808"/>
            <a:ext cx="486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B050"/>
                </a:solidFill>
                <a:latin typeface="+mn-lt"/>
              </a:rPr>
              <a:t>R: 0</a:t>
            </a:r>
            <a:endParaRPr lang="de-DE" sz="1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6" name="Textfeld 65"/>
          <p:cNvSpPr txBox="1"/>
          <p:nvPr/>
        </p:nvSpPr>
        <p:spPr>
          <a:xfrm>
            <a:off x="8233806" y="1772816"/>
            <a:ext cx="486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B050"/>
                </a:solidFill>
                <a:latin typeface="+mn-lt"/>
              </a:rPr>
              <a:t>R: 1</a:t>
            </a:r>
            <a:endParaRPr lang="de-DE" sz="1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6781731" y="980728"/>
            <a:ext cx="486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B050"/>
                </a:solidFill>
                <a:latin typeface="+mn-lt"/>
              </a:rPr>
              <a:t>R: 0</a:t>
            </a:r>
            <a:endParaRPr lang="de-DE" sz="1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6349931" y="255746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B050"/>
                </a:solidFill>
                <a:latin typeface="+mn-lt"/>
              </a:rPr>
              <a:t>R: 10</a:t>
            </a:r>
            <a:endParaRPr lang="de-DE" sz="1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6826181" y="1822930"/>
            <a:ext cx="486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B050"/>
                </a:solidFill>
                <a:latin typeface="+mn-lt"/>
              </a:rPr>
              <a:t>R: 9</a:t>
            </a:r>
            <a:endParaRPr lang="de-DE" sz="1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5798463" y="2539308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B050"/>
                </a:solidFill>
                <a:latin typeface="+mn-lt"/>
              </a:rPr>
              <a:t>R: 4</a:t>
            </a:r>
            <a:endParaRPr lang="de-DE" sz="1600" dirty="0">
              <a:solidFill>
                <a:srgbClr val="00B050"/>
              </a:solidFill>
              <a:latin typeface="+mn-lt"/>
            </a:endParaRPr>
          </a:p>
        </p:txBody>
      </p:sp>
      <p:cxnSp>
        <p:nvCxnSpPr>
          <p:cNvPr id="71" name="Straight Arrow Connector 67"/>
          <p:cNvCxnSpPr>
            <a:stCxn id="36" idx="1"/>
            <a:endCxn id="35" idx="5"/>
          </p:cNvCxnSpPr>
          <p:nvPr/>
        </p:nvCxnSpPr>
        <p:spPr>
          <a:xfrm flipH="1" flipV="1">
            <a:off x="5811156" y="2833472"/>
            <a:ext cx="362510" cy="66731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73" name="Straight Arrow Connector 67"/>
          <p:cNvCxnSpPr/>
          <p:nvPr/>
        </p:nvCxnSpPr>
        <p:spPr>
          <a:xfrm flipH="1">
            <a:off x="5797288" y="1822930"/>
            <a:ext cx="463411" cy="67824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75" name="Straight Arrow Connector 67"/>
          <p:cNvCxnSpPr>
            <a:stCxn id="37" idx="3"/>
            <a:endCxn id="34" idx="5"/>
          </p:cNvCxnSpPr>
          <p:nvPr/>
        </p:nvCxnSpPr>
        <p:spPr>
          <a:xfrm flipH="1">
            <a:off x="6496956" y="1766672"/>
            <a:ext cx="1124510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2" name="Straight Arrow Connector 67"/>
          <p:cNvCxnSpPr>
            <a:stCxn id="39" idx="1"/>
          </p:cNvCxnSpPr>
          <p:nvPr/>
        </p:nvCxnSpPr>
        <p:spPr>
          <a:xfrm flipH="1" flipV="1">
            <a:off x="7945036" y="1766672"/>
            <a:ext cx="438430" cy="74351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90" name="Straight Arrow Connector 67"/>
          <p:cNvCxnSpPr>
            <a:stCxn id="38" idx="1"/>
            <a:endCxn id="36" idx="7"/>
          </p:cNvCxnSpPr>
          <p:nvPr/>
        </p:nvCxnSpPr>
        <p:spPr>
          <a:xfrm flipH="1">
            <a:off x="6496956" y="3500782"/>
            <a:ext cx="1124510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00" name="Straight Arrow Connector 67"/>
          <p:cNvCxnSpPr>
            <a:stCxn id="39" idx="3"/>
          </p:cNvCxnSpPr>
          <p:nvPr/>
        </p:nvCxnSpPr>
        <p:spPr>
          <a:xfrm flipH="1">
            <a:off x="7784700" y="2833472"/>
            <a:ext cx="598766" cy="600355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14" name="Textfeld 113"/>
          <p:cNvSpPr txBox="1"/>
          <p:nvPr/>
        </p:nvSpPr>
        <p:spPr>
          <a:xfrm rot="5400000">
            <a:off x="7610082" y="2424273"/>
            <a:ext cx="530915" cy="315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600" dirty="0" smtClean="0">
                <a:solidFill>
                  <a:srgbClr val="C00000"/>
                </a:solidFill>
                <a:latin typeface="+mn-lt"/>
              </a:rPr>
              <a:t>R‘: 7</a:t>
            </a:r>
            <a:endParaRPr lang="de-DE" sz="1600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115" name="Straight Arrow Connector 67"/>
          <p:cNvCxnSpPr>
            <a:stCxn id="37" idx="4"/>
          </p:cNvCxnSpPr>
          <p:nvPr/>
        </p:nvCxnSpPr>
        <p:spPr>
          <a:xfrm>
            <a:off x="7783111" y="1833627"/>
            <a:ext cx="5430" cy="1598543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7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199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905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8" grpId="0"/>
      <p:bldP spid="87" grpId="0"/>
      <p:bldP spid="93" grpId="0"/>
      <p:bldP spid="105" grpId="0"/>
      <p:bldP spid="74" grpId="0"/>
      <p:bldP spid="1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Danksagung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000" dirty="0" smtClean="0"/>
              <a:t>Die nachfolgenden Präsentationen wurden mit ausdrücklicher Erlaubnis des Autors übernommen aus:</a:t>
            </a:r>
          </a:p>
          <a:p>
            <a:pPr marL="0" indent="0">
              <a:buFontTx/>
              <a:buNone/>
              <a:defRPr/>
            </a:pPr>
            <a:endParaRPr lang="de-DE" sz="2000" dirty="0" smtClean="0"/>
          </a:p>
          <a:p>
            <a:pPr>
              <a:defRPr/>
            </a:pPr>
            <a:r>
              <a:rPr lang="de-DE" sz="2000" dirty="0" smtClean="0"/>
              <a:t>„Effiziente Algorithmen und Datenstrukturen“ (</a:t>
            </a:r>
            <a:r>
              <a:rPr lang="de-DE" sz="2000" dirty="0"/>
              <a:t>Kapitel </a:t>
            </a:r>
            <a:r>
              <a:rPr lang="de-DE" sz="2000" dirty="0" smtClean="0"/>
              <a:t>7,8,9) gehalten von </a:t>
            </a:r>
            <a:r>
              <a:rPr lang="de-DE" sz="2000" dirty="0"/>
              <a:t>Christian </a:t>
            </a:r>
            <a:r>
              <a:rPr lang="de-DE" sz="2000" dirty="0" err="1" smtClean="0"/>
              <a:t>Scheideler</a:t>
            </a:r>
            <a:r>
              <a:rPr lang="de-DE" sz="2000" dirty="0" smtClean="0"/>
              <a:t> an der TUM </a:t>
            </a:r>
            <a:r>
              <a:rPr lang="de-DE" sz="2000" dirty="0" smtClean="0">
                <a:hlinkClick r:id="rId2"/>
              </a:rPr>
              <a:t>http</a:t>
            </a:r>
            <a:r>
              <a:rPr lang="de-DE" sz="2000" dirty="0">
                <a:hlinkClick r:id="rId2"/>
              </a:rPr>
              <a:t>://www14.in.tum.de/lehre/2008WS/ea/</a:t>
            </a:r>
            <a:r>
              <a:rPr lang="de-DE" sz="2000" dirty="0" smtClean="0">
                <a:hlinkClick r:id="rId2"/>
              </a:rPr>
              <a:t>index.html.de</a:t>
            </a:r>
            <a:endParaRPr lang="de-DE" sz="2000" dirty="0" smtClean="0"/>
          </a:p>
          <a:p>
            <a:pPr>
              <a:defRPr/>
            </a:pP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47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CDC5-94FF-A147-8403-E1AD7805A896}" type="slidenum">
              <a:rPr lang="de-DE"/>
              <a:pPr/>
              <a:t>20</a:t>
            </a:fld>
            <a:endParaRPr lang="de-DE"/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Graphrepräsentationen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4: </a:t>
            </a:r>
            <a:r>
              <a:rPr lang="de-DE" dirty="0" err="1">
                <a:solidFill>
                  <a:schemeClr val="accent2"/>
                </a:solidFill>
              </a:rPr>
              <a:t>Adjazenzmatrix</a:t>
            </a:r>
            <a:endParaRPr lang="de-DE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sz="2400" dirty="0"/>
          </a:p>
          <a:p>
            <a:r>
              <a:rPr lang="de-DE" dirty="0">
                <a:solidFill>
                  <a:schemeClr val="hlink"/>
                </a:solidFill>
              </a:rPr>
              <a:t>A[</a:t>
            </a:r>
            <a:r>
              <a:rPr lang="de-DE" dirty="0" err="1">
                <a:solidFill>
                  <a:schemeClr val="hlink"/>
                </a:solidFill>
              </a:rPr>
              <a:t>i,j</a:t>
            </a:r>
            <a:r>
              <a:rPr lang="de-DE" dirty="0">
                <a:solidFill>
                  <a:schemeClr val="hlink"/>
                </a:solidFill>
              </a:rPr>
              <a:t>]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{0,1} </a:t>
            </a:r>
            <a:r>
              <a:rPr lang="de-DE" dirty="0"/>
              <a:t>(bzw. Zeiger </a:t>
            </a:r>
            <a:r>
              <a:rPr lang="de-DE" dirty="0" smtClean="0"/>
              <a:t>auf ein </a:t>
            </a:r>
            <a:r>
              <a:rPr lang="de-DE" dirty="0" err="1" smtClean="0">
                <a:solidFill>
                  <a:schemeClr val="hlink"/>
                </a:solidFill>
              </a:rPr>
              <a:t>e</a:t>
            </a:r>
            <a:r>
              <a:rPr lang="de-DE" dirty="0" smtClean="0">
                <a:solidFill>
                  <a:schemeClr val="hlink"/>
                </a:solidFill>
              </a:rPr>
              <a:t> ∈ E</a:t>
            </a:r>
            <a:r>
              <a:rPr lang="de-DE" dirty="0" smtClean="0"/>
              <a:t>)</a:t>
            </a:r>
            <a:endParaRPr lang="de-DE" dirty="0"/>
          </a:p>
          <a:p>
            <a:r>
              <a:rPr lang="de-DE" dirty="0">
                <a:solidFill>
                  <a:schemeClr val="hlink"/>
                </a:solidFill>
              </a:rPr>
              <a:t>A[</a:t>
            </a:r>
            <a:r>
              <a:rPr lang="de-DE" dirty="0" err="1">
                <a:solidFill>
                  <a:schemeClr val="hlink"/>
                </a:solidFill>
              </a:rPr>
              <a:t>i,j</a:t>
            </a:r>
            <a:r>
              <a:rPr lang="de-DE" dirty="0">
                <a:solidFill>
                  <a:schemeClr val="hlink"/>
                </a:solidFill>
              </a:rPr>
              <a:t>]=1</a:t>
            </a:r>
            <a:r>
              <a:rPr lang="de-DE" dirty="0"/>
              <a:t> genau dann, wenn 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i,j</a:t>
            </a:r>
            <a:r>
              <a:rPr lang="de-DE" dirty="0" smtClean="0">
                <a:solidFill>
                  <a:schemeClr val="hlink"/>
                </a:solidFill>
              </a:rPr>
              <a:t>)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E</a:t>
            </a:r>
          </a:p>
        </p:txBody>
      </p:sp>
      <p:sp>
        <p:nvSpPr>
          <p:cNvPr id="306180" name="Oval 4"/>
          <p:cNvSpPr>
            <a:spLocks noChangeArrowheads="1"/>
          </p:cNvSpPr>
          <p:nvPr/>
        </p:nvSpPr>
        <p:spPr bwMode="auto">
          <a:xfrm>
            <a:off x="1258888" y="2420764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6181" name="Oval 5"/>
          <p:cNvSpPr>
            <a:spLocks noChangeArrowheads="1"/>
          </p:cNvSpPr>
          <p:nvPr/>
        </p:nvSpPr>
        <p:spPr bwMode="auto">
          <a:xfrm>
            <a:off x="2627313" y="2420764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6182" name="Oval 6"/>
          <p:cNvSpPr>
            <a:spLocks noChangeArrowheads="1"/>
          </p:cNvSpPr>
          <p:nvPr/>
        </p:nvSpPr>
        <p:spPr bwMode="auto">
          <a:xfrm>
            <a:off x="1258888" y="3571702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6183" name="Oval 7"/>
          <p:cNvSpPr>
            <a:spLocks noChangeArrowheads="1"/>
          </p:cNvSpPr>
          <p:nvPr/>
        </p:nvSpPr>
        <p:spPr bwMode="auto">
          <a:xfrm>
            <a:off x="2627313" y="3571702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6184" name="Line 8"/>
          <p:cNvSpPr>
            <a:spLocks noChangeShapeType="1"/>
          </p:cNvSpPr>
          <p:nvPr/>
        </p:nvSpPr>
        <p:spPr bwMode="auto">
          <a:xfrm>
            <a:off x="1690688" y="2636664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6185" name="Line 9"/>
          <p:cNvSpPr>
            <a:spLocks noChangeShapeType="1"/>
          </p:cNvSpPr>
          <p:nvPr/>
        </p:nvSpPr>
        <p:spPr bwMode="auto">
          <a:xfrm>
            <a:off x="2843213" y="2852564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6186" name="Line 10"/>
          <p:cNvSpPr>
            <a:spLocks noChangeShapeType="1"/>
          </p:cNvSpPr>
          <p:nvPr/>
        </p:nvSpPr>
        <p:spPr bwMode="auto">
          <a:xfrm flipH="1">
            <a:off x="1692275" y="3789189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6187" name="Line 11"/>
          <p:cNvSpPr>
            <a:spLocks noChangeShapeType="1"/>
          </p:cNvSpPr>
          <p:nvPr/>
        </p:nvSpPr>
        <p:spPr bwMode="auto">
          <a:xfrm flipH="1" flipV="1">
            <a:off x="1474788" y="2852564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6188" name="Line 12"/>
          <p:cNvSpPr>
            <a:spLocks noChangeShapeType="1"/>
          </p:cNvSpPr>
          <p:nvPr/>
        </p:nvSpPr>
        <p:spPr bwMode="auto">
          <a:xfrm>
            <a:off x="1619250" y="2779539"/>
            <a:ext cx="1081088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6189" name="Line 13"/>
          <p:cNvSpPr>
            <a:spLocks noChangeShapeType="1"/>
          </p:cNvSpPr>
          <p:nvPr/>
        </p:nvSpPr>
        <p:spPr bwMode="auto">
          <a:xfrm flipH="1">
            <a:off x="1619250" y="2779539"/>
            <a:ext cx="1008063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6190" name="Line 14"/>
          <p:cNvSpPr>
            <a:spLocks noChangeShapeType="1"/>
          </p:cNvSpPr>
          <p:nvPr/>
        </p:nvSpPr>
        <p:spPr bwMode="auto">
          <a:xfrm>
            <a:off x="3635375" y="3141489"/>
            <a:ext cx="5762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6191" name="Text Box 15"/>
          <p:cNvSpPr txBox="1">
            <a:spLocks noChangeArrowheads="1"/>
          </p:cNvSpPr>
          <p:nvPr/>
        </p:nvSpPr>
        <p:spPr bwMode="auto">
          <a:xfrm>
            <a:off x="5580063" y="2204864"/>
            <a:ext cx="1620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0   1   1   0</a:t>
            </a:r>
          </a:p>
        </p:txBody>
      </p:sp>
      <p:sp>
        <p:nvSpPr>
          <p:cNvPr id="306192" name="Text Box 16"/>
          <p:cNvSpPr txBox="1">
            <a:spLocks noChangeArrowheads="1"/>
          </p:cNvSpPr>
          <p:nvPr/>
        </p:nvSpPr>
        <p:spPr bwMode="auto">
          <a:xfrm>
            <a:off x="5580063" y="2708102"/>
            <a:ext cx="1620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0   0   1   1</a:t>
            </a:r>
          </a:p>
        </p:txBody>
      </p:sp>
      <p:sp>
        <p:nvSpPr>
          <p:cNvPr id="306193" name="Text Box 17"/>
          <p:cNvSpPr txBox="1">
            <a:spLocks noChangeArrowheads="1"/>
          </p:cNvSpPr>
          <p:nvPr/>
        </p:nvSpPr>
        <p:spPr bwMode="auto">
          <a:xfrm>
            <a:off x="5580063" y="3212927"/>
            <a:ext cx="1620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0   0   0   1</a:t>
            </a:r>
          </a:p>
        </p:txBody>
      </p:sp>
      <p:sp>
        <p:nvSpPr>
          <p:cNvPr id="306194" name="Text Box 18"/>
          <p:cNvSpPr txBox="1">
            <a:spLocks noChangeArrowheads="1"/>
          </p:cNvSpPr>
          <p:nvPr/>
        </p:nvSpPr>
        <p:spPr bwMode="auto">
          <a:xfrm>
            <a:off x="5580063" y="3716164"/>
            <a:ext cx="1620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1   0   0   0</a:t>
            </a:r>
          </a:p>
        </p:txBody>
      </p:sp>
      <p:sp>
        <p:nvSpPr>
          <p:cNvPr id="306195" name="AutoShape 19"/>
          <p:cNvSpPr>
            <a:spLocks noChangeArrowheads="1"/>
          </p:cNvSpPr>
          <p:nvPr/>
        </p:nvSpPr>
        <p:spPr bwMode="auto">
          <a:xfrm>
            <a:off x="5435600" y="2204864"/>
            <a:ext cx="1944688" cy="19939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6196" name="Text Box 20"/>
          <p:cNvSpPr txBox="1">
            <a:spLocks noChangeArrowheads="1"/>
          </p:cNvSpPr>
          <p:nvPr/>
        </p:nvSpPr>
        <p:spPr bwMode="auto">
          <a:xfrm>
            <a:off x="4767263" y="2871614"/>
            <a:ext cx="649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A =</a:t>
            </a:r>
          </a:p>
        </p:txBody>
      </p:sp>
    </p:spTree>
    <p:extLst>
      <p:ext uri="{BB962C8B-B14F-4D97-AF65-F5344CB8AC3E}">
        <p14:creationId xmlns:p14="http://schemas.microsoft.com/office/powerpoint/2010/main" val="314610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32"/>
          <p:cNvSpPr txBox="1">
            <a:spLocks noChangeArrowheads="1"/>
          </p:cNvSpPr>
          <p:nvPr/>
        </p:nvSpPr>
        <p:spPr bwMode="auto">
          <a:xfrm>
            <a:off x="1931478" y="4662761"/>
            <a:ext cx="5822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0/14</a:t>
            </a:r>
          </a:p>
        </p:txBody>
      </p:sp>
      <p:cxnSp>
        <p:nvCxnSpPr>
          <p:cNvPr id="41" name="Gerade Verbindung 40"/>
          <p:cNvCxnSpPr>
            <a:stCxn id="29" idx="1"/>
            <a:endCxn id="29" idx="3"/>
          </p:cNvCxnSpPr>
          <p:nvPr/>
        </p:nvCxnSpPr>
        <p:spPr>
          <a:xfrm>
            <a:off x="1931478" y="4832038"/>
            <a:ext cx="58221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 smtClean="0"/>
              <a:t>Beispiel für flusserhöhende Pfade</a:t>
            </a:r>
            <a:endParaRPr lang="de-DE" dirty="0"/>
          </a:p>
        </p:txBody>
      </p:sp>
      <p:sp>
        <p:nvSpPr>
          <p:cNvPr id="5" name="Oval 3"/>
          <p:cNvSpPr/>
          <p:nvPr/>
        </p:nvSpPr>
        <p:spPr>
          <a:xfrm>
            <a:off x="1245678" y="24053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559878" y="34721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7" name="Oval 5"/>
          <p:cNvSpPr/>
          <p:nvPr/>
        </p:nvSpPr>
        <p:spPr>
          <a:xfrm>
            <a:off x="1245678" y="44627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8" name="Oval 6"/>
          <p:cNvSpPr/>
          <p:nvPr/>
        </p:nvSpPr>
        <p:spPr>
          <a:xfrm>
            <a:off x="2693478" y="24053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9" name="Oval 7"/>
          <p:cNvSpPr/>
          <p:nvPr/>
        </p:nvSpPr>
        <p:spPr>
          <a:xfrm>
            <a:off x="2693478" y="44627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0" name="Oval 8"/>
          <p:cNvSpPr/>
          <p:nvPr/>
        </p:nvSpPr>
        <p:spPr>
          <a:xfrm>
            <a:off x="3455478" y="34721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1" name="Straight Arrow Connector 9"/>
          <p:cNvCxnSpPr>
            <a:stCxn id="5" idx="6"/>
            <a:endCxn id="8" idx="2"/>
          </p:cNvCxnSpPr>
          <p:nvPr/>
        </p:nvCxnSpPr>
        <p:spPr>
          <a:xfrm>
            <a:off x="1702878" y="2633936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2" name="Straight Arrow Connector 10"/>
          <p:cNvCxnSpPr>
            <a:stCxn id="6" idx="0"/>
            <a:endCxn id="5" idx="3"/>
          </p:cNvCxnSpPr>
          <p:nvPr/>
        </p:nvCxnSpPr>
        <p:spPr>
          <a:xfrm rot="5400000" flipH="1" flipV="1">
            <a:off x="712278" y="2872061"/>
            <a:ext cx="6762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3" name="Straight Arrow Connector 11"/>
          <p:cNvCxnSpPr>
            <a:stCxn id="6" idx="4"/>
            <a:endCxn id="7" idx="1"/>
          </p:cNvCxnSpPr>
          <p:nvPr/>
        </p:nvCxnSpPr>
        <p:spPr>
          <a:xfrm rot="16200000" flipH="1">
            <a:off x="750378" y="3967436"/>
            <a:ext cx="6000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4" name="Straight Arrow Connector 12"/>
          <p:cNvCxnSpPr>
            <a:stCxn id="7" idx="6"/>
            <a:endCxn id="9" idx="2"/>
          </p:cNvCxnSpPr>
          <p:nvPr/>
        </p:nvCxnSpPr>
        <p:spPr>
          <a:xfrm>
            <a:off x="1702878" y="4691336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5" name="Straight Arrow Connector 13"/>
          <p:cNvCxnSpPr>
            <a:stCxn id="9" idx="7"/>
            <a:endCxn id="10" idx="4"/>
          </p:cNvCxnSpPr>
          <p:nvPr/>
        </p:nvCxnSpPr>
        <p:spPr>
          <a:xfrm rot="5400000" flipH="1" flipV="1">
            <a:off x="3084003" y="3929336"/>
            <a:ext cx="6000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6" name="Straight Arrow Connector 14"/>
          <p:cNvCxnSpPr>
            <a:stCxn id="8" idx="5"/>
            <a:endCxn id="10" idx="0"/>
          </p:cNvCxnSpPr>
          <p:nvPr/>
        </p:nvCxnSpPr>
        <p:spPr>
          <a:xfrm rot="16200000" flipH="1">
            <a:off x="3045903" y="2833961"/>
            <a:ext cx="6762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7" name="Straight Arrow Connector 15"/>
          <p:cNvCxnSpPr/>
          <p:nvPr/>
        </p:nvCxnSpPr>
        <p:spPr>
          <a:xfrm rot="5400000" flipH="1" flipV="1">
            <a:off x="749585" y="3661842"/>
            <a:ext cx="16002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8" name="Straight Arrow Connector 16"/>
          <p:cNvCxnSpPr>
            <a:stCxn id="9" idx="0"/>
            <a:endCxn id="8" idx="4"/>
          </p:cNvCxnSpPr>
          <p:nvPr/>
        </p:nvCxnSpPr>
        <p:spPr>
          <a:xfrm rot="5400000" flipH="1" flipV="1">
            <a:off x="2121979" y="3661048"/>
            <a:ext cx="1600200" cy="31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9" name="Straight Arrow Connector 17"/>
          <p:cNvCxnSpPr>
            <a:stCxn id="8" idx="3"/>
            <a:endCxn id="7" idx="7"/>
          </p:cNvCxnSpPr>
          <p:nvPr/>
        </p:nvCxnSpPr>
        <p:spPr>
          <a:xfrm rot="5400000">
            <a:off x="1331403" y="3100661"/>
            <a:ext cx="1733550" cy="11239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0" name="Straight Arrow Connector 18"/>
          <p:cNvCxnSpPr/>
          <p:nvPr/>
        </p:nvCxnSpPr>
        <p:spPr>
          <a:xfrm rot="5400000" flipH="1" flipV="1">
            <a:off x="598772" y="3661842"/>
            <a:ext cx="1600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1907704" y="232913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0/12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611560" y="2797448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0/16</a:t>
            </a: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2007678" y="3056211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0/9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969453" y="3361011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1474278" y="339593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0/10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464878" y="3513411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0/7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203848" y="2789511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0/20</a:t>
            </a:r>
          </a:p>
        </p:txBody>
      </p:sp>
      <p:sp>
        <p:nvSpPr>
          <p:cNvPr id="30" name="TextBox 33"/>
          <p:cNvSpPr txBox="1">
            <a:spLocks noChangeArrowheads="1"/>
          </p:cNvSpPr>
          <p:nvPr/>
        </p:nvSpPr>
        <p:spPr bwMode="auto">
          <a:xfrm>
            <a:off x="3242753" y="4194448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31" name="TextBox 34"/>
          <p:cNvSpPr txBox="1">
            <a:spLocks noChangeArrowheads="1"/>
          </p:cNvSpPr>
          <p:nvPr/>
        </p:nvSpPr>
        <p:spPr bwMode="auto">
          <a:xfrm>
            <a:off x="559878" y="4235723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0/13</a:t>
            </a:r>
          </a:p>
        </p:txBody>
      </p:sp>
      <p:sp>
        <p:nvSpPr>
          <p:cNvPr id="32" name="TextBox 41"/>
          <p:cNvSpPr txBox="1">
            <a:spLocks noChangeArrowheads="1"/>
          </p:cNvSpPr>
          <p:nvPr/>
        </p:nvSpPr>
        <p:spPr bwMode="auto">
          <a:xfrm>
            <a:off x="2453766" y="3703910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7/7</a:t>
            </a:r>
          </a:p>
        </p:txBody>
      </p:sp>
      <p:sp>
        <p:nvSpPr>
          <p:cNvPr id="33" name="TextBox 42"/>
          <p:cNvSpPr txBox="1">
            <a:spLocks noChangeArrowheads="1"/>
          </p:cNvSpPr>
          <p:nvPr/>
        </p:nvSpPr>
        <p:spPr bwMode="auto">
          <a:xfrm>
            <a:off x="3203848" y="2594248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7/20</a:t>
            </a:r>
          </a:p>
        </p:txBody>
      </p:sp>
      <p:sp>
        <p:nvSpPr>
          <p:cNvPr id="34" name="TextBox 43"/>
          <p:cNvSpPr txBox="1">
            <a:spLocks noChangeArrowheads="1"/>
          </p:cNvSpPr>
          <p:nvPr/>
        </p:nvSpPr>
        <p:spPr bwMode="auto">
          <a:xfrm>
            <a:off x="1915454" y="4846911"/>
            <a:ext cx="5822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7/14</a:t>
            </a:r>
          </a:p>
        </p:txBody>
      </p:sp>
      <p:sp>
        <p:nvSpPr>
          <p:cNvPr id="35" name="TextBox 44"/>
          <p:cNvSpPr txBox="1">
            <a:spLocks noChangeArrowheads="1"/>
          </p:cNvSpPr>
          <p:nvPr/>
        </p:nvSpPr>
        <p:spPr bwMode="auto">
          <a:xfrm>
            <a:off x="539552" y="441828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7/13</a:t>
            </a:r>
          </a:p>
        </p:txBody>
      </p:sp>
      <p:cxnSp>
        <p:nvCxnSpPr>
          <p:cNvPr id="36" name="Straight Arrow Connector 45"/>
          <p:cNvCxnSpPr>
            <a:stCxn id="6" idx="4"/>
            <a:endCxn id="7" idx="1"/>
          </p:cNvCxnSpPr>
          <p:nvPr/>
        </p:nvCxnSpPr>
        <p:spPr>
          <a:xfrm>
            <a:off x="788478" y="3929336"/>
            <a:ext cx="524155" cy="60035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37" name="Straight Arrow Connector 46"/>
          <p:cNvCxnSpPr>
            <a:stCxn id="7" idx="6"/>
            <a:endCxn id="9" idx="2"/>
          </p:cNvCxnSpPr>
          <p:nvPr/>
        </p:nvCxnSpPr>
        <p:spPr>
          <a:xfrm>
            <a:off x="1702878" y="4691336"/>
            <a:ext cx="990600" cy="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38" name="Straight Arrow Connector 47"/>
          <p:cNvCxnSpPr>
            <a:stCxn id="8" idx="5"/>
            <a:endCxn id="10" idx="0"/>
          </p:cNvCxnSpPr>
          <p:nvPr/>
        </p:nvCxnSpPr>
        <p:spPr>
          <a:xfrm>
            <a:off x="3083723" y="2795581"/>
            <a:ext cx="600355" cy="67655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39" name="Straight Arrow Connector 48"/>
          <p:cNvCxnSpPr>
            <a:stCxn id="9" idx="0"/>
            <a:endCxn id="8" idx="4"/>
          </p:cNvCxnSpPr>
          <p:nvPr/>
        </p:nvCxnSpPr>
        <p:spPr>
          <a:xfrm flipV="1">
            <a:off x="2922078" y="2862536"/>
            <a:ext cx="0" cy="160020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0" name="Gerade Verbindung 39"/>
          <p:cNvCxnSpPr>
            <a:stCxn id="31" idx="1"/>
            <a:endCxn id="31" idx="3"/>
          </p:cNvCxnSpPr>
          <p:nvPr/>
        </p:nvCxnSpPr>
        <p:spPr>
          <a:xfrm>
            <a:off x="559878" y="4405000"/>
            <a:ext cx="57082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>
            <a:stCxn id="27" idx="1"/>
            <a:endCxn id="27" idx="3"/>
          </p:cNvCxnSpPr>
          <p:nvPr/>
        </p:nvCxnSpPr>
        <p:spPr>
          <a:xfrm>
            <a:off x="2464878" y="3682688"/>
            <a:ext cx="48033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>
            <a:stCxn id="28" idx="1"/>
            <a:endCxn id="28" idx="3"/>
          </p:cNvCxnSpPr>
          <p:nvPr/>
        </p:nvCxnSpPr>
        <p:spPr>
          <a:xfrm>
            <a:off x="3203848" y="2958788"/>
            <a:ext cx="57082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/>
          <p:cNvSpPr txBox="1"/>
          <p:nvPr/>
        </p:nvSpPr>
        <p:spPr>
          <a:xfrm>
            <a:off x="675966" y="1414517"/>
            <a:ext cx="3044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Flusserhöhender Pfad nur mit </a:t>
            </a:r>
            <a:br>
              <a:rPr lang="de-DE" dirty="0" smtClean="0"/>
            </a:br>
            <a:r>
              <a:rPr lang="de-DE" dirty="0" smtClean="0"/>
              <a:t>„normalen“ Restkapazitäten</a:t>
            </a:r>
            <a:endParaRPr lang="de-DE" dirty="0"/>
          </a:p>
        </p:txBody>
      </p:sp>
      <p:sp>
        <p:nvSpPr>
          <p:cNvPr id="45" name="Textfeld 44"/>
          <p:cNvSpPr txBox="1"/>
          <p:nvPr/>
        </p:nvSpPr>
        <p:spPr>
          <a:xfrm>
            <a:off x="4212075" y="1412776"/>
            <a:ext cx="4751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Flusserhöhender Pfad </a:t>
            </a:r>
            <a:r>
              <a:rPr lang="de-DE" dirty="0" smtClean="0"/>
              <a:t>auch mit Restkapazitäten</a:t>
            </a:r>
            <a:br>
              <a:rPr lang="de-DE" dirty="0" smtClean="0"/>
            </a:br>
            <a:r>
              <a:rPr lang="de-DE" dirty="0" smtClean="0"/>
              <a:t>in die entgegengesetzte Richtung</a:t>
            </a:r>
            <a:endParaRPr lang="de-DE" dirty="0"/>
          </a:p>
        </p:txBody>
      </p:sp>
      <p:sp>
        <p:nvSpPr>
          <p:cNvPr id="46" name="TextBox 32"/>
          <p:cNvSpPr txBox="1">
            <a:spLocks noChangeArrowheads="1"/>
          </p:cNvSpPr>
          <p:nvPr/>
        </p:nvSpPr>
        <p:spPr bwMode="auto">
          <a:xfrm>
            <a:off x="6307942" y="2348880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0/12</a:t>
            </a:r>
          </a:p>
        </p:txBody>
      </p:sp>
      <p:cxnSp>
        <p:nvCxnSpPr>
          <p:cNvPr id="47" name="Gerade Verbindung 46"/>
          <p:cNvCxnSpPr>
            <a:stCxn id="46" idx="1"/>
            <a:endCxn id="46" idx="3"/>
          </p:cNvCxnSpPr>
          <p:nvPr/>
        </p:nvCxnSpPr>
        <p:spPr>
          <a:xfrm>
            <a:off x="6307942" y="2518157"/>
            <a:ext cx="57082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3"/>
          <p:cNvSpPr/>
          <p:nvPr/>
        </p:nvSpPr>
        <p:spPr>
          <a:xfrm>
            <a:off x="5652974" y="24053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49" name="Oval 4"/>
          <p:cNvSpPr/>
          <p:nvPr/>
        </p:nvSpPr>
        <p:spPr>
          <a:xfrm>
            <a:off x="4967174" y="34721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50" name="Oval 5"/>
          <p:cNvSpPr/>
          <p:nvPr/>
        </p:nvSpPr>
        <p:spPr>
          <a:xfrm>
            <a:off x="5652974" y="44627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51" name="Oval 6"/>
          <p:cNvSpPr/>
          <p:nvPr/>
        </p:nvSpPr>
        <p:spPr>
          <a:xfrm>
            <a:off x="7100774" y="24053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52" name="Oval 7"/>
          <p:cNvSpPr/>
          <p:nvPr/>
        </p:nvSpPr>
        <p:spPr>
          <a:xfrm>
            <a:off x="7100774" y="44627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53" name="Oval 8"/>
          <p:cNvSpPr/>
          <p:nvPr/>
        </p:nvSpPr>
        <p:spPr>
          <a:xfrm>
            <a:off x="7862774" y="34721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54" name="Straight Arrow Connector 9"/>
          <p:cNvCxnSpPr>
            <a:stCxn id="48" idx="6"/>
            <a:endCxn id="51" idx="2"/>
          </p:cNvCxnSpPr>
          <p:nvPr/>
        </p:nvCxnSpPr>
        <p:spPr>
          <a:xfrm>
            <a:off x="6110174" y="2633936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55" name="Straight Arrow Connector 10"/>
          <p:cNvCxnSpPr>
            <a:stCxn id="49" idx="0"/>
            <a:endCxn id="48" idx="3"/>
          </p:cNvCxnSpPr>
          <p:nvPr/>
        </p:nvCxnSpPr>
        <p:spPr>
          <a:xfrm rot="5400000" flipH="1" flipV="1">
            <a:off x="5119574" y="2872061"/>
            <a:ext cx="6762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56" name="Straight Arrow Connector 11"/>
          <p:cNvCxnSpPr>
            <a:stCxn id="49" idx="4"/>
            <a:endCxn id="50" idx="1"/>
          </p:cNvCxnSpPr>
          <p:nvPr/>
        </p:nvCxnSpPr>
        <p:spPr>
          <a:xfrm rot="16200000" flipH="1">
            <a:off x="5157674" y="3967436"/>
            <a:ext cx="6000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7" name="Straight Arrow Connector 12"/>
          <p:cNvCxnSpPr>
            <a:stCxn id="50" idx="6"/>
            <a:endCxn id="52" idx="2"/>
          </p:cNvCxnSpPr>
          <p:nvPr/>
        </p:nvCxnSpPr>
        <p:spPr>
          <a:xfrm>
            <a:off x="6110174" y="4691336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w="med" len="med"/>
            <a:tailEnd type="stealth" w="med" len="med"/>
          </a:ln>
          <a:effectLst/>
        </p:spPr>
      </p:cxnSp>
      <p:cxnSp>
        <p:nvCxnSpPr>
          <p:cNvPr id="58" name="Straight Arrow Connector 13"/>
          <p:cNvCxnSpPr>
            <a:stCxn id="52" idx="7"/>
            <a:endCxn id="53" idx="4"/>
          </p:cNvCxnSpPr>
          <p:nvPr/>
        </p:nvCxnSpPr>
        <p:spPr>
          <a:xfrm rot="5400000" flipH="1" flipV="1">
            <a:off x="7491299" y="3929336"/>
            <a:ext cx="6000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59" name="Straight Arrow Connector 14"/>
          <p:cNvCxnSpPr>
            <a:stCxn id="51" idx="5"/>
            <a:endCxn id="53" idx="0"/>
          </p:cNvCxnSpPr>
          <p:nvPr/>
        </p:nvCxnSpPr>
        <p:spPr>
          <a:xfrm rot="16200000" flipH="1">
            <a:off x="7453199" y="2833961"/>
            <a:ext cx="6762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60" name="Straight Arrow Connector 15"/>
          <p:cNvCxnSpPr/>
          <p:nvPr/>
        </p:nvCxnSpPr>
        <p:spPr>
          <a:xfrm rot="5400000" flipH="1" flipV="1">
            <a:off x="5156881" y="3661842"/>
            <a:ext cx="16002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61" name="Straight Arrow Connector 16"/>
          <p:cNvCxnSpPr>
            <a:stCxn id="52" idx="0"/>
            <a:endCxn id="51" idx="4"/>
          </p:cNvCxnSpPr>
          <p:nvPr/>
        </p:nvCxnSpPr>
        <p:spPr>
          <a:xfrm rot="5400000" flipH="1" flipV="1">
            <a:off x="6529275" y="3661048"/>
            <a:ext cx="1600200" cy="31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62" name="Straight Arrow Connector 17"/>
          <p:cNvCxnSpPr>
            <a:stCxn id="51" idx="3"/>
            <a:endCxn id="50" idx="7"/>
          </p:cNvCxnSpPr>
          <p:nvPr/>
        </p:nvCxnSpPr>
        <p:spPr>
          <a:xfrm rot="5400000">
            <a:off x="5738699" y="3100661"/>
            <a:ext cx="1733550" cy="11239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63" name="Straight Arrow Connector 18"/>
          <p:cNvCxnSpPr/>
          <p:nvPr/>
        </p:nvCxnSpPr>
        <p:spPr>
          <a:xfrm rot="5400000" flipH="1" flipV="1">
            <a:off x="5006068" y="3661842"/>
            <a:ext cx="1600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65" name="TextBox 20"/>
          <p:cNvSpPr txBox="1">
            <a:spLocks noChangeArrowheads="1"/>
          </p:cNvSpPr>
          <p:nvPr/>
        </p:nvSpPr>
        <p:spPr bwMode="auto">
          <a:xfrm>
            <a:off x="6295777" y="4692923"/>
            <a:ext cx="5822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7/14</a:t>
            </a:r>
          </a:p>
        </p:txBody>
      </p:sp>
      <p:sp>
        <p:nvSpPr>
          <p:cNvPr id="66" name="TextBox 21"/>
          <p:cNvSpPr txBox="1">
            <a:spLocks noChangeArrowheads="1"/>
          </p:cNvSpPr>
          <p:nvPr/>
        </p:nvSpPr>
        <p:spPr bwMode="auto">
          <a:xfrm>
            <a:off x="4939790" y="4221088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7/13</a:t>
            </a:r>
          </a:p>
        </p:txBody>
      </p:sp>
      <p:sp>
        <p:nvSpPr>
          <p:cNvPr id="67" name="TextBox 22"/>
          <p:cNvSpPr txBox="1">
            <a:spLocks noChangeArrowheads="1"/>
          </p:cNvSpPr>
          <p:nvPr/>
        </p:nvSpPr>
        <p:spPr bwMode="auto">
          <a:xfrm>
            <a:off x="6414974" y="3056211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0/9</a:t>
            </a:r>
          </a:p>
        </p:txBody>
      </p:sp>
      <p:sp>
        <p:nvSpPr>
          <p:cNvPr id="68" name="TextBox 23"/>
          <p:cNvSpPr txBox="1">
            <a:spLocks noChangeArrowheads="1"/>
          </p:cNvSpPr>
          <p:nvPr/>
        </p:nvSpPr>
        <p:spPr bwMode="auto">
          <a:xfrm>
            <a:off x="5376749" y="3361011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69" name="TextBox 24"/>
          <p:cNvSpPr txBox="1">
            <a:spLocks noChangeArrowheads="1"/>
          </p:cNvSpPr>
          <p:nvPr/>
        </p:nvSpPr>
        <p:spPr bwMode="auto">
          <a:xfrm>
            <a:off x="5881574" y="339593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0/10</a:t>
            </a:r>
          </a:p>
        </p:txBody>
      </p:sp>
      <p:sp>
        <p:nvSpPr>
          <p:cNvPr id="70" name="TextBox 26"/>
          <p:cNvSpPr txBox="1">
            <a:spLocks noChangeArrowheads="1"/>
          </p:cNvSpPr>
          <p:nvPr/>
        </p:nvSpPr>
        <p:spPr bwMode="auto">
          <a:xfrm>
            <a:off x="6872174" y="3513411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7/7</a:t>
            </a:r>
          </a:p>
        </p:txBody>
      </p:sp>
      <p:sp>
        <p:nvSpPr>
          <p:cNvPr id="71" name="TextBox 27"/>
          <p:cNvSpPr txBox="1">
            <a:spLocks noChangeArrowheads="1"/>
          </p:cNvSpPr>
          <p:nvPr/>
        </p:nvSpPr>
        <p:spPr bwMode="auto">
          <a:xfrm>
            <a:off x="7662957" y="4216843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72" name="TextBox 33"/>
          <p:cNvSpPr txBox="1">
            <a:spLocks noChangeArrowheads="1"/>
          </p:cNvSpPr>
          <p:nvPr/>
        </p:nvSpPr>
        <p:spPr bwMode="auto">
          <a:xfrm>
            <a:off x="7604086" y="2801044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7/20</a:t>
            </a:r>
          </a:p>
        </p:txBody>
      </p:sp>
      <p:sp>
        <p:nvSpPr>
          <p:cNvPr id="73" name="TextBox 34"/>
          <p:cNvSpPr txBox="1">
            <a:spLocks noChangeArrowheads="1"/>
          </p:cNvSpPr>
          <p:nvPr/>
        </p:nvSpPr>
        <p:spPr bwMode="auto">
          <a:xfrm>
            <a:off x="4931654" y="2932802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0/16</a:t>
            </a:r>
          </a:p>
        </p:txBody>
      </p:sp>
      <p:sp>
        <p:nvSpPr>
          <p:cNvPr id="74" name="TextBox 41"/>
          <p:cNvSpPr txBox="1">
            <a:spLocks noChangeArrowheads="1"/>
          </p:cNvSpPr>
          <p:nvPr/>
        </p:nvSpPr>
        <p:spPr bwMode="auto">
          <a:xfrm>
            <a:off x="6861062" y="3703910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3/7</a:t>
            </a:r>
          </a:p>
        </p:txBody>
      </p:sp>
      <p:sp>
        <p:nvSpPr>
          <p:cNvPr id="75" name="TextBox 42"/>
          <p:cNvSpPr txBox="1">
            <a:spLocks noChangeArrowheads="1"/>
          </p:cNvSpPr>
          <p:nvPr/>
        </p:nvSpPr>
        <p:spPr bwMode="auto">
          <a:xfrm>
            <a:off x="7655669" y="4416154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4/4</a:t>
            </a:r>
          </a:p>
        </p:txBody>
      </p:sp>
      <p:sp>
        <p:nvSpPr>
          <p:cNvPr id="76" name="TextBox 43"/>
          <p:cNvSpPr txBox="1">
            <a:spLocks noChangeArrowheads="1"/>
          </p:cNvSpPr>
          <p:nvPr/>
        </p:nvSpPr>
        <p:spPr bwMode="auto">
          <a:xfrm>
            <a:off x="6307942" y="213285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4/12</a:t>
            </a:r>
          </a:p>
        </p:txBody>
      </p:sp>
      <p:sp>
        <p:nvSpPr>
          <p:cNvPr id="77" name="TextBox 44"/>
          <p:cNvSpPr txBox="1">
            <a:spLocks noChangeArrowheads="1"/>
          </p:cNvSpPr>
          <p:nvPr/>
        </p:nvSpPr>
        <p:spPr bwMode="auto">
          <a:xfrm>
            <a:off x="4932040" y="273040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4/16</a:t>
            </a:r>
          </a:p>
        </p:txBody>
      </p:sp>
      <p:cxnSp>
        <p:nvCxnSpPr>
          <p:cNvPr id="78" name="Straight Arrow Connector 45"/>
          <p:cNvCxnSpPr>
            <a:stCxn id="49" idx="0"/>
            <a:endCxn id="48" idx="3"/>
          </p:cNvCxnSpPr>
          <p:nvPr/>
        </p:nvCxnSpPr>
        <p:spPr>
          <a:xfrm flipV="1">
            <a:off x="5195774" y="2795581"/>
            <a:ext cx="524155" cy="67655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79" name="Straight Arrow Connector 46"/>
          <p:cNvCxnSpPr>
            <a:stCxn id="48" idx="6"/>
            <a:endCxn id="51" idx="2"/>
          </p:cNvCxnSpPr>
          <p:nvPr/>
        </p:nvCxnSpPr>
        <p:spPr>
          <a:xfrm>
            <a:off x="6110174" y="2633936"/>
            <a:ext cx="990600" cy="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0" name="Straight Arrow Connector 47"/>
          <p:cNvCxnSpPr>
            <a:stCxn id="52" idx="7"/>
            <a:endCxn id="53" idx="4"/>
          </p:cNvCxnSpPr>
          <p:nvPr/>
        </p:nvCxnSpPr>
        <p:spPr>
          <a:xfrm flipV="1">
            <a:off x="7491019" y="3929336"/>
            <a:ext cx="600355" cy="60035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1" name="Straight Arrow Connector 48"/>
          <p:cNvCxnSpPr>
            <a:stCxn id="51" idx="5"/>
            <a:endCxn id="52" idx="7"/>
          </p:cNvCxnSpPr>
          <p:nvPr/>
        </p:nvCxnSpPr>
        <p:spPr>
          <a:xfrm>
            <a:off x="7491019" y="2795581"/>
            <a:ext cx="0" cy="173411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2" name="Gerade Verbindung 81"/>
          <p:cNvCxnSpPr>
            <a:stCxn id="73" idx="1"/>
            <a:endCxn id="73" idx="3"/>
          </p:cNvCxnSpPr>
          <p:nvPr/>
        </p:nvCxnSpPr>
        <p:spPr>
          <a:xfrm>
            <a:off x="4931654" y="3102079"/>
            <a:ext cx="57082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82"/>
          <p:cNvCxnSpPr>
            <a:stCxn id="70" idx="1"/>
            <a:endCxn id="70" idx="3"/>
          </p:cNvCxnSpPr>
          <p:nvPr/>
        </p:nvCxnSpPr>
        <p:spPr>
          <a:xfrm>
            <a:off x="6872174" y="3682688"/>
            <a:ext cx="48033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83"/>
          <p:cNvCxnSpPr>
            <a:stCxn id="71" idx="1"/>
            <a:endCxn id="71" idx="3"/>
          </p:cNvCxnSpPr>
          <p:nvPr/>
        </p:nvCxnSpPr>
        <p:spPr>
          <a:xfrm>
            <a:off x="7662957" y="4386120"/>
            <a:ext cx="49244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200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9826526" y="50710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049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74" grpId="0"/>
      <p:bldP spid="75" grpId="0"/>
      <p:bldP spid="76" grpId="0"/>
      <p:bldP spid="77" grpId="0"/>
    </p:bld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 smtClean="0"/>
              <a:t>Ford-</a:t>
            </a:r>
            <a:r>
              <a:rPr lang="de-DE" dirty="0" err="1" smtClean="0"/>
              <a:t>Fulkerson</a:t>
            </a:r>
            <a:r>
              <a:rPr lang="de-DE" dirty="0" smtClean="0"/>
              <a:t>-Algorithmus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 err="1" smtClean="0"/>
              <a:t>Procedure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accent2"/>
                </a:solidFill>
              </a:rPr>
              <a:t>Ford-</a:t>
            </a:r>
            <a:r>
              <a:rPr lang="de-DE" dirty="0" err="1" smtClean="0">
                <a:solidFill>
                  <a:schemeClr val="accent2"/>
                </a:solidFill>
              </a:rPr>
              <a:t>Fulkerson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smtClean="0"/>
              <a:t>(</a:t>
            </a:r>
            <a:r>
              <a:rPr lang="de-DE" dirty="0" smtClean="0">
                <a:solidFill>
                  <a:srgbClr val="3C8C93"/>
                </a:solidFill>
              </a:rPr>
              <a:t>G, f</a:t>
            </a:r>
            <a:r>
              <a:rPr lang="de-DE" dirty="0" smtClean="0"/>
              <a:t>):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</a:t>
            </a:r>
            <a:r>
              <a:rPr lang="de-DE" dirty="0" smtClean="0">
                <a:solidFill>
                  <a:srgbClr val="FF0000"/>
                </a:solidFill>
              </a:rPr>
              <a:t>// Sei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Quelle und </a:t>
            </a:r>
            <a:r>
              <a:rPr lang="de-DE" dirty="0" smtClean="0">
                <a:solidFill>
                  <a:srgbClr val="3C8C93"/>
                </a:solidFill>
              </a:rPr>
              <a:t>t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Ziel in </a:t>
            </a:r>
            <a:r>
              <a:rPr lang="de-DE" dirty="0" smtClean="0">
                <a:solidFill>
                  <a:srgbClr val="3C8C93"/>
                </a:solidFill>
              </a:rPr>
              <a:t>G=(V, E) </a:t>
            </a:r>
            <a:r>
              <a:rPr lang="de-DE" dirty="0" smtClean="0">
                <a:solidFill>
                  <a:srgbClr val="FF0000"/>
                </a:solidFill>
              </a:rPr>
              <a:t>mit </a:t>
            </a:r>
            <a:r>
              <a:rPr lang="de-DE" dirty="0" err="1" smtClean="0">
                <a:solidFill>
                  <a:srgbClr val="3C8C93"/>
                </a:solidFill>
              </a:rPr>
              <a:t>s,t∈V</a:t>
            </a:r>
            <a:endParaRPr lang="de-DE" dirty="0">
              <a:solidFill>
                <a:srgbClr val="3C8C93"/>
              </a:solidFill>
            </a:endParaRPr>
          </a:p>
          <a:p>
            <a:pPr marL="0" indent="0">
              <a:buNone/>
            </a:pPr>
            <a:r>
              <a:rPr lang="de-DE" dirty="0" smtClean="0"/>
              <a:t>    </a:t>
            </a:r>
            <a:r>
              <a:rPr lang="de-DE" dirty="0" err="1" smtClean="0"/>
              <a:t>while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∃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p∈pfade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(s, t, G): </a:t>
            </a:r>
            <a:r>
              <a:rPr lang="de-DE" dirty="0" err="1" smtClean="0">
                <a:solidFill>
                  <a:srgbClr val="3C8C93"/>
                </a:solidFill>
              </a:rPr>
              <a:t>flusserhöhenderPfad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(p)</a:t>
            </a:r>
            <a:r>
              <a:rPr lang="de-DE" dirty="0" smtClean="0"/>
              <a:t> do</a:t>
            </a:r>
          </a:p>
          <a:p>
            <a:pPr marL="0" indent="0">
              <a:buNone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      </a:t>
            </a:r>
            <a:r>
              <a:rPr lang="de-DE" dirty="0" smtClean="0"/>
              <a:t>Erhöhe Fluss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f </a:t>
            </a:r>
            <a:r>
              <a:rPr lang="de-DE" dirty="0" smtClean="0"/>
              <a:t>von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 smtClean="0"/>
              <a:t> nach </a:t>
            </a:r>
            <a:r>
              <a:rPr lang="de-DE" dirty="0" smtClean="0">
                <a:solidFill>
                  <a:srgbClr val="3C8C93"/>
                </a:solidFill>
              </a:rPr>
              <a:t>t</a:t>
            </a:r>
            <a:r>
              <a:rPr lang="de-DE" dirty="0" smtClean="0"/>
              <a:t> in </a:t>
            </a:r>
            <a:r>
              <a:rPr lang="de-DE" dirty="0" smtClean="0">
                <a:solidFill>
                  <a:srgbClr val="3C8C93"/>
                </a:solidFill>
              </a:rPr>
              <a:t>p</a:t>
            </a:r>
            <a:r>
              <a:rPr lang="de-DE" dirty="0" smtClean="0"/>
              <a:t> um Restkapazität von </a:t>
            </a:r>
            <a:r>
              <a:rPr lang="de-DE" dirty="0" smtClean="0">
                <a:solidFill>
                  <a:srgbClr val="3C8C93"/>
                </a:solidFill>
              </a:rPr>
              <a:t>p</a:t>
            </a:r>
          </a:p>
          <a:p>
            <a:pPr marL="0" indent="0">
              <a:buNone/>
            </a:pPr>
            <a:r>
              <a:rPr lang="de-DE" dirty="0">
                <a:solidFill>
                  <a:srgbClr val="3C8C93"/>
                </a:solidFill>
              </a:rPr>
              <a:t> </a:t>
            </a:r>
            <a:r>
              <a:rPr lang="de-DE" dirty="0" smtClean="0">
                <a:solidFill>
                  <a:srgbClr val="3C8C93"/>
                </a:solidFill>
              </a:rPr>
              <a:t>   </a:t>
            </a:r>
            <a:r>
              <a:rPr lang="de-DE" dirty="0" err="1" smtClean="0"/>
              <a:t>return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3C8C93"/>
                </a:solidFill>
              </a:rPr>
              <a:t>f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201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520280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Ford, L. R.; </a:t>
            </a:r>
            <a:r>
              <a:rPr lang="de-DE" sz="1200" dirty="0" err="1">
                <a:solidFill>
                  <a:srgbClr val="0000FF"/>
                </a:solidFill>
              </a:rPr>
              <a:t>Fulkerson</a:t>
            </a:r>
            <a:r>
              <a:rPr lang="de-DE" sz="1200" dirty="0">
                <a:solidFill>
                  <a:srgbClr val="0000FF"/>
                </a:solidFill>
              </a:rPr>
              <a:t>, D. R. "Maximal </a:t>
            </a:r>
            <a:r>
              <a:rPr lang="de-DE" sz="1200" dirty="0" err="1">
                <a:solidFill>
                  <a:srgbClr val="0000FF"/>
                </a:solidFill>
              </a:rPr>
              <a:t>flow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through</a:t>
            </a:r>
            <a:r>
              <a:rPr lang="de-DE" sz="1200" dirty="0">
                <a:solidFill>
                  <a:srgbClr val="0000FF"/>
                </a:solidFill>
              </a:rPr>
              <a:t> a </a:t>
            </a:r>
            <a:r>
              <a:rPr lang="de-DE" sz="1200" dirty="0" err="1">
                <a:solidFill>
                  <a:srgbClr val="0000FF"/>
                </a:solidFill>
              </a:rPr>
              <a:t>network</a:t>
            </a:r>
            <a:r>
              <a:rPr lang="de-DE" sz="1200" dirty="0">
                <a:solidFill>
                  <a:srgbClr val="0000FF"/>
                </a:solidFill>
              </a:rPr>
              <a:t>". </a:t>
            </a:r>
            <a:r>
              <a:rPr lang="de-DE" sz="1200" dirty="0" err="1">
                <a:solidFill>
                  <a:srgbClr val="0000FF"/>
                </a:solidFill>
              </a:rPr>
              <a:t>Canadian</a:t>
            </a:r>
            <a:r>
              <a:rPr lang="de-DE" sz="1200" dirty="0">
                <a:solidFill>
                  <a:srgbClr val="0000FF"/>
                </a:solidFill>
              </a:rPr>
              <a:t> Journal of </a:t>
            </a:r>
            <a:r>
              <a:rPr lang="de-DE" sz="1200" dirty="0" err="1">
                <a:solidFill>
                  <a:srgbClr val="0000FF"/>
                </a:solidFill>
              </a:rPr>
              <a:t>Mathematics</a:t>
            </a:r>
            <a:r>
              <a:rPr lang="de-DE" sz="1200" dirty="0">
                <a:solidFill>
                  <a:srgbClr val="0000FF"/>
                </a:solidFill>
              </a:rPr>
              <a:t> 8: 399. </a:t>
            </a:r>
            <a:r>
              <a:rPr lang="de-DE" sz="1200" b="1" dirty="0">
                <a:solidFill>
                  <a:srgbClr val="FF0000"/>
                </a:solidFill>
              </a:rPr>
              <a:t>1956</a:t>
            </a:r>
          </a:p>
        </p:txBody>
      </p:sp>
    </p:spTree>
    <p:extLst>
      <p:ext uri="{BB962C8B-B14F-4D97-AF65-F5344CB8AC3E}">
        <p14:creationId xmlns:p14="http://schemas.microsoft.com/office/powerpoint/2010/main" val="372153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dirty="0"/>
              <a:t>Ford-Fulkerson </a:t>
            </a:r>
            <a:r>
              <a:rPr lang="en-US" dirty="0" err="1" smtClean="0"/>
              <a:t>Algo</a:t>
            </a:r>
            <a:r>
              <a:rPr lang="en-US" dirty="0" smtClean="0"/>
              <a:t> – </a:t>
            </a:r>
            <a:r>
              <a:rPr lang="en-US" dirty="0" err="1" smtClean="0"/>
              <a:t>Beispieldurchlauf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89140" y="2276872"/>
            <a:ext cx="3600400" cy="2847119"/>
          </a:xfrm>
        </p:spPr>
        <p:txBody>
          <a:bodyPr/>
          <a:lstStyle/>
          <a:p>
            <a:r>
              <a:rPr lang="de-DE" dirty="0" smtClean="0"/>
              <a:t>Wähle flusserhöhenden Pfad</a:t>
            </a:r>
            <a:r>
              <a:rPr lang="de-DE" dirty="0"/>
              <a:t>, z.B. </a:t>
            </a:r>
            <a:r>
              <a:rPr lang="de-DE" dirty="0" smtClean="0"/>
              <a:t>s, c, d, t</a:t>
            </a:r>
          </a:p>
          <a:p>
            <a:endParaRPr lang="de-DE" dirty="0" smtClean="0"/>
          </a:p>
          <a:p>
            <a:r>
              <a:rPr lang="de-DE" dirty="0" smtClean="0"/>
              <a:t>Restkapazität dieses Pfades ist 4</a:t>
            </a:r>
            <a:endParaRPr lang="de-DE" dirty="0"/>
          </a:p>
        </p:txBody>
      </p:sp>
      <p:sp>
        <p:nvSpPr>
          <p:cNvPr id="6" name="Oval 3"/>
          <p:cNvSpPr/>
          <p:nvPr/>
        </p:nvSpPr>
        <p:spPr>
          <a:xfrm>
            <a:off x="1513384" y="25407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7" name="Oval 4"/>
          <p:cNvSpPr/>
          <p:nvPr/>
        </p:nvSpPr>
        <p:spPr>
          <a:xfrm>
            <a:off x="827584" y="36075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8" name="Oval 5"/>
          <p:cNvSpPr/>
          <p:nvPr/>
        </p:nvSpPr>
        <p:spPr>
          <a:xfrm>
            <a:off x="1513384" y="45981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9" name="Oval 6"/>
          <p:cNvSpPr/>
          <p:nvPr/>
        </p:nvSpPr>
        <p:spPr>
          <a:xfrm>
            <a:off x="2961184" y="25407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10" name="Oval 7"/>
          <p:cNvSpPr/>
          <p:nvPr/>
        </p:nvSpPr>
        <p:spPr>
          <a:xfrm>
            <a:off x="2961184" y="45981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1" name="Oval 8"/>
          <p:cNvSpPr/>
          <p:nvPr/>
        </p:nvSpPr>
        <p:spPr>
          <a:xfrm>
            <a:off x="3723184" y="36075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2" name="Straight Arrow Connector 9"/>
          <p:cNvCxnSpPr>
            <a:stCxn id="6" idx="6"/>
            <a:endCxn id="9" idx="2"/>
          </p:cNvCxnSpPr>
          <p:nvPr/>
        </p:nvCxnSpPr>
        <p:spPr>
          <a:xfrm>
            <a:off x="1970584" y="2769364"/>
            <a:ext cx="9906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3" name="Straight Arrow Connector 10"/>
          <p:cNvCxnSpPr>
            <a:stCxn id="7" idx="0"/>
            <a:endCxn id="6" idx="3"/>
          </p:cNvCxnSpPr>
          <p:nvPr/>
        </p:nvCxnSpPr>
        <p:spPr>
          <a:xfrm rot="5400000" flipH="1" flipV="1">
            <a:off x="979984" y="3007489"/>
            <a:ext cx="676275" cy="5238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4" name="Straight Arrow Connector 11"/>
          <p:cNvCxnSpPr>
            <a:stCxn id="7" idx="4"/>
            <a:endCxn id="8" idx="1"/>
          </p:cNvCxnSpPr>
          <p:nvPr/>
        </p:nvCxnSpPr>
        <p:spPr>
          <a:xfrm rot="16200000" flipH="1">
            <a:off x="1018084" y="4102864"/>
            <a:ext cx="600075" cy="523875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5" name="Straight Arrow Connector 12"/>
          <p:cNvCxnSpPr>
            <a:stCxn id="8" idx="6"/>
            <a:endCxn id="10" idx="2"/>
          </p:cNvCxnSpPr>
          <p:nvPr/>
        </p:nvCxnSpPr>
        <p:spPr>
          <a:xfrm>
            <a:off x="1970584" y="4826764"/>
            <a:ext cx="990600" cy="1587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6" name="Straight Arrow Connector 13"/>
          <p:cNvCxnSpPr>
            <a:stCxn id="10" idx="7"/>
            <a:endCxn id="11" idx="4"/>
          </p:cNvCxnSpPr>
          <p:nvPr/>
        </p:nvCxnSpPr>
        <p:spPr>
          <a:xfrm rot="5400000" flipH="1" flipV="1">
            <a:off x="3351709" y="4064764"/>
            <a:ext cx="600075" cy="600075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7" name="Straight Arrow Connector 14"/>
          <p:cNvCxnSpPr>
            <a:stCxn id="9" idx="5"/>
            <a:endCxn id="11" idx="0"/>
          </p:cNvCxnSpPr>
          <p:nvPr/>
        </p:nvCxnSpPr>
        <p:spPr>
          <a:xfrm rot="16200000" flipH="1">
            <a:off x="3313609" y="2969389"/>
            <a:ext cx="676275" cy="6000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8" name="Straight Arrow Connector 15"/>
          <p:cNvCxnSpPr/>
          <p:nvPr/>
        </p:nvCxnSpPr>
        <p:spPr>
          <a:xfrm rot="5400000" flipH="1" flipV="1">
            <a:off x="1017291" y="3797270"/>
            <a:ext cx="16002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9" name="Straight Arrow Connector 16"/>
          <p:cNvCxnSpPr>
            <a:stCxn id="10" idx="0"/>
            <a:endCxn id="9" idx="4"/>
          </p:cNvCxnSpPr>
          <p:nvPr/>
        </p:nvCxnSpPr>
        <p:spPr>
          <a:xfrm rot="5400000" flipH="1" flipV="1">
            <a:off x="2389685" y="3796476"/>
            <a:ext cx="1600200" cy="31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0" name="Straight Arrow Connector 17"/>
          <p:cNvCxnSpPr>
            <a:stCxn id="9" idx="3"/>
            <a:endCxn id="8" idx="7"/>
          </p:cNvCxnSpPr>
          <p:nvPr/>
        </p:nvCxnSpPr>
        <p:spPr>
          <a:xfrm rot="5400000">
            <a:off x="1599109" y="3236089"/>
            <a:ext cx="1733550" cy="11239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1" name="Straight Arrow Connector 18"/>
          <p:cNvCxnSpPr/>
          <p:nvPr/>
        </p:nvCxnSpPr>
        <p:spPr>
          <a:xfrm rot="5400000" flipH="1" flipV="1">
            <a:off x="866478" y="3797270"/>
            <a:ext cx="1600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23" name="TextBox 20"/>
          <p:cNvSpPr txBox="1">
            <a:spLocks noChangeArrowheads="1"/>
          </p:cNvSpPr>
          <p:nvPr/>
        </p:nvSpPr>
        <p:spPr bwMode="auto">
          <a:xfrm>
            <a:off x="2122984" y="2464564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0/12</a:t>
            </a:r>
          </a:p>
        </p:txBody>
      </p:sp>
      <p:sp>
        <p:nvSpPr>
          <p:cNvPr id="24" name="TextBox 21"/>
          <p:cNvSpPr txBox="1">
            <a:spLocks noChangeArrowheads="1"/>
          </p:cNvSpPr>
          <p:nvPr/>
        </p:nvSpPr>
        <p:spPr bwMode="auto">
          <a:xfrm>
            <a:off x="827584" y="293287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0/16</a:t>
            </a:r>
          </a:p>
        </p:txBody>
      </p:sp>
      <p:sp>
        <p:nvSpPr>
          <p:cNvPr id="25" name="TextBox 22"/>
          <p:cNvSpPr txBox="1">
            <a:spLocks noChangeArrowheads="1"/>
          </p:cNvSpPr>
          <p:nvPr/>
        </p:nvSpPr>
        <p:spPr bwMode="auto">
          <a:xfrm>
            <a:off x="2275384" y="3191639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0/9</a:t>
            </a:r>
          </a:p>
        </p:txBody>
      </p:sp>
      <p:sp>
        <p:nvSpPr>
          <p:cNvPr id="26" name="TextBox 23"/>
          <p:cNvSpPr txBox="1">
            <a:spLocks noChangeArrowheads="1"/>
          </p:cNvSpPr>
          <p:nvPr/>
        </p:nvSpPr>
        <p:spPr bwMode="auto">
          <a:xfrm>
            <a:off x="1237159" y="3496439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741984" y="3531364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0/10</a:t>
            </a:r>
          </a:p>
        </p:txBody>
      </p:sp>
      <p:sp>
        <p:nvSpPr>
          <p:cNvPr id="28" name="TextBox 25"/>
          <p:cNvSpPr txBox="1">
            <a:spLocks noChangeArrowheads="1"/>
          </p:cNvSpPr>
          <p:nvPr/>
        </p:nvSpPr>
        <p:spPr bwMode="auto">
          <a:xfrm>
            <a:off x="2199184" y="4761676"/>
            <a:ext cx="5822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0/14</a:t>
            </a:r>
          </a:p>
        </p:txBody>
      </p:sp>
      <p:sp>
        <p:nvSpPr>
          <p:cNvPr id="29" name="TextBox 26"/>
          <p:cNvSpPr txBox="1">
            <a:spLocks noChangeArrowheads="1"/>
          </p:cNvSpPr>
          <p:nvPr/>
        </p:nvSpPr>
        <p:spPr bwMode="auto">
          <a:xfrm>
            <a:off x="2732584" y="3648839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0/7</a:t>
            </a:r>
          </a:p>
        </p:txBody>
      </p:sp>
      <p:sp>
        <p:nvSpPr>
          <p:cNvPr id="30" name="TextBox 27"/>
          <p:cNvSpPr txBox="1">
            <a:spLocks noChangeArrowheads="1"/>
          </p:cNvSpPr>
          <p:nvPr/>
        </p:nvSpPr>
        <p:spPr bwMode="auto">
          <a:xfrm>
            <a:off x="3494584" y="285667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0/20</a:t>
            </a:r>
          </a:p>
        </p:txBody>
      </p:sp>
      <p:sp>
        <p:nvSpPr>
          <p:cNvPr id="31" name="TextBox 28"/>
          <p:cNvSpPr txBox="1">
            <a:spLocks noChangeArrowheads="1"/>
          </p:cNvSpPr>
          <p:nvPr/>
        </p:nvSpPr>
        <p:spPr bwMode="auto">
          <a:xfrm>
            <a:off x="3510459" y="4293364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32" name="TextBox 29"/>
          <p:cNvSpPr txBox="1">
            <a:spLocks noChangeArrowheads="1"/>
          </p:cNvSpPr>
          <p:nvPr/>
        </p:nvSpPr>
        <p:spPr bwMode="auto">
          <a:xfrm>
            <a:off x="827584" y="4334639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0/13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199184" y="4939476"/>
            <a:ext cx="5822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4/14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510459" y="4482276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4/4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827584" y="4523551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4/13</a:t>
            </a:r>
          </a:p>
        </p:txBody>
      </p:sp>
      <p:cxnSp>
        <p:nvCxnSpPr>
          <p:cNvPr id="37" name="Gerade Verbindung 36"/>
          <p:cNvCxnSpPr>
            <a:stCxn id="32" idx="1"/>
            <a:endCxn id="32" idx="3"/>
          </p:cNvCxnSpPr>
          <p:nvPr/>
        </p:nvCxnSpPr>
        <p:spPr>
          <a:xfrm>
            <a:off x="827584" y="4503916"/>
            <a:ext cx="57082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>
            <a:stCxn id="28" idx="1"/>
            <a:endCxn id="28" idx="3"/>
          </p:cNvCxnSpPr>
          <p:nvPr/>
        </p:nvCxnSpPr>
        <p:spPr>
          <a:xfrm>
            <a:off x="2199184" y="4930953"/>
            <a:ext cx="58221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>
            <a:stCxn id="31" idx="1"/>
            <a:endCxn id="31" idx="3"/>
          </p:cNvCxnSpPr>
          <p:nvPr/>
        </p:nvCxnSpPr>
        <p:spPr>
          <a:xfrm>
            <a:off x="3510459" y="4462641"/>
            <a:ext cx="49244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202</a:t>
            </a:fld>
            <a:endParaRPr lang="de-DE" dirty="0"/>
          </a:p>
        </p:txBody>
      </p:sp>
      <p:sp>
        <p:nvSpPr>
          <p:cNvPr id="39" name="Rechteck 38"/>
          <p:cNvSpPr/>
          <p:nvPr/>
        </p:nvSpPr>
        <p:spPr>
          <a:xfrm>
            <a:off x="395536" y="1196752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800" dirty="0" err="1"/>
              <a:t>while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∃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p∈pfade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(s, t, G): </a:t>
            </a:r>
            <a:r>
              <a:rPr lang="de-DE" sz="2800" dirty="0" err="1">
                <a:solidFill>
                  <a:srgbClr val="3C8C93"/>
                </a:solidFill>
              </a:rPr>
              <a:t>flusserhöhenderPfad</a:t>
            </a:r>
            <a:r>
              <a:rPr lang="de-DE" sz="2800" dirty="0">
                <a:solidFill>
                  <a:srgbClr val="3C8C93"/>
                </a:solidFill>
              </a:rPr>
              <a:t>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(p)</a:t>
            </a:r>
            <a:r>
              <a:rPr lang="de-DE" sz="2800" dirty="0"/>
              <a:t> do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de-DE" sz="2800" dirty="0" smtClean="0"/>
              <a:t>Erhöhe </a:t>
            </a:r>
            <a:r>
              <a:rPr lang="de-DE" sz="2800" dirty="0"/>
              <a:t>Fluss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f </a:t>
            </a:r>
            <a:r>
              <a:rPr lang="de-DE" sz="2800" dirty="0" smtClean="0"/>
              <a:t>von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800" dirty="0"/>
              <a:t> nach </a:t>
            </a:r>
            <a:r>
              <a:rPr lang="de-DE" sz="2800" dirty="0">
                <a:solidFill>
                  <a:srgbClr val="3C8C93"/>
                </a:solidFill>
              </a:rPr>
              <a:t>t</a:t>
            </a:r>
            <a:r>
              <a:rPr lang="de-DE" sz="2800" dirty="0"/>
              <a:t> in </a:t>
            </a:r>
            <a:r>
              <a:rPr lang="de-DE" sz="2800" dirty="0">
                <a:solidFill>
                  <a:srgbClr val="3C8C93"/>
                </a:solidFill>
              </a:rPr>
              <a:t>p</a:t>
            </a:r>
            <a:r>
              <a:rPr lang="de-DE" sz="2800" dirty="0"/>
              <a:t> um Restkapazität von </a:t>
            </a:r>
            <a:r>
              <a:rPr lang="de-DE" sz="2800" dirty="0">
                <a:solidFill>
                  <a:srgbClr val="3C8C93"/>
                </a:solidFill>
              </a:rPr>
              <a:t>p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77705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dirty="0"/>
              <a:t>Ford-Fulkerson </a:t>
            </a:r>
            <a:r>
              <a:rPr lang="en-US" dirty="0" err="1"/>
              <a:t>Algo</a:t>
            </a:r>
            <a:r>
              <a:rPr lang="en-US" dirty="0"/>
              <a:t> – </a:t>
            </a:r>
            <a:r>
              <a:rPr lang="en-US" dirty="0" err="1"/>
              <a:t>Beispieldurchlauf</a:t>
            </a:r>
            <a:endParaRPr lang="de-DE" dirty="0"/>
          </a:p>
        </p:txBody>
      </p:sp>
      <p:sp>
        <p:nvSpPr>
          <p:cNvPr id="5" name="Oval 3"/>
          <p:cNvSpPr/>
          <p:nvPr/>
        </p:nvSpPr>
        <p:spPr>
          <a:xfrm>
            <a:off x="1445568" y="2761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759768" y="38279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7" name="Oval 5"/>
          <p:cNvSpPr/>
          <p:nvPr/>
        </p:nvSpPr>
        <p:spPr>
          <a:xfrm>
            <a:off x="1445568" y="48185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8" name="Oval 6"/>
          <p:cNvSpPr/>
          <p:nvPr/>
        </p:nvSpPr>
        <p:spPr>
          <a:xfrm>
            <a:off x="2893368" y="2761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9" name="Oval 7"/>
          <p:cNvSpPr/>
          <p:nvPr/>
        </p:nvSpPr>
        <p:spPr>
          <a:xfrm>
            <a:off x="2893368" y="48185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0" name="Oval 8"/>
          <p:cNvSpPr/>
          <p:nvPr/>
        </p:nvSpPr>
        <p:spPr>
          <a:xfrm>
            <a:off x="3655368" y="38279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1" name="Straight Arrow Connector 9"/>
          <p:cNvCxnSpPr>
            <a:stCxn id="5" idx="6"/>
            <a:endCxn id="8" idx="2"/>
          </p:cNvCxnSpPr>
          <p:nvPr/>
        </p:nvCxnSpPr>
        <p:spPr>
          <a:xfrm>
            <a:off x="1902768" y="2989784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2" name="Straight Arrow Connector 10"/>
          <p:cNvCxnSpPr>
            <a:stCxn id="6" idx="0"/>
            <a:endCxn id="5" idx="3"/>
          </p:cNvCxnSpPr>
          <p:nvPr/>
        </p:nvCxnSpPr>
        <p:spPr>
          <a:xfrm rot="5400000" flipH="1" flipV="1">
            <a:off x="912168" y="3227909"/>
            <a:ext cx="6762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3" name="Straight Arrow Connector 11"/>
          <p:cNvCxnSpPr>
            <a:stCxn id="6" idx="4"/>
            <a:endCxn id="7" idx="1"/>
          </p:cNvCxnSpPr>
          <p:nvPr/>
        </p:nvCxnSpPr>
        <p:spPr>
          <a:xfrm rot="16200000" flipH="1">
            <a:off x="950268" y="4323284"/>
            <a:ext cx="6000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4" name="Straight Arrow Connector 12"/>
          <p:cNvCxnSpPr>
            <a:stCxn id="7" idx="6"/>
            <a:endCxn id="9" idx="2"/>
          </p:cNvCxnSpPr>
          <p:nvPr/>
        </p:nvCxnSpPr>
        <p:spPr>
          <a:xfrm>
            <a:off x="1902768" y="5047184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5" name="Straight Arrow Connector 13"/>
          <p:cNvCxnSpPr>
            <a:stCxn id="9" idx="7"/>
            <a:endCxn id="10" idx="4"/>
          </p:cNvCxnSpPr>
          <p:nvPr/>
        </p:nvCxnSpPr>
        <p:spPr>
          <a:xfrm rot="5400000" flipH="1" flipV="1">
            <a:off x="3283893" y="4285184"/>
            <a:ext cx="6000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6" name="Straight Arrow Connector 14"/>
          <p:cNvCxnSpPr>
            <a:stCxn id="8" idx="5"/>
            <a:endCxn id="10" idx="0"/>
          </p:cNvCxnSpPr>
          <p:nvPr/>
        </p:nvCxnSpPr>
        <p:spPr>
          <a:xfrm rot="16200000" flipH="1">
            <a:off x="3245793" y="3189809"/>
            <a:ext cx="6762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7" name="Straight Arrow Connector 15"/>
          <p:cNvCxnSpPr/>
          <p:nvPr/>
        </p:nvCxnSpPr>
        <p:spPr>
          <a:xfrm rot="5400000" flipH="1" flipV="1">
            <a:off x="949475" y="4017690"/>
            <a:ext cx="16002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8" name="Straight Arrow Connector 16"/>
          <p:cNvCxnSpPr>
            <a:stCxn id="9" idx="0"/>
            <a:endCxn id="8" idx="4"/>
          </p:cNvCxnSpPr>
          <p:nvPr/>
        </p:nvCxnSpPr>
        <p:spPr>
          <a:xfrm rot="5400000" flipH="1" flipV="1">
            <a:off x="2321869" y="4016896"/>
            <a:ext cx="1600200" cy="31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9" name="Straight Arrow Connector 17"/>
          <p:cNvCxnSpPr>
            <a:stCxn id="8" idx="3"/>
            <a:endCxn id="7" idx="7"/>
          </p:cNvCxnSpPr>
          <p:nvPr/>
        </p:nvCxnSpPr>
        <p:spPr>
          <a:xfrm rot="5400000">
            <a:off x="1531293" y="3456509"/>
            <a:ext cx="1733550" cy="11239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0" name="Straight Arrow Connector 18"/>
          <p:cNvCxnSpPr/>
          <p:nvPr/>
        </p:nvCxnSpPr>
        <p:spPr>
          <a:xfrm rot="5400000" flipH="1" flipV="1">
            <a:off x="798662" y="4017690"/>
            <a:ext cx="1600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2055168" y="2684984"/>
            <a:ext cx="584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0/12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759768" y="3153296"/>
            <a:ext cx="584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0/16</a:t>
            </a: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2207568" y="3412059"/>
            <a:ext cx="469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0/9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1169343" y="3716859"/>
            <a:ext cx="4796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1674168" y="3751784"/>
            <a:ext cx="584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0/10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664768" y="3869259"/>
            <a:ext cx="469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0/7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426768" y="3077096"/>
            <a:ext cx="584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0/20</a:t>
            </a:r>
          </a:p>
        </p:txBody>
      </p:sp>
      <p:sp>
        <p:nvSpPr>
          <p:cNvPr id="29" name="TextBox 32"/>
          <p:cNvSpPr txBox="1">
            <a:spLocks noChangeArrowheads="1"/>
          </p:cNvSpPr>
          <p:nvPr/>
        </p:nvSpPr>
        <p:spPr bwMode="auto">
          <a:xfrm>
            <a:off x="2131368" y="5018609"/>
            <a:ext cx="584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4/14</a:t>
            </a:r>
          </a:p>
        </p:txBody>
      </p:sp>
      <p:sp>
        <p:nvSpPr>
          <p:cNvPr id="30" name="TextBox 33"/>
          <p:cNvSpPr txBox="1">
            <a:spLocks noChangeArrowheads="1"/>
          </p:cNvSpPr>
          <p:nvPr/>
        </p:nvSpPr>
        <p:spPr bwMode="auto">
          <a:xfrm>
            <a:off x="3442643" y="4550296"/>
            <a:ext cx="4796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4/4</a:t>
            </a:r>
          </a:p>
        </p:txBody>
      </p:sp>
      <p:sp>
        <p:nvSpPr>
          <p:cNvPr id="31" name="TextBox 34"/>
          <p:cNvSpPr txBox="1">
            <a:spLocks noChangeArrowheads="1"/>
          </p:cNvSpPr>
          <p:nvPr/>
        </p:nvSpPr>
        <p:spPr bwMode="auto">
          <a:xfrm>
            <a:off x="759768" y="4591571"/>
            <a:ext cx="584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4/13</a:t>
            </a:r>
          </a:p>
        </p:txBody>
      </p:sp>
      <p:cxnSp>
        <p:nvCxnSpPr>
          <p:cNvPr id="32" name="Straight Arrow Connector 35"/>
          <p:cNvCxnSpPr>
            <a:stCxn id="5" idx="6"/>
            <a:endCxn id="8" idx="2"/>
          </p:cNvCxnSpPr>
          <p:nvPr/>
        </p:nvCxnSpPr>
        <p:spPr>
          <a:xfrm>
            <a:off x="1902768" y="2989784"/>
            <a:ext cx="990600" cy="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3" name="Straight Arrow Connector 36"/>
          <p:cNvCxnSpPr>
            <a:stCxn id="6" idx="0"/>
            <a:endCxn id="5" idx="3"/>
          </p:cNvCxnSpPr>
          <p:nvPr/>
        </p:nvCxnSpPr>
        <p:spPr>
          <a:xfrm flipV="1">
            <a:off x="988368" y="3151429"/>
            <a:ext cx="524155" cy="67655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4" name="Straight Arrow Connector 37"/>
          <p:cNvCxnSpPr>
            <a:stCxn id="8" idx="5"/>
            <a:endCxn id="10" idx="0"/>
          </p:cNvCxnSpPr>
          <p:nvPr/>
        </p:nvCxnSpPr>
        <p:spPr>
          <a:xfrm>
            <a:off x="3283613" y="3151429"/>
            <a:ext cx="600355" cy="67655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35" name="TextBox 38"/>
          <p:cNvSpPr txBox="1">
            <a:spLocks noChangeArrowheads="1"/>
          </p:cNvSpPr>
          <p:nvPr/>
        </p:nvSpPr>
        <p:spPr bwMode="auto">
          <a:xfrm>
            <a:off x="1978968" y="2492896"/>
            <a:ext cx="6969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12/12</a:t>
            </a:r>
          </a:p>
        </p:txBody>
      </p:sp>
      <p:sp>
        <p:nvSpPr>
          <p:cNvPr id="36" name="TextBox 39"/>
          <p:cNvSpPr txBox="1">
            <a:spLocks noChangeArrowheads="1"/>
          </p:cNvSpPr>
          <p:nvPr/>
        </p:nvSpPr>
        <p:spPr bwMode="auto">
          <a:xfrm>
            <a:off x="683568" y="2962796"/>
            <a:ext cx="6969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12/16</a:t>
            </a:r>
          </a:p>
        </p:txBody>
      </p:sp>
      <p:sp>
        <p:nvSpPr>
          <p:cNvPr id="37" name="TextBox 40"/>
          <p:cNvSpPr txBox="1">
            <a:spLocks noChangeArrowheads="1"/>
          </p:cNvSpPr>
          <p:nvPr/>
        </p:nvSpPr>
        <p:spPr bwMode="auto">
          <a:xfrm>
            <a:off x="3350568" y="2886596"/>
            <a:ext cx="6969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12/20</a:t>
            </a:r>
          </a:p>
        </p:txBody>
      </p:sp>
      <p:cxnSp>
        <p:nvCxnSpPr>
          <p:cNvPr id="38" name="Gerade Verbindung 37"/>
          <p:cNvCxnSpPr>
            <a:stCxn id="23" idx="1"/>
            <a:endCxn id="23" idx="3"/>
          </p:cNvCxnSpPr>
          <p:nvPr/>
        </p:nvCxnSpPr>
        <p:spPr>
          <a:xfrm>
            <a:off x="759768" y="3322365"/>
            <a:ext cx="5842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>
            <a:stCxn id="22" idx="1"/>
            <a:endCxn id="22" idx="3"/>
          </p:cNvCxnSpPr>
          <p:nvPr/>
        </p:nvCxnSpPr>
        <p:spPr>
          <a:xfrm>
            <a:off x="2055168" y="2854053"/>
            <a:ext cx="5842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>
            <a:stCxn id="28" idx="1"/>
            <a:endCxn id="28" idx="3"/>
          </p:cNvCxnSpPr>
          <p:nvPr/>
        </p:nvCxnSpPr>
        <p:spPr>
          <a:xfrm>
            <a:off x="3426768" y="3246165"/>
            <a:ext cx="5842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Inhaltsplatzhalter 2"/>
          <p:cNvSpPr>
            <a:spLocks noGrp="1"/>
          </p:cNvSpPr>
          <p:nvPr>
            <p:ph idx="1"/>
          </p:nvPr>
        </p:nvSpPr>
        <p:spPr>
          <a:xfrm>
            <a:off x="4321324" y="2497292"/>
            <a:ext cx="3600400" cy="2847119"/>
          </a:xfrm>
        </p:spPr>
        <p:txBody>
          <a:bodyPr/>
          <a:lstStyle/>
          <a:p>
            <a:r>
              <a:rPr lang="de-DE" dirty="0" smtClean="0"/>
              <a:t>Wähle anderen zunehmenden Pfad</a:t>
            </a:r>
            <a:r>
              <a:rPr lang="de-DE" dirty="0"/>
              <a:t>, z.B. s</a:t>
            </a:r>
            <a:r>
              <a:rPr lang="de-DE" dirty="0" smtClean="0"/>
              <a:t>, a, b, t</a:t>
            </a:r>
          </a:p>
          <a:p>
            <a:endParaRPr lang="de-DE" dirty="0" smtClean="0"/>
          </a:p>
          <a:p>
            <a:r>
              <a:rPr lang="de-DE" dirty="0" smtClean="0"/>
              <a:t>Restkapazität dieses Pfades ist 12</a:t>
            </a:r>
            <a:endParaRPr lang="de-DE" dirty="0"/>
          </a:p>
        </p:txBody>
      </p:sp>
      <p:sp>
        <p:nvSpPr>
          <p:cNvPr id="4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203</a:t>
            </a:fld>
            <a:endParaRPr lang="de-DE" dirty="0"/>
          </a:p>
        </p:txBody>
      </p:sp>
      <p:sp>
        <p:nvSpPr>
          <p:cNvPr id="45" name="Rechteck 44"/>
          <p:cNvSpPr/>
          <p:nvPr/>
        </p:nvSpPr>
        <p:spPr>
          <a:xfrm>
            <a:off x="395536" y="1196752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800" dirty="0" err="1"/>
              <a:t>while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∃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p∈pfade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(s, t, G): </a:t>
            </a:r>
            <a:r>
              <a:rPr lang="de-DE" sz="2800" dirty="0" err="1">
                <a:solidFill>
                  <a:srgbClr val="3C8C93"/>
                </a:solidFill>
              </a:rPr>
              <a:t>flusserhöhenderPfad</a:t>
            </a:r>
            <a:r>
              <a:rPr lang="de-DE" sz="2800" dirty="0">
                <a:solidFill>
                  <a:srgbClr val="3C8C93"/>
                </a:solidFill>
              </a:rPr>
              <a:t>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(p)</a:t>
            </a:r>
            <a:r>
              <a:rPr lang="de-DE" sz="2800" dirty="0"/>
              <a:t> do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de-DE" sz="2800" dirty="0" smtClean="0"/>
              <a:t>Erhöhe </a:t>
            </a:r>
            <a:r>
              <a:rPr lang="de-DE" sz="2800" dirty="0"/>
              <a:t>Fluss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f </a:t>
            </a:r>
            <a:r>
              <a:rPr lang="de-DE" sz="2800" dirty="0" smtClean="0"/>
              <a:t>von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800" dirty="0"/>
              <a:t> nach </a:t>
            </a:r>
            <a:r>
              <a:rPr lang="de-DE" sz="2800" dirty="0">
                <a:solidFill>
                  <a:srgbClr val="3C8C93"/>
                </a:solidFill>
              </a:rPr>
              <a:t>t</a:t>
            </a:r>
            <a:r>
              <a:rPr lang="de-DE" sz="2800" dirty="0"/>
              <a:t> in </a:t>
            </a:r>
            <a:r>
              <a:rPr lang="de-DE" sz="2800" dirty="0">
                <a:solidFill>
                  <a:srgbClr val="3C8C93"/>
                </a:solidFill>
              </a:rPr>
              <a:t>p</a:t>
            </a:r>
            <a:r>
              <a:rPr lang="de-DE" sz="2800" dirty="0"/>
              <a:t> um Restkapazität von </a:t>
            </a:r>
            <a:r>
              <a:rPr lang="de-DE" sz="2800" dirty="0">
                <a:solidFill>
                  <a:srgbClr val="3C8C93"/>
                </a:solidFill>
              </a:rPr>
              <a:t>p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8984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dirty="0"/>
              <a:t>Ford-Fulkerson </a:t>
            </a:r>
            <a:r>
              <a:rPr lang="en-US" dirty="0" err="1"/>
              <a:t>Algo</a:t>
            </a:r>
            <a:r>
              <a:rPr lang="en-US" dirty="0"/>
              <a:t> – </a:t>
            </a:r>
            <a:r>
              <a:rPr lang="en-US" dirty="0" err="1"/>
              <a:t>Beispieldurchlauf</a:t>
            </a:r>
            <a:endParaRPr lang="de-DE" dirty="0"/>
          </a:p>
        </p:txBody>
      </p:sp>
      <p:sp>
        <p:nvSpPr>
          <p:cNvPr id="5" name="Oval 3"/>
          <p:cNvSpPr/>
          <p:nvPr/>
        </p:nvSpPr>
        <p:spPr>
          <a:xfrm>
            <a:off x="1733600" y="261277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1047800" y="367957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7" name="Oval 5"/>
          <p:cNvSpPr/>
          <p:nvPr/>
        </p:nvSpPr>
        <p:spPr>
          <a:xfrm>
            <a:off x="1733600" y="467017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8" name="Oval 6"/>
          <p:cNvSpPr/>
          <p:nvPr/>
        </p:nvSpPr>
        <p:spPr>
          <a:xfrm>
            <a:off x="3181400" y="261277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9" name="Oval 7"/>
          <p:cNvSpPr/>
          <p:nvPr/>
        </p:nvSpPr>
        <p:spPr>
          <a:xfrm>
            <a:off x="3181400" y="467017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0" name="Oval 8"/>
          <p:cNvSpPr/>
          <p:nvPr/>
        </p:nvSpPr>
        <p:spPr>
          <a:xfrm>
            <a:off x="3943400" y="367957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1" name="Straight Arrow Connector 9"/>
          <p:cNvCxnSpPr>
            <a:stCxn id="5" idx="6"/>
            <a:endCxn id="8" idx="2"/>
          </p:cNvCxnSpPr>
          <p:nvPr/>
        </p:nvCxnSpPr>
        <p:spPr>
          <a:xfrm>
            <a:off x="2190800" y="2841372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2" name="Straight Arrow Connector 10"/>
          <p:cNvCxnSpPr>
            <a:stCxn id="6" idx="0"/>
            <a:endCxn id="5" idx="3"/>
          </p:cNvCxnSpPr>
          <p:nvPr/>
        </p:nvCxnSpPr>
        <p:spPr>
          <a:xfrm rot="5400000" flipH="1" flipV="1">
            <a:off x="1200200" y="3079497"/>
            <a:ext cx="6762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3" name="Straight Arrow Connector 11"/>
          <p:cNvCxnSpPr>
            <a:stCxn id="6" idx="4"/>
            <a:endCxn id="7" idx="1"/>
          </p:cNvCxnSpPr>
          <p:nvPr/>
        </p:nvCxnSpPr>
        <p:spPr>
          <a:xfrm rot="16200000" flipH="1">
            <a:off x="1238300" y="4174872"/>
            <a:ext cx="6000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4" name="Straight Arrow Connector 12"/>
          <p:cNvCxnSpPr>
            <a:stCxn id="7" idx="6"/>
            <a:endCxn id="9" idx="2"/>
          </p:cNvCxnSpPr>
          <p:nvPr/>
        </p:nvCxnSpPr>
        <p:spPr>
          <a:xfrm>
            <a:off x="2190800" y="4898772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5" name="Straight Arrow Connector 13"/>
          <p:cNvCxnSpPr>
            <a:stCxn id="9" idx="7"/>
            <a:endCxn id="10" idx="4"/>
          </p:cNvCxnSpPr>
          <p:nvPr/>
        </p:nvCxnSpPr>
        <p:spPr>
          <a:xfrm rot="5400000" flipH="1" flipV="1">
            <a:off x="3571925" y="4136772"/>
            <a:ext cx="6000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6" name="Straight Arrow Connector 14"/>
          <p:cNvCxnSpPr>
            <a:stCxn id="8" idx="5"/>
            <a:endCxn id="10" idx="0"/>
          </p:cNvCxnSpPr>
          <p:nvPr/>
        </p:nvCxnSpPr>
        <p:spPr>
          <a:xfrm rot="16200000" flipH="1">
            <a:off x="3533825" y="3041397"/>
            <a:ext cx="6762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7" name="Straight Arrow Connector 15"/>
          <p:cNvCxnSpPr/>
          <p:nvPr/>
        </p:nvCxnSpPr>
        <p:spPr>
          <a:xfrm rot="5400000" flipH="1" flipV="1">
            <a:off x="1237507" y="3869278"/>
            <a:ext cx="16002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lg" len="lg"/>
          </a:ln>
          <a:effectLst/>
        </p:spPr>
      </p:cxnSp>
      <p:cxnSp>
        <p:nvCxnSpPr>
          <p:cNvPr id="18" name="Straight Arrow Connector 16"/>
          <p:cNvCxnSpPr>
            <a:stCxn id="9" idx="0"/>
            <a:endCxn id="8" idx="4"/>
          </p:cNvCxnSpPr>
          <p:nvPr/>
        </p:nvCxnSpPr>
        <p:spPr>
          <a:xfrm rot="5400000" flipH="1" flipV="1">
            <a:off x="2609901" y="3868484"/>
            <a:ext cx="1600200" cy="31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9" name="Straight Arrow Connector 17"/>
          <p:cNvCxnSpPr>
            <a:stCxn id="8" idx="3"/>
            <a:endCxn id="7" idx="7"/>
          </p:cNvCxnSpPr>
          <p:nvPr/>
        </p:nvCxnSpPr>
        <p:spPr>
          <a:xfrm rot="5400000">
            <a:off x="1819325" y="3308097"/>
            <a:ext cx="1733550" cy="11239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0" name="Straight Arrow Connector 18"/>
          <p:cNvCxnSpPr/>
          <p:nvPr/>
        </p:nvCxnSpPr>
        <p:spPr>
          <a:xfrm rot="5400000" flipH="1" flipV="1">
            <a:off x="1086694" y="3869278"/>
            <a:ext cx="1600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2343200" y="2536572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12/12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971600" y="3004884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12/16</a:t>
            </a: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2495600" y="3263647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0/9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1457375" y="3568447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1962200" y="3603372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0/10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952800" y="3720847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0/7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638600" y="2996947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12/20</a:t>
            </a:r>
          </a:p>
        </p:txBody>
      </p:sp>
      <p:sp>
        <p:nvSpPr>
          <p:cNvPr id="29" name="TextBox 32"/>
          <p:cNvSpPr txBox="1">
            <a:spLocks noChangeArrowheads="1"/>
          </p:cNvSpPr>
          <p:nvPr/>
        </p:nvSpPr>
        <p:spPr bwMode="auto">
          <a:xfrm>
            <a:off x="2419400" y="4870197"/>
            <a:ext cx="5822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4/14</a:t>
            </a:r>
          </a:p>
        </p:txBody>
      </p:sp>
      <p:sp>
        <p:nvSpPr>
          <p:cNvPr id="30" name="TextBox 33"/>
          <p:cNvSpPr txBox="1">
            <a:spLocks noChangeArrowheads="1"/>
          </p:cNvSpPr>
          <p:nvPr/>
        </p:nvSpPr>
        <p:spPr bwMode="auto">
          <a:xfrm>
            <a:off x="3730675" y="4401884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4/4</a:t>
            </a:r>
          </a:p>
        </p:txBody>
      </p:sp>
      <p:sp>
        <p:nvSpPr>
          <p:cNvPr id="31" name="TextBox 34"/>
          <p:cNvSpPr txBox="1">
            <a:spLocks noChangeArrowheads="1"/>
          </p:cNvSpPr>
          <p:nvPr/>
        </p:nvSpPr>
        <p:spPr bwMode="auto">
          <a:xfrm>
            <a:off x="1047800" y="4443159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4/13</a:t>
            </a:r>
          </a:p>
        </p:txBody>
      </p:sp>
      <p:sp>
        <p:nvSpPr>
          <p:cNvPr id="32" name="TextBox 41"/>
          <p:cNvSpPr txBox="1">
            <a:spLocks noChangeArrowheads="1"/>
          </p:cNvSpPr>
          <p:nvPr/>
        </p:nvSpPr>
        <p:spPr bwMode="auto">
          <a:xfrm>
            <a:off x="2941688" y="3911346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7/7</a:t>
            </a:r>
          </a:p>
        </p:txBody>
      </p:sp>
      <p:sp>
        <p:nvSpPr>
          <p:cNvPr id="33" name="TextBox 42"/>
          <p:cNvSpPr txBox="1">
            <a:spLocks noChangeArrowheads="1"/>
          </p:cNvSpPr>
          <p:nvPr/>
        </p:nvSpPr>
        <p:spPr bwMode="auto">
          <a:xfrm>
            <a:off x="3627488" y="2801684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19/20</a:t>
            </a:r>
          </a:p>
        </p:txBody>
      </p:sp>
      <p:sp>
        <p:nvSpPr>
          <p:cNvPr id="34" name="TextBox 43"/>
          <p:cNvSpPr txBox="1">
            <a:spLocks noChangeArrowheads="1"/>
          </p:cNvSpPr>
          <p:nvPr/>
        </p:nvSpPr>
        <p:spPr bwMode="auto">
          <a:xfrm>
            <a:off x="2347963" y="5054347"/>
            <a:ext cx="6848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11/14</a:t>
            </a:r>
          </a:p>
        </p:txBody>
      </p:sp>
      <p:sp>
        <p:nvSpPr>
          <p:cNvPr id="35" name="TextBox 44"/>
          <p:cNvSpPr txBox="1">
            <a:spLocks noChangeArrowheads="1"/>
          </p:cNvSpPr>
          <p:nvPr/>
        </p:nvSpPr>
        <p:spPr bwMode="auto">
          <a:xfrm>
            <a:off x="976363" y="4625722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11/13</a:t>
            </a:r>
          </a:p>
        </p:txBody>
      </p:sp>
      <p:cxnSp>
        <p:nvCxnSpPr>
          <p:cNvPr id="36" name="Straight Arrow Connector 45"/>
          <p:cNvCxnSpPr>
            <a:stCxn id="6" idx="4"/>
            <a:endCxn id="7" idx="1"/>
          </p:cNvCxnSpPr>
          <p:nvPr/>
        </p:nvCxnSpPr>
        <p:spPr>
          <a:xfrm>
            <a:off x="1276400" y="4136772"/>
            <a:ext cx="524155" cy="60035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7" name="Straight Arrow Connector 46"/>
          <p:cNvCxnSpPr>
            <a:stCxn id="7" idx="6"/>
            <a:endCxn id="9" idx="2"/>
          </p:cNvCxnSpPr>
          <p:nvPr/>
        </p:nvCxnSpPr>
        <p:spPr>
          <a:xfrm>
            <a:off x="2190800" y="4898772"/>
            <a:ext cx="990600" cy="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8" name="Straight Arrow Connector 47"/>
          <p:cNvCxnSpPr>
            <a:stCxn id="8" idx="5"/>
            <a:endCxn id="10" idx="0"/>
          </p:cNvCxnSpPr>
          <p:nvPr/>
        </p:nvCxnSpPr>
        <p:spPr>
          <a:xfrm>
            <a:off x="3571645" y="3003017"/>
            <a:ext cx="600355" cy="67655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9" name="Straight Arrow Connector 48"/>
          <p:cNvCxnSpPr>
            <a:stCxn id="9" idx="0"/>
            <a:endCxn id="8" idx="4"/>
          </p:cNvCxnSpPr>
          <p:nvPr/>
        </p:nvCxnSpPr>
        <p:spPr>
          <a:xfrm flipV="1">
            <a:off x="3410000" y="3069972"/>
            <a:ext cx="0" cy="160020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40" name="Gerade Verbindung 39"/>
          <p:cNvCxnSpPr>
            <a:stCxn id="31" idx="1"/>
            <a:endCxn id="31" idx="3"/>
          </p:cNvCxnSpPr>
          <p:nvPr/>
        </p:nvCxnSpPr>
        <p:spPr>
          <a:xfrm>
            <a:off x="1047800" y="4612436"/>
            <a:ext cx="57082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>
            <a:stCxn id="29" idx="1"/>
            <a:endCxn id="29" idx="3"/>
          </p:cNvCxnSpPr>
          <p:nvPr/>
        </p:nvCxnSpPr>
        <p:spPr>
          <a:xfrm>
            <a:off x="2419400" y="5039474"/>
            <a:ext cx="58221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>
            <a:stCxn id="27" idx="1"/>
            <a:endCxn id="27" idx="3"/>
          </p:cNvCxnSpPr>
          <p:nvPr/>
        </p:nvCxnSpPr>
        <p:spPr>
          <a:xfrm>
            <a:off x="2952800" y="3890124"/>
            <a:ext cx="48033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>
            <a:stCxn id="28" idx="1"/>
            <a:endCxn id="28" idx="3"/>
          </p:cNvCxnSpPr>
          <p:nvPr/>
        </p:nvCxnSpPr>
        <p:spPr>
          <a:xfrm>
            <a:off x="3638600" y="3166224"/>
            <a:ext cx="67608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Inhaltsplatzhalter 2"/>
          <p:cNvSpPr>
            <a:spLocks noGrp="1"/>
          </p:cNvSpPr>
          <p:nvPr>
            <p:ph idx="1"/>
          </p:nvPr>
        </p:nvSpPr>
        <p:spPr>
          <a:xfrm>
            <a:off x="4609356" y="2348880"/>
            <a:ext cx="3600400" cy="2847119"/>
          </a:xfrm>
        </p:spPr>
        <p:txBody>
          <a:bodyPr/>
          <a:lstStyle/>
          <a:p>
            <a:r>
              <a:rPr lang="de-DE" dirty="0" smtClean="0"/>
              <a:t>Wähle anderen zunehmenden Pfad</a:t>
            </a:r>
            <a:r>
              <a:rPr lang="de-DE" dirty="0"/>
              <a:t>, z.B. s</a:t>
            </a:r>
            <a:r>
              <a:rPr lang="de-DE" dirty="0" smtClean="0"/>
              <a:t>, c</a:t>
            </a:r>
            <a:r>
              <a:rPr lang="de-DE" dirty="0"/>
              <a:t>, d, b, t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Restkapazität dieses Pfades ist 7</a:t>
            </a:r>
            <a:endParaRPr lang="de-DE" dirty="0"/>
          </a:p>
        </p:txBody>
      </p:sp>
      <p:sp>
        <p:nvSpPr>
          <p:cNvPr id="4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204</a:t>
            </a:fld>
            <a:endParaRPr lang="de-DE" dirty="0"/>
          </a:p>
        </p:txBody>
      </p:sp>
      <p:sp>
        <p:nvSpPr>
          <p:cNvPr id="47" name="Rechteck 46"/>
          <p:cNvSpPr/>
          <p:nvPr/>
        </p:nvSpPr>
        <p:spPr>
          <a:xfrm>
            <a:off x="395536" y="1196752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800" dirty="0" err="1"/>
              <a:t>while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∃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p∈pfade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(s, t, G): </a:t>
            </a:r>
            <a:r>
              <a:rPr lang="de-DE" sz="2800" dirty="0" err="1">
                <a:solidFill>
                  <a:srgbClr val="3C8C93"/>
                </a:solidFill>
              </a:rPr>
              <a:t>flusserhöhenderPfad</a:t>
            </a:r>
            <a:r>
              <a:rPr lang="de-DE" sz="2800" dirty="0">
                <a:solidFill>
                  <a:srgbClr val="3C8C93"/>
                </a:solidFill>
              </a:rPr>
              <a:t>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(p)</a:t>
            </a:r>
            <a:r>
              <a:rPr lang="de-DE" sz="2800" dirty="0"/>
              <a:t> do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de-DE" sz="2800" dirty="0" smtClean="0"/>
              <a:t>Erhöhe </a:t>
            </a:r>
            <a:r>
              <a:rPr lang="de-DE" sz="2800" dirty="0"/>
              <a:t>Fluss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f </a:t>
            </a:r>
            <a:r>
              <a:rPr lang="de-DE" sz="2800" dirty="0" smtClean="0"/>
              <a:t>von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800" dirty="0"/>
              <a:t> nach </a:t>
            </a:r>
            <a:r>
              <a:rPr lang="de-DE" sz="2800" dirty="0">
                <a:solidFill>
                  <a:srgbClr val="3C8C93"/>
                </a:solidFill>
              </a:rPr>
              <a:t>t</a:t>
            </a:r>
            <a:r>
              <a:rPr lang="de-DE" sz="2800" dirty="0"/>
              <a:t> in </a:t>
            </a:r>
            <a:r>
              <a:rPr lang="de-DE" sz="2800" dirty="0">
                <a:solidFill>
                  <a:srgbClr val="3C8C93"/>
                </a:solidFill>
              </a:rPr>
              <a:t>p</a:t>
            </a:r>
            <a:r>
              <a:rPr lang="de-DE" sz="2800" dirty="0"/>
              <a:t> um Restkapazität von </a:t>
            </a:r>
            <a:r>
              <a:rPr lang="de-DE" sz="2800" dirty="0">
                <a:solidFill>
                  <a:srgbClr val="3C8C93"/>
                </a:solidFill>
              </a:rPr>
              <a:t>p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62466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dirty="0"/>
              <a:t>Ford-Fulkerson </a:t>
            </a:r>
            <a:r>
              <a:rPr lang="en-US" dirty="0" err="1"/>
              <a:t>Algo</a:t>
            </a:r>
            <a:r>
              <a:rPr lang="en-US" dirty="0"/>
              <a:t> – </a:t>
            </a:r>
            <a:r>
              <a:rPr lang="en-US" dirty="0" err="1"/>
              <a:t>Beispieldurchlauf</a:t>
            </a:r>
            <a:endParaRPr lang="de-DE" dirty="0"/>
          </a:p>
        </p:txBody>
      </p:sp>
      <p:sp>
        <p:nvSpPr>
          <p:cNvPr id="5" name="Oval 3"/>
          <p:cNvSpPr/>
          <p:nvPr/>
        </p:nvSpPr>
        <p:spPr>
          <a:xfrm>
            <a:off x="1709936" y="2573965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1024136" y="3640765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7" name="Oval 5"/>
          <p:cNvSpPr/>
          <p:nvPr/>
        </p:nvSpPr>
        <p:spPr>
          <a:xfrm>
            <a:off x="1709936" y="4631365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8" name="Oval 6"/>
          <p:cNvSpPr/>
          <p:nvPr/>
        </p:nvSpPr>
        <p:spPr>
          <a:xfrm>
            <a:off x="3157736" y="2573965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9" name="Oval 7"/>
          <p:cNvSpPr/>
          <p:nvPr/>
        </p:nvSpPr>
        <p:spPr>
          <a:xfrm>
            <a:off x="3157736" y="4631365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0" name="Oval 8"/>
          <p:cNvSpPr/>
          <p:nvPr/>
        </p:nvSpPr>
        <p:spPr>
          <a:xfrm>
            <a:off x="3919736" y="3640765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1" name="Straight Arrow Connector 9"/>
          <p:cNvCxnSpPr>
            <a:stCxn id="5" idx="6"/>
            <a:endCxn id="8" idx="2"/>
          </p:cNvCxnSpPr>
          <p:nvPr/>
        </p:nvCxnSpPr>
        <p:spPr>
          <a:xfrm>
            <a:off x="2167136" y="2802565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2" name="Straight Arrow Connector 10"/>
          <p:cNvCxnSpPr>
            <a:stCxn id="6" idx="0"/>
            <a:endCxn id="5" idx="3"/>
          </p:cNvCxnSpPr>
          <p:nvPr/>
        </p:nvCxnSpPr>
        <p:spPr>
          <a:xfrm rot="5400000" flipH="1" flipV="1">
            <a:off x="1176536" y="3040690"/>
            <a:ext cx="6762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3" name="Straight Arrow Connector 11"/>
          <p:cNvCxnSpPr>
            <a:stCxn id="6" idx="4"/>
            <a:endCxn id="7" idx="1"/>
          </p:cNvCxnSpPr>
          <p:nvPr/>
        </p:nvCxnSpPr>
        <p:spPr>
          <a:xfrm rot="16200000" flipH="1">
            <a:off x="1214636" y="4136065"/>
            <a:ext cx="6000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4" name="Straight Arrow Connector 12"/>
          <p:cNvCxnSpPr>
            <a:stCxn id="7" idx="6"/>
            <a:endCxn id="9" idx="2"/>
          </p:cNvCxnSpPr>
          <p:nvPr/>
        </p:nvCxnSpPr>
        <p:spPr>
          <a:xfrm>
            <a:off x="2167136" y="4859965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5" name="Straight Arrow Connector 13"/>
          <p:cNvCxnSpPr>
            <a:stCxn id="9" idx="7"/>
            <a:endCxn id="10" idx="4"/>
          </p:cNvCxnSpPr>
          <p:nvPr/>
        </p:nvCxnSpPr>
        <p:spPr>
          <a:xfrm rot="5400000" flipH="1" flipV="1">
            <a:off x="3548261" y="4097965"/>
            <a:ext cx="6000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6" name="Straight Arrow Connector 14"/>
          <p:cNvCxnSpPr>
            <a:stCxn id="8" idx="5"/>
            <a:endCxn id="10" idx="0"/>
          </p:cNvCxnSpPr>
          <p:nvPr/>
        </p:nvCxnSpPr>
        <p:spPr>
          <a:xfrm rot="16200000" flipH="1">
            <a:off x="3510161" y="3002590"/>
            <a:ext cx="6762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7" name="Straight Arrow Connector 15"/>
          <p:cNvCxnSpPr/>
          <p:nvPr/>
        </p:nvCxnSpPr>
        <p:spPr>
          <a:xfrm rot="5400000" flipH="1" flipV="1">
            <a:off x="1213843" y="3830471"/>
            <a:ext cx="16002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lg" len="lg"/>
          </a:ln>
          <a:effectLst/>
        </p:spPr>
      </p:cxnSp>
      <p:cxnSp>
        <p:nvCxnSpPr>
          <p:cNvPr id="18" name="Straight Arrow Connector 16"/>
          <p:cNvCxnSpPr>
            <a:stCxn id="9" idx="0"/>
            <a:endCxn id="8" idx="4"/>
          </p:cNvCxnSpPr>
          <p:nvPr/>
        </p:nvCxnSpPr>
        <p:spPr>
          <a:xfrm rot="5400000" flipH="1" flipV="1">
            <a:off x="2586237" y="3829677"/>
            <a:ext cx="1600200" cy="31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9" name="Straight Arrow Connector 17"/>
          <p:cNvCxnSpPr>
            <a:stCxn id="8" idx="3"/>
            <a:endCxn id="7" idx="7"/>
          </p:cNvCxnSpPr>
          <p:nvPr/>
        </p:nvCxnSpPr>
        <p:spPr>
          <a:xfrm rot="5400000">
            <a:off x="1795661" y="3269290"/>
            <a:ext cx="1733550" cy="11239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0" name="Straight Arrow Connector 18"/>
          <p:cNvCxnSpPr/>
          <p:nvPr/>
        </p:nvCxnSpPr>
        <p:spPr>
          <a:xfrm rot="5400000" flipH="1" flipV="1">
            <a:off x="1063030" y="3830471"/>
            <a:ext cx="1600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2123728" y="2497765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12/12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947936" y="2966077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12/16</a:t>
            </a: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2471936" y="3224840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0/9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1433711" y="3529640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1938536" y="3564565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0/10</a:t>
            </a:r>
          </a:p>
        </p:txBody>
      </p:sp>
      <p:sp>
        <p:nvSpPr>
          <p:cNvPr id="28" name="TextBox 33"/>
          <p:cNvSpPr txBox="1">
            <a:spLocks noChangeArrowheads="1"/>
          </p:cNvSpPr>
          <p:nvPr/>
        </p:nvSpPr>
        <p:spPr bwMode="auto">
          <a:xfrm>
            <a:off x="3707011" y="4363077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4/4</a:t>
            </a:r>
          </a:p>
        </p:txBody>
      </p:sp>
      <p:sp>
        <p:nvSpPr>
          <p:cNvPr id="29" name="TextBox 41"/>
          <p:cNvSpPr txBox="1">
            <a:spLocks noChangeArrowheads="1"/>
          </p:cNvSpPr>
          <p:nvPr/>
        </p:nvSpPr>
        <p:spPr bwMode="auto">
          <a:xfrm>
            <a:off x="2992636" y="3677277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7/7</a:t>
            </a:r>
          </a:p>
        </p:txBody>
      </p:sp>
      <p:sp>
        <p:nvSpPr>
          <p:cNvPr id="30" name="TextBox 42"/>
          <p:cNvSpPr txBox="1">
            <a:spLocks noChangeArrowheads="1"/>
          </p:cNvSpPr>
          <p:nvPr/>
        </p:nvSpPr>
        <p:spPr bwMode="auto">
          <a:xfrm>
            <a:off x="3691136" y="2915277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19/20</a:t>
            </a:r>
          </a:p>
        </p:txBody>
      </p:sp>
      <p:sp>
        <p:nvSpPr>
          <p:cNvPr id="31" name="TextBox 44"/>
          <p:cNvSpPr txBox="1">
            <a:spLocks noChangeArrowheads="1"/>
          </p:cNvSpPr>
          <p:nvPr/>
        </p:nvSpPr>
        <p:spPr bwMode="auto">
          <a:xfrm>
            <a:off x="947936" y="4363077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11/13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85692" y="2310073"/>
                <a:ext cx="3946748" cy="2847119"/>
              </a:xfrm>
            </p:spPr>
            <p:txBody>
              <a:bodyPr/>
              <a:lstStyle/>
              <a:p>
                <a:r>
                  <a:rPr lang="de-DE" dirty="0" smtClean="0"/>
                  <a:t>Gibt es weitere flusserhöhende Pfade?</a:t>
                </a:r>
                <a:br>
                  <a:rPr lang="de-DE" dirty="0" smtClean="0"/>
                </a:br>
                <a:r>
                  <a:rPr lang="de-DE" dirty="0" smtClean="0">
                    <a:solidFill>
                      <a:srgbClr val="C00000"/>
                    </a:solidFill>
                  </a:rPr>
                  <a:t>Nein!</a:t>
                </a:r>
                <a:br>
                  <a:rPr lang="de-DE" dirty="0" smtClean="0">
                    <a:solidFill>
                      <a:srgbClr val="C00000"/>
                    </a:solidFill>
                  </a:rPr>
                </a:br>
                <a:r>
                  <a:rPr lang="de-DE" dirty="0" smtClean="0">
                    <a:solidFill>
                      <a:srgbClr val="C00000"/>
                    </a:solidFill>
                  </a:rPr>
                  <a:t> Fertig</a:t>
                </a:r>
                <a:endParaRPr lang="de-DE" b="1" dirty="0" smtClean="0">
                  <a:solidFill>
                    <a:srgbClr val="C00000"/>
                  </a:solidFill>
                </a:endParaRPr>
              </a:p>
              <a:p>
                <a:r>
                  <a:rPr lang="de-DE" dirty="0" smtClean="0"/>
                  <a:t>Maximaler Fluss:</a:t>
                </a:r>
                <a:br>
                  <a:rPr lang="de-DE" dirty="0" smtClean="0"/>
                </a:br>
                <a:r>
                  <a:rPr lang="de-DE" dirty="0" smtClean="0"/>
                  <a:t>19+4 = 23 (bzw. 11+12)</a:t>
                </a:r>
                <a:endParaRPr lang="de-DE" dirty="0"/>
              </a:p>
            </p:txBody>
          </p:sp>
        </mc:Choice>
        <mc:Fallback xmlns="">
          <p:sp>
            <p:nvSpPr>
              <p:cNvPr id="32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85692" y="2310073"/>
                <a:ext cx="3946748" cy="2847119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205</a:t>
            </a:fld>
            <a:endParaRPr lang="de-DE" dirty="0"/>
          </a:p>
        </p:txBody>
      </p:sp>
      <p:cxnSp>
        <p:nvCxnSpPr>
          <p:cNvPr id="4" name="Gerade Verbindung 3"/>
          <p:cNvCxnSpPr/>
          <p:nvPr/>
        </p:nvCxnSpPr>
        <p:spPr>
          <a:xfrm>
            <a:off x="2627784" y="2132856"/>
            <a:ext cx="1584176" cy="3384376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4139952" y="5517232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Minimaler Schnitt</a:t>
            </a:r>
          </a:p>
        </p:txBody>
      </p:sp>
      <p:sp>
        <p:nvSpPr>
          <p:cNvPr id="39" name="Rechteck 38"/>
          <p:cNvSpPr/>
          <p:nvPr/>
        </p:nvSpPr>
        <p:spPr>
          <a:xfrm>
            <a:off x="395536" y="1196752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800" dirty="0" err="1"/>
              <a:t>while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∃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p∈pfade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(s, t, G): </a:t>
            </a:r>
            <a:r>
              <a:rPr lang="de-DE" sz="2800" dirty="0" err="1">
                <a:solidFill>
                  <a:srgbClr val="3C8C93"/>
                </a:solidFill>
              </a:rPr>
              <a:t>flusserhöhenderPfad</a:t>
            </a:r>
            <a:r>
              <a:rPr lang="de-DE" sz="2800" dirty="0">
                <a:solidFill>
                  <a:srgbClr val="3C8C93"/>
                </a:solidFill>
              </a:rPr>
              <a:t>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(p)</a:t>
            </a:r>
            <a:r>
              <a:rPr lang="de-DE" sz="2800" dirty="0"/>
              <a:t> do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de-DE" sz="2800" dirty="0" smtClean="0"/>
              <a:t>Erhöhe </a:t>
            </a:r>
            <a:r>
              <a:rPr lang="de-DE" sz="2800" dirty="0"/>
              <a:t>Fluss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f </a:t>
            </a:r>
            <a:r>
              <a:rPr lang="de-DE" sz="2800" dirty="0" smtClean="0"/>
              <a:t>von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800" dirty="0"/>
              <a:t> nach </a:t>
            </a:r>
            <a:r>
              <a:rPr lang="de-DE" sz="2800" dirty="0">
                <a:solidFill>
                  <a:srgbClr val="3C8C93"/>
                </a:solidFill>
              </a:rPr>
              <a:t>t</a:t>
            </a:r>
            <a:r>
              <a:rPr lang="de-DE" sz="2800" dirty="0"/>
              <a:t> in </a:t>
            </a:r>
            <a:r>
              <a:rPr lang="de-DE" sz="2800" dirty="0">
                <a:solidFill>
                  <a:srgbClr val="3C8C93"/>
                </a:solidFill>
              </a:rPr>
              <a:t>p</a:t>
            </a:r>
            <a:r>
              <a:rPr lang="de-DE" sz="2800" dirty="0"/>
              <a:t> um Restkapazität von </a:t>
            </a:r>
            <a:r>
              <a:rPr lang="de-DE" sz="2800" dirty="0">
                <a:solidFill>
                  <a:srgbClr val="3C8C93"/>
                </a:solidFill>
              </a:rPr>
              <a:t>p</a:t>
            </a:r>
            <a:endParaRPr lang="de-DE" sz="2800" dirty="0"/>
          </a:p>
        </p:txBody>
      </p:sp>
      <p:sp>
        <p:nvSpPr>
          <p:cNvPr id="40" name="TextBox 43"/>
          <p:cNvSpPr txBox="1">
            <a:spLocks noChangeArrowheads="1"/>
          </p:cNvSpPr>
          <p:nvPr/>
        </p:nvSpPr>
        <p:spPr bwMode="auto">
          <a:xfrm>
            <a:off x="2347963" y="4890646"/>
            <a:ext cx="6848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11/14</a:t>
            </a:r>
          </a:p>
        </p:txBody>
      </p:sp>
    </p:spTree>
    <p:extLst>
      <p:ext uri="{BB962C8B-B14F-4D97-AF65-F5344CB8AC3E}">
        <p14:creationId xmlns:p14="http://schemas.microsoft.com/office/powerpoint/2010/main" val="188527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</p:bld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dirty="0" err="1"/>
              <a:t>Analyse</a:t>
            </a:r>
            <a:r>
              <a:rPr lang="en-US" dirty="0"/>
              <a:t> des </a:t>
            </a:r>
            <a:r>
              <a:rPr lang="en-US" dirty="0" err="1"/>
              <a:t>A</a:t>
            </a:r>
            <a:r>
              <a:rPr lang="en-US" dirty="0" err="1" smtClean="0"/>
              <a:t>lgorithmus</a:t>
            </a:r>
            <a:r>
              <a:rPr lang="en-US" dirty="0" smtClean="0"/>
              <a:t> </a:t>
            </a:r>
            <a:r>
              <a:rPr lang="en-US" dirty="0"/>
              <a:t>von Ford/Fulkerson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err="1">
                <a:solidFill>
                  <a:schemeClr val="tx1"/>
                </a:solidFill>
              </a:rPr>
              <a:t>Ein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Schnitt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in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3C8C93"/>
                </a:solidFill>
              </a:rPr>
              <a:t>N=</a:t>
            </a:r>
            <a:r>
              <a:rPr lang="en-US" sz="2400" dirty="0" smtClean="0">
                <a:solidFill>
                  <a:srgbClr val="3C8C93"/>
                </a:solidFill>
              </a:rPr>
              <a:t>((V, E), c, s, t)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ist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ein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disjunkte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Zerlegung</a:t>
            </a:r>
            <a:r>
              <a:rPr lang="en-US" sz="2400" dirty="0">
                <a:solidFill>
                  <a:schemeClr val="tx1"/>
                </a:solidFill>
              </a:rPr>
              <a:t> von V in Mengen </a:t>
            </a:r>
            <a:r>
              <a:rPr lang="en-US" sz="2400" dirty="0" smtClean="0">
                <a:solidFill>
                  <a:srgbClr val="3C8C93"/>
                </a:solidFill>
              </a:rPr>
              <a:t>S⊆V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und </a:t>
            </a:r>
            <a:r>
              <a:rPr lang="en-US" sz="2400" dirty="0" smtClean="0">
                <a:solidFill>
                  <a:srgbClr val="3C8C93"/>
                </a:solidFill>
              </a:rPr>
              <a:t>T⊆V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mit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msy10" charset="0"/>
              </a:rPr>
              <a:t>∈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rgbClr val="3C8C93"/>
                </a:solidFill>
              </a:rPr>
              <a:t>t </a:t>
            </a:r>
            <a:r>
              <a:rPr lang="en-US" sz="2400" dirty="0" smtClean="0">
                <a:solidFill>
                  <a:srgbClr val="3C8C93"/>
                </a:solidFill>
                <a:latin typeface="cmsy10" charset="0"/>
              </a:rPr>
              <a:t>∈</a:t>
            </a:r>
            <a:r>
              <a:rPr lang="en-US" sz="2400" dirty="0" smtClean="0">
                <a:solidFill>
                  <a:srgbClr val="3C8C93"/>
                </a:solidFill>
              </a:rPr>
              <a:t> </a:t>
            </a:r>
            <a:r>
              <a:rPr lang="en-US" sz="2400" dirty="0">
                <a:solidFill>
                  <a:srgbClr val="3C8C93"/>
                </a:solidFill>
              </a:rPr>
              <a:t>T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r>
              <a:rPr lang="en-US" sz="2400" dirty="0">
                <a:solidFill>
                  <a:schemeClr val="tx1"/>
                </a:solidFill>
              </a:rPr>
              <a:t>Die </a:t>
            </a:r>
            <a:r>
              <a:rPr lang="en-US" sz="2400" dirty="0" err="1">
                <a:solidFill>
                  <a:srgbClr val="FF0000"/>
                </a:solidFill>
              </a:rPr>
              <a:t>Kapazität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des </a:t>
            </a:r>
            <a:r>
              <a:rPr lang="en-US" sz="2400" dirty="0" err="1">
                <a:solidFill>
                  <a:srgbClr val="000000"/>
                </a:solidFill>
              </a:rPr>
              <a:t>Schnittes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ist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c(S, T) =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S</a:t>
            </a:r>
            <a:r>
              <a:rPr lang="en-US" sz="2400" baseline="-25000" dirty="0" err="1" smtClean="0">
                <a:solidFill>
                  <a:schemeClr val="accent1">
                    <a:lumMod val="50000"/>
                  </a:schemeClr>
                </a:solidFill>
              </a:rPr>
              <a:t>e∈E</a:t>
            </a:r>
            <a:r>
              <a:rPr lang="en-US" sz="2400" baseline="-25000" dirty="0" smtClean="0">
                <a:solidFill>
                  <a:schemeClr val="accent1">
                    <a:lumMod val="50000"/>
                  </a:schemeClr>
                </a:solidFill>
              </a:rPr>
              <a:t>⋂(</a:t>
            </a:r>
            <a:r>
              <a:rPr lang="en-US" sz="2400" baseline="-25000" dirty="0" err="1" smtClean="0">
                <a:solidFill>
                  <a:schemeClr val="accent1">
                    <a:lumMod val="50000"/>
                  </a:schemeClr>
                </a:solidFill>
              </a:rPr>
              <a:t>SxT</a:t>
            </a:r>
            <a:r>
              <a:rPr lang="en-US" sz="2400" baseline="-250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c(e)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Die </a:t>
            </a:r>
            <a:r>
              <a:rPr lang="en-US" sz="2400" dirty="0" err="1">
                <a:solidFill>
                  <a:srgbClr val="FF0000"/>
                </a:solidFill>
              </a:rPr>
              <a:t>Kapazität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eines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minimalem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Schnittes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ist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err="1" smtClean="0">
                <a:solidFill>
                  <a:srgbClr val="3C8C93"/>
                </a:solidFill>
              </a:rPr>
              <a:t>c</a:t>
            </a:r>
            <a:r>
              <a:rPr lang="en-US" sz="2400" baseline="-25000" dirty="0" err="1" smtClean="0">
                <a:solidFill>
                  <a:srgbClr val="3C8C93"/>
                </a:solidFill>
              </a:rPr>
              <a:t>min</a:t>
            </a:r>
            <a:r>
              <a:rPr lang="en-US" sz="2400" dirty="0" smtClean="0">
                <a:solidFill>
                  <a:srgbClr val="3C8C93"/>
                </a:solidFill>
              </a:rPr>
              <a:t> = min({c(S, T) | (S, T) </a:t>
            </a:r>
            <a:r>
              <a:rPr lang="en-US" sz="2400" dirty="0" err="1" smtClean="0">
                <a:solidFill>
                  <a:srgbClr val="3C8C93"/>
                </a:solidFill>
              </a:rPr>
              <a:t>ist</a:t>
            </a:r>
            <a:r>
              <a:rPr lang="en-US" sz="2400" dirty="0" smtClean="0">
                <a:solidFill>
                  <a:srgbClr val="3C8C93"/>
                </a:solidFill>
              </a:rPr>
              <a:t> </a:t>
            </a:r>
            <a:r>
              <a:rPr lang="en-US" sz="2400" dirty="0" err="1" smtClean="0">
                <a:solidFill>
                  <a:srgbClr val="3C8C93"/>
                </a:solidFill>
              </a:rPr>
              <a:t>Schnitt</a:t>
            </a:r>
            <a:r>
              <a:rPr lang="en-US" sz="2400" dirty="0" smtClean="0">
                <a:solidFill>
                  <a:srgbClr val="3C8C93"/>
                </a:solidFill>
              </a:rPr>
              <a:t> in N})</a:t>
            </a:r>
            <a:endParaRPr lang="en-US" sz="2400" dirty="0">
              <a:solidFill>
                <a:srgbClr val="3C8C93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Der </a:t>
            </a:r>
            <a:r>
              <a:rPr lang="en-US" sz="2400" dirty="0" err="1">
                <a:solidFill>
                  <a:srgbClr val="FF0000"/>
                </a:solidFill>
              </a:rPr>
              <a:t>Flusswert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eines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Schnittes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ist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f(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S, T) =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S</a:t>
            </a:r>
            <a:r>
              <a:rPr lang="en-US" sz="2400" baseline="-25000" dirty="0" err="1">
                <a:solidFill>
                  <a:schemeClr val="accent1">
                    <a:lumMod val="50000"/>
                  </a:schemeClr>
                </a:solidFill>
              </a:rPr>
              <a:t>e∈E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⋂(</a:t>
            </a:r>
            <a:r>
              <a:rPr lang="en-US" sz="2400" baseline="-25000" dirty="0" err="1">
                <a:solidFill>
                  <a:schemeClr val="accent1">
                    <a:lumMod val="50000"/>
                  </a:schemeClr>
                </a:solidFill>
              </a:rPr>
              <a:t>SxT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f(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)  - 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S</a:t>
            </a:r>
            <a:r>
              <a:rPr lang="en-US" sz="2400" baseline="-25000" dirty="0" err="1">
                <a:solidFill>
                  <a:schemeClr val="accent1">
                    <a:lumMod val="50000"/>
                  </a:schemeClr>
                </a:solidFill>
              </a:rPr>
              <a:t>e∈E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⋂</a:t>
            </a:r>
            <a:r>
              <a:rPr lang="en-US" sz="2400" baseline="-250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400" baseline="-25000" dirty="0" err="1" smtClean="0">
                <a:solidFill>
                  <a:schemeClr val="accent1">
                    <a:lumMod val="50000"/>
                  </a:schemeClr>
                </a:solidFill>
              </a:rPr>
              <a:t>TxS</a:t>
            </a:r>
            <a:r>
              <a:rPr lang="en-US" sz="2400" baseline="-250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f(e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err="1">
                <a:solidFill>
                  <a:schemeClr val="tx1"/>
                </a:solidFill>
              </a:rPr>
              <a:t>Mit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sz="2400" baseline="-25000" dirty="0" err="1">
                <a:solidFill>
                  <a:schemeClr val="accent1">
                    <a:lumMod val="50000"/>
                  </a:schemeClr>
                </a:solidFill>
              </a:rPr>
              <a:t>max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bezeichnem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wir</a:t>
            </a:r>
            <a:r>
              <a:rPr lang="en-US" sz="2400" dirty="0">
                <a:solidFill>
                  <a:schemeClr val="tx1"/>
                </a:solidFill>
              </a:rPr>
              <a:t> den </a:t>
            </a:r>
            <a:r>
              <a:rPr lang="en-US" sz="2400" dirty="0"/>
              <a:t>Wert </a:t>
            </a:r>
            <a:r>
              <a:rPr lang="en-US" sz="2400" dirty="0" err="1"/>
              <a:t>eines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maximalen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Flusses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744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dirty="0" smtClean="0"/>
              <a:t>Max Flow/Min Cut-Theorem</a:t>
            </a:r>
            <a:endParaRPr lang="en-US" dirty="0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425" y="1124744"/>
            <a:ext cx="8551863" cy="5207670"/>
          </a:xfrm>
        </p:spPr>
        <p:txBody>
          <a:bodyPr/>
          <a:lstStyle/>
          <a:p>
            <a:r>
              <a:rPr lang="en-US" sz="2400" dirty="0">
                <a:solidFill>
                  <a:schemeClr val="accent2"/>
                </a:solidFill>
              </a:rPr>
              <a:t>Lemma: </a:t>
            </a:r>
            <a:r>
              <a:rPr lang="en-US" sz="2400" dirty="0">
                <a:solidFill>
                  <a:schemeClr val="tx1"/>
                </a:solidFill>
              </a:rPr>
              <a:t>In </a:t>
            </a:r>
            <a:r>
              <a:rPr lang="en-US" sz="2400" dirty="0" err="1">
                <a:solidFill>
                  <a:schemeClr val="tx1"/>
                </a:solidFill>
              </a:rPr>
              <a:t>jedem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Netzwerk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rgbClr val="3C8C93"/>
                </a:solidFill>
              </a:rPr>
              <a:t>N=(G, c, s, t)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gilt: Der Wert </a:t>
            </a:r>
            <a:r>
              <a:rPr lang="en-US" sz="2400" dirty="0" err="1">
                <a:solidFill>
                  <a:schemeClr val="tx1"/>
                </a:solidFill>
              </a:rPr>
              <a:t>eines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jeden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Flusses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ist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kleiner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oder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gleich</a:t>
            </a:r>
            <a:r>
              <a:rPr lang="en-US" sz="2400" dirty="0">
                <a:solidFill>
                  <a:schemeClr val="tx1"/>
                </a:solidFill>
              </a:rPr>
              <a:t> der </a:t>
            </a:r>
            <a:r>
              <a:rPr lang="en-US" sz="2400" dirty="0" err="1">
                <a:solidFill>
                  <a:schemeClr val="tx1"/>
                </a:solidFill>
              </a:rPr>
              <a:t>Kapazität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eines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jeden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Schnittes</a:t>
            </a:r>
            <a:r>
              <a:rPr lang="en-US" sz="2400" dirty="0">
                <a:solidFill>
                  <a:schemeClr val="tx1"/>
                </a:solidFill>
              </a:rPr>
              <a:t>.   </a:t>
            </a:r>
            <a:r>
              <a:rPr lang="en-US" sz="2400" dirty="0" err="1">
                <a:solidFill>
                  <a:schemeClr val="tx1"/>
                </a:solidFill>
              </a:rPr>
              <a:t>Insbesondere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sz="2400" baseline="-25000" dirty="0" err="1">
                <a:solidFill>
                  <a:schemeClr val="accent1">
                    <a:lumMod val="50000"/>
                  </a:schemeClr>
                </a:solidFill>
              </a:rPr>
              <a:t>max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msy10" charset="0"/>
              </a:rPr>
              <a:t>≤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sz="2400" baseline="-25000" dirty="0" err="1">
                <a:solidFill>
                  <a:schemeClr val="accent1">
                    <a:lumMod val="50000"/>
                  </a:schemeClr>
                </a:solidFill>
              </a:rPr>
              <a:t>min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accent2"/>
                </a:solidFill>
              </a:rPr>
              <a:t>Lemma: </a:t>
            </a:r>
            <a:r>
              <a:rPr lang="en-US" sz="2400" dirty="0" err="1">
                <a:solidFill>
                  <a:schemeClr val="tx1"/>
                </a:solidFill>
              </a:rPr>
              <a:t>Sei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sz="2400" dirty="0">
                <a:solidFill>
                  <a:schemeClr val="tx1"/>
                </a:solidFill>
              </a:rPr>
              <a:t> der von F.F. </a:t>
            </a:r>
            <a:r>
              <a:rPr lang="en-US" sz="2400" dirty="0" err="1">
                <a:solidFill>
                  <a:schemeClr val="tx1"/>
                </a:solidFill>
              </a:rPr>
              <a:t>berechnete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Fluss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smtClean="0">
                <a:solidFill>
                  <a:schemeClr val="tx1"/>
                </a:solidFill>
              </a:rPr>
              <a:t>Dann </a:t>
            </a:r>
            <a:r>
              <a:rPr lang="en-US" sz="2400" dirty="0" err="1">
                <a:solidFill>
                  <a:schemeClr val="tx1"/>
                </a:solidFill>
              </a:rPr>
              <a:t>gibt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einen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Schnitt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rgbClr val="3C8C93"/>
                </a:solidFill>
              </a:rPr>
              <a:t>(S,T) </a:t>
            </a:r>
            <a:r>
              <a:rPr lang="en-US" sz="2400" dirty="0">
                <a:solidFill>
                  <a:schemeClr val="tx1"/>
                </a:solidFill>
              </a:rPr>
              <a:t>in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mit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rgbClr val="3C8C93"/>
                </a:solidFill>
              </a:rPr>
              <a:t>val</a:t>
            </a:r>
            <a:r>
              <a:rPr lang="en-US" sz="2400" dirty="0">
                <a:solidFill>
                  <a:srgbClr val="3C8C93"/>
                </a:solidFill>
              </a:rPr>
              <a:t>(f) = </a:t>
            </a:r>
            <a:r>
              <a:rPr lang="en-US" sz="2400" dirty="0" smtClean="0">
                <a:solidFill>
                  <a:srgbClr val="3C8C93"/>
                </a:solidFill>
              </a:rPr>
              <a:t>c(S,T</a:t>
            </a:r>
            <a:r>
              <a:rPr lang="en-US" sz="2400" dirty="0">
                <a:solidFill>
                  <a:srgbClr val="3C8C93"/>
                </a:solidFill>
              </a:rPr>
              <a:t>)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E32D0F"/>
                </a:solidFill>
              </a:rPr>
              <a:t>Daraus</a:t>
            </a:r>
            <a:r>
              <a:rPr lang="en-US" sz="2400" dirty="0">
                <a:solidFill>
                  <a:srgbClr val="E32D0F"/>
                </a:solidFill>
              </a:rPr>
              <a:t> </a:t>
            </a:r>
            <a:r>
              <a:rPr lang="en-US" sz="2400" dirty="0" err="1">
                <a:solidFill>
                  <a:srgbClr val="E32D0F"/>
                </a:solidFill>
              </a:rPr>
              <a:t>folgt</a:t>
            </a:r>
            <a:r>
              <a:rPr lang="en-US" sz="2400" dirty="0" smtClean="0">
                <a:solidFill>
                  <a:srgbClr val="E32D0F"/>
                </a:solidFill>
              </a:rPr>
              <a:t>:</a:t>
            </a:r>
            <a:endParaRPr lang="en-US" sz="2400" dirty="0">
              <a:solidFill>
                <a:srgbClr val="E32D0F"/>
              </a:solidFill>
            </a:endParaRPr>
          </a:p>
          <a:p>
            <a:r>
              <a:rPr lang="en-US" sz="2400" dirty="0" err="1">
                <a:solidFill>
                  <a:srgbClr val="333399"/>
                </a:solidFill>
              </a:rPr>
              <a:t>Satz</a:t>
            </a:r>
            <a:r>
              <a:rPr lang="en-US" sz="2400" dirty="0">
                <a:solidFill>
                  <a:srgbClr val="333399"/>
                </a:solidFill>
              </a:rPr>
              <a:t>: </a:t>
            </a:r>
            <a:r>
              <a:rPr lang="en-US" sz="2400" dirty="0">
                <a:solidFill>
                  <a:schemeClr val="tx1"/>
                </a:solidFill>
              </a:rPr>
              <a:t>Der </a:t>
            </a:r>
            <a:r>
              <a:rPr lang="en-US" sz="2400" dirty="0" err="1">
                <a:solidFill>
                  <a:schemeClr val="tx1"/>
                </a:solidFill>
              </a:rPr>
              <a:t>Algorithmus</a:t>
            </a:r>
            <a:r>
              <a:rPr lang="en-US" sz="2400" dirty="0">
                <a:solidFill>
                  <a:schemeClr val="tx1"/>
                </a:solidFill>
              </a:rPr>
              <a:t> von Ford/Fulkerson </a:t>
            </a:r>
            <a:r>
              <a:rPr lang="en-US" sz="2400" dirty="0" err="1">
                <a:solidFill>
                  <a:schemeClr val="tx1"/>
                </a:solidFill>
              </a:rPr>
              <a:t>berechnet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einen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maximalen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Fluss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err="1">
                <a:solidFill>
                  <a:srgbClr val="333399"/>
                </a:solidFill>
              </a:rPr>
              <a:t>Satz</a:t>
            </a:r>
            <a:r>
              <a:rPr lang="en-US" sz="2400" dirty="0">
                <a:solidFill>
                  <a:srgbClr val="333399"/>
                </a:solidFill>
              </a:rPr>
              <a:t>: </a:t>
            </a:r>
            <a:r>
              <a:rPr lang="en-US" sz="2000" dirty="0">
                <a:solidFill>
                  <a:schemeClr val="tx1"/>
                </a:solidFill>
              </a:rPr>
              <a:t>(Max Flow-Min Cut Theorem; </a:t>
            </a:r>
            <a:r>
              <a:rPr lang="en-US" sz="2000" dirty="0" err="1">
                <a:solidFill>
                  <a:schemeClr val="tx1"/>
                </a:solidFill>
              </a:rPr>
              <a:t>Satz</a:t>
            </a:r>
            <a:r>
              <a:rPr lang="en-US" sz="2000" dirty="0">
                <a:solidFill>
                  <a:schemeClr val="tx1"/>
                </a:solidFill>
              </a:rPr>
              <a:t> von Ford/Fulkerson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In </a:t>
            </a:r>
            <a:r>
              <a:rPr lang="en-US" sz="2400" dirty="0" err="1">
                <a:solidFill>
                  <a:schemeClr val="tx1"/>
                </a:solidFill>
              </a:rPr>
              <a:t>jedem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Netzwerk</a:t>
            </a:r>
            <a:r>
              <a:rPr lang="en-US" sz="2400" dirty="0">
                <a:solidFill>
                  <a:schemeClr val="tx1"/>
                </a:solidFill>
              </a:rPr>
              <a:t> gilt  </a:t>
            </a:r>
            <a:r>
              <a:rPr lang="en-US" sz="2400" dirty="0" err="1">
                <a:solidFill>
                  <a:srgbClr val="3C8C93"/>
                </a:solidFill>
              </a:rPr>
              <a:t>f</a:t>
            </a:r>
            <a:r>
              <a:rPr lang="en-US" sz="2400" baseline="-25000" dirty="0" err="1">
                <a:solidFill>
                  <a:srgbClr val="3C8C93"/>
                </a:solidFill>
              </a:rPr>
              <a:t>max</a:t>
            </a:r>
            <a:r>
              <a:rPr lang="en-US" sz="2400" dirty="0">
                <a:solidFill>
                  <a:srgbClr val="3C8C93"/>
                </a:solidFill>
              </a:rPr>
              <a:t> = </a:t>
            </a:r>
            <a:r>
              <a:rPr lang="en-US" sz="2400" dirty="0" err="1">
                <a:solidFill>
                  <a:srgbClr val="3C8C93"/>
                </a:solidFill>
              </a:rPr>
              <a:t>c</a:t>
            </a:r>
            <a:r>
              <a:rPr lang="en-US" sz="2400" baseline="-25000" dirty="0" err="1">
                <a:solidFill>
                  <a:srgbClr val="3C8C93"/>
                </a:solidFill>
              </a:rPr>
              <a:t>min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Der Wert </a:t>
            </a:r>
            <a:r>
              <a:rPr lang="en-US" sz="2400" dirty="0" err="1">
                <a:solidFill>
                  <a:srgbClr val="0000FF"/>
                </a:solidFill>
              </a:rPr>
              <a:t>eines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maximalen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Flusses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ist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gleich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der </a:t>
            </a:r>
            <a:r>
              <a:rPr lang="en-US" sz="2400" dirty="0" err="1">
                <a:solidFill>
                  <a:srgbClr val="0000FF"/>
                </a:solidFill>
              </a:rPr>
              <a:t>Kapazität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eines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minimalen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Schnittes</a:t>
            </a:r>
            <a:r>
              <a:rPr lang="en-US" sz="2400" dirty="0" smtClean="0">
                <a:solidFill>
                  <a:srgbClr val="0000FF"/>
                </a:solidFill>
              </a:rPr>
              <a:t>.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8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dirty="0"/>
              <a:t>Ford-Fulkerson </a:t>
            </a:r>
            <a:r>
              <a:rPr lang="en-US" dirty="0" err="1" smtClean="0"/>
              <a:t>Algorithmus</a:t>
            </a:r>
            <a:r>
              <a:rPr lang="en-US" dirty="0" smtClean="0"/>
              <a:t> – </a:t>
            </a:r>
            <a:r>
              <a:rPr lang="en-US" dirty="0" err="1" smtClean="0"/>
              <a:t>Analyse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Finden eines flusserhöhenden Pfades z.B. mit Tiefensuche: </a:t>
            </a:r>
            <a:r>
              <a:rPr lang="de-DE" dirty="0" smtClean="0">
                <a:solidFill>
                  <a:srgbClr val="3C8C93"/>
                </a:solidFill>
              </a:rPr>
              <a:t>O(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 + m) </a:t>
            </a:r>
            <a:endParaRPr lang="de-DE" dirty="0" smtClean="0"/>
          </a:p>
          <a:p>
            <a:r>
              <a:rPr lang="de-DE" dirty="0" smtClean="0"/>
              <a:t>Restkapazität des </a:t>
            </a:r>
            <a:r>
              <a:rPr lang="de-DE" dirty="0"/>
              <a:t>flusserhöhenden Pfades </a:t>
            </a:r>
            <a:r>
              <a:rPr lang="de-DE" dirty="0" smtClean="0"/>
              <a:t>kann jedes Mal nur 1 sein. 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208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191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9458"/>
            <a:ext cx="8229600" cy="503238"/>
          </a:xfrm>
        </p:spPr>
        <p:txBody>
          <a:bodyPr/>
          <a:lstStyle/>
          <a:p>
            <a:r>
              <a:rPr lang="de-DE" dirty="0" smtClean="0"/>
              <a:t>Schlechte Abfolge von zunehmenden Pfaden</a:t>
            </a:r>
            <a:endParaRPr lang="de-DE" dirty="0"/>
          </a:p>
        </p:txBody>
      </p:sp>
      <p:sp>
        <p:nvSpPr>
          <p:cNvPr id="5" name="Oval 3"/>
          <p:cNvSpPr/>
          <p:nvPr/>
        </p:nvSpPr>
        <p:spPr>
          <a:xfrm>
            <a:off x="924744" y="17000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238944" y="239992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s</a:t>
            </a:r>
          </a:p>
        </p:txBody>
      </p:sp>
      <p:sp>
        <p:nvSpPr>
          <p:cNvPr id="7" name="Oval 5"/>
          <p:cNvSpPr/>
          <p:nvPr/>
        </p:nvSpPr>
        <p:spPr>
          <a:xfrm>
            <a:off x="924744" y="304380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b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0" name="Oval 8"/>
          <p:cNvSpPr/>
          <p:nvPr/>
        </p:nvSpPr>
        <p:spPr>
          <a:xfrm>
            <a:off x="1579712" y="239992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t</a:t>
            </a:r>
          </a:p>
        </p:txBody>
      </p:sp>
      <p:cxnSp>
        <p:nvCxnSpPr>
          <p:cNvPr id="12" name="Straight Arrow Connector 10"/>
          <p:cNvCxnSpPr>
            <a:stCxn id="6" idx="0"/>
            <a:endCxn id="5" idx="3"/>
          </p:cNvCxnSpPr>
          <p:nvPr/>
        </p:nvCxnSpPr>
        <p:spPr>
          <a:xfrm flipV="1">
            <a:off x="467544" y="2090309"/>
            <a:ext cx="524155" cy="30961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3" name="Straight Arrow Connector 11"/>
          <p:cNvCxnSpPr>
            <a:stCxn id="6" idx="4"/>
            <a:endCxn id="7" idx="1"/>
          </p:cNvCxnSpPr>
          <p:nvPr/>
        </p:nvCxnSpPr>
        <p:spPr>
          <a:xfrm>
            <a:off x="467544" y="2857128"/>
            <a:ext cx="524155" cy="25363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5" name="Straight Arrow Connector 13"/>
          <p:cNvCxnSpPr>
            <a:stCxn id="7" idx="7"/>
            <a:endCxn id="10" idx="4"/>
          </p:cNvCxnSpPr>
          <p:nvPr/>
        </p:nvCxnSpPr>
        <p:spPr>
          <a:xfrm flipV="1">
            <a:off x="1314989" y="2857128"/>
            <a:ext cx="493323" cy="25363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6" name="Straight Arrow Connector 14"/>
          <p:cNvCxnSpPr>
            <a:stCxn id="5" idx="5"/>
            <a:endCxn id="10" idx="0"/>
          </p:cNvCxnSpPr>
          <p:nvPr/>
        </p:nvCxnSpPr>
        <p:spPr>
          <a:xfrm>
            <a:off x="1314989" y="2090309"/>
            <a:ext cx="493323" cy="30961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7" name="Straight Arrow Connector 15"/>
          <p:cNvCxnSpPr>
            <a:stCxn id="7" idx="0"/>
            <a:endCxn id="5" idx="4"/>
          </p:cNvCxnSpPr>
          <p:nvPr/>
        </p:nvCxnSpPr>
        <p:spPr>
          <a:xfrm flipV="1">
            <a:off x="1153344" y="2157264"/>
            <a:ext cx="0" cy="88654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354087" y="1985174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0/w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749672" y="2323728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0/1</a:t>
            </a:r>
          </a:p>
        </p:txBody>
      </p:sp>
      <p:sp>
        <p:nvSpPr>
          <p:cNvPr id="28" name="TextBox 33"/>
          <p:cNvSpPr txBox="1">
            <a:spLocks noChangeArrowheads="1"/>
          </p:cNvSpPr>
          <p:nvPr/>
        </p:nvSpPr>
        <p:spPr bwMode="auto">
          <a:xfrm>
            <a:off x="1435696" y="2955776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0/w</a:t>
            </a:r>
          </a:p>
        </p:txBody>
      </p:sp>
      <p:sp>
        <p:nvSpPr>
          <p:cNvPr id="30" name="TextBox 42"/>
          <p:cNvSpPr txBox="1">
            <a:spLocks noChangeArrowheads="1"/>
          </p:cNvSpPr>
          <p:nvPr/>
        </p:nvSpPr>
        <p:spPr bwMode="auto">
          <a:xfrm>
            <a:off x="1363688" y="1921032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0/w</a:t>
            </a:r>
          </a:p>
        </p:txBody>
      </p:sp>
      <p:sp>
        <p:nvSpPr>
          <p:cNvPr id="31" name="TextBox 44"/>
          <p:cNvSpPr txBox="1">
            <a:spLocks noChangeArrowheads="1"/>
          </p:cNvSpPr>
          <p:nvPr/>
        </p:nvSpPr>
        <p:spPr bwMode="auto">
          <a:xfrm>
            <a:off x="354087" y="2941486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0/w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2221423" y="1268760"/>
            <a:ext cx="2199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1. flusserhöhender Pfad</a:t>
            </a:r>
            <a:endParaRPr lang="de-DE" sz="1600" dirty="0"/>
          </a:p>
        </p:txBody>
      </p:sp>
      <p:sp>
        <p:nvSpPr>
          <p:cNvPr id="37" name="Oval 3"/>
          <p:cNvSpPr/>
          <p:nvPr/>
        </p:nvSpPr>
        <p:spPr>
          <a:xfrm>
            <a:off x="3156992" y="17000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a</a:t>
            </a:r>
          </a:p>
        </p:txBody>
      </p:sp>
      <p:sp>
        <p:nvSpPr>
          <p:cNvPr id="38" name="Oval 4"/>
          <p:cNvSpPr/>
          <p:nvPr/>
        </p:nvSpPr>
        <p:spPr>
          <a:xfrm>
            <a:off x="2471192" y="239992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s</a:t>
            </a:r>
          </a:p>
        </p:txBody>
      </p:sp>
      <p:sp>
        <p:nvSpPr>
          <p:cNvPr id="39" name="Oval 5"/>
          <p:cNvSpPr/>
          <p:nvPr/>
        </p:nvSpPr>
        <p:spPr>
          <a:xfrm>
            <a:off x="3156992" y="304380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b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40" name="Oval 8"/>
          <p:cNvSpPr/>
          <p:nvPr/>
        </p:nvSpPr>
        <p:spPr>
          <a:xfrm>
            <a:off x="3811960" y="239992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t</a:t>
            </a:r>
          </a:p>
        </p:txBody>
      </p:sp>
      <p:cxnSp>
        <p:nvCxnSpPr>
          <p:cNvPr id="41" name="Straight Arrow Connector 10"/>
          <p:cNvCxnSpPr>
            <a:stCxn id="38" idx="0"/>
            <a:endCxn id="37" idx="3"/>
          </p:cNvCxnSpPr>
          <p:nvPr/>
        </p:nvCxnSpPr>
        <p:spPr>
          <a:xfrm flipV="1">
            <a:off x="2699792" y="2090309"/>
            <a:ext cx="524155" cy="309619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2" name="Straight Arrow Connector 11"/>
          <p:cNvCxnSpPr>
            <a:stCxn id="38" idx="4"/>
            <a:endCxn id="39" idx="1"/>
          </p:cNvCxnSpPr>
          <p:nvPr/>
        </p:nvCxnSpPr>
        <p:spPr>
          <a:xfrm>
            <a:off x="2699792" y="2857128"/>
            <a:ext cx="524155" cy="25363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3" name="Straight Arrow Connector 13"/>
          <p:cNvCxnSpPr>
            <a:stCxn id="39" idx="7"/>
            <a:endCxn id="40" idx="4"/>
          </p:cNvCxnSpPr>
          <p:nvPr/>
        </p:nvCxnSpPr>
        <p:spPr>
          <a:xfrm flipV="1">
            <a:off x="3547237" y="2857128"/>
            <a:ext cx="493323" cy="25363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4" name="Straight Arrow Connector 14"/>
          <p:cNvCxnSpPr>
            <a:stCxn id="37" idx="5"/>
            <a:endCxn id="40" idx="0"/>
          </p:cNvCxnSpPr>
          <p:nvPr/>
        </p:nvCxnSpPr>
        <p:spPr>
          <a:xfrm>
            <a:off x="3547237" y="2090309"/>
            <a:ext cx="493323" cy="30961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5" name="Straight Arrow Connector 15"/>
          <p:cNvCxnSpPr>
            <a:stCxn id="39" idx="0"/>
            <a:endCxn id="37" idx="4"/>
          </p:cNvCxnSpPr>
          <p:nvPr/>
        </p:nvCxnSpPr>
        <p:spPr>
          <a:xfrm flipV="1">
            <a:off x="3385592" y="2157264"/>
            <a:ext cx="0" cy="88654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47" name="TextBox 21"/>
          <p:cNvSpPr txBox="1">
            <a:spLocks noChangeArrowheads="1"/>
          </p:cNvSpPr>
          <p:nvPr/>
        </p:nvSpPr>
        <p:spPr bwMode="auto">
          <a:xfrm>
            <a:off x="2586335" y="1985174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1/w</a:t>
            </a:r>
          </a:p>
        </p:txBody>
      </p:sp>
      <p:sp>
        <p:nvSpPr>
          <p:cNvPr id="48" name="TextBox 24"/>
          <p:cNvSpPr txBox="1">
            <a:spLocks noChangeArrowheads="1"/>
          </p:cNvSpPr>
          <p:nvPr/>
        </p:nvSpPr>
        <p:spPr bwMode="auto">
          <a:xfrm>
            <a:off x="2981920" y="2323728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1/1</a:t>
            </a:r>
          </a:p>
        </p:txBody>
      </p:sp>
      <p:sp>
        <p:nvSpPr>
          <p:cNvPr id="49" name="TextBox 33"/>
          <p:cNvSpPr txBox="1">
            <a:spLocks noChangeArrowheads="1"/>
          </p:cNvSpPr>
          <p:nvPr/>
        </p:nvSpPr>
        <p:spPr bwMode="auto">
          <a:xfrm>
            <a:off x="3667944" y="2955776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1/w</a:t>
            </a:r>
          </a:p>
        </p:txBody>
      </p:sp>
      <p:sp>
        <p:nvSpPr>
          <p:cNvPr id="50" name="TextBox 42"/>
          <p:cNvSpPr txBox="1">
            <a:spLocks noChangeArrowheads="1"/>
          </p:cNvSpPr>
          <p:nvPr/>
        </p:nvSpPr>
        <p:spPr bwMode="auto">
          <a:xfrm>
            <a:off x="3595936" y="1921032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0/w</a:t>
            </a:r>
          </a:p>
        </p:txBody>
      </p:sp>
      <p:sp>
        <p:nvSpPr>
          <p:cNvPr id="51" name="TextBox 44"/>
          <p:cNvSpPr txBox="1">
            <a:spLocks noChangeArrowheads="1"/>
          </p:cNvSpPr>
          <p:nvPr/>
        </p:nvSpPr>
        <p:spPr bwMode="auto">
          <a:xfrm>
            <a:off x="2586335" y="2941486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0/w</a:t>
            </a:r>
          </a:p>
        </p:txBody>
      </p:sp>
      <p:sp>
        <p:nvSpPr>
          <p:cNvPr id="52" name="Oval 3"/>
          <p:cNvSpPr/>
          <p:nvPr/>
        </p:nvSpPr>
        <p:spPr>
          <a:xfrm>
            <a:off x="5389240" y="17000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a</a:t>
            </a:r>
          </a:p>
        </p:txBody>
      </p:sp>
      <p:sp>
        <p:nvSpPr>
          <p:cNvPr id="53" name="Oval 4"/>
          <p:cNvSpPr/>
          <p:nvPr/>
        </p:nvSpPr>
        <p:spPr>
          <a:xfrm>
            <a:off x="4703440" y="239992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s</a:t>
            </a:r>
          </a:p>
        </p:txBody>
      </p:sp>
      <p:sp>
        <p:nvSpPr>
          <p:cNvPr id="54" name="Oval 5"/>
          <p:cNvSpPr/>
          <p:nvPr/>
        </p:nvSpPr>
        <p:spPr>
          <a:xfrm>
            <a:off x="5389240" y="304380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b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55" name="Oval 8"/>
          <p:cNvSpPr/>
          <p:nvPr/>
        </p:nvSpPr>
        <p:spPr>
          <a:xfrm>
            <a:off x="6044208" y="239992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t</a:t>
            </a:r>
          </a:p>
        </p:txBody>
      </p:sp>
      <p:cxnSp>
        <p:nvCxnSpPr>
          <p:cNvPr id="56" name="Straight Arrow Connector 10"/>
          <p:cNvCxnSpPr>
            <a:stCxn id="53" idx="0"/>
            <a:endCxn id="52" idx="3"/>
          </p:cNvCxnSpPr>
          <p:nvPr/>
        </p:nvCxnSpPr>
        <p:spPr>
          <a:xfrm flipV="1">
            <a:off x="4932040" y="2090309"/>
            <a:ext cx="524155" cy="30961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7" name="Straight Arrow Connector 11"/>
          <p:cNvCxnSpPr>
            <a:stCxn id="53" idx="4"/>
            <a:endCxn id="54" idx="1"/>
          </p:cNvCxnSpPr>
          <p:nvPr/>
        </p:nvCxnSpPr>
        <p:spPr>
          <a:xfrm>
            <a:off x="4932040" y="2857128"/>
            <a:ext cx="524155" cy="25363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8" name="Straight Arrow Connector 13"/>
          <p:cNvCxnSpPr>
            <a:stCxn id="54" idx="7"/>
            <a:endCxn id="55" idx="4"/>
          </p:cNvCxnSpPr>
          <p:nvPr/>
        </p:nvCxnSpPr>
        <p:spPr>
          <a:xfrm flipV="1">
            <a:off x="5779485" y="2857128"/>
            <a:ext cx="493323" cy="25363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9" name="Straight Arrow Connector 14"/>
          <p:cNvCxnSpPr>
            <a:stCxn id="52" idx="5"/>
            <a:endCxn id="55" idx="0"/>
          </p:cNvCxnSpPr>
          <p:nvPr/>
        </p:nvCxnSpPr>
        <p:spPr>
          <a:xfrm>
            <a:off x="5779485" y="2090309"/>
            <a:ext cx="493323" cy="309619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60" name="Straight Arrow Connector 15"/>
          <p:cNvCxnSpPr>
            <a:stCxn id="52" idx="5"/>
            <a:endCxn id="54" idx="7"/>
          </p:cNvCxnSpPr>
          <p:nvPr/>
        </p:nvCxnSpPr>
        <p:spPr>
          <a:xfrm>
            <a:off x="5779485" y="2090309"/>
            <a:ext cx="0" cy="102045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62" name="TextBox 21"/>
          <p:cNvSpPr txBox="1">
            <a:spLocks noChangeArrowheads="1"/>
          </p:cNvSpPr>
          <p:nvPr/>
        </p:nvSpPr>
        <p:spPr bwMode="auto">
          <a:xfrm>
            <a:off x="4818583" y="1985174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1/w</a:t>
            </a:r>
          </a:p>
        </p:txBody>
      </p:sp>
      <p:sp>
        <p:nvSpPr>
          <p:cNvPr id="63" name="TextBox 24"/>
          <p:cNvSpPr txBox="1">
            <a:spLocks noChangeArrowheads="1"/>
          </p:cNvSpPr>
          <p:nvPr/>
        </p:nvSpPr>
        <p:spPr bwMode="auto">
          <a:xfrm>
            <a:off x="5214168" y="2323728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64" name="TextBox 33"/>
          <p:cNvSpPr txBox="1">
            <a:spLocks noChangeArrowheads="1"/>
          </p:cNvSpPr>
          <p:nvPr/>
        </p:nvSpPr>
        <p:spPr bwMode="auto">
          <a:xfrm>
            <a:off x="5900192" y="2955776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1/w</a:t>
            </a:r>
          </a:p>
        </p:txBody>
      </p:sp>
      <p:sp>
        <p:nvSpPr>
          <p:cNvPr id="65" name="TextBox 42"/>
          <p:cNvSpPr txBox="1">
            <a:spLocks noChangeArrowheads="1"/>
          </p:cNvSpPr>
          <p:nvPr/>
        </p:nvSpPr>
        <p:spPr bwMode="auto">
          <a:xfrm>
            <a:off x="5828184" y="1921032"/>
            <a:ext cx="4469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1w</a:t>
            </a:r>
          </a:p>
        </p:txBody>
      </p:sp>
      <p:sp>
        <p:nvSpPr>
          <p:cNvPr id="66" name="TextBox 44"/>
          <p:cNvSpPr txBox="1">
            <a:spLocks noChangeArrowheads="1"/>
          </p:cNvSpPr>
          <p:nvPr/>
        </p:nvSpPr>
        <p:spPr bwMode="auto">
          <a:xfrm>
            <a:off x="4818583" y="2941486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1/w</a:t>
            </a:r>
          </a:p>
        </p:txBody>
      </p:sp>
      <p:sp>
        <p:nvSpPr>
          <p:cNvPr id="67" name="Textfeld 66"/>
          <p:cNvSpPr txBox="1"/>
          <p:nvPr/>
        </p:nvSpPr>
        <p:spPr>
          <a:xfrm>
            <a:off x="4453671" y="1287448"/>
            <a:ext cx="2199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2. </a:t>
            </a:r>
            <a:r>
              <a:rPr lang="de-DE" sz="1600" dirty="0"/>
              <a:t>flusserhöhender Pfad</a:t>
            </a:r>
          </a:p>
        </p:txBody>
      </p:sp>
      <p:cxnSp>
        <p:nvCxnSpPr>
          <p:cNvPr id="70" name="Straight Arrow Connector 15"/>
          <p:cNvCxnSpPr>
            <a:stCxn id="54" idx="0"/>
            <a:endCxn id="52" idx="4"/>
          </p:cNvCxnSpPr>
          <p:nvPr/>
        </p:nvCxnSpPr>
        <p:spPr>
          <a:xfrm flipV="1">
            <a:off x="5617840" y="2157264"/>
            <a:ext cx="0" cy="88654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73" name="Textfeld 72"/>
          <p:cNvSpPr txBox="1"/>
          <p:nvPr/>
        </p:nvSpPr>
        <p:spPr>
          <a:xfrm>
            <a:off x="6508085" y="2060848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…</a:t>
            </a:r>
            <a:endParaRPr lang="de-DE" sz="1600" dirty="0"/>
          </a:p>
        </p:txBody>
      </p:sp>
      <p:sp>
        <p:nvSpPr>
          <p:cNvPr id="74" name="Textfeld 73"/>
          <p:cNvSpPr txBox="1"/>
          <p:nvPr/>
        </p:nvSpPr>
        <p:spPr>
          <a:xfrm>
            <a:off x="35496" y="3573016"/>
            <a:ext cx="1729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2i-1. </a:t>
            </a:r>
            <a:r>
              <a:rPr lang="de-DE" sz="1600" dirty="0" err="1" smtClean="0"/>
              <a:t>flusserh</a:t>
            </a:r>
            <a:r>
              <a:rPr lang="de-DE" sz="1600" dirty="0" smtClean="0"/>
              <a:t>. Pfad</a:t>
            </a:r>
            <a:endParaRPr lang="de-DE" sz="1600" dirty="0"/>
          </a:p>
        </p:txBody>
      </p:sp>
      <p:sp>
        <p:nvSpPr>
          <p:cNvPr id="75" name="Oval 3"/>
          <p:cNvSpPr/>
          <p:nvPr/>
        </p:nvSpPr>
        <p:spPr>
          <a:xfrm>
            <a:off x="939552" y="4004320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a</a:t>
            </a:r>
          </a:p>
        </p:txBody>
      </p:sp>
      <p:sp>
        <p:nvSpPr>
          <p:cNvPr id="76" name="Oval 4"/>
          <p:cNvSpPr/>
          <p:nvPr/>
        </p:nvSpPr>
        <p:spPr>
          <a:xfrm>
            <a:off x="253752" y="4704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s</a:t>
            </a:r>
          </a:p>
        </p:txBody>
      </p:sp>
      <p:sp>
        <p:nvSpPr>
          <p:cNvPr id="77" name="Oval 5"/>
          <p:cNvSpPr/>
          <p:nvPr/>
        </p:nvSpPr>
        <p:spPr>
          <a:xfrm>
            <a:off x="939552" y="53480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b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78" name="Oval 8"/>
          <p:cNvSpPr/>
          <p:nvPr/>
        </p:nvSpPr>
        <p:spPr>
          <a:xfrm>
            <a:off x="1594520" y="4704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t</a:t>
            </a:r>
          </a:p>
        </p:txBody>
      </p:sp>
      <p:cxnSp>
        <p:nvCxnSpPr>
          <p:cNvPr id="79" name="Straight Arrow Connector 10"/>
          <p:cNvCxnSpPr>
            <a:stCxn id="76" idx="0"/>
            <a:endCxn id="75" idx="3"/>
          </p:cNvCxnSpPr>
          <p:nvPr/>
        </p:nvCxnSpPr>
        <p:spPr>
          <a:xfrm flipV="1">
            <a:off x="482352" y="4394565"/>
            <a:ext cx="524155" cy="309619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0" name="Straight Arrow Connector 11"/>
          <p:cNvCxnSpPr>
            <a:stCxn id="76" idx="4"/>
            <a:endCxn id="77" idx="1"/>
          </p:cNvCxnSpPr>
          <p:nvPr/>
        </p:nvCxnSpPr>
        <p:spPr>
          <a:xfrm>
            <a:off x="482352" y="5161384"/>
            <a:ext cx="524155" cy="25363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1" name="Straight Arrow Connector 13"/>
          <p:cNvCxnSpPr>
            <a:stCxn id="77" idx="7"/>
            <a:endCxn id="78" idx="4"/>
          </p:cNvCxnSpPr>
          <p:nvPr/>
        </p:nvCxnSpPr>
        <p:spPr>
          <a:xfrm flipV="1">
            <a:off x="1329797" y="5161384"/>
            <a:ext cx="493323" cy="25363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2" name="Straight Arrow Connector 14"/>
          <p:cNvCxnSpPr>
            <a:stCxn id="75" idx="5"/>
            <a:endCxn id="78" idx="0"/>
          </p:cNvCxnSpPr>
          <p:nvPr/>
        </p:nvCxnSpPr>
        <p:spPr>
          <a:xfrm>
            <a:off x="1329797" y="4394565"/>
            <a:ext cx="493323" cy="30961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3" name="Straight Arrow Connector 15"/>
          <p:cNvCxnSpPr>
            <a:stCxn id="77" idx="0"/>
            <a:endCxn id="75" idx="4"/>
          </p:cNvCxnSpPr>
          <p:nvPr/>
        </p:nvCxnSpPr>
        <p:spPr>
          <a:xfrm flipV="1">
            <a:off x="1168152" y="4461520"/>
            <a:ext cx="0" cy="88654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85" name="TextBox 21"/>
          <p:cNvSpPr txBox="1">
            <a:spLocks noChangeArrowheads="1"/>
          </p:cNvSpPr>
          <p:nvPr/>
        </p:nvSpPr>
        <p:spPr bwMode="auto">
          <a:xfrm>
            <a:off x="327125" y="4289430"/>
            <a:ext cx="4354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err="1" smtClean="0">
                <a:solidFill>
                  <a:srgbClr val="C00000"/>
                </a:solidFill>
                <a:latin typeface="Arial" charset="0"/>
              </a:rPr>
              <a:t>i</a:t>
            </a: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/w</a:t>
            </a:r>
          </a:p>
        </p:txBody>
      </p:sp>
      <p:sp>
        <p:nvSpPr>
          <p:cNvPr id="86" name="TextBox 24"/>
          <p:cNvSpPr txBox="1">
            <a:spLocks noChangeArrowheads="1"/>
          </p:cNvSpPr>
          <p:nvPr/>
        </p:nvSpPr>
        <p:spPr bwMode="auto">
          <a:xfrm>
            <a:off x="764480" y="4627984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1/1</a:t>
            </a:r>
          </a:p>
        </p:txBody>
      </p:sp>
      <p:sp>
        <p:nvSpPr>
          <p:cNvPr id="87" name="TextBox 33"/>
          <p:cNvSpPr txBox="1">
            <a:spLocks noChangeArrowheads="1"/>
          </p:cNvSpPr>
          <p:nvPr/>
        </p:nvSpPr>
        <p:spPr bwMode="auto">
          <a:xfrm>
            <a:off x="1450504" y="5260032"/>
            <a:ext cx="4354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err="1" smtClean="0">
                <a:solidFill>
                  <a:srgbClr val="C00000"/>
                </a:solidFill>
                <a:latin typeface="Arial" charset="0"/>
              </a:rPr>
              <a:t>i</a:t>
            </a: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/w</a:t>
            </a:r>
          </a:p>
        </p:txBody>
      </p:sp>
      <p:sp>
        <p:nvSpPr>
          <p:cNvPr id="88" name="TextBox 42"/>
          <p:cNvSpPr txBox="1">
            <a:spLocks noChangeArrowheads="1"/>
          </p:cNvSpPr>
          <p:nvPr/>
        </p:nvSpPr>
        <p:spPr bwMode="auto">
          <a:xfrm>
            <a:off x="1378496" y="4225288"/>
            <a:ext cx="6178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i-1/w</a:t>
            </a:r>
          </a:p>
        </p:txBody>
      </p:sp>
      <p:sp>
        <p:nvSpPr>
          <p:cNvPr id="89" name="TextBox 44"/>
          <p:cNvSpPr txBox="1">
            <a:spLocks noChangeArrowheads="1"/>
          </p:cNvSpPr>
          <p:nvPr/>
        </p:nvSpPr>
        <p:spPr bwMode="auto">
          <a:xfrm>
            <a:off x="323528" y="5245742"/>
            <a:ext cx="6178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i-1/w</a:t>
            </a:r>
          </a:p>
        </p:txBody>
      </p:sp>
      <p:sp>
        <p:nvSpPr>
          <p:cNvPr id="90" name="Oval 3"/>
          <p:cNvSpPr/>
          <p:nvPr/>
        </p:nvSpPr>
        <p:spPr>
          <a:xfrm>
            <a:off x="3171800" y="4004320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a</a:t>
            </a:r>
          </a:p>
        </p:txBody>
      </p:sp>
      <p:sp>
        <p:nvSpPr>
          <p:cNvPr id="91" name="Oval 4"/>
          <p:cNvSpPr/>
          <p:nvPr/>
        </p:nvSpPr>
        <p:spPr>
          <a:xfrm>
            <a:off x="2486000" y="4704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s</a:t>
            </a:r>
          </a:p>
        </p:txBody>
      </p:sp>
      <p:sp>
        <p:nvSpPr>
          <p:cNvPr id="92" name="Oval 5"/>
          <p:cNvSpPr/>
          <p:nvPr/>
        </p:nvSpPr>
        <p:spPr>
          <a:xfrm>
            <a:off x="3171800" y="53480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b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93" name="Oval 8"/>
          <p:cNvSpPr/>
          <p:nvPr/>
        </p:nvSpPr>
        <p:spPr>
          <a:xfrm>
            <a:off x="3826768" y="4704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t</a:t>
            </a:r>
          </a:p>
        </p:txBody>
      </p:sp>
      <p:cxnSp>
        <p:nvCxnSpPr>
          <p:cNvPr id="94" name="Straight Arrow Connector 10"/>
          <p:cNvCxnSpPr>
            <a:stCxn id="91" idx="0"/>
            <a:endCxn id="90" idx="3"/>
          </p:cNvCxnSpPr>
          <p:nvPr/>
        </p:nvCxnSpPr>
        <p:spPr>
          <a:xfrm flipV="1">
            <a:off x="2714600" y="4394565"/>
            <a:ext cx="524155" cy="30961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95" name="Straight Arrow Connector 11"/>
          <p:cNvCxnSpPr>
            <a:stCxn id="91" idx="4"/>
            <a:endCxn id="92" idx="1"/>
          </p:cNvCxnSpPr>
          <p:nvPr/>
        </p:nvCxnSpPr>
        <p:spPr>
          <a:xfrm>
            <a:off x="2714600" y="5161384"/>
            <a:ext cx="524155" cy="25363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96" name="Straight Arrow Connector 13"/>
          <p:cNvCxnSpPr>
            <a:stCxn id="92" idx="7"/>
            <a:endCxn id="93" idx="4"/>
          </p:cNvCxnSpPr>
          <p:nvPr/>
        </p:nvCxnSpPr>
        <p:spPr>
          <a:xfrm flipV="1">
            <a:off x="3562045" y="5161384"/>
            <a:ext cx="493323" cy="25363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97" name="Straight Arrow Connector 14"/>
          <p:cNvCxnSpPr>
            <a:stCxn id="90" idx="5"/>
            <a:endCxn id="93" idx="0"/>
          </p:cNvCxnSpPr>
          <p:nvPr/>
        </p:nvCxnSpPr>
        <p:spPr>
          <a:xfrm>
            <a:off x="3562045" y="4394565"/>
            <a:ext cx="493323" cy="309619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98" name="Straight Arrow Connector 15"/>
          <p:cNvCxnSpPr>
            <a:stCxn id="90" idx="5"/>
            <a:endCxn id="92" idx="7"/>
          </p:cNvCxnSpPr>
          <p:nvPr/>
        </p:nvCxnSpPr>
        <p:spPr>
          <a:xfrm>
            <a:off x="3562045" y="4394565"/>
            <a:ext cx="0" cy="102045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100" name="TextBox 21"/>
          <p:cNvSpPr txBox="1">
            <a:spLocks noChangeArrowheads="1"/>
          </p:cNvSpPr>
          <p:nvPr/>
        </p:nvSpPr>
        <p:spPr bwMode="auto">
          <a:xfrm>
            <a:off x="2601143" y="4289430"/>
            <a:ext cx="4354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err="1" smtClean="0">
                <a:solidFill>
                  <a:prstClr val="black"/>
                </a:solidFill>
                <a:latin typeface="Arial" charset="0"/>
              </a:rPr>
              <a:t>i</a:t>
            </a: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/w</a:t>
            </a:r>
          </a:p>
        </p:txBody>
      </p:sp>
      <p:sp>
        <p:nvSpPr>
          <p:cNvPr id="101" name="TextBox 24"/>
          <p:cNvSpPr txBox="1">
            <a:spLocks noChangeArrowheads="1"/>
          </p:cNvSpPr>
          <p:nvPr/>
        </p:nvSpPr>
        <p:spPr bwMode="auto">
          <a:xfrm>
            <a:off x="2996728" y="4627984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102" name="TextBox 33"/>
          <p:cNvSpPr txBox="1">
            <a:spLocks noChangeArrowheads="1"/>
          </p:cNvSpPr>
          <p:nvPr/>
        </p:nvSpPr>
        <p:spPr bwMode="auto">
          <a:xfrm>
            <a:off x="3682752" y="5260032"/>
            <a:ext cx="4354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err="1" smtClean="0">
                <a:solidFill>
                  <a:prstClr val="black"/>
                </a:solidFill>
                <a:latin typeface="Arial" charset="0"/>
              </a:rPr>
              <a:t>i</a:t>
            </a: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/w</a:t>
            </a:r>
          </a:p>
        </p:txBody>
      </p:sp>
      <p:sp>
        <p:nvSpPr>
          <p:cNvPr id="103" name="TextBox 42"/>
          <p:cNvSpPr txBox="1">
            <a:spLocks noChangeArrowheads="1"/>
          </p:cNvSpPr>
          <p:nvPr/>
        </p:nvSpPr>
        <p:spPr bwMode="auto">
          <a:xfrm>
            <a:off x="3610744" y="4225288"/>
            <a:ext cx="4354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err="1" smtClean="0">
                <a:solidFill>
                  <a:srgbClr val="C00000"/>
                </a:solidFill>
                <a:latin typeface="Arial" charset="0"/>
              </a:rPr>
              <a:t>i</a:t>
            </a: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/w</a:t>
            </a:r>
          </a:p>
        </p:txBody>
      </p:sp>
      <p:sp>
        <p:nvSpPr>
          <p:cNvPr id="104" name="TextBox 44"/>
          <p:cNvSpPr txBox="1">
            <a:spLocks noChangeArrowheads="1"/>
          </p:cNvSpPr>
          <p:nvPr/>
        </p:nvSpPr>
        <p:spPr bwMode="auto">
          <a:xfrm>
            <a:off x="2601143" y="5245742"/>
            <a:ext cx="4354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err="1" smtClean="0">
                <a:solidFill>
                  <a:srgbClr val="C00000"/>
                </a:solidFill>
                <a:latin typeface="Arial" charset="0"/>
              </a:rPr>
              <a:t>i</a:t>
            </a: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/w</a:t>
            </a:r>
          </a:p>
        </p:txBody>
      </p:sp>
      <p:sp>
        <p:nvSpPr>
          <p:cNvPr id="105" name="Textfeld 104"/>
          <p:cNvSpPr txBox="1"/>
          <p:nvPr/>
        </p:nvSpPr>
        <p:spPr>
          <a:xfrm>
            <a:off x="2339752" y="3573016"/>
            <a:ext cx="1596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2i. </a:t>
            </a:r>
            <a:r>
              <a:rPr lang="de-DE" sz="1600" dirty="0" err="1"/>
              <a:t>flusserh</a:t>
            </a:r>
            <a:r>
              <a:rPr lang="de-DE" sz="1600" dirty="0"/>
              <a:t>. </a:t>
            </a:r>
            <a:r>
              <a:rPr lang="de-DE" sz="1600" dirty="0" smtClean="0"/>
              <a:t>Pfad</a:t>
            </a:r>
            <a:endParaRPr lang="de-DE" sz="1600" dirty="0"/>
          </a:p>
        </p:txBody>
      </p:sp>
      <p:cxnSp>
        <p:nvCxnSpPr>
          <p:cNvPr id="106" name="Straight Arrow Connector 15"/>
          <p:cNvCxnSpPr>
            <a:stCxn id="92" idx="0"/>
            <a:endCxn id="90" idx="4"/>
          </p:cNvCxnSpPr>
          <p:nvPr/>
        </p:nvCxnSpPr>
        <p:spPr>
          <a:xfrm flipV="1">
            <a:off x="3400400" y="4461520"/>
            <a:ext cx="0" cy="88654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107" name="Textfeld 106"/>
          <p:cNvSpPr txBox="1"/>
          <p:nvPr/>
        </p:nvSpPr>
        <p:spPr>
          <a:xfrm>
            <a:off x="4572000" y="3573016"/>
            <a:ext cx="1866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2w-1. </a:t>
            </a:r>
            <a:r>
              <a:rPr lang="de-DE" sz="1600" dirty="0" err="1"/>
              <a:t>flusserh</a:t>
            </a:r>
            <a:r>
              <a:rPr lang="de-DE" sz="1600" dirty="0"/>
              <a:t>. </a:t>
            </a:r>
            <a:r>
              <a:rPr lang="de-DE" sz="1600" dirty="0" smtClean="0"/>
              <a:t>Pfad</a:t>
            </a:r>
            <a:endParaRPr lang="de-DE" sz="1600" dirty="0"/>
          </a:p>
        </p:txBody>
      </p:sp>
      <p:sp>
        <p:nvSpPr>
          <p:cNvPr id="108" name="Oval 3"/>
          <p:cNvSpPr/>
          <p:nvPr/>
        </p:nvSpPr>
        <p:spPr>
          <a:xfrm>
            <a:off x="5692080" y="4004320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a</a:t>
            </a:r>
          </a:p>
        </p:txBody>
      </p:sp>
      <p:sp>
        <p:nvSpPr>
          <p:cNvPr id="109" name="Oval 4"/>
          <p:cNvSpPr/>
          <p:nvPr/>
        </p:nvSpPr>
        <p:spPr>
          <a:xfrm>
            <a:off x="5006280" y="4704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s</a:t>
            </a:r>
          </a:p>
        </p:txBody>
      </p:sp>
      <p:sp>
        <p:nvSpPr>
          <p:cNvPr id="110" name="Oval 5"/>
          <p:cNvSpPr/>
          <p:nvPr/>
        </p:nvSpPr>
        <p:spPr>
          <a:xfrm>
            <a:off x="5692080" y="53480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b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11" name="Oval 8"/>
          <p:cNvSpPr/>
          <p:nvPr/>
        </p:nvSpPr>
        <p:spPr>
          <a:xfrm>
            <a:off x="6347048" y="4704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t</a:t>
            </a:r>
          </a:p>
        </p:txBody>
      </p:sp>
      <p:cxnSp>
        <p:nvCxnSpPr>
          <p:cNvPr id="112" name="Straight Arrow Connector 10"/>
          <p:cNvCxnSpPr>
            <a:stCxn id="109" idx="0"/>
            <a:endCxn id="108" idx="3"/>
          </p:cNvCxnSpPr>
          <p:nvPr/>
        </p:nvCxnSpPr>
        <p:spPr>
          <a:xfrm flipV="1">
            <a:off x="5234880" y="4394565"/>
            <a:ext cx="524155" cy="309619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13" name="Straight Arrow Connector 11"/>
          <p:cNvCxnSpPr>
            <a:stCxn id="109" idx="4"/>
            <a:endCxn id="110" idx="1"/>
          </p:cNvCxnSpPr>
          <p:nvPr/>
        </p:nvCxnSpPr>
        <p:spPr>
          <a:xfrm>
            <a:off x="5234880" y="5161384"/>
            <a:ext cx="524155" cy="25363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14" name="Straight Arrow Connector 13"/>
          <p:cNvCxnSpPr>
            <a:stCxn id="110" idx="7"/>
            <a:endCxn id="111" idx="4"/>
          </p:cNvCxnSpPr>
          <p:nvPr/>
        </p:nvCxnSpPr>
        <p:spPr>
          <a:xfrm flipV="1">
            <a:off x="6082325" y="5161384"/>
            <a:ext cx="493323" cy="25363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15" name="Straight Arrow Connector 14"/>
          <p:cNvCxnSpPr>
            <a:stCxn id="108" idx="5"/>
            <a:endCxn id="111" idx="0"/>
          </p:cNvCxnSpPr>
          <p:nvPr/>
        </p:nvCxnSpPr>
        <p:spPr>
          <a:xfrm>
            <a:off x="6082325" y="4394565"/>
            <a:ext cx="493323" cy="30961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16" name="Straight Arrow Connector 15"/>
          <p:cNvCxnSpPr>
            <a:stCxn id="110" idx="0"/>
            <a:endCxn id="108" idx="4"/>
          </p:cNvCxnSpPr>
          <p:nvPr/>
        </p:nvCxnSpPr>
        <p:spPr>
          <a:xfrm flipV="1">
            <a:off x="5920680" y="4461520"/>
            <a:ext cx="0" cy="88654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118" name="TextBox 21"/>
          <p:cNvSpPr txBox="1">
            <a:spLocks noChangeArrowheads="1"/>
          </p:cNvSpPr>
          <p:nvPr/>
        </p:nvSpPr>
        <p:spPr bwMode="auto">
          <a:xfrm>
            <a:off x="5079653" y="4289430"/>
            <a:ext cx="5380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w/w</a:t>
            </a:r>
          </a:p>
        </p:txBody>
      </p:sp>
      <p:sp>
        <p:nvSpPr>
          <p:cNvPr id="119" name="TextBox 24"/>
          <p:cNvSpPr txBox="1">
            <a:spLocks noChangeArrowheads="1"/>
          </p:cNvSpPr>
          <p:nvPr/>
        </p:nvSpPr>
        <p:spPr bwMode="auto">
          <a:xfrm>
            <a:off x="5517008" y="4627984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1/1</a:t>
            </a:r>
          </a:p>
        </p:txBody>
      </p:sp>
      <p:sp>
        <p:nvSpPr>
          <p:cNvPr id="120" name="TextBox 33"/>
          <p:cNvSpPr txBox="1">
            <a:spLocks noChangeArrowheads="1"/>
          </p:cNvSpPr>
          <p:nvPr/>
        </p:nvSpPr>
        <p:spPr bwMode="auto">
          <a:xfrm>
            <a:off x="6203032" y="5260032"/>
            <a:ext cx="5380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w/w</a:t>
            </a:r>
          </a:p>
        </p:txBody>
      </p:sp>
      <p:sp>
        <p:nvSpPr>
          <p:cNvPr id="121" name="TextBox 42"/>
          <p:cNvSpPr txBox="1">
            <a:spLocks noChangeArrowheads="1"/>
          </p:cNvSpPr>
          <p:nvPr/>
        </p:nvSpPr>
        <p:spPr bwMode="auto">
          <a:xfrm>
            <a:off x="6223914" y="4225288"/>
            <a:ext cx="7204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w-1/w</a:t>
            </a:r>
          </a:p>
        </p:txBody>
      </p:sp>
      <p:sp>
        <p:nvSpPr>
          <p:cNvPr id="122" name="TextBox 44"/>
          <p:cNvSpPr txBox="1">
            <a:spLocks noChangeArrowheads="1"/>
          </p:cNvSpPr>
          <p:nvPr/>
        </p:nvSpPr>
        <p:spPr bwMode="auto">
          <a:xfrm>
            <a:off x="4932040" y="5245742"/>
            <a:ext cx="7204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w-1/w</a:t>
            </a:r>
          </a:p>
        </p:txBody>
      </p:sp>
      <p:sp>
        <p:nvSpPr>
          <p:cNvPr id="123" name="Oval 3"/>
          <p:cNvSpPr/>
          <p:nvPr/>
        </p:nvSpPr>
        <p:spPr>
          <a:xfrm>
            <a:off x="7924328" y="4004320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a</a:t>
            </a:r>
          </a:p>
        </p:txBody>
      </p:sp>
      <p:sp>
        <p:nvSpPr>
          <p:cNvPr id="124" name="Oval 4"/>
          <p:cNvSpPr/>
          <p:nvPr/>
        </p:nvSpPr>
        <p:spPr>
          <a:xfrm>
            <a:off x="7238528" y="4704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s</a:t>
            </a:r>
          </a:p>
        </p:txBody>
      </p:sp>
      <p:sp>
        <p:nvSpPr>
          <p:cNvPr id="125" name="Oval 5"/>
          <p:cNvSpPr/>
          <p:nvPr/>
        </p:nvSpPr>
        <p:spPr>
          <a:xfrm>
            <a:off x="7924328" y="53480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b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26" name="Oval 8"/>
          <p:cNvSpPr/>
          <p:nvPr/>
        </p:nvSpPr>
        <p:spPr>
          <a:xfrm>
            <a:off x="8579296" y="4704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t</a:t>
            </a:r>
          </a:p>
        </p:txBody>
      </p:sp>
      <p:cxnSp>
        <p:nvCxnSpPr>
          <p:cNvPr id="127" name="Straight Arrow Connector 10"/>
          <p:cNvCxnSpPr>
            <a:stCxn id="124" idx="0"/>
            <a:endCxn id="123" idx="3"/>
          </p:cNvCxnSpPr>
          <p:nvPr/>
        </p:nvCxnSpPr>
        <p:spPr>
          <a:xfrm flipV="1">
            <a:off x="7467128" y="4394565"/>
            <a:ext cx="524155" cy="30961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28" name="Straight Arrow Connector 11"/>
          <p:cNvCxnSpPr>
            <a:stCxn id="124" idx="4"/>
            <a:endCxn id="125" idx="1"/>
          </p:cNvCxnSpPr>
          <p:nvPr/>
        </p:nvCxnSpPr>
        <p:spPr>
          <a:xfrm>
            <a:off x="7467128" y="5161384"/>
            <a:ext cx="524155" cy="25363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29" name="Straight Arrow Connector 13"/>
          <p:cNvCxnSpPr>
            <a:stCxn id="125" idx="7"/>
            <a:endCxn id="126" idx="4"/>
          </p:cNvCxnSpPr>
          <p:nvPr/>
        </p:nvCxnSpPr>
        <p:spPr>
          <a:xfrm flipV="1">
            <a:off x="8314573" y="5161384"/>
            <a:ext cx="493323" cy="25363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30" name="Straight Arrow Connector 14"/>
          <p:cNvCxnSpPr>
            <a:stCxn id="123" idx="5"/>
            <a:endCxn id="126" idx="0"/>
          </p:cNvCxnSpPr>
          <p:nvPr/>
        </p:nvCxnSpPr>
        <p:spPr>
          <a:xfrm>
            <a:off x="8314573" y="4394565"/>
            <a:ext cx="493323" cy="309619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31" name="Straight Arrow Connector 15"/>
          <p:cNvCxnSpPr>
            <a:stCxn id="123" idx="5"/>
            <a:endCxn id="125" idx="7"/>
          </p:cNvCxnSpPr>
          <p:nvPr/>
        </p:nvCxnSpPr>
        <p:spPr>
          <a:xfrm>
            <a:off x="8314573" y="4394565"/>
            <a:ext cx="0" cy="102045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133" name="TextBox 21"/>
          <p:cNvSpPr txBox="1">
            <a:spLocks noChangeArrowheads="1"/>
          </p:cNvSpPr>
          <p:nvPr/>
        </p:nvSpPr>
        <p:spPr bwMode="auto">
          <a:xfrm>
            <a:off x="7353671" y="4221088"/>
            <a:ext cx="5380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w/w</a:t>
            </a:r>
          </a:p>
        </p:txBody>
      </p:sp>
      <p:sp>
        <p:nvSpPr>
          <p:cNvPr id="134" name="TextBox 24"/>
          <p:cNvSpPr txBox="1">
            <a:spLocks noChangeArrowheads="1"/>
          </p:cNvSpPr>
          <p:nvPr/>
        </p:nvSpPr>
        <p:spPr bwMode="auto">
          <a:xfrm>
            <a:off x="7749256" y="4627984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135" name="TextBox 33"/>
          <p:cNvSpPr txBox="1">
            <a:spLocks noChangeArrowheads="1"/>
          </p:cNvSpPr>
          <p:nvPr/>
        </p:nvSpPr>
        <p:spPr bwMode="auto">
          <a:xfrm>
            <a:off x="8435280" y="5260032"/>
            <a:ext cx="5380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w/w</a:t>
            </a:r>
          </a:p>
        </p:txBody>
      </p:sp>
      <p:sp>
        <p:nvSpPr>
          <p:cNvPr id="136" name="TextBox 42"/>
          <p:cNvSpPr txBox="1">
            <a:spLocks noChangeArrowheads="1"/>
          </p:cNvSpPr>
          <p:nvPr/>
        </p:nvSpPr>
        <p:spPr bwMode="auto">
          <a:xfrm>
            <a:off x="8363272" y="4225288"/>
            <a:ext cx="5380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w/w</a:t>
            </a:r>
          </a:p>
        </p:txBody>
      </p:sp>
      <p:sp>
        <p:nvSpPr>
          <p:cNvPr id="137" name="TextBox 44"/>
          <p:cNvSpPr txBox="1">
            <a:spLocks noChangeArrowheads="1"/>
          </p:cNvSpPr>
          <p:nvPr/>
        </p:nvSpPr>
        <p:spPr bwMode="auto">
          <a:xfrm>
            <a:off x="7353671" y="5245742"/>
            <a:ext cx="5380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w/w</a:t>
            </a:r>
          </a:p>
        </p:txBody>
      </p:sp>
      <p:sp>
        <p:nvSpPr>
          <p:cNvPr id="138" name="Textfeld 137"/>
          <p:cNvSpPr txBox="1"/>
          <p:nvPr/>
        </p:nvSpPr>
        <p:spPr>
          <a:xfrm>
            <a:off x="7092280" y="3573016"/>
            <a:ext cx="1691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2w. </a:t>
            </a:r>
            <a:r>
              <a:rPr lang="de-DE" sz="1600" dirty="0" err="1"/>
              <a:t>flusserh</a:t>
            </a:r>
            <a:r>
              <a:rPr lang="de-DE" sz="1600" dirty="0"/>
              <a:t>. </a:t>
            </a:r>
            <a:r>
              <a:rPr lang="de-DE" sz="1600" dirty="0" smtClean="0"/>
              <a:t>Pfad</a:t>
            </a:r>
            <a:endParaRPr lang="de-DE" sz="1600" dirty="0"/>
          </a:p>
        </p:txBody>
      </p:sp>
      <p:cxnSp>
        <p:nvCxnSpPr>
          <p:cNvPr id="139" name="Straight Arrow Connector 15"/>
          <p:cNvCxnSpPr>
            <a:stCxn id="125" idx="0"/>
            <a:endCxn id="123" idx="4"/>
          </p:cNvCxnSpPr>
          <p:nvPr/>
        </p:nvCxnSpPr>
        <p:spPr>
          <a:xfrm flipV="1">
            <a:off x="8152928" y="4461520"/>
            <a:ext cx="0" cy="88654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140" name="Textfeld 139"/>
          <p:cNvSpPr txBox="1"/>
          <p:nvPr/>
        </p:nvSpPr>
        <p:spPr>
          <a:xfrm>
            <a:off x="4211960" y="4326195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…</a:t>
            </a:r>
            <a:endParaRPr lang="de-DE" sz="1600" dirty="0"/>
          </a:p>
        </p:txBody>
      </p:sp>
      <p:sp>
        <p:nvSpPr>
          <p:cNvPr id="142" name="Rechteckige Legende 141"/>
          <p:cNvSpPr/>
          <p:nvPr/>
        </p:nvSpPr>
        <p:spPr>
          <a:xfrm>
            <a:off x="7323112" y="1196752"/>
            <a:ext cx="1641376" cy="2313602"/>
          </a:xfrm>
          <a:prstGeom prst="wedgeRectCallout">
            <a:avLst>
              <a:gd name="adj1" fmla="val -16112"/>
              <a:gd name="adj2" fmla="val 561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de-DE" sz="1600" dirty="0" smtClean="0">
                <a:solidFill>
                  <a:srgbClr val="000000"/>
                </a:solidFill>
              </a:rPr>
              <a:t>Fertig nach 2w flusserhöhenden Pfaden</a:t>
            </a:r>
            <a:r>
              <a:rPr lang="de-DE" sz="1600" dirty="0">
                <a:solidFill>
                  <a:srgbClr val="000000"/>
                </a:solidFill>
              </a:rPr>
              <a:t>, </a:t>
            </a:r>
            <a:r>
              <a:rPr lang="de-DE" sz="1600" dirty="0" smtClean="0">
                <a:solidFill>
                  <a:srgbClr val="000000"/>
                </a:solidFill>
              </a:rPr>
              <a:t>obwohl der </a:t>
            </a:r>
            <a:r>
              <a:rPr lang="de-DE" sz="1600" dirty="0" err="1">
                <a:solidFill>
                  <a:srgbClr val="000000"/>
                </a:solidFill>
              </a:rPr>
              <a:t>Algo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smtClean="0">
                <a:solidFill>
                  <a:srgbClr val="000000"/>
                </a:solidFill>
              </a:rPr>
              <a:t>auch schon </a:t>
            </a:r>
            <a:r>
              <a:rPr lang="de-DE" sz="1600" dirty="0">
                <a:solidFill>
                  <a:srgbClr val="000000"/>
                </a:solidFill>
              </a:rPr>
              <a:t>mit </a:t>
            </a:r>
            <a:r>
              <a:rPr lang="de-DE" sz="1600" dirty="0" smtClean="0">
                <a:solidFill>
                  <a:srgbClr val="000000"/>
                </a:solidFill>
              </a:rPr>
              <a:t>2 günstigen flusserhöhenden Pfaden </a:t>
            </a:r>
            <a:br>
              <a:rPr lang="de-DE" sz="1600" dirty="0" smtClean="0">
                <a:solidFill>
                  <a:srgbClr val="000000"/>
                </a:solidFill>
              </a:rPr>
            </a:br>
            <a:r>
              <a:rPr lang="de-DE" sz="1600" dirty="0" smtClean="0">
                <a:solidFill>
                  <a:srgbClr val="000000"/>
                </a:solidFill>
              </a:rPr>
              <a:t>fertig </a:t>
            </a:r>
            <a:r>
              <a:rPr lang="de-DE" sz="1600" dirty="0">
                <a:solidFill>
                  <a:srgbClr val="000000"/>
                </a:solidFill>
              </a:rPr>
              <a:t>sein könnte</a:t>
            </a:r>
            <a:r>
              <a:rPr lang="de-DE" sz="1600" dirty="0" smtClean="0">
                <a:solidFill>
                  <a:srgbClr val="000000"/>
                </a:solidFill>
              </a:rPr>
              <a:t>!</a:t>
            </a:r>
            <a:endParaRPr lang="de-DE" sz="1600" dirty="0">
              <a:solidFill>
                <a:srgbClr val="000000"/>
              </a:solidFill>
            </a:endParaRPr>
          </a:p>
        </p:txBody>
      </p:sp>
      <p:sp>
        <p:nvSpPr>
          <p:cNvPr id="14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209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305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  <p:bldP spid="38" grpId="0" animBg="1"/>
      <p:bldP spid="39" grpId="0" animBg="1"/>
      <p:bldP spid="40" grpId="0" animBg="1"/>
      <p:bldP spid="47" grpId="0"/>
      <p:bldP spid="48" grpId="0"/>
      <p:bldP spid="49" grpId="0"/>
      <p:bldP spid="50" grpId="0"/>
      <p:bldP spid="51" grpId="0"/>
      <p:bldP spid="52" grpId="0" animBg="1"/>
      <p:bldP spid="53" grpId="0" animBg="1"/>
      <p:bldP spid="54" grpId="0" animBg="1"/>
      <p:bldP spid="55" grpId="0" animBg="1"/>
      <p:bldP spid="62" grpId="0"/>
      <p:bldP spid="63" grpId="0"/>
      <p:bldP spid="64" grpId="0"/>
      <p:bldP spid="65" grpId="0"/>
      <p:bldP spid="66" grpId="0"/>
      <p:bldP spid="67" grpId="0"/>
      <p:bldP spid="73" grpId="0"/>
      <p:bldP spid="74" grpId="0"/>
      <p:bldP spid="75" grpId="0" animBg="1"/>
      <p:bldP spid="76" grpId="0" animBg="1"/>
      <p:bldP spid="77" grpId="0" animBg="1"/>
      <p:bldP spid="78" grpId="0" animBg="1"/>
      <p:bldP spid="85" grpId="0"/>
      <p:bldP spid="86" grpId="0"/>
      <p:bldP spid="87" grpId="0"/>
      <p:bldP spid="88" grpId="0"/>
      <p:bldP spid="89" grpId="0"/>
      <p:bldP spid="90" grpId="0" animBg="1"/>
      <p:bldP spid="91" grpId="0" animBg="1"/>
      <p:bldP spid="92" grpId="0" animBg="1"/>
      <p:bldP spid="93" grpId="0" animBg="1"/>
      <p:bldP spid="100" grpId="0"/>
      <p:bldP spid="101" grpId="0"/>
      <p:bldP spid="102" grpId="0"/>
      <p:bldP spid="103" grpId="0"/>
      <p:bldP spid="104" grpId="0"/>
      <p:bldP spid="105" grpId="0"/>
      <p:bldP spid="107" grpId="0"/>
      <p:bldP spid="108" grpId="0" animBg="1"/>
      <p:bldP spid="109" grpId="0" animBg="1"/>
      <p:bldP spid="110" grpId="0" animBg="1"/>
      <p:bldP spid="111" grpId="0" animBg="1"/>
      <p:bldP spid="118" grpId="0"/>
      <p:bldP spid="119" grpId="0"/>
      <p:bldP spid="120" grpId="0"/>
      <p:bldP spid="121" grpId="0"/>
      <p:bldP spid="122" grpId="0"/>
      <p:bldP spid="123" grpId="0" animBg="1"/>
      <p:bldP spid="124" grpId="0" animBg="1"/>
      <p:bldP spid="125" grpId="0" animBg="1"/>
      <p:bldP spid="126" grpId="0" animBg="1"/>
      <p:bldP spid="133" grpId="0"/>
      <p:bldP spid="134" grpId="0"/>
      <p:bldP spid="135" grpId="0"/>
      <p:bldP spid="136" grpId="0"/>
      <p:bldP spid="137" grpId="0"/>
      <p:bldP spid="138" grpId="0"/>
      <p:bldP spid="140" grpId="0"/>
      <p:bldP spid="1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1861-D80B-8640-99CD-C91A94AAC4D3}" type="slidenum">
              <a:rPr lang="de-DE"/>
              <a:pPr/>
              <a:t>21</a:t>
            </a:fld>
            <a:endParaRPr lang="de-DE"/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Adjazenzmatrix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Zeitaufwand: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find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</a:t>
            </a:r>
            <a:r>
              <a:rPr lang="de-DE" dirty="0" smtClean="0">
                <a:solidFill>
                  <a:schemeClr val="hlink"/>
                </a:solidFill>
              </a:rPr>
              <a:t>, </a:t>
            </a:r>
            <a:r>
              <a:rPr lang="de-DE" dirty="0" err="1" smtClean="0">
                <a:solidFill>
                  <a:schemeClr val="hlink"/>
                </a:solidFill>
              </a:rPr>
              <a:t>j</a:t>
            </a:r>
            <a:r>
              <a:rPr lang="de-DE" dirty="0" smtClean="0">
                <a:solidFill>
                  <a:schemeClr val="hlink"/>
                </a:solidFill>
              </a:rPr>
              <a:t>, G</a:t>
            </a:r>
            <a:r>
              <a:rPr lang="de-DE" dirty="0" smtClean="0"/>
              <a:t>)</a:t>
            </a:r>
            <a:r>
              <a:rPr lang="de-DE" dirty="0"/>
              <a:t>: Zeit </a:t>
            </a:r>
            <a:r>
              <a:rPr lang="de-DE" dirty="0">
                <a:solidFill>
                  <a:schemeClr val="hlink"/>
                </a:solidFill>
              </a:rPr>
              <a:t>O(1)</a:t>
            </a:r>
          </a:p>
          <a:p>
            <a:r>
              <a:rPr lang="de-DE" dirty="0" err="1" smtClean="0">
                <a:solidFill>
                  <a:srgbClr val="FF0000"/>
                </a:solidFill>
              </a:rPr>
              <a:t>insert</a:t>
            </a:r>
            <a:r>
              <a:rPr lang="de-DE" dirty="0"/>
              <a:t>(</a:t>
            </a:r>
            <a:r>
              <a:rPr lang="de-DE" dirty="0" err="1" smtClean="0">
                <a:solidFill>
                  <a:schemeClr val="hlink"/>
                </a:solidFill>
              </a:rPr>
              <a:t>e</a:t>
            </a:r>
            <a:r>
              <a:rPr lang="de-DE" dirty="0" smtClean="0">
                <a:solidFill>
                  <a:schemeClr val="hlink"/>
                </a:solidFill>
              </a:rPr>
              <a:t>, G</a:t>
            </a:r>
            <a:r>
              <a:rPr lang="de-DE" dirty="0" smtClean="0"/>
              <a:t>)</a:t>
            </a:r>
            <a:r>
              <a:rPr lang="de-DE" dirty="0"/>
              <a:t>: Zeit </a:t>
            </a:r>
            <a:r>
              <a:rPr lang="de-DE" dirty="0">
                <a:solidFill>
                  <a:schemeClr val="hlink"/>
                </a:solidFill>
              </a:rPr>
              <a:t>O(1)</a:t>
            </a:r>
            <a:endParaRPr lang="de-DE" dirty="0"/>
          </a:p>
          <a:p>
            <a:r>
              <a:rPr lang="de-DE" dirty="0" err="1" smtClean="0">
                <a:solidFill>
                  <a:srgbClr val="FF0000"/>
                </a:solidFill>
              </a:rPr>
              <a:t>remove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</a:t>
            </a:r>
            <a:r>
              <a:rPr lang="de-DE" dirty="0" smtClean="0">
                <a:solidFill>
                  <a:schemeClr val="hlink"/>
                </a:solidFill>
              </a:rPr>
              <a:t>, </a:t>
            </a:r>
            <a:r>
              <a:rPr lang="de-DE" dirty="0" err="1" smtClean="0">
                <a:solidFill>
                  <a:schemeClr val="hlink"/>
                </a:solidFill>
              </a:rPr>
              <a:t>j</a:t>
            </a:r>
            <a:r>
              <a:rPr lang="de-DE" dirty="0" smtClean="0">
                <a:solidFill>
                  <a:schemeClr val="hlink"/>
                </a:solidFill>
              </a:rPr>
              <a:t>, G</a:t>
            </a:r>
            <a:r>
              <a:rPr lang="de-DE" dirty="0" smtClean="0"/>
              <a:t>)</a:t>
            </a:r>
            <a:r>
              <a:rPr lang="de-DE" dirty="0"/>
              <a:t>: Zeit </a:t>
            </a:r>
            <a:r>
              <a:rPr lang="de-DE" dirty="0">
                <a:solidFill>
                  <a:schemeClr val="hlink"/>
                </a:solidFill>
              </a:rPr>
              <a:t>O(1)</a:t>
            </a:r>
          </a:p>
        </p:txBody>
      </p:sp>
      <p:sp>
        <p:nvSpPr>
          <p:cNvPr id="307204" name="Oval 4"/>
          <p:cNvSpPr>
            <a:spLocks noChangeArrowheads="1"/>
          </p:cNvSpPr>
          <p:nvPr/>
        </p:nvSpPr>
        <p:spPr bwMode="auto">
          <a:xfrm>
            <a:off x="1403350" y="1628676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7205" name="Oval 5"/>
          <p:cNvSpPr>
            <a:spLocks noChangeArrowheads="1"/>
          </p:cNvSpPr>
          <p:nvPr/>
        </p:nvSpPr>
        <p:spPr bwMode="auto">
          <a:xfrm>
            <a:off x="2771775" y="1628676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7206" name="Oval 6"/>
          <p:cNvSpPr>
            <a:spLocks noChangeArrowheads="1"/>
          </p:cNvSpPr>
          <p:nvPr/>
        </p:nvSpPr>
        <p:spPr bwMode="auto">
          <a:xfrm>
            <a:off x="1403350" y="2779614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7207" name="Oval 7"/>
          <p:cNvSpPr>
            <a:spLocks noChangeArrowheads="1"/>
          </p:cNvSpPr>
          <p:nvPr/>
        </p:nvSpPr>
        <p:spPr bwMode="auto">
          <a:xfrm>
            <a:off x="2771775" y="2779614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7208" name="Line 8"/>
          <p:cNvSpPr>
            <a:spLocks noChangeShapeType="1"/>
          </p:cNvSpPr>
          <p:nvPr/>
        </p:nvSpPr>
        <p:spPr bwMode="auto">
          <a:xfrm>
            <a:off x="1835150" y="184457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09" name="Line 9"/>
          <p:cNvSpPr>
            <a:spLocks noChangeShapeType="1"/>
          </p:cNvSpPr>
          <p:nvPr/>
        </p:nvSpPr>
        <p:spPr bwMode="auto">
          <a:xfrm>
            <a:off x="2987675" y="2060476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10" name="Line 10"/>
          <p:cNvSpPr>
            <a:spLocks noChangeShapeType="1"/>
          </p:cNvSpPr>
          <p:nvPr/>
        </p:nvSpPr>
        <p:spPr bwMode="auto">
          <a:xfrm flipH="1">
            <a:off x="1836738" y="2997101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11" name="Line 11"/>
          <p:cNvSpPr>
            <a:spLocks noChangeShapeType="1"/>
          </p:cNvSpPr>
          <p:nvPr/>
        </p:nvSpPr>
        <p:spPr bwMode="auto">
          <a:xfrm flipH="1" flipV="1">
            <a:off x="1619250" y="2060476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12" name="Line 12"/>
          <p:cNvSpPr>
            <a:spLocks noChangeShapeType="1"/>
          </p:cNvSpPr>
          <p:nvPr/>
        </p:nvSpPr>
        <p:spPr bwMode="auto">
          <a:xfrm>
            <a:off x="1763713" y="1987451"/>
            <a:ext cx="10810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13" name="Line 13"/>
          <p:cNvSpPr>
            <a:spLocks noChangeShapeType="1"/>
          </p:cNvSpPr>
          <p:nvPr/>
        </p:nvSpPr>
        <p:spPr bwMode="auto">
          <a:xfrm flipH="1">
            <a:off x="1763713" y="1987451"/>
            <a:ext cx="1008062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14" name="Line 14"/>
          <p:cNvSpPr>
            <a:spLocks noChangeShapeType="1"/>
          </p:cNvSpPr>
          <p:nvPr/>
        </p:nvSpPr>
        <p:spPr bwMode="auto">
          <a:xfrm>
            <a:off x="3779838" y="2349401"/>
            <a:ext cx="5762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15" name="Text Box 15"/>
          <p:cNvSpPr txBox="1">
            <a:spLocks noChangeArrowheads="1"/>
          </p:cNvSpPr>
          <p:nvPr/>
        </p:nvSpPr>
        <p:spPr bwMode="auto">
          <a:xfrm>
            <a:off x="5724525" y="1412776"/>
            <a:ext cx="162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0   1   1   0</a:t>
            </a:r>
          </a:p>
        </p:txBody>
      </p:sp>
      <p:sp>
        <p:nvSpPr>
          <p:cNvPr id="307216" name="Text Box 16"/>
          <p:cNvSpPr txBox="1">
            <a:spLocks noChangeArrowheads="1"/>
          </p:cNvSpPr>
          <p:nvPr/>
        </p:nvSpPr>
        <p:spPr bwMode="auto">
          <a:xfrm>
            <a:off x="5724525" y="1916014"/>
            <a:ext cx="162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0   0   1   1</a:t>
            </a:r>
          </a:p>
        </p:txBody>
      </p:sp>
      <p:sp>
        <p:nvSpPr>
          <p:cNvPr id="307217" name="Text Box 17"/>
          <p:cNvSpPr txBox="1">
            <a:spLocks noChangeArrowheads="1"/>
          </p:cNvSpPr>
          <p:nvPr/>
        </p:nvSpPr>
        <p:spPr bwMode="auto">
          <a:xfrm>
            <a:off x="5724525" y="2420839"/>
            <a:ext cx="162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0   0   0   1</a:t>
            </a:r>
          </a:p>
        </p:txBody>
      </p:sp>
      <p:sp>
        <p:nvSpPr>
          <p:cNvPr id="307218" name="Text Box 18"/>
          <p:cNvSpPr txBox="1">
            <a:spLocks noChangeArrowheads="1"/>
          </p:cNvSpPr>
          <p:nvPr/>
        </p:nvSpPr>
        <p:spPr bwMode="auto">
          <a:xfrm>
            <a:off x="5724525" y="2924076"/>
            <a:ext cx="162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1   0   0   0</a:t>
            </a:r>
          </a:p>
        </p:txBody>
      </p:sp>
      <p:sp>
        <p:nvSpPr>
          <p:cNvPr id="307219" name="AutoShape 19"/>
          <p:cNvSpPr>
            <a:spLocks noChangeArrowheads="1"/>
          </p:cNvSpPr>
          <p:nvPr/>
        </p:nvSpPr>
        <p:spPr bwMode="auto">
          <a:xfrm>
            <a:off x="5580063" y="1412776"/>
            <a:ext cx="1944687" cy="19939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220" name="Text Box 20"/>
          <p:cNvSpPr txBox="1">
            <a:spLocks noChangeArrowheads="1"/>
          </p:cNvSpPr>
          <p:nvPr/>
        </p:nvSpPr>
        <p:spPr bwMode="auto">
          <a:xfrm>
            <a:off x="4911725" y="2079526"/>
            <a:ext cx="64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A =</a:t>
            </a:r>
          </a:p>
        </p:txBody>
      </p:sp>
      <p:sp>
        <p:nvSpPr>
          <p:cNvPr id="307221" name="Text Box 21"/>
          <p:cNvSpPr txBox="1">
            <a:spLocks noChangeArrowheads="1"/>
          </p:cNvSpPr>
          <p:nvPr/>
        </p:nvSpPr>
        <p:spPr bwMode="auto">
          <a:xfrm>
            <a:off x="5796136" y="4437112"/>
            <a:ext cx="2332037" cy="850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rgbClr val="FF0000"/>
                </a:solidFill>
              </a:rPr>
              <a:t>Aber: Speicher-</a:t>
            </a:r>
          </a:p>
          <a:p>
            <a:r>
              <a:rPr lang="de-DE" sz="2400">
                <a:solidFill>
                  <a:srgbClr val="FF0000"/>
                </a:solidFill>
              </a:rPr>
              <a:t>aufwand O(n</a:t>
            </a:r>
            <a:r>
              <a:rPr lang="de-DE" sz="2400" baseline="30000">
                <a:solidFill>
                  <a:srgbClr val="FF0000"/>
                </a:solidFill>
              </a:rPr>
              <a:t>2</a:t>
            </a:r>
            <a:r>
              <a:rPr lang="de-DE" sz="240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5878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1" grpId="0" animBg="1"/>
    </p:bld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dirty="0"/>
              <a:t>Ford-Fulkerson </a:t>
            </a:r>
            <a:r>
              <a:rPr lang="en-US" dirty="0" err="1" smtClean="0"/>
              <a:t>Algorithmus</a:t>
            </a:r>
            <a:r>
              <a:rPr lang="en-US" dirty="0" smtClean="0"/>
              <a:t> – </a:t>
            </a:r>
            <a:r>
              <a:rPr lang="en-US" dirty="0" err="1" smtClean="0"/>
              <a:t>Analyse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Damit ergibt sich als totale Laufzeit: </a:t>
            </a:r>
            <a:r>
              <a:rPr lang="de-DE" dirty="0" err="1" smtClean="0">
                <a:solidFill>
                  <a:srgbClr val="3C8C93"/>
                </a:solidFill>
              </a:rPr>
              <a:t>f</a:t>
            </a:r>
            <a:r>
              <a:rPr lang="de-DE" baseline="-25000" dirty="0" err="1" smtClean="0">
                <a:solidFill>
                  <a:srgbClr val="3C8C93"/>
                </a:solidFill>
              </a:rPr>
              <a:t>max</a:t>
            </a:r>
            <a:r>
              <a:rPr lang="de-DE" dirty="0" smtClean="0">
                <a:solidFill>
                  <a:srgbClr val="3C8C93"/>
                </a:solidFill>
              </a:rPr>
              <a:t>(G) ∙ O(</a:t>
            </a:r>
            <a:r>
              <a:rPr lang="de-DE" dirty="0" err="1" smtClean="0">
                <a:solidFill>
                  <a:srgbClr val="3C8C93"/>
                </a:solidFill>
              </a:rPr>
              <a:t>n+m</a:t>
            </a:r>
            <a:r>
              <a:rPr lang="de-DE" dirty="0" smtClean="0">
                <a:solidFill>
                  <a:srgbClr val="3C8C93"/>
                </a:solidFill>
              </a:rPr>
              <a:t>) </a:t>
            </a:r>
            <a:r>
              <a:rPr lang="de-DE" dirty="0" smtClean="0"/>
              <a:t>mit </a:t>
            </a:r>
            <a:r>
              <a:rPr lang="de-DE" dirty="0" err="1" smtClean="0">
                <a:solidFill>
                  <a:srgbClr val="3C8C93"/>
                </a:solidFill>
              </a:rPr>
              <a:t>f</a:t>
            </a:r>
            <a:r>
              <a:rPr lang="de-DE" baseline="-25000" dirty="0" err="1" smtClean="0">
                <a:solidFill>
                  <a:srgbClr val="3C8C93"/>
                </a:solidFill>
              </a:rPr>
              <a:t>max</a:t>
            </a:r>
            <a:r>
              <a:rPr lang="de-DE" dirty="0" smtClean="0"/>
              <a:t> dem maximalen Fluss</a:t>
            </a:r>
          </a:p>
          <a:p>
            <a:r>
              <a:rPr lang="de-DE" dirty="0"/>
              <a:t>N</a:t>
            </a:r>
            <a:r>
              <a:rPr lang="de-DE" dirty="0" smtClean="0"/>
              <a:t>ach oben abgeschätzt durch </a:t>
            </a:r>
            <a:br>
              <a:rPr lang="de-DE" dirty="0" smtClean="0"/>
            </a:b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O(c ∙ (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n+m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))</a:t>
            </a:r>
            <a:r>
              <a:rPr lang="de-DE" dirty="0" smtClean="0"/>
              <a:t> mit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c = min({</a:t>
            </a:r>
            <a:r>
              <a:rPr lang="de-DE" sz="3000" dirty="0" smtClean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S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  <a:cs typeface="Symbol" charset="2"/>
              </a:rPr>
              <a:t>e∈{s}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  <a:cs typeface="Symbol" charset="2"/>
              </a:rPr>
              <a:t>xE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  <a:cs typeface="Symbol" charset="2"/>
              </a:rPr>
              <a:t>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cs typeface="Symbol" charset="2"/>
              </a:rPr>
              <a:t>c(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  <a:cs typeface="Symbol" charset="2"/>
              </a:rPr>
              <a:t>e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cs typeface="Symbol" charset="2"/>
              </a:rPr>
              <a:t>), </a:t>
            </a:r>
            <a:r>
              <a:rPr lang="de-DE" sz="3000" dirty="0" err="1" smtClean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S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  <a:cs typeface="Symbol" charset="2"/>
              </a:rPr>
              <a:t>e∈Ex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  <a:cs typeface="Symbol" charset="2"/>
              </a:rPr>
              <a:t>{t}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cs typeface="Symbol" charset="2"/>
              </a:rPr>
              <a:t>c(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cs typeface="Symbol" charset="2"/>
              </a:rPr>
              <a:t>e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cs typeface="Symbol" charset="2"/>
              </a:rPr>
              <a:t>)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}) </a:t>
            </a:r>
            <a:r>
              <a:rPr lang="de-DE" dirty="0" smtClean="0">
                <a:solidFill>
                  <a:srgbClr val="000000"/>
                </a:solidFill>
              </a:rPr>
              <a:t>wobei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c ≫ m </a:t>
            </a:r>
            <a:r>
              <a:rPr lang="de-DE" dirty="0" smtClean="0"/>
              <a:t>und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m &gt;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</a:rPr>
              <a:t>angenommen werden kann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169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/>
              <a:t>Edmonds-</a:t>
            </a:r>
            <a:r>
              <a:rPr lang="de-DE" dirty="0" err="1"/>
              <a:t>Karp</a:t>
            </a:r>
            <a:r>
              <a:rPr lang="de-DE" dirty="0"/>
              <a:t> </a:t>
            </a:r>
            <a:r>
              <a:rPr lang="de-DE" dirty="0" smtClean="0"/>
              <a:t>Algorithmus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Variation des Ford-</a:t>
            </a:r>
            <a:r>
              <a:rPr lang="de-DE" dirty="0" err="1" smtClean="0"/>
              <a:t>Fulkerson</a:t>
            </a:r>
            <a:r>
              <a:rPr lang="de-DE" dirty="0" smtClean="0"/>
              <a:t> </a:t>
            </a:r>
            <a:r>
              <a:rPr lang="de-DE" dirty="0" err="1" smtClean="0"/>
              <a:t>Algo</a:t>
            </a:r>
            <a:r>
              <a:rPr lang="de-DE" dirty="0" smtClean="0"/>
              <a:t> durch Wählen von günstigen flusserhöhenden Pfaden</a:t>
            </a:r>
          </a:p>
          <a:p>
            <a:pPr lvl="1"/>
            <a:r>
              <a:rPr lang="de-DE" dirty="0" smtClean="0"/>
              <a:t>Wähle als nächstes den </a:t>
            </a:r>
            <a:r>
              <a:rPr lang="de-DE" dirty="0"/>
              <a:t>flusserhöhenden Pfad </a:t>
            </a:r>
            <a:r>
              <a:rPr lang="de-DE" dirty="0" smtClean="0"/>
              <a:t>mit einer minimalen Anzahl von Kanten</a:t>
            </a:r>
          </a:p>
          <a:p>
            <a:pPr lvl="2"/>
            <a:r>
              <a:rPr lang="de-DE" dirty="0" smtClean="0"/>
              <a:t>durch Breitensuche ermittelbar</a:t>
            </a:r>
          </a:p>
          <a:p>
            <a:pPr lvl="1"/>
            <a:r>
              <a:rPr lang="de-DE" dirty="0" smtClean="0"/>
              <a:t>Berechnung des maximalen Flusses im Beispiel der vorvorherigen Folie mit 2 </a:t>
            </a:r>
            <a:r>
              <a:rPr lang="de-DE" dirty="0"/>
              <a:t>flusserhöhenden </a:t>
            </a:r>
            <a:r>
              <a:rPr lang="de-DE" dirty="0" smtClean="0"/>
              <a:t>Pfaden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211</a:t>
            </a:fld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2339752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Jack Edmonds, Richard M. </a:t>
            </a:r>
            <a:r>
              <a:rPr lang="de-DE" sz="1200" dirty="0" err="1">
                <a:solidFill>
                  <a:srgbClr val="0000FF"/>
                </a:solidFill>
              </a:rPr>
              <a:t>Karp</a:t>
            </a:r>
            <a:r>
              <a:rPr lang="de-DE" sz="1200" dirty="0">
                <a:solidFill>
                  <a:srgbClr val="0000FF"/>
                </a:solidFill>
              </a:rPr>
              <a:t>: </a:t>
            </a:r>
            <a:r>
              <a:rPr lang="de-DE" sz="1200" dirty="0" err="1">
                <a:solidFill>
                  <a:srgbClr val="0000FF"/>
                </a:solidFill>
              </a:rPr>
              <a:t>Theoretical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Improvements</a:t>
            </a:r>
            <a:r>
              <a:rPr lang="de-DE" sz="1200" dirty="0">
                <a:solidFill>
                  <a:srgbClr val="0000FF"/>
                </a:solidFill>
              </a:rPr>
              <a:t> in </a:t>
            </a:r>
            <a:r>
              <a:rPr lang="de-DE" sz="1200" dirty="0" err="1">
                <a:solidFill>
                  <a:srgbClr val="0000FF"/>
                </a:solidFill>
              </a:rPr>
              <a:t>Algorithmic</a:t>
            </a:r>
            <a:r>
              <a:rPr lang="de-DE" sz="1200" dirty="0">
                <a:solidFill>
                  <a:srgbClr val="0000FF"/>
                </a:solidFill>
              </a:rPr>
              <a:t> Efficiency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Network Flow Problems. In: J. ACM. 19, Nr. 2, S. 248-264, </a:t>
            </a:r>
            <a:r>
              <a:rPr lang="de-DE" sz="1200" b="1" dirty="0">
                <a:solidFill>
                  <a:srgbClr val="FF0000"/>
                </a:solidFill>
              </a:rPr>
              <a:t>1972</a:t>
            </a:r>
          </a:p>
        </p:txBody>
      </p:sp>
    </p:spTree>
    <p:extLst>
      <p:ext uri="{BB962C8B-B14F-4D97-AF65-F5344CB8AC3E}">
        <p14:creationId xmlns:p14="http://schemas.microsoft.com/office/powerpoint/2010/main" val="109975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 smtClean="0"/>
              <a:t>Praktische Fragestellung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315325" cy="41735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sz="2400" dirty="0"/>
              <a:t>Wie kann man durch Erhöhung der </a:t>
            </a:r>
            <a:r>
              <a:rPr lang="de-DE" sz="2400" dirty="0" smtClean="0"/>
              <a:t>Kapazität </a:t>
            </a:r>
            <a:r>
              <a:rPr lang="de-DE" sz="2400" dirty="0"/>
              <a:t>an </a:t>
            </a:r>
            <a:r>
              <a:rPr lang="de-DE" sz="2400" dirty="0" smtClean="0"/>
              <a:t>einer/wenigen Kanten </a:t>
            </a:r>
            <a:r>
              <a:rPr lang="de-DE" sz="2400" dirty="0"/>
              <a:t>den maximalen Fluss erhöhen</a:t>
            </a:r>
            <a:r>
              <a:rPr lang="de-DE" sz="2400" dirty="0" smtClean="0"/>
              <a:t>?</a:t>
            </a:r>
          </a:p>
          <a:p>
            <a:pPr lvl="1">
              <a:spcBef>
                <a:spcPts val="0"/>
              </a:spcBef>
            </a:pPr>
            <a:r>
              <a:rPr lang="de-DE" sz="2000" dirty="0" smtClean="0"/>
              <a:t>Betrachte Pfade von der Quelle zu der Senke, deren Fluss die volle Kapazität einer Kante ausnutzen</a:t>
            </a:r>
          </a:p>
          <a:p>
            <a:pPr lvl="1">
              <a:spcBef>
                <a:spcPts val="0"/>
              </a:spcBef>
            </a:pPr>
            <a:r>
              <a:rPr lang="de-DE" sz="2000" dirty="0" smtClean="0"/>
              <a:t>Erhöhe die Kapazität der Kante(n), die die volle Kapazität ausnutzen,</a:t>
            </a:r>
            <a:r>
              <a:rPr lang="de-DE" sz="2000" dirty="0"/>
              <a:t> </a:t>
            </a:r>
            <a:r>
              <a:rPr lang="de-DE" sz="2000" dirty="0" smtClean="0"/>
              <a:t>um das Minimum der Restkapazitäten der anderen Kanten des Pfades</a:t>
            </a:r>
          </a:p>
        </p:txBody>
      </p:sp>
      <p:sp>
        <p:nvSpPr>
          <p:cNvPr id="5" name="Oval 3"/>
          <p:cNvSpPr/>
          <p:nvPr/>
        </p:nvSpPr>
        <p:spPr>
          <a:xfrm>
            <a:off x="1453952" y="342413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768152" y="449093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7" name="Oval 5"/>
          <p:cNvSpPr/>
          <p:nvPr/>
        </p:nvSpPr>
        <p:spPr>
          <a:xfrm>
            <a:off x="1453952" y="548153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8" name="Oval 6"/>
          <p:cNvSpPr/>
          <p:nvPr/>
        </p:nvSpPr>
        <p:spPr>
          <a:xfrm>
            <a:off x="2901752" y="342413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9" name="Oval 7"/>
          <p:cNvSpPr/>
          <p:nvPr/>
        </p:nvSpPr>
        <p:spPr>
          <a:xfrm>
            <a:off x="2901752" y="548153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0" name="Oval 8"/>
          <p:cNvSpPr/>
          <p:nvPr/>
        </p:nvSpPr>
        <p:spPr>
          <a:xfrm>
            <a:off x="3663752" y="449093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1" name="Straight Arrow Connector 9"/>
          <p:cNvCxnSpPr>
            <a:stCxn id="5" idx="6"/>
            <a:endCxn id="8" idx="2"/>
          </p:cNvCxnSpPr>
          <p:nvPr/>
        </p:nvCxnSpPr>
        <p:spPr>
          <a:xfrm>
            <a:off x="1911152" y="3652738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2" name="Straight Arrow Connector 10"/>
          <p:cNvCxnSpPr>
            <a:stCxn id="6" idx="0"/>
            <a:endCxn id="5" idx="3"/>
          </p:cNvCxnSpPr>
          <p:nvPr/>
        </p:nvCxnSpPr>
        <p:spPr>
          <a:xfrm rot="5400000" flipH="1" flipV="1">
            <a:off x="920552" y="3890863"/>
            <a:ext cx="6762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3" name="Straight Arrow Connector 11"/>
          <p:cNvCxnSpPr>
            <a:stCxn id="6" idx="4"/>
            <a:endCxn id="7" idx="1"/>
          </p:cNvCxnSpPr>
          <p:nvPr/>
        </p:nvCxnSpPr>
        <p:spPr>
          <a:xfrm rot="16200000" flipH="1">
            <a:off x="958652" y="4986238"/>
            <a:ext cx="600075" cy="52387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4" name="Straight Arrow Connector 12"/>
          <p:cNvCxnSpPr>
            <a:stCxn id="7" idx="6"/>
            <a:endCxn id="9" idx="2"/>
          </p:cNvCxnSpPr>
          <p:nvPr/>
        </p:nvCxnSpPr>
        <p:spPr>
          <a:xfrm>
            <a:off x="1911152" y="5710138"/>
            <a:ext cx="990600" cy="1587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5" name="Straight Arrow Connector 13"/>
          <p:cNvCxnSpPr>
            <a:stCxn id="9" idx="7"/>
            <a:endCxn id="10" idx="4"/>
          </p:cNvCxnSpPr>
          <p:nvPr/>
        </p:nvCxnSpPr>
        <p:spPr>
          <a:xfrm rot="5400000" flipH="1" flipV="1">
            <a:off x="3292277" y="4948138"/>
            <a:ext cx="6000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6" name="Straight Arrow Connector 14"/>
          <p:cNvCxnSpPr>
            <a:stCxn id="8" idx="5"/>
            <a:endCxn id="10" idx="0"/>
          </p:cNvCxnSpPr>
          <p:nvPr/>
        </p:nvCxnSpPr>
        <p:spPr>
          <a:xfrm rot="16200000" flipH="1">
            <a:off x="3254177" y="3852763"/>
            <a:ext cx="676275" cy="60007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7" name="Straight Arrow Connector 15"/>
          <p:cNvCxnSpPr/>
          <p:nvPr/>
        </p:nvCxnSpPr>
        <p:spPr>
          <a:xfrm rot="5400000" flipH="1" flipV="1">
            <a:off x="957859" y="4680644"/>
            <a:ext cx="16002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lg" len="lg"/>
          </a:ln>
          <a:effectLst/>
        </p:spPr>
      </p:cxnSp>
      <p:cxnSp>
        <p:nvCxnSpPr>
          <p:cNvPr id="18" name="Straight Arrow Connector 16"/>
          <p:cNvCxnSpPr>
            <a:stCxn id="9" idx="0"/>
            <a:endCxn id="8" idx="4"/>
          </p:cNvCxnSpPr>
          <p:nvPr/>
        </p:nvCxnSpPr>
        <p:spPr>
          <a:xfrm rot="5400000" flipH="1" flipV="1">
            <a:off x="2330253" y="4679850"/>
            <a:ext cx="1600200" cy="317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9" name="Straight Arrow Connector 17"/>
          <p:cNvCxnSpPr>
            <a:stCxn id="8" idx="3"/>
            <a:endCxn id="7" idx="7"/>
          </p:cNvCxnSpPr>
          <p:nvPr/>
        </p:nvCxnSpPr>
        <p:spPr>
          <a:xfrm rot="5400000">
            <a:off x="1539677" y="4119463"/>
            <a:ext cx="1733550" cy="11239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0" name="Straight Arrow Connector 18"/>
          <p:cNvCxnSpPr/>
          <p:nvPr/>
        </p:nvCxnSpPr>
        <p:spPr>
          <a:xfrm rot="5400000" flipH="1" flipV="1">
            <a:off x="807046" y="4680644"/>
            <a:ext cx="1600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2063552" y="3347938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12/12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691952" y="3816250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12/16</a:t>
            </a: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2215952" y="4075013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0/9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1177727" y="4379813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1682552" y="4414738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0/10</a:t>
            </a:r>
          </a:p>
        </p:txBody>
      </p:sp>
      <p:sp>
        <p:nvSpPr>
          <p:cNvPr id="27" name="TextBox 32"/>
          <p:cNvSpPr txBox="1">
            <a:spLocks noChangeArrowheads="1"/>
          </p:cNvSpPr>
          <p:nvPr/>
        </p:nvSpPr>
        <p:spPr bwMode="auto">
          <a:xfrm>
            <a:off x="2139752" y="5681563"/>
            <a:ext cx="6848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11/14</a:t>
            </a:r>
          </a:p>
        </p:txBody>
      </p:sp>
      <p:sp>
        <p:nvSpPr>
          <p:cNvPr id="28" name="TextBox 33"/>
          <p:cNvSpPr txBox="1">
            <a:spLocks noChangeArrowheads="1"/>
          </p:cNvSpPr>
          <p:nvPr/>
        </p:nvSpPr>
        <p:spPr bwMode="auto">
          <a:xfrm>
            <a:off x="3451027" y="5213250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4/4</a:t>
            </a:r>
          </a:p>
        </p:txBody>
      </p:sp>
      <p:sp>
        <p:nvSpPr>
          <p:cNvPr id="29" name="TextBox 41"/>
          <p:cNvSpPr txBox="1">
            <a:spLocks noChangeArrowheads="1"/>
          </p:cNvSpPr>
          <p:nvPr/>
        </p:nvSpPr>
        <p:spPr bwMode="auto">
          <a:xfrm>
            <a:off x="2736652" y="4527450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7/7</a:t>
            </a:r>
          </a:p>
        </p:txBody>
      </p:sp>
      <p:sp>
        <p:nvSpPr>
          <p:cNvPr id="30" name="TextBox 42"/>
          <p:cNvSpPr txBox="1">
            <a:spLocks noChangeArrowheads="1"/>
          </p:cNvSpPr>
          <p:nvPr/>
        </p:nvSpPr>
        <p:spPr bwMode="auto">
          <a:xfrm>
            <a:off x="3435152" y="3765450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19/50</a:t>
            </a:r>
          </a:p>
        </p:txBody>
      </p:sp>
      <p:sp>
        <p:nvSpPr>
          <p:cNvPr id="31" name="TextBox 44"/>
          <p:cNvSpPr txBox="1">
            <a:spLocks noChangeArrowheads="1"/>
          </p:cNvSpPr>
          <p:nvPr/>
        </p:nvSpPr>
        <p:spPr bwMode="auto">
          <a:xfrm>
            <a:off x="691952" y="5213250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11/13</a:t>
            </a:r>
          </a:p>
        </p:txBody>
      </p:sp>
      <p:sp>
        <p:nvSpPr>
          <p:cNvPr id="32" name="Oval 3"/>
          <p:cNvSpPr/>
          <p:nvPr/>
        </p:nvSpPr>
        <p:spPr>
          <a:xfrm>
            <a:off x="5861248" y="341994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33" name="Oval 4"/>
          <p:cNvSpPr/>
          <p:nvPr/>
        </p:nvSpPr>
        <p:spPr>
          <a:xfrm>
            <a:off x="5175448" y="448674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34" name="Oval 5"/>
          <p:cNvSpPr/>
          <p:nvPr/>
        </p:nvSpPr>
        <p:spPr>
          <a:xfrm>
            <a:off x="5861248" y="547734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35" name="Oval 6"/>
          <p:cNvSpPr/>
          <p:nvPr/>
        </p:nvSpPr>
        <p:spPr>
          <a:xfrm>
            <a:off x="7309048" y="341994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36" name="Oval 7"/>
          <p:cNvSpPr/>
          <p:nvPr/>
        </p:nvSpPr>
        <p:spPr>
          <a:xfrm>
            <a:off x="7309048" y="547734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37" name="Oval 8"/>
          <p:cNvSpPr/>
          <p:nvPr/>
        </p:nvSpPr>
        <p:spPr>
          <a:xfrm>
            <a:off x="8071048" y="448674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38" name="Straight Arrow Connector 9"/>
          <p:cNvCxnSpPr>
            <a:stCxn id="32" idx="6"/>
            <a:endCxn id="35" idx="2"/>
          </p:cNvCxnSpPr>
          <p:nvPr/>
        </p:nvCxnSpPr>
        <p:spPr>
          <a:xfrm>
            <a:off x="6318448" y="3648546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39" name="Straight Arrow Connector 10"/>
          <p:cNvCxnSpPr>
            <a:stCxn id="33" idx="0"/>
            <a:endCxn id="32" idx="3"/>
          </p:cNvCxnSpPr>
          <p:nvPr/>
        </p:nvCxnSpPr>
        <p:spPr>
          <a:xfrm rot="5400000" flipH="1" flipV="1">
            <a:off x="5327848" y="3886671"/>
            <a:ext cx="6762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0" name="Straight Arrow Connector 11"/>
          <p:cNvCxnSpPr>
            <a:stCxn id="33" idx="4"/>
            <a:endCxn id="34" idx="1"/>
          </p:cNvCxnSpPr>
          <p:nvPr/>
        </p:nvCxnSpPr>
        <p:spPr>
          <a:xfrm rot="16200000" flipH="1">
            <a:off x="5365948" y="4982046"/>
            <a:ext cx="600075" cy="52387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1" name="Straight Arrow Connector 12"/>
          <p:cNvCxnSpPr>
            <a:stCxn id="34" idx="6"/>
            <a:endCxn id="36" idx="2"/>
          </p:cNvCxnSpPr>
          <p:nvPr/>
        </p:nvCxnSpPr>
        <p:spPr>
          <a:xfrm>
            <a:off x="6318448" y="5705946"/>
            <a:ext cx="990600" cy="1587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2" name="Straight Arrow Connector 13"/>
          <p:cNvCxnSpPr>
            <a:stCxn id="36" idx="7"/>
            <a:endCxn id="37" idx="4"/>
          </p:cNvCxnSpPr>
          <p:nvPr/>
        </p:nvCxnSpPr>
        <p:spPr>
          <a:xfrm rot="5400000" flipH="1" flipV="1">
            <a:off x="7699573" y="4943946"/>
            <a:ext cx="6000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3" name="Straight Arrow Connector 14"/>
          <p:cNvCxnSpPr>
            <a:stCxn id="35" idx="5"/>
            <a:endCxn id="37" idx="0"/>
          </p:cNvCxnSpPr>
          <p:nvPr/>
        </p:nvCxnSpPr>
        <p:spPr>
          <a:xfrm rot="16200000" flipH="1">
            <a:off x="7661473" y="3848571"/>
            <a:ext cx="676275" cy="60007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4" name="Straight Arrow Connector 15"/>
          <p:cNvCxnSpPr/>
          <p:nvPr/>
        </p:nvCxnSpPr>
        <p:spPr>
          <a:xfrm rot="5400000" flipH="1" flipV="1">
            <a:off x="5365155" y="4676452"/>
            <a:ext cx="16002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45" name="Straight Arrow Connector 16"/>
          <p:cNvCxnSpPr>
            <a:stCxn id="36" idx="0"/>
            <a:endCxn id="35" idx="4"/>
          </p:cNvCxnSpPr>
          <p:nvPr/>
        </p:nvCxnSpPr>
        <p:spPr>
          <a:xfrm rot="5400000" flipH="1" flipV="1">
            <a:off x="6737549" y="4675658"/>
            <a:ext cx="1600200" cy="317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17"/>
          <p:cNvCxnSpPr>
            <a:stCxn id="35" idx="3"/>
            <a:endCxn id="34" idx="7"/>
          </p:cNvCxnSpPr>
          <p:nvPr/>
        </p:nvCxnSpPr>
        <p:spPr>
          <a:xfrm rot="5400000">
            <a:off x="5946973" y="4115271"/>
            <a:ext cx="1733550" cy="11239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7" name="Straight Arrow Connector 18"/>
          <p:cNvCxnSpPr/>
          <p:nvPr/>
        </p:nvCxnSpPr>
        <p:spPr>
          <a:xfrm rot="5400000" flipH="1" flipV="1">
            <a:off x="5214342" y="4676452"/>
            <a:ext cx="1600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49" name="TextBox 20"/>
          <p:cNvSpPr txBox="1">
            <a:spLocks noChangeArrowheads="1"/>
          </p:cNvSpPr>
          <p:nvPr/>
        </p:nvSpPr>
        <p:spPr bwMode="auto">
          <a:xfrm>
            <a:off x="6470848" y="3343746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12/12</a:t>
            </a:r>
          </a:p>
        </p:txBody>
      </p:sp>
      <p:sp>
        <p:nvSpPr>
          <p:cNvPr id="50" name="TextBox 21"/>
          <p:cNvSpPr txBox="1">
            <a:spLocks noChangeArrowheads="1"/>
          </p:cNvSpPr>
          <p:nvPr/>
        </p:nvSpPr>
        <p:spPr bwMode="auto">
          <a:xfrm>
            <a:off x="5099248" y="3812058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12/16</a:t>
            </a:r>
          </a:p>
        </p:txBody>
      </p:sp>
      <p:sp>
        <p:nvSpPr>
          <p:cNvPr id="51" name="TextBox 22"/>
          <p:cNvSpPr txBox="1">
            <a:spLocks noChangeArrowheads="1"/>
          </p:cNvSpPr>
          <p:nvPr/>
        </p:nvSpPr>
        <p:spPr bwMode="auto">
          <a:xfrm>
            <a:off x="6623248" y="4070821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0/9</a:t>
            </a:r>
          </a:p>
        </p:txBody>
      </p:sp>
      <p:sp>
        <p:nvSpPr>
          <p:cNvPr id="52" name="TextBox 23"/>
          <p:cNvSpPr txBox="1">
            <a:spLocks noChangeArrowheads="1"/>
          </p:cNvSpPr>
          <p:nvPr/>
        </p:nvSpPr>
        <p:spPr bwMode="auto">
          <a:xfrm>
            <a:off x="5585023" y="4375621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53" name="TextBox 24"/>
          <p:cNvSpPr txBox="1">
            <a:spLocks noChangeArrowheads="1"/>
          </p:cNvSpPr>
          <p:nvPr/>
        </p:nvSpPr>
        <p:spPr bwMode="auto">
          <a:xfrm>
            <a:off x="6089848" y="441054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0/10</a:t>
            </a:r>
          </a:p>
        </p:txBody>
      </p:sp>
      <p:sp>
        <p:nvSpPr>
          <p:cNvPr id="54" name="TextBox 32"/>
          <p:cNvSpPr txBox="1">
            <a:spLocks noChangeArrowheads="1"/>
          </p:cNvSpPr>
          <p:nvPr/>
        </p:nvSpPr>
        <p:spPr bwMode="auto">
          <a:xfrm>
            <a:off x="6547048" y="5677371"/>
            <a:ext cx="6848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13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/14</a:t>
            </a:r>
          </a:p>
        </p:txBody>
      </p:sp>
      <p:sp>
        <p:nvSpPr>
          <p:cNvPr id="55" name="TextBox 33"/>
          <p:cNvSpPr txBox="1">
            <a:spLocks noChangeArrowheads="1"/>
          </p:cNvSpPr>
          <p:nvPr/>
        </p:nvSpPr>
        <p:spPr bwMode="auto">
          <a:xfrm>
            <a:off x="7858323" y="5209058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4/4</a:t>
            </a:r>
          </a:p>
        </p:txBody>
      </p:sp>
      <p:sp>
        <p:nvSpPr>
          <p:cNvPr id="56" name="TextBox 41"/>
          <p:cNvSpPr txBox="1">
            <a:spLocks noChangeArrowheads="1"/>
          </p:cNvSpPr>
          <p:nvPr/>
        </p:nvSpPr>
        <p:spPr bwMode="auto">
          <a:xfrm>
            <a:off x="7143948" y="4523258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9/9</a:t>
            </a:r>
          </a:p>
        </p:txBody>
      </p:sp>
      <p:sp>
        <p:nvSpPr>
          <p:cNvPr id="57" name="TextBox 42"/>
          <p:cNvSpPr txBox="1">
            <a:spLocks noChangeArrowheads="1"/>
          </p:cNvSpPr>
          <p:nvPr/>
        </p:nvSpPr>
        <p:spPr bwMode="auto">
          <a:xfrm>
            <a:off x="7842448" y="3761258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21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/50</a:t>
            </a:r>
          </a:p>
        </p:txBody>
      </p:sp>
      <p:sp>
        <p:nvSpPr>
          <p:cNvPr id="58" name="TextBox 44"/>
          <p:cNvSpPr txBox="1">
            <a:spLocks noChangeArrowheads="1"/>
          </p:cNvSpPr>
          <p:nvPr/>
        </p:nvSpPr>
        <p:spPr bwMode="auto">
          <a:xfrm>
            <a:off x="5099248" y="5209058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13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/13</a:t>
            </a:r>
          </a:p>
        </p:txBody>
      </p:sp>
      <p:sp>
        <p:nvSpPr>
          <p:cNvPr id="59" name="Pfeil nach rechts 58"/>
          <p:cNvSpPr/>
          <p:nvPr/>
        </p:nvSpPr>
        <p:spPr>
          <a:xfrm>
            <a:off x="4355976" y="4440485"/>
            <a:ext cx="504056" cy="512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6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832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 smtClean="0"/>
              <a:t>Mehrere Quellen und mehreren Senken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de-DE" sz="2400" dirty="0" smtClean="0"/>
              <a:t>Reduzierung auf maximalen Fluss in Netzwerk mit einer Quelle und einer Senke durch Einführung</a:t>
            </a:r>
          </a:p>
          <a:p>
            <a:pPr lvl="1">
              <a:spcBef>
                <a:spcPts val="0"/>
              </a:spcBef>
            </a:pPr>
            <a:r>
              <a:rPr lang="de-DE" sz="2000" dirty="0" smtClean="0"/>
              <a:t>einer Superquelle, die mit allen Quellen</a:t>
            </a:r>
          </a:p>
          <a:p>
            <a:pPr lvl="1">
              <a:spcBef>
                <a:spcPts val="0"/>
              </a:spcBef>
            </a:pPr>
            <a:r>
              <a:rPr lang="de-DE" sz="2000" dirty="0" smtClean="0"/>
              <a:t>einer Supersenke, die von allen Senken </a:t>
            </a:r>
          </a:p>
          <a:p>
            <a:pPr marL="358775" indent="0">
              <a:spcBef>
                <a:spcPts val="0"/>
              </a:spcBef>
              <a:buNone/>
            </a:pPr>
            <a:r>
              <a:rPr lang="de-DE" sz="2400" dirty="0" smtClean="0"/>
              <a:t>mit einer Kante mit unbeschränkter Kapazität verbunden ist</a:t>
            </a:r>
          </a:p>
          <a:p>
            <a:pPr lvl="1">
              <a:spcBef>
                <a:spcPts val="0"/>
              </a:spcBef>
            </a:pPr>
            <a:r>
              <a:rPr lang="de-DE" sz="2000" dirty="0" smtClean="0"/>
              <a:t>Anstatt Kanten mit unbeschränkter Kapazität kann man auch Kanten mit der Kapazität der entsprechenden Quelle bzw. Senke verwenden</a:t>
            </a:r>
            <a:endParaRPr lang="de-DE" sz="2000" dirty="0"/>
          </a:p>
        </p:txBody>
      </p:sp>
      <p:sp>
        <p:nvSpPr>
          <p:cNvPr id="5" name="Oval 4"/>
          <p:cNvSpPr/>
          <p:nvPr/>
        </p:nvSpPr>
        <p:spPr>
          <a:xfrm>
            <a:off x="2285464" y="397991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s</a:t>
            </a:r>
            <a:r>
              <a:rPr kumimoji="0" lang="en-US" sz="160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1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6" name="Oval 8"/>
          <p:cNvSpPr/>
          <p:nvPr/>
        </p:nvSpPr>
        <p:spPr>
          <a:xfrm>
            <a:off x="6220752" y="407707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t</a:t>
            </a:r>
            <a:r>
              <a:rPr kumimoji="0" lang="en-US" sz="160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1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7" name="Oval 4"/>
          <p:cNvSpPr/>
          <p:nvPr/>
        </p:nvSpPr>
        <p:spPr>
          <a:xfrm>
            <a:off x="2285464" y="448396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s</a:t>
            </a:r>
            <a:r>
              <a:rPr kumimoji="0" lang="en-US" sz="160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2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8" name="Oval 4"/>
          <p:cNvSpPr/>
          <p:nvPr/>
        </p:nvSpPr>
        <p:spPr>
          <a:xfrm>
            <a:off x="2285464" y="498802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s</a:t>
            </a:r>
            <a:r>
              <a:rPr kumimoji="0" lang="en-US" sz="160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3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9" name="Oval 4"/>
          <p:cNvSpPr/>
          <p:nvPr/>
        </p:nvSpPr>
        <p:spPr>
          <a:xfrm>
            <a:off x="2285464" y="5492080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s</a:t>
            </a:r>
            <a:r>
              <a:rPr kumimoji="0" lang="en-US" sz="160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4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0" name="Oval 8"/>
          <p:cNvSpPr/>
          <p:nvPr/>
        </p:nvSpPr>
        <p:spPr>
          <a:xfrm>
            <a:off x="6220752" y="472514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t</a:t>
            </a:r>
            <a:r>
              <a:rPr kumimoji="0" lang="en-US" sz="160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2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1" name="Oval 8"/>
          <p:cNvSpPr/>
          <p:nvPr/>
        </p:nvSpPr>
        <p:spPr>
          <a:xfrm>
            <a:off x="6220752" y="53446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t</a:t>
            </a:r>
            <a:r>
              <a:rPr kumimoji="0" lang="en-US" sz="160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3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2" name="Oval 4"/>
          <p:cNvSpPr/>
          <p:nvPr/>
        </p:nvSpPr>
        <p:spPr>
          <a:xfrm>
            <a:off x="4229680" y="406449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3" name="Oval 4"/>
          <p:cNvSpPr/>
          <p:nvPr/>
        </p:nvSpPr>
        <p:spPr>
          <a:xfrm>
            <a:off x="4229680" y="4737720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4" name="Oval 4"/>
          <p:cNvSpPr/>
          <p:nvPr/>
        </p:nvSpPr>
        <p:spPr>
          <a:xfrm>
            <a:off x="4229680" y="53480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cxnSp>
        <p:nvCxnSpPr>
          <p:cNvPr id="15" name="Straight Arrow Connector 10"/>
          <p:cNvCxnSpPr>
            <a:stCxn id="5" idx="6"/>
            <a:endCxn id="12" idx="2"/>
          </p:cNvCxnSpPr>
          <p:nvPr/>
        </p:nvCxnSpPr>
        <p:spPr>
          <a:xfrm>
            <a:off x="2742664" y="4208512"/>
            <a:ext cx="1487016" cy="8458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8" name="Straight Arrow Connector 10"/>
          <p:cNvCxnSpPr>
            <a:stCxn id="5" idx="6"/>
            <a:endCxn id="13" idx="2"/>
          </p:cNvCxnSpPr>
          <p:nvPr/>
        </p:nvCxnSpPr>
        <p:spPr>
          <a:xfrm>
            <a:off x="2742664" y="4208512"/>
            <a:ext cx="1487016" cy="75780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1" name="Straight Arrow Connector 10"/>
          <p:cNvCxnSpPr>
            <a:stCxn id="7" idx="6"/>
            <a:endCxn id="13" idx="2"/>
          </p:cNvCxnSpPr>
          <p:nvPr/>
        </p:nvCxnSpPr>
        <p:spPr>
          <a:xfrm>
            <a:off x="2742664" y="4712568"/>
            <a:ext cx="1487016" cy="25375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4" name="Straight Arrow Connector 10"/>
          <p:cNvCxnSpPr>
            <a:stCxn id="7" idx="6"/>
            <a:endCxn id="12" idx="2"/>
          </p:cNvCxnSpPr>
          <p:nvPr/>
        </p:nvCxnSpPr>
        <p:spPr>
          <a:xfrm flipV="1">
            <a:off x="2742664" y="4293096"/>
            <a:ext cx="1487016" cy="41947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7" name="Straight Arrow Connector 10"/>
          <p:cNvCxnSpPr>
            <a:stCxn id="8" idx="6"/>
            <a:endCxn id="14" idx="2"/>
          </p:cNvCxnSpPr>
          <p:nvPr/>
        </p:nvCxnSpPr>
        <p:spPr>
          <a:xfrm>
            <a:off x="2742664" y="5216624"/>
            <a:ext cx="1487016" cy="36004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0" name="Straight Arrow Connector 10"/>
          <p:cNvCxnSpPr>
            <a:stCxn id="9" idx="6"/>
            <a:endCxn id="13" idx="2"/>
          </p:cNvCxnSpPr>
          <p:nvPr/>
        </p:nvCxnSpPr>
        <p:spPr>
          <a:xfrm flipV="1">
            <a:off x="2742664" y="4966320"/>
            <a:ext cx="1487016" cy="75436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3" name="Straight Arrow Connector 10"/>
          <p:cNvCxnSpPr>
            <a:stCxn id="9" idx="6"/>
            <a:endCxn id="14" idx="2"/>
          </p:cNvCxnSpPr>
          <p:nvPr/>
        </p:nvCxnSpPr>
        <p:spPr>
          <a:xfrm flipV="1">
            <a:off x="2742664" y="5576664"/>
            <a:ext cx="1487016" cy="14401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6" name="Straight Arrow Connector 10"/>
          <p:cNvCxnSpPr>
            <a:stCxn id="12" idx="6"/>
            <a:endCxn id="6" idx="2"/>
          </p:cNvCxnSpPr>
          <p:nvPr/>
        </p:nvCxnSpPr>
        <p:spPr>
          <a:xfrm>
            <a:off x="4686880" y="4293096"/>
            <a:ext cx="1533872" cy="1257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9" name="Straight Arrow Connector 10"/>
          <p:cNvCxnSpPr>
            <a:stCxn id="13" idx="6"/>
            <a:endCxn id="10" idx="2"/>
          </p:cNvCxnSpPr>
          <p:nvPr/>
        </p:nvCxnSpPr>
        <p:spPr>
          <a:xfrm flipV="1">
            <a:off x="4686880" y="4953744"/>
            <a:ext cx="1533872" cy="1257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42" name="Straight Arrow Connector 10"/>
          <p:cNvCxnSpPr>
            <a:stCxn id="14" idx="6"/>
            <a:endCxn id="11" idx="2"/>
          </p:cNvCxnSpPr>
          <p:nvPr/>
        </p:nvCxnSpPr>
        <p:spPr>
          <a:xfrm flipV="1">
            <a:off x="4686880" y="5573236"/>
            <a:ext cx="1533872" cy="342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45" name="Straight Arrow Connector 10"/>
          <p:cNvCxnSpPr>
            <a:stCxn id="14" idx="6"/>
            <a:endCxn id="10" idx="2"/>
          </p:cNvCxnSpPr>
          <p:nvPr/>
        </p:nvCxnSpPr>
        <p:spPr>
          <a:xfrm flipV="1">
            <a:off x="4686880" y="4953744"/>
            <a:ext cx="1533872" cy="62292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48" name="Straight Arrow Connector 10"/>
          <p:cNvCxnSpPr>
            <a:stCxn id="13" idx="6"/>
            <a:endCxn id="6" idx="2"/>
          </p:cNvCxnSpPr>
          <p:nvPr/>
        </p:nvCxnSpPr>
        <p:spPr>
          <a:xfrm flipV="1">
            <a:off x="4686880" y="4305672"/>
            <a:ext cx="1533872" cy="66064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51" name="Oval 4"/>
          <p:cNvSpPr/>
          <p:nvPr/>
        </p:nvSpPr>
        <p:spPr>
          <a:xfrm>
            <a:off x="520940" y="4692352"/>
            <a:ext cx="457200" cy="4572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s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52" name="Oval 8"/>
          <p:cNvSpPr/>
          <p:nvPr/>
        </p:nvSpPr>
        <p:spPr>
          <a:xfrm>
            <a:off x="8190120" y="4731432"/>
            <a:ext cx="457200" cy="4572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t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53" name="TextBox 21"/>
          <p:cNvSpPr txBox="1">
            <a:spLocks noChangeArrowheads="1"/>
          </p:cNvSpPr>
          <p:nvPr/>
        </p:nvSpPr>
        <p:spPr bwMode="auto">
          <a:xfrm>
            <a:off x="3280026" y="3960830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16</a:t>
            </a:r>
          </a:p>
        </p:txBody>
      </p:sp>
      <p:sp>
        <p:nvSpPr>
          <p:cNvPr id="54" name="TextBox 21"/>
          <p:cNvSpPr txBox="1">
            <a:spLocks noChangeArrowheads="1"/>
          </p:cNvSpPr>
          <p:nvPr/>
        </p:nvSpPr>
        <p:spPr bwMode="auto">
          <a:xfrm>
            <a:off x="2645504" y="4229824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16</a:t>
            </a:r>
          </a:p>
        </p:txBody>
      </p:sp>
      <p:sp>
        <p:nvSpPr>
          <p:cNvPr id="55" name="TextBox 21"/>
          <p:cNvSpPr txBox="1">
            <a:spLocks noChangeArrowheads="1"/>
          </p:cNvSpPr>
          <p:nvPr/>
        </p:nvSpPr>
        <p:spPr bwMode="auto">
          <a:xfrm>
            <a:off x="2717512" y="4418139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8</a:t>
            </a:r>
          </a:p>
        </p:txBody>
      </p:sp>
      <p:sp>
        <p:nvSpPr>
          <p:cNvPr id="56" name="TextBox 21"/>
          <p:cNvSpPr txBox="1">
            <a:spLocks noChangeArrowheads="1"/>
          </p:cNvSpPr>
          <p:nvPr/>
        </p:nvSpPr>
        <p:spPr bwMode="auto">
          <a:xfrm>
            <a:off x="3015992" y="4746630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32</a:t>
            </a:r>
          </a:p>
        </p:txBody>
      </p:sp>
      <p:sp>
        <p:nvSpPr>
          <p:cNvPr id="57" name="TextBox 21"/>
          <p:cNvSpPr txBox="1">
            <a:spLocks noChangeArrowheads="1"/>
          </p:cNvSpPr>
          <p:nvPr/>
        </p:nvSpPr>
        <p:spPr bwMode="auto">
          <a:xfrm>
            <a:off x="2851650" y="5019774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64</a:t>
            </a:r>
          </a:p>
        </p:txBody>
      </p:sp>
      <p:sp>
        <p:nvSpPr>
          <p:cNvPr id="58" name="TextBox 21"/>
          <p:cNvSpPr txBox="1">
            <a:spLocks noChangeArrowheads="1"/>
          </p:cNvSpPr>
          <p:nvPr/>
        </p:nvSpPr>
        <p:spPr bwMode="auto">
          <a:xfrm>
            <a:off x="2759316" y="5360600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4</a:t>
            </a:r>
          </a:p>
        </p:txBody>
      </p:sp>
      <p:sp>
        <p:nvSpPr>
          <p:cNvPr id="59" name="TextBox 21"/>
          <p:cNvSpPr txBox="1">
            <a:spLocks noChangeArrowheads="1"/>
          </p:cNvSpPr>
          <p:nvPr/>
        </p:nvSpPr>
        <p:spPr bwMode="auto">
          <a:xfrm>
            <a:off x="3217040" y="5582716"/>
            <a:ext cx="5261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128</a:t>
            </a:r>
          </a:p>
        </p:txBody>
      </p:sp>
      <p:sp>
        <p:nvSpPr>
          <p:cNvPr id="60" name="TextBox 21"/>
          <p:cNvSpPr txBox="1">
            <a:spLocks noChangeArrowheads="1"/>
          </p:cNvSpPr>
          <p:nvPr/>
        </p:nvSpPr>
        <p:spPr bwMode="auto">
          <a:xfrm>
            <a:off x="5165784" y="403923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5</a:t>
            </a:r>
          </a:p>
        </p:txBody>
      </p:sp>
      <p:sp>
        <p:nvSpPr>
          <p:cNvPr id="61" name="TextBox 21"/>
          <p:cNvSpPr txBox="1">
            <a:spLocks noChangeArrowheads="1"/>
          </p:cNvSpPr>
          <p:nvPr/>
        </p:nvSpPr>
        <p:spPr bwMode="auto">
          <a:xfrm>
            <a:off x="5108878" y="4408076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10</a:t>
            </a:r>
          </a:p>
        </p:txBody>
      </p:sp>
      <p:sp>
        <p:nvSpPr>
          <p:cNvPr id="62" name="TextBox 21"/>
          <p:cNvSpPr txBox="1">
            <a:spLocks noChangeArrowheads="1"/>
          </p:cNvSpPr>
          <p:nvPr/>
        </p:nvSpPr>
        <p:spPr bwMode="auto">
          <a:xfrm>
            <a:off x="5247670" y="4674622"/>
            <a:ext cx="5261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100</a:t>
            </a:r>
          </a:p>
        </p:txBody>
      </p:sp>
      <p:sp>
        <p:nvSpPr>
          <p:cNvPr id="63" name="TextBox 21"/>
          <p:cNvSpPr txBox="1">
            <a:spLocks noChangeArrowheads="1"/>
          </p:cNvSpPr>
          <p:nvPr/>
        </p:nvSpPr>
        <p:spPr bwMode="auto">
          <a:xfrm>
            <a:off x="4969516" y="5095927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50</a:t>
            </a:r>
          </a:p>
        </p:txBody>
      </p:sp>
      <p:sp>
        <p:nvSpPr>
          <p:cNvPr id="64" name="TextBox 21"/>
          <p:cNvSpPr txBox="1">
            <a:spLocks noChangeArrowheads="1"/>
          </p:cNvSpPr>
          <p:nvPr/>
        </p:nvSpPr>
        <p:spPr bwMode="auto">
          <a:xfrm>
            <a:off x="5361484" y="5521012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20</a:t>
            </a:r>
          </a:p>
        </p:txBody>
      </p:sp>
      <p:cxnSp>
        <p:nvCxnSpPr>
          <p:cNvPr id="65" name="Straight Arrow Connector 10"/>
          <p:cNvCxnSpPr>
            <a:stCxn id="51" idx="7"/>
            <a:endCxn id="5" idx="2"/>
          </p:cNvCxnSpPr>
          <p:nvPr/>
        </p:nvCxnSpPr>
        <p:spPr>
          <a:xfrm flipV="1">
            <a:off x="911185" y="4208512"/>
            <a:ext cx="1374279" cy="550795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68" name="Straight Arrow Connector 10"/>
          <p:cNvCxnSpPr>
            <a:stCxn id="51" idx="6"/>
            <a:endCxn id="7" idx="2"/>
          </p:cNvCxnSpPr>
          <p:nvPr/>
        </p:nvCxnSpPr>
        <p:spPr>
          <a:xfrm flipV="1">
            <a:off x="978140" y="4712568"/>
            <a:ext cx="1307324" cy="20838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71" name="Straight Arrow Connector 10"/>
          <p:cNvCxnSpPr>
            <a:stCxn id="51" idx="6"/>
            <a:endCxn id="8" idx="2"/>
          </p:cNvCxnSpPr>
          <p:nvPr/>
        </p:nvCxnSpPr>
        <p:spPr>
          <a:xfrm>
            <a:off x="978140" y="4920952"/>
            <a:ext cx="1307324" cy="29567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74" name="Straight Arrow Connector 10"/>
          <p:cNvCxnSpPr>
            <a:stCxn id="51" idx="5"/>
            <a:endCxn id="9" idx="2"/>
          </p:cNvCxnSpPr>
          <p:nvPr/>
        </p:nvCxnSpPr>
        <p:spPr>
          <a:xfrm>
            <a:off x="911185" y="5082597"/>
            <a:ext cx="1374279" cy="638083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77" name="Straight Arrow Connector 10"/>
          <p:cNvCxnSpPr>
            <a:stCxn id="6" idx="6"/>
            <a:endCxn id="52" idx="1"/>
          </p:cNvCxnSpPr>
          <p:nvPr/>
        </p:nvCxnSpPr>
        <p:spPr>
          <a:xfrm>
            <a:off x="6677952" y="4305672"/>
            <a:ext cx="1579123" cy="492715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80" name="Straight Arrow Connector 10"/>
          <p:cNvCxnSpPr>
            <a:stCxn id="10" idx="6"/>
            <a:endCxn id="52" idx="2"/>
          </p:cNvCxnSpPr>
          <p:nvPr/>
        </p:nvCxnSpPr>
        <p:spPr>
          <a:xfrm>
            <a:off x="6677952" y="4953744"/>
            <a:ext cx="1512168" cy="6288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83" name="Straight Arrow Connector 10"/>
          <p:cNvCxnSpPr>
            <a:stCxn id="11" idx="6"/>
            <a:endCxn id="52" idx="3"/>
          </p:cNvCxnSpPr>
          <p:nvPr/>
        </p:nvCxnSpPr>
        <p:spPr>
          <a:xfrm flipV="1">
            <a:off x="6677952" y="5121677"/>
            <a:ext cx="1579123" cy="451559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86" name="Rechteck 85"/>
          <p:cNvSpPr/>
          <p:nvPr/>
        </p:nvSpPr>
        <p:spPr>
          <a:xfrm>
            <a:off x="384696" y="3861048"/>
            <a:ext cx="72968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rgbClr val="004274"/>
                </a:solidFill>
                <a:latin typeface="Gill Sans MT"/>
              </a:rPr>
              <a:t>Super-</a:t>
            </a:r>
            <a:br>
              <a:rPr lang="en-US" sz="1600" kern="0" dirty="0" smtClean="0">
                <a:solidFill>
                  <a:srgbClr val="004274"/>
                </a:solidFill>
                <a:latin typeface="Gill Sans MT"/>
              </a:rPr>
            </a:br>
            <a:r>
              <a:rPr lang="en-US" sz="1600" kern="0" dirty="0" err="1" smtClean="0">
                <a:solidFill>
                  <a:srgbClr val="004274"/>
                </a:solidFill>
                <a:latin typeface="Gill Sans MT"/>
              </a:rPr>
              <a:t>quelle</a:t>
            </a:r>
            <a:endParaRPr lang="en-US" sz="1600" kern="0" baseline="-25000" dirty="0">
              <a:solidFill>
                <a:srgbClr val="004274"/>
              </a:solidFill>
              <a:latin typeface="Gill Sans MT"/>
            </a:endParaRPr>
          </a:p>
        </p:txBody>
      </p:sp>
      <p:sp>
        <p:nvSpPr>
          <p:cNvPr id="87" name="Rechteck 86"/>
          <p:cNvSpPr/>
          <p:nvPr/>
        </p:nvSpPr>
        <p:spPr>
          <a:xfrm>
            <a:off x="8029616" y="3877597"/>
            <a:ext cx="72968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rgbClr val="004274"/>
                </a:solidFill>
                <a:latin typeface="Gill Sans MT"/>
              </a:rPr>
              <a:t>Super-</a:t>
            </a:r>
            <a:br>
              <a:rPr lang="en-US" sz="1600" kern="0" dirty="0" smtClean="0">
                <a:solidFill>
                  <a:srgbClr val="004274"/>
                </a:solidFill>
                <a:latin typeface="Gill Sans MT"/>
              </a:rPr>
            </a:br>
            <a:r>
              <a:rPr lang="en-US" sz="1600" kern="0" dirty="0" err="1" smtClean="0">
                <a:solidFill>
                  <a:srgbClr val="004274"/>
                </a:solidFill>
                <a:latin typeface="Gill Sans MT"/>
              </a:rPr>
              <a:t>senke</a:t>
            </a:r>
            <a:endParaRPr lang="en-US" sz="1600" kern="0" baseline="-25000" dirty="0">
              <a:solidFill>
                <a:srgbClr val="004274"/>
              </a:solidFill>
              <a:latin typeface="Gill Sans MT"/>
            </a:endParaRPr>
          </a:p>
        </p:txBody>
      </p:sp>
      <p:sp>
        <p:nvSpPr>
          <p:cNvPr id="88" name="TextBox 21"/>
          <p:cNvSpPr txBox="1">
            <a:spLocks noChangeArrowheads="1"/>
          </p:cNvSpPr>
          <p:nvPr/>
        </p:nvSpPr>
        <p:spPr bwMode="auto">
          <a:xfrm rot="20273064">
            <a:off x="1150113" y="4130051"/>
            <a:ext cx="1083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∞ </a:t>
            </a:r>
            <a:r>
              <a:rPr lang="en-US" altLang="de-DE" sz="1600" dirty="0" err="1" smtClean="0">
                <a:solidFill>
                  <a:srgbClr val="C00000"/>
                </a:solidFill>
                <a:latin typeface="Arial" charset="0"/>
              </a:rPr>
              <a:t>bzw</a:t>
            </a: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. 32</a:t>
            </a:r>
          </a:p>
        </p:txBody>
      </p:sp>
      <p:sp>
        <p:nvSpPr>
          <p:cNvPr id="89" name="TextBox 21"/>
          <p:cNvSpPr txBox="1">
            <a:spLocks noChangeArrowheads="1"/>
          </p:cNvSpPr>
          <p:nvPr/>
        </p:nvSpPr>
        <p:spPr bwMode="auto">
          <a:xfrm rot="21053302">
            <a:off x="1149744" y="4523077"/>
            <a:ext cx="1083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∞ </a:t>
            </a:r>
            <a:r>
              <a:rPr lang="en-US" altLang="de-DE" sz="1600" dirty="0" err="1" smtClean="0">
                <a:solidFill>
                  <a:srgbClr val="C00000"/>
                </a:solidFill>
                <a:latin typeface="Arial" charset="0"/>
              </a:rPr>
              <a:t>bzw</a:t>
            </a: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. 40</a:t>
            </a:r>
          </a:p>
        </p:txBody>
      </p:sp>
      <p:sp>
        <p:nvSpPr>
          <p:cNvPr id="90" name="TextBox 21"/>
          <p:cNvSpPr txBox="1">
            <a:spLocks noChangeArrowheads="1"/>
          </p:cNvSpPr>
          <p:nvPr/>
        </p:nvSpPr>
        <p:spPr bwMode="auto">
          <a:xfrm rot="641092">
            <a:off x="1219799" y="4825359"/>
            <a:ext cx="1083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∞ </a:t>
            </a:r>
            <a:r>
              <a:rPr lang="en-US" altLang="de-DE" sz="1600" dirty="0" err="1" smtClean="0">
                <a:solidFill>
                  <a:srgbClr val="C00000"/>
                </a:solidFill>
                <a:latin typeface="Arial" charset="0"/>
              </a:rPr>
              <a:t>bzw</a:t>
            </a: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. 64</a:t>
            </a:r>
          </a:p>
        </p:txBody>
      </p:sp>
      <p:sp>
        <p:nvSpPr>
          <p:cNvPr id="91" name="TextBox 21"/>
          <p:cNvSpPr txBox="1">
            <a:spLocks noChangeArrowheads="1"/>
          </p:cNvSpPr>
          <p:nvPr/>
        </p:nvSpPr>
        <p:spPr bwMode="auto">
          <a:xfrm rot="1481686">
            <a:off x="1118700" y="5191324"/>
            <a:ext cx="11978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∞ </a:t>
            </a:r>
            <a:r>
              <a:rPr lang="en-US" altLang="de-DE" sz="1600" dirty="0" err="1" smtClean="0">
                <a:solidFill>
                  <a:srgbClr val="C00000"/>
                </a:solidFill>
                <a:latin typeface="Arial" charset="0"/>
              </a:rPr>
              <a:t>bzw</a:t>
            </a: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. 132</a:t>
            </a:r>
          </a:p>
        </p:txBody>
      </p:sp>
      <p:sp>
        <p:nvSpPr>
          <p:cNvPr id="92" name="TextBox 21"/>
          <p:cNvSpPr txBox="1">
            <a:spLocks noChangeArrowheads="1"/>
          </p:cNvSpPr>
          <p:nvPr/>
        </p:nvSpPr>
        <p:spPr bwMode="auto">
          <a:xfrm rot="1051290">
            <a:off x="6732500" y="4226950"/>
            <a:ext cx="11407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 ∞ </a:t>
            </a:r>
            <a:r>
              <a:rPr lang="en-US" altLang="de-DE" sz="1600" dirty="0" err="1" smtClean="0">
                <a:solidFill>
                  <a:srgbClr val="C00000"/>
                </a:solidFill>
                <a:latin typeface="Arial" charset="0"/>
              </a:rPr>
              <a:t>bzw</a:t>
            </a: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. 15</a:t>
            </a:r>
          </a:p>
        </p:txBody>
      </p:sp>
      <p:sp>
        <p:nvSpPr>
          <p:cNvPr id="93" name="TextBox 21"/>
          <p:cNvSpPr txBox="1">
            <a:spLocks noChangeArrowheads="1"/>
          </p:cNvSpPr>
          <p:nvPr/>
        </p:nvSpPr>
        <p:spPr bwMode="auto">
          <a:xfrm>
            <a:off x="6729886" y="4674622"/>
            <a:ext cx="11978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∞ </a:t>
            </a:r>
            <a:r>
              <a:rPr lang="en-US" altLang="de-DE" sz="1600" dirty="0" err="1" smtClean="0">
                <a:solidFill>
                  <a:srgbClr val="C00000"/>
                </a:solidFill>
                <a:latin typeface="Arial" charset="0"/>
              </a:rPr>
              <a:t>bzw</a:t>
            </a: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. 150</a:t>
            </a:r>
          </a:p>
        </p:txBody>
      </p:sp>
      <p:sp>
        <p:nvSpPr>
          <p:cNvPr id="94" name="TextBox 21"/>
          <p:cNvSpPr txBox="1">
            <a:spLocks noChangeArrowheads="1"/>
          </p:cNvSpPr>
          <p:nvPr/>
        </p:nvSpPr>
        <p:spPr bwMode="auto">
          <a:xfrm rot="20647598">
            <a:off x="6833077" y="5104975"/>
            <a:ext cx="1083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∞ </a:t>
            </a:r>
            <a:r>
              <a:rPr lang="en-US" altLang="de-DE" sz="1600" dirty="0" err="1" smtClean="0">
                <a:solidFill>
                  <a:srgbClr val="C00000"/>
                </a:solidFill>
                <a:latin typeface="Arial" charset="0"/>
              </a:rPr>
              <a:t>bzw</a:t>
            </a: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. 20</a:t>
            </a:r>
          </a:p>
        </p:txBody>
      </p:sp>
      <p:sp>
        <p:nvSpPr>
          <p:cNvPr id="6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660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</p:bld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9458"/>
            <a:ext cx="8229600" cy="503238"/>
          </a:xfrm>
        </p:spPr>
        <p:txBody>
          <a:bodyPr/>
          <a:lstStyle/>
          <a:p>
            <a:r>
              <a:rPr lang="de-DE" dirty="0" smtClean="0"/>
              <a:t>Anwendung: Maximale </a:t>
            </a:r>
            <a:r>
              <a:rPr lang="de-DE" dirty="0" err="1" smtClean="0"/>
              <a:t>Bipartite</a:t>
            </a:r>
            <a:r>
              <a:rPr lang="de-DE" dirty="0" smtClean="0"/>
              <a:t> </a:t>
            </a:r>
            <a:r>
              <a:rPr lang="de-DE" dirty="0" err="1" smtClean="0"/>
              <a:t>Matchings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Bipartite Graphen sind Graphen </a:t>
            </a:r>
            <a:r>
              <a:rPr lang="de-DE" sz="2400" dirty="0" smtClean="0">
                <a:solidFill>
                  <a:srgbClr val="3C8C93"/>
                </a:solidFill>
              </a:rPr>
              <a:t>G=(V, E)</a:t>
            </a:r>
            <a:r>
              <a:rPr lang="de-DE" sz="2400" dirty="0" smtClean="0"/>
              <a:t> in denen die Knotenmenge </a:t>
            </a:r>
            <a:r>
              <a:rPr lang="de-DE" sz="2400" dirty="0" smtClean="0">
                <a:solidFill>
                  <a:srgbClr val="3C8C93"/>
                </a:solidFill>
              </a:rPr>
              <a:t>V</a:t>
            </a:r>
            <a:r>
              <a:rPr lang="de-DE" sz="2400" dirty="0" smtClean="0"/>
              <a:t> in zwei disjunkte Knotenmengen </a:t>
            </a:r>
            <a:r>
              <a:rPr lang="de-DE" sz="2400" dirty="0" smtClean="0">
                <a:solidFill>
                  <a:srgbClr val="3C8C93"/>
                </a:solidFill>
              </a:rPr>
              <a:t>V</a:t>
            </a:r>
            <a:r>
              <a:rPr lang="de-DE" sz="2400" baseline="-25000" dirty="0" smtClean="0">
                <a:solidFill>
                  <a:srgbClr val="3C8C93"/>
                </a:solidFill>
              </a:rPr>
              <a:t>1</a:t>
            </a:r>
            <a:r>
              <a:rPr lang="de-DE" sz="2400" dirty="0" smtClean="0"/>
              <a:t> und </a:t>
            </a:r>
            <a:r>
              <a:rPr lang="de-DE" sz="2400" dirty="0" smtClean="0">
                <a:solidFill>
                  <a:srgbClr val="3C8C93"/>
                </a:solidFill>
              </a:rPr>
              <a:t>V</a:t>
            </a:r>
            <a:r>
              <a:rPr lang="de-DE" sz="2400" baseline="-25000" dirty="0" smtClean="0">
                <a:solidFill>
                  <a:srgbClr val="3C8C93"/>
                </a:solidFill>
              </a:rPr>
              <a:t>2</a:t>
            </a:r>
            <a:r>
              <a:rPr lang="de-DE" sz="2400" dirty="0" smtClean="0"/>
              <a:t> aufgeteilt werden können </a:t>
            </a:r>
            <a:r>
              <a:rPr lang="de-DE" sz="2400" dirty="0" smtClean="0">
                <a:solidFill>
                  <a:srgbClr val="3C8C93"/>
                </a:solidFill>
              </a:rPr>
              <a:t>(V </a:t>
            </a:r>
            <a:r>
              <a:rPr lang="de-DE" sz="2400" dirty="0">
                <a:solidFill>
                  <a:srgbClr val="3C8C93"/>
                </a:solidFill>
              </a:rPr>
              <a:t>= V</a:t>
            </a:r>
            <a:r>
              <a:rPr lang="de-DE" sz="2400" baseline="-25000" dirty="0">
                <a:solidFill>
                  <a:srgbClr val="3C8C93"/>
                </a:solidFill>
              </a:rPr>
              <a:t>1</a:t>
            </a:r>
            <a:r>
              <a:rPr lang="de-DE" sz="2400" dirty="0">
                <a:solidFill>
                  <a:srgbClr val="3C8C93"/>
                </a:solidFill>
              </a:rPr>
              <a:t>∪</a:t>
            </a:r>
            <a:r>
              <a:rPr lang="de-DE" sz="2400" dirty="0" smtClean="0">
                <a:solidFill>
                  <a:srgbClr val="3C8C93"/>
                </a:solidFill>
              </a:rPr>
              <a:t>V</a:t>
            </a:r>
            <a:r>
              <a:rPr lang="de-DE" sz="2400" baseline="-25000" dirty="0" smtClean="0">
                <a:solidFill>
                  <a:srgbClr val="3C8C93"/>
                </a:solidFill>
              </a:rPr>
              <a:t>2</a:t>
            </a:r>
            <a:r>
              <a:rPr lang="de-DE" sz="2400" dirty="0" smtClean="0">
                <a:solidFill>
                  <a:srgbClr val="3C8C93"/>
                </a:solidFill>
              </a:rPr>
              <a:t>)</a:t>
            </a:r>
            <a:r>
              <a:rPr lang="de-DE" sz="2400" dirty="0" smtClean="0"/>
              <a:t>, so dass 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>
                <a:solidFill>
                  <a:srgbClr val="3C8C93"/>
                </a:solidFill>
              </a:rPr>
              <a:t>∀ (</a:t>
            </a:r>
            <a:r>
              <a:rPr lang="de-DE" sz="2400" dirty="0" err="1" smtClean="0">
                <a:solidFill>
                  <a:srgbClr val="3C8C93"/>
                </a:solidFill>
              </a:rPr>
              <a:t>u</a:t>
            </a:r>
            <a:r>
              <a:rPr lang="de-DE" sz="2400" dirty="0" smtClean="0">
                <a:solidFill>
                  <a:srgbClr val="3C8C93"/>
                </a:solidFill>
              </a:rPr>
              <a:t>, v) ∈E: (u∈V</a:t>
            </a:r>
            <a:r>
              <a:rPr lang="de-DE" sz="2400" baseline="-25000" dirty="0" smtClean="0">
                <a:solidFill>
                  <a:srgbClr val="3C8C93"/>
                </a:solidFill>
              </a:rPr>
              <a:t>1</a:t>
            </a:r>
            <a:r>
              <a:rPr lang="de-DE" sz="2400" dirty="0" smtClean="0">
                <a:solidFill>
                  <a:srgbClr val="3C8C93"/>
                </a:solidFill>
              </a:rPr>
              <a:t> ∧ v∈V</a:t>
            </a:r>
            <a:r>
              <a:rPr lang="de-DE" sz="2400" baseline="-25000" dirty="0" smtClean="0">
                <a:solidFill>
                  <a:srgbClr val="3C8C93"/>
                </a:solidFill>
              </a:rPr>
              <a:t>2</a:t>
            </a:r>
            <a:r>
              <a:rPr lang="de-DE" sz="2400" dirty="0" smtClean="0">
                <a:solidFill>
                  <a:srgbClr val="3C8C93"/>
                </a:solidFill>
              </a:rPr>
              <a:t>)∨(</a:t>
            </a:r>
            <a:r>
              <a:rPr lang="de-DE" sz="2400" dirty="0">
                <a:solidFill>
                  <a:srgbClr val="3C8C93"/>
                </a:solidFill>
              </a:rPr>
              <a:t>u∈</a:t>
            </a:r>
            <a:r>
              <a:rPr lang="de-DE" sz="2400" dirty="0" smtClean="0">
                <a:solidFill>
                  <a:srgbClr val="3C8C93"/>
                </a:solidFill>
              </a:rPr>
              <a:t>V</a:t>
            </a:r>
            <a:r>
              <a:rPr lang="de-DE" sz="2400" baseline="-25000" dirty="0" smtClean="0">
                <a:solidFill>
                  <a:srgbClr val="3C8C93"/>
                </a:solidFill>
              </a:rPr>
              <a:t>2</a:t>
            </a:r>
            <a:r>
              <a:rPr lang="de-DE" sz="2400" dirty="0" smtClean="0">
                <a:solidFill>
                  <a:srgbClr val="3C8C93"/>
                </a:solidFill>
              </a:rPr>
              <a:t> </a:t>
            </a:r>
            <a:r>
              <a:rPr lang="de-DE" sz="2400" dirty="0">
                <a:solidFill>
                  <a:srgbClr val="3C8C93"/>
                </a:solidFill>
              </a:rPr>
              <a:t>∧ v∈</a:t>
            </a:r>
            <a:r>
              <a:rPr lang="de-DE" sz="2400" dirty="0" smtClean="0">
                <a:solidFill>
                  <a:srgbClr val="3C8C93"/>
                </a:solidFill>
              </a:rPr>
              <a:t>V</a:t>
            </a:r>
            <a:r>
              <a:rPr lang="de-DE" sz="2400" baseline="-25000" dirty="0" smtClean="0">
                <a:solidFill>
                  <a:srgbClr val="3C8C93"/>
                </a:solidFill>
              </a:rPr>
              <a:t>1</a:t>
            </a:r>
            <a:r>
              <a:rPr lang="de-DE" sz="2400" dirty="0" smtClean="0">
                <a:solidFill>
                  <a:srgbClr val="3C8C93"/>
                </a:solidFill>
              </a:rPr>
              <a:t>)</a:t>
            </a:r>
            <a:endParaRPr lang="de-DE" dirty="0" smtClean="0">
              <a:solidFill>
                <a:srgbClr val="3C8C93"/>
              </a:solidFill>
              <a:latin typeface="Cambria Math"/>
            </a:endParaRPr>
          </a:p>
          <a:p>
            <a:r>
              <a:rPr lang="de-DE" sz="2400" dirty="0" smtClean="0"/>
              <a:t>Beispiel eines </a:t>
            </a:r>
            <a:r>
              <a:rPr lang="de-DE" sz="2400" dirty="0" err="1" smtClean="0"/>
              <a:t>bipartiten</a:t>
            </a:r>
            <a:r>
              <a:rPr lang="de-DE" sz="2400" dirty="0" smtClean="0"/>
              <a:t> Graphen: </a:t>
            </a:r>
          </a:p>
          <a:p>
            <a:pPr lvl="1"/>
            <a:r>
              <a:rPr lang="de-DE" sz="2000" dirty="0" smtClean="0"/>
              <a:t>Knoten aus </a:t>
            </a:r>
            <a:r>
              <a:rPr lang="de-DE" sz="2000" dirty="0" smtClean="0">
                <a:solidFill>
                  <a:srgbClr val="3C8C93"/>
                </a:solidFill>
              </a:rPr>
              <a:t>V</a:t>
            </a:r>
            <a:r>
              <a:rPr lang="de-DE" sz="2000" baseline="-25000" dirty="0" smtClean="0">
                <a:solidFill>
                  <a:srgbClr val="3C8C93"/>
                </a:solidFill>
              </a:rPr>
              <a:t>1</a:t>
            </a:r>
            <a:r>
              <a:rPr lang="de-DE" sz="2000" dirty="0" smtClean="0"/>
              <a:t> repräsentieren </a:t>
            </a:r>
            <a:r>
              <a:rPr lang="de-DE" sz="2000" dirty="0" err="1" smtClean="0"/>
              <a:t>ausge</a:t>
            </a:r>
            <a:r>
              <a:rPr lang="de-DE" sz="2000" dirty="0" smtClean="0"/>
              <a:t>-</a:t>
            </a:r>
            <a:br>
              <a:rPr lang="de-DE" sz="2000" dirty="0" smtClean="0"/>
            </a:br>
            <a:r>
              <a:rPr lang="de-DE" sz="2000" dirty="0" smtClean="0"/>
              <a:t>bildete Arbeiter und </a:t>
            </a:r>
          </a:p>
          <a:p>
            <a:pPr lvl="1"/>
            <a:r>
              <a:rPr lang="de-DE" sz="2000" dirty="0" smtClean="0"/>
              <a:t>Knoten aus </a:t>
            </a:r>
            <a:r>
              <a:rPr lang="de-DE" sz="2000" dirty="0" smtClean="0">
                <a:solidFill>
                  <a:srgbClr val="3C8C93"/>
                </a:solidFill>
              </a:rPr>
              <a:t>V</a:t>
            </a:r>
            <a:r>
              <a:rPr lang="de-DE" sz="2000" baseline="-25000" dirty="0" smtClean="0">
                <a:solidFill>
                  <a:srgbClr val="3C8C93"/>
                </a:solidFill>
              </a:rPr>
              <a:t>2</a:t>
            </a:r>
            <a:r>
              <a:rPr lang="de-DE" sz="2000" dirty="0" smtClean="0"/>
              <a:t> repräsentieren Aufgaben, </a:t>
            </a:r>
          </a:p>
          <a:p>
            <a:pPr lvl="1"/>
            <a:r>
              <a:rPr lang="de-DE" sz="2000" dirty="0" smtClean="0"/>
              <a:t>Kanten verbinden die Aufgaben mit den </a:t>
            </a:r>
            <a:br>
              <a:rPr lang="de-DE" sz="2000" dirty="0" smtClean="0"/>
            </a:br>
            <a:r>
              <a:rPr lang="de-DE" sz="2000" dirty="0" smtClean="0"/>
              <a:t>Arbeitern, die sie (bzgl. ihrer Ausbildung) </a:t>
            </a:r>
            <a:br>
              <a:rPr lang="de-DE" sz="2000" dirty="0" smtClean="0"/>
            </a:br>
            <a:r>
              <a:rPr lang="de-DE" sz="2000" dirty="0" smtClean="0"/>
              <a:t>ausführen können</a:t>
            </a:r>
          </a:p>
        </p:txBody>
      </p:sp>
      <p:sp>
        <p:nvSpPr>
          <p:cNvPr id="6" name="Oval 4"/>
          <p:cNvSpPr/>
          <p:nvPr/>
        </p:nvSpPr>
        <p:spPr>
          <a:xfrm>
            <a:off x="6084168" y="3212976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Oval 4"/>
          <p:cNvSpPr/>
          <p:nvPr/>
        </p:nvSpPr>
        <p:spPr>
          <a:xfrm>
            <a:off x="6084168" y="3717032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Oval 4"/>
          <p:cNvSpPr/>
          <p:nvPr/>
        </p:nvSpPr>
        <p:spPr>
          <a:xfrm>
            <a:off x="6084168" y="4221088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Oval 4"/>
          <p:cNvSpPr/>
          <p:nvPr/>
        </p:nvSpPr>
        <p:spPr>
          <a:xfrm>
            <a:off x="6084168" y="4725144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Oval 4"/>
          <p:cNvSpPr/>
          <p:nvPr/>
        </p:nvSpPr>
        <p:spPr>
          <a:xfrm>
            <a:off x="6084168" y="522920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Oval 4"/>
          <p:cNvSpPr/>
          <p:nvPr/>
        </p:nvSpPr>
        <p:spPr>
          <a:xfrm>
            <a:off x="8075240" y="3356992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Oval 4"/>
          <p:cNvSpPr/>
          <p:nvPr/>
        </p:nvSpPr>
        <p:spPr>
          <a:xfrm>
            <a:off x="8075240" y="3933056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Oval 4"/>
          <p:cNvSpPr/>
          <p:nvPr/>
        </p:nvSpPr>
        <p:spPr>
          <a:xfrm>
            <a:off x="8075240" y="4509120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4" name="Oval 4"/>
          <p:cNvSpPr/>
          <p:nvPr/>
        </p:nvSpPr>
        <p:spPr>
          <a:xfrm>
            <a:off x="8075240" y="5085184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15" name="Straight Arrow Connector 9"/>
          <p:cNvCxnSpPr>
            <a:stCxn id="6" idx="6"/>
            <a:endCxn id="11" idx="2"/>
          </p:cNvCxnSpPr>
          <p:nvPr/>
        </p:nvCxnSpPr>
        <p:spPr>
          <a:xfrm>
            <a:off x="6541368" y="3441576"/>
            <a:ext cx="1533872" cy="144016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20" name="Straight Arrow Connector 9"/>
          <p:cNvCxnSpPr>
            <a:stCxn id="7" idx="6"/>
            <a:endCxn id="11" idx="2"/>
          </p:cNvCxnSpPr>
          <p:nvPr/>
        </p:nvCxnSpPr>
        <p:spPr>
          <a:xfrm flipV="1">
            <a:off x="6541368" y="3585592"/>
            <a:ext cx="1533872" cy="36004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24" name="Straight Arrow Connector 9"/>
          <p:cNvCxnSpPr>
            <a:stCxn id="6" idx="6"/>
            <a:endCxn id="13" idx="2"/>
          </p:cNvCxnSpPr>
          <p:nvPr/>
        </p:nvCxnSpPr>
        <p:spPr>
          <a:xfrm>
            <a:off x="6541368" y="3441576"/>
            <a:ext cx="1533872" cy="1296144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27" name="Straight Arrow Connector 9"/>
          <p:cNvCxnSpPr>
            <a:stCxn id="7" idx="6"/>
            <a:endCxn id="13" idx="2"/>
          </p:cNvCxnSpPr>
          <p:nvPr/>
        </p:nvCxnSpPr>
        <p:spPr>
          <a:xfrm>
            <a:off x="6541368" y="3945632"/>
            <a:ext cx="1533872" cy="79208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0" name="Straight Arrow Connector 9"/>
          <p:cNvCxnSpPr>
            <a:stCxn id="12" idx="2"/>
            <a:endCxn id="8" idx="6"/>
          </p:cNvCxnSpPr>
          <p:nvPr/>
        </p:nvCxnSpPr>
        <p:spPr>
          <a:xfrm flipH="1">
            <a:off x="6541368" y="4161656"/>
            <a:ext cx="1533872" cy="288032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3" name="Straight Arrow Connector 9"/>
          <p:cNvCxnSpPr>
            <a:stCxn id="8" idx="6"/>
            <a:endCxn id="13" idx="2"/>
          </p:cNvCxnSpPr>
          <p:nvPr/>
        </p:nvCxnSpPr>
        <p:spPr>
          <a:xfrm>
            <a:off x="6541368" y="4449688"/>
            <a:ext cx="1533872" cy="288032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6" name="Straight Arrow Connector 9"/>
          <p:cNvCxnSpPr>
            <a:stCxn id="8" idx="6"/>
            <a:endCxn id="14" idx="2"/>
          </p:cNvCxnSpPr>
          <p:nvPr/>
        </p:nvCxnSpPr>
        <p:spPr>
          <a:xfrm>
            <a:off x="6541368" y="4449688"/>
            <a:ext cx="1533872" cy="864096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9" name="Straight Arrow Connector 9"/>
          <p:cNvCxnSpPr>
            <a:stCxn id="9" idx="6"/>
            <a:endCxn id="13" idx="2"/>
          </p:cNvCxnSpPr>
          <p:nvPr/>
        </p:nvCxnSpPr>
        <p:spPr>
          <a:xfrm flipV="1">
            <a:off x="6541368" y="4737720"/>
            <a:ext cx="1533872" cy="216024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42" name="Straight Arrow Connector 9"/>
          <p:cNvCxnSpPr>
            <a:stCxn id="10" idx="6"/>
            <a:endCxn id="13" idx="2"/>
          </p:cNvCxnSpPr>
          <p:nvPr/>
        </p:nvCxnSpPr>
        <p:spPr>
          <a:xfrm flipV="1">
            <a:off x="6541368" y="4737720"/>
            <a:ext cx="1533872" cy="72008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sp>
        <p:nvSpPr>
          <p:cNvPr id="4" name="Rechteck 3"/>
          <p:cNvSpPr/>
          <p:nvPr/>
        </p:nvSpPr>
        <p:spPr>
          <a:xfrm>
            <a:off x="6156176" y="5733256"/>
            <a:ext cx="392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3C8C93"/>
                </a:solidFill>
              </a:rPr>
              <a:t>V</a:t>
            </a:r>
            <a:r>
              <a:rPr lang="de-DE" baseline="-25000" dirty="0">
                <a:solidFill>
                  <a:srgbClr val="3C8C93"/>
                </a:solidFill>
              </a:rPr>
              <a:t>1</a:t>
            </a:r>
            <a:endParaRPr lang="de-DE" dirty="0"/>
          </a:p>
        </p:txBody>
      </p:sp>
      <p:sp>
        <p:nvSpPr>
          <p:cNvPr id="26" name="Rechteck 25"/>
          <p:cNvSpPr/>
          <p:nvPr/>
        </p:nvSpPr>
        <p:spPr>
          <a:xfrm>
            <a:off x="8100392" y="5661248"/>
            <a:ext cx="392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3C8C93"/>
                </a:solidFill>
              </a:rPr>
              <a:t>V</a:t>
            </a:r>
            <a:r>
              <a:rPr lang="de-DE" baseline="-25000" dirty="0" smtClean="0">
                <a:solidFill>
                  <a:srgbClr val="3C8C93"/>
                </a:solidFill>
              </a:rPr>
              <a:t>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542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 err="1" smtClean="0"/>
              <a:t>Bipartites</a:t>
            </a:r>
            <a:r>
              <a:rPr lang="de-DE" dirty="0" smtClean="0"/>
              <a:t> </a:t>
            </a:r>
            <a:r>
              <a:rPr lang="de-DE" dirty="0" err="1" smtClean="0"/>
              <a:t>Matching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24744"/>
            <a:ext cx="8315325" cy="41735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sz="2400" dirty="0" smtClean="0"/>
              <a:t>Finde </a:t>
            </a:r>
            <a:r>
              <a:rPr lang="de-DE" sz="2400" dirty="0" smtClean="0">
                <a:solidFill>
                  <a:srgbClr val="3C8C93"/>
                </a:solidFill>
              </a:rPr>
              <a:t>E‘⊆E</a:t>
            </a:r>
            <a:r>
              <a:rPr lang="de-DE" sz="2400" dirty="0" smtClean="0"/>
              <a:t>, so dass </a:t>
            </a:r>
            <a:r>
              <a:rPr lang="de-DE" sz="2400" dirty="0" smtClean="0">
                <a:solidFill>
                  <a:srgbClr val="3C8C93"/>
                </a:solidFill>
              </a:rPr>
              <a:t>∀</a:t>
            </a:r>
            <a:r>
              <a:rPr lang="de-DE" sz="2400" dirty="0" err="1" smtClean="0">
                <a:solidFill>
                  <a:srgbClr val="3C8C93"/>
                </a:solidFill>
              </a:rPr>
              <a:t>v∈V</a:t>
            </a:r>
            <a:r>
              <a:rPr lang="de-DE" sz="2400" dirty="0" smtClean="0">
                <a:solidFill>
                  <a:srgbClr val="3C8C93"/>
                </a:solidFill>
              </a:rPr>
              <a:t>: </a:t>
            </a:r>
            <a:r>
              <a:rPr lang="de-DE" sz="2400" dirty="0" err="1" smtClean="0">
                <a:solidFill>
                  <a:srgbClr val="3C8C93"/>
                </a:solidFill>
              </a:rPr>
              <a:t>degree</a:t>
            </a:r>
            <a:r>
              <a:rPr lang="de-DE" sz="2400" dirty="0" smtClean="0">
                <a:solidFill>
                  <a:srgbClr val="3C8C93"/>
                </a:solidFill>
              </a:rPr>
              <a:t>(v)≤1 bezüglich E‘</a:t>
            </a:r>
          </a:p>
          <a:p>
            <a:pPr lvl="1">
              <a:spcBef>
                <a:spcPts val="0"/>
              </a:spcBef>
            </a:pPr>
            <a:r>
              <a:rPr lang="de-DE" sz="1800" dirty="0" smtClean="0"/>
              <a:t>1 Arbeiter kann zur selben Zeit nur 1 Aufgabe erledigen und 1 Aufgabe braucht nur max. von einem Arbeiter bearbeitet zu werden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2400" dirty="0" smtClean="0"/>
              <a:t>Maximales </a:t>
            </a:r>
            <a:r>
              <a:rPr lang="de-DE" sz="2400" dirty="0" err="1" smtClean="0"/>
              <a:t>Bipartites</a:t>
            </a:r>
            <a:r>
              <a:rPr lang="de-DE" sz="2400" dirty="0" smtClean="0"/>
              <a:t> </a:t>
            </a:r>
            <a:r>
              <a:rPr lang="de-DE" sz="2400" dirty="0" err="1" smtClean="0"/>
              <a:t>Matching</a:t>
            </a:r>
            <a:r>
              <a:rPr lang="de-DE" sz="2400" dirty="0" smtClean="0"/>
              <a:t>: </a:t>
            </a:r>
            <a:r>
              <a:rPr lang="de-DE" sz="2400" dirty="0" smtClean="0">
                <a:solidFill>
                  <a:srgbClr val="3C8C93"/>
                </a:solidFill>
              </a:rPr>
              <a:t>|E‘|</a:t>
            </a:r>
            <a:r>
              <a:rPr lang="de-DE" sz="2400" dirty="0" smtClean="0"/>
              <a:t> maximal</a:t>
            </a:r>
          </a:p>
          <a:p>
            <a:pPr lvl="1">
              <a:spcBef>
                <a:spcPts val="0"/>
              </a:spcBef>
            </a:pPr>
            <a:r>
              <a:rPr lang="de-DE" sz="2000" dirty="0" smtClean="0"/>
              <a:t>maximale Aufteilung der Aufgaben</a:t>
            </a:r>
          </a:p>
          <a:p>
            <a:pPr lvl="2">
              <a:spcBef>
                <a:spcPts val="0"/>
              </a:spcBef>
            </a:pPr>
            <a:r>
              <a:rPr lang="de-DE" sz="1600" dirty="0" smtClean="0"/>
              <a:t>so wenig Aufgaben wie möglich bleiben liegen und </a:t>
            </a:r>
          </a:p>
          <a:p>
            <a:pPr lvl="2">
              <a:spcBef>
                <a:spcPts val="0"/>
              </a:spcBef>
            </a:pPr>
            <a:r>
              <a:rPr lang="de-DE" sz="1600" dirty="0" smtClean="0"/>
              <a:t>so wenig Arbeiter wie möglich sind unbeschäftigt</a:t>
            </a:r>
            <a:endParaRPr lang="de-DE" sz="1600" dirty="0"/>
          </a:p>
        </p:txBody>
      </p:sp>
      <p:sp>
        <p:nvSpPr>
          <p:cNvPr id="5" name="Oval 4"/>
          <p:cNvSpPr/>
          <p:nvPr/>
        </p:nvSpPr>
        <p:spPr>
          <a:xfrm>
            <a:off x="1573181" y="3542207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6" name="Oval 4"/>
          <p:cNvSpPr/>
          <p:nvPr/>
        </p:nvSpPr>
        <p:spPr>
          <a:xfrm>
            <a:off x="1573181" y="4046263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7" name="Oval 4"/>
          <p:cNvSpPr/>
          <p:nvPr/>
        </p:nvSpPr>
        <p:spPr>
          <a:xfrm>
            <a:off x="1573181" y="4550319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8" name="Oval 4"/>
          <p:cNvSpPr/>
          <p:nvPr/>
        </p:nvSpPr>
        <p:spPr>
          <a:xfrm>
            <a:off x="1573181" y="5054375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9" name="Oval 4"/>
          <p:cNvSpPr/>
          <p:nvPr/>
        </p:nvSpPr>
        <p:spPr>
          <a:xfrm>
            <a:off x="1573181" y="5558431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0" name="Oval 4"/>
          <p:cNvSpPr/>
          <p:nvPr/>
        </p:nvSpPr>
        <p:spPr>
          <a:xfrm>
            <a:off x="3564253" y="3686223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1" name="Oval 4"/>
          <p:cNvSpPr/>
          <p:nvPr/>
        </p:nvSpPr>
        <p:spPr>
          <a:xfrm>
            <a:off x="3564253" y="4262287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2" name="Oval 4"/>
          <p:cNvSpPr/>
          <p:nvPr/>
        </p:nvSpPr>
        <p:spPr>
          <a:xfrm>
            <a:off x="3564253" y="4838351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3" name="Oval 4"/>
          <p:cNvSpPr/>
          <p:nvPr/>
        </p:nvSpPr>
        <p:spPr>
          <a:xfrm>
            <a:off x="3564253" y="5414415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cxnSp>
        <p:nvCxnSpPr>
          <p:cNvPr id="14" name="Straight Arrow Connector 9"/>
          <p:cNvCxnSpPr>
            <a:stCxn id="5" idx="6"/>
            <a:endCxn id="10" idx="2"/>
          </p:cNvCxnSpPr>
          <p:nvPr/>
        </p:nvCxnSpPr>
        <p:spPr>
          <a:xfrm>
            <a:off x="2030381" y="3770807"/>
            <a:ext cx="1533872" cy="14401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15" name="Straight Arrow Connector 9"/>
          <p:cNvCxnSpPr>
            <a:stCxn id="6" idx="6"/>
            <a:endCxn id="10" idx="2"/>
          </p:cNvCxnSpPr>
          <p:nvPr/>
        </p:nvCxnSpPr>
        <p:spPr>
          <a:xfrm flipV="1">
            <a:off x="2030381" y="3914823"/>
            <a:ext cx="1533872" cy="36004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6" name="Straight Arrow Connector 9"/>
          <p:cNvCxnSpPr>
            <a:stCxn id="5" idx="6"/>
            <a:endCxn id="12" idx="2"/>
          </p:cNvCxnSpPr>
          <p:nvPr/>
        </p:nvCxnSpPr>
        <p:spPr>
          <a:xfrm>
            <a:off x="2030381" y="3770807"/>
            <a:ext cx="1533872" cy="129614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7" name="Straight Arrow Connector 9"/>
          <p:cNvCxnSpPr>
            <a:stCxn id="6" idx="6"/>
            <a:endCxn id="12" idx="2"/>
          </p:cNvCxnSpPr>
          <p:nvPr/>
        </p:nvCxnSpPr>
        <p:spPr>
          <a:xfrm>
            <a:off x="2030381" y="4274863"/>
            <a:ext cx="1533872" cy="79208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8" name="Straight Arrow Connector 9"/>
          <p:cNvCxnSpPr>
            <a:stCxn id="11" idx="2"/>
            <a:endCxn id="7" idx="6"/>
          </p:cNvCxnSpPr>
          <p:nvPr/>
        </p:nvCxnSpPr>
        <p:spPr>
          <a:xfrm flipH="1">
            <a:off x="2030381" y="4490887"/>
            <a:ext cx="1533872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9" name="Straight Arrow Connector 9"/>
          <p:cNvCxnSpPr>
            <a:stCxn id="7" idx="6"/>
            <a:endCxn id="12" idx="2"/>
          </p:cNvCxnSpPr>
          <p:nvPr/>
        </p:nvCxnSpPr>
        <p:spPr>
          <a:xfrm>
            <a:off x="2030381" y="4778919"/>
            <a:ext cx="1533872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20" name="Straight Arrow Connector 9"/>
          <p:cNvCxnSpPr>
            <a:stCxn id="7" idx="6"/>
            <a:endCxn id="13" idx="2"/>
          </p:cNvCxnSpPr>
          <p:nvPr/>
        </p:nvCxnSpPr>
        <p:spPr>
          <a:xfrm>
            <a:off x="2030381" y="4778919"/>
            <a:ext cx="1533872" cy="86409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1" name="Straight Arrow Connector 9"/>
          <p:cNvCxnSpPr>
            <a:stCxn id="8" idx="6"/>
            <a:endCxn id="12" idx="2"/>
          </p:cNvCxnSpPr>
          <p:nvPr/>
        </p:nvCxnSpPr>
        <p:spPr>
          <a:xfrm flipV="1">
            <a:off x="2030381" y="5066951"/>
            <a:ext cx="1533872" cy="21602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2" name="Straight Arrow Connector 9"/>
          <p:cNvCxnSpPr>
            <a:stCxn id="9" idx="6"/>
            <a:endCxn id="12" idx="2"/>
          </p:cNvCxnSpPr>
          <p:nvPr/>
        </p:nvCxnSpPr>
        <p:spPr>
          <a:xfrm flipV="1">
            <a:off x="2030381" y="5066951"/>
            <a:ext cx="1533872" cy="72008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sp>
        <p:nvSpPr>
          <p:cNvPr id="25" name="Oval 4"/>
          <p:cNvSpPr/>
          <p:nvPr/>
        </p:nvSpPr>
        <p:spPr>
          <a:xfrm>
            <a:off x="5257331" y="3542207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26" name="Oval 4"/>
          <p:cNvSpPr/>
          <p:nvPr/>
        </p:nvSpPr>
        <p:spPr>
          <a:xfrm>
            <a:off x="5257331" y="4046263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27" name="Oval 4"/>
          <p:cNvSpPr/>
          <p:nvPr/>
        </p:nvSpPr>
        <p:spPr>
          <a:xfrm>
            <a:off x="5257331" y="4550319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28" name="Oval 4"/>
          <p:cNvSpPr/>
          <p:nvPr/>
        </p:nvSpPr>
        <p:spPr>
          <a:xfrm>
            <a:off x="5257331" y="5054375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29" name="Oval 4"/>
          <p:cNvSpPr/>
          <p:nvPr/>
        </p:nvSpPr>
        <p:spPr>
          <a:xfrm>
            <a:off x="5257331" y="5558431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30" name="Oval 4"/>
          <p:cNvSpPr/>
          <p:nvPr/>
        </p:nvSpPr>
        <p:spPr>
          <a:xfrm>
            <a:off x="7248403" y="3686223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31" name="Oval 4"/>
          <p:cNvSpPr/>
          <p:nvPr/>
        </p:nvSpPr>
        <p:spPr>
          <a:xfrm>
            <a:off x="7248403" y="4262287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32" name="Oval 4"/>
          <p:cNvSpPr/>
          <p:nvPr/>
        </p:nvSpPr>
        <p:spPr>
          <a:xfrm>
            <a:off x="7248403" y="4838351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33" name="Oval 4"/>
          <p:cNvSpPr/>
          <p:nvPr/>
        </p:nvSpPr>
        <p:spPr>
          <a:xfrm>
            <a:off x="7248403" y="5414415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cxnSp>
        <p:nvCxnSpPr>
          <p:cNvPr id="34" name="Straight Arrow Connector 9"/>
          <p:cNvCxnSpPr>
            <a:stCxn id="25" idx="6"/>
            <a:endCxn id="30" idx="2"/>
          </p:cNvCxnSpPr>
          <p:nvPr/>
        </p:nvCxnSpPr>
        <p:spPr>
          <a:xfrm>
            <a:off x="5714531" y="3770807"/>
            <a:ext cx="1533872" cy="14401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35" name="Straight Arrow Connector 9"/>
          <p:cNvCxnSpPr>
            <a:stCxn id="26" idx="6"/>
            <a:endCxn id="30" idx="2"/>
          </p:cNvCxnSpPr>
          <p:nvPr/>
        </p:nvCxnSpPr>
        <p:spPr>
          <a:xfrm flipV="1">
            <a:off x="5714531" y="3914823"/>
            <a:ext cx="1533872" cy="36004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36" name="Straight Arrow Connector 9"/>
          <p:cNvCxnSpPr>
            <a:stCxn id="25" idx="6"/>
            <a:endCxn id="32" idx="2"/>
          </p:cNvCxnSpPr>
          <p:nvPr/>
        </p:nvCxnSpPr>
        <p:spPr>
          <a:xfrm>
            <a:off x="5714531" y="3770807"/>
            <a:ext cx="1533872" cy="129614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37" name="Straight Arrow Connector 9"/>
          <p:cNvCxnSpPr>
            <a:stCxn id="26" idx="6"/>
            <a:endCxn id="32" idx="2"/>
          </p:cNvCxnSpPr>
          <p:nvPr/>
        </p:nvCxnSpPr>
        <p:spPr>
          <a:xfrm>
            <a:off x="5714531" y="4274863"/>
            <a:ext cx="1533872" cy="79208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38" name="Straight Arrow Connector 9"/>
          <p:cNvCxnSpPr>
            <a:stCxn id="31" idx="2"/>
            <a:endCxn id="27" idx="6"/>
          </p:cNvCxnSpPr>
          <p:nvPr/>
        </p:nvCxnSpPr>
        <p:spPr>
          <a:xfrm flipH="1">
            <a:off x="5714531" y="4490887"/>
            <a:ext cx="1533872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39" name="Straight Arrow Connector 9"/>
          <p:cNvCxnSpPr>
            <a:stCxn id="27" idx="6"/>
            <a:endCxn id="32" idx="2"/>
          </p:cNvCxnSpPr>
          <p:nvPr/>
        </p:nvCxnSpPr>
        <p:spPr>
          <a:xfrm>
            <a:off x="5714531" y="4778919"/>
            <a:ext cx="1533872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40" name="Straight Arrow Connector 9"/>
          <p:cNvCxnSpPr>
            <a:stCxn id="27" idx="6"/>
            <a:endCxn id="33" idx="2"/>
          </p:cNvCxnSpPr>
          <p:nvPr/>
        </p:nvCxnSpPr>
        <p:spPr>
          <a:xfrm>
            <a:off x="5714531" y="4778919"/>
            <a:ext cx="1533872" cy="86409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41" name="Straight Arrow Connector 9"/>
          <p:cNvCxnSpPr>
            <a:stCxn id="28" idx="6"/>
            <a:endCxn id="32" idx="2"/>
          </p:cNvCxnSpPr>
          <p:nvPr/>
        </p:nvCxnSpPr>
        <p:spPr>
          <a:xfrm flipV="1">
            <a:off x="5714531" y="5066951"/>
            <a:ext cx="1533872" cy="21602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42" name="Straight Arrow Connector 9"/>
          <p:cNvCxnSpPr>
            <a:stCxn id="29" idx="6"/>
            <a:endCxn id="32" idx="2"/>
          </p:cNvCxnSpPr>
          <p:nvPr/>
        </p:nvCxnSpPr>
        <p:spPr>
          <a:xfrm flipV="1">
            <a:off x="5714531" y="5066951"/>
            <a:ext cx="1533872" cy="72008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cxnSp>
      <p:sp>
        <p:nvSpPr>
          <p:cNvPr id="45" name="Textfeld 44"/>
          <p:cNvSpPr txBox="1"/>
          <p:nvPr/>
        </p:nvSpPr>
        <p:spPr>
          <a:xfrm>
            <a:off x="-36512" y="4595796"/>
            <a:ext cx="1619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Nicht maximal:</a:t>
            </a:r>
            <a:endParaRPr lang="de-DE" dirty="0"/>
          </a:p>
        </p:txBody>
      </p:sp>
      <p:sp>
        <p:nvSpPr>
          <p:cNvPr id="46" name="Rechteck 45"/>
          <p:cNvSpPr/>
          <p:nvPr/>
        </p:nvSpPr>
        <p:spPr>
          <a:xfrm>
            <a:off x="4236983" y="4595796"/>
            <a:ext cx="1049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Maximal</a:t>
            </a:r>
            <a:r>
              <a:rPr lang="de-DE" dirty="0"/>
              <a:t>:</a:t>
            </a:r>
          </a:p>
        </p:txBody>
      </p:sp>
      <p:sp>
        <p:nvSpPr>
          <p:cNvPr id="49" name="Rechteckige Legende 48"/>
          <p:cNvSpPr/>
          <p:nvPr/>
        </p:nvSpPr>
        <p:spPr>
          <a:xfrm>
            <a:off x="7879096" y="2996952"/>
            <a:ext cx="1008112" cy="3039342"/>
          </a:xfrm>
          <a:prstGeom prst="wedgeRectCallout">
            <a:avLst>
              <a:gd name="adj1" fmla="val -65822"/>
              <a:gd name="adj2" fmla="val -10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dirty="0" smtClean="0"/>
              <a:t>Diese Aufgaben können nur von ein und demselben Arbeiter erledigt werden, daher kein größeres </a:t>
            </a:r>
            <a:r>
              <a:rPr lang="de-DE" sz="1400" dirty="0" err="1" smtClean="0"/>
              <a:t>Bipartites</a:t>
            </a:r>
            <a:r>
              <a:rPr lang="de-DE" sz="1400" dirty="0" smtClean="0"/>
              <a:t> </a:t>
            </a:r>
            <a:r>
              <a:rPr lang="de-DE" sz="1400" dirty="0" err="1" smtClean="0"/>
              <a:t>Matching</a:t>
            </a:r>
            <a:r>
              <a:rPr lang="de-DE" sz="1400" dirty="0" smtClean="0"/>
              <a:t> möglich!</a:t>
            </a:r>
            <a:endParaRPr lang="de-DE" sz="1400" dirty="0"/>
          </a:p>
        </p:txBody>
      </p:sp>
      <p:sp>
        <p:nvSpPr>
          <p:cNvPr id="50" name="Rechteckige Legende 49"/>
          <p:cNvSpPr/>
          <p:nvPr/>
        </p:nvSpPr>
        <p:spPr>
          <a:xfrm>
            <a:off x="7879096" y="3005906"/>
            <a:ext cx="1008112" cy="3039342"/>
          </a:xfrm>
          <a:prstGeom prst="wedgeRectCallout">
            <a:avLst>
              <a:gd name="adj1" fmla="val -66548"/>
              <a:gd name="adj2" fmla="val 345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dirty="0" smtClean="0">
                <a:solidFill>
                  <a:srgbClr val="000000"/>
                </a:solidFill>
              </a:rPr>
              <a:t>Diese Aufgaben können nur von ein und demselben Arbeiter erledigt werden, daher kein größeres </a:t>
            </a:r>
            <a:r>
              <a:rPr lang="de-DE" sz="1400" dirty="0" err="1" smtClean="0">
                <a:solidFill>
                  <a:srgbClr val="000000"/>
                </a:solidFill>
              </a:rPr>
              <a:t>Bipartites</a:t>
            </a:r>
            <a:r>
              <a:rPr lang="de-DE" sz="1400" dirty="0" smtClean="0">
                <a:solidFill>
                  <a:srgbClr val="000000"/>
                </a:solidFill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</a:rPr>
              <a:t>Matching</a:t>
            </a:r>
            <a:r>
              <a:rPr lang="de-DE" sz="1400" dirty="0" smtClean="0">
                <a:solidFill>
                  <a:srgbClr val="000000"/>
                </a:solidFill>
              </a:rPr>
              <a:t> möglich!</a:t>
            </a:r>
            <a:endParaRPr lang="de-DE" sz="1400" dirty="0">
              <a:solidFill>
                <a:srgbClr val="000000"/>
              </a:solidFill>
            </a:endParaRPr>
          </a:p>
        </p:txBody>
      </p:sp>
      <p:sp>
        <p:nvSpPr>
          <p:cNvPr id="5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215</a:t>
            </a:fld>
            <a:endParaRPr lang="de-DE" dirty="0"/>
          </a:p>
        </p:txBody>
      </p:sp>
      <p:sp>
        <p:nvSpPr>
          <p:cNvPr id="52" name="Rechteck 51"/>
          <p:cNvSpPr/>
          <p:nvPr/>
        </p:nvSpPr>
        <p:spPr>
          <a:xfrm>
            <a:off x="1659305" y="6011996"/>
            <a:ext cx="392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3C8C93"/>
                </a:solidFill>
              </a:rPr>
              <a:t>V</a:t>
            </a:r>
            <a:r>
              <a:rPr lang="de-DE" baseline="-25000" dirty="0">
                <a:solidFill>
                  <a:srgbClr val="3C8C93"/>
                </a:solidFill>
              </a:rPr>
              <a:t>1</a:t>
            </a:r>
            <a:endParaRPr lang="de-DE" dirty="0"/>
          </a:p>
        </p:txBody>
      </p:sp>
      <p:sp>
        <p:nvSpPr>
          <p:cNvPr id="53" name="Rechteck 52"/>
          <p:cNvSpPr/>
          <p:nvPr/>
        </p:nvSpPr>
        <p:spPr>
          <a:xfrm>
            <a:off x="3603521" y="5939988"/>
            <a:ext cx="392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3C8C93"/>
                </a:solidFill>
              </a:rPr>
              <a:t>V</a:t>
            </a:r>
            <a:r>
              <a:rPr lang="de-DE" baseline="-25000" dirty="0" smtClean="0">
                <a:solidFill>
                  <a:srgbClr val="3C8C93"/>
                </a:solidFill>
              </a:rPr>
              <a:t>2</a:t>
            </a:r>
            <a:endParaRPr lang="de-DE" dirty="0"/>
          </a:p>
        </p:txBody>
      </p:sp>
      <p:sp>
        <p:nvSpPr>
          <p:cNvPr id="54" name="Rechteck 53"/>
          <p:cNvSpPr/>
          <p:nvPr/>
        </p:nvSpPr>
        <p:spPr>
          <a:xfrm>
            <a:off x="5331713" y="6011996"/>
            <a:ext cx="392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3C8C93"/>
                </a:solidFill>
              </a:rPr>
              <a:t>V</a:t>
            </a:r>
            <a:r>
              <a:rPr lang="de-DE" baseline="-25000" dirty="0">
                <a:solidFill>
                  <a:srgbClr val="3C8C93"/>
                </a:solidFill>
              </a:rPr>
              <a:t>1</a:t>
            </a:r>
            <a:endParaRPr lang="de-DE" dirty="0"/>
          </a:p>
        </p:txBody>
      </p:sp>
      <p:sp>
        <p:nvSpPr>
          <p:cNvPr id="55" name="Rechteck 54"/>
          <p:cNvSpPr/>
          <p:nvPr/>
        </p:nvSpPr>
        <p:spPr>
          <a:xfrm>
            <a:off x="7275929" y="5939988"/>
            <a:ext cx="392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3C8C93"/>
                </a:solidFill>
              </a:rPr>
              <a:t>V</a:t>
            </a:r>
            <a:r>
              <a:rPr lang="de-DE" baseline="-25000" dirty="0" smtClean="0">
                <a:solidFill>
                  <a:srgbClr val="3C8C93"/>
                </a:solidFill>
              </a:rPr>
              <a:t>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80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5" grpId="0"/>
      <p:bldP spid="46" grpId="0"/>
      <p:bldP spid="49" grpId="0" animBg="1"/>
      <p:bldP spid="50" grpId="0" animBg="1"/>
    </p:bld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9458"/>
            <a:ext cx="8229600" cy="503238"/>
          </a:xfrm>
        </p:spPr>
        <p:txBody>
          <a:bodyPr/>
          <a:lstStyle/>
          <a:p>
            <a:r>
              <a:rPr lang="de-DE" dirty="0" smtClean="0"/>
              <a:t>Lösung des maximalen </a:t>
            </a:r>
            <a:r>
              <a:rPr lang="de-DE" dirty="0" err="1" smtClean="0"/>
              <a:t>Bipartiten</a:t>
            </a:r>
            <a:r>
              <a:rPr lang="de-DE" dirty="0" smtClean="0"/>
              <a:t> </a:t>
            </a:r>
            <a:r>
              <a:rPr lang="de-DE" dirty="0" err="1" smtClean="0"/>
              <a:t>Matchings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268760"/>
            <a:ext cx="4824536" cy="4968552"/>
          </a:xfrm>
        </p:spPr>
        <p:txBody>
          <a:bodyPr/>
          <a:lstStyle/>
          <a:p>
            <a:r>
              <a:rPr lang="de-DE" sz="2400" dirty="0" smtClean="0"/>
              <a:t>Reduzierung auf das Problem des maximalen Flusses</a:t>
            </a:r>
          </a:p>
          <a:p>
            <a:pPr lvl="1"/>
            <a:r>
              <a:rPr lang="de-DE" sz="2000" dirty="0" smtClean="0"/>
              <a:t>Transformation des </a:t>
            </a:r>
            <a:r>
              <a:rPr lang="de-DE" sz="2000" dirty="0" err="1" smtClean="0"/>
              <a:t>Bipartiten</a:t>
            </a:r>
            <a:r>
              <a:rPr lang="de-DE" sz="2000" dirty="0" smtClean="0"/>
              <a:t> Graphen auf einen Graphen für den Netzwerkfluss</a:t>
            </a:r>
          </a:p>
          <a:p>
            <a:pPr lvl="2"/>
            <a:r>
              <a:rPr lang="de-DE" sz="1800" dirty="0" smtClean="0"/>
              <a:t>Gerichtete Kanten von Knoten aus </a:t>
            </a:r>
            <a:r>
              <a:rPr lang="de-DE" sz="1800" dirty="0" smtClean="0">
                <a:solidFill>
                  <a:srgbClr val="3C8C93"/>
                </a:solidFill>
              </a:rPr>
              <a:t>V</a:t>
            </a:r>
            <a:r>
              <a:rPr lang="de-DE" sz="1800" baseline="-25000" dirty="0" smtClean="0">
                <a:solidFill>
                  <a:srgbClr val="3C8C93"/>
                </a:solidFill>
              </a:rPr>
              <a:t>1</a:t>
            </a:r>
            <a:r>
              <a:rPr lang="de-DE" sz="1800" dirty="0" smtClean="0"/>
              <a:t> zu Knoten aus </a:t>
            </a:r>
            <a:r>
              <a:rPr lang="de-DE" sz="1800" dirty="0" smtClean="0">
                <a:solidFill>
                  <a:srgbClr val="3C8C93"/>
                </a:solidFill>
              </a:rPr>
              <a:t>V</a:t>
            </a:r>
            <a:r>
              <a:rPr lang="de-DE" sz="1800" baseline="-25000" dirty="0" smtClean="0">
                <a:solidFill>
                  <a:srgbClr val="3C8C93"/>
                </a:solidFill>
              </a:rPr>
              <a:t>2</a:t>
            </a:r>
            <a:r>
              <a:rPr lang="de-DE" sz="1800" dirty="0" smtClean="0"/>
              <a:t> anstatt der </a:t>
            </a:r>
            <a:r>
              <a:rPr lang="de-DE" sz="1800" dirty="0" err="1" smtClean="0"/>
              <a:t>ungerichteten</a:t>
            </a:r>
            <a:r>
              <a:rPr lang="de-DE" sz="1800" dirty="0" smtClean="0"/>
              <a:t> Kanten des </a:t>
            </a:r>
            <a:r>
              <a:rPr lang="de-DE" sz="1800" dirty="0" err="1" smtClean="0"/>
              <a:t>Bipartiten</a:t>
            </a:r>
            <a:r>
              <a:rPr lang="de-DE" sz="1800" dirty="0" smtClean="0"/>
              <a:t> Graphen</a:t>
            </a:r>
          </a:p>
          <a:p>
            <a:pPr lvl="2"/>
            <a:r>
              <a:rPr lang="de-DE" sz="1800" dirty="0" smtClean="0"/>
              <a:t>Einführung einer Quelle, die mit allen Knoten aus </a:t>
            </a:r>
            <a:r>
              <a:rPr lang="de-DE" sz="1800" dirty="0" smtClean="0">
                <a:solidFill>
                  <a:srgbClr val="3C8C93"/>
                </a:solidFill>
              </a:rPr>
              <a:t>V</a:t>
            </a:r>
            <a:r>
              <a:rPr lang="de-DE" sz="1800" baseline="-25000" dirty="0" smtClean="0">
                <a:solidFill>
                  <a:srgbClr val="3C8C93"/>
                </a:solidFill>
              </a:rPr>
              <a:t>1</a:t>
            </a:r>
            <a:r>
              <a:rPr lang="de-DE" sz="1800" dirty="0" smtClean="0"/>
              <a:t> verbunden ist</a:t>
            </a:r>
          </a:p>
          <a:p>
            <a:pPr lvl="2"/>
            <a:r>
              <a:rPr lang="de-DE" sz="1800" dirty="0"/>
              <a:t>Einführung einer </a:t>
            </a:r>
            <a:r>
              <a:rPr lang="de-DE" sz="1800" dirty="0" smtClean="0"/>
              <a:t>Senke, </a:t>
            </a:r>
            <a:r>
              <a:rPr lang="de-DE" sz="1800" dirty="0"/>
              <a:t>die mit </a:t>
            </a:r>
            <a:r>
              <a:rPr lang="de-DE" sz="1800" dirty="0" smtClean="0"/>
              <a:t>allen </a:t>
            </a:r>
            <a:r>
              <a:rPr lang="de-DE" sz="1800" dirty="0"/>
              <a:t>Knoten </a:t>
            </a:r>
            <a:r>
              <a:rPr lang="de-DE" sz="1800" dirty="0" smtClean="0"/>
              <a:t>aus </a:t>
            </a:r>
            <a:r>
              <a:rPr lang="de-DE" sz="1800" dirty="0" smtClean="0">
                <a:solidFill>
                  <a:srgbClr val="3C8C93"/>
                </a:solidFill>
              </a:rPr>
              <a:t>V</a:t>
            </a:r>
            <a:r>
              <a:rPr lang="de-DE" sz="1800" baseline="-25000" dirty="0" smtClean="0">
                <a:solidFill>
                  <a:srgbClr val="3C8C93"/>
                </a:solidFill>
              </a:rPr>
              <a:t>2</a:t>
            </a:r>
            <a:r>
              <a:rPr lang="de-DE" sz="1800" dirty="0" smtClean="0"/>
              <a:t> verbunden ist</a:t>
            </a:r>
          </a:p>
          <a:p>
            <a:pPr lvl="2"/>
            <a:r>
              <a:rPr lang="de-DE" sz="1800" dirty="0" smtClean="0"/>
              <a:t>Maximale Kapazität jeder Kante ist 1</a:t>
            </a:r>
            <a:endParaRPr lang="de-DE" sz="1800" dirty="0"/>
          </a:p>
        </p:txBody>
      </p:sp>
      <p:sp>
        <p:nvSpPr>
          <p:cNvPr id="5" name="Oval 4"/>
          <p:cNvSpPr/>
          <p:nvPr/>
        </p:nvSpPr>
        <p:spPr>
          <a:xfrm>
            <a:off x="6162937" y="1842046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Oval 4"/>
          <p:cNvSpPr/>
          <p:nvPr/>
        </p:nvSpPr>
        <p:spPr>
          <a:xfrm>
            <a:off x="6162937" y="2346102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Oval 4"/>
          <p:cNvSpPr/>
          <p:nvPr/>
        </p:nvSpPr>
        <p:spPr>
          <a:xfrm>
            <a:off x="6162937" y="2850158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Oval 4"/>
          <p:cNvSpPr/>
          <p:nvPr/>
        </p:nvSpPr>
        <p:spPr>
          <a:xfrm>
            <a:off x="6162937" y="3354214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Oval 4"/>
          <p:cNvSpPr/>
          <p:nvPr/>
        </p:nvSpPr>
        <p:spPr>
          <a:xfrm>
            <a:off x="6162937" y="385827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Oval 4"/>
          <p:cNvSpPr/>
          <p:nvPr/>
        </p:nvSpPr>
        <p:spPr>
          <a:xfrm>
            <a:off x="7755296" y="1986062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Oval 4"/>
          <p:cNvSpPr/>
          <p:nvPr/>
        </p:nvSpPr>
        <p:spPr>
          <a:xfrm>
            <a:off x="7755296" y="2562126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Oval 4"/>
          <p:cNvSpPr/>
          <p:nvPr/>
        </p:nvSpPr>
        <p:spPr>
          <a:xfrm>
            <a:off x="7755296" y="3138190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Oval 4"/>
          <p:cNvSpPr/>
          <p:nvPr/>
        </p:nvSpPr>
        <p:spPr>
          <a:xfrm>
            <a:off x="7755296" y="3714254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14" name="Straight Arrow Connector 9"/>
          <p:cNvCxnSpPr>
            <a:stCxn id="5" idx="6"/>
            <a:endCxn id="10" idx="2"/>
          </p:cNvCxnSpPr>
          <p:nvPr/>
        </p:nvCxnSpPr>
        <p:spPr>
          <a:xfrm>
            <a:off x="6620137" y="2070646"/>
            <a:ext cx="1135159" cy="14401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5" name="Straight Arrow Connector 9"/>
          <p:cNvCxnSpPr>
            <a:stCxn id="6" idx="6"/>
            <a:endCxn id="10" idx="2"/>
          </p:cNvCxnSpPr>
          <p:nvPr/>
        </p:nvCxnSpPr>
        <p:spPr>
          <a:xfrm flipV="1">
            <a:off x="6620137" y="2214662"/>
            <a:ext cx="1135159" cy="36004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6" name="Straight Arrow Connector 9"/>
          <p:cNvCxnSpPr>
            <a:stCxn id="5" idx="6"/>
            <a:endCxn id="12" idx="2"/>
          </p:cNvCxnSpPr>
          <p:nvPr/>
        </p:nvCxnSpPr>
        <p:spPr>
          <a:xfrm>
            <a:off x="6620137" y="2070646"/>
            <a:ext cx="1135159" cy="129614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7" name="Straight Arrow Connector 9"/>
          <p:cNvCxnSpPr>
            <a:stCxn id="6" idx="6"/>
            <a:endCxn id="12" idx="2"/>
          </p:cNvCxnSpPr>
          <p:nvPr/>
        </p:nvCxnSpPr>
        <p:spPr>
          <a:xfrm>
            <a:off x="6620137" y="2574702"/>
            <a:ext cx="1135159" cy="79208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8" name="Straight Arrow Connector 9"/>
          <p:cNvCxnSpPr>
            <a:stCxn id="11" idx="2"/>
            <a:endCxn id="7" idx="6"/>
          </p:cNvCxnSpPr>
          <p:nvPr/>
        </p:nvCxnSpPr>
        <p:spPr>
          <a:xfrm flipH="1">
            <a:off x="6620137" y="2790726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9" name="Straight Arrow Connector 9"/>
          <p:cNvCxnSpPr>
            <a:stCxn id="7" idx="6"/>
            <a:endCxn id="12" idx="2"/>
          </p:cNvCxnSpPr>
          <p:nvPr/>
        </p:nvCxnSpPr>
        <p:spPr>
          <a:xfrm>
            <a:off x="6620137" y="3078758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0" name="Straight Arrow Connector 9"/>
          <p:cNvCxnSpPr>
            <a:stCxn id="7" idx="6"/>
            <a:endCxn id="13" idx="2"/>
          </p:cNvCxnSpPr>
          <p:nvPr/>
        </p:nvCxnSpPr>
        <p:spPr>
          <a:xfrm>
            <a:off x="6620137" y="3078758"/>
            <a:ext cx="1135159" cy="86409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1" name="Straight Arrow Connector 9"/>
          <p:cNvCxnSpPr>
            <a:stCxn id="8" idx="6"/>
            <a:endCxn id="12" idx="2"/>
          </p:cNvCxnSpPr>
          <p:nvPr/>
        </p:nvCxnSpPr>
        <p:spPr>
          <a:xfrm flipV="1">
            <a:off x="6620137" y="3366790"/>
            <a:ext cx="1135159" cy="21602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2" name="Straight Arrow Connector 9"/>
          <p:cNvCxnSpPr>
            <a:stCxn id="9" idx="6"/>
            <a:endCxn id="12" idx="2"/>
          </p:cNvCxnSpPr>
          <p:nvPr/>
        </p:nvCxnSpPr>
        <p:spPr>
          <a:xfrm flipV="1">
            <a:off x="6620137" y="3366790"/>
            <a:ext cx="1135159" cy="72008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hteck 22"/>
              <p:cNvSpPr/>
              <p:nvPr/>
            </p:nvSpPr>
            <p:spPr>
              <a:xfrm>
                <a:off x="6122841" y="4315470"/>
                <a:ext cx="66079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de-DE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23" name="Rechteck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841" y="4315470"/>
                <a:ext cx="660794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hteck 23"/>
              <p:cNvSpPr/>
              <p:nvPr/>
            </p:nvSpPr>
            <p:spPr>
              <a:xfrm>
                <a:off x="7711642" y="4315470"/>
                <a:ext cx="66079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de-DE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Rechteck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642" y="4315470"/>
                <a:ext cx="660794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4"/>
          <p:cNvSpPr/>
          <p:nvPr/>
        </p:nvSpPr>
        <p:spPr>
          <a:xfrm>
            <a:off x="5176473" y="2850158"/>
            <a:ext cx="457200" cy="4572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6" name="Oval 8"/>
          <p:cNvSpPr/>
          <p:nvPr/>
        </p:nvSpPr>
        <p:spPr>
          <a:xfrm>
            <a:off x="8550160" y="2856446"/>
            <a:ext cx="457200" cy="4572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27" name="Straight Arrow Connector 10"/>
          <p:cNvCxnSpPr>
            <a:stCxn id="25" idx="7"/>
            <a:endCxn id="5" idx="3"/>
          </p:cNvCxnSpPr>
          <p:nvPr/>
        </p:nvCxnSpPr>
        <p:spPr>
          <a:xfrm flipV="1">
            <a:off x="5566718" y="2232291"/>
            <a:ext cx="663174" cy="68482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8" name="Straight Arrow Connector 10"/>
          <p:cNvCxnSpPr>
            <a:stCxn id="10" idx="5"/>
            <a:endCxn id="26" idx="1"/>
          </p:cNvCxnSpPr>
          <p:nvPr/>
        </p:nvCxnSpPr>
        <p:spPr>
          <a:xfrm>
            <a:off x="8145541" y="2376307"/>
            <a:ext cx="471574" cy="54709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29" name="Rechteck 28"/>
          <p:cNvSpPr/>
          <p:nvPr/>
        </p:nvSpPr>
        <p:spPr>
          <a:xfrm>
            <a:off x="4788024" y="2442374"/>
            <a:ext cx="7897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err="1" smtClean="0">
                <a:solidFill>
                  <a:srgbClr val="000000"/>
                </a:solidFill>
                <a:latin typeface="+mn-lt"/>
              </a:rPr>
              <a:t>Quelle</a:t>
            </a:r>
            <a:endParaRPr lang="en-US" sz="1600" kern="0" baseline="-25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8413612" y="2420888"/>
            <a:ext cx="8389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err="1" smtClean="0">
                <a:solidFill>
                  <a:srgbClr val="000000"/>
                </a:solidFill>
                <a:latin typeface="+mn-lt"/>
              </a:rPr>
              <a:t>Senke</a:t>
            </a:r>
            <a:endParaRPr lang="en-US" sz="1600" kern="0" baseline="-25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1" name="TextBox 21"/>
          <p:cNvSpPr txBox="1">
            <a:spLocks noChangeArrowheads="1"/>
          </p:cNvSpPr>
          <p:nvPr/>
        </p:nvSpPr>
        <p:spPr bwMode="auto">
          <a:xfrm rot="18840127">
            <a:off x="5678246" y="2329762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32" name="TextBox 21"/>
          <p:cNvSpPr txBox="1">
            <a:spLocks noChangeArrowheads="1"/>
          </p:cNvSpPr>
          <p:nvPr/>
        </p:nvSpPr>
        <p:spPr bwMode="auto">
          <a:xfrm rot="2979835">
            <a:off x="8300187" y="2383179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cxnSp>
        <p:nvCxnSpPr>
          <p:cNvPr id="34" name="Straight Arrow Connector 10"/>
          <p:cNvCxnSpPr>
            <a:stCxn id="11" idx="6"/>
            <a:endCxn id="26" idx="2"/>
          </p:cNvCxnSpPr>
          <p:nvPr/>
        </p:nvCxnSpPr>
        <p:spPr>
          <a:xfrm>
            <a:off x="8212496" y="2790726"/>
            <a:ext cx="337664" cy="29432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7" name="Straight Arrow Connector 10"/>
          <p:cNvCxnSpPr>
            <a:stCxn id="12" idx="6"/>
            <a:endCxn id="26" idx="2"/>
          </p:cNvCxnSpPr>
          <p:nvPr/>
        </p:nvCxnSpPr>
        <p:spPr>
          <a:xfrm flipV="1">
            <a:off x="8212496" y="3085046"/>
            <a:ext cx="337664" cy="28174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40" name="Straight Arrow Connector 10"/>
          <p:cNvCxnSpPr>
            <a:stCxn id="13" idx="6"/>
            <a:endCxn id="26" idx="3"/>
          </p:cNvCxnSpPr>
          <p:nvPr/>
        </p:nvCxnSpPr>
        <p:spPr>
          <a:xfrm flipV="1">
            <a:off x="8212496" y="3246691"/>
            <a:ext cx="404619" cy="696163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45" name="Straight Arrow Connector 10"/>
          <p:cNvCxnSpPr>
            <a:stCxn id="25" idx="6"/>
            <a:endCxn id="6" idx="2"/>
          </p:cNvCxnSpPr>
          <p:nvPr/>
        </p:nvCxnSpPr>
        <p:spPr>
          <a:xfrm flipV="1">
            <a:off x="5633673" y="2574702"/>
            <a:ext cx="529264" cy="50405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48" name="Straight Arrow Connector 10"/>
          <p:cNvCxnSpPr>
            <a:stCxn id="25" idx="6"/>
            <a:endCxn id="7" idx="2"/>
          </p:cNvCxnSpPr>
          <p:nvPr/>
        </p:nvCxnSpPr>
        <p:spPr>
          <a:xfrm>
            <a:off x="5633673" y="3078758"/>
            <a:ext cx="529264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51" name="Straight Arrow Connector 10"/>
          <p:cNvCxnSpPr>
            <a:stCxn id="25" idx="6"/>
            <a:endCxn id="8" idx="2"/>
          </p:cNvCxnSpPr>
          <p:nvPr/>
        </p:nvCxnSpPr>
        <p:spPr>
          <a:xfrm>
            <a:off x="5633673" y="3078758"/>
            <a:ext cx="529264" cy="50405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55" name="Straight Arrow Connector 10"/>
          <p:cNvCxnSpPr>
            <a:stCxn id="25" idx="5"/>
            <a:endCxn id="9" idx="1"/>
          </p:cNvCxnSpPr>
          <p:nvPr/>
        </p:nvCxnSpPr>
        <p:spPr>
          <a:xfrm>
            <a:off x="5566718" y="3240403"/>
            <a:ext cx="663174" cy="68482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58" name="TextBox 21"/>
          <p:cNvSpPr txBox="1">
            <a:spLocks noChangeArrowheads="1"/>
          </p:cNvSpPr>
          <p:nvPr/>
        </p:nvSpPr>
        <p:spPr bwMode="auto">
          <a:xfrm rot="18840127">
            <a:off x="5781497" y="2527944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59" name="TextBox 21"/>
          <p:cNvSpPr txBox="1">
            <a:spLocks noChangeArrowheads="1"/>
          </p:cNvSpPr>
          <p:nvPr/>
        </p:nvSpPr>
        <p:spPr bwMode="auto">
          <a:xfrm>
            <a:off x="5857696" y="2799636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60" name="TextBox 21"/>
          <p:cNvSpPr txBox="1">
            <a:spLocks noChangeArrowheads="1"/>
          </p:cNvSpPr>
          <p:nvPr/>
        </p:nvSpPr>
        <p:spPr bwMode="auto">
          <a:xfrm rot="2624507">
            <a:off x="5841216" y="3103470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61" name="TextBox 21"/>
          <p:cNvSpPr txBox="1">
            <a:spLocks noChangeArrowheads="1"/>
          </p:cNvSpPr>
          <p:nvPr/>
        </p:nvSpPr>
        <p:spPr bwMode="auto">
          <a:xfrm rot="2624507">
            <a:off x="5799749" y="3338412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63" name="TextBox 21"/>
          <p:cNvSpPr txBox="1">
            <a:spLocks noChangeArrowheads="1"/>
          </p:cNvSpPr>
          <p:nvPr/>
        </p:nvSpPr>
        <p:spPr bwMode="auto">
          <a:xfrm rot="2569417">
            <a:off x="8230682" y="2671303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64" name="TextBox 21"/>
          <p:cNvSpPr txBox="1">
            <a:spLocks noChangeArrowheads="1"/>
          </p:cNvSpPr>
          <p:nvPr/>
        </p:nvSpPr>
        <p:spPr bwMode="auto">
          <a:xfrm rot="19373816">
            <a:off x="8162056" y="2977926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65" name="TextBox 21"/>
          <p:cNvSpPr txBox="1">
            <a:spLocks noChangeArrowheads="1"/>
          </p:cNvSpPr>
          <p:nvPr/>
        </p:nvSpPr>
        <p:spPr bwMode="auto">
          <a:xfrm rot="18035128">
            <a:off x="8233545" y="3327538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cxnSp>
        <p:nvCxnSpPr>
          <p:cNvPr id="66" name="Straight Arrow Connector 10"/>
          <p:cNvCxnSpPr>
            <a:stCxn id="5" idx="6"/>
            <a:endCxn id="10" idx="2"/>
          </p:cNvCxnSpPr>
          <p:nvPr/>
        </p:nvCxnSpPr>
        <p:spPr>
          <a:xfrm>
            <a:off x="6620137" y="2070646"/>
            <a:ext cx="1135159" cy="14401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69" name="Straight Arrow Connector 10"/>
          <p:cNvCxnSpPr>
            <a:stCxn id="6" idx="6"/>
            <a:endCxn id="10" idx="2"/>
          </p:cNvCxnSpPr>
          <p:nvPr/>
        </p:nvCxnSpPr>
        <p:spPr>
          <a:xfrm flipV="1">
            <a:off x="6620137" y="2214662"/>
            <a:ext cx="1135159" cy="36004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72" name="Straight Arrow Connector 10"/>
          <p:cNvCxnSpPr>
            <a:stCxn id="5" idx="6"/>
            <a:endCxn id="12" idx="2"/>
          </p:cNvCxnSpPr>
          <p:nvPr/>
        </p:nvCxnSpPr>
        <p:spPr>
          <a:xfrm>
            <a:off x="6620137" y="2070646"/>
            <a:ext cx="1135159" cy="129614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75" name="Straight Arrow Connector 10"/>
          <p:cNvCxnSpPr>
            <a:stCxn id="6" idx="6"/>
            <a:endCxn id="12" idx="2"/>
          </p:cNvCxnSpPr>
          <p:nvPr/>
        </p:nvCxnSpPr>
        <p:spPr>
          <a:xfrm>
            <a:off x="6620137" y="2574702"/>
            <a:ext cx="1135159" cy="792088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78" name="Straight Arrow Connector 10"/>
          <p:cNvCxnSpPr>
            <a:stCxn id="7" idx="6"/>
          </p:cNvCxnSpPr>
          <p:nvPr/>
        </p:nvCxnSpPr>
        <p:spPr>
          <a:xfrm flipV="1">
            <a:off x="6620137" y="2790726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81" name="Straight Arrow Connector 10"/>
          <p:cNvCxnSpPr>
            <a:stCxn id="7" idx="6"/>
            <a:endCxn id="12" idx="2"/>
          </p:cNvCxnSpPr>
          <p:nvPr/>
        </p:nvCxnSpPr>
        <p:spPr>
          <a:xfrm>
            <a:off x="6620137" y="3078758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84" name="Straight Arrow Connector 10"/>
          <p:cNvCxnSpPr>
            <a:stCxn id="7" idx="6"/>
            <a:endCxn id="13" idx="2"/>
          </p:cNvCxnSpPr>
          <p:nvPr/>
        </p:nvCxnSpPr>
        <p:spPr>
          <a:xfrm>
            <a:off x="6620137" y="3078758"/>
            <a:ext cx="1135159" cy="86409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87" name="Straight Arrow Connector 10"/>
          <p:cNvCxnSpPr>
            <a:stCxn id="8" idx="6"/>
            <a:endCxn id="12" idx="2"/>
          </p:cNvCxnSpPr>
          <p:nvPr/>
        </p:nvCxnSpPr>
        <p:spPr>
          <a:xfrm flipV="1">
            <a:off x="6620137" y="3366790"/>
            <a:ext cx="1135159" cy="21602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90" name="Straight Arrow Connector 10"/>
          <p:cNvCxnSpPr>
            <a:stCxn id="9" idx="6"/>
            <a:endCxn id="12" idx="2"/>
          </p:cNvCxnSpPr>
          <p:nvPr/>
        </p:nvCxnSpPr>
        <p:spPr>
          <a:xfrm flipV="1">
            <a:off x="6620137" y="3366790"/>
            <a:ext cx="1135159" cy="72008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93" name="TextBox 21"/>
          <p:cNvSpPr txBox="1">
            <a:spLocks noChangeArrowheads="1"/>
          </p:cNvSpPr>
          <p:nvPr/>
        </p:nvSpPr>
        <p:spPr bwMode="auto">
          <a:xfrm rot="425452">
            <a:off x="6990069" y="1846404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94" name="TextBox 21"/>
          <p:cNvSpPr txBox="1">
            <a:spLocks noChangeArrowheads="1"/>
          </p:cNvSpPr>
          <p:nvPr/>
        </p:nvSpPr>
        <p:spPr bwMode="auto">
          <a:xfrm rot="2901815">
            <a:off x="6765788" y="2091466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95" name="TextBox 21"/>
          <p:cNvSpPr txBox="1">
            <a:spLocks noChangeArrowheads="1"/>
          </p:cNvSpPr>
          <p:nvPr/>
        </p:nvSpPr>
        <p:spPr bwMode="auto">
          <a:xfrm rot="2100498">
            <a:off x="6808671" y="2528970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96" name="TextBox 21"/>
          <p:cNvSpPr txBox="1">
            <a:spLocks noChangeArrowheads="1"/>
          </p:cNvSpPr>
          <p:nvPr/>
        </p:nvSpPr>
        <p:spPr bwMode="auto">
          <a:xfrm rot="20450318">
            <a:off x="6980784" y="216968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97" name="TextBox 21"/>
          <p:cNvSpPr txBox="1">
            <a:spLocks noChangeArrowheads="1"/>
          </p:cNvSpPr>
          <p:nvPr/>
        </p:nvSpPr>
        <p:spPr bwMode="auto">
          <a:xfrm rot="20715087">
            <a:off x="6674498" y="2767220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98" name="TextBox 21"/>
          <p:cNvSpPr txBox="1">
            <a:spLocks noChangeArrowheads="1"/>
          </p:cNvSpPr>
          <p:nvPr/>
        </p:nvSpPr>
        <p:spPr bwMode="auto">
          <a:xfrm rot="845304">
            <a:off x="6984981" y="2953403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99" name="TextBox 21"/>
          <p:cNvSpPr txBox="1">
            <a:spLocks noChangeArrowheads="1"/>
          </p:cNvSpPr>
          <p:nvPr/>
        </p:nvSpPr>
        <p:spPr bwMode="auto">
          <a:xfrm rot="2155492">
            <a:off x="6875180" y="3121546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100" name="TextBox 21"/>
          <p:cNvSpPr txBox="1">
            <a:spLocks noChangeArrowheads="1"/>
          </p:cNvSpPr>
          <p:nvPr/>
        </p:nvSpPr>
        <p:spPr bwMode="auto">
          <a:xfrm rot="20934704">
            <a:off x="6617994" y="3278150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101" name="TextBox 21"/>
          <p:cNvSpPr txBox="1">
            <a:spLocks noChangeArrowheads="1"/>
          </p:cNvSpPr>
          <p:nvPr/>
        </p:nvSpPr>
        <p:spPr bwMode="auto">
          <a:xfrm rot="19632253">
            <a:off x="6651932" y="3681886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6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216</a:t>
            </a:fld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5906119" y="4509120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Arbeiter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7471481" y="450912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Aufgaben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68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9" grpId="0"/>
      <p:bldP spid="30" grpId="0"/>
      <p:bldP spid="31" grpId="0"/>
      <p:bldP spid="32" grpId="0"/>
      <p:bldP spid="58" grpId="0"/>
      <p:bldP spid="59" grpId="0"/>
      <p:bldP spid="60" grpId="0"/>
      <p:bldP spid="61" grpId="0"/>
      <p:bldP spid="63" grpId="0"/>
      <p:bldP spid="64" grpId="0"/>
      <p:bldP spid="65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</p:bld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Arrow Connector 10"/>
          <p:cNvCxnSpPr>
            <a:stCxn id="10" idx="5"/>
            <a:endCxn id="26" idx="1"/>
          </p:cNvCxnSpPr>
          <p:nvPr/>
        </p:nvCxnSpPr>
        <p:spPr>
          <a:xfrm>
            <a:off x="7656166" y="3459205"/>
            <a:ext cx="471574" cy="54709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>
              <a:xfrm>
                <a:off x="468313" y="-27384"/>
                <a:ext cx="8229600" cy="1080120"/>
              </a:xfrm>
            </p:spPr>
            <p:txBody>
              <a:bodyPr/>
              <a:lstStyle/>
              <a:p>
                <a:r>
                  <a:rPr lang="de-DE" dirty="0" smtClean="0"/>
                  <a:t>Maximaler Fluss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⇔</m:t>
                    </m:r>
                  </m:oMath>
                </a14:m>
                <a:r>
                  <a:rPr lang="de-DE" dirty="0" smtClean="0"/>
                  <a:t> </a:t>
                </a:r>
                <a:br>
                  <a:rPr lang="de-DE" dirty="0" smtClean="0"/>
                </a:br>
                <a:r>
                  <a:rPr lang="de-DE" dirty="0" smtClean="0"/>
                  <a:t>Maximales </a:t>
                </a:r>
                <a:r>
                  <a:rPr lang="de-DE" dirty="0" err="1" smtClean="0"/>
                  <a:t>Bipartites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Matching</a:t>
                </a:r>
                <a:endParaRPr lang="de-DE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8313" y="-27384"/>
                <a:ext cx="8229600" cy="1080120"/>
              </a:xfrm>
              <a:blipFill rotWithShape="1">
                <a:blip r:embed="rId2"/>
                <a:stretch>
                  <a:fillRect b="-56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5673562" y="2924944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6" name="Oval 4"/>
          <p:cNvSpPr/>
          <p:nvPr/>
        </p:nvSpPr>
        <p:spPr>
          <a:xfrm>
            <a:off x="5673562" y="342900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7" name="Oval 4"/>
          <p:cNvSpPr/>
          <p:nvPr/>
        </p:nvSpPr>
        <p:spPr>
          <a:xfrm>
            <a:off x="5673562" y="3933056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8" name="Oval 4"/>
          <p:cNvSpPr/>
          <p:nvPr/>
        </p:nvSpPr>
        <p:spPr>
          <a:xfrm>
            <a:off x="5673562" y="4437112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9" name="Oval 4"/>
          <p:cNvSpPr/>
          <p:nvPr/>
        </p:nvSpPr>
        <p:spPr>
          <a:xfrm>
            <a:off x="5673562" y="4941168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0" name="Oval 4"/>
          <p:cNvSpPr/>
          <p:nvPr/>
        </p:nvSpPr>
        <p:spPr>
          <a:xfrm>
            <a:off x="7265921" y="3068960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1" name="Oval 4"/>
          <p:cNvSpPr/>
          <p:nvPr/>
        </p:nvSpPr>
        <p:spPr>
          <a:xfrm>
            <a:off x="7265921" y="3645024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2" name="Oval 4"/>
          <p:cNvSpPr/>
          <p:nvPr/>
        </p:nvSpPr>
        <p:spPr>
          <a:xfrm>
            <a:off x="7265921" y="4221088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3" name="Oval 4"/>
          <p:cNvSpPr/>
          <p:nvPr/>
        </p:nvSpPr>
        <p:spPr>
          <a:xfrm>
            <a:off x="7265921" y="4797152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cxnSp>
        <p:nvCxnSpPr>
          <p:cNvPr id="14" name="Straight Arrow Connector 9"/>
          <p:cNvCxnSpPr>
            <a:stCxn id="5" idx="6"/>
            <a:endCxn id="10" idx="2"/>
          </p:cNvCxnSpPr>
          <p:nvPr/>
        </p:nvCxnSpPr>
        <p:spPr>
          <a:xfrm>
            <a:off x="6130762" y="3153544"/>
            <a:ext cx="1135159" cy="14401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5" name="Straight Arrow Connector 9"/>
          <p:cNvCxnSpPr>
            <a:stCxn id="6" idx="6"/>
            <a:endCxn id="10" idx="2"/>
          </p:cNvCxnSpPr>
          <p:nvPr/>
        </p:nvCxnSpPr>
        <p:spPr>
          <a:xfrm flipV="1">
            <a:off x="6130762" y="3297560"/>
            <a:ext cx="1135159" cy="36004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6" name="Straight Arrow Connector 9"/>
          <p:cNvCxnSpPr>
            <a:stCxn id="5" idx="6"/>
            <a:endCxn id="12" idx="2"/>
          </p:cNvCxnSpPr>
          <p:nvPr/>
        </p:nvCxnSpPr>
        <p:spPr>
          <a:xfrm>
            <a:off x="6130762" y="3153544"/>
            <a:ext cx="1135159" cy="129614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7" name="Straight Arrow Connector 9"/>
          <p:cNvCxnSpPr>
            <a:stCxn id="6" idx="6"/>
            <a:endCxn id="12" idx="2"/>
          </p:cNvCxnSpPr>
          <p:nvPr/>
        </p:nvCxnSpPr>
        <p:spPr>
          <a:xfrm>
            <a:off x="6130762" y="3657600"/>
            <a:ext cx="1135159" cy="79208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8" name="Straight Arrow Connector 9"/>
          <p:cNvCxnSpPr>
            <a:stCxn id="11" idx="2"/>
            <a:endCxn id="7" idx="6"/>
          </p:cNvCxnSpPr>
          <p:nvPr/>
        </p:nvCxnSpPr>
        <p:spPr>
          <a:xfrm flipH="1">
            <a:off x="6130762" y="3873624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9" name="Straight Arrow Connector 9"/>
          <p:cNvCxnSpPr>
            <a:stCxn id="7" idx="6"/>
            <a:endCxn id="12" idx="2"/>
          </p:cNvCxnSpPr>
          <p:nvPr/>
        </p:nvCxnSpPr>
        <p:spPr>
          <a:xfrm>
            <a:off x="6130762" y="4161656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0" name="Straight Arrow Connector 9"/>
          <p:cNvCxnSpPr>
            <a:stCxn id="7" idx="6"/>
            <a:endCxn id="13" idx="2"/>
          </p:cNvCxnSpPr>
          <p:nvPr/>
        </p:nvCxnSpPr>
        <p:spPr>
          <a:xfrm>
            <a:off x="6130762" y="4161656"/>
            <a:ext cx="1135159" cy="86409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1" name="Straight Arrow Connector 9"/>
          <p:cNvCxnSpPr>
            <a:stCxn id="8" idx="6"/>
            <a:endCxn id="12" idx="2"/>
          </p:cNvCxnSpPr>
          <p:nvPr/>
        </p:nvCxnSpPr>
        <p:spPr>
          <a:xfrm flipV="1">
            <a:off x="6130762" y="4449688"/>
            <a:ext cx="1135159" cy="21602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2" name="Straight Arrow Connector 9"/>
          <p:cNvCxnSpPr>
            <a:stCxn id="9" idx="6"/>
            <a:endCxn id="12" idx="2"/>
          </p:cNvCxnSpPr>
          <p:nvPr/>
        </p:nvCxnSpPr>
        <p:spPr>
          <a:xfrm flipV="1">
            <a:off x="6130762" y="4449688"/>
            <a:ext cx="1135159" cy="72008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sp>
        <p:nvSpPr>
          <p:cNvPr id="25" name="Oval 4"/>
          <p:cNvSpPr/>
          <p:nvPr/>
        </p:nvSpPr>
        <p:spPr>
          <a:xfrm>
            <a:off x="4687098" y="3933056"/>
            <a:ext cx="457200" cy="4572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6" name="Oval 8"/>
          <p:cNvSpPr/>
          <p:nvPr/>
        </p:nvSpPr>
        <p:spPr>
          <a:xfrm>
            <a:off x="8060785" y="3939344"/>
            <a:ext cx="457200" cy="4572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27" name="Straight Arrow Connector 10"/>
          <p:cNvCxnSpPr>
            <a:stCxn id="25" idx="7"/>
            <a:endCxn id="5" idx="3"/>
          </p:cNvCxnSpPr>
          <p:nvPr/>
        </p:nvCxnSpPr>
        <p:spPr>
          <a:xfrm flipV="1">
            <a:off x="5077343" y="3315189"/>
            <a:ext cx="663174" cy="68482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sp>
        <p:nvSpPr>
          <p:cNvPr id="31" name="TextBox 21"/>
          <p:cNvSpPr txBox="1">
            <a:spLocks noChangeArrowheads="1"/>
          </p:cNvSpPr>
          <p:nvPr/>
        </p:nvSpPr>
        <p:spPr bwMode="auto">
          <a:xfrm rot="18840127">
            <a:off x="5103111" y="3412660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cxnSp>
        <p:nvCxnSpPr>
          <p:cNvPr id="33" name="Straight Arrow Connector 10"/>
          <p:cNvCxnSpPr>
            <a:stCxn id="11" idx="6"/>
            <a:endCxn id="26" idx="2"/>
          </p:cNvCxnSpPr>
          <p:nvPr/>
        </p:nvCxnSpPr>
        <p:spPr>
          <a:xfrm>
            <a:off x="7723121" y="3873624"/>
            <a:ext cx="337664" cy="29432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34" name="Straight Arrow Connector 10"/>
          <p:cNvCxnSpPr>
            <a:stCxn id="12" idx="6"/>
            <a:endCxn id="26" idx="2"/>
          </p:cNvCxnSpPr>
          <p:nvPr/>
        </p:nvCxnSpPr>
        <p:spPr>
          <a:xfrm flipV="1">
            <a:off x="7723121" y="4167944"/>
            <a:ext cx="337664" cy="28174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35" name="Straight Arrow Connector 10"/>
          <p:cNvCxnSpPr>
            <a:stCxn id="13" idx="6"/>
            <a:endCxn id="26" idx="3"/>
          </p:cNvCxnSpPr>
          <p:nvPr/>
        </p:nvCxnSpPr>
        <p:spPr>
          <a:xfrm flipV="1">
            <a:off x="7723121" y="4329589"/>
            <a:ext cx="404619" cy="696163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36" name="Straight Arrow Connector 10"/>
          <p:cNvCxnSpPr>
            <a:stCxn id="25" idx="6"/>
            <a:endCxn id="6" idx="2"/>
          </p:cNvCxnSpPr>
          <p:nvPr/>
        </p:nvCxnSpPr>
        <p:spPr>
          <a:xfrm flipV="1">
            <a:off x="5144298" y="3657600"/>
            <a:ext cx="529264" cy="50405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37" name="Straight Arrow Connector 10"/>
          <p:cNvCxnSpPr>
            <a:stCxn id="25" idx="6"/>
            <a:endCxn id="7" idx="2"/>
          </p:cNvCxnSpPr>
          <p:nvPr/>
        </p:nvCxnSpPr>
        <p:spPr>
          <a:xfrm>
            <a:off x="5144298" y="4161656"/>
            <a:ext cx="529264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38" name="Straight Arrow Connector 10"/>
          <p:cNvCxnSpPr>
            <a:stCxn id="25" idx="6"/>
            <a:endCxn id="8" idx="2"/>
          </p:cNvCxnSpPr>
          <p:nvPr/>
        </p:nvCxnSpPr>
        <p:spPr>
          <a:xfrm>
            <a:off x="5144298" y="4161656"/>
            <a:ext cx="529264" cy="50405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39" name="Straight Arrow Connector 10"/>
          <p:cNvCxnSpPr>
            <a:stCxn id="25" idx="5"/>
            <a:endCxn id="9" idx="1"/>
          </p:cNvCxnSpPr>
          <p:nvPr/>
        </p:nvCxnSpPr>
        <p:spPr>
          <a:xfrm>
            <a:off x="5077343" y="4323301"/>
            <a:ext cx="663174" cy="68482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sp>
        <p:nvSpPr>
          <p:cNvPr id="42" name="TextBox 21"/>
          <p:cNvSpPr txBox="1">
            <a:spLocks noChangeArrowheads="1"/>
          </p:cNvSpPr>
          <p:nvPr/>
        </p:nvSpPr>
        <p:spPr bwMode="auto">
          <a:xfrm rot="2624507">
            <a:off x="5266081" y="4186368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46" name="TextBox 21"/>
          <p:cNvSpPr txBox="1">
            <a:spLocks noChangeArrowheads="1"/>
          </p:cNvSpPr>
          <p:nvPr/>
        </p:nvSpPr>
        <p:spPr bwMode="auto">
          <a:xfrm rot="18035128">
            <a:off x="7658410" y="4410436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cxnSp>
        <p:nvCxnSpPr>
          <p:cNvPr id="47" name="Straight Arrow Connector 10"/>
          <p:cNvCxnSpPr>
            <a:stCxn id="5" idx="6"/>
            <a:endCxn id="10" idx="2"/>
          </p:cNvCxnSpPr>
          <p:nvPr/>
        </p:nvCxnSpPr>
        <p:spPr>
          <a:xfrm>
            <a:off x="6130762" y="3153544"/>
            <a:ext cx="1135159" cy="14401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48" name="Straight Arrow Connector 10"/>
          <p:cNvCxnSpPr>
            <a:stCxn id="6" idx="6"/>
            <a:endCxn id="10" idx="2"/>
          </p:cNvCxnSpPr>
          <p:nvPr/>
        </p:nvCxnSpPr>
        <p:spPr>
          <a:xfrm flipV="1">
            <a:off x="6130762" y="3297560"/>
            <a:ext cx="1135159" cy="36004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49" name="Straight Arrow Connector 10"/>
          <p:cNvCxnSpPr>
            <a:stCxn id="5" idx="6"/>
            <a:endCxn id="12" idx="2"/>
          </p:cNvCxnSpPr>
          <p:nvPr/>
        </p:nvCxnSpPr>
        <p:spPr>
          <a:xfrm>
            <a:off x="6130762" y="3153544"/>
            <a:ext cx="1135159" cy="129614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0" name="Straight Arrow Connector 10"/>
          <p:cNvCxnSpPr>
            <a:stCxn id="6" idx="6"/>
            <a:endCxn id="12" idx="2"/>
          </p:cNvCxnSpPr>
          <p:nvPr/>
        </p:nvCxnSpPr>
        <p:spPr>
          <a:xfrm>
            <a:off x="6130762" y="3657600"/>
            <a:ext cx="1135159" cy="792088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1" name="Straight Arrow Connector 10"/>
          <p:cNvCxnSpPr>
            <a:stCxn id="7" idx="6"/>
          </p:cNvCxnSpPr>
          <p:nvPr/>
        </p:nvCxnSpPr>
        <p:spPr>
          <a:xfrm flipV="1">
            <a:off x="6130762" y="3873624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52" name="Straight Arrow Connector 10"/>
          <p:cNvCxnSpPr>
            <a:stCxn id="7" idx="6"/>
            <a:endCxn id="12" idx="2"/>
          </p:cNvCxnSpPr>
          <p:nvPr/>
        </p:nvCxnSpPr>
        <p:spPr>
          <a:xfrm>
            <a:off x="6130762" y="4161656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3" name="Straight Arrow Connector 10"/>
          <p:cNvCxnSpPr>
            <a:stCxn id="7" idx="6"/>
            <a:endCxn id="13" idx="2"/>
          </p:cNvCxnSpPr>
          <p:nvPr/>
        </p:nvCxnSpPr>
        <p:spPr>
          <a:xfrm>
            <a:off x="6130762" y="4161656"/>
            <a:ext cx="1135159" cy="86409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4" name="Straight Arrow Connector 10"/>
          <p:cNvCxnSpPr>
            <a:stCxn id="8" idx="6"/>
            <a:endCxn id="12" idx="2"/>
          </p:cNvCxnSpPr>
          <p:nvPr/>
        </p:nvCxnSpPr>
        <p:spPr>
          <a:xfrm flipV="1">
            <a:off x="6130762" y="4449688"/>
            <a:ext cx="1135159" cy="21602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5" name="Straight Arrow Connector 10"/>
          <p:cNvCxnSpPr>
            <a:stCxn id="9" idx="6"/>
            <a:endCxn id="12" idx="2"/>
          </p:cNvCxnSpPr>
          <p:nvPr/>
        </p:nvCxnSpPr>
        <p:spPr>
          <a:xfrm flipV="1">
            <a:off x="6130762" y="4449688"/>
            <a:ext cx="1135159" cy="72008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sp>
        <p:nvSpPr>
          <p:cNvPr id="56" name="TextBox 21"/>
          <p:cNvSpPr txBox="1">
            <a:spLocks noChangeArrowheads="1"/>
          </p:cNvSpPr>
          <p:nvPr/>
        </p:nvSpPr>
        <p:spPr bwMode="auto">
          <a:xfrm rot="425452">
            <a:off x="6414934" y="2929302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57" name="TextBox 21"/>
          <p:cNvSpPr txBox="1">
            <a:spLocks noChangeArrowheads="1"/>
          </p:cNvSpPr>
          <p:nvPr/>
        </p:nvSpPr>
        <p:spPr bwMode="auto">
          <a:xfrm rot="2901815">
            <a:off x="6190653" y="3174364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58" name="TextBox 21"/>
          <p:cNvSpPr txBox="1">
            <a:spLocks noChangeArrowheads="1"/>
          </p:cNvSpPr>
          <p:nvPr/>
        </p:nvSpPr>
        <p:spPr bwMode="auto">
          <a:xfrm rot="2100498">
            <a:off x="6233536" y="3611868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61" name="TextBox 21"/>
          <p:cNvSpPr txBox="1">
            <a:spLocks noChangeArrowheads="1"/>
          </p:cNvSpPr>
          <p:nvPr/>
        </p:nvSpPr>
        <p:spPr bwMode="auto">
          <a:xfrm rot="845304">
            <a:off x="6409846" y="4036301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62" name="TextBox 21"/>
          <p:cNvSpPr txBox="1">
            <a:spLocks noChangeArrowheads="1"/>
          </p:cNvSpPr>
          <p:nvPr/>
        </p:nvSpPr>
        <p:spPr bwMode="auto">
          <a:xfrm rot="2155492">
            <a:off x="6300045" y="4204444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63" name="TextBox 21"/>
          <p:cNvSpPr txBox="1">
            <a:spLocks noChangeArrowheads="1"/>
          </p:cNvSpPr>
          <p:nvPr/>
        </p:nvSpPr>
        <p:spPr bwMode="auto">
          <a:xfrm rot="20934704">
            <a:off x="6042859" y="4361048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65" name="Oval 4"/>
          <p:cNvSpPr/>
          <p:nvPr/>
        </p:nvSpPr>
        <p:spPr>
          <a:xfrm>
            <a:off x="651656" y="2924944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66" name="Oval 4"/>
          <p:cNvSpPr/>
          <p:nvPr/>
        </p:nvSpPr>
        <p:spPr>
          <a:xfrm>
            <a:off x="651656" y="342900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67" name="Oval 4"/>
          <p:cNvSpPr/>
          <p:nvPr/>
        </p:nvSpPr>
        <p:spPr>
          <a:xfrm>
            <a:off x="651656" y="3933056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68" name="Oval 4"/>
          <p:cNvSpPr/>
          <p:nvPr/>
        </p:nvSpPr>
        <p:spPr>
          <a:xfrm>
            <a:off x="651656" y="4437112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69" name="Oval 4"/>
          <p:cNvSpPr/>
          <p:nvPr/>
        </p:nvSpPr>
        <p:spPr>
          <a:xfrm>
            <a:off x="651656" y="4941168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70" name="Oval 4"/>
          <p:cNvSpPr/>
          <p:nvPr/>
        </p:nvSpPr>
        <p:spPr>
          <a:xfrm>
            <a:off x="2642728" y="3068960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71" name="Oval 4"/>
          <p:cNvSpPr/>
          <p:nvPr/>
        </p:nvSpPr>
        <p:spPr>
          <a:xfrm>
            <a:off x="2642728" y="3645024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72" name="Oval 4"/>
          <p:cNvSpPr/>
          <p:nvPr/>
        </p:nvSpPr>
        <p:spPr>
          <a:xfrm>
            <a:off x="2642728" y="4221088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73" name="Oval 4"/>
          <p:cNvSpPr/>
          <p:nvPr/>
        </p:nvSpPr>
        <p:spPr>
          <a:xfrm>
            <a:off x="2642728" y="4797152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cxnSp>
        <p:nvCxnSpPr>
          <p:cNvPr id="74" name="Straight Arrow Connector 9"/>
          <p:cNvCxnSpPr>
            <a:stCxn id="65" idx="6"/>
            <a:endCxn id="70" idx="2"/>
          </p:cNvCxnSpPr>
          <p:nvPr/>
        </p:nvCxnSpPr>
        <p:spPr>
          <a:xfrm>
            <a:off x="1108856" y="3153544"/>
            <a:ext cx="1533872" cy="14401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75" name="Straight Arrow Connector 9"/>
          <p:cNvCxnSpPr>
            <a:stCxn id="66" idx="6"/>
            <a:endCxn id="70" idx="2"/>
          </p:cNvCxnSpPr>
          <p:nvPr/>
        </p:nvCxnSpPr>
        <p:spPr>
          <a:xfrm flipV="1">
            <a:off x="1108856" y="3297560"/>
            <a:ext cx="1533872" cy="36004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76" name="Straight Arrow Connector 9"/>
          <p:cNvCxnSpPr>
            <a:stCxn id="65" idx="6"/>
            <a:endCxn id="72" idx="2"/>
          </p:cNvCxnSpPr>
          <p:nvPr/>
        </p:nvCxnSpPr>
        <p:spPr>
          <a:xfrm>
            <a:off x="1108856" y="3153544"/>
            <a:ext cx="1533872" cy="129614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77" name="Straight Arrow Connector 9"/>
          <p:cNvCxnSpPr>
            <a:stCxn id="66" idx="6"/>
            <a:endCxn id="72" idx="2"/>
          </p:cNvCxnSpPr>
          <p:nvPr/>
        </p:nvCxnSpPr>
        <p:spPr>
          <a:xfrm>
            <a:off x="1108856" y="3657600"/>
            <a:ext cx="1533872" cy="79208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78" name="Straight Arrow Connector 9"/>
          <p:cNvCxnSpPr>
            <a:stCxn id="71" idx="2"/>
            <a:endCxn id="67" idx="6"/>
          </p:cNvCxnSpPr>
          <p:nvPr/>
        </p:nvCxnSpPr>
        <p:spPr>
          <a:xfrm flipH="1">
            <a:off x="1108856" y="3873624"/>
            <a:ext cx="1533872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79" name="Straight Arrow Connector 9"/>
          <p:cNvCxnSpPr>
            <a:stCxn id="67" idx="6"/>
            <a:endCxn id="72" idx="2"/>
          </p:cNvCxnSpPr>
          <p:nvPr/>
        </p:nvCxnSpPr>
        <p:spPr>
          <a:xfrm>
            <a:off x="1108856" y="4161656"/>
            <a:ext cx="1533872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80" name="Straight Arrow Connector 9"/>
          <p:cNvCxnSpPr>
            <a:stCxn id="67" idx="6"/>
            <a:endCxn id="73" idx="2"/>
          </p:cNvCxnSpPr>
          <p:nvPr/>
        </p:nvCxnSpPr>
        <p:spPr>
          <a:xfrm>
            <a:off x="1108856" y="4161656"/>
            <a:ext cx="1533872" cy="86409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81" name="Straight Arrow Connector 9"/>
          <p:cNvCxnSpPr>
            <a:stCxn id="68" idx="6"/>
            <a:endCxn id="72" idx="2"/>
          </p:cNvCxnSpPr>
          <p:nvPr/>
        </p:nvCxnSpPr>
        <p:spPr>
          <a:xfrm flipV="1">
            <a:off x="1108856" y="4449688"/>
            <a:ext cx="1533872" cy="21602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82" name="Straight Arrow Connector 9"/>
          <p:cNvCxnSpPr>
            <a:stCxn id="69" idx="6"/>
            <a:endCxn id="72" idx="2"/>
          </p:cNvCxnSpPr>
          <p:nvPr/>
        </p:nvCxnSpPr>
        <p:spPr>
          <a:xfrm flipV="1">
            <a:off x="1108856" y="4449688"/>
            <a:ext cx="1533872" cy="72008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cxnSp>
      <p:sp>
        <p:nvSpPr>
          <p:cNvPr id="85" name="Pfeil nach links und rechts 84"/>
          <p:cNvSpPr/>
          <p:nvPr/>
        </p:nvSpPr>
        <p:spPr>
          <a:xfrm>
            <a:off x="3275856" y="3802797"/>
            <a:ext cx="1224136" cy="706323"/>
          </a:xfrm>
          <a:prstGeom prst="leftRightArrow">
            <a:avLst>
              <a:gd name="adj1" fmla="val 50000"/>
              <a:gd name="adj2" fmla="val 375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Box 21"/>
          <p:cNvSpPr txBox="1">
            <a:spLocks noChangeArrowheads="1"/>
          </p:cNvSpPr>
          <p:nvPr/>
        </p:nvSpPr>
        <p:spPr bwMode="auto">
          <a:xfrm rot="18840127">
            <a:off x="5206362" y="3610842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41" name="TextBox 21"/>
          <p:cNvSpPr txBox="1">
            <a:spLocks noChangeArrowheads="1"/>
          </p:cNvSpPr>
          <p:nvPr/>
        </p:nvSpPr>
        <p:spPr bwMode="auto">
          <a:xfrm>
            <a:off x="5220072" y="3882534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43" name="TextBox 21"/>
          <p:cNvSpPr txBox="1">
            <a:spLocks noChangeArrowheads="1"/>
          </p:cNvSpPr>
          <p:nvPr/>
        </p:nvSpPr>
        <p:spPr bwMode="auto">
          <a:xfrm rot="2624507">
            <a:off x="5127875" y="4336589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44" name="TextBox 21"/>
          <p:cNvSpPr txBox="1">
            <a:spLocks noChangeArrowheads="1"/>
          </p:cNvSpPr>
          <p:nvPr/>
        </p:nvSpPr>
        <p:spPr bwMode="auto">
          <a:xfrm rot="2569417">
            <a:off x="7655547" y="3754201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45" name="TextBox 21"/>
          <p:cNvSpPr txBox="1">
            <a:spLocks noChangeArrowheads="1"/>
          </p:cNvSpPr>
          <p:nvPr/>
        </p:nvSpPr>
        <p:spPr bwMode="auto">
          <a:xfrm rot="19373816">
            <a:off x="7586921" y="4060824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59" name="TextBox 21"/>
          <p:cNvSpPr txBox="1">
            <a:spLocks noChangeArrowheads="1"/>
          </p:cNvSpPr>
          <p:nvPr/>
        </p:nvSpPr>
        <p:spPr bwMode="auto">
          <a:xfrm rot="20450318">
            <a:off x="6486751" y="3208724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60" name="TextBox 21"/>
          <p:cNvSpPr txBox="1">
            <a:spLocks noChangeArrowheads="1"/>
          </p:cNvSpPr>
          <p:nvPr/>
        </p:nvSpPr>
        <p:spPr bwMode="auto">
          <a:xfrm rot="20715087">
            <a:off x="6099363" y="3850118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64" name="TextBox 21"/>
          <p:cNvSpPr txBox="1">
            <a:spLocks noChangeArrowheads="1"/>
          </p:cNvSpPr>
          <p:nvPr/>
        </p:nvSpPr>
        <p:spPr bwMode="auto">
          <a:xfrm rot="19632253">
            <a:off x="6076797" y="4764784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32" name="TextBox 21"/>
          <p:cNvSpPr txBox="1">
            <a:spLocks noChangeArrowheads="1"/>
          </p:cNvSpPr>
          <p:nvPr/>
        </p:nvSpPr>
        <p:spPr bwMode="auto">
          <a:xfrm rot="2979835">
            <a:off x="7725052" y="3466077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8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217</a:t>
            </a:fld>
            <a:endParaRPr lang="de-DE" dirty="0"/>
          </a:p>
        </p:txBody>
      </p:sp>
      <p:sp>
        <p:nvSpPr>
          <p:cNvPr id="87" name="Rechteck 86"/>
          <p:cNvSpPr/>
          <p:nvPr/>
        </p:nvSpPr>
        <p:spPr>
          <a:xfrm>
            <a:off x="4427984" y="3594502"/>
            <a:ext cx="7897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err="1" smtClean="0">
                <a:solidFill>
                  <a:srgbClr val="000000"/>
                </a:solidFill>
                <a:latin typeface="+mn-lt"/>
              </a:rPr>
              <a:t>Quelle</a:t>
            </a:r>
            <a:endParaRPr lang="en-US" sz="1600" kern="0" baseline="-25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8" name="Rechteck 87"/>
          <p:cNvSpPr/>
          <p:nvPr/>
        </p:nvSpPr>
        <p:spPr>
          <a:xfrm>
            <a:off x="8053572" y="3573016"/>
            <a:ext cx="8389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err="1" smtClean="0">
                <a:solidFill>
                  <a:srgbClr val="000000"/>
                </a:solidFill>
                <a:latin typeface="+mn-lt"/>
              </a:rPr>
              <a:t>Senke</a:t>
            </a:r>
            <a:endParaRPr lang="en-US" sz="1600" kern="0" baseline="-25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1" name="Rechteck 90"/>
          <p:cNvSpPr/>
          <p:nvPr/>
        </p:nvSpPr>
        <p:spPr>
          <a:xfrm>
            <a:off x="755576" y="5517232"/>
            <a:ext cx="392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3C8C93"/>
                </a:solidFill>
              </a:rPr>
              <a:t>V</a:t>
            </a:r>
            <a:r>
              <a:rPr lang="de-DE" baseline="-25000" dirty="0">
                <a:solidFill>
                  <a:srgbClr val="3C8C93"/>
                </a:solidFill>
              </a:rPr>
              <a:t>1</a:t>
            </a:r>
            <a:endParaRPr lang="de-DE" dirty="0"/>
          </a:p>
        </p:txBody>
      </p:sp>
      <p:sp>
        <p:nvSpPr>
          <p:cNvPr id="92" name="Rechteck 91"/>
          <p:cNvSpPr/>
          <p:nvPr/>
        </p:nvSpPr>
        <p:spPr>
          <a:xfrm>
            <a:off x="2699792" y="5445224"/>
            <a:ext cx="392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3C8C93"/>
                </a:solidFill>
              </a:rPr>
              <a:t>V</a:t>
            </a:r>
            <a:r>
              <a:rPr lang="de-DE" baseline="-25000" dirty="0" smtClean="0">
                <a:solidFill>
                  <a:srgbClr val="3C8C93"/>
                </a:solidFill>
              </a:rPr>
              <a:t>2</a:t>
            </a:r>
            <a:endParaRPr lang="de-DE" dirty="0"/>
          </a:p>
        </p:txBody>
      </p:sp>
      <p:sp>
        <p:nvSpPr>
          <p:cNvPr id="93" name="Rechteck 92"/>
          <p:cNvSpPr/>
          <p:nvPr/>
        </p:nvSpPr>
        <p:spPr>
          <a:xfrm>
            <a:off x="5691753" y="5445224"/>
            <a:ext cx="392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3C8C93"/>
                </a:solidFill>
              </a:rPr>
              <a:t>V</a:t>
            </a:r>
            <a:r>
              <a:rPr lang="de-DE" baseline="-25000" dirty="0">
                <a:solidFill>
                  <a:srgbClr val="3C8C93"/>
                </a:solidFill>
              </a:rPr>
              <a:t>1</a:t>
            </a:r>
            <a:endParaRPr lang="de-DE" dirty="0"/>
          </a:p>
        </p:txBody>
      </p:sp>
      <p:sp>
        <p:nvSpPr>
          <p:cNvPr id="94" name="Rechteck 93"/>
          <p:cNvSpPr/>
          <p:nvPr/>
        </p:nvSpPr>
        <p:spPr>
          <a:xfrm>
            <a:off x="7275929" y="5373216"/>
            <a:ext cx="392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3C8C93"/>
                </a:solidFill>
              </a:rPr>
              <a:t>V</a:t>
            </a:r>
            <a:r>
              <a:rPr lang="de-DE" baseline="-25000" dirty="0" smtClean="0">
                <a:solidFill>
                  <a:srgbClr val="3C8C93"/>
                </a:solidFill>
              </a:rPr>
              <a:t>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596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</p:bld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-27384"/>
            <a:ext cx="8229600" cy="503238"/>
          </a:xfrm>
        </p:spPr>
        <p:txBody>
          <a:bodyPr/>
          <a:lstStyle/>
          <a:p>
            <a:r>
              <a:rPr lang="de-DE" sz="2800" dirty="0" smtClean="0"/>
              <a:t>Weiteres Beispiel zur Lösung von kombinatorischen Problemen mit Hilfe des maximalen Flusses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196752"/>
            <a:ext cx="8264233" cy="4173538"/>
          </a:xfrm>
        </p:spPr>
        <p:txBody>
          <a:bodyPr/>
          <a:lstStyle/>
          <a:p>
            <a:r>
              <a:rPr lang="de-DE" sz="2400" dirty="0" smtClean="0"/>
              <a:t>Zuordnung von Lehrveranstaltungen zu Dozenten</a:t>
            </a:r>
          </a:p>
          <a:p>
            <a:pPr lvl="1"/>
            <a:r>
              <a:rPr lang="de-DE" sz="2000" dirty="0" smtClean="0"/>
              <a:t>Jeder Dozent hat eine Verpflichtung zur Lehre einer gewissen Anzahl von Semesterwochenstunden</a:t>
            </a:r>
          </a:p>
          <a:p>
            <a:pPr lvl="1"/>
            <a:r>
              <a:rPr lang="de-DE" sz="2000" dirty="0" smtClean="0"/>
              <a:t>Jede Lehrveranstaltung hat einen </a:t>
            </a:r>
            <a:br>
              <a:rPr lang="de-DE" sz="2000" dirty="0" smtClean="0"/>
            </a:br>
            <a:r>
              <a:rPr lang="de-DE" sz="2000" dirty="0" smtClean="0"/>
              <a:t>Umfang von gegebenen </a:t>
            </a:r>
            <a:br>
              <a:rPr lang="de-DE" sz="2000" dirty="0" smtClean="0"/>
            </a:br>
            <a:r>
              <a:rPr lang="de-DE" sz="2000" dirty="0" smtClean="0"/>
              <a:t>Semesterwochenstunden</a:t>
            </a:r>
          </a:p>
          <a:p>
            <a:pPr lvl="1"/>
            <a:r>
              <a:rPr lang="de-DE" sz="2000" dirty="0" smtClean="0"/>
              <a:t>Jeder Dozent kann nur </a:t>
            </a:r>
            <a:br>
              <a:rPr lang="de-DE" sz="2000" dirty="0" smtClean="0"/>
            </a:br>
            <a:r>
              <a:rPr lang="de-DE" sz="2000" dirty="0" smtClean="0"/>
              <a:t>bestimmte </a:t>
            </a:r>
            <a:r>
              <a:rPr lang="de-DE" sz="2000" dirty="0" err="1" smtClean="0"/>
              <a:t>Lehrveran</a:t>
            </a:r>
            <a:r>
              <a:rPr lang="de-DE" sz="2000" dirty="0" smtClean="0"/>
              <a:t>-</a:t>
            </a:r>
            <a:br>
              <a:rPr lang="de-DE" sz="2000" dirty="0" smtClean="0"/>
            </a:br>
            <a:r>
              <a:rPr lang="de-DE" sz="2000" dirty="0" err="1" smtClean="0"/>
              <a:t>staltungen</a:t>
            </a:r>
            <a:r>
              <a:rPr lang="de-DE" sz="2000" dirty="0" smtClean="0"/>
              <a:t> halten</a:t>
            </a:r>
          </a:p>
          <a:p>
            <a:pPr lvl="1"/>
            <a:r>
              <a:rPr lang="de-DE" sz="2000" dirty="0" smtClean="0"/>
              <a:t>Mehrere Dozenten können sich </a:t>
            </a:r>
            <a:br>
              <a:rPr lang="de-DE" sz="2000" dirty="0" smtClean="0"/>
            </a:br>
            <a:r>
              <a:rPr lang="de-DE" sz="2000" dirty="0" smtClean="0"/>
              <a:t>eine Lehrveranstaltung teilen</a:t>
            </a:r>
          </a:p>
          <a:p>
            <a:pPr lvl="1"/>
            <a:r>
              <a:rPr lang="de-DE" sz="2000" dirty="0" smtClean="0"/>
              <a:t>Finde eine Lösung, in der möglichst </a:t>
            </a:r>
            <a:br>
              <a:rPr lang="de-DE" sz="2000" dirty="0" smtClean="0"/>
            </a:br>
            <a:r>
              <a:rPr lang="de-DE" sz="2000" dirty="0" smtClean="0"/>
              <a:t>viele Lehrveranstaltungen gehalten </a:t>
            </a:r>
            <a:br>
              <a:rPr lang="de-DE" sz="2000" dirty="0" smtClean="0"/>
            </a:br>
            <a:r>
              <a:rPr lang="de-DE" sz="2000" dirty="0" smtClean="0"/>
              <a:t>werden</a:t>
            </a:r>
            <a:endParaRPr lang="de-DE" sz="2000" dirty="0"/>
          </a:p>
        </p:txBody>
      </p:sp>
      <p:sp>
        <p:nvSpPr>
          <p:cNvPr id="5" name="Oval 4"/>
          <p:cNvSpPr/>
          <p:nvPr/>
        </p:nvSpPr>
        <p:spPr>
          <a:xfrm>
            <a:off x="5983872" y="3303618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6" name="Oval 4"/>
          <p:cNvSpPr/>
          <p:nvPr/>
        </p:nvSpPr>
        <p:spPr>
          <a:xfrm>
            <a:off x="5983872" y="3807674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7" name="Oval 4"/>
          <p:cNvSpPr/>
          <p:nvPr/>
        </p:nvSpPr>
        <p:spPr>
          <a:xfrm>
            <a:off x="5983872" y="431173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8" name="Oval 4"/>
          <p:cNvSpPr/>
          <p:nvPr/>
        </p:nvSpPr>
        <p:spPr>
          <a:xfrm>
            <a:off x="5983872" y="4815786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9" name="Oval 4"/>
          <p:cNvSpPr/>
          <p:nvPr/>
        </p:nvSpPr>
        <p:spPr>
          <a:xfrm>
            <a:off x="5983872" y="5319842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0" name="Oval 4"/>
          <p:cNvSpPr/>
          <p:nvPr/>
        </p:nvSpPr>
        <p:spPr>
          <a:xfrm>
            <a:off x="7576231" y="3447634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1" name="Oval 4"/>
          <p:cNvSpPr/>
          <p:nvPr/>
        </p:nvSpPr>
        <p:spPr>
          <a:xfrm>
            <a:off x="7576231" y="4023698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2" name="Oval 4"/>
          <p:cNvSpPr/>
          <p:nvPr/>
        </p:nvSpPr>
        <p:spPr>
          <a:xfrm>
            <a:off x="7576231" y="4599762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3" name="Oval 4"/>
          <p:cNvSpPr/>
          <p:nvPr/>
        </p:nvSpPr>
        <p:spPr>
          <a:xfrm>
            <a:off x="7576231" y="5175826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cxnSp>
        <p:nvCxnSpPr>
          <p:cNvPr id="14" name="Straight Arrow Connector 9"/>
          <p:cNvCxnSpPr>
            <a:stCxn id="5" idx="6"/>
            <a:endCxn id="10" idx="2"/>
          </p:cNvCxnSpPr>
          <p:nvPr/>
        </p:nvCxnSpPr>
        <p:spPr>
          <a:xfrm>
            <a:off x="6441072" y="3532218"/>
            <a:ext cx="1135159" cy="14401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5" name="Straight Arrow Connector 9"/>
          <p:cNvCxnSpPr>
            <a:stCxn id="6" idx="6"/>
            <a:endCxn id="10" idx="2"/>
          </p:cNvCxnSpPr>
          <p:nvPr/>
        </p:nvCxnSpPr>
        <p:spPr>
          <a:xfrm flipV="1">
            <a:off x="6441072" y="3676234"/>
            <a:ext cx="1135159" cy="36004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6" name="Straight Arrow Connector 9"/>
          <p:cNvCxnSpPr>
            <a:stCxn id="5" idx="6"/>
            <a:endCxn id="12" idx="2"/>
          </p:cNvCxnSpPr>
          <p:nvPr/>
        </p:nvCxnSpPr>
        <p:spPr>
          <a:xfrm>
            <a:off x="6441072" y="3532218"/>
            <a:ext cx="1135159" cy="129614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7" name="Straight Arrow Connector 9"/>
          <p:cNvCxnSpPr>
            <a:stCxn id="6" idx="6"/>
            <a:endCxn id="12" idx="2"/>
          </p:cNvCxnSpPr>
          <p:nvPr/>
        </p:nvCxnSpPr>
        <p:spPr>
          <a:xfrm>
            <a:off x="6441072" y="4036274"/>
            <a:ext cx="1135159" cy="79208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8" name="Straight Arrow Connector 9"/>
          <p:cNvCxnSpPr>
            <a:stCxn id="11" idx="2"/>
            <a:endCxn id="7" idx="6"/>
          </p:cNvCxnSpPr>
          <p:nvPr/>
        </p:nvCxnSpPr>
        <p:spPr>
          <a:xfrm flipH="1">
            <a:off x="6441072" y="4252298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9" name="Straight Arrow Connector 9"/>
          <p:cNvCxnSpPr>
            <a:stCxn id="7" idx="6"/>
            <a:endCxn id="12" idx="2"/>
          </p:cNvCxnSpPr>
          <p:nvPr/>
        </p:nvCxnSpPr>
        <p:spPr>
          <a:xfrm>
            <a:off x="6441072" y="4540330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0" name="Straight Arrow Connector 9"/>
          <p:cNvCxnSpPr>
            <a:stCxn id="7" idx="6"/>
            <a:endCxn id="13" idx="2"/>
          </p:cNvCxnSpPr>
          <p:nvPr/>
        </p:nvCxnSpPr>
        <p:spPr>
          <a:xfrm>
            <a:off x="6441072" y="4540330"/>
            <a:ext cx="1135159" cy="86409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1" name="Straight Arrow Connector 9"/>
          <p:cNvCxnSpPr>
            <a:stCxn id="8" idx="6"/>
            <a:endCxn id="12" idx="2"/>
          </p:cNvCxnSpPr>
          <p:nvPr/>
        </p:nvCxnSpPr>
        <p:spPr>
          <a:xfrm flipV="1">
            <a:off x="6441072" y="4828362"/>
            <a:ext cx="1135159" cy="21602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2" name="Straight Arrow Connector 9"/>
          <p:cNvCxnSpPr>
            <a:stCxn id="9" idx="6"/>
            <a:endCxn id="12" idx="2"/>
          </p:cNvCxnSpPr>
          <p:nvPr/>
        </p:nvCxnSpPr>
        <p:spPr>
          <a:xfrm flipV="1">
            <a:off x="6441072" y="4828362"/>
            <a:ext cx="1135159" cy="72008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sp>
        <p:nvSpPr>
          <p:cNvPr id="23" name="Rechteck 22"/>
          <p:cNvSpPr/>
          <p:nvPr/>
        </p:nvSpPr>
        <p:spPr>
          <a:xfrm>
            <a:off x="5616834" y="5777042"/>
            <a:ext cx="11376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dirty="0" err="1" smtClean="0"/>
              <a:t>Veranstal</a:t>
            </a:r>
            <a:r>
              <a:rPr lang="de-DE" dirty="0" smtClean="0"/>
              <a:t>-</a:t>
            </a:r>
            <a:br>
              <a:rPr lang="de-DE" dirty="0" smtClean="0"/>
            </a:br>
            <a:r>
              <a:rPr lang="de-DE" dirty="0" err="1" smtClean="0"/>
              <a:t>tungen</a:t>
            </a:r>
            <a:endParaRPr lang="de-DE" dirty="0"/>
          </a:p>
        </p:txBody>
      </p:sp>
      <p:sp>
        <p:nvSpPr>
          <p:cNvPr id="24" name="Rechteck 23"/>
          <p:cNvSpPr/>
          <p:nvPr/>
        </p:nvSpPr>
        <p:spPr>
          <a:xfrm>
            <a:off x="7258574" y="5777042"/>
            <a:ext cx="1124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Dozenten</a:t>
            </a:r>
            <a:endParaRPr lang="de-DE" dirty="0"/>
          </a:p>
        </p:txBody>
      </p:sp>
      <p:sp>
        <p:nvSpPr>
          <p:cNvPr id="25" name="Oval 4"/>
          <p:cNvSpPr/>
          <p:nvPr/>
        </p:nvSpPr>
        <p:spPr>
          <a:xfrm>
            <a:off x="4997408" y="4311730"/>
            <a:ext cx="457200" cy="4572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6" name="Oval 8"/>
          <p:cNvSpPr/>
          <p:nvPr/>
        </p:nvSpPr>
        <p:spPr>
          <a:xfrm>
            <a:off x="8371095" y="4318018"/>
            <a:ext cx="457200" cy="4572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27" name="Straight Arrow Connector 10"/>
          <p:cNvCxnSpPr>
            <a:stCxn id="25" idx="7"/>
            <a:endCxn id="5" idx="3"/>
          </p:cNvCxnSpPr>
          <p:nvPr/>
        </p:nvCxnSpPr>
        <p:spPr>
          <a:xfrm flipV="1">
            <a:off x="5387653" y="3693863"/>
            <a:ext cx="663174" cy="68482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28" name="Straight Arrow Connector 10"/>
          <p:cNvCxnSpPr>
            <a:stCxn id="10" idx="5"/>
            <a:endCxn id="26" idx="1"/>
          </p:cNvCxnSpPr>
          <p:nvPr/>
        </p:nvCxnSpPr>
        <p:spPr>
          <a:xfrm>
            <a:off x="7966476" y="3837879"/>
            <a:ext cx="471574" cy="54709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sp>
        <p:nvSpPr>
          <p:cNvPr id="29" name="Rechteck 28"/>
          <p:cNvSpPr/>
          <p:nvPr/>
        </p:nvSpPr>
        <p:spPr>
          <a:xfrm>
            <a:off x="4499992" y="3883929"/>
            <a:ext cx="9583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err="1" smtClean="0">
                <a:solidFill>
                  <a:srgbClr val="004274"/>
                </a:solidFill>
                <a:latin typeface="+mn-lt"/>
              </a:rPr>
              <a:t>Quelle</a:t>
            </a:r>
            <a:endParaRPr lang="en-US" sz="1600" kern="0" baseline="-25000" dirty="0">
              <a:solidFill>
                <a:srgbClr val="004274"/>
              </a:solidFill>
              <a:latin typeface="+mn-lt"/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8478987" y="3861048"/>
            <a:ext cx="7015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err="1" smtClean="0">
                <a:solidFill>
                  <a:srgbClr val="004274"/>
                </a:solidFill>
                <a:latin typeface="+mn-lt"/>
              </a:rPr>
              <a:t>Senke</a:t>
            </a:r>
            <a:endParaRPr lang="en-US" sz="1600" kern="0" baseline="-25000" dirty="0">
              <a:solidFill>
                <a:srgbClr val="004274"/>
              </a:solidFill>
              <a:latin typeface="+mn-lt"/>
            </a:endParaRPr>
          </a:p>
        </p:txBody>
      </p:sp>
      <p:sp>
        <p:nvSpPr>
          <p:cNvPr id="31" name="TextBox 21"/>
          <p:cNvSpPr txBox="1">
            <a:spLocks noChangeArrowheads="1"/>
          </p:cNvSpPr>
          <p:nvPr/>
        </p:nvSpPr>
        <p:spPr bwMode="auto">
          <a:xfrm rot="18840127">
            <a:off x="5499181" y="3791334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4</a:t>
            </a:r>
          </a:p>
        </p:txBody>
      </p:sp>
      <p:sp>
        <p:nvSpPr>
          <p:cNvPr id="32" name="TextBox 21"/>
          <p:cNvSpPr txBox="1">
            <a:spLocks noChangeArrowheads="1"/>
          </p:cNvSpPr>
          <p:nvPr/>
        </p:nvSpPr>
        <p:spPr bwMode="auto">
          <a:xfrm rot="2979835">
            <a:off x="8121122" y="3844751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4</a:t>
            </a:r>
          </a:p>
        </p:txBody>
      </p:sp>
      <p:cxnSp>
        <p:nvCxnSpPr>
          <p:cNvPr id="33" name="Straight Arrow Connector 10"/>
          <p:cNvCxnSpPr>
            <a:stCxn id="11" idx="6"/>
            <a:endCxn id="26" idx="2"/>
          </p:cNvCxnSpPr>
          <p:nvPr/>
        </p:nvCxnSpPr>
        <p:spPr>
          <a:xfrm>
            <a:off x="8033431" y="4252298"/>
            <a:ext cx="337664" cy="29432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34" name="Straight Arrow Connector 10"/>
          <p:cNvCxnSpPr>
            <a:stCxn id="12" idx="6"/>
            <a:endCxn id="26" idx="2"/>
          </p:cNvCxnSpPr>
          <p:nvPr/>
        </p:nvCxnSpPr>
        <p:spPr>
          <a:xfrm flipV="1">
            <a:off x="8033431" y="4546618"/>
            <a:ext cx="337664" cy="28174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35" name="Straight Arrow Connector 10"/>
          <p:cNvCxnSpPr>
            <a:stCxn id="13" idx="6"/>
            <a:endCxn id="26" idx="3"/>
          </p:cNvCxnSpPr>
          <p:nvPr/>
        </p:nvCxnSpPr>
        <p:spPr>
          <a:xfrm flipV="1">
            <a:off x="8033431" y="4708263"/>
            <a:ext cx="404619" cy="696163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36" name="Straight Arrow Connector 10"/>
          <p:cNvCxnSpPr>
            <a:stCxn id="25" idx="6"/>
            <a:endCxn id="6" idx="2"/>
          </p:cNvCxnSpPr>
          <p:nvPr/>
        </p:nvCxnSpPr>
        <p:spPr>
          <a:xfrm flipV="1">
            <a:off x="5454608" y="4036274"/>
            <a:ext cx="529264" cy="50405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37" name="Straight Arrow Connector 10"/>
          <p:cNvCxnSpPr>
            <a:stCxn id="25" idx="6"/>
            <a:endCxn id="7" idx="2"/>
          </p:cNvCxnSpPr>
          <p:nvPr/>
        </p:nvCxnSpPr>
        <p:spPr>
          <a:xfrm>
            <a:off x="5454608" y="4540330"/>
            <a:ext cx="529264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38" name="Straight Arrow Connector 10"/>
          <p:cNvCxnSpPr>
            <a:stCxn id="25" idx="6"/>
            <a:endCxn id="8" idx="2"/>
          </p:cNvCxnSpPr>
          <p:nvPr/>
        </p:nvCxnSpPr>
        <p:spPr>
          <a:xfrm>
            <a:off x="5454608" y="4540330"/>
            <a:ext cx="529264" cy="50405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39" name="Straight Arrow Connector 10"/>
          <p:cNvCxnSpPr>
            <a:stCxn id="25" idx="5"/>
            <a:endCxn id="9" idx="1"/>
          </p:cNvCxnSpPr>
          <p:nvPr/>
        </p:nvCxnSpPr>
        <p:spPr>
          <a:xfrm>
            <a:off x="5387653" y="4701975"/>
            <a:ext cx="663174" cy="68482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sp>
        <p:nvSpPr>
          <p:cNvPr id="40" name="TextBox 21"/>
          <p:cNvSpPr txBox="1">
            <a:spLocks noChangeArrowheads="1"/>
          </p:cNvSpPr>
          <p:nvPr/>
        </p:nvSpPr>
        <p:spPr bwMode="auto">
          <a:xfrm rot="18840127">
            <a:off x="5602432" y="3989516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2</a:t>
            </a:r>
          </a:p>
        </p:txBody>
      </p:sp>
      <p:sp>
        <p:nvSpPr>
          <p:cNvPr id="41" name="TextBox 21"/>
          <p:cNvSpPr txBox="1">
            <a:spLocks noChangeArrowheads="1"/>
          </p:cNvSpPr>
          <p:nvPr/>
        </p:nvSpPr>
        <p:spPr bwMode="auto">
          <a:xfrm>
            <a:off x="5678631" y="4261208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4</a:t>
            </a:r>
          </a:p>
        </p:txBody>
      </p:sp>
      <p:sp>
        <p:nvSpPr>
          <p:cNvPr id="42" name="TextBox 21"/>
          <p:cNvSpPr txBox="1">
            <a:spLocks noChangeArrowheads="1"/>
          </p:cNvSpPr>
          <p:nvPr/>
        </p:nvSpPr>
        <p:spPr bwMode="auto">
          <a:xfrm rot="2624507">
            <a:off x="5662151" y="4565042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2</a:t>
            </a:r>
          </a:p>
        </p:txBody>
      </p:sp>
      <p:sp>
        <p:nvSpPr>
          <p:cNvPr id="43" name="TextBox 21"/>
          <p:cNvSpPr txBox="1">
            <a:spLocks noChangeArrowheads="1"/>
          </p:cNvSpPr>
          <p:nvPr/>
        </p:nvSpPr>
        <p:spPr bwMode="auto">
          <a:xfrm rot="2624507">
            <a:off x="5620684" y="4799984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4</a:t>
            </a:r>
          </a:p>
        </p:txBody>
      </p:sp>
      <p:sp>
        <p:nvSpPr>
          <p:cNvPr id="44" name="TextBox 21"/>
          <p:cNvSpPr txBox="1">
            <a:spLocks noChangeArrowheads="1"/>
          </p:cNvSpPr>
          <p:nvPr/>
        </p:nvSpPr>
        <p:spPr bwMode="auto">
          <a:xfrm rot="2569417">
            <a:off x="8051617" y="41328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2</a:t>
            </a:r>
          </a:p>
        </p:txBody>
      </p:sp>
      <p:sp>
        <p:nvSpPr>
          <p:cNvPr id="45" name="TextBox 21"/>
          <p:cNvSpPr txBox="1">
            <a:spLocks noChangeArrowheads="1"/>
          </p:cNvSpPr>
          <p:nvPr/>
        </p:nvSpPr>
        <p:spPr bwMode="auto">
          <a:xfrm rot="19373816">
            <a:off x="7982991" y="4439498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9</a:t>
            </a:r>
          </a:p>
        </p:txBody>
      </p:sp>
      <p:sp>
        <p:nvSpPr>
          <p:cNvPr id="46" name="TextBox 21"/>
          <p:cNvSpPr txBox="1">
            <a:spLocks noChangeArrowheads="1"/>
          </p:cNvSpPr>
          <p:nvPr/>
        </p:nvSpPr>
        <p:spPr bwMode="auto">
          <a:xfrm rot="18035128">
            <a:off x="8054480" y="4789110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4</a:t>
            </a:r>
          </a:p>
        </p:txBody>
      </p:sp>
      <p:cxnSp>
        <p:nvCxnSpPr>
          <p:cNvPr id="47" name="Straight Arrow Connector 10"/>
          <p:cNvCxnSpPr>
            <a:stCxn id="5" idx="6"/>
            <a:endCxn id="10" idx="2"/>
          </p:cNvCxnSpPr>
          <p:nvPr/>
        </p:nvCxnSpPr>
        <p:spPr>
          <a:xfrm>
            <a:off x="6441072" y="3532218"/>
            <a:ext cx="1135159" cy="14401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48" name="Straight Arrow Connector 10"/>
          <p:cNvCxnSpPr>
            <a:stCxn id="6" idx="6"/>
            <a:endCxn id="10" idx="2"/>
          </p:cNvCxnSpPr>
          <p:nvPr/>
        </p:nvCxnSpPr>
        <p:spPr>
          <a:xfrm flipV="1">
            <a:off x="6441072" y="3676234"/>
            <a:ext cx="1135159" cy="36004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49" name="Straight Arrow Connector 10"/>
          <p:cNvCxnSpPr>
            <a:stCxn id="5" idx="6"/>
            <a:endCxn id="12" idx="2"/>
          </p:cNvCxnSpPr>
          <p:nvPr/>
        </p:nvCxnSpPr>
        <p:spPr>
          <a:xfrm>
            <a:off x="6441072" y="3532218"/>
            <a:ext cx="1135159" cy="129614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0" name="Straight Arrow Connector 10"/>
          <p:cNvCxnSpPr>
            <a:stCxn id="6" idx="6"/>
            <a:endCxn id="12" idx="2"/>
          </p:cNvCxnSpPr>
          <p:nvPr/>
        </p:nvCxnSpPr>
        <p:spPr>
          <a:xfrm>
            <a:off x="6441072" y="4036274"/>
            <a:ext cx="1135159" cy="792088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1" name="Straight Arrow Connector 10"/>
          <p:cNvCxnSpPr>
            <a:stCxn id="7" idx="6"/>
          </p:cNvCxnSpPr>
          <p:nvPr/>
        </p:nvCxnSpPr>
        <p:spPr>
          <a:xfrm flipV="1">
            <a:off x="6441072" y="4252298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2" name="Straight Arrow Connector 10"/>
          <p:cNvCxnSpPr>
            <a:stCxn id="7" idx="6"/>
            <a:endCxn id="12" idx="2"/>
          </p:cNvCxnSpPr>
          <p:nvPr/>
        </p:nvCxnSpPr>
        <p:spPr>
          <a:xfrm>
            <a:off x="6441072" y="4540330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3" name="Straight Arrow Connector 10"/>
          <p:cNvCxnSpPr>
            <a:stCxn id="7" idx="6"/>
            <a:endCxn id="13" idx="2"/>
          </p:cNvCxnSpPr>
          <p:nvPr/>
        </p:nvCxnSpPr>
        <p:spPr>
          <a:xfrm>
            <a:off x="6441072" y="4540330"/>
            <a:ext cx="1135159" cy="86409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4" name="Straight Arrow Connector 10"/>
          <p:cNvCxnSpPr>
            <a:stCxn id="8" idx="6"/>
            <a:endCxn id="12" idx="2"/>
          </p:cNvCxnSpPr>
          <p:nvPr/>
        </p:nvCxnSpPr>
        <p:spPr>
          <a:xfrm flipV="1">
            <a:off x="6441072" y="4828362"/>
            <a:ext cx="1135159" cy="21602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5" name="Straight Arrow Connector 10"/>
          <p:cNvCxnSpPr>
            <a:stCxn id="9" idx="6"/>
            <a:endCxn id="12" idx="2"/>
          </p:cNvCxnSpPr>
          <p:nvPr/>
        </p:nvCxnSpPr>
        <p:spPr>
          <a:xfrm flipV="1">
            <a:off x="6441072" y="4828362"/>
            <a:ext cx="1135159" cy="72008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sp>
        <p:nvSpPr>
          <p:cNvPr id="56" name="TextBox 21"/>
          <p:cNvSpPr txBox="1">
            <a:spLocks noChangeArrowheads="1"/>
          </p:cNvSpPr>
          <p:nvPr/>
        </p:nvSpPr>
        <p:spPr bwMode="auto">
          <a:xfrm rot="425452">
            <a:off x="6811004" y="3307976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4</a:t>
            </a:r>
          </a:p>
        </p:txBody>
      </p:sp>
      <p:sp>
        <p:nvSpPr>
          <p:cNvPr id="57" name="TextBox 21"/>
          <p:cNvSpPr txBox="1">
            <a:spLocks noChangeArrowheads="1"/>
          </p:cNvSpPr>
          <p:nvPr/>
        </p:nvSpPr>
        <p:spPr bwMode="auto">
          <a:xfrm rot="2901815">
            <a:off x="6586723" y="3553038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4</a:t>
            </a:r>
          </a:p>
        </p:txBody>
      </p:sp>
      <p:sp>
        <p:nvSpPr>
          <p:cNvPr id="58" name="TextBox 21"/>
          <p:cNvSpPr txBox="1">
            <a:spLocks noChangeArrowheads="1"/>
          </p:cNvSpPr>
          <p:nvPr/>
        </p:nvSpPr>
        <p:spPr bwMode="auto">
          <a:xfrm rot="2100498">
            <a:off x="6629606" y="3990542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2</a:t>
            </a:r>
          </a:p>
        </p:txBody>
      </p:sp>
      <p:sp>
        <p:nvSpPr>
          <p:cNvPr id="59" name="TextBox 21"/>
          <p:cNvSpPr txBox="1">
            <a:spLocks noChangeArrowheads="1"/>
          </p:cNvSpPr>
          <p:nvPr/>
        </p:nvSpPr>
        <p:spPr bwMode="auto">
          <a:xfrm rot="20450318">
            <a:off x="6801719" y="3631257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2</a:t>
            </a:r>
            <a:endParaRPr lang="en-US" altLang="de-DE" sz="1600" dirty="0" smtClean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60" name="TextBox 21"/>
          <p:cNvSpPr txBox="1">
            <a:spLocks noChangeArrowheads="1"/>
          </p:cNvSpPr>
          <p:nvPr/>
        </p:nvSpPr>
        <p:spPr bwMode="auto">
          <a:xfrm rot="20715087">
            <a:off x="6495433" y="4228792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4</a:t>
            </a:r>
          </a:p>
        </p:txBody>
      </p:sp>
      <p:sp>
        <p:nvSpPr>
          <p:cNvPr id="61" name="TextBox 21"/>
          <p:cNvSpPr txBox="1">
            <a:spLocks noChangeArrowheads="1"/>
          </p:cNvSpPr>
          <p:nvPr/>
        </p:nvSpPr>
        <p:spPr bwMode="auto">
          <a:xfrm rot="845304">
            <a:off x="6805916" y="4414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4</a:t>
            </a:r>
          </a:p>
        </p:txBody>
      </p:sp>
      <p:sp>
        <p:nvSpPr>
          <p:cNvPr id="62" name="TextBox 21"/>
          <p:cNvSpPr txBox="1">
            <a:spLocks noChangeArrowheads="1"/>
          </p:cNvSpPr>
          <p:nvPr/>
        </p:nvSpPr>
        <p:spPr bwMode="auto">
          <a:xfrm rot="2155492">
            <a:off x="6696115" y="4583118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4</a:t>
            </a:r>
          </a:p>
        </p:txBody>
      </p:sp>
      <p:sp>
        <p:nvSpPr>
          <p:cNvPr id="63" name="TextBox 21"/>
          <p:cNvSpPr txBox="1">
            <a:spLocks noChangeArrowheads="1"/>
          </p:cNvSpPr>
          <p:nvPr/>
        </p:nvSpPr>
        <p:spPr bwMode="auto">
          <a:xfrm rot="20934704">
            <a:off x="6438929" y="4739722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2</a:t>
            </a:r>
          </a:p>
        </p:txBody>
      </p:sp>
      <p:sp>
        <p:nvSpPr>
          <p:cNvPr id="64" name="TextBox 21"/>
          <p:cNvSpPr txBox="1">
            <a:spLocks noChangeArrowheads="1"/>
          </p:cNvSpPr>
          <p:nvPr/>
        </p:nvSpPr>
        <p:spPr bwMode="auto">
          <a:xfrm rot="19632253">
            <a:off x="6472867" y="5143458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4</a:t>
            </a:r>
          </a:p>
        </p:txBody>
      </p:sp>
      <p:sp>
        <p:nvSpPr>
          <p:cNvPr id="65" name="Rechteckige Legende 64"/>
          <p:cNvSpPr/>
          <p:nvPr/>
        </p:nvSpPr>
        <p:spPr>
          <a:xfrm>
            <a:off x="4673564" y="2566299"/>
            <a:ext cx="1562087" cy="667904"/>
          </a:xfrm>
          <a:prstGeom prst="wedgeRectCallout">
            <a:avLst>
              <a:gd name="adj1" fmla="val 14338"/>
              <a:gd name="adj2" fmla="val 1472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SWS für eine Veranstaltung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6" name="Rechteckige Legende 65"/>
          <p:cNvSpPr/>
          <p:nvPr/>
        </p:nvSpPr>
        <p:spPr>
          <a:xfrm>
            <a:off x="7455439" y="2564904"/>
            <a:ext cx="1040556" cy="667904"/>
          </a:xfrm>
          <a:prstGeom prst="wedgeRectCallout">
            <a:avLst>
              <a:gd name="adj1" fmla="val 24179"/>
              <a:gd name="adj2" fmla="val 1593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SWS eines Dozenten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7" name="Rechteckige Legende 66"/>
          <p:cNvSpPr/>
          <p:nvPr/>
        </p:nvSpPr>
        <p:spPr>
          <a:xfrm>
            <a:off x="6311014" y="2566299"/>
            <a:ext cx="1091576" cy="667904"/>
          </a:xfrm>
          <a:prstGeom prst="wedgeRectCallout">
            <a:avLst>
              <a:gd name="adj1" fmla="val 12283"/>
              <a:gd name="adj2" fmla="val 738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Kann auch  sein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132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99392"/>
            <a:ext cx="8229600" cy="1080120"/>
          </a:xfrm>
        </p:spPr>
        <p:txBody>
          <a:bodyPr/>
          <a:lstStyle/>
          <a:p>
            <a:r>
              <a:rPr lang="en-US" dirty="0" err="1"/>
              <a:t>Übersicht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Max-</a:t>
            </a:r>
            <a:r>
              <a:rPr lang="en-US" dirty="0" smtClean="0"/>
              <a:t>Flow-</a:t>
            </a:r>
            <a:r>
              <a:rPr lang="en-US" dirty="0" err="1" smtClean="0"/>
              <a:t>Algorithmen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</a:t>
            </a:r>
            <a:r>
              <a:rPr lang="en-US" sz="2400" dirty="0"/>
              <a:t> </a:t>
            </a:r>
            <a:r>
              <a:rPr lang="en-US" sz="2400" b="0" i="0" dirty="0"/>
              <a:t>(n=|V|, e=|E|, U=max{c(e</a:t>
            </a:r>
            <a:r>
              <a:rPr lang="en-US" sz="2400" b="0" i="0" dirty="0" smtClean="0"/>
              <a:t>) </a:t>
            </a:r>
            <a:r>
              <a:rPr lang="en-US" sz="2400" b="0" i="0" dirty="0" err="1" smtClean="0"/>
              <a:t>für</a:t>
            </a:r>
            <a:r>
              <a:rPr lang="en-US" sz="2400" b="0" i="0" dirty="0" smtClean="0"/>
              <a:t> </a:t>
            </a:r>
            <a:r>
              <a:rPr lang="en-US" sz="2400" b="0" i="0" dirty="0" err="1" smtClean="0"/>
              <a:t>alle</a:t>
            </a:r>
            <a:r>
              <a:rPr lang="en-US" sz="2400" b="0" i="0" dirty="0" smtClean="0"/>
              <a:t> </a:t>
            </a:r>
            <a:r>
              <a:rPr lang="en-US" sz="2400" b="0" i="0" dirty="0" err="1" smtClean="0"/>
              <a:t>e</a:t>
            </a:r>
            <a:r>
              <a:rPr lang="en-US" sz="2400" b="0" i="0" dirty="0" err="1" smtClean="0">
                <a:latin typeface="cmsy10" charset="0"/>
              </a:rPr>
              <a:t>∈</a:t>
            </a:r>
            <a:r>
              <a:rPr lang="en-US" sz="2400" b="0" i="0" dirty="0" err="1" smtClean="0"/>
              <a:t>E</a:t>
            </a:r>
            <a:r>
              <a:rPr lang="en-US" sz="2400" b="0" i="0" dirty="0" smtClean="0"/>
              <a:t>})</a:t>
            </a:r>
            <a:endParaRPr lang="en-US" sz="2400" b="0" i="0" dirty="0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93094"/>
            <a:ext cx="7826003" cy="551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73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5753373"/>
            <a:ext cx="1008063" cy="196850"/>
          </a:xfrm>
        </p:spPr>
        <p:txBody>
          <a:bodyPr/>
          <a:lstStyle/>
          <a:p>
            <a:fld id="{F1B15654-2727-3D4E-8295-B42132C96B2E}" type="slidenum">
              <a:rPr lang="de-DE"/>
              <a:pPr/>
              <a:t>22</a:t>
            </a:fld>
            <a:endParaRPr lang="de-DE"/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Graphrepräsentationen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5: Adjazenzliste + Hashtabelle</a:t>
            </a:r>
          </a:p>
        </p:txBody>
      </p:sp>
      <p:sp>
        <p:nvSpPr>
          <p:cNvPr id="308228" name="Oval 4"/>
          <p:cNvSpPr>
            <a:spLocks noChangeArrowheads="1"/>
          </p:cNvSpPr>
          <p:nvPr/>
        </p:nvSpPr>
        <p:spPr bwMode="auto">
          <a:xfrm>
            <a:off x="1042988" y="2421211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8229" name="Oval 5"/>
          <p:cNvSpPr>
            <a:spLocks noChangeArrowheads="1"/>
          </p:cNvSpPr>
          <p:nvPr/>
        </p:nvSpPr>
        <p:spPr bwMode="auto">
          <a:xfrm>
            <a:off x="2411413" y="2421211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8230" name="Oval 6"/>
          <p:cNvSpPr>
            <a:spLocks noChangeArrowheads="1"/>
          </p:cNvSpPr>
          <p:nvPr/>
        </p:nvSpPr>
        <p:spPr bwMode="auto">
          <a:xfrm>
            <a:off x="1042988" y="3572148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8231" name="Oval 7"/>
          <p:cNvSpPr>
            <a:spLocks noChangeArrowheads="1"/>
          </p:cNvSpPr>
          <p:nvPr/>
        </p:nvSpPr>
        <p:spPr bwMode="auto">
          <a:xfrm>
            <a:off x="2411413" y="3572148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8232" name="Line 8"/>
          <p:cNvSpPr>
            <a:spLocks noChangeShapeType="1"/>
          </p:cNvSpPr>
          <p:nvPr/>
        </p:nvSpPr>
        <p:spPr bwMode="auto">
          <a:xfrm>
            <a:off x="1474788" y="2637111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33" name="Line 9"/>
          <p:cNvSpPr>
            <a:spLocks noChangeShapeType="1"/>
          </p:cNvSpPr>
          <p:nvPr/>
        </p:nvSpPr>
        <p:spPr bwMode="auto">
          <a:xfrm>
            <a:off x="2627313" y="2853011"/>
            <a:ext cx="0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34" name="Line 10"/>
          <p:cNvSpPr>
            <a:spLocks noChangeShapeType="1"/>
          </p:cNvSpPr>
          <p:nvPr/>
        </p:nvSpPr>
        <p:spPr bwMode="auto">
          <a:xfrm flipH="1">
            <a:off x="1476375" y="378963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35" name="Line 11"/>
          <p:cNvSpPr>
            <a:spLocks noChangeShapeType="1"/>
          </p:cNvSpPr>
          <p:nvPr/>
        </p:nvSpPr>
        <p:spPr bwMode="auto">
          <a:xfrm flipH="1" flipV="1">
            <a:off x="1258888" y="2853011"/>
            <a:ext cx="0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36" name="Line 12"/>
          <p:cNvSpPr>
            <a:spLocks noChangeShapeType="1"/>
          </p:cNvSpPr>
          <p:nvPr/>
        </p:nvSpPr>
        <p:spPr bwMode="auto">
          <a:xfrm>
            <a:off x="1403350" y="2779986"/>
            <a:ext cx="1081088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37" name="Line 13"/>
          <p:cNvSpPr>
            <a:spLocks noChangeShapeType="1"/>
          </p:cNvSpPr>
          <p:nvPr/>
        </p:nvSpPr>
        <p:spPr bwMode="auto">
          <a:xfrm flipH="1">
            <a:off x="1403350" y="2779986"/>
            <a:ext cx="1008063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38" name="Rectangle 14"/>
          <p:cNvSpPr>
            <a:spLocks noChangeArrowheads="1"/>
          </p:cNvSpPr>
          <p:nvPr/>
        </p:nvSpPr>
        <p:spPr bwMode="auto">
          <a:xfrm>
            <a:off x="5507038" y="206084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39" name="Oval 15"/>
          <p:cNvSpPr>
            <a:spLocks noChangeArrowheads="1"/>
          </p:cNvSpPr>
          <p:nvPr/>
        </p:nvSpPr>
        <p:spPr bwMode="auto">
          <a:xfrm>
            <a:off x="5651500" y="2203723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40" name="Line 16"/>
          <p:cNvSpPr>
            <a:spLocks noChangeShapeType="1"/>
          </p:cNvSpPr>
          <p:nvPr/>
        </p:nvSpPr>
        <p:spPr bwMode="auto">
          <a:xfrm flipH="1">
            <a:off x="5362575" y="2276748"/>
            <a:ext cx="3603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41" name="Rectangle 17"/>
          <p:cNvSpPr>
            <a:spLocks noChangeArrowheads="1"/>
          </p:cNvSpPr>
          <p:nvPr/>
        </p:nvSpPr>
        <p:spPr bwMode="auto">
          <a:xfrm>
            <a:off x="5075238" y="2779986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1</a:t>
            </a:r>
          </a:p>
        </p:txBody>
      </p:sp>
      <p:sp>
        <p:nvSpPr>
          <p:cNvPr id="308242" name="Rectangle 18"/>
          <p:cNvSpPr>
            <a:spLocks noChangeArrowheads="1"/>
          </p:cNvSpPr>
          <p:nvPr/>
        </p:nvSpPr>
        <p:spPr bwMode="auto">
          <a:xfrm>
            <a:off x="5075238" y="350071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2</a:t>
            </a:r>
          </a:p>
        </p:txBody>
      </p:sp>
      <p:sp>
        <p:nvSpPr>
          <p:cNvPr id="308243" name="Line 19"/>
          <p:cNvSpPr>
            <a:spLocks noChangeShapeType="1"/>
          </p:cNvSpPr>
          <p:nvPr/>
        </p:nvSpPr>
        <p:spPr bwMode="auto">
          <a:xfrm>
            <a:off x="5364163" y="3211786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44" name="Line 20"/>
          <p:cNvSpPr>
            <a:spLocks noChangeShapeType="1"/>
          </p:cNvSpPr>
          <p:nvPr/>
        </p:nvSpPr>
        <p:spPr bwMode="auto">
          <a:xfrm flipV="1">
            <a:off x="5219700" y="3211786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45" name="Text Box 21"/>
          <p:cNvSpPr txBox="1">
            <a:spLocks noChangeArrowheads="1"/>
          </p:cNvSpPr>
          <p:nvPr/>
        </p:nvSpPr>
        <p:spPr bwMode="auto">
          <a:xfrm>
            <a:off x="5003800" y="2060848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08246" name="Rectangle 22"/>
          <p:cNvSpPr>
            <a:spLocks noChangeArrowheads="1"/>
          </p:cNvSpPr>
          <p:nvPr/>
        </p:nvSpPr>
        <p:spPr bwMode="auto">
          <a:xfrm>
            <a:off x="5938838" y="206084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47" name="Oval 23"/>
          <p:cNvSpPr>
            <a:spLocks noChangeArrowheads="1"/>
          </p:cNvSpPr>
          <p:nvPr/>
        </p:nvSpPr>
        <p:spPr bwMode="auto">
          <a:xfrm>
            <a:off x="6083300" y="2203723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48" name="Line 24"/>
          <p:cNvSpPr>
            <a:spLocks noChangeShapeType="1"/>
          </p:cNvSpPr>
          <p:nvPr/>
        </p:nvSpPr>
        <p:spPr bwMode="auto">
          <a:xfrm flipH="1">
            <a:off x="6011863" y="2276748"/>
            <a:ext cx="14287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49" name="Rectangle 25"/>
          <p:cNvSpPr>
            <a:spLocks noChangeArrowheads="1"/>
          </p:cNvSpPr>
          <p:nvPr/>
        </p:nvSpPr>
        <p:spPr bwMode="auto">
          <a:xfrm>
            <a:off x="5795963" y="2779986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3</a:t>
            </a:r>
          </a:p>
        </p:txBody>
      </p:sp>
      <p:sp>
        <p:nvSpPr>
          <p:cNvPr id="308250" name="Rectangle 26"/>
          <p:cNvSpPr>
            <a:spLocks noChangeArrowheads="1"/>
          </p:cNvSpPr>
          <p:nvPr/>
        </p:nvSpPr>
        <p:spPr bwMode="auto">
          <a:xfrm>
            <a:off x="5795963" y="350071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4</a:t>
            </a:r>
          </a:p>
        </p:txBody>
      </p:sp>
      <p:sp>
        <p:nvSpPr>
          <p:cNvPr id="308251" name="Line 27"/>
          <p:cNvSpPr>
            <a:spLocks noChangeShapeType="1"/>
          </p:cNvSpPr>
          <p:nvPr/>
        </p:nvSpPr>
        <p:spPr bwMode="auto">
          <a:xfrm>
            <a:off x="6084888" y="3211786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52" name="Line 28"/>
          <p:cNvSpPr>
            <a:spLocks noChangeShapeType="1"/>
          </p:cNvSpPr>
          <p:nvPr/>
        </p:nvSpPr>
        <p:spPr bwMode="auto">
          <a:xfrm flipV="1">
            <a:off x="5938838" y="3213373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53" name="Rectangle 29"/>
          <p:cNvSpPr>
            <a:spLocks noChangeArrowheads="1"/>
          </p:cNvSpPr>
          <p:nvPr/>
        </p:nvSpPr>
        <p:spPr bwMode="auto">
          <a:xfrm>
            <a:off x="6370638" y="206084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54" name="Oval 30"/>
          <p:cNvSpPr>
            <a:spLocks noChangeArrowheads="1"/>
          </p:cNvSpPr>
          <p:nvPr/>
        </p:nvSpPr>
        <p:spPr bwMode="auto">
          <a:xfrm>
            <a:off x="6515100" y="2203723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55" name="Line 31"/>
          <p:cNvSpPr>
            <a:spLocks noChangeShapeType="1"/>
          </p:cNvSpPr>
          <p:nvPr/>
        </p:nvSpPr>
        <p:spPr bwMode="auto">
          <a:xfrm>
            <a:off x="6586538" y="2276748"/>
            <a:ext cx="144462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56" name="Rectangle 32"/>
          <p:cNvSpPr>
            <a:spLocks noChangeArrowheads="1"/>
          </p:cNvSpPr>
          <p:nvPr/>
        </p:nvSpPr>
        <p:spPr bwMode="auto">
          <a:xfrm>
            <a:off x="6515100" y="2779986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5</a:t>
            </a:r>
          </a:p>
        </p:txBody>
      </p:sp>
      <p:sp>
        <p:nvSpPr>
          <p:cNvPr id="308257" name="Rectangle 33"/>
          <p:cNvSpPr>
            <a:spLocks noChangeArrowheads="1"/>
          </p:cNvSpPr>
          <p:nvPr/>
        </p:nvSpPr>
        <p:spPr bwMode="auto">
          <a:xfrm flipH="1">
            <a:off x="6804025" y="206084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58" name="Oval 34"/>
          <p:cNvSpPr>
            <a:spLocks noChangeArrowheads="1"/>
          </p:cNvSpPr>
          <p:nvPr/>
        </p:nvSpPr>
        <p:spPr bwMode="auto">
          <a:xfrm flipH="1">
            <a:off x="6948488" y="2203723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59" name="Line 35"/>
          <p:cNvSpPr>
            <a:spLocks noChangeShapeType="1"/>
          </p:cNvSpPr>
          <p:nvPr/>
        </p:nvSpPr>
        <p:spPr bwMode="auto">
          <a:xfrm>
            <a:off x="7019925" y="2276748"/>
            <a:ext cx="3603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60" name="Rectangle 36"/>
          <p:cNvSpPr>
            <a:spLocks noChangeArrowheads="1"/>
          </p:cNvSpPr>
          <p:nvPr/>
        </p:nvSpPr>
        <p:spPr bwMode="auto">
          <a:xfrm>
            <a:off x="7235825" y="2779986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6</a:t>
            </a:r>
          </a:p>
        </p:txBody>
      </p:sp>
      <p:sp>
        <p:nvSpPr>
          <p:cNvPr id="308264" name="Rectangle 40"/>
          <p:cNvSpPr>
            <a:spLocks noChangeArrowheads="1"/>
          </p:cNvSpPr>
          <p:nvPr/>
        </p:nvSpPr>
        <p:spPr bwMode="auto">
          <a:xfrm>
            <a:off x="4427538" y="42944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1,2</a:t>
            </a:r>
          </a:p>
        </p:txBody>
      </p:sp>
      <p:sp>
        <p:nvSpPr>
          <p:cNvPr id="308265" name="Rectangle 41"/>
          <p:cNvSpPr>
            <a:spLocks noChangeArrowheads="1"/>
          </p:cNvSpPr>
          <p:nvPr/>
        </p:nvSpPr>
        <p:spPr bwMode="auto">
          <a:xfrm>
            <a:off x="5076825" y="42944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1,3</a:t>
            </a:r>
          </a:p>
        </p:txBody>
      </p:sp>
      <p:sp>
        <p:nvSpPr>
          <p:cNvPr id="308266" name="Rectangle 42"/>
          <p:cNvSpPr>
            <a:spLocks noChangeArrowheads="1"/>
          </p:cNvSpPr>
          <p:nvPr/>
        </p:nvSpPr>
        <p:spPr bwMode="auto">
          <a:xfrm>
            <a:off x="5724525" y="42944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2,3</a:t>
            </a:r>
          </a:p>
        </p:txBody>
      </p:sp>
      <p:sp>
        <p:nvSpPr>
          <p:cNvPr id="308268" name="Rectangle 44"/>
          <p:cNvSpPr>
            <a:spLocks noChangeArrowheads="1"/>
          </p:cNvSpPr>
          <p:nvPr/>
        </p:nvSpPr>
        <p:spPr bwMode="auto">
          <a:xfrm>
            <a:off x="6372225" y="42944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2,4</a:t>
            </a:r>
          </a:p>
        </p:txBody>
      </p:sp>
      <p:sp>
        <p:nvSpPr>
          <p:cNvPr id="308269" name="Rectangle 45"/>
          <p:cNvSpPr>
            <a:spLocks noChangeArrowheads="1"/>
          </p:cNvSpPr>
          <p:nvPr/>
        </p:nvSpPr>
        <p:spPr bwMode="auto">
          <a:xfrm>
            <a:off x="7019925" y="42944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3,4</a:t>
            </a:r>
          </a:p>
        </p:txBody>
      </p:sp>
      <p:sp>
        <p:nvSpPr>
          <p:cNvPr id="308270" name="Rectangle 46"/>
          <p:cNvSpPr>
            <a:spLocks noChangeArrowheads="1"/>
          </p:cNvSpPr>
          <p:nvPr/>
        </p:nvSpPr>
        <p:spPr bwMode="auto">
          <a:xfrm>
            <a:off x="7667625" y="42944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4,1</a:t>
            </a:r>
          </a:p>
        </p:txBody>
      </p:sp>
      <p:sp>
        <p:nvSpPr>
          <p:cNvPr id="308271" name="Rectangle 47"/>
          <p:cNvSpPr>
            <a:spLocks noChangeArrowheads="1"/>
          </p:cNvSpPr>
          <p:nvPr/>
        </p:nvSpPr>
        <p:spPr bwMode="auto">
          <a:xfrm flipH="1">
            <a:off x="4140200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73" name="Rectangle 49"/>
          <p:cNvSpPr>
            <a:spLocks noChangeArrowheads="1"/>
          </p:cNvSpPr>
          <p:nvPr/>
        </p:nvSpPr>
        <p:spPr bwMode="auto">
          <a:xfrm flipH="1">
            <a:off x="4572000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74" name="Oval 50"/>
          <p:cNvSpPr>
            <a:spLocks noChangeArrowheads="1"/>
          </p:cNvSpPr>
          <p:nvPr/>
        </p:nvSpPr>
        <p:spPr bwMode="auto">
          <a:xfrm flipH="1">
            <a:off x="4716463" y="5516836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75" name="Rectangle 51"/>
          <p:cNvSpPr>
            <a:spLocks noChangeArrowheads="1"/>
          </p:cNvSpPr>
          <p:nvPr/>
        </p:nvSpPr>
        <p:spPr bwMode="auto">
          <a:xfrm flipH="1">
            <a:off x="5003800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76" name="Oval 52"/>
          <p:cNvSpPr>
            <a:spLocks noChangeArrowheads="1"/>
          </p:cNvSpPr>
          <p:nvPr/>
        </p:nvSpPr>
        <p:spPr bwMode="auto">
          <a:xfrm flipH="1">
            <a:off x="5148263" y="5516836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77" name="Rectangle 53"/>
          <p:cNvSpPr>
            <a:spLocks noChangeArrowheads="1"/>
          </p:cNvSpPr>
          <p:nvPr/>
        </p:nvSpPr>
        <p:spPr bwMode="auto">
          <a:xfrm flipH="1">
            <a:off x="5435600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79" name="Rectangle 55"/>
          <p:cNvSpPr>
            <a:spLocks noChangeArrowheads="1"/>
          </p:cNvSpPr>
          <p:nvPr/>
        </p:nvSpPr>
        <p:spPr bwMode="auto">
          <a:xfrm flipH="1">
            <a:off x="5867400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80" name="Oval 56"/>
          <p:cNvSpPr>
            <a:spLocks noChangeArrowheads="1"/>
          </p:cNvSpPr>
          <p:nvPr/>
        </p:nvSpPr>
        <p:spPr bwMode="auto">
          <a:xfrm flipH="1">
            <a:off x="6011863" y="5516836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81" name="Rectangle 57"/>
          <p:cNvSpPr>
            <a:spLocks noChangeArrowheads="1"/>
          </p:cNvSpPr>
          <p:nvPr/>
        </p:nvSpPr>
        <p:spPr bwMode="auto">
          <a:xfrm flipH="1">
            <a:off x="6300788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82" name="Oval 58"/>
          <p:cNvSpPr>
            <a:spLocks noChangeArrowheads="1"/>
          </p:cNvSpPr>
          <p:nvPr/>
        </p:nvSpPr>
        <p:spPr bwMode="auto">
          <a:xfrm flipH="1">
            <a:off x="6445250" y="5516836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83" name="Rectangle 59"/>
          <p:cNvSpPr>
            <a:spLocks noChangeArrowheads="1"/>
          </p:cNvSpPr>
          <p:nvPr/>
        </p:nvSpPr>
        <p:spPr bwMode="auto">
          <a:xfrm flipH="1">
            <a:off x="6732588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84" name="Oval 60"/>
          <p:cNvSpPr>
            <a:spLocks noChangeArrowheads="1"/>
          </p:cNvSpPr>
          <p:nvPr/>
        </p:nvSpPr>
        <p:spPr bwMode="auto">
          <a:xfrm flipH="1">
            <a:off x="6877050" y="5516836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85" name="Rectangle 61"/>
          <p:cNvSpPr>
            <a:spLocks noChangeArrowheads="1"/>
          </p:cNvSpPr>
          <p:nvPr/>
        </p:nvSpPr>
        <p:spPr bwMode="auto">
          <a:xfrm flipH="1">
            <a:off x="7164388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87" name="Rectangle 63"/>
          <p:cNvSpPr>
            <a:spLocks noChangeArrowheads="1"/>
          </p:cNvSpPr>
          <p:nvPr/>
        </p:nvSpPr>
        <p:spPr bwMode="auto">
          <a:xfrm flipH="1">
            <a:off x="7596188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89" name="Rectangle 65"/>
          <p:cNvSpPr>
            <a:spLocks noChangeArrowheads="1"/>
          </p:cNvSpPr>
          <p:nvPr/>
        </p:nvSpPr>
        <p:spPr bwMode="auto">
          <a:xfrm flipH="1">
            <a:off x="8027988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90" name="Oval 66"/>
          <p:cNvSpPr>
            <a:spLocks noChangeArrowheads="1"/>
          </p:cNvSpPr>
          <p:nvPr/>
        </p:nvSpPr>
        <p:spPr bwMode="auto">
          <a:xfrm flipH="1">
            <a:off x="8172450" y="5516836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91" name="Line 67"/>
          <p:cNvSpPr>
            <a:spLocks noChangeShapeType="1"/>
          </p:cNvSpPr>
          <p:nvPr/>
        </p:nvSpPr>
        <p:spPr bwMode="auto">
          <a:xfrm>
            <a:off x="4645025" y="4726261"/>
            <a:ext cx="14398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92" name="Line 68"/>
          <p:cNvSpPr>
            <a:spLocks noChangeShapeType="1"/>
          </p:cNvSpPr>
          <p:nvPr/>
        </p:nvSpPr>
        <p:spPr bwMode="auto">
          <a:xfrm flipH="1">
            <a:off x="4787900" y="4726261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93" name="Line 69"/>
          <p:cNvSpPr>
            <a:spLocks noChangeShapeType="1"/>
          </p:cNvSpPr>
          <p:nvPr/>
        </p:nvSpPr>
        <p:spPr bwMode="auto">
          <a:xfrm>
            <a:off x="5940425" y="4726261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94" name="Line 70"/>
          <p:cNvSpPr>
            <a:spLocks noChangeShapeType="1"/>
          </p:cNvSpPr>
          <p:nvPr/>
        </p:nvSpPr>
        <p:spPr bwMode="auto">
          <a:xfrm flipH="1">
            <a:off x="6516688" y="4726261"/>
            <a:ext cx="7143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95" name="Line 71"/>
          <p:cNvSpPr>
            <a:spLocks noChangeShapeType="1"/>
          </p:cNvSpPr>
          <p:nvPr/>
        </p:nvSpPr>
        <p:spPr bwMode="auto">
          <a:xfrm flipH="1">
            <a:off x="5219700" y="4726261"/>
            <a:ext cx="20161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96" name="Line 72"/>
          <p:cNvSpPr>
            <a:spLocks noChangeShapeType="1"/>
          </p:cNvSpPr>
          <p:nvPr/>
        </p:nvSpPr>
        <p:spPr bwMode="auto">
          <a:xfrm>
            <a:off x="7885113" y="4726261"/>
            <a:ext cx="35877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98" name="Line 74"/>
          <p:cNvSpPr>
            <a:spLocks noChangeShapeType="1"/>
          </p:cNvSpPr>
          <p:nvPr/>
        </p:nvSpPr>
        <p:spPr bwMode="auto">
          <a:xfrm flipV="1">
            <a:off x="4787900" y="3934098"/>
            <a:ext cx="504825" cy="1655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99" name="Line 75"/>
          <p:cNvSpPr>
            <a:spLocks noChangeShapeType="1"/>
          </p:cNvSpPr>
          <p:nvPr/>
        </p:nvSpPr>
        <p:spPr bwMode="auto">
          <a:xfrm flipV="1">
            <a:off x="5219700" y="3213373"/>
            <a:ext cx="1512888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300" name="Line 76"/>
          <p:cNvSpPr>
            <a:spLocks noChangeShapeType="1"/>
          </p:cNvSpPr>
          <p:nvPr/>
        </p:nvSpPr>
        <p:spPr bwMode="auto">
          <a:xfrm flipH="1" flipV="1">
            <a:off x="5508625" y="3213373"/>
            <a:ext cx="576263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301" name="Line 77"/>
          <p:cNvSpPr>
            <a:spLocks noChangeShapeType="1"/>
          </p:cNvSpPr>
          <p:nvPr/>
        </p:nvSpPr>
        <p:spPr bwMode="auto">
          <a:xfrm flipH="1" flipV="1">
            <a:off x="6011863" y="3934098"/>
            <a:ext cx="504825" cy="1655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302" name="Line 78"/>
          <p:cNvSpPr>
            <a:spLocks noChangeShapeType="1"/>
          </p:cNvSpPr>
          <p:nvPr/>
        </p:nvSpPr>
        <p:spPr bwMode="auto">
          <a:xfrm flipH="1" flipV="1">
            <a:off x="6227763" y="3213373"/>
            <a:ext cx="720725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303" name="Line 79"/>
          <p:cNvSpPr>
            <a:spLocks noChangeShapeType="1"/>
          </p:cNvSpPr>
          <p:nvPr/>
        </p:nvSpPr>
        <p:spPr bwMode="auto">
          <a:xfrm flipH="1" flipV="1">
            <a:off x="7451725" y="3213373"/>
            <a:ext cx="792163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304" name="Text Box 80"/>
          <p:cNvSpPr txBox="1">
            <a:spLocks noChangeArrowheads="1"/>
          </p:cNvSpPr>
          <p:nvPr/>
        </p:nvSpPr>
        <p:spPr bwMode="auto">
          <a:xfrm>
            <a:off x="1763713" y="2276748"/>
            <a:ext cx="395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  <a:r>
              <a:rPr lang="de-DE" baseline="-25000"/>
              <a:t>1</a:t>
            </a:r>
          </a:p>
        </p:txBody>
      </p:sp>
      <p:sp>
        <p:nvSpPr>
          <p:cNvPr id="308305" name="Text Box 81"/>
          <p:cNvSpPr txBox="1">
            <a:spLocks noChangeArrowheads="1"/>
          </p:cNvSpPr>
          <p:nvPr/>
        </p:nvSpPr>
        <p:spPr bwMode="auto">
          <a:xfrm>
            <a:off x="1547813" y="2637111"/>
            <a:ext cx="395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  <a:r>
              <a:rPr lang="de-DE" baseline="-25000"/>
              <a:t>2</a:t>
            </a:r>
          </a:p>
        </p:txBody>
      </p:sp>
      <p:sp>
        <p:nvSpPr>
          <p:cNvPr id="308306" name="Text Box 82"/>
          <p:cNvSpPr txBox="1">
            <a:spLocks noChangeArrowheads="1"/>
          </p:cNvSpPr>
          <p:nvPr/>
        </p:nvSpPr>
        <p:spPr bwMode="auto">
          <a:xfrm>
            <a:off x="2627313" y="2997473"/>
            <a:ext cx="395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  <a:r>
              <a:rPr lang="de-DE" baseline="-25000"/>
              <a:t>3</a:t>
            </a:r>
          </a:p>
        </p:txBody>
      </p:sp>
      <p:sp>
        <p:nvSpPr>
          <p:cNvPr id="308307" name="Text Box 83"/>
          <p:cNvSpPr txBox="1">
            <a:spLocks noChangeArrowheads="1"/>
          </p:cNvSpPr>
          <p:nvPr/>
        </p:nvSpPr>
        <p:spPr bwMode="auto">
          <a:xfrm>
            <a:off x="2124075" y="2853011"/>
            <a:ext cx="395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  <a:r>
              <a:rPr lang="de-DE" baseline="-25000"/>
              <a:t>4</a:t>
            </a:r>
          </a:p>
        </p:txBody>
      </p:sp>
      <p:sp>
        <p:nvSpPr>
          <p:cNvPr id="308308" name="Text Box 84"/>
          <p:cNvSpPr txBox="1">
            <a:spLocks noChangeArrowheads="1"/>
          </p:cNvSpPr>
          <p:nvPr/>
        </p:nvSpPr>
        <p:spPr bwMode="auto">
          <a:xfrm>
            <a:off x="1835150" y="3789636"/>
            <a:ext cx="395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  <a:r>
              <a:rPr lang="de-DE" baseline="-25000"/>
              <a:t>5</a:t>
            </a:r>
          </a:p>
        </p:txBody>
      </p:sp>
      <p:sp>
        <p:nvSpPr>
          <p:cNvPr id="308309" name="Text Box 85"/>
          <p:cNvSpPr txBox="1">
            <a:spLocks noChangeArrowheads="1"/>
          </p:cNvSpPr>
          <p:nvPr/>
        </p:nvSpPr>
        <p:spPr bwMode="auto">
          <a:xfrm>
            <a:off x="827088" y="2997473"/>
            <a:ext cx="395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  <a:r>
              <a:rPr lang="de-DE" baseline="-25000"/>
              <a:t>6</a:t>
            </a:r>
          </a:p>
        </p:txBody>
      </p:sp>
      <p:sp>
        <p:nvSpPr>
          <p:cNvPr id="308312" name="Line 88"/>
          <p:cNvSpPr>
            <a:spLocks noChangeShapeType="1"/>
          </p:cNvSpPr>
          <p:nvPr/>
        </p:nvSpPr>
        <p:spPr bwMode="auto">
          <a:xfrm>
            <a:off x="3563938" y="3141936"/>
            <a:ext cx="6477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373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Königsberger Brückenproblem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Gibt es einen Weg über alle sieben Brücken von einem beliebigen Ausgangspunkt zurück zum Ausgangspunkt?</a:t>
            </a:r>
          </a:p>
          <a:p>
            <a:r>
              <a:rPr lang="de-DE" dirty="0" smtClean="0"/>
              <a:t>Wobei jede Brücke nur einmal benutzt werden darf.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220</a:t>
            </a:fld>
            <a:endParaRPr lang="de-DE"/>
          </a:p>
        </p:txBody>
      </p:sp>
      <p:pic>
        <p:nvPicPr>
          <p:cNvPr id="6" name="Bild 5" descr="Screen Shot 2015-06-17 at 14.21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33" y="2780928"/>
            <a:ext cx="8308023" cy="286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4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Algorithmus zur Entscheidung des Problems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Eingabe: </a:t>
            </a:r>
          </a:p>
          <a:p>
            <a:pPr lvl="1"/>
            <a:r>
              <a:rPr lang="de-DE" dirty="0" smtClean="0"/>
              <a:t>Welche Brücke führt von wo nach wo?</a:t>
            </a:r>
          </a:p>
          <a:p>
            <a:r>
              <a:rPr lang="de-DE" dirty="0" smtClean="0"/>
              <a:t>Ausgabe: </a:t>
            </a:r>
          </a:p>
          <a:p>
            <a:pPr lvl="1"/>
            <a:r>
              <a:rPr lang="de-DE" dirty="0" smtClean="0"/>
              <a:t>Ja, es gibt einen geschlossenen/offenen Weg oder</a:t>
            </a:r>
          </a:p>
          <a:p>
            <a:pPr lvl="1"/>
            <a:r>
              <a:rPr lang="de-DE" dirty="0" smtClean="0"/>
              <a:t>Nein, es gibt keine Lösung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916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Transformation des Problems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Darstellung als Prüfung von </a:t>
            </a:r>
            <a:r>
              <a:rPr lang="de-DE" dirty="0" err="1" smtClean="0"/>
              <a:t>Grapheigenschaften</a:t>
            </a:r>
            <a:endParaRPr lang="de-DE" dirty="0" smtClean="0"/>
          </a:p>
          <a:p>
            <a:r>
              <a:rPr lang="de-DE" dirty="0" smtClean="0"/>
              <a:t>Insel, Landgebiet: Knoten</a:t>
            </a:r>
          </a:p>
          <a:p>
            <a:r>
              <a:rPr lang="de-DE" dirty="0" smtClean="0"/>
              <a:t>Gebietsnamen</a:t>
            </a:r>
          </a:p>
          <a:p>
            <a:pPr lvl="1"/>
            <a:r>
              <a:rPr lang="de-DE" dirty="0" smtClean="0"/>
              <a:t>Knotenbeschriftung </a:t>
            </a:r>
            <a:br>
              <a:rPr lang="de-DE" dirty="0" smtClean="0"/>
            </a:br>
            <a:r>
              <a:rPr lang="de-DE" dirty="0" smtClean="0"/>
              <a:t>aus {S, I, N ,O}</a:t>
            </a:r>
          </a:p>
          <a:p>
            <a:r>
              <a:rPr lang="de-DE" dirty="0" smtClean="0"/>
              <a:t>Brücken: Kanten</a:t>
            </a:r>
          </a:p>
          <a:p>
            <a:r>
              <a:rPr lang="de-DE" dirty="0" smtClean="0"/>
              <a:t>Brückennamen: </a:t>
            </a:r>
            <a:endParaRPr lang="de-DE" dirty="0"/>
          </a:p>
          <a:p>
            <a:pPr lvl="1"/>
            <a:r>
              <a:rPr lang="de-DE" dirty="0" smtClean="0"/>
              <a:t>Kantenbeschriftung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222</a:t>
            </a:fld>
            <a:endParaRPr lang="de-DE"/>
          </a:p>
        </p:txBody>
      </p:sp>
      <p:pic>
        <p:nvPicPr>
          <p:cNvPr id="5" name="Bild 4" descr="Screen Shot 2015-06-17 at 14.29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848" y="2780928"/>
            <a:ext cx="3640552" cy="339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3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Entwurfsmuster Suchproblem?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Idee für ein Verfahren:</a:t>
            </a:r>
          </a:p>
          <a:p>
            <a:pPr lvl="1"/>
            <a:r>
              <a:rPr lang="de-DE" dirty="0" smtClean="0"/>
              <a:t>Starte an einem Ort (z.B. Süden)</a:t>
            </a:r>
          </a:p>
          <a:p>
            <a:pPr lvl="1"/>
            <a:r>
              <a:rPr lang="de-DE" dirty="0" smtClean="0"/>
              <a:t>Durchlaufe alle möglichen Wege unter Einhaltungen der Bedingungen, so dass der Startort (Süden) wieder erreicht wird und jede Brücke nur einmal benutzt wird</a:t>
            </a:r>
          </a:p>
          <a:p>
            <a:pPr lvl="1"/>
            <a:r>
              <a:rPr lang="de-DE" dirty="0" smtClean="0"/>
              <a:t>Wenn Weg gefunden, Lösung ausgeben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Und sonst ?</a:t>
            </a:r>
          </a:p>
          <a:p>
            <a:pPr lvl="1"/>
            <a:r>
              <a:rPr lang="de-DE" dirty="0" smtClean="0"/>
              <a:t>Frage: Müssen wir vielleicht sogar von jedem Startpunkt aus unsere Suche beginnen?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68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Beobachtung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Es reicht vielleicht, nur die </a:t>
            </a:r>
            <a:br>
              <a:rPr lang="de-DE" dirty="0" smtClean="0"/>
            </a:br>
            <a:r>
              <a:rPr lang="de-DE" dirty="0" smtClean="0"/>
              <a:t>Anzahl der Brücken zwischen </a:t>
            </a:r>
            <a:br>
              <a:rPr lang="de-DE" dirty="0" smtClean="0"/>
            </a:br>
            <a:r>
              <a:rPr lang="de-DE" dirty="0" smtClean="0"/>
              <a:t>zwei Knoten zu erfassen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224</a:t>
            </a:fld>
            <a:endParaRPr lang="de-DE"/>
          </a:p>
        </p:txBody>
      </p:sp>
      <p:pic>
        <p:nvPicPr>
          <p:cNvPr id="5" name="Bild 4" descr="Screen Shot 2015-06-17 at 14.33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556792"/>
            <a:ext cx="2793056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3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Neuformulierung des Problems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Gibt es einen Weg (zusammenhängende Folge von Kanten), der alle Kanten genau einmal enthält (Knoten beliebig oft) und möglichst geschlossen ist (</a:t>
            </a:r>
            <a:r>
              <a:rPr lang="de-DE" dirty="0" err="1" smtClean="0"/>
              <a:t>Anfrangsknoten</a:t>
            </a:r>
            <a:r>
              <a:rPr lang="de-DE" dirty="0" smtClean="0"/>
              <a:t> = Endknoten)</a:t>
            </a:r>
          </a:p>
          <a:p>
            <a:pPr lvl="1"/>
            <a:r>
              <a:rPr lang="de-DE" dirty="0" smtClean="0"/>
              <a:t>Wir beschränken uns auf die Frage nach der Existenz eines solchen Wegs (und verzichten auf die Bestimmung eines solchen Weges, falls es ihn gibt)</a:t>
            </a:r>
            <a:endParaRPr lang="de-DE" dirty="0"/>
          </a:p>
          <a:p>
            <a:r>
              <a:rPr lang="de-DE" dirty="0" smtClean="0"/>
              <a:t>Besitzt der Graph einen </a:t>
            </a:r>
            <a:r>
              <a:rPr lang="de-DE" dirty="0" err="1" smtClean="0"/>
              <a:t>Eulerweg</a:t>
            </a:r>
            <a:r>
              <a:rPr lang="de-DE" dirty="0" smtClean="0"/>
              <a:t> </a:t>
            </a:r>
            <a:r>
              <a:rPr lang="de-DE" dirty="0"/>
              <a:t>bzw. </a:t>
            </a:r>
            <a:r>
              <a:rPr lang="de-DE" dirty="0" smtClean="0"/>
              <a:t>Eulerkreis?</a:t>
            </a:r>
            <a:endParaRPr lang="de-DE" dirty="0"/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225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339752" y="60230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Trotz seines Namens </a:t>
            </a:r>
            <a:r>
              <a:rPr lang="de-DE" sz="1200" dirty="0">
                <a:solidFill>
                  <a:srgbClr val="0000FF"/>
                </a:solidFill>
              </a:rPr>
              <a:t>ist der Eulerkreis kein Kreis, zumindest wenn man der häufigen Definition folgt, nach der sich in einem Kreis kein Knoten wiederholen darf.</a:t>
            </a:r>
          </a:p>
        </p:txBody>
      </p:sp>
    </p:spTree>
    <p:extLst>
      <p:ext uri="{BB962C8B-B14F-4D97-AF65-F5344CB8AC3E}">
        <p14:creationId xmlns:p14="http://schemas.microsoft.com/office/powerpoint/2010/main" val="26512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Analyse auf </a:t>
            </a:r>
            <a:r>
              <a:rPr lang="de-DE" dirty="0" err="1" smtClean="0"/>
              <a:t>Graphenebene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68875"/>
          </a:xfrm>
        </p:spPr>
        <p:txBody>
          <a:bodyPr/>
          <a:lstStyle/>
          <a:p>
            <a:r>
              <a:rPr lang="de-DE" dirty="0" smtClean="0"/>
              <a:t>Beim Passieren eines Knotens (hin- und wieder weg) werden zwei anliegende Kanten verwendet</a:t>
            </a:r>
          </a:p>
          <a:p>
            <a:r>
              <a:rPr lang="de-DE" dirty="0" smtClean="0"/>
              <a:t>Eine Knoten </a:t>
            </a:r>
            <a:r>
              <a:rPr lang="de-DE" dirty="0" err="1" smtClean="0"/>
              <a:t>u</a:t>
            </a:r>
            <a:r>
              <a:rPr lang="de-DE" dirty="0" smtClean="0"/>
              <a:t> mit einer ungeraden Anzahl von anliegenden Kanten kann also nur ein Randknoten des gesuchten Weges sein</a:t>
            </a:r>
          </a:p>
          <a:p>
            <a:r>
              <a:rPr lang="de-DE" dirty="0" smtClean="0"/>
              <a:t>Die Anzahl U solcher Knoten </a:t>
            </a:r>
            <a:r>
              <a:rPr lang="de-DE" dirty="0" err="1" smtClean="0"/>
              <a:t>u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kann nur 0 oder ganzzahlig sein</a:t>
            </a:r>
          </a:p>
          <a:p>
            <a:r>
              <a:rPr lang="de-DE" dirty="0" smtClean="0"/>
              <a:t>Wenn</a:t>
            </a:r>
          </a:p>
          <a:p>
            <a:pPr lvl="1"/>
            <a:r>
              <a:rPr lang="de-DE" dirty="0" smtClean="0"/>
              <a:t>U = 0 : dann existiert Eulerkreis (mit beliebigem Anfang)</a:t>
            </a:r>
          </a:p>
          <a:p>
            <a:pPr lvl="1"/>
            <a:r>
              <a:rPr lang="de-DE" dirty="0" smtClean="0"/>
              <a:t>U = 2 : dann existiert </a:t>
            </a:r>
            <a:r>
              <a:rPr lang="de-DE" dirty="0" err="1" smtClean="0"/>
              <a:t>Eulerweg</a:t>
            </a:r>
            <a:endParaRPr lang="de-DE" dirty="0" smtClean="0"/>
          </a:p>
          <a:p>
            <a:pPr lvl="1"/>
            <a:r>
              <a:rPr lang="de-DE" dirty="0" smtClean="0"/>
              <a:t>sonst existiert keine Lösung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226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2843808" y="6021288"/>
            <a:ext cx="3672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Aus einer Arbeit von Leonhard Euler, </a:t>
            </a:r>
            <a:r>
              <a:rPr lang="de-DE" sz="1200" b="1" dirty="0" smtClean="0">
                <a:solidFill>
                  <a:srgbClr val="FF0000"/>
                </a:solidFill>
              </a:rPr>
              <a:t>1736</a:t>
            </a:r>
          </a:p>
          <a:p>
            <a:r>
              <a:rPr lang="de-DE" sz="1200" dirty="0" smtClean="0">
                <a:solidFill>
                  <a:srgbClr val="0000FF"/>
                </a:solidFill>
              </a:rPr>
              <a:t>Wladimir </a:t>
            </a:r>
            <a:r>
              <a:rPr lang="de-DE" sz="1200" dirty="0" err="1">
                <a:solidFill>
                  <a:srgbClr val="0000FF"/>
                </a:solidFill>
              </a:rPr>
              <a:t>Velminski</a:t>
            </a:r>
            <a:r>
              <a:rPr lang="de-DE" sz="1200" dirty="0">
                <a:solidFill>
                  <a:srgbClr val="0000FF"/>
                </a:solidFill>
              </a:rPr>
              <a:t>: </a:t>
            </a:r>
            <a:r>
              <a:rPr lang="de-DE" sz="1200" i="1" dirty="0">
                <a:solidFill>
                  <a:srgbClr val="0000FF"/>
                </a:solidFill>
              </a:rPr>
              <a:t>Leonhard Euler. Die Geburt der Graphentheorie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smtClean="0">
                <a:solidFill>
                  <a:srgbClr val="0000FF"/>
                </a:solidFill>
              </a:rPr>
              <a:t>Kulturverlag </a:t>
            </a:r>
            <a:r>
              <a:rPr lang="de-DE" sz="1200" dirty="0" err="1">
                <a:solidFill>
                  <a:srgbClr val="0000FF"/>
                </a:solidFill>
              </a:rPr>
              <a:t>Kadmos</a:t>
            </a:r>
            <a:r>
              <a:rPr lang="de-DE" sz="1200" dirty="0">
                <a:solidFill>
                  <a:srgbClr val="0000FF"/>
                </a:solidFill>
              </a:rPr>
              <a:t>, Berlin </a:t>
            </a:r>
            <a:r>
              <a:rPr lang="de-DE" sz="1200" b="1" dirty="0">
                <a:solidFill>
                  <a:srgbClr val="FF0000"/>
                </a:solidFill>
              </a:rPr>
              <a:t>2008</a:t>
            </a:r>
          </a:p>
        </p:txBody>
      </p:sp>
    </p:spTree>
    <p:extLst>
      <p:ext uri="{BB962C8B-B14F-4D97-AF65-F5344CB8AC3E}">
        <p14:creationId xmlns:p14="http://schemas.microsoft.com/office/powerpoint/2010/main" val="209706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Algorithmus Euler (1)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dirty="0" err="1" smtClean="0"/>
              <a:t>Function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Euler</a:t>
            </a:r>
            <a:r>
              <a:rPr lang="de-DE" sz="2000" dirty="0" smtClean="0"/>
              <a:t>(</a:t>
            </a:r>
            <a:r>
              <a:rPr lang="de-DE" sz="2000" dirty="0" smtClean="0">
                <a:solidFill>
                  <a:srgbClr val="3C8C93"/>
                </a:solidFill>
              </a:rPr>
              <a:t> (V, E) </a:t>
            </a:r>
            <a:r>
              <a:rPr lang="de-DE" sz="2000" dirty="0" smtClean="0"/>
              <a:t>)</a:t>
            </a:r>
          </a:p>
          <a:p>
            <a:pPr marL="0" indent="0">
              <a:buNone/>
            </a:pPr>
            <a:r>
              <a:rPr lang="de-DE" sz="2000" dirty="0" smtClean="0"/>
              <a:t>     </a:t>
            </a:r>
            <a:r>
              <a:rPr lang="de-DE" sz="2000" dirty="0">
                <a:solidFill>
                  <a:srgbClr val="3C8C93"/>
                </a:solidFill>
              </a:rPr>
              <a:t>U := 0; </a:t>
            </a:r>
            <a:endParaRPr lang="de-DE" sz="2000" dirty="0" smtClean="0">
              <a:solidFill>
                <a:srgbClr val="3C8C93"/>
              </a:solidFill>
            </a:endParaRPr>
          </a:p>
          <a:p>
            <a:pPr marL="0" indent="0">
              <a:buNone/>
            </a:pPr>
            <a:r>
              <a:rPr lang="de-DE" sz="2000" dirty="0">
                <a:solidFill>
                  <a:srgbClr val="3C8C93"/>
                </a:solidFill>
              </a:rPr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    </a:t>
            </a:r>
            <a:r>
              <a:rPr lang="de-DE" sz="2000" dirty="0" err="1" smtClean="0"/>
              <a:t>foreach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v∈ V</a:t>
            </a:r>
            <a:r>
              <a:rPr lang="de-DE" sz="2000" dirty="0" smtClean="0"/>
              <a:t> do</a:t>
            </a:r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      </a:t>
            </a:r>
            <a:r>
              <a:rPr lang="de-DE" sz="2000" dirty="0" err="1" smtClean="0"/>
              <a:t>if</a:t>
            </a:r>
            <a:r>
              <a:rPr lang="de-DE" sz="2000" dirty="0"/>
              <a:t> 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odd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?(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degree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(v, E))</a:t>
            </a:r>
            <a:r>
              <a:rPr lang="de-DE" sz="2000" dirty="0" smtClean="0"/>
              <a:t> </a:t>
            </a:r>
            <a:r>
              <a:rPr lang="de-DE" sz="2000" dirty="0" err="1" smtClean="0"/>
              <a:t>then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         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U := U+1</a:t>
            </a:r>
          </a:p>
          <a:p>
            <a:pPr marL="0" indent="0">
              <a:buNone/>
            </a:pPr>
            <a:r>
              <a:rPr lang="de-DE" sz="2000" dirty="0" smtClean="0"/>
              <a:t>     </a:t>
            </a:r>
            <a:r>
              <a:rPr lang="de-DE" sz="2000" dirty="0" err="1" smtClean="0"/>
              <a:t>if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U=0</a:t>
            </a:r>
            <a:r>
              <a:rPr lang="de-DE" sz="2000" dirty="0" smtClean="0"/>
              <a:t> </a:t>
            </a:r>
            <a:r>
              <a:rPr lang="de-DE" sz="2000" dirty="0" err="1" smtClean="0"/>
              <a:t>then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      </a:t>
            </a:r>
            <a:r>
              <a:rPr lang="de-DE" sz="2000" dirty="0" err="1" smtClean="0"/>
              <a:t>return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“Eulerkreis“</a:t>
            </a:r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</a:t>
            </a:r>
            <a:r>
              <a:rPr lang="de-DE" sz="2000" dirty="0" err="1" smtClean="0"/>
              <a:t>else</a:t>
            </a:r>
            <a:r>
              <a:rPr lang="de-DE" sz="2000" dirty="0" smtClean="0"/>
              <a:t> </a:t>
            </a:r>
            <a:r>
              <a:rPr lang="de-DE" sz="2000" dirty="0" err="1" smtClean="0"/>
              <a:t>if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U = 2 </a:t>
            </a:r>
            <a:r>
              <a:rPr lang="de-DE" sz="2000" dirty="0" err="1" smtClean="0"/>
              <a:t>then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            </a:t>
            </a:r>
            <a:r>
              <a:rPr lang="de-DE" sz="2000" dirty="0" err="1" smtClean="0"/>
              <a:t>return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“</a:t>
            </a:r>
            <a:r>
              <a:rPr lang="de-DE" sz="2000" dirty="0" err="1" smtClean="0">
                <a:solidFill>
                  <a:srgbClr val="3C8C93"/>
                </a:solidFill>
              </a:rPr>
              <a:t>Eulerweg</a:t>
            </a:r>
            <a:r>
              <a:rPr lang="de-DE" sz="2000" dirty="0" smtClean="0">
                <a:solidFill>
                  <a:srgbClr val="3C8C93"/>
                </a:solidFill>
              </a:rPr>
              <a:t>“</a:t>
            </a:r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         </a:t>
            </a:r>
            <a:r>
              <a:rPr lang="de-DE" sz="2000" dirty="0" err="1" smtClean="0"/>
              <a:t>else</a:t>
            </a:r>
            <a:r>
              <a:rPr lang="de-DE" sz="2000" dirty="0" smtClean="0"/>
              <a:t> </a:t>
            </a:r>
            <a:r>
              <a:rPr lang="de-DE" sz="2000" dirty="0" err="1" smtClean="0"/>
              <a:t>return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⊥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227</a:t>
            </a:fld>
            <a:endParaRPr lang="de-DE"/>
          </a:p>
        </p:txBody>
      </p:sp>
      <p:sp>
        <p:nvSpPr>
          <p:cNvPr id="5" name="Wolkenförmige Legende 4"/>
          <p:cNvSpPr/>
          <p:nvPr/>
        </p:nvSpPr>
        <p:spPr>
          <a:xfrm>
            <a:off x="4716016" y="1340768"/>
            <a:ext cx="3888432" cy="1584176"/>
          </a:xfrm>
          <a:prstGeom prst="cloudCallout">
            <a:avLst>
              <a:gd name="adj1" fmla="val -89480"/>
              <a:gd name="adj2" fmla="val 757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Wieviele</a:t>
            </a:r>
            <a:r>
              <a:rPr lang="de-DE" dirty="0" smtClean="0">
                <a:solidFill>
                  <a:schemeClr val="tx1"/>
                </a:solidFill>
              </a:rPr>
              <a:t> Schritte benötigt </a:t>
            </a:r>
            <a:r>
              <a:rPr lang="de-DE" dirty="0" err="1" smtClean="0">
                <a:solidFill>
                  <a:schemeClr val="tx1"/>
                </a:solidFill>
              </a:rPr>
              <a:t>degree</a:t>
            </a:r>
            <a:r>
              <a:rPr lang="de-DE" dirty="0" smtClean="0">
                <a:solidFill>
                  <a:schemeClr val="tx1"/>
                </a:solidFill>
              </a:rPr>
              <a:t>(v, E)?</a:t>
            </a:r>
          </a:p>
        </p:txBody>
      </p:sp>
      <p:sp>
        <p:nvSpPr>
          <p:cNvPr id="7" name="Wolkenförmige Legende 6"/>
          <p:cNvSpPr/>
          <p:nvPr/>
        </p:nvSpPr>
        <p:spPr>
          <a:xfrm>
            <a:off x="4139952" y="3501008"/>
            <a:ext cx="5004048" cy="1584176"/>
          </a:xfrm>
          <a:prstGeom prst="cloudCallout">
            <a:avLst>
              <a:gd name="adj1" fmla="val -64422"/>
              <a:gd name="adj2" fmla="val -881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O(m) mit m = |E|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Oh! Und das in einer Schleife! Macht O(</a:t>
            </a:r>
            <a:r>
              <a:rPr lang="de-DE" dirty="0" err="1" smtClean="0">
                <a:solidFill>
                  <a:schemeClr val="tx1"/>
                </a:solidFill>
              </a:rPr>
              <a:t>nm</a:t>
            </a:r>
            <a:r>
              <a:rPr lang="de-DE" dirty="0" smtClean="0">
                <a:solidFill>
                  <a:schemeClr val="tx1"/>
                </a:solidFill>
              </a:rPr>
              <a:t>) insgesamt.</a:t>
            </a:r>
          </a:p>
        </p:txBody>
      </p:sp>
    </p:spTree>
    <p:extLst>
      <p:ext uri="{BB962C8B-B14F-4D97-AF65-F5344CB8AC3E}">
        <p14:creationId xmlns:p14="http://schemas.microsoft.com/office/powerpoint/2010/main" val="125098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Algorithmus Euler (2)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dirty="0" err="1" smtClean="0"/>
              <a:t>Function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Euler</a:t>
            </a:r>
            <a:r>
              <a:rPr lang="de-DE" sz="2000" dirty="0" smtClean="0"/>
              <a:t>(</a:t>
            </a:r>
            <a:r>
              <a:rPr lang="de-DE" sz="2000" dirty="0" smtClean="0">
                <a:solidFill>
                  <a:srgbClr val="3C8C93"/>
                </a:solidFill>
              </a:rPr>
              <a:t> (V, E) </a:t>
            </a:r>
            <a:r>
              <a:rPr lang="de-DE" sz="2000" dirty="0" smtClean="0"/>
              <a:t>)</a:t>
            </a:r>
          </a:p>
          <a:p>
            <a:pPr marL="0" indent="0">
              <a:buNone/>
            </a:pPr>
            <a:r>
              <a:rPr lang="de-DE" sz="2000" dirty="0" smtClean="0"/>
              <a:t>     </a:t>
            </a:r>
            <a:r>
              <a:rPr lang="de-DE" sz="2000" dirty="0" smtClean="0">
                <a:solidFill>
                  <a:srgbClr val="3C8C93"/>
                </a:solidFill>
              </a:rPr>
              <a:t>d=&lt;0, ... 0&gt; Array [1..length(V)] of IN  </a:t>
            </a:r>
            <a:r>
              <a:rPr lang="de-DE" sz="2000" dirty="0" smtClean="0">
                <a:solidFill>
                  <a:srgbClr val="FF0000"/>
                </a:solidFill>
              </a:rPr>
              <a:t> // Grad (</a:t>
            </a:r>
            <a:r>
              <a:rPr lang="de-DE" sz="2000" dirty="0" err="1" smtClean="0">
                <a:solidFill>
                  <a:srgbClr val="FF0000"/>
                </a:solidFill>
              </a:rPr>
              <a:t>degree</a:t>
            </a:r>
            <a:r>
              <a:rPr lang="de-DE" sz="2000" dirty="0" smtClean="0">
                <a:solidFill>
                  <a:srgbClr val="FF0000"/>
                </a:solidFill>
              </a:rPr>
              <a:t>) für alle Knoten in V</a:t>
            </a:r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</a:t>
            </a:r>
            <a:r>
              <a:rPr lang="de-DE" sz="2000" dirty="0" err="1" smtClean="0"/>
              <a:t>foreach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(</a:t>
            </a:r>
            <a:r>
              <a:rPr lang="de-DE" sz="2000" dirty="0" err="1" smtClean="0">
                <a:solidFill>
                  <a:srgbClr val="3C8C93"/>
                </a:solidFill>
              </a:rPr>
              <a:t>u</a:t>
            </a:r>
            <a:r>
              <a:rPr lang="de-DE" sz="2000" dirty="0" smtClean="0">
                <a:solidFill>
                  <a:srgbClr val="3C8C93"/>
                </a:solidFill>
              </a:rPr>
              <a:t>, v)∈ E</a:t>
            </a:r>
            <a:r>
              <a:rPr lang="de-DE" sz="2000" dirty="0" smtClean="0"/>
              <a:t> do</a:t>
            </a:r>
          </a:p>
          <a:p>
            <a:pPr marL="0" indent="0">
              <a:buNone/>
            </a:pPr>
            <a:r>
              <a:rPr lang="de-DE" sz="2000" dirty="0" smtClean="0"/>
              <a:t>           </a:t>
            </a:r>
            <a:r>
              <a:rPr lang="de-DE" sz="2000" dirty="0">
                <a:solidFill>
                  <a:srgbClr val="3C8C93"/>
                </a:solidFill>
              </a:rPr>
              <a:t>d[</a:t>
            </a:r>
            <a:r>
              <a:rPr lang="de-DE" sz="2000" dirty="0" err="1">
                <a:solidFill>
                  <a:srgbClr val="3C8C93"/>
                </a:solidFill>
              </a:rPr>
              <a:t>u</a:t>
            </a:r>
            <a:r>
              <a:rPr lang="de-DE" sz="2000" dirty="0">
                <a:solidFill>
                  <a:srgbClr val="3C8C93"/>
                </a:solidFill>
              </a:rPr>
              <a:t>] := d[</a:t>
            </a:r>
            <a:r>
              <a:rPr lang="de-DE" sz="2000" dirty="0" err="1">
                <a:solidFill>
                  <a:srgbClr val="3C8C93"/>
                </a:solidFill>
              </a:rPr>
              <a:t>u</a:t>
            </a:r>
            <a:r>
              <a:rPr lang="de-DE" sz="2000" dirty="0">
                <a:solidFill>
                  <a:srgbClr val="3C8C93"/>
                </a:solidFill>
              </a:rPr>
              <a:t>]+</a:t>
            </a:r>
            <a:r>
              <a:rPr lang="de-DE" sz="2000" dirty="0" smtClean="0">
                <a:solidFill>
                  <a:srgbClr val="3C8C93"/>
                </a:solidFill>
              </a:rPr>
              <a:t>1</a:t>
            </a:r>
            <a:r>
              <a:rPr lang="de-DE" sz="2000" dirty="0">
                <a:solidFill>
                  <a:srgbClr val="3C8C93"/>
                </a:solidFill>
              </a:rPr>
              <a:t> </a:t>
            </a:r>
            <a:endParaRPr lang="de-DE" sz="2000" dirty="0" smtClean="0">
              <a:solidFill>
                <a:srgbClr val="3C8C93"/>
              </a:solidFill>
            </a:endParaRPr>
          </a:p>
          <a:p>
            <a:pPr marL="0" indent="0">
              <a:buNone/>
            </a:pPr>
            <a:r>
              <a:rPr lang="de-DE" sz="2000" dirty="0">
                <a:solidFill>
                  <a:srgbClr val="3C8C93"/>
                </a:solidFill>
              </a:rPr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          d[v] </a:t>
            </a:r>
            <a:r>
              <a:rPr lang="de-DE" sz="2000" dirty="0">
                <a:solidFill>
                  <a:srgbClr val="3C8C93"/>
                </a:solidFill>
              </a:rPr>
              <a:t>:= d</a:t>
            </a:r>
            <a:r>
              <a:rPr lang="de-DE" sz="2000" dirty="0" smtClean="0">
                <a:solidFill>
                  <a:srgbClr val="3C8C93"/>
                </a:solidFill>
              </a:rPr>
              <a:t>[v]</a:t>
            </a:r>
            <a:r>
              <a:rPr lang="de-DE" sz="2000" dirty="0">
                <a:solidFill>
                  <a:srgbClr val="3C8C93"/>
                </a:solidFill>
              </a:rPr>
              <a:t>+</a:t>
            </a:r>
            <a:r>
              <a:rPr lang="de-DE" sz="2000" dirty="0" smtClean="0">
                <a:solidFill>
                  <a:srgbClr val="3C8C93"/>
                </a:solidFill>
              </a:rPr>
              <a:t>1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3C8C93"/>
                </a:solidFill>
              </a:rPr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    U := 0; i := 1</a:t>
            </a:r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</a:t>
            </a:r>
            <a:r>
              <a:rPr lang="de-DE" sz="2000" dirty="0" err="1" smtClean="0"/>
              <a:t>while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i ≤ </a:t>
            </a:r>
            <a:r>
              <a:rPr lang="de-DE" sz="2000" dirty="0" err="1" smtClean="0">
                <a:solidFill>
                  <a:srgbClr val="3C8C93"/>
                </a:solidFill>
              </a:rPr>
              <a:t>length</a:t>
            </a:r>
            <a:r>
              <a:rPr lang="de-DE" sz="2000" dirty="0" smtClean="0">
                <a:solidFill>
                  <a:srgbClr val="3C8C93"/>
                </a:solidFill>
              </a:rPr>
              <a:t>(V) </a:t>
            </a:r>
            <a:r>
              <a:rPr lang="de-DE" sz="2000" dirty="0" smtClean="0"/>
              <a:t>do</a:t>
            </a:r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      </a:t>
            </a:r>
            <a:r>
              <a:rPr lang="de-DE" sz="2000" dirty="0" err="1" smtClean="0"/>
              <a:t>if</a:t>
            </a:r>
            <a:r>
              <a:rPr lang="de-DE" sz="2000" dirty="0" smtClean="0"/>
              <a:t> </a:t>
            </a:r>
            <a:r>
              <a:rPr lang="de-DE" sz="2000" dirty="0" err="1" smtClean="0">
                <a:solidFill>
                  <a:srgbClr val="3C8C93"/>
                </a:solidFill>
              </a:rPr>
              <a:t>odd</a:t>
            </a:r>
            <a:r>
              <a:rPr lang="de-DE" sz="2000" dirty="0" smtClean="0">
                <a:solidFill>
                  <a:srgbClr val="3C8C93"/>
                </a:solidFill>
              </a:rPr>
              <a:t>?(d[i])</a:t>
            </a:r>
            <a:r>
              <a:rPr lang="de-DE" sz="2000" dirty="0" smtClean="0"/>
              <a:t> </a:t>
            </a:r>
            <a:r>
              <a:rPr lang="de-DE" sz="2000" dirty="0" err="1" smtClean="0"/>
              <a:t>then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U := U +1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3C8C93"/>
                </a:solidFill>
              </a:rPr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          i := i +1</a:t>
            </a:r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</a:t>
            </a:r>
            <a:r>
              <a:rPr lang="de-DE" sz="2000" dirty="0" err="1" smtClean="0"/>
              <a:t>if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U=0</a:t>
            </a:r>
            <a:r>
              <a:rPr lang="de-DE" sz="2000" dirty="0" smtClean="0"/>
              <a:t> </a:t>
            </a:r>
            <a:r>
              <a:rPr lang="de-DE" sz="2000" dirty="0" err="1" smtClean="0"/>
              <a:t>then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      </a:t>
            </a:r>
            <a:r>
              <a:rPr lang="de-DE" sz="2000" dirty="0" err="1" smtClean="0"/>
              <a:t>return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“Eulerkreis“</a:t>
            </a:r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</a:t>
            </a:r>
            <a:r>
              <a:rPr lang="de-DE" sz="2000" dirty="0" err="1" smtClean="0"/>
              <a:t>else</a:t>
            </a:r>
            <a:r>
              <a:rPr lang="de-DE" sz="2000" dirty="0" smtClean="0"/>
              <a:t> </a:t>
            </a:r>
            <a:r>
              <a:rPr lang="de-DE" sz="2000" dirty="0" err="1" smtClean="0"/>
              <a:t>if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U = 2 </a:t>
            </a:r>
            <a:r>
              <a:rPr lang="de-DE" sz="2000" dirty="0" err="1" smtClean="0"/>
              <a:t>then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             </a:t>
            </a:r>
            <a:r>
              <a:rPr lang="de-DE" sz="2000" dirty="0" err="1" smtClean="0"/>
              <a:t>return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“</a:t>
            </a:r>
            <a:r>
              <a:rPr lang="de-DE" sz="2000" dirty="0" err="1" smtClean="0">
                <a:solidFill>
                  <a:srgbClr val="3C8C93"/>
                </a:solidFill>
              </a:rPr>
              <a:t>Eulerweg</a:t>
            </a:r>
            <a:r>
              <a:rPr lang="de-DE" sz="2000" dirty="0" smtClean="0">
                <a:solidFill>
                  <a:srgbClr val="3C8C93"/>
                </a:solidFill>
              </a:rPr>
              <a:t>“</a:t>
            </a:r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         </a:t>
            </a:r>
            <a:r>
              <a:rPr lang="de-DE" sz="2000" dirty="0" err="1" smtClean="0"/>
              <a:t>else</a:t>
            </a:r>
            <a:r>
              <a:rPr lang="de-DE" sz="2000" dirty="0" smtClean="0"/>
              <a:t> </a:t>
            </a:r>
            <a:r>
              <a:rPr lang="de-DE" sz="2000" dirty="0" err="1" smtClean="0"/>
              <a:t>return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⊥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228</a:t>
            </a:fld>
            <a:endParaRPr lang="de-DE"/>
          </a:p>
        </p:txBody>
      </p:sp>
      <p:sp>
        <p:nvSpPr>
          <p:cNvPr id="5" name="Wolkenförmige Legende 4"/>
          <p:cNvSpPr/>
          <p:nvPr/>
        </p:nvSpPr>
        <p:spPr>
          <a:xfrm>
            <a:off x="4139952" y="3501008"/>
            <a:ext cx="5004048" cy="1584176"/>
          </a:xfrm>
          <a:prstGeom prst="cloudCallout">
            <a:avLst>
              <a:gd name="adj1" fmla="val -64422"/>
              <a:gd name="adj2" fmla="val -881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>
                <a:solidFill>
                  <a:schemeClr val="tx1"/>
                </a:solidFill>
              </a:rPr>
              <a:t>Aha!</a:t>
            </a:r>
            <a:br>
              <a:rPr lang="de-DE" sz="3200" dirty="0" smtClean="0">
                <a:solidFill>
                  <a:schemeClr val="tx1"/>
                </a:solidFill>
              </a:rPr>
            </a:br>
            <a:r>
              <a:rPr lang="de-DE" sz="3200" dirty="0" smtClean="0">
                <a:solidFill>
                  <a:schemeClr val="tx1"/>
                </a:solidFill>
              </a:rPr>
              <a:t>O(</a:t>
            </a:r>
            <a:r>
              <a:rPr lang="de-DE" sz="3200" dirty="0" err="1" smtClean="0">
                <a:solidFill>
                  <a:schemeClr val="tx1"/>
                </a:solidFill>
              </a:rPr>
              <a:t>n+m</a:t>
            </a:r>
            <a:r>
              <a:rPr lang="de-DE" sz="3200" dirty="0" smtClean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7411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Entwurfsmuster Nachdenken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Nachdenken wandelt ein scheinbares Suchproblem in eine Berechnung mit linearem Aufwand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n+m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 smtClean="0"/>
              <a:t>, </a:t>
            </a:r>
            <a:br>
              <a:rPr lang="de-DE" dirty="0" smtClean="0"/>
            </a:br>
            <a:r>
              <a:rPr lang="de-DE" dirty="0" smtClean="0"/>
              <a:t>wobei 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r>
              <a:rPr lang="de-DE" dirty="0" smtClean="0"/>
              <a:t>die </a:t>
            </a:r>
            <a:r>
              <a:rPr lang="de-DE" dirty="0"/>
              <a:t>Anzahl der </a:t>
            </a:r>
            <a:r>
              <a:rPr lang="de-DE" dirty="0" smtClean="0"/>
              <a:t>Knoten und </a:t>
            </a:r>
            <a:r>
              <a:rPr lang="de-DE" dirty="0" smtClean="0">
                <a:solidFill>
                  <a:srgbClr val="3C8C93"/>
                </a:solidFill>
              </a:rPr>
              <a:t>m</a:t>
            </a:r>
            <a:r>
              <a:rPr lang="de-DE" dirty="0" smtClean="0"/>
              <a:t> die Anzahl der Kanten im Graphen ist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601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F5E0-49EA-EE43-B80F-26DF31D547C4}" type="slidenum">
              <a:rPr lang="de-DE"/>
              <a:pPr/>
              <a:t>23</a:t>
            </a:fld>
            <a:endParaRPr lang="de-DE"/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Adjazenzliste+Hashtabelle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Zeitaufwand </a:t>
            </a:r>
            <a:r>
              <a:rPr lang="de-DE" dirty="0" smtClean="0">
                <a:solidFill>
                  <a:schemeClr val="accent2"/>
                </a:solidFill>
              </a:rPr>
              <a:t>(grob)</a:t>
            </a:r>
            <a:r>
              <a:rPr lang="de-DE" dirty="0">
                <a:solidFill>
                  <a:schemeClr val="accent2"/>
                </a:solidFill>
              </a:rPr>
              <a:t>: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find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</a:t>
            </a:r>
            <a:r>
              <a:rPr lang="de-DE" dirty="0" smtClean="0">
                <a:solidFill>
                  <a:schemeClr val="hlink"/>
                </a:solidFill>
              </a:rPr>
              <a:t>, </a:t>
            </a:r>
            <a:r>
              <a:rPr lang="de-DE" dirty="0" err="1" smtClean="0">
                <a:solidFill>
                  <a:schemeClr val="hlink"/>
                </a:solidFill>
              </a:rPr>
              <a:t>j</a:t>
            </a:r>
            <a:r>
              <a:rPr lang="de-DE" dirty="0" smtClean="0">
                <a:solidFill>
                  <a:schemeClr val="hlink"/>
                </a:solidFill>
              </a:rPr>
              <a:t>, G</a:t>
            </a:r>
            <a:r>
              <a:rPr lang="de-DE" dirty="0" smtClean="0"/>
              <a:t>)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>
                <a:solidFill>
                  <a:schemeClr val="hlink"/>
                </a:solidFill>
              </a:rPr>
              <a:t>O(1) </a:t>
            </a:r>
            <a:r>
              <a:rPr lang="de-DE" dirty="0"/>
              <a:t>(</a:t>
            </a:r>
            <a:r>
              <a:rPr lang="de-DE" dirty="0" err="1"/>
              <a:t>worst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)</a:t>
            </a:r>
          </a:p>
          <a:p>
            <a:r>
              <a:rPr lang="de-DE" dirty="0" err="1" smtClean="0">
                <a:solidFill>
                  <a:srgbClr val="FF0000"/>
                </a:solidFill>
              </a:rPr>
              <a:t>insert</a:t>
            </a:r>
            <a:r>
              <a:rPr lang="de-DE" dirty="0"/>
              <a:t>(</a:t>
            </a:r>
            <a:r>
              <a:rPr lang="de-DE" dirty="0" err="1" smtClean="0">
                <a:solidFill>
                  <a:schemeClr val="hlink"/>
                </a:solidFill>
              </a:rPr>
              <a:t>e</a:t>
            </a:r>
            <a:r>
              <a:rPr lang="de-DE" dirty="0" smtClean="0">
                <a:solidFill>
                  <a:schemeClr val="hlink"/>
                </a:solidFill>
              </a:rPr>
              <a:t>, G</a:t>
            </a:r>
            <a:r>
              <a:rPr lang="de-DE" dirty="0" smtClean="0"/>
              <a:t>)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>
                <a:solidFill>
                  <a:schemeClr val="hlink"/>
                </a:solidFill>
              </a:rPr>
              <a:t>O(1) </a:t>
            </a:r>
            <a:r>
              <a:rPr lang="de-DE" dirty="0"/>
              <a:t>(amortisiert)</a:t>
            </a:r>
          </a:p>
          <a:p>
            <a:r>
              <a:rPr lang="de-DE" dirty="0" err="1" smtClean="0">
                <a:solidFill>
                  <a:srgbClr val="FF0000"/>
                </a:solidFill>
              </a:rPr>
              <a:t>remove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</a:t>
            </a:r>
            <a:r>
              <a:rPr lang="de-DE" dirty="0" smtClean="0">
                <a:solidFill>
                  <a:schemeClr val="hlink"/>
                </a:solidFill>
              </a:rPr>
              <a:t>, </a:t>
            </a:r>
            <a:r>
              <a:rPr lang="de-DE" dirty="0" err="1" smtClean="0">
                <a:solidFill>
                  <a:schemeClr val="hlink"/>
                </a:solidFill>
              </a:rPr>
              <a:t>j</a:t>
            </a:r>
            <a:r>
              <a:rPr lang="de-DE" dirty="0" smtClean="0">
                <a:solidFill>
                  <a:schemeClr val="hlink"/>
                </a:solidFill>
              </a:rPr>
              <a:t>, G</a:t>
            </a:r>
            <a:r>
              <a:rPr lang="de-DE" dirty="0" smtClean="0"/>
              <a:t>)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>
                <a:solidFill>
                  <a:schemeClr val="hlink"/>
                </a:solidFill>
              </a:rPr>
              <a:t>O(1) </a:t>
            </a:r>
            <a:r>
              <a:rPr lang="de-DE" dirty="0"/>
              <a:t>(</a:t>
            </a:r>
            <a:r>
              <a:rPr lang="de-DE" dirty="0" err="1"/>
              <a:t>worst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)</a:t>
            </a:r>
          </a:p>
          <a:p>
            <a:r>
              <a:rPr lang="de-DE" dirty="0"/>
              <a:t>Speicher:</a:t>
            </a:r>
            <a:r>
              <a:rPr lang="de-DE" dirty="0">
                <a:solidFill>
                  <a:schemeClr val="hlink"/>
                </a:solidFill>
              </a:rPr>
              <a:t> O(</a:t>
            </a:r>
            <a:r>
              <a:rPr lang="de-DE" dirty="0" err="1">
                <a:solidFill>
                  <a:schemeClr val="hlink"/>
                </a:solidFill>
              </a:rPr>
              <a:t>n+m</a:t>
            </a:r>
            <a:r>
              <a:rPr lang="de-DE" dirty="0">
                <a:solidFill>
                  <a:schemeClr val="hlink"/>
                </a:solidFill>
              </a:rPr>
              <a:t>)</a:t>
            </a:r>
          </a:p>
          <a:p>
            <a:endParaRPr lang="de-DE" dirty="0"/>
          </a:p>
        </p:txBody>
      </p:sp>
      <p:sp>
        <p:nvSpPr>
          <p:cNvPr id="309252" name="Rectangle 4"/>
          <p:cNvSpPr>
            <a:spLocks noChangeArrowheads="1"/>
          </p:cNvSpPr>
          <p:nvPr/>
        </p:nvSpPr>
        <p:spPr bwMode="auto">
          <a:xfrm>
            <a:off x="5795963" y="155679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53" name="Oval 5"/>
          <p:cNvSpPr>
            <a:spLocks noChangeArrowheads="1"/>
          </p:cNvSpPr>
          <p:nvPr/>
        </p:nvSpPr>
        <p:spPr bwMode="auto">
          <a:xfrm>
            <a:off x="5940425" y="1699667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54" name="Line 6"/>
          <p:cNvSpPr>
            <a:spLocks noChangeShapeType="1"/>
          </p:cNvSpPr>
          <p:nvPr/>
        </p:nvSpPr>
        <p:spPr bwMode="auto">
          <a:xfrm flipH="1">
            <a:off x="5651500" y="1772692"/>
            <a:ext cx="3603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55" name="Rectangle 7"/>
          <p:cNvSpPr>
            <a:spLocks noChangeArrowheads="1"/>
          </p:cNvSpPr>
          <p:nvPr/>
        </p:nvSpPr>
        <p:spPr bwMode="auto">
          <a:xfrm>
            <a:off x="5364163" y="227593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1</a:t>
            </a:r>
          </a:p>
        </p:txBody>
      </p:sp>
      <p:sp>
        <p:nvSpPr>
          <p:cNvPr id="309256" name="Rectangle 8"/>
          <p:cNvSpPr>
            <a:spLocks noChangeArrowheads="1"/>
          </p:cNvSpPr>
          <p:nvPr/>
        </p:nvSpPr>
        <p:spPr bwMode="auto">
          <a:xfrm>
            <a:off x="5364163" y="299665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2</a:t>
            </a:r>
          </a:p>
        </p:txBody>
      </p:sp>
      <p:sp>
        <p:nvSpPr>
          <p:cNvPr id="309257" name="Line 9"/>
          <p:cNvSpPr>
            <a:spLocks noChangeShapeType="1"/>
          </p:cNvSpPr>
          <p:nvPr/>
        </p:nvSpPr>
        <p:spPr bwMode="auto">
          <a:xfrm>
            <a:off x="5653088" y="270773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58" name="Line 10"/>
          <p:cNvSpPr>
            <a:spLocks noChangeShapeType="1"/>
          </p:cNvSpPr>
          <p:nvPr/>
        </p:nvSpPr>
        <p:spPr bwMode="auto">
          <a:xfrm flipV="1">
            <a:off x="5508625" y="270773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59" name="Text Box 11"/>
          <p:cNvSpPr txBox="1">
            <a:spLocks noChangeArrowheads="1"/>
          </p:cNvSpPr>
          <p:nvPr/>
        </p:nvSpPr>
        <p:spPr bwMode="auto">
          <a:xfrm>
            <a:off x="5292725" y="1556792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09260" name="Rectangle 12"/>
          <p:cNvSpPr>
            <a:spLocks noChangeArrowheads="1"/>
          </p:cNvSpPr>
          <p:nvPr/>
        </p:nvSpPr>
        <p:spPr bwMode="auto">
          <a:xfrm>
            <a:off x="6227763" y="155679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61" name="Oval 13"/>
          <p:cNvSpPr>
            <a:spLocks noChangeArrowheads="1"/>
          </p:cNvSpPr>
          <p:nvPr/>
        </p:nvSpPr>
        <p:spPr bwMode="auto">
          <a:xfrm>
            <a:off x="6372225" y="1699667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62" name="Line 14"/>
          <p:cNvSpPr>
            <a:spLocks noChangeShapeType="1"/>
          </p:cNvSpPr>
          <p:nvPr/>
        </p:nvSpPr>
        <p:spPr bwMode="auto">
          <a:xfrm flipH="1">
            <a:off x="6300788" y="1772692"/>
            <a:ext cx="14287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63" name="Rectangle 15"/>
          <p:cNvSpPr>
            <a:spLocks noChangeArrowheads="1"/>
          </p:cNvSpPr>
          <p:nvPr/>
        </p:nvSpPr>
        <p:spPr bwMode="auto">
          <a:xfrm>
            <a:off x="6084888" y="227593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3</a:t>
            </a:r>
          </a:p>
        </p:txBody>
      </p:sp>
      <p:sp>
        <p:nvSpPr>
          <p:cNvPr id="309264" name="Rectangle 16"/>
          <p:cNvSpPr>
            <a:spLocks noChangeArrowheads="1"/>
          </p:cNvSpPr>
          <p:nvPr/>
        </p:nvSpPr>
        <p:spPr bwMode="auto">
          <a:xfrm>
            <a:off x="6084888" y="299665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4</a:t>
            </a:r>
          </a:p>
        </p:txBody>
      </p:sp>
      <p:sp>
        <p:nvSpPr>
          <p:cNvPr id="309265" name="Line 17"/>
          <p:cNvSpPr>
            <a:spLocks noChangeShapeType="1"/>
          </p:cNvSpPr>
          <p:nvPr/>
        </p:nvSpPr>
        <p:spPr bwMode="auto">
          <a:xfrm>
            <a:off x="6373813" y="270773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66" name="Line 18"/>
          <p:cNvSpPr>
            <a:spLocks noChangeShapeType="1"/>
          </p:cNvSpPr>
          <p:nvPr/>
        </p:nvSpPr>
        <p:spPr bwMode="auto">
          <a:xfrm flipV="1">
            <a:off x="6227763" y="2709317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67" name="Rectangle 19"/>
          <p:cNvSpPr>
            <a:spLocks noChangeArrowheads="1"/>
          </p:cNvSpPr>
          <p:nvPr/>
        </p:nvSpPr>
        <p:spPr bwMode="auto">
          <a:xfrm>
            <a:off x="6659563" y="155679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68" name="Oval 20"/>
          <p:cNvSpPr>
            <a:spLocks noChangeArrowheads="1"/>
          </p:cNvSpPr>
          <p:nvPr/>
        </p:nvSpPr>
        <p:spPr bwMode="auto">
          <a:xfrm>
            <a:off x="6804025" y="1699667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69" name="Line 21"/>
          <p:cNvSpPr>
            <a:spLocks noChangeShapeType="1"/>
          </p:cNvSpPr>
          <p:nvPr/>
        </p:nvSpPr>
        <p:spPr bwMode="auto">
          <a:xfrm>
            <a:off x="6875463" y="1772692"/>
            <a:ext cx="144462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70" name="Rectangle 22"/>
          <p:cNvSpPr>
            <a:spLocks noChangeArrowheads="1"/>
          </p:cNvSpPr>
          <p:nvPr/>
        </p:nvSpPr>
        <p:spPr bwMode="auto">
          <a:xfrm>
            <a:off x="6804025" y="227593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5</a:t>
            </a:r>
          </a:p>
        </p:txBody>
      </p:sp>
      <p:sp>
        <p:nvSpPr>
          <p:cNvPr id="309271" name="Rectangle 23"/>
          <p:cNvSpPr>
            <a:spLocks noChangeArrowheads="1"/>
          </p:cNvSpPr>
          <p:nvPr/>
        </p:nvSpPr>
        <p:spPr bwMode="auto">
          <a:xfrm flipH="1">
            <a:off x="7092950" y="155679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72" name="Oval 24"/>
          <p:cNvSpPr>
            <a:spLocks noChangeArrowheads="1"/>
          </p:cNvSpPr>
          <p:nvPr/>
        </p:nvSpPr>
        <p:spPr bwMode="auto">
          <a:xfrm flipH="1">
            <a:off x="7237413" y="1699667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73" name="Line 25"/>
          <p:cNvSpPr>
            <a:spLocks noChangeShapeType="1"/>
          </p:cNvSpPr>
          <p:nvPr/>
        </p:nvSpPr>
        <p:spPr bwMode="auto">
          <a:xfrm>
            <a:off x="7308850" y="1772692"/>
            <a:ext cx="3603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74" name="Rectangle 26"/>
          <p:cNvSpPr>
            <a:spLocks noChangeArrowheads="1"/>
          </p:cNvSpPr>
          <p:nvPr/>
        </p:nvSpPr>
        <p:spPr bwMode="auto">
          <a:xfrm>
            <a:off x="7524750" y="227593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6</a:t>
            </a:r>
          </a:p>
        </p:txBody>
      </p:sp>
      <p:sp>
        <p:nvSpPr>
          <p:cNvPr id="309275" name="Rectangle 27"/>
          <p:cNvSpPr>
            <a:spLocks noChangeArrowheads="1"/>
          </p:cNvSpPr>
          <p:nvPr/>
        </p:nvSpPr>
        <p:spPr bwMode="auto">
          <a:xfrm>
            <a:off x="4716463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1,2</a:t>
            </a:r>
          </a:p>
        </p:txBody>
      </p:sp>
      <p:sp>
        <p:nvSpPr>
          <p:cNvPr id="309276" name="Rectangle 28"/>
          <p:cNvSpPr>
            <a:spLocks noChangeArrowheads="1"/>
          </p:cNvSpPr>
          <p:nvPr/>
        </p:nvSpPr>
        <p:spPr bwMode="auto">
          <a:xfrm>
            <a:off x="5365750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1,3</a:t>
            </a:r>
          </a:p>
        </p:txBody>
      </p:sp>
      <p:sp>
        <p:nvSpPr>
          <p:cNvPr id="309277" name="Rectangle 29"/>
          <p:cNvSpPr>
            <a:spLocks noChangeArrowheads="1"/>
          </p:cNvSpPr>
          <p:nvPr/>
        </p:nvSpPr>
        <p:spPr bwMode="auto">
          <a:xfrm>
            <a:off x="6013450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2,3</a:t>
            </a:r>
          </a:p>
        </p:txBody>
      </p:sp>
      <p:sp>
        <p:nvSpPr>
          <p:cNvPr id="309278" name="Rectangle 30"/>
          <p:cNvSpPr>
            <a:spLocks noChangeArrowheads="1"/>
          </p:cNvSpPr>
          <p:nvPr/>
        </p:nvSpPr>
        <p:spPr bwMode="auto">
          <a:xfrm>
            <a:off x="6661150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2,4</a:t>
            </a:r>
          </a:p>
        </p:txBody>
      </p:sp>
      <p:sp>
        <p:nvSpPr>
          <p:cNvPr id="309279" name="Rectangle 31"/>
          <p:cNvSpPr>
            <a:spLocks noChangeArrowheads="1"/>
          </p:cNvSpPr>
          <p:nvPr/>
        </p:nvSpPr>
        <p:spPr bwMode="auto">
          <a:xfrm>
            <a:off x="7308850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3,4</a:t>
            </a:r>
          </a:p>
        </p:txBody>
      </p:sp>
      <p:sp>
        <p:nvSpPr>
          <p:cNvPr id="309280" name="Rectangle 32"/>
          <p:cNvSpPr>
            <a:spLocks noChangeArrowheads="1"/>
          </p:cNvSpPr>
          <p:nvPr/>
        </p:nvSpPr>
        <p:spPr bwMode="auto">
          <a:xfrm>
            <a:off x="7956550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4,1</a:t>
            </a:r>
          </a:p>
        </p:txBody>
      </p:sp>
      <p:sp>
        <p:nvSpPr>
          <p:cNvPr id="309281" name="Rectangle 33"/>
          <p:cNvSpPr>
            <a:spLocks noChangeArrowheads="1"/>
          </p:cNvSpPr>
          <p:nvPr/>
        </p:nvSpPr>
        <p:spPr bwMode="auto">
          <a:xfrm flipH="1">
            <a:off x="4429125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2" name="Rectangle 34"/>
          <p:cNvSpPr>
            <a:spLocks noChangeArrowheads="1"/>
          </p:cNvSpPr>
          <p:nvPr/>
        </p:nvSpPr>
        <p:spPr bwMode="auto">
          <a:xfrm flipH="1">
            <a:off x="4860925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3" name="Oval 35"/>
          <p:cNvSpPr>
            <a:spLocks noChangeArrowheads="1"/>
          </p:cNvSpPr>
          <p:nvPr/>
        </p:nvSpPr>
        <p:spPr bwMode="auto">
          <a:xfrm flipH="1">
            <a:off x="5005388" y="5012780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4" name="Rectangle 36"/>
          <p:cNvSpPr>
            <a:spLocks noChangeArrowheads="1"/>
          </p:cNvSpPr>
          <p:nvPr/>
        </p:nvSpPr>
        <p:spPr bwMode="auto">
          <a:xfrm flipH="1">
            <a:off x="5292725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5" name="Oval 37"/>
          <p:cNvSpPr>
            <a:spLocks noChangeArrowheads="1"/>
          </p:cNvSpPr>
          <p:nvPr/>
        </p:nvSpPr>
        <p:spPr bwMode="auto">
          <a:xfrm flipH="1">
            <a:off x="5437188" y="5012780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6" name="Rectangle 38"/>
          <p:cNvSpPr>
            <a:spLocks noChangeArrowheads="1"/>
          </p:cNvSpPr>
          <p:nvPr/>
        </p:nvSpPr>
        <p:spPr bwMode="auto">
          <a:xfrm flipH="1">
            <a:off x="5724525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7" name="Rectangle 39"/>
          <p:cNvSpPr>
            <a:spLocks noChangeArrowheads="1"/>
          </p:cNvSpPr>
          <p:nvPr/>
        </p:nvSpPr>
        <p:spPr bwMode="auto">
          <a:xfrm flipH="1">
            <a:off x="6156325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8" name="Oval 40"/>
          <p:cNvSpPr>
            <a:spLocks noChangeArrowheads="1"/>
          </p:cNvSpPr>
          <p:nvPr/>
        </p:nvSpPr>
        <p:spPr bwMode="auto">
          <a:xfrm flipH="1">
            <a:off x="6300788" y="5012780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9" name="Rectangle 41"/>
          <p:cNvSpPr>
            <a:spLocks noChangeArrowheads="1"/>
          </p:cNvSpPr>
          <p:nvPr/>
        </p:nvSpPr>
        <p:spPr bwMode="auto">
          <a:xfrm flipH="1">
            <a:off x="6589713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0" name="Oval 42"/>
          <p:cNvSpPr>
            <a:spLocks noChangeArrowheads="1"/>
          </p:cNvSpPr>
          <p:nvPr/>
        </p:nvSpPr>
        <p:spPr bwMode="auto">
          <a:xfrm flipH="1">
            <a:off x="6734175" y="5012780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1" name="Rectangle 43"/>
          <p:cNvSpPr>
            <a:spLocks noChangeArrowheads="1"/>
          </p:cNvSpPr>
          <p:nvPr/>
        </p:nvSpPr>
        <p:spPr bwMode="auto">
          <a:xfrm flipH="1">
            <a:off x="7021513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2" name="Oval 44"/>
          <p:cNvSpPr>
            <a:spLocks noChangeArrowheads="1"/>
          </p:cNvSpPr>
          <p:nvPr/>
        </p:nvSpPr>
        <p:spPr bwMode="auto">
          <a:xfrm flipH="1">
            <a:off x="7165975" y="5012780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3" name="Rectangle 45"/>
          <p:cNvSpPr>
            <a:spLocks noChangeArrowheads="1"/>
          </p:cNvSpPr>
          <p:nvPr/>
        </p:nvSpPr>
        <p:spPr bwMode="auto">
          <a:xfrm flipH="1">
            <a:off x="7453313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4" name="Rectangle 46"/>
          <p:cNvSpPr>
            <a:spLocks noChangeArrowheads="1"/>
          </p:cNvSpPr>
          <p:nvPr/>
        </p:nvSpPr>
        <p:spPr bwMode="auto">
          <a:xfrm flipH="1">
            <a:off x="7885113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5" name="Rectangle 47"/>
          <p:cNvSpPr>
            <a:spLocks noChangeArrowheads="1"/>
          </p:cNvSpPr>
          <p:nvPr/>
        </p:nvSpPr>
        <p:spPr bwMode="auto">
          <a:xfrm flipH="1">
            <a:off x="8316913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6" name="Oval 48"/>
          <p:cNvSpPr>
            <a:spLocks noChangeArrowheads="1"/>
          </p:cNvSpPr>
          <p:nvPr/>
        </p:nvSpPr>
        <p:spPr bwMode="auto">
          <a:xfrm flipH="1">
            <a:off x="8461375" y="5012780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7" name="Line 49"/>
          <p:cNvSpPr>
            <a:spLocks noChangeShapeType="1"/>
          </p:cNvSpPr>
          <p:nvPr/>
        </p:nvSpPr>
        <p:spPr bwMode="auto">
          <a:xfrm>
            <a:off x="4933950" y="4222205"/>
            <a:ext cx="14398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98" name="Line 50"/>
          <p:cNvSpPr>
            <a:spLocks noChangeShapeType="1"/>
          </p:cNvSpPr>
          <p:nvPr/>
        </p:nvSpPr>
        <p:spPr bwMode="auto">
          <a:xfrm flipH="1">
            <a:off x="5076825" y="4222205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99" name="Line 51"/>
          <p:cNvSpPr>
            <a:spLocks noChangeShapeType="1"/>
          </p:cNvSpPr>
          <p:nvPr/>
        </p:nvSpPr>
        <p:spPr bwMode="auto">
          <a:xfrm>
            <a:off x="6229350" y="4222205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0" name="Line 52"/>
          <p:cNvSpPr>
            <a:spLocks noChangeShapeType="1"/>
          </p:cNvSpPr>
          <p:nvPr/>
        </p:nvSpPr>
        <p:spPr bwMode="auto">
          <a:xfrm flipH="1">
            <a:off x="6805613" y="4222205"/>
            <a:ext cx="7143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1" name="Line 53"/>
          <p:cNvSpPr>
            <a:spLocks noChangeShapeType="1"/>
          </p:cNvSpPr>
          <p:nvPr/>
        </p:nvSpPr>
        <p:spPr bwMode="auto">
          <a:xfrm flipH="1">
            <a:off x="5508625" y="4222205"/>
            <a:ext cx="20161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2" name="Line 54"/>
          <p:cNvSpPr>
            <a:spLocks noChangeShapeType="1"/>
          </p:cNvSpPr>
          <p:nvPr/>
        </p:nvSpPr>
        <p:spPr bwMode="auto">
          <a:xfrm>
            <a:off x="8174038" y="4222205"/>
            <a:ext cx="35877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3" name="Line 55"/>
          <p:cNvSpPr>
            <a:spLocks noChangeShapeType="1"/>
          </p:cNvSpPr>
          <p:nvPr/>
        </p:nvSpPr>
        <p:spPr bwMode="auto">
          <a:xfrm flipV="1">
            <a:off x="5076825" y="3430042"/>
            <a:ext cx="504825" cy="1655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4" name="Line 56"/>
          <p:cNvSpPr>
            <a:spLocks noChangeShapeType="1"/>
          </p:cNvSpPr>
          <p:nvPr/>
        </p:nvSpPr>
        <p:spPr bwMode="auto">
          <a:xfrm flipV="1">
            <a:off x="5508625" y="2709317"/>
            <a:ext cx="1512888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5" name="Line 57"/>
          <p:cNvSpPr>
            <a:spLocks noChangeShapeType="1"/>
          </p:cNvSpPr>
          <p:nvPr/>
        </p:nvSpPr>
        <p:spPr bwMode="auto">
          <a:xfrm flipH="1" flipV="1">
            <a:off x="5797550" y="2709317"/>
            <a:ext cx="576263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6" name="Line 58"/>
          <p:cNvSpPr>
            <a:spLocks noChangeShapeType="1"/>
          </p:cNvSpPr>
          <p:nvPr/>
        </p:nvSpPr>
        <p:spPr bwMode="auto">
          <a:xfrm flipH="1" flipV="1">
            <a:off x="6300788" y="3430042"/>
            <a:ext cx="504825" cy="1655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7" name="Line 59"/>
          <p:cNvSpPr>
            <a:spLocks noChangeShapeType="1"/>
          </p:cNvSpPr>
          <p:nvPr/>
        </p:nvSpPr>
        <p:spPr bwMode="auto">
          <a:xfrm flipH="1" flipV="1">
            <a:off x="6516688" y="2709317"/>
            <a:ext cx="720725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8" name="Line 60"/>
          <p:cNvSpPr>
            <a:spLocks noChangeShapeType="1"/>
          </p:cNvSpPr>
          <p:nvPr/>
        </p:nvSpPr>
        <p:spPr bwMode="auto">
          <a:xfrm flipH="1" flipV="1">
            <a:off x="7740650" y="2709317"/>
            <a:ext cx="792163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583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Kleine Modifikation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Bisher studiertes Problem: „</a:t>
            </a:r>
            <a:r>
              <a:rPr lang="de-DE" dirty="0" smtClean="0">
                <a:solidFill>
                  <a:srgbClr val="0000FF"/>
                </a:solidFill>
              </a:rPr>
              <a:t>Euler-Kreis/Weg vorhanden</a:t>
            </a:r>
            <a:r>
              <a:rPr lang="de-DE" dirty="0" smtClean="0"/>
              <a:t>“</a:t>
            </a:r>
            <a:br>
              <a:rPr lang="de-DE" dirty="0" smtClean="0"/>
            </a:br>
            <a:r>
              <a:rPr lang="de-DE" dirty="0" smtClean="0"/>
              <a:t>Jede </a:t>
            </a:r>
            <a:r>
              <a:rPr lang="de-DE" dirty="0">
                <a:solidFill>
                  <a:srgbClr val="FF0000"/>
                </a:solidFill>
              </a:rPr>
              <a:t>Kante</a:t>
            </a:r>
            <a:r>
              <a:rPr lang="de-DE" dirty="0"/>
              <a:t> einmal </a:t>
            </a:r>
            <a:r>
              <a:rPr lang="de-DE" dirty="0" smtClean="0"/>
              <a:t>überschritten</a:t>
            </a:r>
          </a:p>
          <a:p>
            <a:r>
              <a:rPr lang="de-DE" dirty="0" smtClean="0"/>
              <a:t>Neues Problem: „</a:t>
            </a:r>
            <a:r>
              <a:rPr lang="de-DE" dirty="0" smtClean="0">
                <a:solidFill>
                  <a:srgbClr val="0000FF"/>
                </a:solidFill>
              </a:rPr>
              <a:t>Hamilton-Kreis vorhanden</a:t>
            </a:r>
            <a:r>
              <a:rPr lang="de-DE" dirty="0" smtClean="0"/>
              <a:t>“</a:t>
            </a:r>
            <a:br>
              <a:rPr lang="de-DE" dirty="0" smtClean="0"/>
            </a:br>
            <a:r>
              <a:rPr lang="de-DE" dirty="0" smtClean="0"/>
              <a:t>Jeder </a:t>
            </a:r>
            <a:r>
              <a:rPr lang="de-DE" dirty="0" smtClean="0">
                <a:solidFill>
                  <a:srgbClr val="FF0000"/>
                </a:solidFill>
              </a:rPr>
              <a:t>Knoten</a:t>
            </a:r>
            <a:r>
              <a:rPr lang="de-DE" dirty="0" smtClean="0"/>
              <a:t> genau einmal berührt</a:t>
            </a:r>
          </a:p>
          <a:p>
            <a:r>
              <a:rPr lang="de-DE" dirty="0" smtClean="0"/>
              <a:t>Ist erheblich schwieriger, es gibt weder</a:t>
            </a:r>
            <a:br>
              <a:rPr lang="de-DE" dirty="0" smtClean="0"/>
            </a:br>
            <a:r>
              <a:rPr lang="de-DE" dirty="0" smtClean="0"/>
              <a:t>eine einfache hinreichende Bedingung</a:t>
            </a:r>
            <a:br>
              <a:rPr lang="de-DE" dirty="0" smtClean="0"/>
            </a:br>
            <a:r>
              <a:rPr lang="de-DE" dirty="0" smtClean="0"/>
              <a:t>noch eine einfache notwendige Bedingung</a:t>
            </a:r>
          </a:p>
          <a:p>
            <a:r>
              <a:rPr lang="de-DE" dirty="0" smtClean="0"/>
              <a:t>Interessanterweise ist es einfach, eine vorgeschlagene Lösung zu verifizieren</a:t>
            </a:r>
          </a:p>
          <a:p>
            <a:pPr lvl="1"/>
            <a:r>
              <a:rPr lang="de-DE" dirty="0" smtClean="0"/>
              <a:t>NB: Einfache Verifikation ist nicht immer der Fall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230</a:t>
            </a:fld>
            <a:endParaRPr lang="de-DE"/>
          </a:p>
        </p:txBody>
      </p:sp>
      <p:pic>
        <p:nvPicPr>
          <p:cNvPr id="5" name="Bild 4" descr="440px-Hamiltonian_path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988841"/>
            <a:ext cx="1973212" cy="188800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740352" y="3861048"/>
            <a:ext cx="1043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[Wikipedia]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76945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 Fluss in Netzwerken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Ford</a:t>
            </a:r>
            <a:r>
              <a:rPr lang="en-US" dirty="0"/>
              <a:t>-Fulkerson </a:t>
            </a:r>
            <a:r>
              <a:rPr lang="en-US" dirty="0" err="1" smtClean="0"/>
              <a:t>Algorithmus</a:t>
            </a:r>
            <a:endParaRPr lang="en-US" dirty="0" smtClean="0"/>
          </a:p>
          <a:p>
            <a:pPr lvl="1"/>
            <a:r>
              <a:rPr lang="en-US" dirty="0" err="1" smtClean="0"/>
              <a:t>zus</a:t>
            </a:r>
            <a:r>
              <a:rPr lang="en-US" dirty="0" smtClean="0"/>
              <a:t>. </a:t>
            </a:r>
            <a:r>
              <a:rPr lang="en-US" dirty="0" err="1" smtClean="0"/>
              <a:t>Variante</a:t>
            </a:r>
            <a:r>
              <a:rPr lang="en-US" dirty="0" smtClean="0"/>
              <a:t> </a:t>
            </a:r>
            <a:r>
              <a:rPr lang="en-US" dirty="0"/>
              <a:t>von </a:t>
            </a:r>
            <a:r>
              <a:rPr lang="en-US" dirty="0" smtClean="0"/>
              <a:t>Edmonds und </a:t>
            </a:r>
            <a:r>
              <a:rPr lang="en-US" dirty="0"/>
              <a:t>Karp</a:t>
            </a:r>
          </a:p>
          <a:p>
            <a:r>
              <a:rPr lang="de-DE" dirty="0" smtClean="0"/>
              <a:t>Andere Anwendungen des maximalen Flusses</a:t>
            </a:r>
          </a:p>
          <a:p>
            <a:pPr lvl="1"/>
            <a:r>
              <a:rPr lang="de-DE" dirty="0" smtClean="0"/>
              <a:t>Maximale </a:t>
            </a:r>
            <a:r>
              <a:rPr lang="de-DE" dirty="0" err="1"/>
              <a:t>b</a:t>
            </a:r>
            <a:r>
              <a:rPr lang="de-DE" dirty="0" err="1" smtClean="0"/>
              <a:t>ipartite</a:t>
            </a:r>
            <a:r>
              <a:rPr lang="de-DE" dirty="0" smtClean="0"/>
              <a:t> </a:t>
            </a:r>
            <a:r>
              <a:rPr lang="de-DE" dirty="0" err="1" smtClean="0"/>
              <a:t>Matchings</a:t>
            </a:r>
            <a:endParaRPr lang="de-DE" dirty="0"/>
          </a:p>
          <a:p>
            <a:r>
              <a:rPr lang="de-DE" dirty="0" smtClean="0"/>
              <a:t>Verständnis für Probleme über Graphen</a:t>
            </a:r>
          </a:p>
          <a:p>
            <a:pPr lvl="1"/>
            <a:r>
              <a:rPr lang="de-DE" dirty="0" smtClean="0"/>
              <a:t>Nicht immer muss man nach Wegen suchen...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356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AF8C-413A-8449-A991-A8277659F703}" type="slidenum">
              <a:rPr lang="de-DE"/>
              <a:pPr/>
              <a:t>24</a:t>
            </a:fld>
            <a:endParaRPr lang="de-DE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Graphrepräsentationen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6: Implizite Repräsentationen</a:t>
            </a:r>
          </a:p>
          <a:p>
            <a:pPr>
              <a:buFontTx/>
              <a:buNone/>
            </a:pP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k,l</a:t>
            </a:r>
            <a:r>
              <a:rPr lang="de-DE" sz="2800" dirty="0">
                <a:solidFill>
                  <a:schemeClr val="hlink"/>
                </a:solidFill>
              </a:rPr>
              <a:t>)-</a:t>
            </a:r>
            <a:r>
              <a:rPr lang="de-DE" sz="2800" dirty="0"/>
              <a:t>Gitter </a:t>
            </a:r>
            <a:r>
              <a:rPr lang="de-DE" sz="2800" dirty="0">
                <a:solidFill>
                  <a:schemeClr val="hlink"/>
                </a:solidFill>
              </a:rPr>
              <a:t>G=(V,E):</a:t>
            </a:r>
          </a:p>
          <a:p>
            <a:r>
              <a:rPr lang="de-DE" sz="2800" dirty="0">
                <a:solidFill>
                  <a:schemeClr val="hlink"/>
                </a:solidFill>
              </a:rPr>
              <a:t>V=[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 smtClean="0">
                <a:solidFill>
                  <a:schemeClr val="hlink"/>
                </a:solidFill>
              </a:rPr>
              <a:t>]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×</a:t>
            </a:r>
            <a:r>
              <a:rPr lang="de-DE" sz="2800" dirty="0" smtClean="0">
                <a:solidFill>
                  <a:schemeClr val="hlink"/>
                </a:solidFill>
              </a:rPr>
              <a:t>[</a:t>
            </a:r>
            <a:r>
              <a:rPr lang="de-DE" sz="2800" dirty="0">
                <a:solidFill>
                  <a:schemeClr val="hlink"/>
                </a:solidFill>
              </a:rPr>
              <a:t>l]</a:t>
            </a:r>
            <a:r>
              <a:rPr lang="de-DE" sz="2800" dirty="0"/>
              <a:t> (</a:t>
            </a:r>
            <a:r>
              <a:rPr lang="de-DE" sz="2800" dirty="0">
                <a:solidFill>
                  <a:schemeClr val="hlink"/>
                </a:solidFill>
              </a:rPr>
              <a:t>[a]={0,…,a-1}</a:t>
            </a:r>
            <a:r>
              <a:rPr lang="de-DE" sz="2800" dirty="0"/>
              <a:t> für </a:t>
            </a:r>
            <a:r>
              <a:rPr lang="de-DE" sz="2800" dirty="0" smtClean="0">
                <a:solidFill>
                  <a:schemeClr val="hlink"/>
                </a:solidFill>
              </a:rPr>
              <a:t>a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 err="1" smtClean="0">
                <a:solidFill>
                  <a:schemeClr val="hlink"/>
                </a:solidFill>
              </a:rPr>
              <a:t>ℕ</a:t>
            </a:r>
            <a:r>
              <a:rPr lang="de-DE" sz="2800" dirty="0" smtClean="0"/>
              <a:t>)</a:t>
            </a:r>
            <a:endParaRPr lang="de-DE" sz="2800" dirty="0"/>
          </a:p>
          <a:p>
            <a:r>
              <a:rPr lang="de-DE" sz="2800" dirty="0">
                <a:solidFill>
                  <a:schemeClr val="hlink"/>
                </a:solidFill>
              </a:rPr>
              <a:t>E={((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),(</a:t>
            </a:r>
            <a:r>
              <a:rPr lang="de-DE" sz="2800" dirty="0" err="1">
                <a:solidFill>
                  <a:schemeClr val="hlink"/>
                </a:solidFill>
              </a:rPr>
              <a:t>x,y</a:t>
            </a:r>
            <a:r>
              <a:rPr lang="de-DE" sz="2800" dirty="0">
                <a:solidFill>
                  <a:schemeClr val="hlink"/>
                </a:solidFill>
              </a:rPr>
              <a:t>)) | (v=x </a:t>
            </a:r>
            <a:r>
              <a:rPr lang="en-US" sz="2000" dirty="0" smtClean="0">
                <a:solidFill>
                  <a:schemeClr val="hlink"/>
                </a:solidFill>
                <a:latin typeface="cmsy10" charset="0"/>
              </a:rPr>
              <a:t>∧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|</a:t>
            </a:r>
            <a:r>
              <a:rPr lang="de-DE" sz="2800" dirty="0" err="1">
                <a:solidFill>
                  <a:schemeClr val="hlink"/>
                </a:solidFill>
              </a:rPr>
              <a:t>w-y</a:t>
            </a:r>
            <a:r>
              <a:rPr lang="de-DE" sz="2800" dirty="0">
                <a:solidFill>
                  <a:schemeClr val="hlink"/>
                </a:solidFill>
              </a:rPr>
              <a:t>|=1) </a:t>
            </a:r>
            <a:r>
              <a:rPr lang="en-US" sz="1800" dirty="0" smtClean="0">
                <a:solidFill>
                  <a:schemeClr val="hlink"/>
                </a:solidFill>
                <a:latin typeface="cmsy10" charset="0"/>
              </a:rPr>
              <a:t>∨</a:t>
            </a:r>
            <a:r>
              <a:rPr lang="de-DE" sz="2800" dirty="0">
                <a:solidFill>
                  <a:schemeClr val="hlink"/>
                </a:solidFill>
              </a:rPr>
              <a:t/>
            </a:r>
            <a:br>
              <a:rPr lang="de-DE" sz="2800" dirty="0">
                <a:solidFill>
                  <a:schemeClr val="hlink"/>
                </a:solidFill>
              </a:rPr>
            </a:br>
            <a:r>
              <a:rPr lang="de-DE" sz="2800" dirty="0">
                <a:solidFill>
                  <a:schemeClr val="hlink"/>
                </a:solidFill>
              </a:rPr>
              <a:t>      </a:t>
            </a:r>
            <a:r>
              <a:rPr lang="de-DE" sz="2800" dirty="0" smtClean="0">
                <a:solidFill>
                  <a:schemeClr val="hlink"/>
                </a:solidFill>
              </a:rPr>
              <a:t> 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=</a:t>
            </a:r>
            <a:r>
              <a:rPr lang="de-DE" sz="2800" dirty="0" err="1">
                <a:solidFill>
                  <a:schemeClr val="hlink"/>
                </a:solidFill>
              </a:rPr>
              <a:t>y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en-US" sz="2000" dirty="0" smtClean="0">
                <a:solidFill>
                  <a:schemeClr val="hlink"/>
                </a:solidFill>
                <a:latin typeface="cmsy10" charset="0"/>
              </a:rPr>
              <a:t>∧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|v-x|=1)}</a:t>
            </a:r>
            <a:r>
              <a:rPr lang="de-DE" sz="2800" dirty="0"/>
              <a:t> </a:t>
            </a:r>
          </a:p>
        </p:txBody>
      </p:sp>
      <p:sp>
        <p:nvSpPr>
          <p:cNvPr id="310276" name="Oval 4"/>
          <p:cNvSpPr>
            <a:spLocks noChangeArrowheads="1"/>
          </p:cNvSpPr>
          <p:nvPr/>
        </p:nvSpPr>
        <p:spPr bwMode="auto">
          <a:xfrm>
            <a:off x="5364163" y="357301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77" name="Oval 5"/>
          <p:cNvSpPr>
            <a:spLocks noChangeArrowheads="1"/>
          </p:cNvSpPr>
          <p:nvPr/>
        </p:nvSpPr>
        <p:spPr bwMode="auto">
          <a:xfrm>
            <a:off x="5940425" y="3573016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80" name="Line 8"/>
          <p:cNvSpPr>
            <a:spLocks noChangeShapeType="1"/>
          </p:cNvSpPr>
          <p:nvPr/>
        </p:nvSpPr>
        <p:spPr bwMode="auto">
          <a:xfrm>
            <a:off x="5508625" y="3644454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81" name="Oval 9"/>
          <p:cNvSpPr>
            <a:spLocks noChangeArrowheads="1"/>
          </p:cNvSpPr>
          <p:nvPr/>
        </p:nvSpPr>
        <p:spPr bwMode="auto">
          <a:xfrm>
            <a:off x="6516688" y="357301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82" name="Line 10"/>
          <p:cNvSpPr>
            <a:spLocks noChangeShapeType="1"/>
          </p:cNvSpPr>
          <p:nvPr/>
        </p:nvSpPr>
        <p:spPr bwMode="auto">
          <a:xfrm>
            <a:off x="6084888" y="3644454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83" name="Oval 11"/>
          <p:cNvSpPr>
            <a:spLocks noChangeArrowheads="1"/>
          </p:cNvSpPr>
          <p:nvPr/>
        </p:nvSpPr>
        <p:spPr bwMode="auto">
          <a:xfrm>
            <a:off x="7092950" y="3573016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84" name="Line 12"/>
          <p:cNvSpPr>
            <a:spLocks noChangeShapeType="1"/>
          </p:cNvSpPr>
          <p:nvPr/>
        </p:nvSpPr>
        <p:spPr bwMode="auto">
          <a:xfrm>
            <a:off x="6661150" y="3644454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85" name="Oval 13"/>
          <p:cNvSpPr>
            <a:spLocks noChangeArrowheads="1"/>
          </p:cNvSpPr>
          <p:nvPr/>
        </p:nvSpPr>
        <p:spPr bwMode="auto">
          <a:xfrm>
            <a:off x="7669213" y="357301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86" name="Line 14"/>
          <p:cNvSpPr>
            <a:spLocks noChangeShapeType="1"/>
          </p:cNvSpPr>
          <p:nvPr/>
        </p:nvSpPr>
        <p:spPr bwMode="auto">
          <a:xfrm>
            <a:off x="7237413" y="3644454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87" name="Line 15"/>
          <p:cNvSpPr>
            <a:spLocks noChangeShapeType="1"/>
          </p:cNvSpPr>
          <p:nvPr/>
        </p:nvSpPr>
        <p:spPr bwMode="auto">
          <a:xfrm rot="5400000">
            <a:off x="5222082" y="3932585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88" name="Line 16"/>
          <p:cNvSpPr>
            <a:spLocks noChangeShapeType="1"/>
          </p:cNvSpPr>
          <p:nvPr/>
        </p:nvSpPr>
        <p:spPr bwMode="auto">
          <a:xfrm rot="5400000">
            <a:off x="5796757" y="3932585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89" name="Line 17"/>
          <p:cNvSpPr>
            <a:spLocks noChangeShapeType="1"/>
          </p:cNvSpPr>
          <p:nvPr/>
        </p:nvSpPr>
        <p:spPr bwMode="auto">
          <a:xfrm rot="5400000">
            <a:off x="6373019" y="3932585"/>
            <a:ext cx="431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90" name="Line 18"/>
          <p:cNvSpPr>
            <a:spLocks noChangeShapeType="1"/>
          </p:cNvSpPr>
          <p:nvPr/>
        </p:nvSpPr>
        <p:spPr bwMode="auto">
          <a:xfrm rot="5400000">
            <a:off x="6949282" y="3932585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91" name="Line 19"/>
          <p:cNvSpPr>
            <a:spLocks noChangeShapeType="1"/>
          </p:cNvSpPr>
          <p:nvPr/>
        </p:nvSpPr>
        <p:spPr bwMode="auto">
          <a:xfrm rot="5400000">
            <a:off x="7525544" y="3932585"/>
            <a:ext cx="431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92" name="Oval 20"/>
          <p:cNvSpPr>
            <a:spLocks noChangeArrowheads="1"/>
          </p:cNvSpPr>
          <p:nvPr/>
        </p:nvSpPr>
        <p:spPr bwMode="auto">
          <a:xfrm>
            <a:off x="5364163" y="4149279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93" name="Oval 21"/>
          <p:cNvSpPr>
            <a:spLocks noChangeArrowheads="1"/>
          </p:cNvSpPr>
          <p:nvPr/>
        </p:nvSpPr>
        <p:spPr bwMode="auto">
          <a:xfrm>
            <a:off x="5940425" y="4149279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94" name="Line 22"/>
          <p:cNvSpPr>
            <a:spLocks noChangeShapeType="1"/>
          </p:cNvSpPr>
          <p:nvPr/>
        </p:nvSpPr>
        <p:spPr bwMode="auto">
          <a:xfrm>
            <a:off x="5508625" y="4220716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95" name="Oval 23"/>
          <p:cNvSpPr>
            <a:spLocks noChangeArrowheads="1"/>
          </p:cNvSpPr>
          <p:nvPr/>
        </p:nvSpPr>
        <p:spPr bwMode="auto">
          <a:xfrm>
            <a:off x="6516688" y="4149279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96" name="Line 24"/>
          <p:cNvSpPr>
            <a:spLocks noChangeShapeType="1"/>
          </p:cNvSpPr>
          <p:nvPr/>
        </p:nvSpPr>
        <p:spPr bwMode="auto">
          <a:xfrm>
            <a:off x="6084888" y="4220716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97" name="Oval 25"/>
          <p:cNvSpPr>
            <a:spLocks noChangeArrowheads="1"/>
          </p:cNvSpPr>
          <p:nvPr/>
        </p:nvSpPr>
        <p:spPr bwMode="auto">
          <a:xfrm>
            <a:off x="7092950" y="4149279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98" name="Line 26"/>
          <p:cNvSpPr>
            <a:spLocks noChangeShapeType="1"/>
          </p:cNvSpPr>
          <p:nvPr/>
        </p:nvSpPr>
        <p:spPr bwMode="auto">
          <a:xfrm>
            <a:off x="6661150" y="4220716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99" name="Oval 27"/>
          <p:cNvSpPr>
            <a:spLocks noChangeArrowheads="1"/>
          </p:cNvSpPr>
          <p:nvPr/>
        </p:nvSpPr>
        <p:spPr bwMode="auto">
          <a:xfrm>
            <a:off x="7669213" y="4149279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00" name="Line 28"/>
          <p:cNvSpPr>
            <a:spLocks noChangeShapeType="1"/>
          </p:cNvSpPr>
          <p:nvPr/>
        </p:nvSpPr>
        <p:spPr bwMode="auto">
          <a:xfrm>
            <a:off x="7237413" y="4220716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01" name="Line 29"/>
          <p:cNvSpPr>
            <a:spLocks noChangeShapeType="1"/>
          </p:cNvSpPr>
          <p:nvPr/>
        </p:nvSpPr>
        <p:spPr bwMode="auto">
          <a:xfrm rot="5400000">
            <a:off x="5222082" y="4508847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02" name="Line 30"/>
          <p:cNvSpPr>
            <a:spLocks noChangeShapeType="1"/>
          </p:cNvSpPr>
          <p:nvPr/>
        </p:nvSpPr>
        <p:spPr bwMode="auto">
          <a:xfrm rot="5400000">
            <a:off x="5796757" y="4508847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03" name="Line 31"/>
          <p:cNvSpPr>
            <a:spLocks noChangeShapeType="1"/>
          </p:cNvSpPr>
          <p:nvPr/>
        </p:nvSpPr>
        <p:spPr bwMode="auto">
          <a:xfrm rot="5400000">
            <a:off x="6373019" y="4508847"/>
            <a:ext cx="431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04" name="Line 32"/>
          <p:cNvSpPr>
            <a:spLocks noChangeShapeType="1"/>
          </p:cNvSpPr>
          <p:nvPr/>
        </p:nvSpPr>
        <p:spPr bwMode="auto">
          <a:xfrm rot="5400000">
            <a:off x="6949282" y="4508847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05" name="Line 33"/>
          <p:cNvSpPr>
            <a:spLocks noChangeShapeType="1"/>
          </p:cNvSpPr>
          <p:nvPr/>
        </p:nvSpPr>
        <p:spPr bwMode="auto">
          <a:xfrm rot="5400000">
            <a:off x="7525544" y="4508847"/>
            <a:ext cx="431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06" name="Line 34"/>
          <p:cNvSpPr>
            <a:spLocks noChangeShapeType="1"/>
          </p:cNvSpPr>
          <p:nvPr/>
        </p:nvSpPr>
        <p:spPr bwMode="auto">
          <a:xfrm rot="5400000">
            <a:off x="6373019" y="4508847"/>
            <a:ext cx="431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07" name="Oval 35"/>
          <p:cNvSpPr>
            <a:spLocks noChangeArrowheads="1"/>
          </p:cNvSpPr>
          <p:nvPr/>
        </p:nvSpPr>
        <p:spPr bwMode="auto">
          <a:xfrm>
            <a:off x="5364163" y="4725541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08" name="Oval 36"/>
          <p:cNvSpPr>
            <a:spLocks noChangeArrowheads="1"/>
          </p:cNvSpPr>
          <p:nvPr/>
        </p:nvSpPr>
        <p:spPr bwMode="auto">
          <a:xfrm>
            <a:off x="5940425" y="4725541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09" name="Line 37"/>
          <p:cNvSpPr>
            <a:spLocks noChangeShapeType="1"/>
          </p:cNvSpPr>
          <p:nvPr/>
        </p:nvSpPr>
        <p:spPr bwMode="auto">
          <a:xfrm>
            <a:off x="5508625" y="4796979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10" name="Oval 38"/>
          <p:cNvSpPr>
            <a:spLocks noChangeArrowheads="1"/>
          </p:cNvSpPr>
          <p:nvPr/>
        </p:nvSpPr>
        <p:spPr bwMode="auto">
          <a:xfrm>
            <a:off x="6516688" y="4725541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11" name="Line 39"/>
          <p:cNvSpPr>
            <a:spLocks noChangeShapeType="1"/>
          </p:cNvSpPr>
          <p:nvPr/>
        </p:nvSpPr>
        <p:spPr bwMode="auto">
          <a:xfrm>
            <a:off x="6084888" y="4796979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12" name="Oval 40"/>
          <p:cNvSpPr>
            <a:spLocks noChangeArrowheads="1"/>
          </p:cNvSpPr>
          <p:nvPr/>
        </p:nvSpPr>
        <p:spPr bwMode="auto">
          <a:xfrm>
            <a:off x="7092950" y="4725541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13" name="Line 41"/>
          <p:cNvSpPr>
            <a:spLocks noChangeShapeType="1"/>
          </p:cNvSpPr>
          <p:nvPr/>
        </p:nvSpPr>
        <p:spPr bwMode="auto">
          <a:xfrm>
            <a:off x="6661150" y="4796979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14" name="Oval 42"/>
          <p:cNvSpPr>
            <a:spLocks noChangeArrowheads="1"/>
          </p:cNvSpPr>
          <p:nvPr/>
        </p:nvSpPr>
        <p:spPr bwMode="auto">
          <a:xfrm>
            <a:off x="7669213" y="4725541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15" name="Line 43"/>
          <p:cNvSpPr>
            <a:spLocks noChangeShapeType="1"/>
          </p:cNvSpPr>
          <p:nvPr/>
        </p:nvSpPr>
        <p:spPr bwMode="auto">
          <a:xfrm>
            <a:off x="7237413" y="4796979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16" name="Line 44"/>
          <p:cNvSpPr>
            <a:spLocks noChangeShapeType="1"/>
          </p:cNvSpPr>
          <p:nvPr/>
        </p:nvSpPr>
        <p:spPr bwMode="auto">
          <a:xfrm rot="5400000">
            <a:off x="5222082" y="5085110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17" name="Line 45"/>
          <p:cNvSpPr>
            <a:spLocks noChangeShapeType="1"/>
          </p:cNvSpPr>
          <p:nvPr/>
        </p:nvSpPr>
        <p:spPr bwMode="auto">
          <a:xfrm rot="5400000">
            <a:off x="5796757" y="5085110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18" name="Line 46"/>
          <p:cNvSpPr>
            <a:spLocks noChangeShapeType="1"/>
          </p:cNvSpPr>
          <p:nvPr/>
        </p:nvSpPr>
        <p:spPr bwMode="auto">
          <a:xfrm rot="5400000">
            <a:off x="6373019" y="5085110"/>
            <a:ext cx="431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19" name="Line 47"/>
          <p:cNvSpPr>
            <a:spLocks noChangeShapeType="1"/>
          </p:cNvSpPr>
          <p:nvPr/>
        </p:nvSpPr>
        <p:spPr bwMode="auto">
          <a:xfrm rot="5400000">
            <a:off x="6949282" y="5085110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20" name="Line 48"/>
          <p:cNvSpPr>
            <a:spLocks noChangeShapeType="1"/>
          </p:cNvSpPr>
          <p:nvPr/>
        </p:nvSpPr>
        <p:spPr bwMode="auto">
          <a:xfrm rot="5400000">
            <a:off x="7525544" y="5085110"/>
            <a:ext cx="431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21" name="Oval 49"/>
          <p:cNvSpPr>
            <a:spLocks noChangeArrowheads="1"/>
          </p:cNvSpPr>
          <p:nvPr/>
        </p:nvSpPr>
        <p:spPr bwMode="auto">
          <a:xfrm>
            <a:off x="5364163" y="5301804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22" name="Oval 50"/>
          <p:cNvSpPr>
            <a:spLocks noChangeArrowheads="1"/>
          </p:cNvSpPr>
          <p:nvPr/>
        </p:nvSpPr>
        <p:spPr bwMode="auto">
          <a:xfrm>
            <a:off x="5940425" y="5301804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23" name="Line 51"/>
          <p:cNvSpPr>
            <a:spLocks noChangeShapeType="1"/>
          </p:cNvSpPr>
          <p:nvPr/>
        </p:nvSpPr>
        <p:spPr bwMode="auto">
          <a:xfrm>
            <a:off x="5508625" y="5373241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24" name="Oval 52"/>
          <p:cNvSpPr>
            <a:spLocks noChangeArrowheads="1"/>
          </p:cNvSpPr>
          <p:nvPr/>
        </p:nvSpPr>
        <p:spPr bwMode="auto">
          <a:xfrm>
            <a:off x="6516688" y="5301804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25" name="Line 53"/>
          <p:cNvSpPr>
            <a:spLocks noChangeShapeType="1"/>
          </p:cNvSpPr>
          <p:nvPr/>
        </p:nvSpPr>
        <p:spPr bwMode="auto">
          <a:xfrm>
            <a:off x="6084888" y="5373241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26" name="Oval 54"/>
          <p:cNvSpPr>
            <a:spLocks noChangeArrowheads="1"/>
          </p:cNvSpPr>
          <p:nvPr/>
        </p:nvSpPr>
        <p:spPr bwMode="auto">
          <a:xfrm>
            <a:off x="7092950" y="5301804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27" name="Line 55"/>
          <p:cNvSpPr>
            <a:spLocks noChangeShapeType="1"/>
          </p:cNvSpPr>
          <p:nvPr/>
        </p:nvSpPr>
        <p:spPr bwMode="auto">
          <a:xfrm>
            <a:off x="6661150" y="5373241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28" name="Oval 56"/>
          <p:cNvSpPr>
            <a:spLocks noChangeArrowheads="1"/>
          </p:cNvSpPr>
          <p:nvPr/>
        </p:nvSpPr>
        <p:spPr bwMode="auto">
          <a:xfrm>
            <a:off x="7669213" y="5301804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29" name="Line 57"/>
          <p:cNvSpPr>
            <a:spLocks noChangeShapeType="1"/>
          </p:cNvSpPr>
          <p:nvPr/>
        </p:nvSpPr>
        <p:spPr bwMode="auto">
          <a:xfrm>
            <a:off x="7237413" y="5373241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30" name="Text Box 58"/>
          <p:cNvSpPr txBox="1">
            <a:spLocks noChangeArrowheads="1"/>
          </p:cNvSpPr>
          <p:nvPr/>
        </p:nvSpPr>
        <p:spPr bwMode="auto">
          <a:xfrm>
            <a:off x="1258888" y="4220716"/>
            <a:ext cx="37925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/>
              <a:t>Beispiel: </a:t>
            </a:r>
            <a:r>
              <a:rPr lang="de-DE" sz="3200">
                <a:solidFill>
                  <a:schemeClr val="hlink"/>
                </a:solidFill>
              </a:rPr>
              <a:t>(5,4)-</a:t>
            </a:r>
            <a:r>
              <a:rPr lang="de-DE" sz="3200"/>
              <a:t>Gitter</a:t>
            </a:r>
          </a:p>
        </p:txBody>
      </p:sp>
    </p:spTree>
    <p:extLst>
      <p:ext uri="{BB962C8B-B14F-4D97-AF65-F5344CB8AC3E}">
        <p14:creationId xmlns:p14="http://schemas.microsoft.com/office/powerpoint/2010/main" val="88526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2365-FB0F-0940-9FAF-D67D213E2BFE}" type="slidenum">
              <a:rPr lang="de-DE"/>
              <a:pPr/>
              <a:t>25</a:t>
            </a:fld>
            <a:endParaRPr lang="de-DE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Graphrepräsentationen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6: Implizite Repräsentationen</a:t>
            </a:r>
          </a:p>
          <a:p>
            <a:pPr>
              <a:buFontTx/>
              <a:buNone/>
            </a:pP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k,l</a:t>
            </a:r>
            <a:r>
              <a:rPr lang="de-DE" sz="2800" dirty="0">
                <a:solidFill>
                  <a:schemeClr val="hlink"/>
                </a:solidFill>
              </a:rPr>
              <a:t>)-</a:t>
            </a:r>
            <a:r>
              <a:rPr lang="de-DE" sz="2800" dirty="0"/>
              <a:t>Gitter </a:t>
            </a:r>
            <a:r>
              <a:rPr lang="de-DE" sz="2800" dirty="0">
                <a:solidFill>
                  <a:schemeClr val="hlink"/>
                </a:solidFill>
              </a:rPr>
              <a:t>G=(V,E):</a:t>
            </a:r>
          </a:p>
          <a:p>
            <a:r>
              <a:rPr lang="de-DE" sz="2800" dirty="0">
                <a:solidFill>
                  <a:schemeClr val="hlink"/>
                </a:solidFill>
              </a:rPr>
              <a:t>V=[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 smtClean="0">
                <a:solidFill>
                  <a:schemeClr val="hlink"/>
                </a:solidFill>
              </a:rPr>
              <a:t>]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×</a:t>
            </a:r>
            <a:r>
              <a:rPr lang="de-DE" sz="2800" dirty="0" smtClean="0">
                <a:solidFill>
                  <a:schemeClr val="hlink"/>
                </a:solidFill>
              </a:rPr>
              <a:t>[</a:t>
            </a:r>
            <a:r>
              <a:rPr lang="de-DE" sz="2800" dirty="0">
                <a:solidFill>
                  <a:schemeClr val="hlink"/>
                </a:solidFill>
              </a:rPr>
              <a:t>l]</a:t>
            </a:r>
            <a:r>
              <a:rPr lang="de-DE" sz="2800" dirty="0"/>
              <a:t> (</a:t>
            </a:r>
            <a:r>
              <a:rPr lang="de-DE" sz="2800" dirty="0">
                <a:solidFill>
                  <a:schemeClr val="hlink"/>
                </a:solidFill>
              </a:rPr>
              <a:t>[a]={0,…,a-1}</a:t>
            </a:r>
            <a:r>
              <a:rPr lang="de-DE" sz="2800" dirty="0"/>
              <a:t> für </a:t>
            </a:r>
            <a:r>
              <a:rPr lang="de-DE" sz="2800" dirty="0" smtClean="0">
                <a:solidFill>
                  <a:schemeClr val="hlink"/>
                </a:solidFill>
              </a:rPr>
              <a:t>a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 smtClean="0">
                <a:solidFill>
                  <a:schemeClr val="hlink"/>
                </a:solidFill>
              </a:rPr>
              <a:t>IN</a:t>
            </a:r>
            <a:r>
              <a:rPr lang="de-DE" sz="2800" dirty="0"/>
              <a:t>)</a:t>
            </a:r>
          </a:p>
          <a:p>
            <a:r>
              <a:rPr lang="de-DE" sz="2800" dirty="0">
                <a:solidFill>
                  <a:schemeClr val="hlink"/>
                </a:solidFill>
              </a:rPr>
              <a:t>E={((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),(</a:t>
            </a:r>
            <a:r>
              <a:rPr lang="de-DE" sz="2800" dirty="0" err="1">
                <a:solidFill>
                  <a:schemeClr val="hlink"/>
                </a:solidFill>
              </a:rPr>
              <a:t>x,y</a:t>
            </a:r>
            <a:r>
              <a:rPr lang="de-DE" sz="2800" dirty="0">
                <a:solidFill>
                  <a:schemeClr val="hlink"/>
                </a:solidFill>
              </a:rPr>
              <a:t>)) | (v=x </a:t>
            </a:r>
            <a:r>
              <a:rPr lang="en-US" sz="1800" dirty="0" smtClean="0">
                <a:solidFill>
                  <a:schemeClr val="hlink"/>
                </a:solidFill>
                <a:latin typeface="cmsy10" charset="0"/>
              </a:rPr>
              <a:t>∧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|</a:t>
            </a:r>
            <a:r>
              <a:rPr lang="de-DE" sz="2800" dirty="0" err="1">
                <a:solidFill>
                  <a:schemeClr val="hlink"/>
                </a:solidFill>
              </a:rPr>
              <a:t>w-y</a:t>
            </a:r>
            <a:r>
              <a:rPr lang="de-DE" sz="2800" dirty="0">
                <a:solidFill>
                  <a:schemeClr val="hlink"/>
                </a:solidFill>
              </a:rPr>
              <a:t>|=1) </a:t>
            </a:r>
            <a:r>
              <a:rPr lang="en-US" sz="1800" dirty="0" smtClean="0">
                <a:solidFill>
                  <a:schemeClr val="hlink"/>
                </a:solidFill>
                <a:latin typeface="cmsy10" charset="0"/>
              </a:rPr>
              <a:t>∨</a:t>
            </a:r>
            <a:r>
              <a:rPr lang="de-DE" sz="2800" dirty="0">
                <a:solidFill>
                  <a:schemeClr val="hlink"/>
                </a:solidFill>
              </a:rPr>
              <a:t/>
            </a:r>
            <a:br>
              <a:rPr lang="de-DE" sz="2800" dirty="0">
                <a:solidFill>
                  <a:schemeClr val="hlink"/>
                </a:solidFill>
              </a:rPr>
            </a:br>
            <a:r>
              <a:rPr lang="de-DE" sz="2800" dirty="0">
                <a:solidFill>
                  <a:schemeClr val="hlink"/>
                </a:solidFill>
              </a:rPr>
              <a:t>      </a:t>
            </a:r>
            <a:r>
              <a:rPr lang="de-DE" sz="2800" dirty="0" smtClean="0">
                <a:solidFill>
                  <a:schemeClr val="hlink"/>
                </a:solidFill>
              </a:rPr>
              <a:t> 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=</a:t>
            </a:r>
            <a:r>
              <a:rPr lang="de-DE" sz="2800" dirty="0" err="1" smtClean="0">
                <a:solidFill>
                  <a:schemeClr val="hlink"/>
                </a:solidFill>
              </a:rPr>
              <a:t>y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en-US" sz="1800" dirty="0" smtClean="0">
                <a:solidFill>
                  <a:schemeClr val="hlink"/>
                </a:solidFill>
                <a:latin typeface="cmsy10" charset="0"/>
              </a:rPr>
              <a:t>∧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|v-x|=1)}</a:t>
            </a:r>
            <a:r>
              <a:rPr lang="de-DE" sz="2800" dirty="0"/>
              <a:t> </a:t>
            </a:r>
          </a:p>
          <a:p>
            <a:endParaRPr lang="de-DE" sz="1600" dirty="0"/>
          </a:p>
          <a:p>
            <a:r>
              <a:rPr lang="de-DE" sz="2800" dirty="0"/>
              <a:t>Speicheraufwand: </a:t>
            </a:r>
            <a:r>
              <a:rPr lang="de-DE" sz="2800" dirty="0">
                <a:solidFill>
                  <a:schemeClr val="hlink"/>
                </a:solidFill>
              </a:rPr>
              <a:t>O(log 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 + log l)</a:t>
            </a:r>
            <a:br>
              <a:rPr lang="de-DE" sz="2800" dirty="0">
                <a:solidFill>
                  <a:schemeClr val="hlink"/>
                </a:solidFill>
              </a:rPr>
            </a:br>
            <a:r>
              <a:rPr lang="de-DE" sz="2800" dirty="0"/>
              <a:t>(speichere Kantenregel sowie 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/>
              <a:t>und</a:t>
            </a:r>
            <a:r>
              <a:rPr lang="de-DE" sz="2800" dirty="0">
                <a:solidFill>
                  <a:schemeClr val="hlink"/>
                </a:solidFill>
              </a:rPr>
              <a:t> l</a:t>
            </a:r>
            <a:r>
              <a:rPr lang="de-DE" sz="2800" dirty="0"/>
              <a:t>)</a:t>
            </a:r>
          </a:p>
          <a:p>
            <a:r>
              <a:rPr lang="de-DE" sz="2800" dirty="0"/>
              <a:t>Find-Operation: </a:t>
            </a:r>
            <a:r>
              <a:rPr lang="de-DE" sz="2800" dirty="0">
                <a:solidFill>
                  <a:schemeClr val="hlink"/>
                </a:solidFill>
              </a:rPr>
              <a:t>O(1)</a:t>
            </a:r>
            <a:r>
              <a:rPr lang="de-DE" sz="2800" dirty="0"/>
              <a:t> Zeit (reine Rechnung)</a:t>
            </a:r>
          </a:p>
        </p:txBody>
      </p:sp>
    </p:spTree>
    <p:extLst>
      <p:ext uri="{BB962C8B-B14F-4D97-AF65-F5344CB8AC3E}">
        <p14:creationId xmlns:p14="http://schemas.microsoft.com/office/powerpoint/2010/main" val="132003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543C-D3CC-B544-B7B2-1A9183C6109B}" type="slidenum">
              <a:rPr lang="de-DE"/>
              <a:pPr/>
              <a:t>26</a:t>
            </a:fld>
            <a:endParaRPr lang="de-DE"/>
          </a:p>
        </p:txBody>
      </p:sp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Graphdurchlauf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Zentrale Frage:</a:t>
            </a:r>
            <a:r>
              <a:rPr lang="de-DE"/>
              <a:t> Wie können wir die Knoten eines Graphen durchlaufen, so dass jeder Knoten mindestens einmal besucht wird?</a:t>
            </a:r>
          </a:p>
        </p:txBody>
      </p:sp>
      <p:sp>
        <p:nvSpPr>
          <p:cNvPr id="331780" name="Oval 4"/>
          <p:cNvSpPr>
            <a:spLocks noChangeArrowheads="1"/>
          </p:cNvSpPr>
          <p:nvPr/>
        </p:nvSpPr>
        <p:spPr bwMode="auto">
          <a:xfrm>
            <a:off x="2916238" y="299682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1781" name="Oval 5"/>
          <p:cNvSpPr>
            <a:spLocks noChangeArrowheads="1"/>
          </p:cNvSpPr>
          <p:nvPr/>
        </p:nvSpPr>
        <p:spPr bwMode="auto">
          <a:xfrm>
            <a:off x="4716463" y="278092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1782" name="Oval 6"/>
          <p:cNvSpPr>
            <a:spLocks noChangeArrowheads="1"/>
          </p:cNvSpPr>
          <p:nvPr/>
        </p:nvSpPr>
        <p:spPr bwMode="auto">
          <a:xfrm>
            <a:off x="3851275" y="400489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1783" name="Oval 7"/>
          <p:cNvSpPr>
            <a:spLocks noChangeArrowheads="1"/>
          </p:cNvSpPr>
          <p:nvPr/>
        </p:nvSpPr>
        <p:spPr bwMode="auto">
          <a:xfrm>
            <a:off x="5219700" y="436525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1784" name="Oval 8"/>
          <p:cNvSpPr>
            <a:spLocks noChangeArrowheads="1"/>
          </p:cNvSpPr>
          <p:nvPr/>
        </p:nvSpPr>
        <p:spPr bwMode="auto">
          <a:xfrm>
            <a:off x="6372225" y="321272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1785" name="Oval 9"/>
          <p:cNvSpPr>
            <a:spLocks noChangeArrowheads="1"/>
          </p:cNvSpPr>
          <p:nvPr/>
        </p:nvSpPr>
        <p:spPr bwMode="auto">
          <a:xfrm>
            <a:off x="2195513" y="422079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1786" name="Oval 10"/>
          <p:cNvSpPr>
            <a:spLocks noChangeArrowheads="1"/>
          </p:cNvSpPr>
          <p:nvPr/>
        </p:nvSpPr>
        <p:spPr bwMode="auto">
          <a:xfrm>
            <a:off x="3276600" y="494151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1787" name="Oval 11"/>
          <p:cNvSpPr>
            <a:spLocks noChangeArrowheads="1"/>
          </p:cNvSpPr>
          <p:nvPr/>
        </p:nvSpPr>
        <p:spPr bwMode="auto">
          <a:xfrm>
            <a:off x="6877050" y="450812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1788" name="Line 12"/>
          <p:cNvSpPr>
            <a:spLocks noChangeShapeType="1"/>
          </p:cNvSpPr>
          <p:nvPr/>
        </p:nvSpPr>
        <p:spPr bwMode="auto">
          <a:xfrm>
            <a:off x="2411413" y="4436690"/>
            <a:ext cx="865187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89" name="Line 13"/>
          <p:cNvSpPr>
            <a:spLocks noChangeShapeType="1"/>
          </p:cNvSpPr>
          <p:nvPr/>
        </p:nvSpPr>
        <p:spPr bwMode="auto">
          <a:xfrm flipV="1">
            <a:off x="3419475" y="4220790"/>
            <a:ext cx="4318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0" name="Line 14"/>
          <p:cNvSpPr>
            <a:spLocks noChangeShapeType="1"/>
          </p:cNvSpPr>
          <p:nvPr/>
        </p:nvSpPr>
        <p:spPr bwMode="auto">
          <a:xfrm flipV="1">
            <a:off x="2339975" y="3212728"/>
            <a:ext cx="576263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1" name="Line 15"/>
          <p:cNvSpPr>
            <a:spLocks noChangeShapeType="1"/>
          </p:cNvSpPr>
          <p:nvPr/>
        </p:nvSpPr>
        <p:spPr bwMode="auto">
          <a:xfrm>
            <a:off x="3132138" y="3212728"/>
            <a:ext cx="719137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2" name="Line 16"/>
          <p:cNvSpPr>
            <a:spLocks noChangeShapeType="1"/>
          </p:cNvSpPr>
          <p:nvPr/>
        </p:nvSpPr>
        <p:spPr bwMode="auto">
          <a:xfrm flipV="1">
            <a:off x="3132138" y="2852365"/>
            <a:ext cx="15113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3" name="Line 17"/>
          <p:cNvSpPr>
            <a:spLocks noChangeShapeType="1"/>
          </p:cNvSpPr>
          <p:nvPr/>
        </p:nvSpPr>
        <p:spPr bwMode="auto">
          <a:xfrm>
            <a:off x="4859338" y="2996828"/>
            <a:ext cx="433387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4" name="Line 18"/>
          <p:cNvSpPr>
            <a:spLocks noChangeShapeType="1"/>
          </p:cNvSpPr>
          <p:nvPr/>
        </p:nvSpPr>
        <p:spPr bwMode="auto">
          <a:xfrm>
            <a:off x="4067175" y="4149353"/>
            <a:ext cx="108108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5" name="Line 19"/>
          <p:cNvSpPr>
            <a:spLocks noChangeShapeType="1"/>
          </p:cNvSpPr>
          <p:nvPr/>
        </p:nvSpPr>
        <p:spPr bwMode="auto">
          <a:xfrm flipH="1" flipV="1">
            <a:off x="4932363" y="2925390"/>
            <a:ext cx="1439862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6" name="Line 20"/>
          <p:cNvSpPr>
            <a:spLocks noChangeShapeType="1"/>
          </p:cNvSpPr>
          <p:nvPr/>
        </p:nvSpPr>
        <p:spPr bwMode="auto">
          <a:xfrm>
            <a:off x="5435600" y="4508128"/>
            <a:ext cx="1368425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7" name="Line 21"/>
          <p:cNvSpPr>
            <a:spLocks noChangeShapeType="1"/>
          </p:cNvSpPr>
          <p:nvPr/>
        </p:nvSpPr>
        <p:spPr bwMode="auto">
          <a:xfrm>
            <a:off x="6516688" y="3428628"/>
            <a:ext cx="43180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8" name="Line 22"/>
          <p:cNvSpPr>
            <a:spLocks noChangeShapeType="1"/>
          </p:cNvSpPr>
          <p:nvPr/>
        </p:nvSpPr>
        <p:spPr bwMode="auto">
          <a:xfrm flipH="1">
            <a:off x="3995738" y="2996828"/>
            <a:ext cx="720725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9" name="Line 23"/>
          <p:cNvSpPr>
            <a:spLocks noChangeShapeType="1"/>
          </p:cNvSpPr>
          <p:nvPr/>
        </p:nvSpPr>
        <p:spPr bwMode="auto">
          <a:xfrm flipV="1">
            <a:off x="5435600" y="3428628"/>
            <a:ext cx="936625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767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DEA4-A56C-C840-BED8-C24E1D5D7A94}" type="slidenum">
              <a:rPr lang="de-DE"/>
              <a:pPr/>
              <a:t>27</a:t>
            </a:fld>
            <a:endParaRPr lang="de-DE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Graphdurchlauf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Zentrale Frage:</a:t>
            </a:r>
            <a:r>
              <a:rPr lang="de-DE"/>
              <a:t> Wie können wir die Knoten eines Graphen durchlaufen, so dass jeder Knoten mindestens einmal besucht wird?</a:t>
            </a:r>
          </a:p>
          <a:p>
            <a:pPr>
              <a:buFontTx/>
              <a:buNone/>
            </a:pPr>
            <a:endParaRPr lang="de-DE"/>
          </a:p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Grundlegende Strategien:</a:t>
            </a:r>
          </a:p>
          <a:p>
            <a:r>
              <a:rPr lang="de-DE"/>
              <a:t>Breitensuche</a:t>
            </a:r>
          </a:p>
          <a:p>
            <a:r>
              <a:rPr lang="de-DE"/>
              <a:t>Tiefensuche</a:t>
            </a:r>
          </a:p>
        </p:txBody>
      </p:sp>
    </p:spTree>
    <p:extLst>
      <p:ext uri="{BB962C8B-B14F-4D97-AF65-F5344CB8AC3E}">
        <p14:creationId xmlns:p14="http://schemas.microsoft.com/office/powerpoint/2010/main" val="23097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EBA83-FD72-244A-8113-6B4203F04FCB}" type="slidenum">
              <a:rPr lang="de-DE"/>
              <a:pPr/>
              <a:t>28</a:t>
            </a:fld>
            <a:endParaRPr lang="de-DE"/>
          </a:p>
        </p:txBody>
      </p:sp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Breitensuche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Starte von einem Knoten </a:t>
            </a:r>
            <a:r>
              <a:rPr lang="de-DE">
                <a:solidFill>
                  <a:schemeClr val="hlink"/>
                </a:solidFill>
              </a:rPr>
              <a:t>s</a:t>
            </a:r>
          </a:p>
          <a:p>
            <a:r>
              <a:rPr lang="de-DE"/>
              <a:t>Exploriere Graph Distanz für Distanz</a:t>
            </a:r>
          </a:p>
        </p:txBody>
      </p:sp>
      <p:sp>
        <p:nvSpPr>
          <p:cNvPr id="333828" name="Oval 4"/>
          <p:cNvSpPr>
            <a:spLocks noChangeArrowheads="1"/>
          </p:cNvSpPr>
          <p:nvPr/>
        </p:nvSpPr>
        <p:spPr bwMode="auto">
          <a:xfrm>
            <a:off x="969963" y="508568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33829" name="Oval 5"/>
          <p:cNvSpPr>
            <a:spLocks noChangeArrowheads="1"/>
          </p:cNvSpPr>
          <p:nvPr/>
        </p:nvSpPr>
        <p:spPr bwMode="auto">
          <a:xfrm>
            <a:off x="1187450" y="3790280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0" name="Oval 6"/>
          <p:cNvSpPr>
            <a:spLocks noChangeArrowheads="1"/>
          </p:cNvSpPr>
          <p:nvPr/>
        </p:nvSpPr>
        <p:spPr bwMode="auto">
          <a:xfrm>
            <a:off x="2338388" y="450941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1" name="Oval 7"/>
          <p:cNvSpPr>
            <a:spLocks noChangeArrowheads="1"/>
          </p:cNvSpPr>
          <p:nvPr/>
        </p:nvSpPr>
        <p:spPr bwMode="auto">
          <a:xfrm>
            <a:off x="3490913" y="544604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2" name="Oval 8"/>
          <p:cNvSpPr>
            <a:spLocks noChangeArrowheads="1"/>
          </p:cNvSpPr>
          <p:nvPr/>
        </p:nvSpPr>
        <p:spPr bwMode="auto">
          <a:xfrm>
            <a:off x="3995738" y="407761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3" name="Oval 9"/>
          <p:cNvSpPr>
            <a:spLocks noChangeArrowheads="1"/>
          </p:cNvSpPr>
          <p:nvPr/>
        </p:nvSpPr>
        <p:spPr bwMode="auto">
          <a:xfrm>
            <a:off x="5075238" y="523014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4" name="Oval 10"/>
          <p:cNvSpPr>
            <a:spLocks noChangeArrowheads="1"/>
          </p:cNvSpPr>
          <p:nvPr/>
        </p:nvSpPr>
        <p:spPr bwMode="auto">
          <a:xfrm>
            <a:off x="2843213" y="321401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5" name="Oval 11"/>
          <p:cNvSpPr>
            <a:spLocks noChangeArrowheads="1"/>
          </p:cNvSpPr>
          <p:nvPr/>
        </p:nvSpPr>
        <p:spPr bwMode="auto">
          <a:xfrm>
            <a:off x="4643438" y="314099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6" name="Oval 12"/>
          <p:cNvSpPr>
            <a:spLocks noChangeArrowheads="1"/>
          </p:cNvSpPr>
          <p:nvPr/>
        </p:nvSpPr>
        <p:spPr bwMode="auto">
          <a:xfrm>
            <a:off x="6154738" y="400618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7" name="Oval 13"/>
          <p:cNvSpPr>
            <a:spLocks noChangeArrowheads="1"/>
          </p:cNvSpPr>
          <p:nvPr/>
        </p:nvSpPr>
        <p:spPr bwMode="auto">
          <a:xfrm>
            <a:off x="7523163" y="3501355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8" name="Line 14"/>
          <p:cNvSpPr>
            <a:spLocks noChangeShapeType="1"/>
          </p:cNvSpPr>
          <p:nvPr/>
        </p:nvSpPr>
        <p:spPr bwMode="auto">
          <a:xfrm flipV="1">
            <a:off x="1258888" y="4293517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39" name="Line 15"/>
          <p:cNvSpPr>
            <a:spLocks noChangeShapeType="1"/>
          </p:cNvSpPr>
          <p:nvPr/>
        </p:nvSpPr>
        <p:spPr bwMode="auto">
          <a:xfrm flipV="1">
            <a:off x="1474788" y="4869780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0" name="Line 16"/>
          <p:cNvSpPr>
            <a:spLocks noChangeShapeType="1"/>
          </p:cNvSpPr>
          <p:nvPr/>
        </p:nvSpPr>
        <p:spPr bwMode="auto">
          <a:xfrm flipV="1">
            <a:off x="1619250" y="3501355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1" name="Line 17"/>
          <p:cNvSpPr>
            <a:spLocks noChangeShapeType="1"/>
          </p:cNvSpPr>
          <p:nvPr/>
        </p:nvSpPr>
        <p:spPr bwMode="auto">
          <a:xfrm>
            <a:off x="2770188" y="4941217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2" name="Line 18"/>
          <p:cNvSpPr>
            <a:spLocks noChangeShapeType="1"/>
          </p:cNvSpPr>
          <p:nvPr/>
        </p:nvSpPr>
        <p:spPr bwMode="auto">
          <a:xfrm>
            <a:off x="2843213" y="4725317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3" name="Line 19"/>
          <p:cNvSpPr>
            <a:spLocks noChangeShapeType="1"/>
          </p:cNvSpPr>
          <p:nvPr/>
        </p:nvSpPr>
        <p:spPr bwMode="auto">
          <a:xfrm flipV="1">
            <a:off x="3995738" y="5590505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4" name="Line 20"/>
          <p:cNvSpPr>
            <a:spLocks noChangeShapeType="1"/>
          </p:cNvSpPr>
          <p:nvPr/>
        </p:nvSpPr>
        <p:spPr bwMode="auto">
          <a:xfrm>
            <a:off x="3275013" y="3645817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5" name="Line 21"/>
          <p:cNvSpPr>
            <a:spLocks noChangeShapeType="1"/>
          </p:cNvSpPr>
          <p:nvPr/>
        </p:nvSpPr>
        <p:spPr bwMode="auto">
          <a:xfrm flipV="1">
            <a:off x="3346450" y="3356892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6" name="Line 22"/>
          <p:cNvSpPr>
            <a:spLocks noChangeShapeType="1"/>
          </p:cNvSpPr>
          <p:nvPr/>
        </p:nvSpPr>
        <p:spPr bwMode="auto">
          <a:xfrm flipV="1">
            <a:off x="4498975" y="4293517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7" name="Line 23"/>
          <p:cNvSpPr>
            <a:spLocks noChangeShapeType="1"/>
          </p:cNvSpPr>
          <p:nvPr/>
        </p:nvSpPr>
        <p:spPr bwMode="auto">
          <a:xfrm flipV="1">
            <a:off x="5507038" y="4509417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8" name="Line 24"/>
          <p:cNvSpPr>
            <a:spLocks noChangeShapeType="1"/>
          </p:cNvSpPr>
          <p:nvPr/>
        </p:nvSpPr>
        <p:spPr bwMode="auto">
          <a:xfrm>
            <a:off x="5146675" y="3501355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9" name="Line 25"/>
          <p:cNvSpPr>
            <a:spLocks noChangeShapeType="1"/>
          </p:cNvSpPr>
          <p:nvPr/>
        </p:nvSpPr>
        <p:spPr bwMode="auto">
          <a:xfrm flipH="1">
            <a:off x="3851275" y="4582442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50" name="Line 26"/>
          <p:cNvSpPr>
            <a:spLocks noChangeShapeType="1"/>
          </p:cNvSpPr>
          <p:nvPr/>
        </p:nvSpPr>
        <p:spPr bwMode="auto">
          <a:xfrm flipV="1">
            <a:off x="6659563" y="3861717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51" name="Oval 27"/>
          <p:cNvSpPr>
            <a:spLocks noChangeArrowheads="1"/>
          </p:cNvSpPr>
          <p:nvPr/>
        </p:nvSpPr>
        <p:spPr bwMode="auto">
          <a:xfrm>
            <a:off x="7596188" y="494121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52" name="Line 28"/>
          <p:cNvSpPr>
            <a:spLocks noChangeShapeType="1"/>
          </p:cNvSpPr>
          <p:nvPr/>
        </p:nvSpPr>
        <p:spPr bwMode="auto">
          <a:xfrm>
            <a:off x="6588125" y="4437980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53" name="Line 29"/>
          <p:cNvSpPr>
            <a:spLocks noChangeShapeType="1"/>
          </p:cNvSpPr>
          <p:nvPr/>
        </p:nvSpPr>
        <p:spPr bwMode="auto">
          <a:xfrm flipH="1" flipV="1">
            <a:off x="1692275" y="4077617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54" name="Line 30"/>
          <p:cNvSpPr>
            <a:spLocks noChangeShapeType="1"/>
          </p:cNvSpPr>
          <p:nvPr/>
        </p:nvSpPr>
        <p:spPr bwMode="auto">
          <a:xfrm flipH="1">
            <a:off x="5651500" y="5303167"/>
            <a:ext cx="194468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223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3338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338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3338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338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338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338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6988-62B2-F545-802A-908890196C03}" type="slidenum">
              <a:rPr lang="de-DE"/>
              <a:pPr/>
              <a:t>29</a:t>
            </a:fld>
            <a:endParaRPr lang="de-DE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Tiefensuche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4968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3200" dirty="0"/>
              <a:t>Starte von einem Knoten </a:t>
            </a:r>
            <a:r>
              <a:rPr lang="de-DE" sz="3200" dirty="0">
                <a:solidFill>
                  <a:schemeClr val="hlink"/>
                </a:solidFill>
              </a:rPr>
              <a:t>s</a:t>
            </a:r>
          </a:p>
          <a:p>
            <a:pPr>
              <a:lnSpc>
                <a:spcPct val="90000"/>
              </a:lnSpc>
            </a:pPr>
            <a:r>
              <a:rPr lang="de-DE" sz="3200" dirty="0"/>
              <a:t>Exploriere Graph in die Tiefe</a:t>
            </a:r>
            <a:br>
              <a:rPr lang="de-DE" sz="3200" dirty="0"/>
            </a:br>
            <a:r>
              <a:rPr lang="de-DE" sz="3200" dirty="0"/>
              <a:t>(      : aktuell,      : noch aktiv,      : fertig)</a:t>
            </a:r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3200" dirty="0"/>
              <a:t> </a:t>
            </a:r>
          </a:p>
        </p:txBody>
      </p:sp>
      <p:sp>
        <p:nvSpPr>
          <p:cNvPr id="334852" name="Oval 4"/>
          <p:cNvSpPr>
            <a:spLocks noChangeArrowheads="1"/>
          </p:cNvSpPr>
          <p:nvPr/>
        </p:nvSpPr>
        <p:spPr bwMode="auto">
          <a:xfrm>
            <a:off x="899592" y="5157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34853" name="Oval 5"/>
          <p:cNvSpPr>
            <a:spLocks noChangeArrowheads="1"/>
          </p:cNvSpPr>
          <p:nvPr/>
        </p:nvSpPr>
        <p:spPr bwMode="auto">
          <a:xfrm>
            <a:off x="1117079" y="386228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54" name="Oval 6"/>
          <p:cNvSpPr>
            <a:spLocks noChangeArrowheads="1"/>
          </p:cNvSpPr>
          <p:nvPr/>
        </p:nvSpPr>
        <p:spPr bwMode="auto">
          <a:xfrm>
            <a:off x="2268017" y="45814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55" name="Oval 7"/>
          <p:cNvSpPr>
            <a:spLocks noChangeArrowheads="1"/>
          </p:cNvSpPr>
          <p:nvPr/>
        </p:nvSpPr>
        <p:spPr bwMode="auto">
          <a:xfrm>
            <a:off x="3420542" y="55180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56" name="Oval 8"/>
          <p:cNvSpPr>
            <a:spLocks noChangeArrowheads="1"/>
          </p:cNvSpPr>
          <p:nvPr/>
        </p:nvSpPr>
        <p:spPr bwMode="auto">
          <a:xfrm>
            <a:off x="3925367" y="41496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57" name="Oval 9"/>
          <p:cNvSpPr>
            <a:spLocks noChangeArrowheads="1"/>
          </p:cNvSpPr>
          <p:nvPr/>
        </p:nvSpPr>
        <p:spPr bwMode="auto">
          <a:xfrm>
            <a:off x="5004867" y="53021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58" name="Oval 10"/>
          <p:cNvSpPr>
            <a:spLocks noChangeArrowheads="1"/>
          </p:cNvSpPr>
          <p:nvPr/>
        </p:nvSpPr>
        <p:spPr bwMode="auto">
          <a:xfrm>
            <a:off x="2772842" y="32860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59" name="Oval 11"/>
          <p:cNvSpPr>
            <a:spLocks noChangeArrowheads="1"/>
          </p:cNvSpPr>
          <p:nvPr/>
        </p:nvSpPr>
        <p:spPr bwMode="auto">
          <a:xfrm>
            <a:off x="4573067" y="32130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60" name="Oval 12"/>
          <p:cNvSpPr>
            <a:spLocks noChangeArrowheads="1"/>
          </p:cNvSpPr>
          <p:nvPr/>
        </p:nvSpPr>
        <p:spPr bwMode="auto">
          <a:xfrm>
            <a:off x="6084367" y="40781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61" name="Oval 13"/>
          <p:cNvSpPr>
            <a:spLocks noChangeArrowheads="1"/>
          </p:cNvSpPr>
          <p:nvPr/>
        </p:nvSpPr>
        <p:spPr bwMode="auto">
          <a:xfrm>
            <a:off x="7452792" y="35733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62" name="Line 14"/>
          <p:cNvSpPr>
            <a:spLocks noChangeShapeType="1"/>
          </p:cNvSpPr>
          <p:nvPr/>
        </p:nvSpPr>
        <p:spPr bwMode="auto">
          <a:xfrm flipV="1">
            <a:off x="1188517" y="4365525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63" name="Line 15"/>
          <p:cNvSpPr>
            <a:spLocks noChangeShapeType="1"/>
          </p:cNvSpPr>
          <p:nvPr/>
        </p:nvSpPr>
        <p:spPr bwMode="auto">
          <a:xfrm flipV="1">
            <a:off x="1404417" y="4941788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64" name="Line 16"/>
          <p:cNvSpPr>
            <a:spLocks noChangeShapeType="1"/>
          </p:cNvSpPr>
          <p:nvPr/>
        </p:nvSpPr>
        <p:spPr bwMode="auto">
          <a:xfrm flipV="1">
            <a:off x="1548879" y="3573363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65" name="Line 17"/>
          <p:cNvSpPr>
            <a:spLocks noChangeShapeType="1"/>
          </p:cNvSpPr>
          <p:nvPr/>
        </p:nvSpPr>
        <p:spPr bwMode="auto">
          <a:xfrm>
            <a:off x="2699817" y="5013225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66" name="Line 18"/>
          <p:cNvSpPr>
            <a:spLocks noChangeShapeType="1"/>
          </p:cNvSpPr>
          <p:nvPr/>
        </p:nvSpPr>
        <p:spPr bwMode="auto">
          <a:xfrm>
            <a:off x="2772842" y="4797325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67" name="Line 19"/>
          <p:cNvSpPr>
            <a:spLocks noChangeShapeType="1"/>
          </p:cNvSpPr>
          <p:nvPr/>
        </p:nvSpPr>
        <p:spPr bwMode="auto">
          <a:xfrm flipV="1">
            <a:off x="3925367" y="5662513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68" name="Line 20"/>
          <p:cNvSpPr>
            <a:spLocks noChangeShapeType="1"/>
          </p:cNvSpPr>
          <p:nvPr/>
        </p:nvSpPr>
        <p:spPr bwMode="auto">
          <a:xfrm>
            <a:off x="3204642" y="3717825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69" name="Line 21"/>
          <p:cNvSpPr>
            <a:spLocks noChangeShapeType="1"/>
          </p:cNvSpPr>
          <p:nvPr/>
        </p:nvSpPr>
        <p:spPr bwMode="auto">
          <a:xfrm flipV="1">
            <a:off x="3276079" y="3428900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0" name="Line 22"/>
          <p:cNvSpPr>
            <a:spLocks noChangeShapeType="1"/>
          </p:cNvSpPr>
          <p:nvPr/>
        </p:nvSpPr>
        <p:spPr bwMode="auto">
          <a:xfrm flipV="1">
            <a:off x="4428604" y="4365525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1" name="Line 23"/>
          <p:cNvSpPr>
            <a:spLocks noChangeShapeType="1"/>
          </p:cNvSpPr>
          <p:nvPr/>
        </p:nvSpPr>
        <p:spPr bwMode="auto">
          <a:xfrm flipV="1">
            <a:off x="5436667" y="4581425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2" name="Line 24"/>
          <p:cNvSpPr>
            <a:spLocks noChangeShapeType="1"/>
          </p:cNvSpPr>
          <p:nvPr/>
        </p:nvSpPr>
        <p:spPr bwMode="auto">
          <a:xfrm>
            <a:off x="5076304" y="3573363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3" name="Line 25"/>
          <p:cNvSpPr>
            <a:spLocks noChangeShapeType="1"/>
          </p:cNvSpPr>
          <p:nvPr/>
        </p:nvSpPr>
        <p:spPr bwMode="auto">
          <a:xfrm flipH="1">
            <a:off x="3780904" y="4654450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4" name="Line 26"/>
          <p:cNvSpPr>
            <a:spLocks noChangeShapeType="1"/>
          </p:cNvSpPr>
          <p:nvPr/>
        </p:nvSpPr>
        <p:spPr bwMode="auto">
          <a:xfrm flipV="1">
            <a:off x="6589192" y="3933725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5" name="Oval 27"/>
          <p:cNvSpPr>
            <a:spLocks noChangeArrowheads="1"/>
          </p:cNvSpPr>
          <p:nvPr/>
        </p:nvSpPr>
        <p:spPr bwMode="auto">
          <a:xfrm>
            <a:off x="7525817" y="50132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76" name="Line 28"/>
          <p:cNvSpPr>
            <a:spLocks noChangeShapeType="1"/>
          </p:cNvSpPr>
          <p:nvPr/>
        </p:nvSpPr>
        <p:spPr bwMode="auto">
          <a:xfrm>
            <a:off x="6517754" y="4509988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7" name="Line 29"/>
          <p:cNvSpPr>
            <a:spLocks noChangeShapeType="1"/>
          </p:cNvSpPr>
          <p:nvPr/>
        </p:nvSpPr>
        <p:spPr bwMode="auto">
          <a:xfrm flipH="1" flipV="1">
            <a:off x="1621904" y="4149625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8" name="Line 30"/>
          <p:cNvSpPr>
            <a:spLocks noChangeShapeType="1"/>
          </p:cNvSpPr>
          <p:nvPr/>
        </p:nvSpPr>
        <p:spPr bwMode="auto">
          <a:xfrm flipH="1">
            <a:off x="5581129" y="5375175"/>
            <a:ext cx="194468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9" name="Oval 31"/>
          <p:cNvSpPr>
            <a:spLocks noChangeArrowheads="1"/>
          </p:cNvSpPr>
          <p:nvPr/>
        </p:nvSpPr>
        <p:spPr bwMode="auto">
          <a:xfrm>
            <a:off x="2917304" y="2204864"/>
            <a:ext cx="433388" cy="4333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80" name="Oval 32"/>
          <p:cNvSpPr>
            <a:spLocks noChangeArrowheads="1"/>
          </p:cNvSpPr>
          <p:nvPr/>
        </p:nvSpPr>
        <p:spPr bwMode="auto">
          <a:xfrm>
            <a:off x="1045642" y="2204864"/>
            <a:ext cx="433387" cy="43338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81" name="Oval 33"/>
          <p:cNvSpPr>
            <a:spLocks noChangeArrowheads="1"/>
          </p:cNvSpPr>
          <p:nvPr/>
        </p:nvSpPr>
        <p:spPr bwMode="auto">
          <a:xfrm>
            <a:off x="5438254" y="2204864"/>
            <a:ext cx="433388" cy="4333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8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1000" fill="hold"/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02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22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42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52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62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72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8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8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92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8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02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8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12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8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F4B5-1437-4748-9181-FD14E136059C}" type="slidenum">
              <a:rPr lang="de-DE"/>
              <a:pPr/>
              <a:t>3</a:t>
            </a:fld>
            <a:endParaRPr lang="de-DE"/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Graphen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Graph</a:t>
            </a:r>
            <a:r>
              <a:rPr lang="de-DE" dirty="0"/>
              <a:t> </a:t>
            </a:r>
            <a:r>
              <a:rPr lang="de-DE" dirty="0">
                <a:solidFill>
                  <a:schemeClr val="hlink"/>
                </a:solidFill>
              </a:rPr>
              <a:t>G=(V</a:t>
            </a:r>
            <a:r>
              <a:rPr lang="de-DE" dirty="0" smtClean="0">
                <a:solidFill>
                  <a:schemeClr val="hlink"/>
                </a:solidFill>
              </a:rPr>
              <a:t>, E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/>
              <a:t> besteht aus</a:t>
            </a:r>
          </a:p>
          <a:p>
            <a:r>
              <a:rPr lang="de-DE" dirty="0"/>
              <a:t>Knotenmenge </a:t>
            </a:r>
            <a:r>
              <a:rPr lang="de-DE" dirty="0">
                <a:solidFill>
                  <a:schemeClr val="hlink"/>
                </a:solidFill>
              </a:rPr>
              <a:t>V</a:t>
            </a:r>
          </a:p>
          <a:p>
            <a:r>
              <a:rPr lang="de-DE" dirty="0"/>
              <a:t>Kantenmenge </a:t>
            </a:r>
            <a:r>
              <a:rPr lang="de-DE" dirty="0">
                <a:solidFill>
                  <a:schemeClr val="hlink"/>
                </a:solidFill>
              </a:rPr>
              <a:t>E</a:t>
            </a:r>
          </a:p>
        </p:txBody>
      </p:sp>
      <p:sp>
        <p:nvSpPr>
          <p:cNvPr id="289797" name="Oval 5"/>
          <p:cNvSpPr>
            <a:spLocks noChangeArrowheads="1"/>
          </p:cNvSpPr>
          <p:nvPr/>
        </p:nvSpPr>
        <p:spPr bwMode="auto">
          <a:xfrm>
            <a:off x="4572000" y="1820068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02" name="Line 10"/>
          <p:cNvSpPr>
            <a:spLocks noChangeShapeType="1"/>
          </p:cNvSpPr>
          <p:nvPr/>
        </p:nvSpPr>
        <p:spPr bwMode="auto">
          <a:xfrm flipH="1">
            <a:off x="1189038" y="3547268"/>
            <a:ext cx="21590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03" name="Line 11"/>
          <p:cNvSpPr>
            <a:spLocks noChangeShapeType="1"/>
          </p:cNvSpPr>
          <p:nvPr/>
        </p:nvSpPr>
        <p:spPr bwMode="auto">
          <a:xfrm flipH="1">
            <a:off x="2268538" y="3475831"/>
            <a:ext cx="504825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04" name="Line 12"/>
          <p:cNvSpPr>
            <a:spLocks noChangeShapeType="1"/>
          </p:cNvSpPr>
          <p:nvPr/>
        </p:nvSpPr>
        <p:spPr bwMode="auto">
          <a:xfrm flipV="1">
            <a:off x="1404938" y="3404393"/>
            <a:ext cx="13684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05" name="Line 13"/>
          <p:cNvSpPr>
            <a:spLocks noChangeShapeType="1"/>
          </p:cNvSpPr>
          <p:nvPr/>
        </p:nvSpPr>
        <p:spPr bwMode="auto">
          <a:xfrm>
            <a:off x="1116013" y="4555331"/>
            <a:ext cx="10810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06" name="Line 14"/>
          <p:cNvSpPr>
            <a:spLocks noChangeShapeType="1"/>
          </p:cNvSpPr>
          <p:nvPr/>
        </p:nvSpPr>
        <p:spPr bwMode="auto">
          <a:xfrm>
            <a:off x="2844800" y="3475831"/>
            <a:ext cx="43180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07" name="Line 15"/>
          <p:cNvSpPr>
            <a:spLocks noChangeShapeType="1"/>
          </p:cNvSpPr>
          <p:nvPr/>
        </p:nvSpPr>
        <p:spPr bwMode="auto">
          <a:xfrm flipV="1">
            <a:off x="2197100" y="4483893"/>
            <a:ext cx="10795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796" name="Oval 4"/>
          <p:cNvSpPr>
            <a:spLocks noChangeArrowheads="1"/>
          </p:cNvSpPr>
          <p:nvPr/>
        </p:nvSpPr>
        <p:spPr bwMode="auto">
          <a:xfrm>
            <a:off x="1331913" y="3404393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798" name="Oval 6"/>
          <p:cNvSpPr>
            <a:spLocks noChangeArrowheads="1"/>
          </p:cNvSpPr>
          <p:nvPr/>
        </p:nvSpPr>
        <p:spPr bwMode="auto">
          <a:xfrm>
            <a:off x="2700338" y="3331368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799" name="Oval 7"/>
          <p:cNvSpPr>
            <a:spLocks noChangeArrowheads="1"/>
          </p:cNvSpPr>
          <p:nvPr/>
        </p:nvSpPr>
        <p:spPr bwMode="auto">
          <a:xfrm>
            <a:off x="3205163" y="4339431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00" name="Oval 8"/>
          <p:cNvSpPr>
            <a:spLocks noChangeArrowheads="1"/>
          </p:cNvSpPr>
          <p:nvPr/>
        </p:nvSpPr>
        <p:spPr bwMode="auto">
          <a:xfrm>
            <a:off x="2124075" y="4771231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01" name="Oval 9"/>
          <p:cNvSpPr>
            <a:spLocks noChangeArrowheads="1"/>
          </p:cNvSpPr>
          <p:nvPr/>
        </p:nvSpPr>
        <p:spPr bwMode="auto">
          <a:xfrm>
            <a:off x="1044575" y="4412456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08" name="Text Box 16"/>
          <p:cNvSpPr txBox="1">
            <a:spLocks noChangeArrowheads="1"/>
          </p:cNvSpPr>
          <p:nvPr/>
        </p:nvSpPr>
        <p:spPr bwMode="auto">
          <a:xfrm>
            <a:off x="755650" y="5276056"/>
            <a:ext cx="289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ungerichteter Graph</a:t>
            </a:r>
          </a:p>
        </p:txBody>
      </p:sp>
      <p:sp>
        <p:nvSpPr>
          <p:cNvPr id="289809" name="Oval 17"/>
          <p:cNvSpPr>
            <a:spLocks noChangeArrowheads="1"/>
          </p:cNvSpPr>
          <p:nvPr/>
        </p:nvSpPr>
        <p:spPr bwMode="auto">
          <a:xfrm>
            <a:off x="5508625" y="2971006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10" name="Oval 18"/>
          <p:cNvSpPr>
            <a:spLocks noChangeArrowheads="1"/>
          </p:cNvSpPr>
          <p:nvPr/>
        </p:nvSpPr>
        <p:spPr bwMode="auto">
          <a:xfrm>
            <a:off x="7019925" y="3186906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11" name="Oval 19"/>
          <p:cNvSpPr>
            <a:spLocks noChangeArrowheads="1"/>
          </p:cNvSpPr>
          <p:nvPr/>
        </p:nvSpPr>
        <p:spPr bwMode="auto">
          <a:xfrm>
            <a:off x="5219700" y="4123531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12" name="Oval 20"/>
          <p:cNvSpPr>
            <a:spLocks noChangeArrowheads="1"/>
          </p:cNvSpPr>
          <p:nvPr/>
        </p:nvSpPr>
        <p:spPr bwMode="auto">
          <a:xfrm>
            <a:off x="6443663" y="4842668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13" name="Oval 21"/>
          <p:cNvSpPr>
            <a:spLocks noChangeArrowheads="1"/>
          </p:cNvSpPr>
          <p:nvPr/>
        </p:nvSpPr>
        <p:spPr bwMode="auto">
          <a:xfrm>
            <a:off x="7524750" y="4050506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14" name="Oval 22"/>
          <p:cNvSpPr>
            <a:spLocks noChangeArrowheads="1"/>
          </p:cNvSpPr>
          <p:nvPr/>
        </p:nvSpPr>
        <p:spPr bwMode="auto">
          <a:xfrm>
            <a:off x="6300788" y="3907631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16" name="Line 24"/>
          <p:cNvSpPr>
            <a:spLocks noChangeShapeType="1"/>
          </p:cNvSpPr>
          <p:nvPr/>
        </p:nvSpPr>
        <p:spPr bwMode="auto">
          <a:xfrm>
            <a:off x="5724525" y="3115468"/>
            <a:ext cx="576263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17" name="Line 25"/>
          <p:cNvSpPr>
            <a:spLocks noChangeShapeType="1"/>
          </p:cNvSpPr>
          <p:nvPr/>
        </p:nvSpPr>
        <p:spPr bwMode="auto">
          <a:xfrm flipV="1">
            <a:off x="5364163" y="3186906"/>
            <a:ext cx="215900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18" name="Line 26"/>
          <p:cNvSpPr>
            <a:spLocks noChangeShapeType="1"/>
          </p:cNvSpPr>
          <p:nvPr/>
        </p:nvSpPr>
        <p:spPr bwMode="auto">
          <a:xfrm flipV="1">
            <a:off x="6588125" y="3402806"/>
            <a:ext cx="504825" cy="1439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19" name="Line 27"/>
          <p:cNvSpPr>
            <a:spLocks noChangeShapeType="1"/>
          </p:cNvSpPr>
          <p:nvPr/>
        </p:nvSpPr>
        <p:spPr bwMode="auto">
          <a:xfrm>
            <a:off x="5435600" y="4267993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20" name="Line 28"/>
          <p:cNvSpPr>
            <a:spLocks noChangeShapeType="1"/>
          </p:cNvSpPr>
          <p:nvPr/>
        </p:nvSpPr>
        <p:spPr bwMode="auto">
          <a:xfrm flipH="1">
            <a:off x="6659563" y="4267993"/>
            <a:ext cx="86518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21" name="Line 29"/>
          <p:cNvSpPr>
            <a:spLocks noChangeShapeType="1"/>
          </p:cNvSpPr>
          <p:nvPr/>
        </p:nvSpPr>
        <p:spPr bwMode="auto">
          <a:xfrm>
            <a:off x="7235825" y="3402806"/>
            <a:ext cx="3603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22" name="Line 30"/>
          <p:cNvSpPr>
            <a:spLocks noChangeShapeType="1"/>
          </p:cNvSpPr>
          <p:nvPr/>
        </p:nvSpPr>
        <p:spPr bwMode="auto">
          <a:xfrm>
            <a:off x="5795963" y="3042443"/>
            <a:ext cx="1152525" cy="217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23" name="Line 31"/>
          <p:cNvSpPr>
            <a:spLocks noChangeShapeType="1"/>
          </p:cNvSpPr>
          <p:nvPr/>
        </p:nvSpPr>
        <p:spPr bwMode="auto">
          <a:xfrm flipH="1">
            <a:off x="5508625" y="4050506"/>
            <a:ext cx="792163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24" name="Line 32"/>
          <p:cNvSpPr>
            <a:spLocks noChangeShapeType="1"/>
          </p:cNvSpPr>
          <p:nvPr/>
        </p:nvSpPr>
        <p:spPr bwMode="auto">
          <a:xfrm>
            <a:off x="6588125" y="4050506"/>
            <a:ext cx="863600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25" name="Text Box 33"/>
          <p:cNvSpPr txBox="1">
            <a:spLocks noChangeArrowheads="1"/>
          </p:cNvSpPr>
          <p:nvPr/>
        </p:nvSpPr>
        <p:spPr bwMode="auto">
          <a:xfrm>
            <a:off x="5148263" y="5276056"/>
            <a:ext cx="2557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gerichteter Graph</a:t>
            </a:r>
          </a:p>
        </p:txBody>
      </p:sp>
      <p:sp>
        <p:nvSpPr>
          <p:cNvPr id="289826" name="Line 34"/>
          <p:cNvSpPr>
            <a:spLocks noChangeShapeType="1"/>
          </p:cNvSpPr>
          <p:nvPr/>
        </p:nvSpPr>
        <p:spPr bwMode="auto">
          <a:xfrm>
            <a:off x="4427538" y="2420888"/>
            <a:ext cx="576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001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112321"/>
            <a:ext cx="1008063" cy="196850"/>
          </a:xfrm>
        </p:spPr>
        <p:txBody>
          <a:bodyPr/>
          <a:lstStyle/>
          <a:p>
            <a:fld id="{4A6C9B50-3767-E34D-9EF9-60E7D3E80095}" type="slidenum">
              <a:rPr lang="de-DE"/>
              <a:pPr/>
              <a:t>30</a:t>
            </a:fld>
            <a:endParaRPr lang="de-DE"/>
          </a:p>
        </p:txBody>
      </p:sp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Breitensuche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>
                <a:solidFill>
                  <a:schemeClr val="hlink"/>
                </a:solidFill>
              </a:rPr>
              <a:t>d(v):</a:t>
            </a:r>
            <a:r>
              <a:rPr lang="de-DE"/>
              <a:t> Distanz von Knoten </a:t>
            </a:r>
            <a:r>
              <a:rPr lang="de-DE">
                <a:solidFill>
                  <a:schemeClr val="hlink"/>
                </a:solidFill>
              </a:rPr>
              <a:t>v</a:t>
            </a:r>
            <a:r>
              <a:rPr lang="de-DE"/>
              <a:t> zu </a:t>
            </a:r>
            <a:r>
              <a:rPr lang="de-DE">
                <a:solidFill>
                  <a:schemeClr val="hlink"/>
                </a:solidFill>
              </a:rPr>
              <a:t>s </a:t>
            </a:r>
            <a:r>
              <a:rPr lang="de-DE"/>
              <a:t>(</a:t>
            </a:r>
            <a:r>
              <a:rPr lang="de-DE">
                <a:solidFill>
                  <a:schemeClr val="hlink"/>
                </a:solidFill>
              </a:rPr>
              <a:t>d(s)=0</a:t>
            </a:r>
            <a:r>
              <a:rPr lang="de-DE"/>
              <a:t>)</a:t>
            </a:r>
          </a:p>
          <a:p>
            <a:r>
              <a:rPr lang="de-DE">
                <a:solidFill>
                  <a:schemeClr val="hlink"/>
                </a:solidFill>
              </a:rPr>
              <a:t>parent(v):</a:t>
            </a:r>
            <a:r>
              <a:rPr lang="de-DE"/>
              <a:t> Knoten, von dem </a:t>
            </a:r>
            <a:r>
              <a:rPr lang="de-DE">
                <a:solidFill>
                  <a:schemeClr val="hlink"/>
                </a:solidFill>
              </a:rPr>
              <a:t>v</a:t>
            </a:r>
            <a:r>
              <a:rPr lang="de-DE"/>
              <a:t> besucht</a:t>
            </a:r>
          </a:p>
        </p:txBody>
      </p:sp>
      <p:sp>
        <p:nvSpPr>
          <p:cNvPr id="335876" name="Oval 4"/>
          <p:cNvSpPr>
            <a:spLocks noChangeArrowheads="1"/>
          </p:cNvSpPr>
          <p:nvPr/>
        </p:nvSpPr>
        <p:spPr bwMode="auto">
          <a:xfrm>
            <a:off x="969963" y="522967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335877" name="Oval 5"/>
          <p:cNvSpPr>
            <a:spLocks noChangeArrowheads="1"/>
          </p:cNvSpPr>
          <p:nvPr/>
        </p:nvSpPr>
        <p:spPr bwMode="auto">
          <a:xfrm>
            <a:off x="1187450" y="3934271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5878" name="Oval 6"/>
          <p:cNvSpPr>
            <a:spLocks noChangeArrowheads="1"/>
          </p:cNvSpPr>
          <p:nvPr/>
        </p:nvSpPr>
        <p:spPr bwMode="auto">
          <a:xfrm>
            <a:off x="2338388" y="465340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5879" name="Oval 7"/>
          <p:cNvSpPr>
            <a:spLocks noChangeArrowheads="1"/>
          </p:cNvSpPr>
          <p:nvPr/>
        </p:nvSpPr>
        <p:spPr bwMode="auto">
          <a:xfrm>
            <a:off x="3490913" y="559003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5880" name="Oval 8"/>
          <p:cNvSpPr>
            <a:spLocks noChangeArrowheads="1"/>
          </p:cNvSpPr>
          <p:nvPr/>
        </p:nvSpPr>
        <p:spPr bwMode="auto">
          <a:xfrm>
            <a:off x="3995738" y="422160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5881" name="Oval 9"/>
          <p:cNvSpPr>
            <a:spLocks noChangeArrowheads="1"/>
          </p:cNvSpPr>
          <p:nvPr/>
        </p:nvSpPr>
        <p:spPr bwMode="auto">
          <a:xfrm>
            <a:off x="5075238" y="537413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5882" name="Oval 10"/>
          <p:cNvSpPr>
            <a:spLocks noChangeArrowheads="1"/>
          </p:cNvSpPr>
          <p:nvPr/>
        </p:nvSpPr>
        <p:spPr bwMode="auto">
          <a:xfrm>
            <a:off x="2843213" y="335800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5883" name="Oval 11"/>
          <p:cNvSpPr>
            <a:spLocks noChangeArrowheads="1"/>
          </p:cNvSpPr>
          <p:nvPr/>
        </p:nvSpPr>
        <p:spPr bwMode="auto">
          <a:xfrm>
            <a:off x="4643438" y="328498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5884" name="Oval 12"/>
          <p:cNvSpPr>
            <a:spLocks noChangeArrowheads="1"/>
          </p:cNvSpPr>
          <p:nvPr/>
        </p:nvSpPr>
        <p:spPr bwMode="auto">
          <a:xfrm>
            <a:off x="6154738" y="415017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5885" name="Oval 13"/>
          <p:cNvSpPr>
            <a:spLocks noChangeArrowheads="1"/>
          </p:cNvSpPr>
          <p:nvPr/>
        </p:nvSpPr>
        <p:spPr bwMode="auto">
          <a:xfrm>
            <a:off x="7523163" y="364534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5886" name="Line 14"/>
          <p:cNvSpPr>
            <a:spLocks noChangeShapeType="1"/>
          </p:cNvSpPr>
          <p:nvPr/>
        </p:nvSpPr>
        <p:spPr bwMode="auto">
          <a:xfrm flipV="1">
            <a:off x="1258888" y="4437509"/>
            <a:ext cx="1444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87" name="Line 15"/>
          <p:cNvSpPr>
            <a:spLocks noChangeShapeType="1"/>
          </p:cNvSpPr>
          <p:nvPr/>
        </p:nvSpPr>
        <p:spPr bwMode="auto">
          <a:xfrm flipV="1">
            <a:off x="1474788" y="5013771"/>
            <a:ext cx="8636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88" name="Line 16"/>
          <p:cNvSpPr>
            <a:spLocks noChangeShapeType="1"/>
          </p:cNvSpPr>
          <p:nvPr/>
        </p:nvSpPr>
        <p:spPr bwMode="auto">
          <a:xfrm flipV="1">
            <a:off x="1619250" y="3645346"/>
            <a:ext cx="1223963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89" name="Line 17"/>
          <p:cNvSpPr>
            <a:spLocks noChangeShapeType="1"/>
          </p:cNvSpPr>
          <p:nvPr/>
        </p:nvSpPr>
        <p:spPr bwMode="auto">
          <a:xfrm>
            <a:off x="2770188" y="5085209"/>
            <a:ext cx="792162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0" name="Line 18"/>
          <p:cNvSpPr>
            <a:spLocks noChangeShapeType="1"/>
          </p:cNvSpPr>
          <p:nvPr/>
        </p:nvSpPr>
        <p:spPr bwMode="auto">
          <a:xfrm>
            <a:off x="2843213" y="4869309"/>
            <a:ext cx="2232025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1" name="Line 19"/>
          <p:cNvSpPr>
            <a:spLocks noChangeShapeType="1"/>
          </p:cNvSpPr>
          <p:nvPr/>
        </p:nvSpPr>
        <p:spPr bwMode="auto">
          <a:xfrm flipV="1">
            <a:off x="3995738" y="5734496"/>
            <a:ext cx="1079500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2" name="Line 20"/>
          <p:cNvSpPr>
            <a:spLocks noChangeShapeType="1"/>
          </p:cNvSpPr>
          <p:nvPr/>
        </p:nvSpPr>
        <p:spPr bwMode="auto">
          <a:xfrm>
            <a:off x="3275013" y="3789809"/>
            <a:ext cx="720725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3" name="Line 21"/>
          <p:cNvSpPr>
            <a:spLocks noChangeShapeType="1"/>
          </p:cNvSpPr>
          <p:nvPr/>
        </p:nvSpPr>
        <p:spPr bwMode="auto">
          <a:xfrm flipV="1">
            <a:off x="3346450" y="3500884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4" name="Line 22"/>
          <p:cNvSpPr>
            <a:spLocks noChangeShapeType="1"/>
          </p:cNvSpPr>
          <p:nvPr/>
        </p:nvSpPr>
        <p:spPr bwMode="auto">
          <a:xfrm flipV="1">
            <a:off x="4498975" y="4437509"/>
            <a:ext cx="1584325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5" name="Line 23"/>
          <p:cNvSpPr>
            <a:spLocks noChangeShapeType="1"/>
          </p:cNvSpPr>
          <p:nvPr/>
        </p:nvSpPr>
        <p:spPr bwMode="auto">
          <a:xfrm flipV="1">
            <a:off x="5507038" y="4653409"/>
            <a:ext cx="7921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6" name="Line 24"/>
          <p:cNvSpPr>
            <a:spLocks noChangeShapeType="1"/>
          </p:cNvSpPr>
          <p:nvPr/>
        </p:nvSpPr>
        <p:spPr bwMode="auto">
          <a:xfrm>
            <a:off x="5146675" y="3645346"/>
            <a:ext cx="1008063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7" name="Line 25"/>
          <p:cNvSpPr>
            <a:spLocks noChangeShapeType="1"/>
          </p:cNvSpPr>
          <p:nvPr/>
        </p:nvSpPr>
        <p:spPr bwMode="auto">
          <a:xfrm flipH="1">
            <a:off x="3851275" y="4726434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8" name="Line 26"/>
          <p:cNvSpPr>
            <a:spLocks noChangeShapeType="1"/>
          </p:cNvSpPr>
          <p:nvPr/>
        </p:nvSpPr>
        <p:spPr bwMode="auto">
          <a:xfrm flipV="1">
            <a:off x="6659563" y="4005709"/>
            <a:ext cx="8636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9" name="Oval 27"/>
          <p:cNvSpPr>
            <a:spLocks noChangeArrowheads="1"/>
          </p:cNvSpPr>
          <p:nvPr/>
        </p:nvSpPr>
        <p:spPr bwMode="auto">
          <a:xfrm>
            <a:off x="7596188" y="508520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5900" name="Line 28"/>
          <p:cNvSpPr>
            <a:spLocks noChangeShapeType="1"/>
          </p:cNvSpPr>
          <p:nvPr/>
        </p:nvSpPr>
        <p:spPr bwMode="auto">
          <a:xfrm>
            <a:off x="6588125" y="4581971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901" name="Text Box 29"/>
          <p:cNvSpPr txBox="1">
            <a:spLocks noChangeArrowheads="1"/>
          </p:cNvSpPr>
          <p:nvPr/>
        </p:nvSpPr>
        <p:spPr bwMode="auto">
          <a:xfrm>
            <a:off x="468313" y="2781300"/>
            <a:ext cx="2101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/>
              <a:t>Distanzen:</a:t>
            </a:r>
          </a:p>
        </p:txBody>
      </p:sp>
      <p:sp>
        <p:nvSpPr>
          <p:cNvPr id="335902" name="Line 30"/>
          <p:cNvSpPr>
            <a:spLocks noChangeShapeType="1"/>
          </p:cNvSpPr>
          <p:nvPr/>
        </p:nvSpPr>
        <p:spPr bwMode="auto">
          <a:xfrm flipH="1" flipV="1">
            <a:off x="1692275" y="4220021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903" name="Line 31"/>
          <p:cNvSpPr>
            <a:spLocks noChangeShapeType="1"/>
          </p:cNvSpPr>
          <p:nvPr/>
        </p:nvSpPr>
        <p:spPr bwMode="auto">
          <a:xfrm flipH="1">
            <a:off x="5651500" y="5445571"/>
            <a:ext cx="194468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071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8CB9-D9D5-6E49-A836-4CEC390433DA}" type="slidenum">
              <a:rPr lang="de-DE"/>
              <a:pPr/>
              <a:t>31</a:t>
            </a:fld>
            <a:endParaRPr lang="de-DE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Breitensuche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>
                <a:solidFill>
                  <a:schemeClr val="hlink"/>
                </a:solidFill>
              </a:rPr>
              <a:t>d(v):</a:t>
            </a:r>
            <a:r>
              <a:rPr lang="de-DE"/>
              <a:t> Distanz von Knoten </a:t>
            </a:r>
            <a:r>
              <a:rPr lang="de-DE">
                <a:solidFill>
                  <a:schemeClr val="hlink"/>
                </a:solidFill>
              </a:rPr>
              <a:t>v</a:t>
            </a:r>
            <a:r>
              <a:rPr lang="de-DE"/>
              <a:t> zu </a:t>
            </a:r>
            <a:r>
              <a:rPr lang="de-DE">
                <a:solidFill>
                  <a:schemeClr val="hlink"/>
                </a:solidFill>
              </a:rPr>
              <a:t>s </a:t>
            </a:r>
            <a:r>
              <a:rPr lang="de-DE"/>
              <a:t>(</a:t>
            </a:r>
            <a:r>
              <a:rPr lang="de-DE">
                <a:solidFill>
                  <a:schemeClr val="hlink"/>
                </a:solidFill>
              </a:rPr>
              <a:t>d(s)=0</a:t>
            </a:r>
            <a:r>
              <a:rPr lang="de-DE"/>
              <a:t>)</a:t>
            </a:r>
          </a:p>
          <a:p>
            <a:r>
              <a:rPr lang="de-DE">
                <a:solidFill>
                  <a:schemeClr val="hlink"/>
                </a:solidFill>
              </a:rPr>
              <a:t>parent(v):</a:t>
            </a:r>
            <a:r>
              <a:rPr lang="de-DE"/>
              <a:t> Knoten, von dem </a:t>
            </a:r>
            <a:r>
              <a:rPr lang="de-DE">
                <a:solidFill>
                  <a:schemeClr val="hlink"/>
                </a:solidFill>
              </a:rPr>
              <a:t>v</a:t>
            </a:r>
            <a:r>
              <a:rPr lang="de-DE"/>
              <a:t> besucht</a:t>
            </a:r>
          </a:p>
        </p:txBody>
      </p:sp>
      <p:sp>
        <p:nvSpPr>
          <p:cNvPr id="336900" name="Oval 4"/>
          <p:cNvSpPr>
            <a:spLocks noChangeArrowheads="1"/>
          </p:cNvSpPr>
          <p:nvPr/>
        </p:nvSpPr>
        <p:spPr bwMode="auto">
          <a:xfrm>
            <a:off x="969963" y="55181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336901" name="Oval 5"/>
          <p:cNvSpPr>
            <a:spLocks noChangeArrowheads="1"/>
          </p:cNvSpPr>
          <p:nvPr/>
        </p:nvSpPr>
        <p:spPr bwMode="auto">
          <a:xfrm>
            <a:off x="1187450" y="422275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6902" name="Oval 6"/>
          <p:cNvSpPr>
            <a:spLocks noChangeArrowheads="1"/>
          </p:cNvSpPr>
          <p:nvPr/>
        </p:nvSpPr>
        <p:spPr bwMode="auto">
          <a:xfrm>
            <a:off x="2338388" y="49418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6903" name="Oval 7"/>
          <p:cNvSpPr>
            <a:spLocks noChangeArrowheads="1"/>
          </p:cNvSpPr>
          <p:nvPr/>
        </p:nvSpPr>
        <p:spPr bwMode="auto">
          <a:xfrm>
            <a:off x="3490913" y="58785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6904" name="Oval 8"/>
          <p:cNvSpPr>
            <a:spLocks noChangeArrowheads="1"/>
          </p:cNvSpPr>
          <p:nvPr/>
        </p:nvSpPr>
        <p:spPr bwMode="auto">
          <a:xfrm>
            <a:off x="3995738" y="45100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6905" name="Oval 9"/>
          <p:cNvSpPr>
            <a:spLocks noChangeArrowheads="1"/>
          </p:cNvSpPr>
          <p:nvPr/>
        </p:nvSpPr>
        <p:spPr bwMode="auto">
          <a:xfrm>
            <a:off x="5075238" y="56626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6906" name="Oval 10"/>
          <p:cNvSpPr>
            <a:spLocks noChangeArrowheads="1"/>
          </p:cNvSpPr>
          <p:nvPr/>
        </p:nvSpPr>
        <p:spPr bwMode="auto">
          <a:xfrm>
            <a:off x="2843213" y="36464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6907" name="Oval 11"/>
          <p:cNvSpPr>
            <a:spLocks noChangeArrowheads="1"/>
          </p:cNvSpPr>
          <p:nvPr/>
        </p:nvSpPr>
        <p:spPr bwMode="auto">
          <a:xfrm>
            <a:off x="4643438" y="35734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6908" name="Oval 12"/>
          <p:cNvSpPr>
            <a:spLocks noChangeArrowheads="1"/>
          </p:cNvSpPr>
          <p:nvPr/>
        </p:nvSpPr>
        <p:spPr bwMode="auto">
          <a:xfrm>
            <a:off x="6154738" y="44386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6909" name="Oval 13"/>
          <p:cNvSpPr>
            <a:spLocks noChangeArrowheads="1"/>
          </p:cNvSpPr>
          <p:nvPr/>
        </p:nvSpPr>
        <p:spPr bwMode="auto">
          <a:xfrm>
            <a:off x="7523163" y="39338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6910" name="Line 14"/>
          <p:cNvSpPr>
            <a:spLocks noChangeShapeType="1"/>
          </p:cNvSpPr>
          <p:nvPr/>
        </p:nvSpPr>
        <p:spPr bwMode="auto">
          <a:xfrm flipV="1">
            <a:off x="1258888" y="4725988"/>
            <a:ext cx="144462" cy="792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1" name="Line 15"/>
          <p:cNvSpPr>
            <a:spLocks noChangeShapeType="1"/>
          </p:cNvSpPr>
          <p:nvPr/>
        </p:nvSpPr>
        <p:spPr bwMode="auto">
          <a:xfrm flipV="1">
            <a:off x="1474788" y="5302250"/>
            <a:ext cx="863600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2" name="Line 16"/>
          <p:cNvSpPr>
            <a:spLocks noChangeShapeType="1"/>
          </p:cNvSpPr>
          <p:nvPr/>
        </p:nvSpPr>
        <p:spPr bwMode="auto">
          <a:xfrm flipV="1">
            <a:off x="1619250" y="3933825"/>
            <a:ext cx="1223963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3" name="Line 17"/>
          <p:cNvSpPr>
            <a:spLocks noChangeShapeType="1"/>
          </p:cNvSpPr>
          <p:nvPr/>
        </p:nvSpPr>
        <p:spPr bwMode="auto">
          <a:xfrm>
            <a:off x="2770188" y="5373688"/>
            <a:ext cx="792162" cy="5762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4" name="Line 18"/>
          <p:cNvSpPr>
            <a:spLocks noChangeShapeType="1"/>
          </p:cNvSpPr>
          <p:nvPr/>
        </p:nvSpPr>
        <p:spPr bwMode="auto">
          <a:xfrm>
            <a:off x="2843213" y="5157788"/>
            <a:ext cx="2232025" cy="6492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5" name="Line 19"/>
          <p:cNvSpPr>
            <a:spLocks noChangeShapeType="1"/>
          </p:cNvSpPr>
          <p:nvPr/>
        </p:nvSpPr>
        <p:spPr bwMode="auto">
          <a:xfrm>
            <a:off x="3275013" y="4078288"/>
            <a:ext cx="720725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6" name="Line 20"/>
          <p:cNvSpPr>
            <a:spLocks noChangeShapeType="1"/>
          </p:cNvSpPr>
          <p:nvPr/>
        </p:nvSpPr>
        <p:spPr bwMode="auto">
          <a:xfrm flipV="1">
            <a:off x="3346450" y="3789363"/>
            <a:ext cx="1296988" cy="7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7" name="Line 21"/>
          <p:cNvSpPr>
            <a:spLocks noChangeShapeType="1"/>
          </p:cNvSpPr>
          <p:nvPr/>
        </p:nvSpPr>
        <p:spPr bwMode="auto">
          <a:xfrm flipV="1">
            <a:off x="5507038" y="4941888"/>
            <a:ext cx="792162" cy="792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8" name="Line 22"/>
          <p:cNvSpPr>
            <a:spLocks noChangeShapeType="1"/>
          </p:cNvSpPr>
          <p:nvPr/>
        </p:nvSpPr>
        <p:spPr bwMode="auto">
          <a:xfrm flipV="1">
            <a:off x="6659563" y="4294188"/>
            <a:ext cx="863600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9" name="Oval 23"/>
          <p:cNvSpPr>
            <a:spLocks noChangeArrowheads="1"/>
          </p:cNvSpPr>
          <p:nvPr/>
        </p:nvSpPr>
        <p:spPr bwMode="auto">
          <a:xfrm>
            <a:off x="75961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6920" name="Line 24"/>
          <p:cNvSpPr>
            <a:spLocks noChangeShapeType="1"/>
          </p:cNvSpPr>
          <p:nvPr/>
        </p:nvSpPr>
        <p:spPr bwMode="auto">
          <a:xfrm>
            <a:off x="6588125" y="4870450"/>
            <a:ext cx="1008063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21" name="Text Box 25"/>
          <p:cNvSpPr txBox="1">
            <a:spLocks noChangeArrowheads="1"/>
          </p:cNvSpPr>
          <p:nvPr/>
        </p:nvSpPr>
        <p:spPr bwMode="auto">
          <a:xfrm>
            <a:off x="468313" y="2781300"/>
            <a:ext cx="6746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/>
              <a:t>Mögliche Parent-Beziehungen in rot:</a:t>
            </a:r>
          </a:p>
        </p:txBody>
      </p:sp>
    </p:spTree>
    <p:extLst>
      <p:ext uri="{BB962C8B-B14F-4D97-AF65-F5344CB8AC3E}">
        <p14:creationId xmlns:p14="http://schemas.microsoft.com/office/powerpoint/2010/main" val="87289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1884-B2AB-0A44-B938-B7A225D9A0B6}" type="slidenum">
              <a:rPr lang="de-DE"/>
              <a:pPr/>
              <a:t>32</a:t>
            </a:fld>
            <a:endParaRPr lang="de-DE"/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Breitensuche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>
                <a:solidFill>
                  <a:schemeClr val="accent2"/>
                </a:solidFill>
              </a:rPr>
              <a:t>Parent-Beziehung eindeutig:</a:t>
            </a:r>
            <a:r>
              <a:rPr lang="de-DE" sz="2800"/>
              <a:t> wenn Knoten </a:t>
            </a:r>
            <a:r>
              <a:rPr lang="de-DE" sz="2800">
                <a:solidFill>
                  <a:schemeClr val="hlink"/>
                </a:solidFill>
              </a:rPr>
              <a:t>v</a:t>
            </a:r>
            <a:r>
              <a:rPr lang="de-DE" sz="2800"/>
              <a:t> zum erstenmal besucht wird, wird </a:t>
            </a:r>
            <a:r>
              <a:rPr lang="de-DE" sz="2800">
                <a:solidFill>
                  <a:schemeClr val="hlink"/>
                </a:solidFill>
              </a:rPr>
              <a:t>parent(v)</a:t>
            </a:r>
            <a:r>
              <a:rPr lang="de-DE" sz="2800"/>
              <a:t> gesetzt und </a:t>
            </a:r>
            <a:r>
              <a:rPr lang="de-DE" sz="2800">
                <a:solidFill>
                  <a:schemeClr val="hlink"/>
                </a:solidFill>
              </a:rPr>
              <a:t>v</a:t>
            </a:r>
            <a:r>
              <a:rPr lang="de-DE" sz="2800"/>
              <a:t> </a:t>
            </a:r>
            <a:r>
              <a:rPr lang="de-DE" sz="2800">
                <a:solidFill>
                  <a:schemeClr val="accent2"/>
                </a:solidFill>
              </a:rPr>
              <a:t>markiert</a:t>
            </a:r>
            <a:r>
              <a:rPr lang="de-DE" sz="2800"/>
              <a:t>, so dass </a:t>
            </a:r>
            <a:r>
              <a:rPr lang="de-DE" sz="2800">
                <a:solidFill>
                  <a:schemeClr val="hlink"/>
                </a:solidFill>
              </a:rPr>
              <a:t>v</a:t>
            </a:r>
            <a:r>
              <a:rPr lang="de-DE" sz="2800"/>
              <a:t> nicht nochmal besucht wird</a:t>
            </a:r>
          </a:p>
        </p:txBody>
      </p:sp>
      <p:sp>
        <p:nvSpPr>
          <p:cNvPr id="337924" name="Oval 4"/>
          <p:cNvSpPr>
            <a:spLocks noChangeArrowheads="1"/>
          </p:cNvSpPr>
          <p:nvPr/>
        </p:nvSpPr>
        <p:spPr bwMode="auto">
          <a:xfrm>
            <a:off x="969963" y="55181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337925" name="Oval 5"/>
          <p:cNvSpPr>
            <a:spLocks noChangeArrowheads="1"/>
          </p:cNvSpPr>
          <p:nvPr/>
        </p:nvSpPr>
        <p:spPr bwMode="auto">
          <a:xfrm>
            <a:off x="1187450" y="422275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7926" name="Oval 6"/>
          <p:cNvSpPr>
            <a:spLocks noChangeArrowheads="1"/>
          </p:cNvSpPr>
          <p:nvPr/>
        </p:nvSpPr>
        <p:spPr bwMode="auto">
          <a:xfrm>
            <a:off x="2338388" y="49418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7927" name="Oval 7"/>
          <p:cNvSpPr>
            <a:spLocks noChangeArrowheads="1"/>
          </p:cNvSpPr>
          <p:nvPr/>
        </p:nvSpPr>
        <p:spPr bwMode="auto">
          <a:xfrm>
            <a:off x="3490913" y="58785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7928" name="Oval 8"/>
          <p:cNvSpPr>
            <a:spLocks noChangeArrowheads="1"/>
          </p:cNvSpPr>
          <p:nvPr/>
        </p:nvSpPr>
        <p:spPr bwMode="auto">
          <a:xfrm>
            <a:off x="3995738" y="45100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7929" name="Oval 9"/>
          <p:cNvSpPr>
            <a:spLocks noChangeArrowheads="1"/>
          </p:cNvSpPr>
          <p:nvPr/>
        </p:nvSpPr>
        <p:spPr bwMode="auto">
          <a:xfrm>
            <a:off x="5075238" y="56626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7930" name="Oval 10"/>
          <p:cNvSpPr>
            <a:spLocks noChangeArrowheads="1"/>
          </p:cNvSpPr>
          <p:nvPr/>
        </p:nvSpPr>
        <p:spPr bwMode="auto">
          <a:xfrm>
            <a:off x="2843213" y="36464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7931" name="Oval 11"/>
          <p:cNvSpPr>
            <a:spLocks noChangeArrowheads="1"/>
          </p:cNvSpPr>
          <p:nvPr/>
        </p:nvSpPr>
        <p:spPr bwMode="auto">
          <a:xfrm>
            <a:off x="4643438" y="35734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7932" name="Oval 12"/>
          <p:cNvSpPr>
            <a:spLocks noChangeArrowheads="1"/>
          </p:cNvSpPr>
          <p:nvPr/>
        </p:nvSpPr>
        <p:spPr bwMode="auto">
          <a:xfrm>
            <a:off x="6154738" y="44386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7933" name="Oval 13"/>
          <p:cNvSpPr>
            <a:spLocks noChangeArrowheads="1"/>
          </p:cNvSpPr>
          <p:nvPr/>
        </p:nvSpPr>
        <p:spPr bwMode="auto">
          <a:xfrm>
            <a:off x="7523163" y="39338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7934" name="Line 14"/>
          <p:cNvSpPr>
            <a:spLocks noChangeShapeType="1"/>
          </p:cNvSpPr>
          <p:nvPr/>
        </p:nvSpPr>
        <p:spPr bwMode="auto">
          <a:xfrm flipV="1">
            <a:off x="1258888" y="4725988"/>
            <a:ext cx="144462" cy="792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35" name="Line 15"/>
          <p:cNvSpPr>
            <a:spLocks noChangeShapeType="1"/>
          </p:cNvSpPr>
          <p:nvPr/>
        </p:nvSpPr>
        <p:spPr bwMode="auto">
          <a:xfrm flipV="1">
            <a:off x="1474788" y="5302250"/>
            <a:ext cx="863600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36" name="Line 16"/>
          <p:cNvSpPr>
            <a:spLocks noChangeShapeType="1"/>
          </p:cNvSpPr>
          <p:nvPr/>
        </p:nvSpPr>
        <p:spPr bwMode="auto">
          <a:xfrm flipV="1">
            <a:off x="1619250" y="3933825"/>
            <a:ext cx="1223963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37" name="Line 17"/>
          <p:cNvSpPr>
            <a:spLocks noChangeShapeType="1"/>
          </p:cNvSpPr>
          <p:nvPr/>
        </p:nvSpPr>
        <p:spPr bwMode="auto">
          <a:xfrm>
            <a:off x="2770188" y="5373688"/>
            <a:ext cx="792162" cy="5762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38" name="Line 18"/>
          <p:cNvSpPr>
            <a:spLocks noChangeShapeType="1"/>
          </p:cNvSpPr>
          <p:nvPr/>
        </p:nvSpPr>
        <p:spPr bwMode="auto">
          <a:xfrm>
            <a:off x="2843213" y="5157788"/>
            <a:ext cx="2232025" cy="6492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39" name="Line 19"/>
          <p:cNvSpPr>
            <a:spLocks noChangeShapeType="1"/>
          </p:cNvSpPr>
          <p:nvPr/>
        </p:nvSpPr>
        <p:spPr bwMode="auto">
          <a:xfrm>
            <a:off x="3275013" y="4078288"/>
            <a:ext cx="720725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40" name="Line 20"/>
          <p:cNvSpPr>
            <a:spLocks noChangeShapeType="1"/>
          </p:cNvSpPr>
          <p:nvPr/>
        </p:nvSpPr>
        <p:spPr bwMode="auto">
          <a:xfrm flipV="1">
            <a:off x="3346450" y="3789363"/>
            <a:ext cx="1296988" cy="7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41" name="Line 21"/>
          <p:cNvSpPr>
            <a:spLocks noChangeShapeType="1"/>
          </p:cNvSpPr>
          <p:nvPr/>
        </p:nvSpPr>
        <p:spPr bwMode="auto">
          <a:xfrm flipV="1">
            <a:off x="5507038" y="4941888"/>
            <a:ext cx="792162" cy="792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42" name="Line 22"/>
          <p:cNvSpPr>
            <a:spLocks noChangeShapeType="1"/>
          </p:cNvSpPr>
          <p:nvPr/>
        </p:nvSpPr>
        <p:spPr bwMode="auto">
          <a:xfrm flipV="1">
            <a:off x="6659563" y="4294188"/>
            <a:ext cx="863600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43" name="Oval 23"/>
          <p:cNvSpPr>
            <a:spLocks noChangeArrowheads="1"/>
          </p:cNvSpPr>
          <p:nvPr/>
        </p:nvSpPr>
        <p:spPr bwMode="auto">
          <a:xfrm>
            <a:off x="75961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7944" name="Line 24"/>
          <p:cNvSpPr>
            <a:spLocks noChangeShapeType="1"/>
          </p:cNvSpPr>
          <p:nvPr/>
        </p:nvSpPr>
        <p:spPr bwMode="auto">
          <a:xfrm>
            <a:off x="6588125" y="4870450"/>
            <a:ext cx="1008063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979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9DDE-5680-2247-94CD-2DF8C8B68D2F}" type="slidenum">
              <a:rPr lang="de-DE"/>
              <a:pPr/>
              <a:t>33</a:t>
            </a:fld>
            <a:endParaRPr lang="de-DE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Breitensuche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752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Kantentypen:</a:t>
            </a:r>
          </a:p>
          <a:p>
            <a:pPr>
              <a:lnSpc>
                <a:spcPct val="90000"/>
              </a:lnSpc>
            </a:pPr>
            <a:r>
              <a:rPr lang="de-DE" sz="2800" dirty="0">
                <a:solidFill>
                  <a:srgbClr val="FF0000"/>
                </a:solidFill>
              </a:rPr>
              <a:t>Baumkante:</a:t>
            </a:r>
            <a:r>
              <a:rPr lang="de-DE" sz="2800" dirty="0"/>
              <a:t> zum Kind</a:t>
            </a:r>
          </a:p>
          <a:p>
            <a:pPr>
              <a:lnSpc>
                <a:spcPct val="90000"/>
              </a:lnSpc>
            </a:pPr>
            <a:r>
              <a:rPr lang="de-DE" sz="2800" dirty="0">
                <a:solidFill>
                  <a:schemeClr val="accent2"/>
                </a:solidFill>
              </a:rPr>
              <a:t>Rückwärtskante:</a:t>
            </a:r>
            <a:r>
              <a:rPr lang="de-DE" sz="2800" dirty="0"/>
              <a:t> zu einem Vorfahr</a:t>
            </a:r>
          </a:p>
          <a:p>
            <a:pPr>
              <a:lnSpc>
                <a:spcPct val="90000"/>
              </a:lnSpc>
            </a:pPr>
            <a:r>
              <a:rPr lang="de-DE" sz="2800" dirty="0">
                <a:solidFill>
                  <a:schemeClr val="hlink"/>
                </a:solidFill>
              </a:rPr>
              <a:t>Kreuzkante:</a:t>
            </a:r>
            <a:r>
              <a:rPr lang="de-DE" sz="2800" dirty="0"/>
              <a:t> alle sonstige Kanten</a:t>
            </a:r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</a:t>
            </a:r>
          </a:p>
        </p:txBody>
      </p:sp>
      <p:sp>
        <p:nvSpPr>
          <p:cNvPr id="338948" name="Oval 4"/>
          <p:cNvSpPr>
            <a:spLocks noChangeArrowheads="1"/>
          </p:cNvSpPr>
          <p:nvPr/>
        </p:nvSpPr>
        <p:spPr bwMode="auto">
          <a:xfrm>
            <a:off x="969963" y="55165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38949" name="Oval 5"/>
          <p:cNvSpPr>
            <a:spLocks noChangeArrowheads="1"/>
          </p:cNvSpPr>
          <p:nvPr/>
        </p:nvSpPr>
        <p:spPr bwMode="auto">
          <a:xfrm>
            <a:off x="1187450" y="4221163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8950" name="Oval 6"/>
          <p:cNvSpPr>
            <a:spLocks noChangeArrowheads="1"/>
          </p:cNvSpPr>
          <p:nvPr/>
        </p:nvSpPr>
        <p:spPr bwMode="auto">
          <a:xfrm>
            <a:off x="2338388" y="49403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8951" name="Oval 7"/>
          <p:cNvSpPr>
            <a:spLocks noChangeArrowheads="1"/>
          </p:cNvSpPr>
          <p:nvPr/>
        </p:nvSpPr>
        <p:spPr bwMode="auto">
          <a:xfrm>
            <a:off x="3490913" y="58769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8952" name="Oval 8"/>
          <p:cNvSpPr>
            <a:spLocks noChangeArrowheads="1"/>
          </p:cNvSpPr>
          <p:nvPr/>
        </p:nvSpPr>
        <p:spPr bwMode="auto">
          <a:xfrm>
            <a:off x="3995738" y="45085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8953" name="Oval 9"/>
          <p:cNvSpPr>
            <a:spLocks noChangeArrowheads="1"/>
          </p:cNvSpPr>
          <p:nvPr/>
        </p:nvSpPr>
        <p:spPr bwMode="auto">
          <a:xfrm>
            <a:off x="5075238" y="56610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8954" name="Oval 10"/>
          <p:cNvSpPr>
            <a:spLocks noChangeArrowheads="1"/>
          </p:cNvSpPr>
          <p:nvPr/>
        </p:nvSpPr>
        <p:spPr bwMode="auto">
          <a:xfrm>
            <a:off x="2843213" y="36449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8955" name="Oval 11"/>
          <p:cNvSpPr>
            <a:spLocks noChangeArrowheads="1"/>
          </p:cNvSpPr>
          <p:nvPr/>
        </p:nvSpPr>
        <p:spPr bwMode="auto">
          <a:xfrm>
            <a:off x="4643438" y="35718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8956" name="Oval 12"/>
          <p:cNvSpPr>
            <a:spLocks noChangeArrowheads="1"/>
          </p:cNvSpPr>
          <p:nvPr/>
        </p:nvSpPr>
        <p:spPr bwMode="auto">
          <a:xfrm>
            <a:off x="6154738" y="44370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8957" name="Oval 13"/>
          <p:cNvSpPr>
            <a:spLocks noChangeArrowheads="1"/>
          </p:cNvSpPr>
          <p:nvPr/>
        </p:nvSpPr>
        <p:spPr bwMode="auto">
          <a:xfrm>
            <a:off x="7523163" y="39322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8958" name="Line 14"/>
          <p:cNvSpPr>
            <a:spLocks noChangeShapeType="1"/>
          </p:cNvSpPr>
          <p:nvPr/>
        </p:nvSpPr>
        <p:spPr bwMode="auto">
          <a:xfrm flipV="1">
            <a:off x="1258888" y="4724400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59" name="Line 15"/>
          <p:cNvSpPr>
            <a:spLocks noChangeShapeType="1"/>
          </p:cNvSpPr>
          <p:nvPr/>
        </p:nvSpPr>
        <p:spPr bwMode="auto">
          <a:xfrm flipV="1">
            <a:off x="1474788" y="5300663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0" name="Line 16"/>
          <p:cNvSpPr>
            <a:spLocks noChangeShapeType="1"/>
          </p:cNvSpPr>
          <p:nvPr/>
        </p:nvSpPr>
        <p:spPr bwMode="auto">
          <a:xfrm flipV="1">
            <a:off x="1619250" y="3932238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1" name="Line 17"/>
          <p:cNvSpPr>
            <a:spLocks noChangeShapeType="1"/>
          </p:cNvSpPr>
          <p:nvPr/>
        </p:nvSpPr>
        <p:spPr bwMode="auto">
          <a:xfrm>
            <a:off x="2770188" y="5372100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2" name="Line 18"/>
          <p:cNvSpPr>
            <a:spLocks noChangeShapeType="1"/>
          </p:cNvSpPr>
          <p:nvPr/>
        </p:nvSpPr>
        <p:spPr bwMode="auto">
          <a:xfrm>
            <a:off x="2843213" y="5156200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3" name="Line 19"/>
          <p:cNvSpPr>
            <a:spLocks noChangeShapeType="1"/>
          </p:cNvSpPr>
          <p:nvPr/>
        </p:nvSpPr>
        <p:spPr bwMode="auto">
          <a:xfrm flipV="1">
            <a:off x="3995738" y="6021388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4" name="Line 20"/>
          <p:cNvSpPr>
            <a:spLocks noChangeShapeType="1"/>
          </p:cNvSpPr>
          <p:nvPr/>
        </p:nvSpPr>
        <p:spPr bwMode="auto">
          <a:xfrm>
            <a:off x="3275013" y="4076700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5" name="Line 21"/>
          <p:cNvSpPr>
            <a:spLocks noChangeShapeType="1"/>
          </p:cNvSpPr>
          <p:nvPr/>
        </p:nvSpPr>
        <p:spPr bwMode="auto">
          <a:xfrm flipV="1">
            <a:off x="3346450" y="3787775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6" name="Line 22"/>
          <p:cNvSpPr>
            <a:spLocks noChangeShapeType="1"/>
          </p:cNvSpPr>
          <p:nvPr/>
        </p:nvSpPr>
        <p:spPr bwMode="auto">
          <a:xfrm flipV="1">
            <a:off x="4498975" y="4724400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7" name="Line 23"/>
          <p:cNvSpPr>
            <a:spLocks noChangeShapeType="1"/>
          </p:cNvSpPr>
          <p:nvPr/>
        </p:nvSpPr>
        <p:spPr bwMode="auto">
          <a:xfrm flipV="1">
            <a:off x="5507038" y="4940300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8" name="Line 24"/>
          <p:cNvSpPr>
            <a:spLocks noChangeShapeType="1"/>
          </p:cNvSpPr>
          <p:nvPr/>
        </p:nvSpPr>
        <p:spPr bwMode="auto">
          <a:xfrm>
            <a:off x="5146675" y="3932238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9" name="Line 25"/>
          <p:cNvSpPr>
            <a:spLocks noChangeShapeType="1"/>
          </p:cNvSpPr>
          <p:nvPr/>
        </p:nvSpPr>
        <p:spPr bwMode="auto">
          <a:xfrm flipH="1">
            <a:off x="3851275" y="5013325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70" name="Line 26"/>
          <p:cNvSpPr>
            <a:spLocks noChangeShapeType="1"/>
          </p:cNvSpPr>
          <p:nvPr/>
        </p:nvSpPr>
        <p:spPr bwMode="auto">
          <a:xfrm flipV="1">
            <a:off x="6659563" y="4292600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71" name="Oval 27"/>
          <p:cNvSpPr>
            <a:spLocks noChangeArrowheads="1"/>
          </p:cNvSpPr>
          <p:nvPr/>
        </p:nvSpPr>
        <p:spPr bwMode="auto">
          <a:xfrm>
            <a:off x="7596188" y="53721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8972" name="Line 28"/>
          <p:cNvSpPr>
            <a:spLocks noChangeShapeType="1"/>
          </p:cNvSpPr>
          <p:nvPr/>
        </p:nvSpPr>
        <p:spPr bwMode="auto">
          <a:xfrm>
            <a:off x="6588125" y="4868863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73" name="Line 29"/>
          <p:cNvSpPr>
            <a:spLocks noChangeShapeType="1"/>
          </p:cNvSpPr>
          <p:nvPr/>
        </p:nvSpPr>
        <p:spPr bwMode="auto">
          <a:xfrm flipH="1" flipV="1">
            <a:off x="1692275" y="4508500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74" name="Line 30"/>
          <p:cNvSpPr>
            <a:spLocks noChangeShapeType="1"/>
          </p:cNvSpPr>
          <p:nvPr/>
        </p:nvSpPr>
        <p:spPr bwMode="auto">
          <a:xfrm flipH="1">
            <a:off x="5651500" y="5734050"/>
            <a:ext cx="194468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574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1205-0EDD-E14E-A902-4A8621AB8F23}" type="slidenum">
              <a:rPr lang="de-DE"/>
              <a:pPr/>
              <a:t>34</a:t>
            </a:fld>
            <a:endParaRPr lang="de-DE"/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Breitensuche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752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Kantentypen:</a:t>
            </a:r>
          </a:p>
          <a:p>
            <a:pPr>
              <a:lnSpc>
                <a:spcPct val="90000"/>
              </a:lnSpc>
            </a:pPr>
            <a:r>
              <a:rPr lang="de-DE" sz="2800" dirty="0">
                <a:solidFill>
                  <a:srgbClr val="FF0000"/>
                </a:solidFill>
              </a:rPr>
              <a:t>Baumkante:</a:t>
            </a:r>
            <a:r>
              <a:rPr lang="de-DE" sz="2800" dirty="0"/>
              <a:t> zum Kind</a:t>
            </a:r>
          </a:p>
          <a:p>
            <a:pPr>
              <a:lnSpc>
                <a:spcPct val="90000"/>
              </a:lnSpc>
            </a:pPr>
            <a:r>
              <a:rPr lang="de-DE" sz="2800" dirty="0">
                <a:solidFill>
                  <a:schemeClr val="accent2"/>
                </a:solidFill>
              </a:rPr>
              <a:t>Rückwärtskante:</a:t>
            </a:r>
            <a:r>
              <a:rPr lang="de-DE" sz="2800" dirty="0"/>
              <a:t> zu einem Vorfahr</a:t>
            </a:r>
          </a:p>
          <a:p>
            <a:pPr>
              <a:lnSpc>
                <a:spcPct val="90000"/>
              </a:lnSpc>
            </a:pPr>
            <a:r>
              <a:rPr lang="de-DE" sz="2800" dirty="0">
                <a:solidFill>
                  <a:schemeClr val="hlink"/>
                </a:solidFill>
              </a:rPr>
              <a:t>Kreuzkante:</a:t>
            </a:r>
            <a:r>
              <a:rPr lang="de-DE" sz="2800" dirty="0"/>
              <a:t> alle sonstige Kanten</a:t>
            </a:r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</a:t>
            </a:r>
          </a:p>
        </p:txBody>
      </p:sp>
      <p:sp>
        <p:nvSpPr>
          <p:cNvPr id="339972" name="Oval 4"/>
          <p:cNvSpPr>
            <a:spLocks noChangeArrowheads="1"/>
          </p:cNvSpPr>
          <p:nvPr/>
        </p:nvSpPr>
        <p:spPr bwMode="auto">
          <a:xfrm>
            <a:off x="969963" y="55181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339973" name="Oval 5"/>
          <p:cNvSpPr>
            <a:spLocks noChangeArrowheads="1"/>
          </p:cNvSpPr>
          <p:nvPr/>
        </p:nvSpPr>
        <p:spPr bwMode="auto">
          <a:xfrm>
            <a:off x="1187450" y="422275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9974" name="Oval 6"/>
          <p:cNvSpPr>
            <a:spLocks noChangeArrowheads="1"/>
          </p:cNvSpPr>
          <p:nvPr/>
        </p:nvSpPr>
        <p:spPr bwMode="auto">
          <a:xfrm>
            <a:off x="2338388" y="49418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9975" name="Oval 7"/>
          <p:cNvSpPr>
            <a:spLocks noChangeArrowheads="1"/>
          </p:cNvSpPr>
          <p:nvPr/>
        </p:nvSpPr>
        <p:spPr bwMode="auto">
          <a:xfrm>
            <a:off x="3490913" y="58785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9976" name="Oval 8"/>
          <p:cNvSpPr>
            <a:spLocks noChangeArrowheads="1"/>
          </p:cNvSpPr>
          <p:nvPr/>
        </p:nvSpPr>
        <p:spPr bwMode="auto">
          <a:xfrm>
            <a:off x="3995738" y="45100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9977" name="Oval 9"/>
          <p:cNvSpPr>
            <a:spLocks noChangeArrowheads="1"/>
          </p:cNvSpPr>
          <p:nvPr/>
        </p:nvSpPr>
        <p:spPr bwMode="auto">
          <a:xfrm>
            <a:off x="5075238" y="56626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9978" name="Oval 10"/>
          <p:cNvSpPr>
            <a:spLocks noChangeArrowheads="1"/>
          </p:cNvSpPr>
          <p:nvPr/>
        </p:nvSpPr>
        <p:spPr bwMode="auto">
          <a:xfrm>
            <a:off x="2843213" y="36464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9979" name="Oval 11"/>
          <p:cNvSpPr>
            <a:spLocks noChangeArrowheads="1"/>
          </p:cNvSpPr>
          <p:nvPr/>
        </p:nvSpPr>
        <p:spPr bwMode="auto">
          <a:xfrm>
            <a:off x="4643438" y="35734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9980" name="Oval 12"/>
          <p:cNvSpPr>
            <a:spLocks noChangeArrowheads="1"/>
          </p:cNvSpPr>
          <p:nvPr/>
        </p:nvSpPr>
        <p:spPr bwMode="auto">
          <a:xfrm>
            <a:off x="6154738" y="44386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9981" name="Oval 13"/>
          <p:cNvSpPr>
            <a:spLocks noChangeArrowheads="1"/>
          </p:cNvSpPr>
          <p:nvPr/>
        </p:nvSpPr>
        <p:spPr bwMode="auto">
          <a:xfrm>
            <a:off x="7523163" y="39338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9982" name="Line 14"/>
          <p:cNvSpPr>
            <a:spLocks noChangeShapeType="1"/>
          </p:cNvSpPr>
          <p:nvPr/>
        </p:nvSpPr>
        <p:spPr bwMode="auto">
          <a:xfrm flipV="1">
            <a:off x="1258888" y="4725988"/>
            <a:ext cx="144462" cy="792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83" name="Line 15"/>
          <p:cNvSpPr>
            <a:spLocks noChangeShapeType="1"/>
          </p:cNvSpPr>
          <p:nvPr/>
        </p:nvSpPr>
        <p:spPr bwMode="auto">
          <a:xfrm flipV="1">
            <a:off x="1474788" y="5302250"/>
            <a:ext cx="863600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84" name="Line 16"/>
          <p:cNvSpPr>
            <a:spLocks noChangeShapeType="1"/>
          </p:cNvSpPr>
          <p:nvPr/>
        </p:nvSpPr>
        <p:spPr bwMode="auto">
          <a:xfrm flipV="1">
            <a:off x="1619250" y="3933825"/>
            <a:ext cx="1223963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85" name="Line 17"/>
          <p:cNvSpPr>
            <a:spLocks noChangeShapeType="1"/>
          </p:cNvSpPr>
          <p:nvPr/>
        </p:nvSpPr>
        <p:spPr bwMode="auto">
          <a:xfrm>
            <a:off x="2770188" y="5373688"/>
            <a:ext cx="792162" cy="5762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86" name="Line 18"/>
          <p:cNvSpPr>
            <a:spLocks noChangeShapeType="1"/>
          </p:cNvSpPr>
          <p:nvPr/>
        </p:nvSpPr>
        <p:spPr bwMode="auto">
          <a:xfrm>
            <a:off x="2843213" y="5157788"/>
            <a:ext cx="2232025" cy="6492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87" name="Line 19"/>
          <p:cNvSpPr>
            <a:spLocks noChangeShapeType="1"/>
          </p:cNvSpPr>
          <p:nvPr/>
        </p:nvSpPr>
        <p:spPr bwMode="auto">
          <a:xfrm flipV="1">
            <a:off x="3995738" y="6022975"/>
            <a:ext cx="1079500" cy="7143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88" name="Line 20"/>
          <p:cNvSpPr>
            <a:spLocks noChangeShapeType="1"/>
          </p:cNvSpPr>
          <p:nvPr/>
        </p:nvSpPr>
        <p:spPr bwMode="auto">
          <a:xfrm>
            <a:off x="3275013" y="4078288"/>
            <a:ext cx="720725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89" name="Line 21"/>
          <p:cNvSpPr>
            <a:spLocks noChangeShapeType="1"/>
          </p:cNvSpPr>
          <p:nvPr/>
        </p:nvSpPr>
        <p:spPr bwMode="auto">
          <a:xfrm flipV="1">
            <a:off x="3346450" y="3789363"/>
            <a:ext cx="1296988" cy="7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90" name="Line 22"/>
          <p:cNvSpPr>
            <a:spLocks noChangeShapeType="1"/>
          </p:cNvSpPr>
          <p:nvPr/>
        </p:nvSpPr>
        <p:spPr bwMode="auto">
          <a:xfrm flipV="1">
            <a:off x="4498975" y="4725988"/>
            <a:ext cx="1584325" cy="71437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91" name="Line 23"/>
          <p:cNvSpPr>
            <a:spLocks noChangeShapeType="1"/>
          </p:cNvSpPr>
          <p:nvPr/>
        </p:nvSpPr>
        <p:spPr bwMode="auto">
          <a:xfrm flipV="1">
            <a:off x="5507038" y="4941888"/>
            <a:ext cx="792162" cy="792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92" name="Line 24"/>
          <p:cNvSpPr>
            <a:spLocks noChangeShapeType="1"/>
          </p:cNvSpPr>
          <p:nvPr/>
        </p:nvSpPr>
        <p:spPr bwMode="auto">
          <a:xfrm>
            <a:off x="5146675" y="3933825"/>
            <a:ext cx="1008063" cy="576263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93" name="Line 25"/>
          <p:cNvSpPr>
            <a:spLocks noChangeShapeType="1"/>
          </p:cNvSpPr>
          <p:nvPr/>
        </p:nvSpPr>
        <p:spPr bwMode="auto">
          <a:xfrm flipH="1">
            <a:off x="3851275" y="5014913"/>
            <a:ext cx="287338" cy="863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94" name="Line 26"/>
          <p:cNvSpPr>
            <a:spLocks noChangeShapeType="1"/>
          </p:cNvSpPr>
          <p:nvPr/>
        </p:nvSpPr>
        <p:spPr bwMode="auto">
          <a:xfrm flipV="1">
            <a:off x="6659563" y="4294188"/>
            <a:ext cx="863600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95" name="Oval 27"/>
          <p:cNvSpPr>
            <a:spLocks noChangeArrowheads="1"/>
          </p:cNvSpPr>
          <p:nvPr/>
        </p:nvSpPr>
        <p:spPr bwMode="auto">
          <a:xfrm>
            <a:off x="75961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9996" name="Line 28"/>
          <p:cNvSpPr>
            <a:spLocks noChangeShapeType="1"/>
          </p:cNvSpPr>
          <p:nvPr/>
        </p:nvSpPr>
        <p:spPr bwMode="auto">
          <a:xfrm>
            <a:off x="6588125" y="4870450"/>
            <a:ext cx="1008063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97" name="Line 29"/>
          <p:cNvSpPr>
            <a:spLocks noChangeShapeType="1"/>
          </p:cNvSpPr>
          <p:nvPr/>
        </p:nvSpPr>
        <p:spPr bwMode="auto">
          <a:xfrm flipH="1" flipV="1">
            <a:off x="1692275" y="4508500"/>
            <a:ext cx="2303463" cy="2159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98" name="Line 30"/>
          <p:cNvSpPr>
            <a:spLocks noChangeShapeType="1"/>
          </p:cNvSpPr>
          <p:nvPr/>
        </p:nvSpPr>
        <p:spPr bwMode="auto">
          <a:xfrm flipH="1">
            <a:off x="5651500" y="5734050"/>
            <a:ext cx="1944688" cy="1428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526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Iteratoren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Sei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G=(V, E) </a:t>
            </a:r>
            <a:r>
              <a:rPr lang="de-DE" dirty="0" smtClean="0"/>
              <a:t>ein Graph</a:t>
            </a:r>
          </a:p>
          <a:p>
            <a:r>
              <a:rPr lang="de-DE" dirty="0" smtClean="0"/>
              <a:t>Iteration über Kanten (</a:t>
            </a:r>
            <a:r>
              <a:rPr lang="de-DE" dirty="0" err="1">
                <a:solidFill>
                  <a:srgbClr val="3C8C93"/>
                </a:solidFill>
              </a:rPr>
              <a:t>u</a:t>
            </a:r>
            <a:r>
              <a:rPr lang="de-DE"/>
              <a:t> </a:t>
            </a:r>
            <a:r>
              <a:rPr lang="de-DE" smtClean="0"/>
              <a:t>und </a:t>
            </a:r>
            <a:r>
              <a:rPr lang="de-DE">
                <a:solidFill>
                  <a:srgbClr val="3C8C93"/>
                </a:solidFill>
              </a:rPr>
              <a:t>v</a:t>
            </a:r>
            <a:r>
              <a:rPr lang="de-DE"/>
              <a:t> </a:t>
            </a:r>
            <a:r>
              <a:rPr lang="de-DE" smtClean="0"/>
              <a:t>nicht </a:t>
            </a:r>
            <a:r>
              <a:rPr lang="de-DE" dirty="0" err="1" smtClean="0"/>
              <a:t>instantiiert</a:t>
            </a:r>
            <a:r>
              <a:rPr lang="de-DE" dirty="0" smtClean="0"/>
              <a:t>): </a:t>
            </a:r>
          </a:p>
          <a:p>
            <a:pPr lvl="1"/>
            <a:r>
              <a:rPr lang="de-DE" b="1" dirty="0" err="1" smtClean="0"/>
              <a:t>foreach</a:t>
            </a:r>
            <a:r>
              <a:rPr lang="de-DE" dirty="0" smtClean="0"/>
              <a:t> 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u,v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>
                <a:solidFill>
                  <a:schemeClr val="hlink"/>
                </a:solidFill>
              </a:rPr>
              <a:t> E</a:t>
            </a:r>
            <a:r>
              <a:rPr lang="de-DE" dirty="0"/>
              <a:t> </a:t>
            </a:r>
            <a:r>
              <a:rPr lang="de-DE" b="1" dirty="0" smtClean="0"/>
              <a:t>do</a:t>
            </a:r>
          </a:p>
          <a:p>
            <a:r>
              <a:rPr lang="de-DE" dirty="0" smtClean="0"/>
              <a:t>Iteration über Knoten: </a:t>
            </a:r>
          </a:p>
          <a:p>
            <a:pPr lvl="1"/>
            <a:r>
              <a:rPr lang="de-DE" b="1" dirty="0" err="1"/>
              <a:t>foreach</a:t>
            </a:r>
            <a:r>
              <a:rPr lang="de-DE" dirty="0"/>
              <a:t>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 V</a:t>
            </a:r>
            <a:r>
              <a:rPr lang="de-DE" dirty="0" smtClean="0"/>
              <a:t> </a:t>
            </a:r>
            <a:r>
              <a:rPr lang="de-DE" b="1" dirty="0"/>
              <a:t>do</a:t>
            </a:r>
            <a:endParaRPr lang="de-DE" b="1" dirty="0" smtClean="0"/>
          </a:p>
          <a:p>
            <a:pPr lvl="1"/>
            <a:r>
              <a:rPr lang="de-DE" b="1" dirty="0" err="1" smtClean="0"/>
              <a:t>foreach</a:t>
            </a:r>
            <a:r>
              <a:rPr lang="de-DE" dirty="0" smtClean="0"/>
              <a:t> 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u,v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>
                <a:solidFill>
                  <a:schemeClr val="hlink"/>
                </a:solidFill>
              </a:rPr>
              <a:t> E</a:t>
            </a:r>
            <a:r>
              <a:rPr lang="de-DE" dirty="0"/>
              <a:t> </a:t>
            </a:r>
            <a:r>
              <a:rPr lang="de-DE" b="1" dirty="0" smtClean="0"/>
              <a:t>do</a:t>
            </a:r>
            <a:r>
              <a:rPr lang="de-DE" dirty="0" smtClean="0"/>
              <a:t>, wobei </a:t>
            </a:r>
          </a:p>
          <a:p>
            <a:pPr lvl="2"/>
            <a:r>
              <a:rPr lang="de-DE" dirty="0" smtClean="0"/>
              <a:t> </a:t>
            </a:r>
            <a:r>
              <a:rPr lang="de-DE" dirty="0" err="1" smtClean="0">
                <a:solidFill>
                  <a:srgbClr val="3C8C93"/>
                </a:solidFill>
              </a:rPr>
              <a:t>u</a:t>
            </a:r>
            <a:r>
              <a:rPr lang="de-DE" dirty="0" smtClean="0"/>
              <a:t> </a:t>
            </a:r>
            <a:r>
              <a:rPr lang="de-DE" dirty="0" err="1" smtClean="0"/>
              <a:t>instantiiert</a:t>
            </a:r>
            <a:endParaRPr lang="de-DE" dirty="0" smtClean="0"/>
          </a:p>
          <a:p>
            <a:pPr lvl="3"/>
            <a:r>
              <a:rPr lang="de-DE" dirty="0" smtClean="0"/>
              <a:t>Finde alle von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dirty="0" smtClean="0"/>
              <a:t> ausgehenden Kanten</a:t>
            </a:r>
          </a:p>
          <a:p>
            <a:pPr lvl="2"/>
            <a:r>
              <a:rPr lang="de-DE" dirty="0" smtClean="0"/>
              <a:t>oder </a:t>
            </a:r>
            <a:r>
              <a:rPr lang="de-DE" dirty="0">
                <a:solidFill>
                  <a:srgbClr val="3C8C93"/>
                </a:solidFill>
              </a:rPr>
              <a:t>v</a:t>
            </a:r>
            <a:r>
              <a:rPr lang="de-DE" dirty="0"/>
              <a:t> </a:t>
            </a:r>
            <a:r>
              <a:rPr lang="de-DE" dirty="0" err="1" smtClean="0"/>
              <a:t>instantiiert</a:t>
            </a:r>
            <a:endParaRPr lang="de-DE" dirty="0" smtClean="0"/>
          </a:p>
          <a:p>
            <a:pPr lvl="3"/>
            <a:r>
              <a:rPr lang="de-DE" dirty="0" smtClean="0"/>
              <a:t>Finde alle bei </a:t>
            </a:r>
            <a:r>
              <a:rPr lang="de-DE" dirty="0" smtClean="0">
                <a:solidFill>
                  <a:srgbClr val="3C8C93"/>
                </a:solidFill>
              </a:rPr>
              <a:t>v</a:t>
            </a:r>
            <a:r>
              <a:rPr lang="de-DE" dirty="0" smtClean="0"/>
              <a:t> eintreffenden Kanten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827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F5E0-49EA-EE43-B80F-26DF31D547C4}" type="slidenum">
              <a:rPr lang="de-DE"/>
              <a:pPr/>
              <a:t>36</a:t>
            </a:fld>
            <a:endParaRPr lang="de-DE"/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Iteratoren</a:t>
            </a:r>
            <a:endParaRPr lang="de-DE" dirty="0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Zeitaufwand </a:t>
            </a:r>
            <a:r>
              <a:rPr lang="de-DE" dirty="0" smtClean="0">
                <a:solidFill>
                  <a:schemeClr val="accent2"/>
                </a:solidFill>
              </a:rPr>
              <a:t>(grob)</a:t>
            </a:r>
            <a:r>
              <a:rPr lang="de-DE" dirty="0">
                <a:solidFill>
                  <a:schemeClr val="accent2"/>
                </a:solidFill>
              </a:rPr>
              <a:t>:</a:t>
            </a:r>
          </a:p>
          <a:p>
            <a:r>
              <a:rPr lang="de-DE" dirty="0" err="1" smtClean="0">
                <a:solidFill>
                  <a:srgbClr val="FF0000"/>
                </a:solidFill>
              </a:rPr>
              <a:t>getIteratorOut</a:t>
            </a:r>
            <a:r>
              <a:rPr lang="de-DE" dirty="0" smtClean="0"/>
              <a:t>(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 smtClean="0">
                <a:solidFill>
                  <a:schemeClr val="hlink"/>
                </a:solidFill>
              </a:rPr>
              <a:t>, </a:t>
            </a:r>
            <a:r>
              <a:rPr lang="de-DE" dirty="0">
                <a:solidFill>
                  <a:schemeClr val="hlink"/>
                </a:solidFill>
              </a:rPr>
              <a:t>G</a:t>
            </a:r>
            <a:r>
              <a:rPr lang="de-DE" dirty="0"/>
              <a:t>): </a:t>
            </a:r>
            <a:br>
              <a:rPr lang="de-DE" dirty="0"/>
            </a:br>
            <a:r>
              <a:rPr lang="de-DE" dirty="0">
                <a:solidFill>
                  <a:schemeClr val="hlink"/>
                </a:solidFill>
              </a:rPr>
              <a:t>O</a:t>
            </a:r>
            <a:r>
              <a:rPr lang="de-DE" dirty="0" smtClean="0">
                <a:solidFill>
                  <a:schemeClr val="hlink"/>
                </a:solidFill>
              </a:rPr>
              <a:t>(1) </a:t>
            </a:r>
            <a:r>
              <a:rPr lang="de-DE" dirty="0"/>
              <a:t>(</a:t>
            </a:r>
            <a:r>
              <a:rPr lang="de-DE" dirty="0" err="1"/>
              <a:t>worst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)</a:t>
            </a:r>
          </a:p>
          <a:p>
            <a:r>
              <a:rPr lang="de-DE" dirty="0" err="1" smtClean="0">
                <a:solidFill>
                  <a:srgbClr val="FF0000"/>
                </a:solidFill>
              </a:rPr>
              <a:t>getIteratorIn</a:t>
            </a:r>
            <a:r>
              <a:rPr lang="de-DE" dirty="0" smtClean="0"/>
              <a:t>(</a:t>
            </a:r>
            <a:r>
              <a:rPr lang="de-DE" dirty="0" smtClean="0">
                <a:solidFill>
                  <a:schemeClr val="hlink"/>
                </a:solidFill>
              </a:rPr>
              <a:t>v, </a:t>
            </a:r>
            <a:r>
              <a:rPr lang="de-DE" dirty="0">
                <a:solidFill>
                  <a:schemeClr val="hlink"/>
                </a:solidFill>
              </a:rPr>
              <a:t>G</a:t>
            </a:r>
            <a:r>
              <a:rPr lang="de-DE" dirty="0"/>
              <a:t>): </a:t>
            </a:r>
            <a:br>
              <a:rPr lang="de-DE" dirty="0"/>
            </a:br>
            <a:r>
              <a:rPr lang="de-DE" dirty="0" smtClean="0">
                <a:solidFill>
                  <a:schemeClr val="hlink"/>
                </a:solidFill>
              </a:rPr>
              <a:t>O(?) </a:t>
            </a:r>
            <a:r>
              <a:rPr lang="de-DE" dirty="0"/>
              <a:t>(</a:t>
            </a:r>
            <a:r>
              <a:rPr lang="de-DE" dirty="0" err="1"/>
              <a:t>worst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09252" name="Rectangle 4"/>
          <p:cNvSpPr>
            <a:spLocks noChangeArrowheads="1"/>
          </p:cNvSpPr>
          <p:nvPr/>
        </p:nvSpPr>
        <p:spPr bwMode="auto">
          <a:xfrm>
            <a:off x="5795963" y="155679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53" name="Oval 5"/>
          <p:cNvSpPr>
            <a:spLocks noChangeArrowheads="1"/>
          </p:cNvSpPr>
          <p:nvPr/>
        </p:nvSpPr>
        <p:spPr bwMode="auto">
          <a:xfrm>
            <a:off x="5940425" y="1699667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54" name="Line 6"/>
          <p:cNvSpPr>
            <a:spLocks noChangeShapeType="1"/>
          </p:cNvSpPr>
          <p:nvPr/>
        </p:nvSpPr>
        <p:spPr bwMode="auto">
          <a:xfrm flipH="1">
            <a:off x="5651500" y="1772692"/>
            <a:ext cx="3603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55" name="Rectangle 7"/>
          <p:cNvSpPr>
            <a:spLocks noChangeArrowheads="1"/>
          </p:cNvSpPr>
          <p:nvPr/>
        </p:nvSpPr>
        <p:spPr bwMode="auto">
          <a:xfrm>
            <a:off x="5364163" y="227593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1</a:t>
            </a:r>
          </a:p>
        </p:txBody>
      </p:sp>
      <p:sp>
        <p:nvSpPr>
          <p:cNvPr id="309256" name="Rectangle 8"/>
          <p:cNvSpPr>
            <a:spLocks noChangeArrowheads="1"/>
          </p:cNvSpPr>
          <p:nvPr/>
        </p:nvSpPr>
        <p:spPr bwMode="auto">
          <a:xfrm>
            <a:off x="5364163" y="299665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2</a:t>
            </a:r>
          </a:p>
        </p:txBody>
      </p:sp>
      <p:sp>
        <p:nvSpPr>
          <p:cNvPr id="309257" name="Line 9"/>
          <p:cNvSpPr>
            <a:spLocks noChangeShapeType="1"/>
          </p:cNvSpPr>
          <p:nvPr/>
        </p:nvSpPr>
        <p:spPr bwMode="auto">
          <a:xfrm>
            <a:off x="5653088" y="270773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58" name="Line 10"/>
          <p:cNvSpPr>
            <a:spLocks noChangeShapeType="1"/>
          </p:cNvSpPr>
          <p:nvPr/>
        </p:nvSpPr>
        <p:spPr bwMode="auto">
          <a:xfrm flipV="1">
            <a:off x="5508625" y="270773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59" name="Text Box 11"/>
          <p:cNvSpPr txBox="1">
            <a:spLocks noChangeArrowheads="1"/>
          </p:cNvSpPr>
          <p:nvPr/>
        </p:nvSpPr>
        <p:spPr bwMode="auto">
          <a:xfrm>
            <a:off x="5292725" y="1556792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09260" name="Rectangle 12"/>
          <p:cNvSpPr>
            <a:spLocks noChangeArrowheads="1"/>
          </p:cNvSpPr>
          <p:nvPr/>
        </p:nvSpPr>
        <p:spPr bwMode="auto">
          <a:xfrm>
            <a:off x="6227763" y="155679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61" name="Oval 13"/>
          <p:cNvSpPr>
            <a:spLocks noChangeArrowheads="1"/>
          </p:cNvSpPr>
          <p:nvPr/>
        </p:nvSpPr>
        <p:spPr bwMode="auto">
          <a:xfrm>
            <a:off x="6372225" y="1699667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62" name="Line 14"/>
          <p:cNvSpPr>
            <a:spLocks noChangeShapeType="1"/>
          </p:cNvSpPr>
          <p:nvPr/>
        </p:nvSpPr>
        <p:spPr bwMode="auto">
          <a:xfrm flipH="1">
            <a:off x="6300788" y="1772692"/>
            <a:ext cx="14287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63" name="Rectangle 15"/>
          <p:cNvSpPr>
            <a:spLocks noChangeArrowheads="1"/>
          </p:cNvSpPr>
          <p:nvPr/>
        </p:nvSpPr>
        <p:spPr bwMode="auto">
          <a:xfrm>
            <a:off x="6084888" y="227593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3</a:t>
            </a:r>
          </a:p>
        </p:txBody>
      </p:sp>
      <p:sp>
        <p:nvSpPr>
          <p:cNvPr id="309264" name="Rectangle 16"/>
          <p:cNvSpPr>
            <a:spLocks noChangeArrowheads="1"/>
          </p:cNvSpPr>
          <p:nvPr/>
        </p:nvSpPr>
        <p:spPr bwMode="auto">
          <a:xfrm>
            <a:off x="6084888" y="299665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4</a:t>
            </a:r>
          </a:p>
        </p:txBody>
      </p:sp>
      <p:sp>
        <p:nvSpPr>
          <p:cNvPr id="309265" name="Line 17"/>
          <p:cNvSpPr>
            <a:spLocks noChangeShapeType="1"/>
          </p:cNvSpPr>
          <p:nvPr/>
        </p:nvSpPr>
        <p:spPr bwMode="auto">
          <a:xfrm>
            <a:off x="6373813" y="270773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66" name="Line 18"/>
          <p:cNvSpPr>
            <a:spLocks noChangeShapeType="1"/>
          </p:cNvSpPr>
          <p:nvPr/>
        </p:nvSpPr>
        <p:spPr bwMode="auto">
          <a:xfrm flipV="1">
            <a:off x="6227763" y="2709317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67" name="Rectangle 19"/>
          <p:cNvSpPr>
            <a:spLocks noChangeArrowheads="1"/>
          </p:cNvSpPr>
          <p:nvPr/>
        </p:nvSpPr>
        <p:spPr bwMode="auto">
          <a:xfrm>
            <a:off x="6659563" y="155679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68" name="Oval 20"/>
          <p:cNvSpPr>
            <a:spLocks noChangeArrowheads="1"/>
          </p:cNvSpPr>
          <p:nvPr/>
        </p:nvSpPr>
        <p:spPr bwMode="auto">
          <a:xfrm>
            <a:off x="6804025" y="1699667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69" name="Line 21"/>
          <p:cNvSpPr>
            <a:spLocks noChangeShapeType="1"/>
          </p:cNvSpPr>
          <p:nvPr/>
        </p:nvSpPr>
        <p:spPr bwMode="auto">
          <a:xfrm>
            <a:off x="6875463" y="1772692"/>
            <a:ext cx="144462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70" name="Rectangle 22"/>
          <p:cNvSpPr>
            <a:spLocks noChangeArrowheads="1"/>
          </p:cNvSpPr>
          <p:nvPr/>
        </p:nvSpPr>
        <p:spPr bwMode="auto">
          <a:xfrm>
            <a:off x="6804025" y="227593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5</a:t>
            </a:r>
          </a:p>
        </p:txBody>
      </p:sp>
      <p:sp>
        <p:nvSpPr>
          <p:cNvPr id="309271" name="Rectangle 23"/>
          <p:cNvSpPr>
            <a:spLocks noChangeArrowheads="1"/>
          </p:cNvSpPr>
          <p:nvPr/>
        </p:nvSpPr>
        <p:spPr bwMode="auto">
          <a:xfrm flipH="1">
            <a:off x="7092950" y="155679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72" name="Oval 24"/>
          <p:cNvSpPr>
            <a:spLocks noChangeArrowheads="1"/>
          </p:cNvSpPr>
          <p:nvPr/>
        </p:nvSpPr>
        <p:spPr bwMode="auto">
          <a:xfrm flipH="1">
            <a:off x="7237413" y="1699667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73" name="Line 25"/>
          <p:cNvSpPr>
            <a:spLocks noChangeShapeType="1"/>
          </p:cNvSpPr>
          <p:nvPr/>
        </p:nvSpPr>
        <p:spPr bwMode="auto">
          <a:xfrm>
            <a:off x="7308850" y="1772692"/>
            <a:ext cx="3603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74" name="Rectangle 26"/>
          <p:cNvSpPr>
            <a:spLocks noChangeArrowheads="1"/>
          </p:cNvSpPr>
          <p:nvPr/>
        </p:nvSpPr>
        <p:spPr bwMode="auto">
          <a:xfrm>
            <a:off x="7524750" y="227593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6</a:t>
            </a:r>
          </a:p>
        </p:txBody>
      </p:sp>
      <p:sp>
        <p:nvSpPr>
          <p:cNvPr id="309275" name="Rectangle 27"/>
          <p:cNvSpPr>
            <a:spLocks noChangeArrowheads="1"/>
          </p:cNvSpPr>
          <p:nvPr/>
        </p:nvSpPr>
        <p:spPr bwMode="auto">
          <a:xfrm>
            <a:off x="4716463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1,2</a:t>
            </a:r>
          </a:p>
        </p:txBody>
      </p:sp>
      <p:sp>
        <p:nvSpPr>
          <p:cNvPr id="309276" name="Rectangle 28"/>
          <p:cNvSpPr>
            <a:spLocks noChangeArrowheads="1"/>
          </p:cNvSpPr>
          <p:nvPr/>
        </p:nvSpPr>
        <p:spPr bwMode="auto">
          <a:xfrm>
            <a:off x="5365750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1,3</a:t>
            </a:r>
          </a:p>
        </p:txBody>
      </p:sp>
      <p:sp>
        <p:nvSpPr>
          <p:cNvPr id="309277" name="Rectangle 29"/>
          <p:cNvSpPr>
            <a:spLocks noChangeArrowheads="1"/>
          </p:cNvSpPr>
          <p:nvPr/>
        </p:nvSpPr>
        <p:spPr bwMode="auto">
          <a:xfrm>
            <a:off x="6013450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2,3</a:t>
            </a:r>
          </a:p>
        </p:txBody>
      </p:sp>
      <p:sp>
        <p:nvSpPr>
          <p:cNvPr id="309278" name="Rectangle 30"/>
          <p:cNvSpPr>
            <a:spLocks noChangeArrowheads="1"/>
          </p:cNvSpPr>
          <p:nvPr/>
        </p:nvSpPr>
        <p:spPr bwMode="auto">
          <a:xfrm>
            <a:off x="6661150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2,4</a:t>
            </a:r>
          </a:p>
        </p:txBody>
      </p:sp>
      <p:sp>
        <p:nvSpPr>
          <p:cNvPr id="309279" name="Rectangle 31"/>
          <p:cNvSpPr>
            <a:spLocks noChangeArrowheads="1"/>
          </p:cNvSpPr>
          <p:nvPr/>
        </p:nvSpPr>
        <p:spPr bwMode="auto">
          <a:xfrm>
            <a:off x="7308850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3,4</a:t>
            </a:r>
          </a:p>
        </p:txBody>
      </p:sp>
      <p:sp>
        <p:nvSpPr>
          <p:cNvPr id="309280" name="Rectangle 32"/>
          <p:cNvSpPr>
            <a:spLocks noChangeArrowheads="1"/>
          </p:cNvSpPr>
          <p:nvPr/>
        </p:nvSpPr>
        <p:spPr bwMode="auto">
          <a:xfrm>
            <a:off x="7956550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4,1</a:t>
            </a:r>
          </a:p>
        </p:txBody>
      </p:sp>
      <p:sp>
        <p:nvSpPr>
          <p:cNvPr id="309281" name="Rectangle 33"/>
          <p:cNvSpPr>
            <a:spLocks noChangeArrowheads="1"/>
          </p:cNvSpPr>
          <p:nvPr/>
        </p:nvSpPr>
        <p:spPr bwMode="auto">
          <a:xfrm flipH="1">
            <a:off x="4429125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2" name="Rectangle 34"/>
          <p:cNvSpPr>
            <a:spLocks noChangeArrowheads="1"/>
          </p:cNvSpPr>
          <p:nvPr/>
        </p:nvSpPr>
        <p:spPr bwMode="auto">
          <a:xfrm flipH="1">
            <a:off x="4860925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3" name="Oval 35"/>
          <p:cNvSpPr>
            <a:spLocks noChangeArrowheads="1"/>
          </p:cNvSpPr>
          <p:nvPr/>
        </p:nvSpPr>
        <p:spPr bwMode="auto">
          <a:xfrm flipH="1">
            <a:off x="5005388" y="5012780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4" name="Rectangle 36"/>
          <p:cNvSpPr>
            <a:spLocks noChangeArrowheads="1"/>
          </p:cNvSpPr>
          <p:nvPr/>
        </p:nvSpPr>
        <p:spPr bwMode="auto">
          <a:xfrm flipH="1">
            <a:off x="5292725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5" name="Oval 37"/>
          <p:cNvSpPr>
            <a:spLocks noChangeArrowheads="1"/>
          </p:cNvSpPr>
          <p:nvPr/>
        </p:nvSpPr>
        <p:spPr bwMode="auto">
          <a:xfrm flipH="1">
            <a:off x="5437188" y="5012780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6" name="Rectangle 38"/>
          <p:cNvSpPr>
            <a:spLocks noChangeArrowheads="1"/>
          </p:cNvSpPr>
          <p:nvPr/>
        </p:nvSpPr>
        <p:spPr bwMode="auto">
          <a:xfrm flipH="1">
            <a:off x="5724525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7" name="Rectangle 39"/>
          <p:cNvSpPr>
            <a:spLocks noChangeArrowheads="1"/>
          </p:cNvSpPr>
          <p:nvPr/>
        </p:nvSpPr>
        <p:spPr bwMode="auto">
          <a:xfrm flipH="1">
            <a:off x="6156325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8" name="Oval 40"/>
          <p:cNvSpPr>
            <a:spLocks noChangeArrowheads="1"/>
          </p:cNvSpPr>
          <p:nvPr/>
        </p:nvSpPr>
        <p:spPr bwMode="auto">
          <a:xfrm flipH="1">
            <a:off x="6300788" y="5012780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9" name="Rectangle 41"/>
          <p:cNvSpPr>
            <a:spLocks noChangeArrowheads="1"/>
          </p:cNvSpPr>
          <p:nvPr/>
        </p:nvSpPr>
        <p:spPr bwMode="auto">
          <a:xfrm flipH="1">
            <a:off x="6589713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0" name="Oval 42"/>
          <p:cNvSpPr>
            <a:spLocks noChangeArrowheads="1"/>
          </p:cNvSpPr>
          <p:nvPr/>
        </p:nvSpPr>
        <p:spPr bwMode="auto">
          <a:xfrm flipH="1">
            <a:off x="6734175" y="5012780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1" name="Rectangle 43"/>
          <p:cNvSpPr>
            <a:spLocks noChangeArrowheads="1"/>
          </p:cNvSpPr>
          <p:nvPr/>
        </p:nvSpPr>
        <p:spPr bwMode="auto">
          <a:xfrm flipH="1">
            <a:off x="7021513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2" name="Oval 44"/>
          <p:cNvSpPr>
            <a:spLocks noChangeArrowheads="1"/>
          </p:cNvSpPr>
          <p:nvPr/>
        </p:nvSpPr>
        <p:spPr bwMode="auto">
          <a:xfrm flipH="1">
            <a:off x="7165975" y="5012780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3" name="Rectangle 45"/>
          <p:cNvSpPr>
            <a:spLocks noChangeArrowheads="1"/>
          </p:cNvSpPr>
          <p:nvPr/>
        </p:nvSpPr>
        <p:spPr bwMode="auto">
          <a:xfrm flipH="1">
            <a:off x="7453313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4" name="Rectangle 46"/>
          <p:cNvSpPr>
            <a:spLocks noChangeArrowheads="1"/>
          </p:cNvSpPr>
          <p:nvPr/>
        </p:nvSpPr>
        <p:spPr bwMode="auto">
          <a:xfrm flipH="1">
            <a:off x="7885113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5" name="Rectangle 47"/>
          <p:cNvSpPr>
            <a:spLocks noChangeArrowheads="1"/>
          </p:cNvSpPr>
          <p:nvPr/>
        </p:nvSpPr>
        <p:spPr bwMode="auto">
          <a:xfrm flipH="1">
            <a:off x="8316913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6" name="Oval 48"/>
          <p:cNvSpPr>
            <a:spLocks noChangeArrowheads="1"/>
          </p:cNvSpPr>
          <p:nvPr/>
        </p:nvSpPr>
        <p:spPr bwMode="auto">
          <a:xfrm flipH="1">
            <a:off x="8461375" y="5012780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7" name="Line 49"/>
          <p:cNvSpPr>
            <a:spLocks noChangeShapeType="1"/>
          </p:cNvSpPr>
          <p:nvPr/>
        </p:nvSpPr>
        <p:spPr bwMode="auto">
          <a:xfrm>
            <a:off x="4933950" y="4222205"/>
            <a:ext cx="14398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98" name="Line 50"/>
          <p:cNvSpPr>
            <a:spLocks noChangeShapeType="1"/>
          </p:cNvSpPr>
          <p:nvPr/>
        </p:nvSpPr>
        <p:spPr bwMode="auto">
          <a:xfrm flipH="1">
            <a:off x="5076825" y="4222205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99" name="Line 51"/>
          <p:cNvSpPr>
            <a:spLocks noChangeShapeType="1"/>
          </p:cNvSpPr>
          <p:nvPr/>
        </p:nvSpPr>
        <p:spPr bwMode="auto">
          <a:xfrm>
            <a:off x="6229350" y="4222205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0" name="Line 52"/>
          <p:cNvSpPr>
            <a:spLocks noChangeShapeType="1"/>
          </p:cNvSpPr>
          <p:nvPr/>
        </p:nvSpPr>
        <p:spPr bwMode="auto">
          <a:xfrm flipH="1">
            <a:off x="6805613" y="4222205"/>
            <a:ext cx="7143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1" name="Line 53"/>
          <p:cNvSpPr>
            <a:spLocks noChangeShapeType="1"/>
          </p:cNvSpPr>
          <p:nvPr/>
        </p:nvSpPr>
        <p:spPr bwMode="auto">
          <a:xfrm flipH="1">
            <a:off x="5508625" y="4222205"/>
            <a:ext cx="20161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2" name="Line 54"/>
          <p:cNvSpPr>
            <a:spLocks noChangeShapeType="1"/>
          </p:cNvSpPr>
          <p:nvPr/>
        </p:nvSpPr>
        <p:spPr bwMode="auto">
          <a:xfrm>
            <a:off x="8174038" y="4222205"/>
            <a:ext cx="35877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3" name="Line 55"/>
          <p:cNvSpPr>
            <a:spLocks noChangeShapeType="1"/>
          </p:cNvSpPr>
          <p:nvPr/>
        </p:nvSpPr>
        <p:spPr bwMode="auto">
          <a:xfrm flipV="1">
            <a:off x="5076825" y="3430042"/>
            <a:ext cx="504825" cy="1655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4" name="Line 56"/>
          <p:cNvSpPr>
            <a:spLocks noChangeShapeType="1"/>
          </p:cNvSpPr>
          <p:nvPr/>
        </p:nvSpPr>
        <p:spPr bwMode="auto">
          <a:xfrm flipV="1">
            <a:off x="5508625" y="2709317"/>
            <a:ext cx="1512888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5" name="Line 57"/>
          <p:cNvSpPr>
            <a:spLocks noChangeShapeType="1"/>
          </p:cNvSpPr>
          <p:nvPr/>
        </p:nvSpPr>
        <p:spPr bwMode="auto">
          <a:xfrm flipH="1" flipV="1">
            <a:off x="5797550" y="2709317"/>
            <a:ext cx="576263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6" name="Line 58"/>
          <p:cNvSpPr>
            <a:spLocks noChangeShapeType="1"/>
          </p:cNvSpPr>
          <p:nvPr/>
        </p:nvSpPr>
        <p:spPr bwMode="auto">
          <a:xfrm flipH="1" flipV="1">
            <a:off x="6300788" y="3430042"/>
            <a:ext cx="504825" cy="1655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7" name="Line 59"/>
          <p:cNvSpPr>
            <a:spLocks noChangeShapeType="1"/>
          </p:cNvSpPr>
          <p:nvPr/>
        </p:nvSpPr>
        <p:spPr bwMode="auto">
          <a:xfrm flipH="1" flipV="1">
            <a:off x="6516688" y="2709317"/>
            <a:ext cx="720725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8" name="Line 60"/>
          <p:cNvSpPr>
            <a:spLocks noChangeShapeType="1"/>
          </p:cNvSpPr>
          <p:nvPr/>
        </p:nvSpPr>
        <p:spPr bwMode="auto">
          <a:xfrm flipH="1" flipV="1">
            <a:off x="7740650" y="2709317"/>
            <a:ext cx="792163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686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F6E4-C8FF-AC49-8EF6-082450278B3B}" type="slidenum">
              <a:rPr lang="de-DE"/>
              <a:pPr/>
              <a:t>37</a:t>
            </a:fld>
            <a:endParaRPr lang="de-DE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Breitensuche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400" dirty="0" err="1"/>
              <a:t>Procedure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accent2"/>
                </a:solidFill>
              </a:rPr>
              <a:t>BFS</a:t>
            </a:r>
            <a:r>
              <a:rPr lang="de-DE" sz="2400" dirty="0"/>
              <a:t>(</a:t>
            </a:r>
            <a:r>
              <a:rPr lang="de-DE" sz="2400" dirty="0">
                <a:solidFill>
                  <a:schemeClr val="hlink"/>
                </a:solidFill>
              </a:rPr>
              <a:t>s</a:t>
            </a:r>
            <a:r>
              <a:rPr lang="de-DE" sz="2400" dirty="0"/>
              <a:t>: </a:t>
            </a:r>
            <a:r>
              <a:rPr lang="de-DE" sz="2400" dirty="0" err="1">
                <a:solidFill>
                  <a:schemeClr val="hlink"/>
                </a:solidFill>
              </a:rPr>
              <a:t>Node</a:t>
            </a:r>
            <a:r>
              <a:rPr lang="de-DE" sz="2400" dirty="0"/>
              <a:t>)</a:t>
            </a:r>
            <a:br>
              <a:rPr lang="de-DE" sz="2400" dirty="0"/>
            </a:br>
            <a:r>
              <a:rPr lang="de-DE" sz="2400" dirty="0">
                <a:solidFill>
                  <a:schemeClr val="hlink"/>
                </a:solidFill>
              </a:rPr>
              <a:t>d = </a:t>
            </a:r>
            <a:r>
              <a:rPr lang="de-DE" sz="2400" dirty="0" smtClean="0">
                <a:solidFill>
                  <a:schemeClr val="hlink"/>
                </a:solidFill>
              </a:rPr>
              <a:t>&lt;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 smtClean="0">
                <a:solidFill>
                  <a:schemeClr val="hlink"/>
                </a:solidFill>
              </a:rPr>
              <a:t>,</a:t>
            </a:r>
            <a:r>
              <a:rPr lang="de-DE" sz="2400" dirty="0">
                <a:solidFill>
                  <a:schemeClr val="hlink"/>
                </a:solidFill>
              </a:rPr>
              <a:t>…</a:t>
            </a:r>
            <a:r>
              <a:rPr lang="de-DE" sz="2400" dirty="0" smtClean="0">
                <a:solidFill>
                  <a:schemeClr val="hlink"/>
                </a:solidFill>
              </a:rPr>
              <a:t>,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 smtClean="0">
                <a:solidFill>
                  <a:schemeClr val="hlink"/>
                </a:solidFill>
              </a:rPr>
              <a:t>&gt;</a:t>
            </a:r>
            <a:r>
              <a:rPr lang="de-DE" sz="2400" dirty="0">
                <a:solidFill>
                  <a:schemeClr val="hlink"/>
                </a:solidFill>
              </a:rPr>
              <a:t>:</a:t>
            </a:r>
            <a:r>
              <a:rPr lang="de-DE" sz="2400" dirty="0"/>
              <a:t> Array </a:t>
            </a:r>
            <a:r>
              <a:rPr lang="de-DE" sz="2400" dirty="0">
                <a:solidFill>
                  <a:schemeClr val="hlink"/>
                </a:solidFill>
              </a:rPr>
              <a:t>[1..n]</a:t>
            </a:r>
            <a:r>
              <a:rPr lang="de-DE" sz="2400" dirty="0"/>
              <a:t> of </a:t>
            </a:r>
            <a:r>
              <a:rPr lang="de-DE" sz="2400" dirty="0">
                <a:solidFill>
                  <a:schemeClr val="hlink"/>
                </a:solidFill>
              </a:rPr>
              <a:t>IN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err="1">
                <a:solidFill>
                  <a:schemeClr val="hlink"/>
                </a:solidFill>
              </a:rPr>
              <a:t>parent</a:t>
            </a:r>
            <a:r>
              <a:rPr lang="de-DE" sz="2400" dirty="0">
                <a:solidFill>
                  <a:schemeClr val="hlink"/>
                </a:solidFill>
              </a:rPr>
              <a:t> = </a:t>
            </a:r>
            <a:r>
              <a:rPr lang="de-DE" sz="2400" dirty="0" smtClean="0">
                <a:solidFill>
                  <a:schemeClr val="hlink"/>
                </a:solidFill>
              </a:rPr>
              <a:t>&lt;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⊥</a:t>
            </a:r>
            <a:r>
              <a:rPr lang="de-DE" sz="2400" dirty="0" smtClean="0">
                <a:solidFill>
                  <a:schemeClr val="hlink"/>
                </a:solidFill>
              </a:rPr>
              <a:t>,</a:t>
            </a:r>
            <a:r>
              <a:rPr lang="de-DE" sz="2400" dirty="0">
                <a:solidFill>
                  <a:schemeClr val="hlink"/>
                </a:solidFill>
              </a:rPr>
              <a:t>…</a:t>
            </a:r>
            <a:r>
              <a:rPr lang="de-DE" sz="2400" dirty="0" smtClean="0">
                <a:solidFill>
                  <a:schemeClr val="hlink"/>
                </a:solidFill>
              </a:rPr>
              <a:t>,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 ⊥</a:t>
            </a:r>
            <a:r>
              <a:rPr lang="de-DE" sz="2400" dirty="0" smtClean="0">
                <a:solidFill>
                  <a:schemeClr val="hlink"/>
                </a:solidFill>
              </a:rPr>
              <a:t>&gt;</a:t>
            </a:r>
            <a:r>
              <a:rPr lang="de-DE" sz="2400" dirty="0">
                <a:solidFill>
                  <a:schemeClr val="hlink"/>
                </a:solidFill>
              </a:rPr>
              <a:t>:</a:t>
            </a:r>
            <a:r>
              <a:rPr lang="de-DE" sz="2400" dirty="0"/>
              <a:t> Array </a:t>
            </a:r>
            <a:r>
              <a:rPr lang="de-DE" sz="2400" dirty="0">
                <a:solidFill>
                  <a:schemeClr val="hlink"/>
                </a:solidFill>
              </a:rPr>
              <a:t>[1..n]</a:t>
            </a:r>
            <a:r>
              <a:rPr lang="de-DE" sz="2400" dirty="0"/>
              <a:t> of </a:t>
            </a:r>
            <a:r>
              <a:rPr lang="de-DE" sz="2400" dirty="0" err="1">
                <a:solidFill>
                  <a:schemeClr val="hlink"/>
                </a:solidFill>
              </a:rPr>
              <a:t>Node</a:t>
            </a:r>
            <a:r>
              <a:rPr lang="de-DE" sz="2400" dirty="0">
                <a:solidFill>
                  <a:schemeClr val="hlink"/>
                </a:solidFill>
              </a:rPr>
              <a:t/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>
                <a:solidFill>
                  <a:schemeClr val="hlink"/>
                </a:solidFill>
              </a:rPr>
              <a:t>d</a:t>
            </a:r>
            <a:r>
              <a:rPr lang="de-DE" sz="2400" dirty="0" smtClean="0">
                <a:solidFill>
                  <a:schemeClr val="hlink"/>
                </a:solidFill>
              </a:rPr>
              <a:t>[</a:t>
            </a:r>
            <a:r>
              <a:rPr lang="de-DE" sz="2400" dirty="0" err="1" smtClean="0">
                <a:solidFill>
                  <a:schemeClr val="accent2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(s)]:=0            </a:t>
            </a:r>
            <a:r>
              <a:rPr lang="de-DE" sz="2400" dirty="0">
                <a:solidFill>
                  <a:srgbClr val="FF0000"/>
                </a:solidFill>
              </a:rPr>
              <a:t>// s hat Distanz 0 zu sich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err="1">
                <a:solidFill>
                  <a:schemeClr val="hlink"/>
                </a:solidFill>
              </a:rPr>
              <a:t>parent</a:t>
            </a:r>
            <a:r>
              <a:rPr lang="de-DE" sz="2400" dirty="0">
                <a:solidFill>
                  <a:schemeClr val="hlink"/>
                </a:solidFill>
              </a:rPr>
              <a:t>[Key(s)]:=s    </a:t>
            </a:r>
            <a:r>
              <a:rPr lang="de-DE" sz="2400" dirty="0">
                <a:solidFill>
                  <a:srgbClr val="FF0000"/>
                </a:solidFill>
              </a:rPr>
              <a:t>// s ist sein eigener Vater</a:t>
            </a:r>
            <a:r>
              <a:rPr lang="de-DE" sz="2400" dirty="0">
                <a:solidFill>
                  <a:schemeClr val="hlink"/>
                </a:solidFill>
              </a:rPr>
              <a:t/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 err="1">
                <a:solidFill>
                  <a:schemeClr val="hlink"/>
                </a:solidFill>
              </a:rPr>
              <a:t>q</a:t>
            </a:r>
            <a:r>
              <a:rPr lang="de-DE" sz="2400" dirty="0">
                <a:solidFill>
                  <a:schemeClr val="hlink"/>
                </a:solidFill>
              </a:rPr>
              <a:t>:=&lt;s&gt;: List</a:t>
            </a:r>
            <a:r>
              <a:rPr lang="de-DE" sz="2400" dirty="0"/>
              <a:t> of </a:t>
            </a:r>
            <a:r>
              <a:rPr lang="de-DE" sz="2400" dirty="0" err="1">
                <a:solidFill>
                  <a:schemeClr val="hlink"/>
                </a:solidFill>
              </a:rPr>
              <a:t>Node</a:t>
            </a:r>
            <a:r>
              <a:rPr lang="de-DE" sz="2400" dirty="0">
                <a:solidFill>
                  <a:schemeClr val="hlink"/>
                </a:solidFill>
              </a:rPr>
              <a:t>  </a:t>
            </a:r>
            <a:r>
              <a:rPr lang="de-DE" sz="2400" dirty="0">
                <a:solidFill>
                  <a:srgbClr val="FF0000"/>
                </a:solidFill>
              </a:rPr>
              <a:t>// </a:t>
            </a:r>
            <a:r>
              <a:rPr lang="de-DE" sz="2400" dirty="0" err="1">
                <a:solidFill>
                  <a:srgbClr val="FF0000"/>
                </a:solidFill>
              </a:rPr>
              <a:t>q:Queue</a:t>
            </a:r>
            <a:r>
              <a:rPr lang="de-DE" sz="2400" dirty="0">
                <a:solidFill>
                  <a:srgbClr val="FF0000"/>
                </a:solidFill>
              </a:rPr>
              <a:t> zu besuchender Knoten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err="1"/>
              <a:t>while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hlink"/>
                </a:solidFill>
              </a:rPr>
              <a:t>q</a:t>
            </a:r>
            <a:r>
              <a:rPr lang="de-DE" sz="2400" dirty="0">
                <a:solidFill>
                  <a:schemeClr val="hlink"/>
                </a:solidFill>
              </a:rPr>
              <a:t> </a:t>
            </a:r>
            <a:r>
              <a:rPr lang="de-DE" sz="2400" dirty="0" smtClean="0">
                <a:solidFill>
                  <a:schemeClr val="hlink"/>
                </a:solidFill>
              </a:rPr>
              <a:t>≠ </a:t>
            </a:r>
            <a:r>
              <a:rPr lang="de-DE" sz="2400" dirty="0">
                <a:solidFill>
                  <a:schemeClr val="hlink"/>
                </a:solidFill>
              </a:rPr>
              <a:t>&lt;&gt;</a:t>
            </a:r>
            <a:r>
              <a:rPr lang="de-DE" sz="2400" dirty="0"/>
              <a:t> do       </a:t>
            </a:r>
            <a:r>
              <a:rPr lang="de-DE" sz="2400" dirty="0">
                <a:solidFill>
                  <a:srgbClr val="FF0000"/>
                </a:solidFill>
              </a:rPr>
              <a:t>// solange </a:t>
            </a:r>
            <a:r>
              <a:rPr lang="de-DE" sz="2400" dirty="0" err="1">
                <a:solidFill>
                  <a:srgbClr val="FF0000"/>
                </a:solidFill>
              </a:rPr>
              <a:t>q</a:t>
            </a:r>
            <a:r>
              <a:rPr lang="de-DE" sz="2400" dirty="0">
                <a:solidFill>
                  <a:srgbClr val="FF0000"/>
                </a:solidFill>
              </a:rPr>
              <a:t> nicht leer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    </a:t>
            </a:r>
            <a:r>
              <a:rPr lang="de-DE" sz="2400" dirty="0" err="1">
                <a:solidFill>
                  <a:schemeClr val="hlink"/>
                </a:solidFill>
              </a:rPr>
              <a:t>u</a:t>
            </a:r>
            <a:r>
              <a:rPr lang="de-DE" sz="2400" dirty="0">
                <a:solidFill>
                  <a:schemeClr val="hlink"/>
                </a:solidFill>
              </a:rPr>
              <a:t>:= </a:t>
            </a:r>
            <a:r>
              <a:rPr lang="de-DE" sz="2400" dirty="0" err="1" smtClean="0">
                <a:solidFill>
                  <a:schemeClr val="accent2"/>
                </a:solidFill>
              </a:rPr>
              <a:t>popFront</a:t>
            </a:r>
            <a:r>
              <a:rPr lang="de-DE" sz="2400" dirty="0" smtClean="0">
                <a:solidFill>
                  <a:schemeClr val="hlink"/>
                </a:solidFill>
              </a:rPr>
              <a:t>(</a:t>
            </a:r>
            <a:r>
              <a:rPr lang="de-DE" sz="2400" dirty="0" err="1" smtClean="0">
                <a:solidFill>
                  <a:schemeClr val="hlink"/>
                </a:solidFill>
              </a:rPr>
              <a:t>q</a:t>
            </a:r>
            <a:r>
              <a:rPr lang="de-DE" sz="2400" dirty="0" smtClean="0">
                <a:solidFill>
                  <a:schemeClr val="hlink"/>
                </a:solidFill>
              </a:rPr>
              <a:t>)  </a:t>
            </a:r>
            <a:r>
              <a:rPr lang="de-DE" sz="2400" dirty="0">
                <a:solidFill>
                  <a:srgbClr val="FF0000"/>
                </a:solidFill>
              </a:rPr>
              <a:t>// nimm Knoten nach FIFO-Regel</a:t>
            </a:r>
            <a:r>
              <a:rPr lang="de-DE" sz="2400" dirty="0">
                <a:solidFill>
                  <a:schemeClr val="hlink"/>
                </a:solidFill>
              </a:rPr>
              <a:t/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/>
              <a:t>    </a:t>
            </a:r>
            <a:r>
              <a:rPr lang="de-DE" sz="2400" dirty="0" err="1"/>
              <a:t>foreach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u,v</a:t>
            </a:r>
            <a:r>
              <a:rPr lang="de-DE" sz="2400" dirty="0" smtClean="0">
                <a:solidFill>
                  <a:schemeClr val="hlink"/>
                </a:solidFill>
              </a:rPr>
              <a:t>)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400" dirty="0" smtClean="0">
                <a:solidFill>
                  <a:schemeClr val="hlink"/>
                </a:solidFill>
              </a:rPr>
              <a:t> </a:t>
            </a:r>
            <a:r>
              <a:rPr lang="de-DE" sz="2400" dirty="0">
                <a:solidFill>
                  <a:schemeClr val="hlink"/>
                </a:solidFill>
              </a:rPr>
              <a:t>E</a:t>
            </a:r>
            <a:r>
              <a:rPr lang="de-DE" sz="2400" dirty="0"/>
              <a:t> do</a:t>
            </a:r>
            <a:br>
              <a:rPr lang="de-DE" sz="2400" dirty="0"/>
            </a:br>
            <a:r>
              <a:rPr lang="de-DE" sz="2400" dirty="0"/>
              <a:t>       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hlink"/>
                </a:solidFill>
              </a:rPr>
              <a:t>parent</a:t>
            </a:r>
            <a:r>
              <a:rPr lang="de-DE" sz="2400" dirty="0">
                <a:solidFill>
                  <a:schemeClr val="hlink"/>
                </a:solidFill>
              </a:rPr>
              <a:t>(Key(v))</a:t>
            </a:r>
            <a:r>
              <a:rPr lang="de-DE" sz="2400" dirty="0" smtClean="0">
                <a:solidFill>
                  <a:schemeClr val="hlink"/>
                </a:solidFill>
              </a:rPr>
              <a:t>=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⊥</a:t>
            </a:r>
            <a:r>
              <a:rPr lang="de-DE" sz="2400" dirty="0" smtClean="0"/>
              <a:t> </a:t>
            </a:r>
            <a:r>
              <a:rPr lang="de-DE" sz="2400" dirty="0" err="1"/>
              <a:t>then</a:t>
            </a:r>
            <a:r>
              <a:rPr lang="de-DE" sz="2400" dirty="0"/>
              <a:t>  </a:t>
            </a:r>
            <a:r>
              <a:rPr lang="de-DE" sz="2400" dirty="0">
                <a:solidFill>
                  <a:srgbClr val="FF0000"/>
                </a:solidFill>
              </a:rPr>
              <a:t>// v schon besucht?</a:t>
            </a:r>
            <a:br>
              <a:rPr lang="de-DE" sz="2400" dirty="0">
                <a:solidFill>
                  <a:srgbClr val="FF0000"/>
                </a:solidFill>
              </a:rPr>
            </a:br>
            <a:r>
              <a:rPr lang="de-DE" sz="2400" dirty="0" smtClean="0">
                <a:solidFill>
                  <a:srgbClr val="FF0000"/>
                </a:solidFill>
              </a:rPr>
              <a:t>            </a:t>
            </a:r>
            <a:r>
              <a:rPr lang="de-DE" sz="2400" dirty="0" err="1" smtClean="0">
                <a:solidFill>
                  <a:schemeClr val="accent2"/>
                </a:solidFill>
              </a:rPr>
              <a:t>pushBack</a:t>
            </a:r>
            <a:r>
              <a:rPr lang="de-DE" sz="2400" dirty="0">
                <a:solidFill>
                  <a:schemeClr val="hlink"/>
                </a:solidFill>
              </a:rPr>
              <a:t>(v, </a:t>
            </a:r>
            <a:r>
              <a:rPr lang="de-DE" sz="2400" dirty="0" err="1">
                <a:solidFill>
                  <a:schemeClr val="hlink"/>
                </a:solidFill>
              </a:rPr>
              <a:t>q</a:t>
            </a:r>
            <a:r>
              <a:rPr lang="de-DE" sz="2400" dirty="0">
                <a:solidFill>
                  <a:schemeClr val="hlink"/>
                </a:solidFill>
              </a:rPr>
              <a:t>)  </a:t>
            </a:r>
            <a:r>
              <a:rPr lang="de-DE" sz="2400" dirty="0">
                <a:solidFill>
                  <a:srgbClr val="FF0000"/>
                </a:solidFill>
              </a:rPr>
              <a:t>// nein, dann in </a:t>
            </a:r>
            <a:r>
              <a:rPr lang="de-DE" sz="2400" dirty="0" err="1">
                <a:solidFill>
                  <a:srgbClr val="FF0000"/>
                </a:solidFill>
              </a:rPr>
              <a:t>q</a:t>
            </a:r>
            <a:r>
              <a:rPr lang="de-DE" sz="2400" dirty="0">
                <a:solidFill>
                  <a:srgbClr val="FF0000"/>
                </a:solidFill>
              </a:rPr>
              <a:t> hinten einfügen</a:t>
            </a:r>
            <a:r>
              <a:rPr lang="de-DE" sz="2400" dirty="0">
                <a:solidFill>
                  <a:schemeClr val="hlink"/>
                </a:solidFill>
              </a:rPr>
              <a:t/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>
                <a:solidFill>
                  <a:schemeClr val="hlink"/>
                </a:solidFill>
              </a:rPr>
              <a:t>            d[Key(v)]:=d[Key(</a:t>
            </a:r>
            <a:r>
              <a:rPr lang="de-DE" sz="2400" dirty="0" err="1">
                <a:solidFill>
                  <a:schemeClr val="hlink"/>
                </a:solidFill>
              </a:rPr>
              <a:t>u</a:t>
            </a:r>
            <a:r>
              <a:rPr lang="de-DE" sz="2400" dirty="0">
                <a:solidFill>
                  <a:schemeClr val="hlink"/>
                </a:solidFill>
              </a:rPr>
              <a:t>)]+1</a:t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>
                <a:solidFill>
                  <a:schemeClr val="hlink"/>
                </a:solidFill>
              </a:rPr>
              <a:t>            </a:t>
            </a:r>
            <a:r>
              <a:rPr lang="de-DE" sz="2400" dirty="0" err="1">
                <a:solidFill>
                  <a:schemeClr val="hlink"/>
                </a:solidFill>
              </a:rPr>
              <a:t>parent</a:t>
            </a:r>
            <a:r>
              <a:rPr lang="de-DE" sz="2400" dirty="0">
                <a:solidFill>
                  <a:schemeClr val="hlink"/>
                </a:solidFill>
              </a:rPr>
              <a:t>[Key(v)]:=</a:t>
            </a:r>
            <a:r>
              <a:rPr lang="de-DE" sz="2400" dirty="0" err="1">
                <a:solidFill>
                  <a:schemeClr val="hlink"/>
                </a:solidFill>
              </a:rPr>
              <a:t>u</a:t>
            </a:r>
            <a:endParaRPr lang="de-DE" sz="24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9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CAC2-6E0A-094C-8F36-C408AE51561C}" type="slidenum">
              <a:rPr lang="de-DE"/>
              <a:pPr/>
              <a:t>38</a:t>
            </a:fld>
            <a:endParaRPr lang="de-DE"/>
          </a:p>
        </p:txBody>
      </p:sp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BFS(b)</a:t>
            </a:r>
          </a:p>
        </p:txBody>
      </p:sp>
      <p:sp>
        <p:nvSpPr>
          <p:cNvPr id="342019" name="Oval 3"/>
          <p:cNvSpPr>
            <a:spLocks noChangeArrowheads="1"/>
          </p:cNvSpPr>
          <p:nvPr/>
        </p:nvSpPr>
        <p:spPr bwMode="auto">
          <a:xfrm>
            <a:off x="1763713" y="48688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342020" name="Oval 4"/>
          <p:cNvSpPr>
            <a:spLocks noChangeArrowheads="1"/>
          </p:cNvSpPr>
          <p:nvPr/>
        </p:nvSpPr>
        <p:spPr bwMode="auto">
          <a:xfrm>
            <a:off x="2987675" y="4149725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342021" name="Oval 5"/>
          <p:cNvSpPr>
            <a:spLocks noChangeArrowheads="1"/>
          </p:cNvSpPr>
          <p:nvPr/>
        </p:nvSpPr>
        <p:spPr bwMode="auto">
          <a:xfrm>
            <a:off x="4211638" y="35004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342022" name="Oval 6"/>
          <p:cNvSpPr>
            <a:spLocks noChangeArrowheads="1"/>
          </p:cNvSpPr>
          <p:nvPr/>
        </p:nvSpPr>
        <p:spPr bwMode="auto">
          <a:xfrm>
            <a:off x="5508625" y="27813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342023" name="Oval 7"/>
          <p:cNvSpPr>
            <a:spLocks noChangeArrowheads="1"/>
          </p:cNvSpPr>
          <p:nvPr/>
        </p:nvSpPr>
        <p:spPr bwMode="auto">
          <a:xfrm>
            <a:off x="6804025" y="21336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i</a:t>
            </a:r>
          </a:p>
        </p:txBody>
      </p:sp>
      <p:sp>
        <p:nvSpPr>
          <p:cNvPr id="342024" name="Line 8"/>
          <p:cNvSpPr>
            <a:spLocks noChangeShapeType="1"/>
          </p:cNvSpPr>
          <p:nvPr/>
        </p:nvSpPr>
        <p:spPr bwMode="auto">
          <a:xfrm flipV="1">
            <a:off x="2268538" y="4508500"/>
            <a:ext cx="719137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25" name="Line 9"/>
          <p:cNvSpPr>
            <a:spLocks noChangeShapeType="1"/>
          </p:cNvSpPr>
          <p:nvPr/>
        </p:nvSpPr>
        <p:spPr bwMode="auto">
          <a:xfrm flipV="1">
            <a:off x="3492500" y="3860800"/>
            <a:ext cx="719138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26" name="Line 10"/>
          <p:cNvSpPr>
            <a:spLocks noChangeShapeType="1"/>
          </p:cNvSpPr>
          <p:nvPr/>
        </p:nvSpPr>
        <p:spPr bwMode="auto">
          <a:xfrm flipV="1">
            <a:off x="4716463" y="3213100"/>
            <a:ext cx="7921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27" name="Line 11"/>
          <p:cNvSpPr>
            <a:spLocks noChangeShapeType="1"/>
          </p:cNvSpPr>
          <p:nvPr/>
        </p:nvSpPr>
        <p:spPr bwMode="auto">
          <a:xfrm flipV="1">
            <a:off x="6011863" y="2492375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28" name="Oval 12"/>
          <p:cNvSpPr>
            <a:spLocks noChangeArrowheads="1"/>
          </p:cNvSpPr>
          <p:nvPr/>
        </p:nvSpPr>
        <p:spPr bwMode="auto">
          <a:xfrm>
            <a:off x="4211638" y="23495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342029" name="Line 13"/>
          <p:cNvSpPr>
            <a:spLocks noChangeShapeType="1"/>
          </p:cNvSpPr>
          <p:nvPr/>
        </p:nvSpPr>
        <p:spPr bwMode="auto">
          <a:xfrm flipH="1" flipV="1">
            <a:off x="4716463" y="2636838"/>
            <a:ext cx="7921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30" name="Line 14"/>
          <p:cNvSpPr>
            <a:spLocks noChangeShapeType="1"/>
          </p:cNvSpPr>
          <p:nvPr/>
        </p:nvSpPr>
        <p:spPr bwMode="auto">
          <a:xfrm flipH="1">
            <a:off x="4427538" y="2852738"/>
            <a:ext cx="730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31" name="Oval 15"/>
          <p:cNvSpPr>
            <a:spLocks noChangeArrowheads="1"/>
          </p:cNvSpPr>
          <p:nvPr/>
        </p:nvSpPr>
        <p:spPr bwMode="auto">
          <a:xfrm>
            <a:off x="2916238" y="26368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342032" name="Oval 16"/>
          <p:cNvSpPr>
            <a:spLocks noChangeArrowheads="1"/>
          </p:cNvSpPr>
          <p:nvPr/>
        </p:nvSpPr>
        <p:spPr bwMode="auto">
          <a:xfrm>
            <a:off x="1692275" y="21336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342033" name="Line 17"/>
          <p:cNvSpPr>
            <a:spLocks noChangeShapeType="1"/>
          </p:cNvSpPr>
          <p:nvPr/>
        </p:nvSpPr>
        <p:spPr bwMode="auto">
          <a:xfrm flipV="1">
            <a:off x="3203575" y="3141663"/>
            <a:ext cx="0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34" name="Line 18"/>
          <p:cNvSpPr>
            <a:spLocks noChangeShapeType="1"/>
          </p:cNvSpPr>
          <p:nvPr/>
        </p:nvSpPr>
        <p:spPr bwMode="auto">
          <a:xfrm flipH="1" flipV="1">
            <a:off x="2051050" y="2636838"/>
            <a:ext cx="1008063" cy="151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35" name="Line 19"/>
          <p:cNvSpPr>
            <a:spLocks noChangeShapeType="1"/>
          </p:cNvSpPr>
          <p:nvPr/>
        </p:nvSpPr>
        <p:spPr bwMode="auto">
          <a:xfrm>
            <a:off x="1908175" y="2636838"/>
            <a:ext cx="71438" cy="223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36" name="Line 20"/>
          <p:cNvSpPr>
            <a:spLocks noChangeShapeType="1"/>
          </p:cNvSpPr>
          <p:nvPr/>
        </p:nvSpPr>
        <p:spPr bwMode="auto">
          <a:xfrm flipH="1" flipV="1">
            <a:off x="2195513" y="2420938"/>
            <a:ext cx="792162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42037" name="AutoShape 21"/>
          <p:cNvCxnSpPr>
            <a:cxnSpLocks noChangeShapeType="1"/>
            <a:stCxn id="342022" idx="0"/>
            <a:endCxn id="342031" idx="0"/>
          </p:cNvCxnSpPr>
          <p:nvPr/>
        </p:nvCxnSpPr>
        <p:spPr bwMode="auto">
          <a:xfrm rot="5400000" flipH="1">
            <a:off x="4392613" y="1412875"/>
            <a:ext cx="144462" cy="2592388"/>
          </a:xfrm>
          <a:prstGeom prst="curvedConnector3">
            <a:avLst>
              <a:gd name="adj1" fmla="val 54725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42038" name="Oval 22"/>
          <p:cNvSpPr>
            <a:spLocks noChangeArrowheads="1"/>
          </p:cNvSpPr>
          <p:nvPr/>
        </p:nvSpPr>
        <p:spPr bwMode="auto">
          <a:xfrm>
            <a:off x="4140200" y="4868863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342039" name="Line 23"/>
          <p:cNvSpPr>
            <a:spLocks noChangeShapeType="1"/>
          </p:cNvSpPr>
          <p:nvPr/>
        </p:nvSpPr>
        <p:spPr bwMode="auto">
          <a:xfrm flipH="1" flipV="1">
            <a:off x="3492500" y="4508500"/>
            <a:ext cx="64770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40" name="Oval 24"/>
          <p:cNvSpPr>
            <a:spLocks noChangeArrowheads="1"/>
          </p:cNvSpPr>
          <p:nvPr/>
        </p:nvSpPr>
        <p:spPr bwMode="auto">
          <a:xfrm>
            <a:off x="755650" y="5876925"/>
            <a:ext cx="503238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2041" name="Text Box 25"/>
          <p:cNvSpPr txBox="1">
            <a:spLocks noChangeArrowheads="1"/>
          </p:cNvSpPr>
          <p:nvPr/>
        </p:nvSpPr>
        <p:spPr bwMode="auto">
          <a:xfrm>
            <a:off x="1258888" y="5876925"/>
            <a:ext cx="2827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: besucht, noch in </a:t>
            </a:r>
            <a:r>
              <a:rPr lang="de-DE" sz="2400">
                <a:solidFill>
                  <a:schemeClr val="hlink"/>
                </a:solidFill>
              </a:rPr>
              <a:t>q</a:t>
            </a:r>
          </a:p>
        </p:txBody>
      </p:sp>
      <p:sp>
        <p:nvSpPr>
          <p:cNvPr id="342042" name="Oval 26"/>
          <p:cNvSpPr>
            <a:spLocks noChangeArrowheads="1"/>
          </p:cNvSpPr>
          <p:nvPr/>
        </p:nvSpPr>
        <p:spPr bwMode="auto">
          <a:xfrm>
            <a:off x="4356100" y="5876925"/>
            <a:ext cx="503238" cy="5032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42043" name="Text Box 27"/>
          <p:cNvSpPr txBox="1">
            <a:spLocks noChangeArrowheads="1"/>
          </p:cNvSpPr>
          <p:nvPr/>
        </p:nvSpPr>
        <p:spPr bwMode="auto">
          <a:xfrm>
            <a:off x="4859338" y="5876925"/>
            <a:ext cx="3589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: besucht, nicht mehr in </a:t>
            </a:r>
            <a:r>
              <a:rPr lang="de-DE" sz="2400">
                <a:solidFill>
                  <a:schemeClr val="hlink"/>
                </a:solidFill>
              </a:rPr>
              <a:t>q</a:t>
            </a:r>
          </a:p>
        </p:txBody>
      </p:sp>
      <p:sp>
        <p:nvSpPr>
          <p:cNvPr id="342044" name="Text Box 28"/>
          <p:cNvSpPr txBox="1">
            <a:spLocks noChangeArrowheads="1"/>
          </p:cNvSpPr>
          <p:nvPr/>
        </p:nvSpPr>
        <p:spPr bwMode="auto">
          <a:xfrm>
            <a:off x="4643438" y="4941888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(0,b)</a:t>
            </a:r>
          </a:p>
        </p:txBody>
      </p:sp>
      <p:sp>
        <p:nvSpPr>
          <p:cNvPr id="342045" name="Text Box 29"/>
          <p:cNvSpPr txBox="1">
            <a:spLocks noChangeArrowheads="1"/>
          </p:cNvSpPr>
          <p:nvPr/>
        </p:nvSpPr>
        <p:spPr bwMode="auto">
          <a:xfrm>
            <a:off x="2916238" y="4652963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(1,b)</a:t>
            </a:r>
          </a:p>
        </p:txBody>
      </p:sp>
      <p:sp>
        <p:nvSpPr>
          <p:cNvPr id="342046" name="Text Box 30"/>
          <p:cNvSpPr txBox="1">
            <a:spLocks noChangeArrowheads="1"/>
          </p:cNvSpPr>
          <p:nvPr/>
        </p:nvSpPr>
        <p:spPr bwMode="auto">
          <a:xfrm>
            <a:off x="1042988" y="4941888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(2,c)</a:t>
            </a:r>
          </a:p>
        </p:txBody>
      </p:sp>
      <p:sp>
        <p:nvSpPr>
          <p:cNvPr id="342047" name="Text Box 31"/>
          <p:cNvSpPr txBox="1">
            <a:spLocks noChangeArrowheads="1"/>
          </p:cNvSpPr>
          <p:nvPr/>
        </p:nvSpPr>
        <p:spPr bwMode="auto">
          <a:xfrm>
            <a:off x="1042988" y="213360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(2,c)</a:t>
            </a:r>
          </a:p>
        </p:txBody>
      </p:sp>
      <p:sp>
        <p:nvSpPr>
          <p:cNvPr id="342048" name="Text Box 32"/>
          <p:cNvSpPr txBox="1">
            <a:spLocks noChangeArrowheads="1"/>
          </p:cNvSpPr>
          <p:nvPr/>
        </p:nvSpPr>
        <p:spPr bwMode="auto">
          <a:xfrm>
            <a:off x="3276600" y="2420938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(2,c)</a:t>
            </a:r>
          </a:p>
        </p:txBody>
      </p:sp>
      <p:sp>
        <p:nvSpPr>
          <p:cNvPr id="342049" name="Text Box 33"/>
          <p:cNvSpPr txBox="1">
            <a:spLocks noChangeArrowheads="1"/>
          </p:cNvSpPr>
          <p:nvPr/>
        </p:nvSpPr>
        <p:spPr bwMode="auto">
          <a:xfrm>
            <a:off x="4211638" y="4005263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(2,c)</a:t>
            </a:r>
          </a:p>
        </p:txBody>
      </p:sp>
      <p:sp>
        <p:nvSpPr>
          <p:cNvPr id="342050" name="Text Box 34"/>
          <p:cNvSpPr txBox="1">
            <a:spLocks noChangeArrowheads="1"/>
          </p:cNvSpPr>
          <p:nvPr/>
        </p:nvSpPr>
        <p:spPr bwMode="auto">
          <a:xfrm>
            <a:off x="5508625" y="3284538"/>
            <a:ext cx="590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(3,f)</a:t>
            </a:r>
          </a:p>
        </p:txBody>
      </p:sp>
      <p:sp>
        <p:nvSpPr>
          <p:cNvPr id="342051" name="Text Box 35"/>
          <p:cNvSpPr txBox="1">
            <a:spLocks noChangeArrowheads="1"/>
          </p:cNvSpPr>
          <p:nvPr/>
        </p:nvSpPr>
        <p:spPr bwMode="auto">
          <a:xfrm>
            <a:off x="4500563" y="2781300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(4,g)</a:t>
            </a:r>
          </a:p>
        </p:txBody>
      </p:sp>
      <p:sp>
        <p:nvSpPr>
          <p:cNvPr id="342052" name="Text Box 36"/>
          <p:cNvSpPr txBox="1">
            <a:spLocks noChangeArrowheads="1"/>
          </p:cNvSpPr>
          <p:nvPr/>
        </p:nvSpPr>
        <p:spPr bwMode="auto">
          <a:xfrm>
            <a:off x="6732588" y="2636838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(4,g)</a:t>
            </a:r>
          </a:p>
        </p:txBody>
      </p:sp>
      <p:sp>
        <p:nvSpPr>
          <p:cNvPr id="342053" name="Text Box 37"/>
          <p:cNvSpPr txBox="1">
            <a:spLocks noChangeArrowheads="1"/>
          </p:cNvSpPr>
          <p:nvPr/>
        </p:nvSpPr>
        <p:spPr bwMode="auto">
          <a:xfrm>
            <a:off x="5364163" y="4221163"/>
            <a:ext cx="3062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</a:rPr>
              <a:t>(d[v],parent[v])-</a:t>
            </a:r>
            <a:r>
              <a:rPr lang="de-DE" sz="2400"/>
              <a:t>Werte</a:t>
            </a:r>
          </a:p>
        </p:txBody>
      </p:sp>
    </p:spTree>
    <p:extLst>
      <p:ext uri="{BB962C8B-B14F-4D97-AF65-F5344CB8AC3E}">
        <p14:creationId xmlns:p14="http://schemas.microsoft.com/office/powerpoint/2010/main" val="236634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42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42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10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42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2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4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4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4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10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1000" fill="hold"/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1000" fill="hold"/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4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10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10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10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4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1000" fill="hold"/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10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44" grpId="0"/>
      <p:bldP spid="342045" grpId="0"/>
      <p:bldP spid="342046" grpId="0"/>
      <p:bldP spid="342047" grpId="0"/>
      <p:bldP spid="342048" grpId="0"/>
      <p:bldP spid="342049" grpId="0"/>
      <p:bldP spid="342050" grpId="0"/>
      <p:bldP spid="342051" grpId="0"/>
      <p:bldP spid="34205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579A-E13C-3C49-901C-8E7A1E81FAB3}" type="slidenum">
              <a:rPr lang="de-DE"/>
              <a:pPr/>
              <a:t>39</a:t>
            </a:fld>
            <a:endParaRPr lang="de-DE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BFS(a)</a:t>
            </a:r>
          </a:p>
        </p:txBody>
      </p:sp>
      <p:sp>
        <p:nvSpPr>
          <p:cNvPr id="343043" name="Oval 3"/>
          <p:cNvSpPr>
            <a:spLocks noChangeArrowheads="1"/>
          </p:cNvSpPr>
          <p:nvPr/>
        </p:nvSpPr>
        <p:spPr bwMode="auto">
          <a:xfrm>
            <a:off x="1763713" y="48688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343044" name="Oval 4"/>
          <p:cNvSpPr>
            <a:spLocks noChangeArrowheads="1"/>
          </p:cNvSpPr>
          <p:nvPr/>
        </p:nvSpPr>
        <p:spPr bwMode="auto">
          <a:xfrm>
            <a:off x="2987675" y="4149725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343045" name="Oval 5"/>
          <p:cNvSpPr>
            <a:spLocks noChangeArrowheads="1"/>
          </p:cNvSpPr>
          <p:nvPr/>
        </p:nvSpPr>
        <p:spPr bwMode="auto">
          <a:xfrm>
            <a:off x="4211638" y="35004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343046" name="Oval 6"/>
          <p:cNvSpPr>
            <a:spLocks noChangeArrowheads="1"/>
          </p:cNvSpPr>
          <p:nvPr/>
        </p:nvSpPr>
        <p:spPr bwMode="auto">
          <a:xfrm>
            <a:off x="5508625" y="27813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343047" name="Oval 7"/>
          <p:cNvSpPr>
            <a:spLocks noChangeArrowheads="1"/>
          </p:cNvSpPr>
          <p:nvPr/>
        </p:nvSpPr>
        <p:spPr bwMode="auto">
          <a:xfrm>
            <a:off x="6804025" y="21336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i</a:t>
            </a:r>
          </a:p>
        </p:txBody>
      </p:sp>
      <p:sp>
        <p:nvSpPr>
          <p:cNvPr id="343048" name="Line 8"/>
          <p:cNvSpPr>
            <a:spLocks noChangeShapeType="1"/>
          </p:cNvSpPr>
          <p:nvPr/>
        </p:nvSpPr>
        <p:spPr bwMode="auto">
          <a:xfrm flipV="1">
            <a:off x="2268538" y="4508500"/>
            <a:ext cx="719137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49" name="Line 9"/>
          <p:cNvSpPr>
            <a:spLocks noChangeShapeType="1"/>
          </p:cNvSpPr>
          <p:nvPr/>
        </p:nvSpPr>
        <p:spPr bwMode="auto">
          <a:xfrm flipV="1">
            <a:off x="3492500" y="3860800"/>
            <a:ext cx="719138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0" name="Line 10"/>
          <p:cNvSpPr>
            <a:spLocks noChangeShapeType="1"/>
          </p:cNvSpPr>
          <p:nvPr/>
        </p:nvSpPr>
        <p:spPr bwMode="auto">
          <a:xfrm flipV="1">
            <a:off x="4716463" y="3213100"/>
            <a:ext cx="7921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1" name="Line 11"/>
          <p:cNvSpPr>
            <a:spLocks noChangeShapeType="1"/>
          </p:cNvSpPr>
          <p:nvPr/>
        </p:nvSpPr>
        <p:spPr bwMode="auto">
          <a:xfrm flipV="1">
            <a:off x="6011863" y="2492375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2" name="Oval 12"/>
          <p:cNvSpPr>
            <a:spLocks noChangeArrowheads="1"/>
          </p:cNvSpPr>
          <p:nvPr/>
        </p:nvSpPr>
        <p:spPr bwMode="auto">
          <a:xfrm>
            <a:off x="4211638" y="23495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343053" name="Line 13"/>
          <p:cNvSpPr>
            <a:spLocks noChangeShapeType="1"/>
          </p:cNvSpPr>
          <p:nvPr/>
        </p:nvSpPr>
        <p:spPr bwMode="auto">
          <a:xfrm flipH="1" flipV="1">
            <a:off x="4716463" y="2636838"/>
            <a:ext cx="7921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4" name="Line 14"/>
          <p:cNvSpPr>
            <a:spLocks noChangeShapeType="1"/>
          </p:cNvSpPr>
          <p:nvPr/>
        </p:nvSpPr>
        <p:spPr bwMode="auto">
          <a:xfrm flipH="1">
            <a:off x="4427538" y="2852738"/>
            <a:ext cx="730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5" name="Oval 15"/>
          <p:cNvSpPr>
            <a:spLocks noChangeArrowheads="1"/>
          </p:cNvSpPr>
          <p:nvPr/>
        </p:nvSpPr>
        <p:spPr bwMode="auto">
          <a:xfrm>
            <a:off x="2916238" y="26368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343056" name="Oval 16"/>
          <p:cNvSpPr>
            <a:spLocks noChangeArrowheads="1"/>
          </p:cNvSpPr>
          <p:nvPr/>
        </p:nvSpPr>
        <p:spPr bwMode="auto">
          <a:xfrm>
            <a:off x="1692275" y="21336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343057" name="Line 17"/>
          <p:cNvSpPr>
            <a:spLocks noChangeShapeType="1"/>
          </p:cNvSpPr>
          <p:nvPr/>
        </p:nvSpPr>
        <p:spPr bwMode="auto">
          <a:xfrm flipV="1">
            <a:off x="3203575" y="3141663"/>
            <a:ext cx="0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8" name="Line 18"/>
          <p:cNvSpPr>
            <a:spLocks noChangeShapeType="1"/>
          </p:cNvSpPr>
          <p:nvPr/>
        </p:nvSpPr>
        <p:spPr bwMode="auto">
          <a:xfrm flipH="1" flipV="1">
            <a:off x="2051050" y="2636838"/>
            <a:ext cx="1008063" cy="151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9" name="Line 19"/>
          <p:cNvSpPr>
            <a:spLocks noChangeShapeType="1"/>
          </p:cNvSpPr>
          <p:nvPr/>
        </p:nvSpPr>
        <p:spPr bwMode="auto">
          <a:xfrm>
            <a:off x="1908175" y="2636838"/>
            <a:ext cx="71438" cy="223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0" name="Line 20"/>
          <p:cNvSpPr>
            <a:spLocks noChangeShapeType="1"/>
          </p:cNvSpPr>
          <p:nvPr/>
        </p:nvSpPr>
        <p:spPr bwMode="auto">
          <a:xfrm flipH="1" flipV="1">
            <a:off x="2195513" y="2420938"/>
            <a:ext cx="792162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43061" name="AutoShape 21"/>
          <p:cNvCxnSpPr>
            <a:cxnSpLocks noChangeShapeType="1"/>
            <a:stCxn id="343046" idx="0"/>
            <a:endCxn id="343055" idx="0"/>
          </p:cNvCxnSpPr>
          <p:nvPr/>
        </p:nvCxnSpPr>
        <p:spPr bwMode="auto">
          <a:xfrm rot="5400000" flipH="1">
            <a:off x="4392613" y="1412875"/>
            <a:ext cx="144462" cy="2592388"/>
          </a:xfrm>
          <a:prstGeom prst="curvedConnector3">
            <a:avLst>
              <a:gd name="adj1" fmla="val 54725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43062" name="Oval 22"/>
          <p:cNvSpPr>
            <a:spLocks noChangeArrowheads="1"/>
          </p:cNvSpPr>
          <p:nvPr/>
        </p:nvSpPr>
        <p:spPr bwMode="auto">
          <a:xfrm>
            <a:off x="4140200" y="4868863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343063" name="Line 23"/>
          <p:cNvSpPr>
            <a:spLocks noChangeShapeType="1"/>
          </p:cNvSpPr>
          <p:nvPr/>
        </p:nvSpPr>
        <p:spPr bwMode="auto">
          <a:xfrm flipH="1" flipV="1">
            <a:off x="3492500" y="4508500"/>
            <a:ext cx="64770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4" name="Text Box 24"/>
          <p:cNvSpPr txBox="1">
            <a:spLocks noChangeArrowheads="1"/>
          </p:cNvSpPr>
          <p:nvPr/>
        </p:nvSpPr>
        <p:spPr bwMode="auto">
          <a:xfrm>
            <a:off x="2339975" y="4941888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(0,a)</a:t>
            </a:r>
          </a:p>
        </p:txBody>
      </p:sp>
      <p:sp>
        <p:nvSpPr>
          <p:cNvPr id="343065" name="Text Box 25"/>
          <p:cNvSpPr txBox="1">
            <a:spLocks noChangeArrowheads="1"/>
          </p:cNvSpPr>
          <p:nvPr/>
        </p:nvSpPr>
        <p:spPr bwMode="auto">
          <a:xfrm>
            <a:off x="5364163" y="4221163"/>
            <a:ext cx="3062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</a:rPr>
              <a:t>(d[v],parent[v])-</a:t>
            </a:r>
            <a:r>
              <a:rPr lang="de-DE" sz="2400"/>
              <a:t>Werte</a:t>
            </a:r>
          </a:p>
        </p:txBody>
      </p:sp>
      <p:sp>
        <p:nvSpPr>
          <p:cNvPr id="343066" name="Text Box 26"/>
          <p:cNvSpPr txBox="1">
            <a:spLocks noChangeArrowheads="1"/>
          </p:cNvSpPr>
          <p:nvPr/>
        </p:nvSpPr>
        <p:spPr bwMode="auto">
          <a:xfrm>
            <a:off x="900113" y="5805488"/>
            <a:ext cx="5356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Von </a:t>
            </a:r>
            <a:r>
              <a:rPr lang="de-DE" sz="2400">
                <a:solidFill>
                  <a:schemeClr val="hlink"/>
                </a:solidFill>
              </a:rPr>
              <a:t>a</a:t>
            </a:r>
            <a:r>
              <a:rPr lang="de-DE" sz="2400"/>
              <a:t> kein anderer Knoten erreichbar.</a:t>
            </a:r>
          </a:p>
        </p:txBody>
      </p:sp>
    </p:spTree>
    <p:extLst>
      <p:ext uri="{BB962C8B-B14F-4D97-AF65-F5344CB8AC3E}">
        <p14:creationId xmlns:p14="http://schemas.microsoft.com/office/powerpoint/2010/main" val="221352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4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4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64" grpId="0"/>
      <p:bldP spid="3430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947C-EB9F-694B-8B3C-0FB1998A8715}" type="slidenum">
              <a:rPr lang="de-DE"/>
              <a:pPr/>
              <a:t>4</a:t>
            </a:fld>
            <a:endParaRPr lang="de-DE"/>
          </a:p>
        </p:txBody>
      </p:sp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Graphen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800" dirty="0" err="1">
                <a:solidFill>
                  <a:schemeClr val="accent2"/>
                </a:solidFill>
              </a:rPr>
              <a:t>Ungerichteter</a:t>
            </a:r>
            <a:r>
              <a:rPr lang="de-DE" sz="2800" dirty="0">
                <a:solidFill>
                  <a:schemeClr val="accent2"/>
                </a:solidFill>
              </a:rPr>
              <a:t> Graph:</a:t>
            </a:r>
            <a:r>
              <a:rPr lang="de-DE" sz="2800" dirty="0"/>
              <a:t> Kante repräsentiert durch </a:t>
            </a:r>
            <a:r>
              <a:rPr lang="de-DE" sz="2800" dirty="0" smtClean="0"/>
              <a:t>Menge </a:t>
            </a:r>
            <a:r>
              <a:rPr lang="de-DE" sz="2800" dirty="0">
                <a:solidFill>
                  <a:schemeClr val="hlink"/>
                </a:solidFill>
              </a:rPr>
              <a:t>{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 smtClean="0">
                <a:solidFill>
                  <a:schemeClr val="hlink"/>
                </a:solidFill>
              </a:rPr>
              <a:t>}</a:t>
            </a:r>
            <a:r>
              <a:rPr lang="de-DE" sz="2800" dirty="0" smtClean="0"/>
              <a:t> mit </a:t>
            </a:r>
            <a:r>
              <a:rPr lang="de-DE" sz="2800" dirty="0" smtClean="0">
                <a:solidFill>
                  <a:schemeClr val="hlink"/>
                </a:solidFill>
              </a:rPr>
              <a:t>v, </a:t>
            </a:r>
            <a:r>
              <a:rPr lang="de-DE" sz="2800" dirty="0" err="1" smtClean="0">
                <a:solidFill>
                  <a:schemeClr val="hlink"/>
                </a:solidFill>
              </a:rPr>
              <a:t>w</a:t>
            </a:r>
            <a:r>
              <a:rPr lang="de-DE" sz="2800" dirty="0" err="1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 err="1" smtClean="0">
                <a:solidFill>
                  <a:schemeClr val="hlink"/>
                </a:solidFill>
              </a:rPr>
              <a:t>V</a:t>
            </a:r>
            <a:endParaRPr lang="de-DE" sz="2800" dirty="0">
              <a:solidFill>
                <a:schemeClr val="hlink"/>
              </a:solidFill>
            </a:endParaRPr>
          </a:p>
          <a:p>
            <a:r>
              <a:rPr lang="de-DE" sz="2800" dirty="0">
                <a:solidFill>
                  <a:schemeClr val="accent2"/>
                </a:solidFill>
              </a:rPr>
              <a:t>Gerichteter Graph:</a:t>
            </a:r>
            <a:r>
              <a:rPr lang="de-DE" sz="2800" dirty="0"/>
              <a:t> Kante repräsentiert </a:t>
            </a:r>
            <a:r>
              <a:rPr lang="de-DE" sz="2800" dirty="0" err="1"/>
              <a:t>duch</a:t>
            </a:r>
            <a:r>
              <a:rPr lang="de-DE" sz="2800" dirty="0"/>
              <a:t> Paar 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 smtClean="0">
                <a:solidFill>
                  <a:schemeClr val="hlink"/>
                </a:solidFill>
              </a:rPr>
              <a:t> V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×</a:t>
            </a:r>
            <a:r>
              <a:rPr lang="de-DE" sz="2800" dirty="0" smtClean="0">
                <a:solidFill>
                  <a:schemeClr val="hlink"/>
                </a:solidFill>
              </a:rPr>
              <a:t>V</a:t>
            </a:r>
            <a:r>
              <a:rPr lang="de-DE" sz="2800" dirty="0" smtClean="0"/>
              <a:t>  </a:t>
            </a:r>
            <a:r>
              <a:rPr lang="de-DE" sz="2800" dirty="0"/>
              <a:t>(bedeutet  </a:t>
            </a:r>
            <a:r>
              <a:rPr lang="de-DE" sz="2800" dirty="0" smtClean="0"/>
              <a:t>v        </a:t>
            </a:r>
            <a:r>
              <a:rPr lang="de-DE" sz="2800" dirty="0" err="1" smtClean="0"/>
              <a:t>w</a:t>
            </a:r>
            <a:r>
              <a:rPr lang="de-DE" sz="2800" dirty="0" smtClean="0"/>
              <a:t> </a:t>
            </a:r>
            <a:r>
              <a:rPr lang="de-DE" sz="2800" dirty="0"/>
              <a:t>)</a:t>
            </a:r>
            <a:r>
              <a:rPr lang="de-DE" dirty="0"/>
              <a:t> </a:t>
            </a:r>
            <a:endParaRPr lang="de-DE" dirty="0">
              <a:solidFill>
                <a:schemeClr val="hlink"/>
              </a:solidFill>
            </a:endParaRPr>
          </a:p>
        </p:txBody>
      </p:sp>
      <p:sp>
        <p:nvSpPr>
          <p:cNvPr id="290821" name="Line 5"/>
          <p:cNvSpPr>
            <a:spLocks noChangeShapeType="1"/>
          </p:cNvSpPr>
          <p:nvPr/>
        </p:nvSpPr>
        <p:spPr bwMode="auto">
          <a:xfrm flipH="1">
            <a:off x="1189038" y="3933254"/>
            <a:ext cx="21590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22" name="Line 6"/>
          <p:cNvSpPr>
            <a:spLocks noChangeShapeType="1"/>
          </p:cNvSpPr>
          <p:nvPr/>
        </p:nvSpPr>
        <p:spPr bwMode="auto">
          <a:xfrm flipH="1">
            <a:off x="2268538" y="3861817"/>
            <a:ext cx="504825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23" name="Line 7"/>
          <p:cNvSpPr>
            <a:spLocks noChangeShapeType="1"/>
          </p:cNvSpPr>
          <p:nvPr/>
        </p:nvSpPr>
        <p:spPr bwMode="auto">
          <a:xfrm flipV="1">
            <a:off x="1404938" y="3790379"/>
            <a:ext cx="13684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24" name="Line 8"/>
          <p:cNvSpPr>
            <a:spLocks noChangeShapeType="1"/>
          </p:cNvSpPr>
          <p:nvPr/>
        </p:nvSpPr>
        <p:spPr bwMode="auto">
          <a:xfrm>
            <a:off x="1116013" y="4941317"/>
            <a:ext cx="10810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25" name="Line 9"/>
          <p:cNvSpPr>
            <a:spLocks noChangeShapeType="1"/>
          </p:cNvSpPr>
          <p:nvPr/>
        </p:nvSpPr>
        <p:spPr bwMode="auto">
          <a:xfrm>
            <a:off x="2844800" y="3861817"/>
            <a:ext cx="43180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26" name="Line 10"/>
          <p:cNvSpPr>
            <a:spLocks noChangeShapeType="1"/>
          </p:cNvSpPr>
          <p:nvPr/>
        </p:nvSpPr>
        <p:spPr bwMode="auto">
          <a:xfrm flipV="1">
            <a:off x="2197100" y="4869879"/>
            <a:ext cx="10795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27" name="Oval 11"/>
          <p:cNvSpPr>
            <a:spLocks noChangeArrowheads="1"/>
          </p:cNvSpPr>
          <p:nvPr/>
        </p:nvSpPr>
        <p:spPr bwMode="auto">
          <a:xfrm>
            <a:off x="1331913" y="3790379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28" name="Oval 12"/>
          <p:cNvSpPr>
            <a:spLocks noChangeArrowheads="1"/>
          </p:cNvSpPr>
          <p:nvPr/>
        </p:nvSpPr>
        <p:spPr bwMode="auto">
          <a:xfrm>
            <a:off x="2700338" y="3717354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29" name="Oval 13"/>
          <p:cNvSpPr>
            <a:spLocks noChangeArrowheads="1"/>
          </p:cNvSpPr>
          <p:nvPr/>
        </p:nvSpPr>
        <p:spPr bwMode="auto">
          <a:xfrm>
            <a:off x="3205163" y="4725417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0" name="Oval 14"/>
          <p:cNvSpPr>
            <a:spLocks noChangeArrowheads="1"/>
          </p:cNvSpPr>
          <p:nvPr/>
        </p:nvSpPr>
        <p:spPr bwMode="auto">
          <a:xfrm>
            <a:off x="2124075" y="5157217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1" name="Oval 15"/>
          <p:cNvSpPr>
            <a:spLocks noChangeArrowheads="1"/>
          </p:cNvSpPr>
          <p:nvPr/>
        </p:nvSpPr>
        <p:spPr bwMode="auto">
          <a:xfrm>
            <a:off x="1044575" y="4798442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2" name="Text Box 16"/>
          <p:cNvSpPr txBox="1">
            <a:spLocks noChangeArrowheads="1"/>
          </p:cNvSpPr>
          <p:nvPr/>
        </p:nvSpPr>
        <p:spPr bwMode="auto">
          <a:xfrm>
            <a:off x="755650" y="5662042"/>
            <a:ext cx="289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ungerichteter Graph</a:t>
            </a:r>
          </a:p>
        </p:txBody>
      </p:sp>
      <p:sp>
        <p:nvSpPr>
          <p:cNvPr id="290833" name="Oval 17"/>
          <p:cNvSpPr>
            <a:spLocks noChangeArrowheads="1"/>
          </p:cNvSpPr>
          <p:nvPr/>
        </p:nvSpPr>
        <p:spPr bwMode="auto">
          <a:xfrm>
            <a:off x="5508625" y="3356992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4" name="Oval 18"/>
          <p:cNvSpPr>
            <a:spLocks noChangeArrowheads="1"/>
          </p:cNvSpPr>
          <p:nvPr/>
        </p:nvSpPr>
        <p:spPr bwMode="auto">
          <a:xfrm>
            <a:off x="7019925" y="3572892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5" name="Oval 19"/>
          <p:cNvSpPr>
            <a:spLocks noChangeArrowheads="1"/>
          </p:cNvSpPr>
          <p:nvPr/>
        </p:nvSpPr>
        <p:spPr bwMode="auto">
          <a:xfrm>
            <a:off x="5219700" y="4509517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6" name="Oval 20"/>
          <p:cNvSpPr>
            <a:spLocks noChangeArrowheads="1"/>
          </p:cNvSpPr>
          <p:nvPr/>
        </p:nvSpPr>
        <p:spPr bwMode="auto">
          <a:xfrm>
            <a:off x="6443663" y="5228654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7" name="Oval 21"/>
          <p:cNvSpPr>
            <a:spLocks noChangeArrowheads="1"/>
          </p:cNvSpPr>
          <p:nvPr/>
        </p:nvSpPr>
        <p:spPr bwMode="auto">
          <a:xfrm>
            <a:off x="7524750" y="4436492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8" name="Oval 22"/>
          <p:cNvSpPr>
            <a:spLocks noChangeArrowheads="1"/>
          </p:cNvSpPr>
          <p:nvPr/>
        </p:nvSpPr>
        <p:spPr bwMode="auto">
          <a:xfrm>
            <a:off x="6300788" y="4293617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9" name="Line 23"/>
          <p:cNvSpPr>
            <a:spLocks noChangeShapeType="1"/>
          </p:cNvSpPr>
          <p:nvPr/>
        </p:nvSpPr>
        <p:spPr bwMode="auto">
          <a:xfrm>
            <a:off x="5724525" y="3501454"/>
            <a:ext cx="576263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0" name="Line 24"/>
          <p:cNvSpPr>
            <a:spLocks noChangeShapeType="1"/>
          </p:cNvSpPr>
          <p:nvPr/>
        </p:nvSpPr>
        <p:spPr bwMode="auto">
          <a:xfrm flipV="1">
            <a:off x="5364163" y="3572892"/>
            <a:ext cx="215900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1" name="Line 25"/>
          <p:cNvSpPr>
            <a:spLocks noChangeShapeType="1"/>
          </p:cNvSpPr>
          <p:nvPr/>
        </p:nvSpPr>
        <p:spPr bwMode="auto">
          <a:xfrm flipV="1">
            <a:off x="6588125" y="3788792"/>
            <a:ext cx="504825" cy="1439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2" name="Line 26"/>
          <p:cNvSpPr>
            <a:spLocks noChangeShapeType="1"/>
          </p:cNvSpPr>
          <p:nvPr/>
        </p:nvSpPr>
        <p:spPr bwMode="auto">
          <a:xfrm>
            <a:off x="5435600" y="4653979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3" name="Line 27"/>
          <p:cNvSpPr>
            <a:spLocks noChangeShapeType="1"/>
          </p:cNvSpPr>
          <p:nvPr/>
        </p:nvSpPr>
        <p:spPr bwMode="auto">
          <a:xfrm flipH="1">
            <a:off x="6659563" y="4653979"/>
            <a:ext cx="86518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4" name="Line 28"/>
          <p:cNvSpPr>
            <a:spLocks noChangeShapeType="1"/>
          </p:cNvSpPr>
          <p:nvPr/>
        </p:nvSpPr>
        <p:spPr bwMode="auto">
          <a:xfrm>
            <a:off x="7235825" y="3788792"/>
            <a:ext cx="3603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5" name="Line 29"/>
          <p:cNvSpPr>
            <a:spLocks noChangeShapeType="1"/>
          </p:cNvSpPr>
          <p:nvPr/>
        </p:nvSpPr>
        <p:spPr bwMode="auto">
          <a:xfrm>
            <a:off x="5795963" y="3428429"/>
            <a:ext cx="1152525" cy="217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6" name="Line 30"/>
          <p:cNvSpPr>
            <a:spLocks noChangeShapeType="1"/>
          </p:cNvSpPr>
          <p:nvPr/>
        </p:nvSpPr>
        <p:spPr bwMode="auto">
          <a:xfrm flipH="1">
            <a:off x="5508625" y="4436492"/>
            <a:ext cx="792163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7" name="Line 31"/>
          <p:cNvSpPr>
            <a:spLocks noChangeShapeType="1"/>
          </p:cNvSpPr>
          <p:nvPr/>
        </p:nvSpPr>
        <p:spPr bwMode="auto">
          <a:xfrm>
            <a:off x="6588125" y="4436492"/>
            <a:ext cx="863600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8" name="Text Box 32"/>
          <p:cNvSpPr txBox="1">
            <a:spLocks noChangeArrowheads="1"/>
          </p:cNvSpPr>
          <p:nvPr/>
        </p:nvSpPr>
        <p:spPr bwMode="auto">
          <a:xfrm>
            <a:off x="5148263" y="5662042"/>
            <a:ext cx="2557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gerichteter Graph</a:t>
            </a:r>
          </a:p>
        </p:txBody>
      </p:sp>
      <p:sp>
        <p:nvSpPr>
          <p:cNvPr id="290850" name="Line 34"/>
          <p:cNvSpPr>
            <a:spLocks noChangeShapeType="1"/>
          </p:cNvSpPr>
          <p:nvPr/>
        </p:nvSpPr>
        <p:spPr bwMode="auto">
          <a:xfrm>
            <a:off x="4859263" y="2852936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810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F3C7-C456-C347-B8A0-89F077C605BE}" type="slidenum">
              <a:rPr lang="de-DE"/>
              <a:pPr/>
              <a:t>40</a:t>
            </a:fld>
            <a:endParaRPr lang="de-DE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Tiefensuche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sz="3200" dirty="0"/>
              <a:t>Starte von einem Knoten </a:t>
            </a:r>
            <a:r>
              <a:rPr lang="de-DE" sz="3200" dirty="0">
                <a:solidFill>
                  <a:schemeClr val="hlink"/>
                </a:solidFill>
              </a:rPr>
              <a:t>s</a:t>
            </a:r>
          </a:p>
          <a:p>
            <a:pPr>
              <a:lnSpc>
                <a:spcPct val="90000"/>
              </a:lnSpc>
            </a:pPr>
            <a:r>
              <a:rPr lang="de-DE" sz="3200" dirty="0"/>
              <a:t>Exploriere Graph in die Tiefe</a:t>
            </a:r>
            <a:br>
              <a:rPr lang="de-DE" sz="3200" dirty="0"/>
            </a:br>
            <a:r>
              <a:rPr lang="de-DE" sz="3200" dirty="0"/>
              <a:t>(      : aktuell,      : noch aktiv,      : fertig)</a:t>
            </a:r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3200" dirty="0"/>
              <a:t> </a:t>
            </a:r>
          </a:p>
        </p:txBody>
      </p:sp>
      <p:sp>
        <p:nvSpPr>
          <p:cNvPr id="344068" name="Oval 4"/>
          <p:cNvSpPr>
            <a:spLocks noChangeArrowheads="1"/>
          </p:cNvSpPr>
          <p:nvPr/>
        </p:nvSpPr>
        <p:spPr bwMode="auto">
          <a:xfrm>
            <a:off x="969963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44069" name="Oval 5"/>
          <p:cNvSpPr>
            <a:spLocks noChangeArrowheads="1"/>
          </p:cNvSpPr>
          <p:nvPr/>
        </p:nvSpPr>
        <p:spPr bwMode="auto">
          <a:xfrm>
            <a:off x="1187450" y="407828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70" name="Oval 6"/>
          <p:cNvSpPr>
            <a:spLocks noChangeArrowheads="1"/>
          </p:cNvSpPr>
          <p:nvPr/>
        </p:nvSpPr>
        <p:spPr bwMode="auto">
          <a:xfrm>
            <a:off x="2338388" y="47974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71" name="Oval 7"/>
          <p:cNvSpPr>
            <a:spLocks noChangeArrowheads="1"/>
          </p:cNvSpPr>
          <p:nvPr/>
        </p:nvSpPr>
        <p:spPr bwMode="auto">
          <a:xfrm>
            <a:off x="3490913" y="57340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72" name="Oval 8"/>
          <p:cNvSpPr>
            <a:spLocks noChangeArrowheads="1"/>
          </p:cNvSpPr>
          <p:nvPr/>
        </p:nvSpPr>
        <p:spPr bwMode="auto">
          <a:xfrm>
            <a:off x="3995738" y="43656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73" name="Oval 9"/>
          <p:cNvSpPr>
            <a:spLocks noChangeArrowheads="1"/>
          </p:cNvSpPr>
          <p:nvPr/>
        </p:nvSpPr>
        <p:spPr bwMode="auto">
          <a:xfrm>
            <a:off x="5075238" y="55181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74" name="Oval 10"/>
          <p:cNvSpPr>
            <a:spLocks noChangeArrowheads="1"/>
          </p:cNvSpPr>
          <p:nvPr/>
        </p:nvSpPr>
        <p:spPr bwMode="auto">
          <a:xfrm>
            <a:off x="2843213" y="35020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75" name="Oval 11"/>
          <p:cNvSpPr>
            <a:spLocks noChangeArrowheads="1"/>
          </p:cNvSpPr>
          <p:nvPr/>
        </p:nvSpPr>
        <p:spPr bwMode="auto">
          <a:xfrm>
            <a:off x="4643438" y="34290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76" name="Oval 12"/>
          <p:cNvSpPr>
            <a:spLocks noChangeArrowheads="1"/>
          </p:cNvSpPr>
          <p:nvPr/>
        </p:nvSpPr>
        <p:spPr bwMode="auto">
          <a:xfrm>
            <a:off x="6154738" y="42941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77" name="Oval 13"/>
          <p:cNvSpPr>
            <a:spLocks noChangeArrowheads="1"/>
          </p:cNvSpPr>
          <p:nvPr/>
        </p:nvSpPr>
        <p:spPr bwMode="auto">
          <a:xfrm>
            <a:off x="7523163" y="37893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78" name="Line 14"/>
          <p:cNvSpPr>
            <a:spLocks noChangeShapeType="1"/>
          </p:cNvSpPr>
          <p:nvPr/>
        </p:nvSpPr>
        <p:spPr bwMode="auto">
          <a:xfrm flipV="1">
            <a:off x="1258888" y="4581525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79" name="Line 15"/>
          <p:cNvSpPr>
            <a:spLocks noChangeShapeType="1"/>
          </p:cNvSpPr>
          <p:nvPr/>
        </p:nvSpPr>
        <p:spPr bwMode="auto">
          <a:xfrm flipV="1">
            <a:off x="1474788" y="5157788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0" name="Line 16"/>
          <p:cNvSpPr>
            <a:spLocks noChangeShapeType="1"/>
          </p:cNvSpPr>
          <p:nvPr/>
        </p:nvSpPr>
        <p:spPr bwMode="auto">
          <a:xfrm flipV="1">
            <a:off x="1619250" y="3789363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1" name="Line 17"/>
          <p:cNvSpPr>
            <a:spLocks noChangeShapeType="1"/>
          </p:cNvSpPr>
          <p:nvPr/>
        </p:nvSpPr>
        <p:spPr bwMode="auto">
          <a:xfrm>
            <a:off x="2770188" y="5229225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2" name="Line 18"/>
          <p:cNvSpPr>
            <a:spLocks noChangeShapeType="1"/>
          </p:cNvSpPr>
          <p:nvPr/>
        </p:nvSpPr>
        <p:spPr bwMode="auto">
          <a:xfrm>
            <a:off x="2843213" y="5013325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3" name="Line 19"/>
          <p:cNvSpPr>
            <a:spLocks noChangeShapeType="1"/>
          </p:cNvSpPr>
          <p:nvPr/>
        </p:nvSpPr>
        <p:spPr bwMode="auto">
          <a:xfrm flipV="1">
            <a:off x="3995738" y="5878513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4" name="Line 20"/>
          <p:cNvSpPr>
            <a:spLocks noChangeShapeType="1"/>
          </p:cNvSpPr>
          <p:nvPr/>
        </p:nvSpPr>
        <p:spPr bwMode="auto">
          <a:xfrm>
            <a:off x="3275013" y="3933825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5" name="Line 21"/>
          <p:cNvSpPr>
            <a:spLocks noChangeShapeType="1"/>
          </p:cNvSpPr>
          <p:nvPr/>
        </p:nvSpPr>
        <p:spPr bwMode="auto">
          <a:xfrm flipV="1">
            <a:off x="3346450" y="3644900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6" name="Line 22"/>
          <p:cNvSpPr>
            <a:spLocks noChangeShapeType="1"/>
          </p:cNvSpPr>
          <p:nvPr/>
        </p:nvSpPr>
        <p:spPr bwMode="auto">
          <a:xfrm flipV="1">
            <a:off x="4498975" y="4581525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7" name="Line 23"/>
          <p:cNvSpPr>
            <a:spLocks noChangeShapeType="1"/>
          </p:cNvSpPr>
          <p:nvPr/>
        </p:nvSpPr>
        <p:spPr bwMode="auto">
          <a:xfrm flipV="1">
            <a:off x="5507038" y="4797425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8" name="Line 24"/>
          <p:cNvSpPr>
            <a:spLocks noChangeShapeType="1"/>
          </p:cNvSpPr>
          <p:nvPr/>
        </p:nvSpPr>
        <p:spPr bwMode="auto">
          <a:xfrm>
            <a:off x="5146675" y="3789363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9" name="Line 25"/>
          <p:cNvSpPr>
            <a:spLocks noChangeShapeType="1"/>
          </p:cNvSpPr>
          <p:nvPr/>
        </p:nvSpPr>
        <p:spPr bwMode="auto">
          <a:xfrm flipH="1">
            <a:off x="3851275" y="4870450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90" name="Line 26"/>
          <p:cNvSpPr>
            <a:spLocks noChangeShapeType="1"/>
          </p:cNvSpPr>
          <p:nvPr/>
        </p:nvSpPr>
        <p:spPr bwMode="auto">
          <a:xfrm flipV="1">
            <a:off x="6659563" y="4149725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91" name="Oval 27"/>
          <p:cNvSpPr>
            <a:spLocks noChangeArrowheads="1"/>
          </p:cNvSpPr>
          <p:nvPr/>
        </p:nvSpPr>
        <p:spPr bwMode="auto">
          <a:xfrm>
            <a:off x="7596188" y="52292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92" name="Line 28"/>
          <p:cNvSpPr>
            <a:spLocks noChangeShapeType="1"/>
          </p:cNvSpPr>
          <p:nvPr/>
        </p:nvSpPr>
        <p:spPr bwMode="auto">
          <a:xfrm>
            <a:off x="6588125" y="4725988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93" name="Line 29"/>
          <p:cNvSpPr>
            <a:spLocks noChangeShapeType="1"/>
          </p:cNvSpPr>
          <p:nvPr/>
        </p:nvSpPr>
        <p:spPr bwMode="auto">
          <a:xfrm flipH="1" flipV="1">
            <a:off x="1692275" y="4365625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94" name="Line 30"/>
          <p:cNvSpPr>
            <a:spLocks noChangeShapeType="1"/>
          </p:cNvSpPr>
          <p:nvPr/>
        </p:nvSpPr>
        <p:spPr bwMode="auto">
          <a:xfrm flipH="1">
            <a:off x="5651500" y="5591175"/>
            <a:ext cx="194468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95" name="Oval 31"/>
          <p:cNvSpPr>
            <a:spLocks noChangeArrowheads="1"/>
          </p:cNvSpPr>
          <p:nvPr/>
        </p:nvSpPr>
        <p:spPr bwMode="auto">
          <a:xfrm>
            <a:off x="2965197" y="2275532"/>
            <a:ext cx="433388" cy="4333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96" name="Oval 32"/>
          <p:cNvSpPr>
            <a:spLocks noChangeArrowheads="1"/>
          </p:cNvSpPr>
          <p:nvPr/>
        </p:nvSpPr>
        <p:spPr bwMode="auto">
          <a:xfrm>
            <a:off x="1093535" y="2275532"/>
            <a:ext cx="433387" cy="43338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97" name="Oval 33"/>
          <p:cNvSpPr>
            <a:spLocks noChangeArrowheads="1"/>
          </p:cNvSpPr>
          <p:nvPr/>
        </p:nvSpPr>
        <p:spPr bwMode="auto">
          <a:xfrm>
            <a:off x="5486147" y="2275532"/>
            <a:ext cx="433388" cy="4333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0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1000" fill="hold"/>
                                        <p:tgtEl>
                                          <p:spTgt spid="3440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3440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3440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3440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3440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3440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02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22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42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52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10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62" dur="10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72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8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10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10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10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8" dur="10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10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92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8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02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8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12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8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3810-0F82-5747-ADE0-2789E2C44903}" type="slidenum">
              <a:rPr lang="de-DE"/>
              <a:pPr/>
              <a:t>41</a:t>
            </a:fld>
            <a:endParaRPr lang="de-DE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Tiefensuche - Schema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de-DE" sz="2000" dirty="0">
                <a:solidFill>
                  <a:schemeClr val="accent2"/>
                </a:solidFill>
              </a:rPr>
              <a:t>Übergeordnete Prozedur:</a:t>
            </a:r>
            <a:br>
              <a:rPr lang="de-DE" sz="2000" dirty="0">
                <a:solidFill>
                  <a:schemeClr val="accent2"/>
                </a:solidFill>
              </a:rPr>
            </a:br>
            <a:r>
              <a:rPr lang="de-DE" sz="2000" dirty="0" err="1"/>
              <a:t>unmark</a:t>
            </a:r>
            <a:r>
              <a:rPr lang="de-DE" sz="2000" dirty="0"/>
              <a:t> all </a:t>
            </a:r>
            <a:r>
              <a:rPr lang="de-DE" sz="2000" dirty="0" err="1"/>
              <a:t>nodes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err="1">
                <a:solidFill>
                  <a:srgbClr val="FF0000"/>
                </a:solidFill>
              </a:rPr>
              <a:t>init</a:t>
            </a:r>
            <a:r>
              <a:rPr lang="de-DE" sz="2000" dirty="0">
                <a:solidFill>
                  <a:srgbClr val="FF0000"/>
                </a:solidFill>
              </a:rPr>
              <a:t>()</a:t>
            </a:r>
            <a:br>
              <a:rPr lang="de-DE" sz="2000" dirty="0">
                <a:solidFill>
                  <a:srgbClr val="FF0000"/>
                </a:solidFill>
              </a:rPr>
            </a:br>
            <a:r>
              <a:rPr lang="de-DE" sz="2000" dirty="0" err="1"/>
              <a:t>foreach</a:t>
            </a:r>
            <a:r>
              <a:rPr lang="de-DE" sz="2000" dirty="0"/>
              <a:t> </a:t>
            </a:r>
            <a:r>
              <a:rPr lang="de-DE" sz="2000" dirty="0" smtClean="0">
                <a:solidFill>
                  <a:schemeClr val="hlink"/>
                </a:solidFill>
              </a:rPr>
              <a:t>s</a:t>
            </a:r>
            <a:r>
              <a:rPr lang="en-US" sz="20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000" dirty="0" smtClean="0">
                <a:solidFill>
                  <a:schemeClr val="hlink"/>
                </a:solidFill>
              </a:rPr>
              <a:t>V</a:t>
            </a:r>
            <a:r>
              <a:rPr lang="de-DE" sz="2000" dirty="0" smtClean="0"/>
              <a:t> </a:t>
            </a:r>
            <a:r>
              <a:rPr lang="de-DE" sz="2000" dirty="0"/>
              <a:t>do  </a:t>
            </a:r>
            <a:r>
              <a:rPr lang="de-DE" sz="2000" dirty="0">
                <a:solidFill>
                  <a:srgbClr val="FF0000"/>
                </a:solidFill>
              </a:rPr>
              <a:t>// stelle sicher, dass alle Knoten besucht werden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    </a:t>
            </a:r>
            <a:r>
              <a:rPr lang="de-DE" sz="2000" dirty="0" err="1"/>
              <a:t>if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hlink"/>
                </a:solidFill>
              </a:rPr>
              <a:t>s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not </a:t>
            </a:r>
            <a:r>
              <a:rPr lang="de-DE" sz="2000" dirty="0" err="1"/>
              <a:t>marked</a:t>
            </a:r>
            <a:r>
              <a:rPr lang="de-DE" sz="2000" dirty="0"/>
              <a:t> </a:t>
            </a:r>
            <a:r>
              <a:rPr lang="de-DE" sz="2000" dirty="0" err="1"/>
              <a:t>then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        </a:t>
            </a:r>
            <a:r>
              <a:rPr lang="de-DE" sz="2000" dirty="0" err="1"/>
              <a:t>mark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hlink"/>
                </a:solidFill>
              </a:rPr>
              <a:t>s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        </a:t>
            </a:r>
            <a:r>
              <a:rPr lang="de-DE" sz="2000" dirty="0" err="1">
                <a:solidFill>
                  <a:srgbClr val="FF0000"/>
                </a:solidFill>
              </a:rPr>
              <a:t>root</a:t>
            </a:r>
            <a:r>
              <a:rPr lang="de-DE" sz="2000" dirty="0">
                <a:solidFill>
                  <a:srgbClr val="FF0000"/>
                </a:solidFill>
              </a:rPr>
              <a:t>(s)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        </a:t>
            </a:r>
            <a:r>
              <a:rPr lang="de-DE" sz="2000" dirty="0">
                <a:solidFill>
                  <a:schemeClr val="accent2"/>
                </a:solidFill>
              </a:rPr>
              <a:t>DFS</a:t>
            </a:r>
            <a:r>
              <a:rPr lang="de-DE" sz="2000" dirty="0"/>
              <a:t>(</a:t>
            </a:r>
            <a:r>
              <a:rPr lang="de-DE" sz="2000" dirty="0" err="1">
                <a:solidFill>
                  <a:schemeClr val="hlink"/>
                </a:solidFill>
              </a:rPr>
              <a:t>s,s</a:t>
            </a:r>
            <a:r>
              <a:rPr lang="de-DE" sz="2000" dirty="0"/>
              <a:t>)    </a:t>
            </a:r>
            <a:r>
              <a:rPr lang="de-DE" sz="2000" dirty="0">
                <a:solidFill>
                  <a:srgbClr val="FF0000"/>
                </a:solidFill>
              </a:rPr>
              <a:t>// s: Startknoten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de-DE" sz="2000" dirty="0" err="1"/>
              <a:t>Procedure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accent2"/>
                </a:solidFill>
              </a:rPr>
              <a:t>DFS</a:t>
            </a:r>
            <a:r>
              <a:rPr lang="de-DE" sz="2000" dirty="0"/>
              <a:t>(</a:t>
            </a:r>
            <a:r>
              <a:rPr lang="de-DE" sz="2000" dirty="0" err="1">
                <a:solidFill>
                  <a:schemeClr val="hlink"/>
                </a:solidFill>
              </a:rPr>
              <a:t>u,v</a:t>
            </a:r>
            <a:r>
              <a:rPr lang="de-DE" sz="2000" dirty="0"/>
              <a:t>: </a:t>
            </a:r>
            <a:r>
              <a:rPr lang="de-DE" sz="2000" dirty="0" err="1">
                <a:solidFill>
                  <a:schemeClr val="hlink"/>
                </a:solidFill>
              </a:rPr>
              <a:t>Node</a:t>
            </a:r>
            <a:r>
              <a:rPr lang="de-DE" sz="2000" dirty="0"/>
              <a:t>)  </a:t>
            </a:r>
            <a:r>
              <a:rPr lang="de-DE" sz="2000" dirty="0">
                <a:solidFill>
                  <a:srgbClr val="FF0000"/>
                </a:solidFill>
              </a:rPr>
              <a:t>// </a:t>
            </a:r>
            <a:r>
              <a:rPr lang="de-DE" sz="2000" dirty="0" err="1">
                <a:solidFill>
                  <a:srgbClr val="FF0000"/>
                </a:solidFill>
              </a:rPr>
              <a:t>u</a:t>
            </a:r>
            <a:r>
              <a:rPr lang="de-DE" sz="2000" dirty="0">
                <a:solidFill>
                  <a:srgbClr val="FF0000"/>
                </a:solidFill>
              </a:rPr>
              <a:t>: Vater von v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err="1"/>
              <a:t>foreach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hlink"/>
                </a:solidFill>
              </a:rPr>
              <a:t>(</a:t>
            </a:r>
            <a:r>
              <a:rPr lang="de-DE" sz="2000" dirty="0" err="1">
                <a:solidFill>
                  <a:schemeClr val="hlink"/>
                </a:solidFill>
              </a:rPr>
              <a:t>v,w</a:t>
            </a:r>
            <a:r>
              <a:rPr lang="de-DE" sz="2000" dirty="0" smtClean="0">
                <a:solidFill>
                  <a:schemeClr val="hlink"/>
                </a:solidFill>
              </a:rPr>
              <a:t>)</a:t>
            </a:r>
            <a:r>
              <a:rPr lang="en-US" sz="20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000" dirty="0" smtClean="0">
                <a:solidFill>
                  <a:schemeClr val="hlink"/>
                </a:solidFill>
              </a:rPr>
              <a:t>E</a:t>
            </a:r>
            <a:r>
              <a:rPr lang="de-DE" sz="2000" dirty="0" smtClean="0"/>
              <a:t> </a:t>
            </a:r>
            <a:r>
              <a:rPr lang="de-DE" sz="2000" dirty="0"/>
              <a:t>do</a:t>
            </a:r>
            <a:br>
              <a:rPr lang="de-DE" sz="2000" dirty="0"/>
            </a:br>
            <a:r>
              <a:rPr lang="de-DE" sz="2000" dirty="0"/>
              <a:t>    </a:t>
            </a:r>
            <a:r>
              <a:rPr lang="de-DE" sz="2000" dirty="0" err="1"/>
              <a:t>if</a:t>
            </a:r>
            <a:r>
              <a:rPr lang="de-DE" sz="2000" dirty="0"/>
              <a:t> </a:t>
            </a:r>
            <a:r>
              <a:rPr lang="de-DE" sz="2000" dirty="0" err="1">
                <a:solidFill>
                  <a:schemeClr val="hlink"/>
                </a:solidFill>
              </a:rPr>
              <a:t>w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marked</a:t>
            </a:r>
            <a:r>
              <a:rPr lang="de-DE" sz="2000" dirty="0"/>
              <a:t> </a:t>
            </a:r>
            <a:r>
              <a:rPr lang="de-DE" sz="2000" dirty="0" err="1"/>
              <a:t>then</a:t>
            </a:r>
            <a:r>
              <a:rPr lang="de-DE" sz="2000" dirty="0"/>
              <a:t> </a:t>
            </a:r>
            <a:r>
              <a:rPr lang="de-DE" sz="2000" dirty="0" err="1">
                <a:solidFill>
                  <a:srgbClr val="FF0000"/>
                </a:solidFill>
              </a:rPr>
              <a:t>traverseNonTreeEdge</a:t>
            </a:r>
            <a:r>
              <a:rPr lang="de-DE" sz="2000" dirty="0">
                <a:solidFill>
                  <a:srgbClr val="FF0000"/>
                </a:solidFill>
              </a:rPr>
              <a:t>(</a:t>
            </a:r>
            <a:r>
              <a:rPr lang="de-DE" sz="2000" dirty="0" err="1">
                <a:solidFill>
                  <a:srgbClr val="FF0000"/>
                </a:solidFill>
              </a:rPr>
              <a:t>v,w</a:t>
            </a:r>
            <a:r>
              <a:rPr lang="de-DE" sz="2000" dirty="0">
                <a:solidFill>
                  <a:srgbClr val="FF0000"/>
                </a:solidFill>
              </a:rPr>
              <a:t>)</a:t>
            </a:r>
            <a:br>
              <a:rPr lang="de-DE" sz="2000" dirty="0">
                <a:solidFill>
                  <a:srgbClr val="FF0000"/>
                </a:solidFill>
              </a:rPr>
            </a:br>
            <a:r>
              <a:rPr lang="de-DE" sz="2000" dirty="0"/>
              <a:t>    </a:t>
            </a:r>
            <a:r>
              <a:rPr lang="de-DE" sz="2000" dirty="0" err="1"/>
              <a:t>else</a:t>
            </a:r>
            <a:r>
              <a:rPr lang="de-DE" sz="2000" dirty="0"/>
              <a:t> </a:t>
            </a:r>
            <a:r>
              <a:rPr lang="de-DE" sz="2000" dirty="0" err="1">
                <a:solidFill>
                  <a:srgbClr val="FF0000"/>
                </a:solidFill>
              </a:rPr>
              <a:t>traverseTreeEdge</a:t>
            </a:r>
            <a:r>
              <a:rPr lang="de-DE" sz="2000" dirty="0">
                <a:solidFill>
                  <a:srgbClr val="FF0000"/>
                </a:solidFill>
              </a:rPr>
              <a:t>(</a:t>
            </a:r>
            <a:r>
              <a:rPr lang="de-DE" sz="2000" dirty="0" err="1">
                <a:solidFill>
                  <a:srgbClr val="FF0000"/>
                </a:solidFill>
              </a:rPr>
              <a:t>v,w</a:t>
            </a:r>
            <a:r>
              <a:rPr lang="de-DE" sz="2000" dirty="0">
                <a:solidFill>
                  <a:srgbClr val="FF0000"/>
                </a:solidFill>
              </a:rPr>
              <a:t>)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        </a:t>
            </a:r>
            <a:r>
              <a:rPr lang="de-DE" sz="2000" dirty="0" err="1"/>
              <a:t>mark</a:t>
            </a:r>
            <a:r>
              <a:rPr lang="de-DE" sz="2000" dirty="0"/>
              <a:t> </a:t>
            </a:r>
            <a:r>
              <a:rPr lang="de-DE" sz="2000" dirty="0" err="1">
                <a:solidFill>
                  <a:schemeClr val="hlink"/>
                </a:solidFill>
              </a:rPr>
              <a:t>w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        </a:t>
            </a:r>
            <a:r>
              <a:rPr lang="de-DE" sz="2000" dirty="0">
                <a:solidFill>
                  <a:schemeClr val="accent2"/>
                </a:solidFill>
              </a:rPr>
              <a:t>DFS(</a:t>
            </a:r>
            <a:r>
              <a:rPr lang="de-DE" sz="2000" dirty="0" err="1">
                <a:solidFill>
                  <a:schemeClr val="hlink"/>
                </a:solidFill>
              </a:rPr>
              <a:t>v,w</a:t>
            </a:r>
            <a:r>
              <a:rPr lang="de-DE" sz="2000" dirty="0"/>
              <a:t>)</a:t>
            </a:r>
            <a:br>
              <a:rPr lang="de-DE" sz="2000" dirty="0"/>
            </a:br>
            <a:r>
              <a:rPr lang="de-DE" sz="2000" dirty="0" err="1">
                <a:solidFill>
                  <a:srgbClr val="FF0000"/>
                </a:solidFill>
              </a:rPr>
              <a:t>backtrack</a:t>
            </a:r>
            <a:r>
              <a:rPr lang="de-DE" sz="2000" dirty="0">
                <a:solidFill>
                  <a:srgbClr val="FF0000"/>
                </a:solidFill>
              </a:rPr>
              <a:t>(</a:t>
            </a:r>
            <a:r>
              <a:rPr lang="de-DE" sz="2000" dirty="0" err="1">
                <a:solidFill>
                  <a:srgbClr val="FF0000"/>
                </a:solidFill>
              </a:rPr>
              <a:t>u,v</a:t>
            </a:r>
            <a:r>
              <a:rPr lang="de-DE" sz="20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45092" name="Text Box 4"/>
          <p:cNvSpPr txBox="1">
            <a:spLocks noChangeArrowheads="1"/>
          </p:cNvSpPr>
          <p:nvPr/>
        </p:nvSpPr>
        <p:spPr bwMode="auto">
          <a:xfrm>
            <a:off x="1692275" y="5876925"/>
            <a:ext cx="52048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 smtClean="0"/>
              <a:t>Prozeduren </a:t>
            </a:r>
            <a:r>
              <a:rPr lang="de-DE" sz="2400" dirty="0"/>
              <a:t>in rot: noch zu spezifizieren</a:t>
            </a:r>
          </a:p>
        </p:txBody>
      </p:sp>
    </p:spTree>
    <p:extLst>
      <p:ext uri="{BB962C8B-B14F-4D97-AF65-F5344CB8AC3E}">
        <p14:creationId xmlns:p14="http://schemas.microsoft.com/office/powerpoint/2010/main" val="359475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CBC4-8F04-B541-BF58-496FE4DEF306}" type="slidenum">
              <a:rPr lang="de-DE"/>
              <a:pPr/>
              <a:t>42</a:t>
            </a:fld>
            <a:endParaRPr lang="de-DE"/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de-DE" sz="2000" dirty="0">
                <a:solidFill>
                  <a:schemeClr val="accent2"/>
                </a:solidFill>
              </a:rPr>
              <a:t>Variablen:</a:t>
            </a:r>
          </a:p>
          <a:p>
            <a:pPr>
              <a:lnSpc>
                <a:spcPct val="80000"/>
              </a:lnSpc>
            </a:pPr>
            <a:r>
              <a:rPr lang="de-DE" sz="2000" dirty="0" err="1">
                <a:solidFill>
                  <a:schemeClr val="hlink"/>
                </a:solidFill>
              </a:rPr>
              <a:t>dfsNum</a:t>
            </a:r>
            <a:r>
              <a:rPr lang="de-DE" sz="2000" dirty="0">
                <a:solidFill>
                  <a:schemeClr val="hlink"/>
                </a:solidFill>
              </a:rPr>
              <a:t>:</a:t>
            </a:r>
            <a:r>
              <a:rPr lang="de-DE" sz="2000" dirty="0"/>
              <a:t> Array </a:t>
            </a:r>
            <a:r>
              <a:rPr lang="de-DE" sz="2000" dirty="0">
                <a:solidFill>
                  <a:schemeClr val="hlink"/>
                </a:solidFill>
              </a:rPr>
              <a:t>[1..n]</a:t>
            </a:r>
            <a:r>
              <a:rPr lang="de-DE" sz="2000" dirty="0"/>
              <a:t> of </a:t>
            </a:r>
            <a:r>
              <a:rPr lang="de-DE" sz="2000" dirty="0">
                <a:solidFill>
                  <a:schemeClr val="hlink"/>
                </a:solidFill>
              </a:rPr>
              <a:t>IN</a:t>
            </a:r>
            <a:r>
              <a:rPr lang="de-DE" sz="2000" dirty="0"/>
              <a:t>         </a:t>
            </a:r>
            <a:r>
              <a:rPr lang="de-DE" sz="2000" dirty="0">
                <a:solidFill>
                  <a:srgbClr val="FF0000"/>
                </a:solidFill>
              </a:rPr>
              <a:t>// Zeitpunkt wenn Knoten </a:t>
            </a:r>
          </a:p>
          <a:p>
            <a:pPr>
              <a:lnSpc>
                <a:spcPct val="80000"/>
              </a:lnSpc>
            </a:pPr>
            <a:r>
              <a:rPr lang="de-DE" sz="2000" dirty="0" err="1">
                <a:solidFill>
                  <a:schemeClr val="hlink"/>
                </a:solidFill>
              </a:rPr>
              <a:t>finishTime</a:t>
            </a:r>
            <a:r>
              <a:rPr lang="de-DE" sz="2000" dirty="0">
                <a:solidFill>
                  <a:schemeClr val="hlink"/>
                </a:solidFill>
              </a:rPr>
              <a:t>:</a:t>
            </a:r>
            <a:r>
              <a:rPr lang="de-DE" sz="2000" dirty="0"/>
              <a:t> Array </a:t>
            </a:r>
            <a:r>
              <a:rPr lang="de-DE" sz="2000" dirty="0">
                <a:solidFill>
                  <a:schemeClr val="hlink"/>
                </a:solidFill>
              </a:rPr>
              <a:t>[1..n]</a:t>
            </a:r>
            <a:r>
              <a:rPr lang="de-DE" sz="2000" dirty="0"/>
              <a:t> of </a:t>
            </a:r>
            <a:r>
              <a:rPr lang="de-DE" sz="2000" dirty="0">
                <a:solidFill>
                  <a:schemeClr val="hlink"/>
                </a:solidFill>
              </a:rPr>
              <a:t>IN</a:t>
            </a:r>
            <a:r>
              <a:rPr lang="de-DE" sz="2000" dirty="0"/>
              <a:t>     </a:t>
            </a:r>
            <a:r>
              <a:rPr lang="de-DE" sz="2000" dirty="0">
                <a:solidFill>
                  <a:srgbClr val="FF0000"/>
                </a:solidFill>
              </a:rPr>
              <a:t>// Zeitpunkt wenn Knoten      </a:t>
            </a:r>
            <a:r>
              <a:rPr lang="de-DE" sz="2000" dirty="0" smtClean="0">
                <a:solidFill>
                  <a:srgbClr val="FF0000"/>
                </a:solidFill>
              </a:rPr>
              <a:t>          </a:t>
            </a:r>
            <a:r>
              <a:rPr lang="en-US" sz="2000" dirty="0" smtClean="0">
                <a:solidFill>
                  <a:srgbClr val="FF0000"/>
                </a:solidFill>
                <a:latin typeface="cmsy10" charset="0"/>
              </a:rPr>
              <a:t>⟶</a:t>
            </a:r>
            <a:endParaRPr lang="en-US" sz="2000" dirty="0">
              <a:solidFill>
                <a:srgbClr val="FF0000"/>
              </a:solidFill>
              <a:latin typeface="cmsy10" charset="0"/>
            </a:endParaRPr>
          </a:p>
          <a:p>
            <a:pPr>
              <a:lnSpc>
                <a:spcPct val="80000"/>
              </a:lnSpc>
            </a:pPr>
            <a:r>
              <a:rPr lang="de-DE" sz="2000" dirty="0" err="1">
                <a:solidFill>
                  <a:schemeClr val="hlink"/>
                </a:solidFill>
              </a:rPr>
              <a:t>dfsPos</a:t>
            </a:r>
            <a:r>
              <a:rPr lang="de-DE" sz="2000" dirty="0">
                <a:solidFill>
                  <a:schemeClr val="hlink"/>
                </a:solidFill>
              </a:rPr>
              <a:t>, </a:t>
            </a:r>
            <a:r>
              <a:rPr lang="de-DE" sz="2000" dirty="0" err="1">
                <a:solidFill>
                  <a:schemeClr val="hlink"/>
                </a:solidFill>
              </a:rPr>
              <a:t>finishingTime</a:t>
            </a:r>
            <a:r>
              <a:rPr lang="de-DE" sz="2000" dirty="0">
                <a:solidFill>
                  <a:schemeClr val="hlink"/>
                </a:solidFill>
              </a:rPr>
              <a:t>: IN</a:t>
            </a:r>
            <a:r>
              <a:rPr lang="de-DE" sz="2000" dirty="0"/>
              <a:t>          </a:t>
            </a:r>
            <a:r>
              <a:rPr lang="de-DE" sz="2000" dirty="0">
                <a:solidFill>
                  <a:srgbClr val="FF0000"/>
                </a:solidFill>
              </a:rPr>
              <a:t>// Zähler</a:t>
            </a:r>
          </a:p>
          <a:p>
            <a:pPr>
              <a:lnSpc>
                <a:spcPct val="80000"/>
              </a:lnSpc>
            </a:pPr>
            <a:endParaRPr lang="de-DE" sz="1600" dirty="0"/>
          </a:p>
          <a:p>
            <a:pPr>
              <a:lnSpc>
                <a:spcPct val="80000"/>
              </a:lnSpc>
              <a:buFontTx/>
              <a:buNone/>
            </a:pPr>
            <a:r>
              <a:rPr lang="de-DE" sz="2000" dirty="0" smtClean="0">
                <a:solidFill>
                  <a:schemeClr val="accent2"/>
                </a:solidFill>
              </a:rPr>
              <a:t>Prozeduren</a:t>
            </a:r>
            <a:r>
              <a:rPr lang="de-DE" sz="2000" dirty="0">
                <a:solidFill>
                  <a:schemeClr val="accent2"/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r>
              <a:rPr lang="de-DE" sz="2000" dirty="0" err="1"/>
              <a:t>init</a:t>
            </a:r>
            <a:r>
              <a:rPr lang="de-DE" sz="2000" dirty="0"/>
              <a:t>(): </a:t>
            </a:r>
            <a:br>
              <a:rPr lang="de-DE" sz="2000" dirty="0"/>
            </a:br>
            <a:r>
              <a:rPr lang="de-DE" sz="2000" dirty="0" err="1">
                <a:solidFill>
                  <a:schemeClr val="hlink"/>
                </a:solidFill>
              </a:rPr>
              <a:t>dfsPos</a:t>
            </a:r>
            <a:r>
              <a:rPr lang="de-DE" sz="2000" dirty="0">
                <a:solidFill>
                  <a:schemeClr val="hlink"/>
                </a:solidFill>
              </a:rPr>
              <a:t>:=1; </a:t>
            </a:r>
            <a:r>
              <a:rPr lang="de-DE" sz="2000" dirty="0" err="1">
                <a:solidFill>
                  <a:schemeClr val="hlink"/>
                </a:solidFill>
              </a:rPr>
              <a:t>finishingTime</a:t>
            </a:r>
            <a:r>
              <a:rPr lang="de-DE" sz="2000" dirty="0">
                <a:solidFill>
                  <a:schemeClr val="hlink"/>
                </a:solidFill>
              </a:rPr>
              <a:t>:=1</a:t>
            </a:r>
          </a:p>
          <a:p>
            <a:pPr>
              <a:lnSpc>
                <a:spcPct val="80000"/>
              </a:lnSpc>
            </a:pPr>
            <a:r>
              <a:rPr lang="de-DE" sz="2000" dirty="0" err="1"/>
              <a:t>root</a:t>
            </a:r>
            <a:r>
              <a:rPr lang="de-DE" sz="2000" dirty="0"/>
              <a:t>(s): </a:t>
            </a:r>
            <a:br>
              <a:rPr lang="de-DE" sz="2000" dirty="0"/>
            </a:br>
            <a:r>
              <a:rPr lang="de-DE" sz="2000" dirty="0" err="1">
                <a:solidFill>
                  <a:schemeClr val="hlink"/>
                </a:solidFill>
              </a:rPr>
              <a:t>dfsNum</a:t>
            </a:r>
            <a:r>
              <a:rPr lang="de-DE" sz="2000" dirty="0">
                <a:solidFill>
                  <a:schemeClr val="hlink"/>
                </a:solidFill>
              </a:rPr>
              <a:t>[s]:=</a:t>
            </a:r>
            <a:r>
              <a:rPr lang="de-DE" sz="2000" dirty="0" err="1">
                <a:solidFill>
                  <a:schemeClr val="hlink"/>
                </a:solidFill>
              </a:rPr>
              <a:t>dfsPos</a:t>
            </a:r>
            <a:r>
              <a:rPr lang="de-DE" sz="2000" dirty="0">
                <a:solidFill>
                  <a:schemeClr val="hlink"/>
                </a:solidFill>
              </a:rPr>
              <a:t>; </a:t>
            </a:r>
            <a:r>
              <a:rPr lang="de-DE" sz="2000" dirty="0" err="1">
                <a:solidFill>
                  <a:schemeClr val="hlink"/>
                </a:solidFill>
              </a:rPr>
              <a:t>dfsPos</a:t>
            </a:r>
            <a:r>
              <a:rPr lang="de-DE" sz="2000" dirty="0">
                <a:solidFill>
                  <a:schemeClr val="hlink"/>
                </a:solidFill>
              </a:rPr>
              <a:t>:=dfsPos+1</a:t>
            </a:r>
          </a:p>
          <a:p>
            <a:pPr>
              <a:lnSpc>
                <a:spcPct val="80000"/>
              </a:lnSpc>
            </a:pPr>
            <a:r>
              <a:rPr lang="de-DE" sz="2000" dirty="0" err="1"/>
              <a:t>traverseTreeEdge</a:t>
            </a:r>
            <a:r>
              <a:rPr lang="de-DE" sz="2000" dirty="0"/>
              <a:t>(</a:t>
            </a:r>
            <a:r>
              <a:rPr lang="de-DE" sz="2000" dirty="0" err="1"/>
              <a:t>v,w</a:t>
            </a:r>
            <a:r>
              <a:rPr lang="de-DE" sz="2000" dirty="0"/>
              <a:t>): </a:t>
            </a:r>
            <a:br>
              <a:rPr lang="de-DE" sz="2000" dirty="0"/>
            </a:br>
            <a:r>
              <a:rPr lang="de-DE" sz="2000" dirty="0" err="1">
                <a:solidFill>
                  <a:schemeClr val="hlink"/>
                </a:solidFill>
              </a:rPr>
              <a:t>dfsNum</a:t>
            </a:r>
            <a:r>
              <a:rPr lang="de-DE" sz="2000" dirty="0">
                <a:solidFill>
                  <a:schemeClr val="hlink"/>
                </a:solidFill>
              </a:rPr>
              <a:t>[</a:t>
            </a:r>
            <a:r>
              <a:rPr lang="de-DE" sz="2000" dirty="0" err="1">
                <a:solidFill>
                  <a:schemeClr val="hlink"/>
                </a:solidFill>
              </a:rPr>
              <a:t>w</a:t>
            </a:r>
            <a:r>
              <a:rPr lang="de-DE" sz="2000" dirty="0">
                <a:solidFill>
                  <a:schemeClr val="hlink"/>
                </a:solidFill>
              </a:rPr>
              <a:t>]:=</a:t>
            </a:r>
            <a:r>
              <a:rPr lang="de-DE" sz="2000" dirty="0" err="1">
                <a:solidFill>
                  <a:schemeClr val="hlink"/>
                </a:solidFill>
              </a:rPr>
              <a:t>dfsPos</a:t>
            </a:r>
            <a:r>
              <a:rPr lang="de-DE" sz="2000" dirty="0">
                <a:solidFill>
                  <a:schemeClr val="hlink"/>
                </a:solidFill>
              </a:rPr>
              <a:t>; </a:t>
            </a:r>
            <a:r>
              <a:rPr lang="de-DE" sz="2000" dirty="0" err="1">
                <a:solidFill>
                  <a:schemeClr val="hlink"/>
                </a:solidFill>
              </a:rPr>
              <a:t>dfsPos</a:t>
            </a:r>
            <a:r>
              <a:rPr lang="de-DE" sz="2000" dirty="0">
                <a:solidFill>
                  <a:schemeClr val="hlink"/>
                </a:solidFill>
              </a:rPr>
              <a:t>:=dfsPos+1</a:t>
            </a:r>
          </a:p>
          <a:p>
            <a:pPr>
              <a:lnSpc>
                <a:spcPct val="80000"/>
              </a:lnSpc>
            </a:pPr>
            <a:r>
              <a:rPr lang="de-DE" sz="2000" dirty="0" err="1"/>
              <a:t>traverseNonTreeEdge</a:t>
            </a:r>
            <a:r>
              <a:rPr lang="de-DE" sz="2000" dirty="0"/>
              <a:t>(</a:t>
            </a:r>
            <a:r>
              <a:rPr lang="de-DE" sz="2000" dirty="0" err="1"/>
              <a:t>v,w</a:t>
            </a:r>
            <a:r>
              <a:rPr lang="de-DE" sz="2000" dirty="0"/>
              <a:t>):</a:t>
            </a:r>
            <a:br>
              <a:rPr lang="de-DE" sz="2000" dirty="0"/>
            </a:br>
            <a:r>
              <a:rPr lang="de-DE" sz="2000" dirty="0">
                <a:solidFill>
                  <a:schemeClr val="hlink"/>
                </a:solidFill>
              </a:rPr>
              <a:t>-</a:t>
            </a:r>
          </a:p>
          <a:p>
            <a:pPr>
              <a:lnSpc>
                <a:spcPct val="80000"/>
              </a:lnSpc>
            </a:pPr>
            <a:r>
              <a:rPr lang="de-DE" sz="2000" dirty="0" err="1" smtClean="0"/>
              <a:t>backtrack</a:t>
            </a:r>
            <a:r>
              <a:rPr lang="de-DE" sz="2000" dirty="0"/>
              <a:t>(</a:t>
            </a:r>
            <a:r>
              <a:rPr lang="de-DE" sz="2000" dirty="0" err="1"/>
              <a:t>u,v</a:t>
            </a:r>
            <a:r>
              <a:rPr lang="de-DE" sz="2000" dirty="0"/>
              <a:t>):</a:t>
            </a:r>
            <a:br>
              <a:rPr lang="de-DE" sz="2000" dirty="0"/>
            </a:br>
            <a:r>
              <a:rPr lang="de-DE" sz="2000" dirty="0" err="1">
                <a:solidFill>
                  <a:schemeClr val="hlink"/>
                </a:solidFill>
              </a:rPr>
              <a:t>finishTime</a:t>
            </a:r>
            <a:r>
              <a:rPr lang="de-DE" sz="2000" dirty="0">
                <a:solidFill>
                  <a:schemeClr val="hlink"/>
                </a:solidFill>
              </a:rPr>
              <a:t>[v]:=</a:t>
            </a:r>
            <a:r>
              <a:rPr lang="de-DE" sz="2000" dirty="0" err="1">
                <a:solidFill>
                  <a:schemeClr val="hlink"/>
                </a:solidFill>
              </a:rPr>
              <a:t>finishingTime</a:t>
            </a:r>
            <a:r>
              <a:rPr lang="de-DE" sz="2000" dirty="0">
                <a:solidFill>
                  <a:schemeClr val="hlink"/>
                </a:solidFill>
              </a:rPr>
              <a:t>; </a:t>
            </a:r>
            <a:r>
              <a:rPr lang="de-DE" sz="2000" dirty="0" err="1">
                <a:solidFill>
                  <a:schemeClr val="hlink"/>
                </a:solidFill>
              </a:rPr>
              <a:t>finishingTime</a:t>
            </a:r>
            <a:r>
              <a:rPr lang="de-DE" sz="2000" dirty="0">
                <a:solidFill>
                  <a:schemeClr val="hlink"/>
                </a:solidFill>
              </a:rPr>
              <a:t>:=finishingTime+1</a:t>
            </a:r>
          </a:p>
          <a:p>
            <a:pPr>
              <a:lnSpc>
                <a:spcPct val="80000"/>
              </a:lnSpc>
            </a:pPr>
            <a:endParaRPr lang="de-DE" sz="2000" dirty="0"/>
          </a:p>
        </p:txBody>
      </p:sp>
      <p:sp>
        <p:nvSpPr>
          <p:cNvPr id="346116" name="Oval 4"/>
          <p:cNvSpPr>
            <a:spLocks noChangeArrowheads="1"/>
          </p:cNvSpPr>
          <p:nvPr/>
        </p:nvSpPr>
        <p:spPr bwMode="auto">
          <a:xfrm>
            <a:off x="7308850" y="1844675"/>
            <a:ext cx="288925" cy="28733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6117" name="Oval 5"/>
          <p:cNvSpPr>
            <a:spLocks noChangeArrowheads="1"/>
          </p:cNvSpPr>
          <p:nvPr/>
        </p:nvSpPr>
        <p:spPr bwMode="auto">
          <a:xfrm>
            <a:off x="7308850" y="2205038"/>
            <a:ext cx="288925" cy="2873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6118" name="Oval 6"/>
          <p:cNvSpPr>
            <a:spLocks noChangeArrowheads="1"/>
          </p:cNvSpPr>
          <p:nvPr/>
        </p:nvSpPr>
        <p:spPr bwMode="auto">
          <a:xfrm>
            <a:off x="8029575" y="2205038"/>
            <a:ext cx="288925" cy="2873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0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624B-5FE9-604C-A1BC-7CCE53ECB053}" type="slidenum">
              <a:rPr lang="de-DE"/>
              <a:pPr/>
              <a:t>43</a:t>
            </a:fld>
            <a:endParaRPr lang="de-DE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sz="3200" dirty="0"/>
              <a:t>Exploriere Graph in die Tiefe</a:t>
            </a:r>
            <a:br>
              <a:rPr lang="de-DE" sz="3200" dirty="0"/>
            </a:br>
            <a:r>
              <a:rPr lang="de-DE" sz="3200" dirty="0"/>
              <a:t>(      : aktuell,      : noch aktiv,      : fertig)</a:t>
            </a:r>
          </a:p>
          <a:p>
            <a:pPr>
              <a:lnSpc>
                <a:spcPct val="90000"/>
              </a:lnSpc>
            </a:pPr>
            <a:r>
              <a:rPr lang="de-DE" sz="3200" dirty="0"/>
              <a:t>Paare</a:t>
            </a:r>
            <a:r>
              <a:rPr lang="de-DE" sz="3200" dirty="0">
                <a:solidFill>
                  <a:schemeClr val="hlink"/>
                </a:solidFill>
              </a:rPr>
              <a:t> (</a:t>
            </a:r>
            <a:r>
              <a:rPr lang="de-DE" sz="3200" dirty="0" err="1">
                <a:solidFill>
                  <a:schemeClr val="hlink"/>
                </a:solidFill>
              </a:rPr>
              <a:t>i,j</a:t>
            </a:r>
            <a:r>
              <a:rPr lang="de-DE" sz="3200" dirty="0">
                <a:solidFill>
                  <a:schemeClr val="hlink"/>
                </a:solidFill>
              </a:rPr>
              <a:t>): i: </a:t>
            </a:r>
            <a:r>
              <a:rPr lang="de-DE" sz="3200" dirty="0" err="1"/>
              <a:t>dfsNum</a:t>
            </a:r>
            <a:r>
              <a:rPr lang="de-DE" sz="3200" dirty="0"/>
              <a:t>,</a:t>
            </a:r>
            <a:r>
              <a:rPr lang="de-DE" sz="3200" dirty="0">
                <a:solidFill>
                  <a:schemeClr val="hlink"/>
                </a:solidFill>
              </a:rPr>
              <a:t> </a:t>
            </a:r>
            <a:r>
              <a:rPr lang="de-DE" sz="3200" dirty="0" err="1">
                <a:solidFill>
                  <a:schemeClr val="hlink"/>
                </a:solidFill>
              </a:rPr>
              <a:t>j</a:t>
            </a:r>
            <a:r>
              <a:rPr lang="de-DE" sz="3200" dirty="0">
                <a:solidFill>
                  <a:schemeClr val="hlink"/>
                </a:solidFill>
              </a:rPr>
              <a:t>: </a:t>
            </a:r>
            <a:r>
              <a:rPr lang="de-DE" sz="3200" dirty="0" err="1"/>
              <a:t>finishTime</a:t>
            </a: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3200" dirty="0"/>
              <a:t> </a:t>
            </a:r>
          </a:p>
        </p:txBody>
      </p:sp>
      <p:sp>
        <p:nvSpPr>
          <p:cNvPr id="347140" name="Oval 4"/>
          <p:cNvSpPr>
            <a:spLocks noChangeArrowheads="1"/>
          </p:cNvSpPr>
          <p:nvPr/>
        </p:nvSpPr>
        <p:spPr bwMode="auto">
          <a:xfrm>
            <a:off x="969963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47141" name="Oval 5"/>
          <p:cNvSpPr>
            <a:spLocks noChangeArrowheads="1"/>
          </p:cNvSpPr>
          <p:nvPr/>
        </p:nvSpPr>
        <p:spPr bwMode="auto">
          <a:xfrm>
            <a:off x="1187450" y="407828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2" name="Oval 6"/>
          <p:cNvSpPr>
            <a:spLocks noChangeArrowheads="1"/>
          </p:cNvSpPr>
          <p:nvPr/>
        </p:nvSpPr>
        <p:spPr bwMode="auto">
          <a:xfrm>
            <a:off x="2338388" y="47974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3" name="Oval 7"/>
          <p:cNvSpPr>
            <a:spLocks noChangeArrowheads="1"/>
          </p:cNvSpPr>
          <p:nvPr/>
        </p:nvSpPr>
        <p:spPr bwMode="auto">
          <a:xfrm>
            <a:off x="3490913" y="57340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4" name="Oval 8"/>
          <p:cNvSpPr>
            <a:spLocks noChangeArrowheads="1"/>
          </p:cNvSpPr>
          <p:nvPr/>
        </p:nvSpPr>
        <p:spPr bwMode="auto">
          <a:xfrm>
            <a:off x="3995738" y="43656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5" name="Oval 9"/>
          <p:cNvSpPr>
            <a:spLocks noChangeArrowheads="1"/>
          </p:cNvSpPr>
          <p:nvPr/>
        </p:nvSpPr>
        <p:spPr bwMode="auto">
          <a:xfrm>
            <a:off x="5075238" y="55181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6" name="Oval 10"/>
          <p:cNvSpPr>
            <a:spLocks noChangeArrowheads="1"/>
          </p:cNvSpPr>
          <p:nvPr/>
        </p:nvSpPr>
        <p:spPr bwMode="auto">
          <a:xfrm>
            <a:off x="2843213" y="35020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7" name="Oval 11"/>
          <p:cNvSpPr>
            <a:spLocks noChangeArrowheads="1"/>
          </p:cNvSpPr>
          <p:nvPr/>
        </p:nvSpPr>
        <p:spPr bwMode="auto">
          <a:xfrm>
            <a:off x="4643438" y="34290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8" name="Oval 12"/>
          <p:cNvSpPr>
            <a:spLocks noChangeArrowheads="1"/>
          </p:cNvSpPr>
          <p:nvPr/>
        </p:nvSpPr>
        <p:spPr bwMode="auto">
          <a:xfrm>
            <a:off x="6154738" y="42941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9" name="Oval 13"/>
          <p:cNvSpPr>
            <a:spLocks noChangeArrowheads="1"/>
          </p:cNvSpPr>
          <p:nvPr/>
        </p:nvSpPr>
        <p:spPr bwMode="auto">
          <a:xfrm>
            <a:off x="7523163" y="37893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50" name="Line 14"/>
          <p:cNvSpPr>
            <a:spLocks noChangeShapeType="1"/>
          </p:cNvSpPr>
          <p:nvPr/>
        </p:nvSpPr>
        <p:spPr bwMode="auto">
          <a:xfrm flipV="1">
            <a:off x="1258888" y="4581525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1" name="Line 15"/>
          <p:cNvSpPr>
            <a:spLocks noChangeShapeType="1"/>
          </p:cNvSpPr>
          <p:nvPr/>
        </p:nvSpPr>
        <p:spPr bwMode="auto">
          <a:xfrm flipV="1">
            <a:off x="1474788" y="5157788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2" name="Line 16"/>
          <p:cNvSpPr>
            <a:spLocks noChangeShapeType="1"/>
          </p:cNvSpPr>
          <p:nvPr/>
        </p:nvSpPr>
        <p:spPr bwMode="auto">
          <a:xfrm flipV="1">
            <a:off x="1619250" y="3789363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3" name="Line 17"/>
          <p:cNvSpPr>
            <a:spLocks noChangeShapeType="1"/>
          </p:cNvSpPr>
          <p:nvPr/>
        </p:nvSpPr>
        <p:spPr bwMode="auto">
          <a:xfrm>
            <a:off x="2770188" y="5229225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4" name="Line 18"/>
          <p:cNvSpPr>
            <a:spLocks noChangeShapeType="1"/>
          </p:cNvSpPr>
          <p:nvPr/>
        </p:nvSpPr>
        <p:spPr bwMode="auto">
          <a:xfrm>
            <a:off x="2843213" y="5013325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5" name="Line 19"/>
          <p:cNvSpPr>
            <a:spLocks noChangeShapeType="1"/>
          </p:cNvSpPr>
          <p:nvPr/>
        </p:nvSpPr>
        <p:spPr bwMode="auto">
          <a:xfrm flipV="1">
            <a:off x="3995738" y="5878513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6" name="Line 20"/>
          <p:cNvSpPr>
            <a:spLocks noChangeShapeType="1"/>
          </p:cNvSpPr>
          <p:nvPr/>
        </p:nvSpPr>
        <p:spPr bwMode="auto">
          <a:xfrm>
            <a:off x="3275013" y="3933825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7" name="Line 21"/>
          <p:cNvSpPr>
            <a:spLocks noChangeShapeType="1"/>
          </p:cNvSpPr>
          <p:nvPr/>
        </p:nvSpPr>
        <p:spPr bwMode="auto">
          <a:xfrm flipV="1">
            <a:off x="3346450" y="3644900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8" name="Line 22"/>
          <p:cNvSpPr>
            <a:spLocks noChangeShapeType="1"/>
          </p:cNvSpPr>
          <p:nvPr/>
        </p:nvSpPr>
        <p:spPr bwMode="auto">
          <a:xfrm flipV="1">
            <a:off x="4498975" y="4581525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9" name="Line 23"/>
          <p:cNvSpPr>
            <a:spLocks noChangeShapeType="1"/>
          </p:cNvSpPr>
          <p:nvPr/>
        </p:nvSpPr>
        <p:spPr bwMode="auto">
          <a:xfrm flipV="1">
            <a:off x="5507038" y="4797425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0" name="Line 24"/>
          <p:cNvSpPr>
            <a:spLocks noChangeShapeType="1"/>
          </p:cNvSpPr>
          <p:nvPr/>
        </p:nvSpPr>
        <p:spPr bwMode="auto">
          <a:xfrm>
            <a:off x="5146675" y="3789363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1" name="Line 25"/>
          <p:cNvSpPr>
            <a:spLocks noChangeShapeType="1"/>
          </p:cNvSpPr>
          <p:nvPr/>
        </p:nvSpPr>
        <p:spPr bwMode="auto">
          <a:xfrm flipH="1">
            <a:off x="3851275" y="4870450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2" name="Line 26"/>
          <p:cNvSpPr>
            <a:spLocks noChangeShapeType="1"/>
          </p:cNvSpPr>
          <p:nvPr/>
        </p:nvSpPr>
        <p:spPr bwMode="auto">
          <a:xfrm flipV="1">
            <a:off x="6659563" y="4149725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3" name="Oval 27"/>
          <p:cNvSpPr>
            <a:spLocks noChangeArrowheads="1"/>
          </p:cNvSpPr>
          <p:nvPr/>
        </p:nvSpPr>
        <p:spPr bwMode="auto">
          <a:xfrm>
            <a:off x="7596188" y="52292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64" name="Line 28"/>
          <p:cNvSpPr>
            <a:spLocks noChangeShapeType="1"/>
          </p:cNvSpPr>
          <p:nvPr/>
        </p:nvSpPr>
        <p:spPr bwMode="auto">
          <a:xfrm>
            <a:off x="6588125" y="4725988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5" name="Line 29"/>
          <p:cNvSpPr>
            <a:spLocks noChangeShapeType="1"/>
          </p:cNvSpPr>
          <p:nvPr/>
        </p:nvSpPr>
        <p:spPr bwMode="auto">
          <a:xfrm flipH="1" flipV="1">
            <a:off x="1692275" y="4365625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6" name="Line 30"/>
          <p:cNvSpPr>
            <a:spLocks noChangeShapeType="1"/>
          </p:cNvSpPr>
          <p:nvPr/>
        </p:nvSpPr>
        <p:spPr bwMode="auto">
          <a:xfrm flipH="1">
            <a:off x="5651500" y="5591175"/>
            <a:ext cx="194468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7" name="Oval 31"/>
          <p:cNvSpPr>
            <a:spLocks noChangeArrowheads="1"/>
          </p:cNvSpPr>
          <p:nvPr/>
        </p:nvSpPr>
        <p:spPr bwMode="auto">
          <a:xfrm>
            <a:off x="2931480" y="1700808"/>
            <a:ext cx="433388" cy="4333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68" name="Oval 32"/>
          <p:cNvSpPr>
            <a:spLocks noChangeArrowheads="1"/>
          </p:cNvSpPr>
          <p:nvPr/>
        </p:nvSpPr>
        <p:spPr bwMode="auto">
          <a:xfrm>
            <a:off x="1059818" y="1700808"/>
            <a:ext cx="433387" cy="43338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69" name="Oval 33"/>
          <p:cNvSpPr>
            <a:spLocks noChangeArrowheads="1"/>
          </p:cNvSpPr>
          <p:nvPr/>
        </p:nvSpPr>
        <p:spPr bwMode="auto">
          <a:xfrm>
            <a:off x="5452430" y="1700808"/>
            <a:ext cx="433388" cy="4333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70" name="Text Box 34"/>
          <p:cNvSpPr txBox="1">
            <a:spLocks noChangeArrowheads="1"/>
          </p:cNvSpPr>
          <p:nvPr/>
        </p:nvSpPr>
        <p:spPr bwMode="auto">
          <a:xfrm>
            <a:off x="879475" y="5897563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(1,     </a:t>
            </a:r>
            <a:r>
              <a:rPr lang="de-DE" dirty="0" smtClean="0"/>
              <a:t>  )</a:t>
            </a:r>
            <a:endParaRPr lang="de-DE" dirty="0"/>
          </a:p>
        </p:txBody>
      </p:sp>
      <p:sp>
        <p:nvSpPr>
          <p:cNvPr id="347171" name="Text Box 35"/>
          <p:cNvSpPr txBox="1">
            <a:spLocks noChangeArrowheads="1"/>
          </p:cNvSpPr>
          <p:nvPr/>
        </p:nvSpPr>
        <p:spPr bwMode="auto">
          <a:xfrm>
            <a:off x="2195513" y="53736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(2,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47172" name="Text Box 36"/>
          <p:cNvSpPr txBox="1">
            <a:spLocks noChangeArrowheads="1"/>
          </p:cNvSpPr>
          <p:nvPr/>
        </p:nvSpPr>
        <p:spPr bwMode="auto">
          <a:xfrm>
            <a:off x="3419475" y="62372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(3,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47173" name="Text Box 37"/>
          <p:cNvSpPr txBox="1">
            <a:spLocks noChangeArrowheads="1"/>
          </p:cNvSpPr>
          <p:nvPr/>
        </p:nvSpPr>
        <p:spPr bwMode="auto">
          <a:xfrm>
            <a:off x="5003800" y="60213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</a:t>
            </a:r>
            <a:r>
              <a:rPr lang="de-DE" dirty="0" smtClean="0"/>
              <a:t>4,    )</a:t>
            </a:r>
            <a:endParaRPr lang="de-DE" dirty="0"/>
          </a:p>
        </p:txBody>
      </p:sp>
      <p:sp>
        <p:nvSpPr>
          <p:cNvPr id="347174" name="Text Box 38"/>
          <p:cNvSpPr txBox="1">
            <a:spLocks noChangeArrowheads="1"/>
          </p:cNvSpPr>
          <p:nvPr/>
        </p:nvSpPr>
        <p:spPr bwMode="auto">
          <a:xfrm>
            <a:off x="6156325" y="4868863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(5,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47175" name="Text Box 39"/>
          <p:cNvSpPr txBox="1">
            <a:spLocks noChangeArrowheads="1"/>
          </p:cNvSpPr>
          <p:nvPr/>
        </p:nvSpPr>
        <p:spPr bwMode="auto">
          <a:xfrm>
            <a:off x="7451725" y="4292600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(6,   )</a:t>
            </a:r>
          </a:p>
        </p:txBody>
      </p:sp>
      <p:sp>
        <p:nvSpPr>
          <p:cNvPr id="347176" name="Text Box 40"/>
          <p:cNvSpPr txBox="1">
            <a:spLocks noChangeArrowheads="1"/>
          </p:cNvSpPr>
          <p:nvPr/>
        </p:nvSpPr>
        <p:spPr bwMode="auto">
          <a:xfrm>
            <a:off x="7740650" y="4292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47177" name="Text Box 41"/>
          <p:cNvSpPr txBox="1">
            <a:spLocks noChangeArrowheads="1"/>
          </p:cNvSpPr>
          <p:nvPr/>
        </p:nvSpPr>
        <p:spPr bwMode="auto">
          <a:xfrm>
            <a:off x="7524750" y="5734050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(7,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47178" name="Text Box 42"/>
          <p:cNvSpPr txBox="1">
            <a:spLocks noChangeArrowheads="1"/>
          </p:cNvSpPr>
          <p:nvPr/>
        </p:nvSpPr>
        <p:spPr bwMode="auto">
          <a:xfrm>
            <a:off x="7812088" y="57340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47179" name="Text Box 43"/>
          <p:cNvSpPr txBox="1">
            <a:spLocks noChangeArrowheads="1"/>
          </p:cNvSpPr>
          <p:nvPr/>
        </p:nvSpPr>
        <p:spPr bwMode="auto">
          <a:xfrm>
            <a:off x="6443663" y="48688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47180" name="Text Box 44"/>
          <p:cNvSpPr txBox="1">
            <a:spLocks noChangeArrowheads="1"/>
          </p:cNvSpPr>
          <p:nvPr/>
        </p:nvSpPr>
        <p:spPr bwMode="auto">
          <a:xfrm>
            <a:off x="5292725" y="60213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47181" name="Text Box 45"/>
          <p:cNvSpPr txBox="1">
            <a:spLocks noChangeArrowheads="1"/>
          </p:cNvSpPr>
          <p:nvPr/>
        </p:nvSpPr>
        <p:spPr bwMode="auto">
          <a:xfrm>
            <a:off x="3708400" y="62372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347182" name="Text Box 46"/>
          <p:cNvSpPr txBox="1">
            <a:spLocks noChangeArrowheads="1"/>
          </p:cNvSpPr>
          <p:nvPr/>
        </p:nvSpPr>
        <p:spPr bwMode="auto">
          <a:xfrm>
            <a:off x="2484438" y="53736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6</a:t>
            </a:r>
          </a:p>
        </p:txBody>
      </p:sp>
      <p:sp>
        <p:nvSpPr>
          <p:cNvPr id="347183" name="Text Box 47"/>
          <p:cNvSpPr txBox="1">
            <a:spLocks noChangeArrowheads="1"/>
          </p:cNvSpPr>
          <p:nvPr/>
        </p:nvSpPr>
        <p:spPr bwMode="auto">
          <a:xfrm>
            <a:off x="1403350" y="4508500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(8,     </a:t>
            </a:r>
            <a:r>
              <a:rPr lang="de-DE" dirty="0" smtClean="0"/>
              <a:t>  )</a:t>
            </a:r>
            <a:endParaRPr lang="de-DE" dirty="0"/>
          </a:p>
        </p:txBody>
      </p:sp>
      <p:sp>
        <p:nvSpPr>
          <p:cNvPr id="347184" name="Text Box 48"/>
          <p:cNvSpPr txBox="1">
            <a:spLocks noChangeArrowheads="1"/>
          </p:cNvSpPr>
          <p:nvPr/>
        </p:nvSpPr>
        <p:spPr bwMode="auto">
          <a:xfrm>
            <a:off x="2700338" y="4005263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(9,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47185" name="Text Box 49"/>
          <p:cNvSpPr txBox="1">
            <a:spLocks noChangeArrowheads="1"/>
          </p:cNvSpPr>
          <p:nvPr/>
        </p:nvSpPr>
        <p:spPr bwMode="auto">
          <a:xfrm>
            <a:off x="4140200" y="4797425"/>
            <a:ext cx="8002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</a:t>
            </a:r>
            <a:r>
              <a:rPr lang="de-DE" dirty="0" smtClean="0"/>
              <a:t>10,    )</a:t>
            </a:r>
            <a:endParaRPr lang="de-DE" dirty="0"/>
          </a:p>
        </p:txBody>
      </p:sp>
      <p:sp>
        <p:nvSpPr>
          <p:cNvPr id="347186" name="Text Box 50"/>
          <p:cNvSpPr txBox="1">
            <a:spLocks noChangeArrowheads="1"/>
          </p:cNvSpPr>
          <p:nvPr/>
        </p:nvSpPr>
        <p:spPr bwMode="auto">
          <a:xfrm>
            <a:off x="4572000" y="47974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7</a:t>
            </a:r>
          </a:p>
        </p:txBody>
      </p:sp>
      <p:sp>
        <p:nvSpPr>
          <p:cNvPr id="347187" name="Text Box 51"/>
          <p:cNvSpPr txBox="1">
            <a:spLocks noChangeArrowheads="1"/>
          </p:cNvSpPr>
          <p:nvPr/>
        </p:nvSpPr>
        <p:spPr bwMode="auto">
          <a:xfrm>
            <a:off x="4500563" y="3933825"/>
            <a:ext cx="8450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(11,   </a:t>
            </a:r>
            <a:r>
              <a:rPr lang="de-DE" dirty="0" smtClean="0"/>
              <a:t>  )</a:t>
            </a:r>
            <a:endParaRPr lang="de-DE" dirty="0"/>
          </a:p>
        </p:txBody>
      </p:sp>
      <p:sp>
        <p:nvSpPr>
          <p:cNvPr id="347188" name="Text Box 52"/>
          <p:cNvSpPr txBox="1">
            <a:spLocks noChangeArrowheads="1"/>
          </p:cNvSpPr>
          <p:nvPr/>
        </p:nvSpPr>
        <p:spPr bwMode="auto">
          <a:xfrm>
            <a:off x="4932363" y="39338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8</a:t>
            </a:r>
          </a:p>
        </p:txBody>
      </p:sp>
      <p:sp>
        <p:nvSpPr>
          <p:cNvPr id="347189" name="Text Box 53"/>
          <p:cNvSpPr txBox="1">
            <a:spLocks noChangeArrowheads="1"/>
          </p:cNvSpPr>
          <p:nvPr/>
        </p:nvSpPr>
        <p:spPr bwMode="auto">
          <a:xfrm>
            <a:off x="2987675" y="40052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9</a:t>
            </a:r>
          </a:p>
        </p:txBody>
      </p:sp>
      <p:sp>
        <p:nvSpPr>
          <p:cNvPr id="347190" name="Text Box 54"/>
          <p:cNvSpPr txBox="1">
            <a:spLocks noChangeArrowheads="1"/>
          </p:cNvSpPr>
          <p:nvPr/>
        </p:nvSpPr>
        <p:spPr bwMode="auto">
          <a:xfrm>
            <a:off x="1692275" y="45085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10</a:t>
            </a:r>
          </a:p>
        </p:txBody>
      </p:sp>
      <p:sp>
        <p:nvSpPr>
          <p:cNvPr id="347191" name="Text Box 55"/>
          <p:cNvSpPr txBox="1">
            <a:spLocks noChangeArrowheads="1"/>
          </p:cNvSpPr>
          <p:nvPr/>
        </p:nvSpPr>
        <p:spPr bwMode="auto">
          <a:xfrm>
            <a:off x="1187450" y="58769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45077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4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4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4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4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4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4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4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1000" fill="hold"/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16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4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4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42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34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1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55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34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34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7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81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34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0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3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94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34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3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6" dur="10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07" dur="10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10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34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10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6" dur="10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10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20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34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8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9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1000" fill="hold"/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33" dur="1000" fill="hold"/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1000" fill="hold"/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34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1" dur="1000" fill="hold"/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2" dur="1000" fill="hold"/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1000" fill="hold"/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5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46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34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4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5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8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59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3" dur="500"/>
                                        <p:tgtEl>
                                          <p:spTgt spid="34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 nodeType="clickPar">
                      <p:stCondLst>
                        <p:cond delay="indefinite"/>
                      </p:stCondLst>
                      <p:childTnLst>
                        <p:par>
                          <p:cTn id="2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7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8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1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72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6" dur="500"/>
                                        <p:tgtEl>
                                          <p:spTgt spid="34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 nodeType="clickPar">
                      <p:stCondLst>
                        <p:cond delay="indefinite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0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1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5" dur="500"/>
                                        <p:tgtEl>
                                          <p:spTgt spid="34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70" grpId="0"/>
      <p:bldP spid="347171" grpId="0"/>
      <p:bldP spid="347172" grpId="0"/>
      <p:bldP spid="347173" grpId="0"/>
      <p:bldP spid="347174" grpId="0"/>
      <p:bldP spid="347175" grpId="0"/>
      <p:bldP spid="347176" grpId="0"/>
      <p:bldP spid="347177" grpId="0"/>
      <p:bldP spid="347178" grpId="0"/>
      <p:bldP spid="347179" grpId="0"/>
      <p:bldP spid="347180" grpId="0"/>
      <p:bldP spid="347181" grpId="0"/>
      <p:bldP spid="347182" grpId="0"/>
      <p:bldP spid="347183" grpId="0"/>
      <p:bldP spid="347184" grpId="0"/>
      <p:bldP spid="347185" grpId="0"/>
      <p:bldP spid="347186" grpId="0"/>
      <p:bldP spid="347187" grpId="0"/>
      <p:bldP spid="347188" grpId="0"/>
      <p:bldP spid="347189" grpId="0"/>
      <p:bldP spid="347190" grpId="0"/>
      <p:bldP spid="34719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0B6C-F724-8042-AF1C-AC01B5475DEA}" type="slidenum">
              <a:rPr lang="de-DE"/>
              <a:pPr/>
              <a:t>44</a:t>
            </a:fld>
            <a:endParaRPr lang="de-DE"/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 dirty="0"/>
              <a:t>Ordnung </a:t>
            </a:r>
            <a:r>
              <a:rPr lang="de-DE" sz="2800" dirty="0">
                <a:solidFill>
                  <a:schemeClr val="hlink"/>
                </a:solidFill>
              </a:rPr>
              <a:t>&lt; </a:t>
            </a:r>
            <a:r>
              <a:rPr lang="de-DE" sz="2800" dirty="0"/>
              <a:t>auf den Knoten:</a:t>
            </a:r>
            <a:br>
              <a:rPr lang="de-DE" sz="2800" dirty="0"/>
            </a:br>
            <a:r>
              <a:rPr lang="de-DE" sz="2800" dirty="0"/>
              <a:t>          </a:t>
            </a:r>
            <a:r>
              <a:rPr lang="de-DE" sz="2800" dirty="0" err="1">
                <a:solidFill>
                  <a:schemeClr val="hlink"/>
                </a:solidFill>
              </a:rPr>
              <a:t>u</a:t>
            </a:r>
            <a:r>
              <a:rPr lang="de-DE" sz="2800" dirty="0">
                <a:solidFill>
                  <a:schemeClr val="hlink"/>
                </a:solidFill>
              </a:rPr>
              <a:t>&lt;</a:t>
            </a:r>
            <a:r>
              <a:rPr lang="de-DE" sz="2800" dirty="0" smtClean="0">
                <a:solidFill>
                  <a:schemeClr val="hlink"/>
                </a:solidFill>
              </a:rPr>
              <a:t>v </a:t>
            </a:r>
            <a:r>
              <a:rPr lang="de-DE" sz="2800" dirty="0" err="1" smtClean="0">
                <a:solidFill>
                  <a:schemeClr val="hlink"/>
                </a:solidFill>
              </a:rPr>
              <a:t>gdw</a:t>
            </a:r>
            <a:r>
              <a:rPr lang="de-DE" sz="2800" dirty="0" smtClean="0">
                <a:solidFill>
                  <a:schemeClr val="hlink"/>
                </a:solidFill>
              </a:rPr>
              <a:t>. </a:t>
            </a:r>
            <a:r>
              <a:rPr lang="de-DE" sz="2800" dirty="0" err="1" smtClean="0">
                <a:solidFill>
                  <a:schemeClr val="hlink"/>
                </a:solidFill>
              </a:rPr>
              <a:t>dfsNum</a:t>
            </a:r>
            <a:r>
              <a:rPr lang="de-DE" sz="2800" dirty="0">
                <a:solidFill>
                  <a:schemeClr val="hlink"/>
                </a:solidFill>
              </a:rPr>
              <a:t>[</a:t>
            </a:r>
            <a:r>
              <a:rPr lang="de-DE" sz="2800" dirty="0" err="1">
                <a:solidFill>
                  <a:schemeClr val="hlink"/>
                </a:solidFill>
              </a:rPr>
              <a:t>u</a:t>
            </a:r>
            <a:r>
              <a:rPr lang="de-DE" sz="2800" dirty="0">
                <a:solidFill>
                  <a:schemeClr val="hlink"/>
                </a:solidFill>
              </a:rPr>
              <a:t>]&lt;</a:t>
            </a:r>
            <a:r>
              <a:rPr lang="de-DE" sz="2800" dirty="0" err="1">
                <a:solidFill>
                  <a:schemeClr val="hlink"/>
                </a:solidFill>
              </a:rPr>
              <a:t>dfsNum</a:t>
            </a:r>
            <a:r>
              <a:rPr lang="de-DE" sz="2800" dirty="0">
                <a:solidFill>
                  <a:schemeClr val="hlink"/>
                </a:solidFill>
              </a:rPr>
              <a:t>[v]</a:t>
            </a:r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Lemma </a:t>
            </a:r>
            <a:r>
              <a:rPr lang="de-DE" sz="2800" dirty="0" smtClean="0">
                <a:solidFill>
                  <a:schemeClr val="accent2"/>
                </a:solidFill>
              </a:rPr>
              <a:t>1:</a:t>
            </a:r>
            <a:r>
              <a:rPr lang="de-DE" sz="2800" dirty="0" smtClean="0"/>
              <a:t> </a:t>
            </a:r>
            <a:r>
              <a:rPr lang="de-DE" sz="2800" dirty="0"/>
              <a:t>Die Knoten im DFS-</a:t>
            </a:r>
            <a:r>
              <a:rPr lang="de-DE" sz="2800" dirty="0" err="1"/>
              <a:t>Rekursionsstack</a:t>
            </a:r>
            <a:r>
              <a:rPr lang="de-DE" sz="2800" dirty="0"/>
              <a:t>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(</a:t>
            </a:r>
            <a:r>
              <a:rPr lang="de-DE" sz="2800" dirty="0"/>
              <a:t>alle      Knoten) sind sortiert bezüglich </a:t>
            </a:r>
            <a:r>
              <a:rPr lang="de-DE" sz="2800" dirty="0">
                <a:solidFill>
                  <a:schemeClr val="hlink"/>
                </a:solidFill>
              </a:rPr>
              <a:t>&lt;</a:t>
            </a:r>
            <a:r>
              <a:rPr lang="de-DE" sz="2800" dirty="0"/>
              <a:t>.</a:t>
            </a:r>
          </a:p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Beweis:</a:t>
            </a:r>
            <a:br>
              <a:rPr lang="de-DE" sz="2800" dirty="0">
                <a:solidFill>
                  <a:schemeClr val="accent2"/>
                </a:solidFill>
              </a:rPr>
            </a:br>
            <a:r>
              <a:rPr lang="de-DE" sz="2800" dirty="0" err="1"/>
              <a:t>dfsPos</a:t>
            </a:r>
            <a:r>
              <a:rPr lang="de-DE" sz="2800" dirty="0"/>
              <a:t> wird nach jeder Zuweisung von </a:t>
            </a:r>
            <a:r>
              <a:rPr lang="de-DE" sz="2800" dirty="0" err="1"/>
              <a:t>dfsNum</a:t>
            </a:r>
            <a:r>
              <a:rPr lang="de-DE" sz="2800" dirty="0"/>
              <a:t> erhöht. Jeder neue aktive Knoten hat also immer die höchste </a:t>
            </a:r>
            <a:r>
              <a:rPr lang="de-DE" sz="2800" dirty="0" err="1"/>
              <a:t>dfsNum</a:t>
            </a:r>
            <a:r>
              <a:rPr lang="de-DE" sz="2800" dirty="0"/>
              <a:t>.</a:t>
            </a:r>
          </a:p>
        </p:txBody>
      </p:sp>
      <p:sp>
        <p:nvSpPr>
          <p:cNvPr id="348164" name="Oval 4"/>
          <p:cNvSpPr>
            <a:spLocks noChangeArrowheads="1"/>
          </p:cNvSpPr>
          <p:nvPr/>
        </p:nvSpPr>
        <p:spPr bwMode="auto">
          <a:xfrm>
            <a:off x="1548929" y="3140968"/>
            <a:ext cx="358775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9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EA5B-6193-1D47-A11C-D2B341EE2DC9}" type="slidenum">
              <a:rPr lang="de-DE"/>
              <a:pPr/>
              <a:t>45</a:t>
            </a:fld>
            <a:endParaRPr lang="de-DE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Überprüfung von Lemma </a:t>
            </a:r>
            <a:r>
              <a:rPr lang="de-DE" sz="2800" dirty="0" smtClean="0">
                <a:solidFill>
                  <a:schemeClr val="accent2"/>
                </a:solidFill>
              </a:rPr>
              <a:t>1:</a:t>
            </a:r>
            <a:endParaRPr lang="de-DE" sz="28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2800" dirty="0" err="1"/>
              <a:t>Rekursionsstack</a:t>
            </a:r>
            <a:r>
              <a:rPr lang="de-DE" sz="2800" dirty="0"/>
              <a:t>: roter Pfad von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Paare</a:t>
            </a:r>
            <a:r>
              <a:rPr lang="de-DE" sz="2800" dirty="0">
                <a:solidFill>
                  <a:schemeClr val="hlink"/>
                </a:solidFill>
              </a:rPr>
              <a:t> (</a:t>
            </a:r>
            <a:r>
              <a:rPr lang="de-DE" sz="2800" dirty="0" err="1">
                <a:solidFill>
                  <a:schemeClr val="hlink"/>
                </a:solidFill>
              </a:rPr>
              <a:t>i,j</a:t>
            </a:r>
            <a:r>
              <a:rPr lang="de-DE" sz="2800" dirty="0">
                <a:solidFill>
                  <a:schemeClr val="hlink"/>
                </a:solidFill>
              </a:rPr>
              <a:t>): i: </a:t>
            </a:r>
            <a:r>
              <a:rPr lang="de-DE" sz="2800" dirty="0" err="1"/>
              <a:t>dfsNum</a:t>
            </a:r>
            <a:r>
              <a:rPr lang="de-DE" sz="2800" dirty="0"/>
              <a:t>,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j</a:t>
            </a:r>
            <a:r>
              <a:rPr lang="de-DE" sz="2800" dirty="0">
                <a:solidFill>
                  <a:schemeClr val="hlink"/>
                </a:solidFill>
              </a:rPr>
              <a:t>: </a:t>
            </a:r>
            <a:r>
              <a:rPr lang="de-DE" sz="2800" dirty="0" err="1"/>
              <a:t>finishTime</a:t>
            </a: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</a:t>
            </a:r>
          </a:p>
        </p:txBody>
      </p:sp>
      <p:sp>
        <p:nvSpPr>
          <p:cNvPr id="349188" name="Oval 4"/>
          <p:cNvSpPr>
            <a:spLocks noChangeArrowheads="1"/>
          </p:cNvSpPr>
          <p:nvPr/>
        </p:nvSpPr>
        <p:spPr bwMode="auto">
          <a:xfrm>
            <a:off x="969963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49189" name="Oval 5"/>
          <p:cNvSpPr>
            <a:spLocks noChangeArrowheads="1"/>
          </p:cNvSpPr>
          <p:nvPr/>
        </p:nvSpPr>
        <p:spPr bwMode="auto">
          <a:xfrm>
            <a:off x="1187450" y="407828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0" name="Oval 6"/>
          <p:cNvSpPr>
            <a:spLocks noChangeArrowheads="1"/>
          </p:cNvSpPr>
          <p:nvPr/>
        </p:nvSpPr>
        <p:spPr bwMode="auto">
          <a:xfrm>
            <a:off x="2338388" y="47974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1" name="Oval 7"/>
          <p:cNvSpPr>
            <a:spLocks noChangeArrowheads="1"/>
          </p:cNvSpPr>
          <p:nvPr/>
        </p:nvSpPr>
        <p:spPr bwMode="auto">
          <a:xfrm>
            <a:off x="3490913" y="57340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2" name="Oval 8"/>
          <p:cNvSpPr>
            <a:spLocks noChangeArrowheads="1"/>
          </p:cNvSpPr>
          <p:nvPr/>
        </p:nvSpPr>
        <p:spPr bwMode="auto">
          <a:xfrm>
            <a:off x="3995738" y="43656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3" name="Oval 9"/>
          <p:cNvSpPr>
            <a:spLocks noChangeArrowheads="1"/>
          </p:cNvSpPr>
          <p:nvPr/>
        </p:nvSpPr>
        <p:spPr bwMode="auto">
          <a:xfrm>
            <a:off x="5075238" y="55181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4" name="Oval 10"/>
          <p:cNvSpPr>
            <a:spLocks noChangeArrowheads="1"/>
          </p:cNvSpPr>
          <p:nvPr/>
        </p:nvSpPr>
        <p:spPr bwMode="auto">
          <a:xfrm>
            <a:off x="2843213" y="35020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5" name="Oval 11"/>
          <p:cNvSpPr>
            <a:spLocks noChangeArrowheads="1"/>
          </p:cNvSpPr>
          <p:nvPr/>
        </p:nvSpPr>
        <p:spPr bwMode="auto">
          <a:xfrm>
            <a:off x="4643438" y="34290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6" name="Oval 12"/>
          <p:cNvSpPr>
            <a:spLocks noChangeArrowheads="1"/>
          </p:cNvSpPr>
          <p:nvPr/>
        </p:nvSpPr>
        <p:spPr bwMode="auto">
          <a:xfrm>
            <a:off x="6154738" y="42941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7" name="Oval 13"/>
          <p:cNvSpPr>
            <a:spLocks noChangeArrowheads="1"/>
          </p:cNvSpPr>
          <p:nvPr/>
        </p:nvSpPr>
        <p:spPr bwMode="auto">
          <a:xfrm>
            <a:off x="7523163" y="37893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8" name="Line 14"/>
          <p:cNvSpPr>
            <a:spLocks noChangeShapeType="1"/>
          </p:cNvSpPr>
          <p:nvPr/>
        </p:nvSpPr>
        <p:spPr bwMode="auto">
          <a:xfrm flipV="1">
            <a:off x="1258888" y="4581525"/>
            <a:ext cx="144462" cy="7921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199" name="Line 15"/>
          <p:cNvSpPr>
            <a:spLocks noChangeShapeType="1"/>
          </p:cNvSpPr>
          <p:nvPr/>
        </p:nvSpPr>
        <p:spPr bwMode="auto">
          <a:xfrm flipV="1">
            <a:off x="1474788" y="5157788"/>
            <a:ext cx="863600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0" name="Line 16"/>
          <p:cNvSpPr>
            <a:spLocks noChangeShapeType="1"/>
          </p:cNvSpPr>
          <p:nvPr/>
        </p:nvSpPr>
        <p:spPr bwMode="auto">
          <a:xfrm flipV="1">
            <a:off x="1619250" y="3789363"/>
            <a:ext cx="1223963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1" name="Line 17"/>
          <p:cNvSpPr>
            <a:spLocks noChangeShapeType="1"/>
          </p:cNvSpPr>
          <p:nvPr/>
        </p:nvSpPr>
        <p:spPr bwMode="auto">
          <a:xfrm>
            <a:off x="2770188" y="5229225"/>
            <a:ext cx="792162" cy="5762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2" name="Line 18"/>
          <p:cNvSpPr>
            <a:spLocks noChangeShapeType="1"/>
          </p:cNvSpPr>
          <p:nvPr/>
        </p:nvSpPr>
        <p:spPr bwMode="auto">
          <a:xfrm>
            <a:off x="2843213" y="5013325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3" name="Line 19"/>
          <p:cNvSpPr>
            <a:spLocks noChangeShapeType="1"/>
          </p:cNvSpPr>
          <p:nvPr/>
        </p:nvSpPr>
        <p:spPr bwMode="auto">
          <a:xfrm flipV="1">
            <a:off x="3995738" y="5878513"/>
            <a:ext cx="1079500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4" name="Line 20"/>
          <p:cNvSpPr>
            <a:spLocks noChangeShapeType="1"/>
          </p:cNvSpPr>
          <p:nvPr/>
        </p:nvSpPr>
        <p:spPr bwMode="auto">
          <a:xfrm>
            <a:off x="3275013" y="3933825"/>
            <a:ext cx="720725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5" name="Line 21"/>
          <p:cNvSpPr>
            <a:spLocks noChangeShapeType="1"/>
          </p:cNvSpPr>
          <p:nvPr/>
        </p:nvSpPr>
        <p:spPr bwMode="auto">
          <a:xfrm flipV="1">
            <a:off x="3346450" y="3644900"/>
            <a:ext cx="1296988" cy="7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6" name="Line 22"/>
          <p:cNvSpPr>
            <a:spLocks noChangeShapeType="1"/>
          </p:cNvSpPr>
          <p:nvPr/>
        </p:nvSpPr>
        <p:spPr bwMode="auto">
          <a:xfrm flipV="1">
            <a:off x="4498975" y="4581525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7" name="Line 23"/>
          <p:cNvSpPr>
            <a:spLocks noChangeShapeType="1"/>
          </p:cNvSpPr>
          <p:nvPr/>
        </p:nvSpPr>
        <p:spPr bwMode="auto">
          <a:xfrm flipV="1">
            <a:off x="5507038" y="4797425"/>
            <a:ext cx="792162" cy="7921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8" name="Line 24"/>
          <p:cNvSpPr>
            <a:spLocks noChangeShapeType="1"/>
          </p:cNvSpPr>
          <p:nvPr/>
        </p:nvSpPr>
        <p:spPr bwMode="auto">
          <a:xfrm>
            <a:off x="5146675" y="3789363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9" name="Line 25"/>
          <p:cNvSpPr>
            <a:spLocks noChangeShapeType="1"/>
          </p:cNvSpPr>
          <p:nvPr/>
        </p:nvSpPr>
        <p:spPr bwMode="auto">
          <a:xfrm flipH="1">
            <a:off x="3851275" y="4870450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0" name="Line 26"/>
          <p:cNvSpPr>
            <a:spLocks noChangeShapeType="1"/>
          </p:cNvSpPr>
          <p:nvPr/>
        </p:nvSpPr>
        <p:spPr bwMode="auto">
          <a:xfrm flipV="1">
            <a:off x="6659563" y="4149725"/>
            <a:ext cx="863600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1" name="Oval 27"/>
          <p:cNvSpPr>
            <a:spLocks noChangeArrowheads="1"/>
          </p:cNvSpPr>
          <p:nvPr/>
        </p:nvSpPr>
        <p:spPr bwMode="auto">
          <a:xfrm>
            <a:off x="7596188" y="52292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212" name="Line 28"/>
          <p:cNvSpPr>
            <a:spLocks noChangeShapeType="1"/>
          </p:cNvSpPr>
          <p:nvPr/>
        </p:nvSpPr>
        <p:spPr bwMode="auto">
          <a:xfrm>
            <a:off x="6588125" y="4725988"/>
            <a:ext cx="1008063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3" name="Line 29"/>
          <p:cNvSpPr>
            <a:spLocks noChangeShapeType="1"/>
          </p:cNvSpPr>
          <p:nvPr/>
        </p:nvSpPr>
        <p:spPr bwMode="auto">
          <a:xfrm flipH="1" flipV="1">
            <a:off x="1692275" y="4365625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4" name="Line 30"/>
          <p:cNvSpPr>
            <a:spLocks noChangeShapeType="1"/>
          </p:cNvSpPr>
          <p:nvPr/>
        </p:nvSpPr>
        <p:spPr bwMode="auto">
          <a:xfrm flipH="1">
            <a:off x="5651500" y="5591175"/>
            <a:ext cx="194468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5" name="Text Box 31"/>
          <p:cNvSpPr txBox="1">
            <a:spLocks noChangeArrowheads="1"/>
          </p:cNvSpPr>
          <p:nvPr/>
        </p:nvSpPr>
        <p:spPr bwMode="auto">
          <a:xfrm>
            <a:off x="879475" y="5897563"/>
            <a:ext cx="7755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(1,  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49216" name="Text Box 32"/>
          <p:cNvSpPr txBox="1">
            <a:spLocks noChangeArrowheads="1"/>
          </p:cNvSpPr>
          <p:nvPr/>
        </p:nvSpPr>
        <p:spPr bwMode="auto">
          <a:xfrm>
            <a:off x="2195513" y="53736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(2,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49217" name="Text Box 33"/>
          <p:cNvSpPr txBox="1">
            <a:spLocks noChangeArrowheads="1"/>
          </p:cNvSpPr>
          <p:nvPr/>
        </p:nvSpPr>
        <p:spPr bwMode="auto">
          <a:xfrm>
            <a:off x="3419475" y="62372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(3,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49218" name="Text Box 34"/>
          <p:cNvSpPr txBox="1">
            <a:spLocks noChangeArrowheads="1"/>
          </p:cNvSpPr>
          <p:nvPr/>
        </p:nvSpPr>
        <p:spPr bwMode="auto">
          <a:xfrm>
            <a:off x="5003800" y="60213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(4,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49219" name="Text Box 35"/>
          <p:cNvSpPr txBox="1">
            <a:spLocks noChangeArrowheads="1"/>
          </p:cNvSpPr>
          <p:nvPr/>
        </p:nvSpPr>
        <p:spPr bwMode="auto">
          <a:xfrm>
            <a:off x="6156325" y="4868863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(5,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49220" name="Text Box 36"/>
          <p:cNvSpPr txBox="1">
            <a:spLocks noChangeArrowheads="1"/>
          </p:cNvSpPr>
          <p:nvPr/>
        </p:nvSpPr>
        <p:spPr bwMode="auto">
          <a:xfrm>
            <a:off x="7451725" y="4292600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(6,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49221" name="Text Box 37"/>
          <p:cNvSpPr txBox="1">
            <a:spLocks noChangeArrowheads="1"/>
          </p:cNvSpPr>
          <p:nvPr/>
        </p:nvSpPr>
        <p:spPr bwMode="auto">
          <a:xfrm>
            <a:off x="7740650" y="4292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49222" name="Text Box 38"/>
          <p:cNvSpPr txBox="1">
            <a:spLocks noChangeArrowheads="1"/>
          </p:cNvSpPr>
          <p:nvPr/>
        </p:nvSpPr>
        <p:spPr bwMode="auto">
          <a:xfrm>
            <a:off x="7524750" y="5734050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(7,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49223" name="Text Box 39"/>
          <p:cNvSpPr txBox="1">
            <a:spLocks noChangeArrowheads="1"/>
          </p:cNvSpPr>
          <p:nvPr/>
        </p:nvSpPr>
        <p:spPr bwMode="auto">
          <a:xfrm>
            <a:off x="7812088" y="57340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49224" name="Text Box 40"/>
          <p:cNvSpPr txBox="1">
            <a:spLocks noChangeArrowheads="1"/>
          </p:cNvSpPr>
          <p:nvPr/>
        </p:nvSpPr>
        <p:spPr bwMode="auto">
          <a:xfrm>
            <a:off x="6443663" y="48688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49225" name="Text Box 41"/>
          <p:cNvSpPr txBox="1">
            <a:spLocks noChangeArrowheads="1"/>
          </p:cNvSpPr>
          <p:nvPr/>
        </p:nvSpPr>
        <p:spPr bwMode="auto">
          <a:xfrm>
            <a:off x="5292725" y="60213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49226" name="Text Box 42"/>
          <p:cNvSpPr txBox="1">
            <a:spLocks noChangeArrowheads="1"/>
          </p:cNvSpPr>
          <p:nvPr/>
        </p:nvSpPr>
        <p:spPr bwMode="auto">
          <a:xfrm>
            <a:off x="3708400" y="62372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349227" name="Text Box 43"/>
          <p:cNvSpPr txBox="1">
            <a:spLocks noChangeArrowheads="1"/>
          </p:cNvSpPr>
          <p:nvPr/>
        </p:nvSpPr>
        <p:spPr bwMode="auto">
          <a:xfrm>
            <a:off x="2484438" y="53736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6</a:t>
            </a:r>
          </a:p>
        </p:txBody>
      </p:sp>
      <p:sp>
        <p:nvSpPr>
          <p:cNvPr id="349228" name="Text Box 44"/>
          <p:cNvSpPr txBox="1">
            <a:spLocks noChangeArrowheads="1"/>
          </p:cNvSpPr>
          <p:nvPr/>
        </p:nvSpPr>
        <p:spPr bwMode="auto">
          <a:xfrm>
            <a:off x="1403350" y="4508500"/>
            <a:ext cx="7755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(8,  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49229" name="Text Box 45"/>
          <p:cNvSpPr txBox="1">
            <a:spLocks noChangeArrowheads="1"/>
          </p:cNvSpPr>
          <p:nvPr/>
        </p:nvSpPr>
        <p:spPr bwMode="auto">
          <a:xfrm>
            <a:off x="2700338" y="4005263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(9,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49230" name="Text Box 46"/>
          <p:cNvSpPr txBox="1">
            <a:spLocks noChangeArrowheads="1"/>
          </p:cNvSpPr>
          <p:nvPr/>
        </p:nvSpPr>
        <p:spPr bwMode="auto">
          <a:xfrm>
            <a:off x="4140200" y="4797425"/>
            <a:ext cx="8002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(10,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49231" name="Text Box 47"/>
          <p:cNvSpPr txBox="1">
            <a:spLocks noChangeArrowheads="1"/>
          </p:cNvSpPr>
          <p:nvPr/>
        </p:nvSpPr>
        <p:spPr bwMode="auto">
          <a:xfrm>
            <a:off x="4572000" y="47974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7</a:t>
            </a:r>
          </a:p>
        </p:txBody>
      </p:sp>
      <p:sp>
        <p:nvSpPr>
          <p:cNvPr id="349232" name="Text Box 48"/>
          <p:cNvSpPr txBox="1">
            <a:spLocks noChangeArrowheads="1"/>
          </p:cNvSpPr>
          <p:nvPr/>
        </p:nvSpPr>
        <p:spPr bwMode="auto">
          <a:xfrm>
            <a:off x="4500563" y="3933825"/>
            <a:ext cx="8450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(11,   </a:t>
            </a:r>
            <a:r>
              <a:rPr lang="de-DE" dirty="0" smtClean="0"/>
              <a:t>  )</a:t>
            </a:r>
            <a:endParaRPr lang="de-DE" dirty="0"/>
          </a:p>
        </p:txBody>
      </p:sp>
      <p:sp>
        <p:nvSpPr>
          <p:cNvPr id="349233" name="Text Box 49"/>
          <p:cNvSpPr txBox="1">
            <a:spLocks noChangeArrowheads="1"/>
          </p:cNvSpPr>
          <p:nvPr/>
        </p:nvSpPr>
        <p:spPr bwMode="auto">
          <a:xfrm>
            <a:off x="4932363" y="39338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8</a:t>
            </a:r>
          </a:p>
        </p:txBody>
      </p:sp>
      <p:sp>
        <p:nvSpPr>
          <p:cNvPr id="349234" name="Text Box 50"/>
          <p:cNvSpPr txBox="1">
            <a:spLocks noChangeArrowheads="1"/>
          </p:cNvSpPr>
          <p:nvPr/>
        </p:nvSpPr>
        <p:spPr bwMode="auto">
          <a:xfrm>
            <a:off x="2987675" y="40052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9</a:t>
            </a:r>
          </a:p>
        </p:txBody>
      </p:sp>
      <p:sp>
        <p:nvSpPr>
          <p:cNvPr id="349235" name="Text Box 51"/>
          <p:cNvSpPr txBox="1">
            <a:spLocks noChangeArrowheads="1"/>
          </p:cNvSpPr>
          <p:nvPr/>
        </p:nvSpPr>
        <p:spPr bwMode="auto">
          <a:xfrm>
            <a:off x="1692275" y="45085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10</a:t>
            </a:r>
          </a:p>
        </p:txBody>
      </p:sp>
      <p:sp>
        <p:nvSpPr>
          <p:cNvPr id="349236" name="Text Box 52"/>
          <p:cNvSpPr txBox="1">
            <a:spLocks noChangeArrowheads="1"/>
          </p:cNvSpPr>
          <p:nvPr/>
        </p:nvSpPr>
        <p:spPr bwMode="auto">
          <a:xfrm>
            <a:off x="1187450" y="58769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79488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833E9-A35C-5A4E-8698-0F3B5FD6BC97}" type="slidenum">
              <a:rPr lang="de-DE"/>
              <a:pPr/>
              <a:t>46</a:t>
            </a:fld>
            <a:endParaRPr lang="de-DE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sz="2400">
                <a:solidFill>
                  <a:srgbClr val="FF0000"/>
                </a:solidFill>
              </a:rPr>
              <a:t>Baumkante:</a:t>
            </a:r>
            <a:r>
              <a:rPr lang="de-DE" sz="2400"/>
              <a:t> zum Kind</a:t>
            </a:r>
          </a:p>
          <a:p>
            <a:pPr>
              <a:lnSpc>
                <a:spcPct val="90000"/>
              </a:lnSpc>
            </a:pPr>
            <a:r>
              <a:rPr lang="de-DE" sz="2400">
                <a:solidFill>
                  <a:srgbClr val="FF6600"/>
                </a:solidFill>
              </a:rPr>
              <a:t>Vorwärtskante:</a:t>
            </a:r>
            <a:r>
              <a:rPr lang="de-DE" sz="2400"/>
              <a:t> zu einem Nachkommen</a:t>
            </a:r>
          </a:p>
          <a:p>
            <a:pPr>
              <a:lnSpc>
                <a:spcPct val="90000"/>
              </a:lnSpc>
            </a:pPr>
            <a:r>
              <a:rPr lang="de-DE" sz="2400">
                <a:solidFill>
                  <a:schemeClr val="accent2"/>
                </a:solidFill>
              </a:rPr>
              <a:t>Rückwärtskante:</a:t>
            </a:r>
            <a:r>
              <a:rPr lang="de-DE" sz="2400"/>
              <a:t> zu einem Vorfahr</a:t>
            </a:r>
          </a:p>
          <a:p>
            <a:pPr>
              <a:lnSpc>
                <a:spcPct val="90000"/>
              </a:lnSpc>
            </a:pPr>
            <a:r>
              <a:rPr lang="de-DE" sz="2400">
                <a:solidFill>
                  <a:schemeClr val="hlink"/>
                </a:solidFill>
              </a:rPr>
              <a:t>Kreuzkante:</a:t>
            </a:r>
            <a:r>
              <a:rPr lang="de-DE" sz="2400"/>
              <a:t> alle sonstige Kanten</a:t>
            </a:r>
          </a:p>
          <a:p>
            <a:pPr>
              <a:lnSpc>
                <a:spcPct val="90000"/>
              </a:lnSpc>
            </a:pPr>
            <a:endParaRPr lang="de-DE" sz="240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de-DE" sz="2400"/>
          </a:p>
          <a:p>
            <a:pPr>
              <a:lnSpc>
                <a:spcPct val="90000"/>
              </a:lnSpc>
            </a:pPr>
            <a:endParaRPr lang="de-DE" sz="2400"/>
          </a:p>
          <a:p>
            <a:pPr>
              <a:lnSpc>
                <a:spcPct val="90000"/>
              </a:lnSpc>
            </a:pPr>
            <a:endParaRPr lang="de-DE" sz="2400"/>
          </a:p>
          <a:p>
            <a:pPr>
              <a:lnSpc>
                <a:spcPct val="90000"/>
              </a:lnSpc>
            </a:pPr>
            <a:endParaRPr lang="de-DE" sz="2400"/>
          </a:p>
          <a:p>
            <a:pPr>
              <a:lnSpc>
                <a:spcPct val="90000"/>
              </a:lnSpc>
            </a:pPr>
            <a:endParaRPr lang="de-DE" sz="2400"/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/>
              <a:t> </a:t>
            </a:r>
          </a:p>
        </p:txBody>
      </p:sp>
      <p:sp>
        <p:nvSpPr>
          <p:cNvPr id="350212" name="Oval 4"/>
          <p:cNvSpPr>
            <a:spLocks noChangeArrowheads="1"/>
          </p:cNvSpPr>
          <p:nvPr/>
        </p:nvSpPr>
        <p:spPr bwMode="auto">
          <a:xfrm>
            <a:off x="969963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50213" name="Oval 5"/>
          <p:cNvSpPr>
            <a:spLocks noChangeArrowheads="1"/>
          </p:cNvSpPr>
          <p:nvPr/>
        </p:nvSpPr>
        <p:spPr bwMode="auto">
          <a:xfrm>
            <a:off x="1187450" y="407828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14" name="Oval 6"/>
          <p:cNvSpPr>
            <a:spLocks noChangeArrowheads="1"/>
          </p:cNvSpPr>
          <p:nvPr/>
        </p:nvSpPr>
        <p:spPr bwMode="auto">
          <a:xfrm>
            <a:off x="2338388" y="47974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15" name="Oval 7"/>
          <p:cNvSpPr>
            <a:spLocks noChangeArrowheads="1"/>
          </p:cNvSpPr>
          <p:nvPr/>
        </p:nvSpPr>
        <p:spPr bwMode="auto">
          <a:xfrm>
            <a:off x="3490913" y="57340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16" name="Oval 8"/>
          <p:cNvSpPr>
            <a:spLocks noChangeArrowheads="1"/>
          </p:cNvSpPr>
          <p:nvPr/>
        </p:nvSpPr>
        <p:spPr bwMode="auto">
          <a:xfrm>
            <a:off x="3995738" y="43656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17" name="Oval 9"/>
          <p:cNvSpPr>
            <a:spLocks noChangeArrowheads="1"/>
          </p:cNvSpPr>
          <p:nvPr/>
        </p:nvSpPr>
        <p:spPr bwMode="auto">
          <a:xfrm>
            <a:off x="5075238" y="55181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18" name="Oval 10"/>
          <p:cNvSpPr>
            <a:spLocks noChangeArrowheads="1"/>
          </p:cNvSpPr>
          <p:nvPr/>
        </p:nvSpPr>
        <p:spPr bwMode="auto">
          <a:xfrm>
            <a:off x="2843213" y="35020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19" name="Oval 11"/>
          <p:cNvSpPr>
            <a:spLocks noChangeArrowheads="1"/>
          </p:cNvSpPr>
          <p:nvPr/>
        </p:nvSpPr>
        <p:spPr bwMode="auto">
          <a:xfrm>
            <a:off x="4643438" y="34290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20" name="Oval 12"/>
          <p:cNvSpPr>
            <a:spLocks noChangeArrowheads="1"/>
          </p:cNvSpPr>
          <p:nvPr/>
        </p:nvSpPr>
        <p:spPr bwMode="auto">
          <a:xfrm>
            <a:off x="6154738" y="42941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21" name="Oval 13"/>
          <p:cNvSpPr>
            <a:spLocks noChangeArrowheads="1"/>
          </p:cNvSpPr>
          <p:nvPr/>
        </p:nvSpPr>
        <p:spPr bwMode="auto">
          <a:xfrm>
            <a:off x="7523163" y="37893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22" name="Line 14"/>
          <p:cNvSpPr>
            <a:spLocks noChangeShapeType="1"/>
          </p:cNvSpPr>
          <p:nvPr/>
        </p:nvSpPr>
        <p:spPr bwMode="auto">
          <a:xfrm flipV="1">
            <a:off x="1258888" y="4581525"/>
            <a:ext cx="144462" cy="7921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3" name="Line 15"/>
          <p:cNvSpPr>
            <a:spLocks noChangeShapeType="1"/>
          </p:cNvSpPr>
          <p:nvPr/>
        </p:nvSpPr>
        <p:spPr bwMode="auto">
          <a:xfrm flipV="1">
            <a:off x="1474788" y="5157788"/>
            <a:ext cx="863600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4" name="Line 16"/>
          <p:cNvSpPr>
            <a:spLocks noChangeShapeType="1"/>
          </p:cNvSpPr>
          <p:nvPr/>
        </p:nvSpPr>
        <p:spPr bwMode="auto">
          <a:xfrm flipV="1">
            <a:off x="1619250" y="3789363"/>
            <a:ext cx="1223963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5" name="Line 17"/>
          <p:cNvSpPr>
            <a:spLocks noChangeShapeType="1"/>
          </p:cNvSpPr>
          <p:nvPr/>
        </p:nvSpPr>
        <p:spPr bwMode="auto">
          <a:xfrm>
            <a:off x="2770188" y="5229225"/>
            <a:ext cx="792162" cy="5762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6" name="Line 18"/>
          <p:cNvSpPr>
            <a:spLocks noChangeShapeType="1"/>
          </p:cNvSpPr>
          <p:nvPr/>
        </p:nvSpPr>
        <p:spPr bwMode="auto">
          <a:xfrm>
            <a:off x="2843213" y="5013325"/>
            <a:ext cx="2232025" cy="6492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7" name="Line 19"/>
          <p:cNvSpPr>
            <a:spLocks noChangeShapeType="1"/>
          </p:cNvSpPr>
          <p:nvPr/>
        </p:nvSpPr>
        <p:spPr bwMode="auto">
          <a:xfrm flipV="1">
            <a:off x="3995738" y="5878513"/>
            <a:ext cx="1079500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8" name="Line 20"/>
          <p:cNvSpPr>
            <a:spLocks noChangeShapeType="1"/>
          </p:cNvSpPr>
          <p:nvPr/>
        </p:nvSpPr>
        <p:spPr bwMode="auto">
          <a:xfrm>
            <a:off x="3275013" y="3933825"/>
            <a:ext cx="720725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9" name="Line 21"/>
          <p:cNvSpPr>
            <a:spLocks noChangeShapeType="1"/>
          </p:cNvSpPr>
          <p:nvPr/>
        </p:nvSpPr>
        <p:spPr bwMode="auto">
          <a:xfrm flipV="1">
            <a:off x="3346450" y="3644900"/>
            <a:ext cx="1296988" cy="7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0" name="Line 22"/>
          <p:cNvSpPr>
            <a:spLocks noChangeShapeType="1"/>
          </p:cNvSpPr>
          <p:nvPr/>
        </p:nvSpPr>
        <p:spPr bwMode="auto">
          <a:xfrm flipV="1">
            <a:off x="4498975" y="4581525"/>
            <a:ext cx="1584325" cy="7143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1" name="Line 23"/>
          <p:cNvSpPr>
            <a:spLocks noChangeShapeType="1"/>
          </p:cNvSpPr>
          <p:nvPr/>
        </p:nvSpPr>
        <p:spPr bwMode="auto">
          <a:xfrm flipV="1">
            <a:off x="5507038" y="4797425"/>
            <a:ext cx="792162" cy="7921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2" name="Line 24"/>
          <p:cNvSpPr>
            <a:spLocks noChangeShapeType="1"/>
          </p:cNvSpPr>
          <p:nvPr/>
        </p:nvSpPr>
        <p:spPr bwMode="auto">
          <a:xfrm>
            <a:off x="5146675" y="3789363"/>
            <a:ext cx="1008063" cy="57626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3" name="Line 25"/>
          <p:cNvSpPr>
            <a:spLocks noChangeShapeType="1"/>
          </p:cNvSpPr>
          <p:nvPr/>
        </p:nvSpPr>
        <p:spPr bwMode="auto">
          <a:xfrm flipH="1">
            <a:off x="3851275" y="4870450"/>
            <a:ext cx="287338" cy="863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4" name="Line 26"/>
          <p:cNvSpPr>
            <a:spLocks noChangeShapeType="1"/>
          </p:cNvSpPr>
          <p:nvPr/>
        </p:nvSpPr>
        <p:spPr bwMode="auto">
          <a:xfrm flipV="1">
            <a:off x="6659563" y="4149725"/>
            <a:ext cx="863600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5" name="Oval 27"/>
          <p:cNvSpPr>
            <a:spLocks noChangeArrowheads="1"/>
          </p:cNvSpPr>
          <p:nvPr/>
        </p:nvSpPr>
        <p:spPr bwMode="auto">
          <a:xfrm>
            <a:off x="7596188" y="52292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36" name="Line 28"/>
          <p:cNvSpPr>
            <a:spLocks noChangeShapeType="1"/>
          </p:cNvSpPr>
          <p:nvPr/>
        </p:nvSpPr>
        <p:spPr bwMode="auto">
          <a:xfrm>
            <a:off x="6588125" y="4725988"/>
            <a:ext cx="1008063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7" name="Line 29"/>
          <p:cNvSpPr>
            <a:spLocks noChangeShapeType="1"/>
          </p:cNvSpPr>
          <p:nvPr/>
        </p:nvSpPr>
        <p:spPr bwMode="auto">
          <a:xfrm flipH="1" flipV="1">
            <a:off x="1692275" y="4365625"/>
            <a:ext cx="2303463" cy="2159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8" name="Line 30"/>
          <p:cNvSpPr>
            <a:spLocks noChangeShapeType="1"/>
          </p:cNvSpPr>
          <p:nvPr/>
        </p:nvSpPr>
        <p:spPr bwMode="auto">
          <a:xfrm flipH="1">
            <a:off x="5651500" y="5591175"/>
            <a:ext cx="1944688" cy="1428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9" name="Text Box 31"/>
          <p:cNvSpPr txBox="1">
            <a:spLocks noChangeArrowheads="1"/>
          </p:cNvSpPr>
          <p:nvPr/>
        </p:nvSpPr>
        <p:spPr bwMode="auto">
          <a:xfrm>
            <a:off x="879475" y="5897563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(1,     </a:t>
            </a:r>
            <a:r>
              <a:rPr lang="de-DE" dirty="0" smtClean="0"/>
              <a:t>  )</a:t>
            </a:r>
            <a:endParaRPr lang="de-DE" dirty="0"/>
          </a:p>
        </p:txBody>
      </p:sp>
      <p:sp>
        <p:nvSpPr>
          <p:cNvPr id="350240" name="Text Box 32"/>
          <p:cNvSpPr txBox="1">
            <a:spLocks noChangeArrowheads="1"/>
          </p:cNvSpPr>
          <p:nvPr/>
        </p:nvSpPr>
        <p:spPr bwMode="auto">
          <a:xfrm>
            <a:off x="2195513" y="5373688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(2,   )</a:t>
            </a:r>
          </a:p>
        </p:txBody>
      </p:sp>
      <p:sp>
        <p:nvSpPr>
          <p:cNvPr id="350241" name="Text Box 33"/>
          <p:cNvSpPr txBox="1">
            <a:spLocks noChangeArrowheads="1"/>
          </p:cNvSpPr>
          <p:nvPr/>
        </p:nvSpPr>
        <p:spPr bwMode="auto">
          <a:xfrm>
            <a:off x="3419475" y="62372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(3,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50242" name="Text Box 34"/>
          <p:cNvSpPr txBox="1">
            <a:spLocks noChangeArrowheads="1"/>
          </p:cNvSpPr>
          <p:nvPr/>
        </p:nvSpPr>
        <p:spPr bwMode="auto">
          <a:xfrm>
            <a:off x="5003800" y="60213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(4,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50243" name="Text Box 35"/>
          <p:cNvSpPr txBox="1">
            <a:spLocks noChangeArrowheads="1"/>
          </p:cNvSpPr>
          <p:nvPr/>
        </p:nvSpPr>
        <p:spPr bwMode="auto">
          <a:xfrm>
            <a:off x="6156325" y="4868863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(5,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50244" name="Text Box 36"/>
          <p:cNvSpPr txBox="1">
            <a:spLocks noChangeArrowheads="1"/>
          </p:cNvSpPr>
          <p:nvPr/>
        </p:nvSpPr>
        <p:spPr bwMode="auto">
          <a:xfrm>
            <a:off x="7451725" y="4292600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(6,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50245" name="Text Box 37"/>
          <p:cNvSpPr txBox="1">
            <a:spLocks noChangeArrowheads="1"/>
          </p:cNvSpPr>
          <p:nvPr/>
        </p:nvSpPr>
        <p:spPr bwMode="auto">
          <a:xfrm>
            <a:off x="7740650" y="4292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50246" name="Text Box 38"/>
          <p:cNvSpPr txBox="1">
            <a:spLocks noChangeArrowheads="1"/>
          </p:cNvSpPr>
          <p:nvPr/>
        </p:nvSpPr>
        <p:spPr bwMode="auto">
          <a:xfrm>
            <a:off x="7524750" y="5734050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(7,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50247" name="Text Box 39"/>
          <p:cNvSpPr txBox="1">
            <a:spLocks noChangeArrowheads="1"/>
          </p:cNvSpPr>
          <p:nvPr/>
        </p:nvSpPr>
        <p:spPr bwMode="auto">
          <a:xfrm>
            <a:off x="7812088" y="57340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50248" name="Text Box 40"/>
          <p:cNvSpPr txBox="1">
            <a:spLocks noChangeArrowheads="1"/>
          </p:cNvSpPr>
          <p:nvPr/>
        </p:nvSpPr>
        <p:spPr bwMode="auto">
          <a:xfrm>
            <a:off x="6443663" y="48688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50249" name="Text Box 41"/>
          <p:cNvSpPr txBox="1">
            <a:spLocks noChangeArrowheads="1"/>
          </p:cNvSpPr>
          <p:nvPr/>
        </p:nvSpPr>
        <p:spPr bwMode="auto">
          <a:xfrm>
            <a:off x="5292725" y="60213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50250" name="Text Box 42"/>
          <p:cNvSpPr txBox="1">
            <a:spLocks noChangeArrowheads="1"/>
          </p:cNvSpPr>
          <p:nvPr/>
        </p:nvSpPr>
        <p:spPr bwMode="auto">
          <a:xfrm>
            <a:off x="3708400" y="62372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350251" name="Text Box 43"/>
          <p:cNvSpPr txBox="1">
            <a:spLocks noChangeArrowheads="1"/>
          </p:cNvSpPr>
          <p:nvPr/>
        </p:nvSpPr>
        <p:spPr bwMode="auto">
          <a:xfrm>
            <a:off x="2484438" y="53736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6</a:t>
            </a:r>
          </a:p>
        </p:txBody>
      </p:sp>
      <p:sp>
        <p:nvSpPr>
          <p:cNvPr id="350252" name="Text Box 44"/>
          <p:cNvSpPr txBox="1">
            <a:spLocks noChangeArrowheads="1"/>
          </p:cNvSpPr>
          <p:nvPr/>
        </p:nvSpPr>
        <p:spPr bwMode="auto">
          <a:xfrm>
            <a:off x="1403350" y="4508500"/>
            <a:ext cx="7755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(8,  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50253" name="Text Box 45"/>
          <p:cNvSpPr txBox="1">
            <a:spLocks noChangeArrowheads="1"/>
          </p:cNvSpPr>
          <p:nvPr/>
        </p:nvSpPr>
        <p:spPr bwMode="auto">
          <a:xfrm>
            <a:off x="2700338" y="4005263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(9,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50254" name="Text Box 46"/>
          <p:cNvSpPr txBox="1">
            <a:spLocks noChangeArrowheads="1"/>
          </p:cNvSpPr>
          <p:nvPr/>
        </p:nvSpPr>
        <p:spPr bwMode="auto">
          <a:xfrm>
            <a:off x="4140200" y="4797425"/>
            <a:ext cx="8002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(10,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50255" name="Text Box 47"/>
          <p:cNvSpPr txBox="1">
            <a:spLocks noChangeArrowheads="1"/>
          </p:cNvSpPr>
          <p:nvPr/>
        </p:nvSpPr>
        <p:spPr bwMode="auto">
          <a:xfrm>
            <a:off x="4572000" y="47974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7</a:t>
            </a:r>
          </a:p>
        </p:txBody>
      </p:sp>
      <p:sp>
        <p:nvSpPr>
          <p:cNvPr id="350256" name="Text Box 48"/>
          <p:cNvSpPr txBox="1">
            <a:spLocks noChangeArrowheads="1"/>
          </p:cNvSpPr>
          <p:nvPr/>
        </p:nvSpPr>
        <p:spPr bwMode="auto">
          <a:xfrm>
            <a:off x="4500563" y="3933825"/>
            <a:ext cx="8002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(11,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50257" name="Text Box 49"/>
          <p:cNvSpPr txBox="1">
            <a:spLocks noChangeArrowheads="1"/>
          </p:cNvSpPr>
          <p:nvPr/>
        </p:nvSpPr>
        <p:spPr bwMode="auto">
          <a:xfrm>
            <a:off x="4932363" y="39338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8</a:t>
            </a:r>
          </a:p>
        </p:txBody>
      </p:sp>
      <p:sp>
        <p:nvSpPr>
          <p:cNvPr id="350258" name="Text Box 50"/>
          <p:cNvSpPr txBox="1">
            <a:spLocks noChangeArrowheads="1"/>
          </p:cNvSpPr>
          <p:nvPr/>
        </p:nvSpPr>
        <p:spPr bwMode="auto">
          <a:xfrm>
            <a:off x="2987675" y="40052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9</a:t>
            </a:r>
          </a:p>
        </p:txBody>
      </p:sp>
      <p:sp>
        <p:nvSpPr>
          <p:cNvPr id="350259" name="Text Box 51"/>
          <p:cNvSpPr txBox="1">
            <a:spLocks noChangeArrowheads="1"/>
          </p:cNvSpPr>
          <p:nvPr/>
        </p:nvSpPr>
        <p:spPr bwMode="auto">
          <a:xfrm>
            <a:off x="1692275" y="45085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10</a:t>
            </a:r>
          </a:p>
        </p:txBody>
      </p:sp>
      <p:sp>
        <p:nvSpPr>
          <p:cNvPr id="350260" name="Text Box 52"/>
          <p:cNvSpPr txBox="1">
            <a:spLocks noChangeArrowheads="1"/>
          </p:cNvSpPr>
          <p:nvPr/>
        </p:nvSpPr>
        <p:spPr bwMode="auto">
          <a:xfrm>
            <a:off x="1187450" y="58769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2311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BCF4-1471-2F4A-AC1B-2E169EC5925D}" type="slidenum">
              <a:rPr lang="de-DE"/>
              <a:pPr/>
              <a:t>47</a:t>
            </a:fld>
            <a:endParaRPr lang="de-DE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/>
              <a:t>Beobachtung für Kante </a:t>
            </a:r>
            <a:r>
              <a:rPr lang="de-DE">
                <a:solidFill>
                  <a:schemeClr val="hlink"/>
                </a:solidFill>
              </a:rPr>
              <a:t>(v,w):</a:t>
            </a:r>
          </a:p>
          <a:p>
            <a:pPr>
              <a:buFontTx/>
              <a:buNone/>
            </a:pPr>
            <a:endParaRPr lang="de-DE"/>
          </a:p>
          <a:p>
            <a:pPr>
              <a:buFontTx/>
              <a:buNone/>
            </a:pPr>
            <a:endParaRPr lang="de-DE"/>
          </a:p>
        </p:txBody>
      </p:sp>
      <p:graphicFrame>
        <p:nvGraphicFramePr>
          <p:cNvPr id="35123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06938"/>
              </p:ext>
            </p:extLst>
          </p:nvPr>
        </p:nvGraphicFramePr>
        <p:xfrm>
          <a:off x="539750" y="2204864"/>
          <a:ext cx="7272611" cy="3311328"/>
        </p:xfrm>
        <a:graphic>
          <a:graphicData uri="http://schemas.openxmlformats.org/drawingml/2006/table">
            <a:tbl>
              <a:tblPr/>
              <a:tblGrid>
                <a:gridCol w="2423727"/>
                <a:gridCol w="2425158"/>
                <a:gridCol w="2423726"/>
              </a:tblGrid>
              <a:tr h="827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Kantentyp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dfsNum[v]&lt; dfsNum[w]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finishTime[v]&gt;</a:t>
                      </a:r>
                      <a:b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</a:b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finishTime[w]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9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Baum &amp; Vorwärts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7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Rückwärts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7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Kreuz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38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2039-8E8A-3E41-B9B3-FA9233B2EE22}" type="slidenum">
              <a:rPr lang="de-DE"/>
              <a:pPr/>
              <a:t>48</a:t>
            </a:fld>
            <a:endParaRPr lang="de-DE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Anwendung:</a:t>
            </a:r>
          </a:p>
          <a:p>
            <a:r>
              <a:rPr lang="de-DE" dirty="0"/>
              <a:t>Erkennung eines </a:t>
            </a:r>
            <a:r>
              <a:rPr lang="de-DE" dirty="0">
                <a:solidFill>
                  <a:srgbClr val="FF0000"/>
                </a:solidFill>
              </a:rPr>
              <a:t>azyklischen</a:t>
            </a:r>
            <a:r>
              <a:rPr lang="de-DE" dirty="0"/>
              <a:t> gerichteten Graphen (engl. DAG)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>
              <a:buFontTx/>
              <a:buNone/>
            </a:pPr>
            <a:r>
              <a:rPr lang="de-DE" dirty="0"/>
              <a:t>   Merkmal: keine </a:t>
            </a:r>
            <a:r>
              <a:rPr lang="de-DE" dirty="0" smtClean="0"/>
              <a:t>gerichteten Kreise</a:t>
            </a:r>
          </a:p>
          <a:p>
            <a:pPr>
              <a:buFontTx/>
              <a:buNone/>
            </a:pPr>
            <a:r>
              <a:rPr lang="de-DE" dirty="0" smtClean="0"/>
              <a:t>   DFS-Nummerierung in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n+m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e-DE" dirty="0"/>
          </a:p>
        </p:txBody>
      </p:sp>
      <p:sp>
        <p:nvSpPr>
          <p:cNvPr id="353284" name="Oval 4"/>
          <p:cNvSpPr>
            <a:spLocks noChangeArrowheads="1"/>
          </p:cNvSpPr>
          <p:nvPr/>
        </p:nvSpPr>
        <p:spPr bwMode="auto">
          <a:xfrm>
            <a:off x="1042988" y="371812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85" name="Oval 5"/>
          <p:cNvSpPr>
            <a:spLocks noChangeArrowheads="1"/>
          </p:cNvSpPr>
          <p:nvPr/>
        </p:nvSpPr>
        <p:spPr bwMode="auto">
          <a:xfrm>
            <a:off x="2195513" y="328632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86" name="Oval 6"/>
          <p:cNvSpPr>
            <a:spLocks noChangeArrowheads="1"/>
          </p:cNvSpPr>
          <p:nvPr/>
        </p:nvSpPr>
        <p:spPr bwMode="auto">
          <a:xfrm>
            <a:off x="3276600" y="299739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87" name="Oval 7"/>
          <p:cNvSpPr>
            <a:spLocks noChangeArrowheads="1"/>
          </p:cNvSpPr>
          <p:nvPr/>
        </p:nvSpPr>
        <p:spPr bwMode="auto">
          <a:xfrm>
            <a:off x="4356100" y="299739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88" name="Oval 8"/>
          <p:cNvSpPr>
            <a:spLocks noChangeArrowheads="1"/>
          </p:cNvSpPr>
          <p:nvPr/>
        </p:nvSpPr>
        <p:spPr bwMode="auto">
          <a:xfrm>
            <a:off x="3851275" y="364509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89" name="Oval 9"/>
          <p:cNvSpPr>
            <a:spLocks noChangeArrowheads="1"/>
          </p:cNvSpPr>
          <p:nvPr/>
        </p:nvSpPr>
        <p:spPr bwMode="auto">
          <a:xfrm>
            <a:off x="2627313" y="4510286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90" name="Oval 10"/>
          <p:cNvSpPr>
            <a:spLocks noChangeArrowheads="1"/>
          </p:cNvSpPr>
          <p:nvPr/>
        </p:nvSpPr>
        <p:spPr bwMode="auto">
          <a:xfrm>
            <a:off x="4067175" y="4510286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91" name="Oval 11"/>
          <p:cNvSpPr>
            <a:spLocks noChangeArrowheads="1"/>
          </p:cNvSpPr>
          <p:nvPr/>
        </p:nvSpPr>
        <p:spPr bwMode="auto">
          <a:xfrm>
            <a:off x="7812088" y="378956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92" name="Oval 12"/>
          <p:cNvSpPr>
            <a:spLocks noChangeArrowheads="1"/>
          </p:cNvSpPr>
          <p:nvPr/>
        </p:nvSpPr>
        <p:spPr bwMode="auto">
          <a:xfrm>
            <a:off x="5508625" y="4510286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93" name="Line 13"/>
          <p:cNvSpPr>
            <a:spLocks noChangeShapeType="1"/>
          </p:cNvSpPr>
          <p:nvPr/>
        </p:nvSpPr>
        <p:spPr bwMode="auto">
          <a:xfrm flipV="1">
            <a:off x="1258888" y="3429199"/>
            <a:ext cx="936625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4" name="Line 14"/>
          <p:cNvSpPr>
            <a:spLocks noChangeShapeType="1"/>
          </p:cNvSpPr>
          <p:nvPr/>
        </p:nvSpPr>
        <p:spPr bwMode="auto">
          <a:xfrm flipV="1">
            <a:off x="2484438" y="3141861"/>
            <a:ext cx="7921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5" name="Line 15"/>
          <p:cNvSpPr>
            <a:spLocks noChangeShapeType="1"/>
          </p:cNvSpPr>
          <p:nvPr/>
        </p:nvSpPr>
        <p:spPr bwMode="auto">
          <a:xfrm>
            <a:off x="3492500" y="3070424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6" name="Line 16"/>
          <p:cNvSpPr>
            <a:spLocks noChangeShapeType="1"/>
          </p:cNvSpPr>
          <p:nvPr/>
        </p:nvSpPr>
        <p:spPr bwMode="auto">
          <a:xfrm>
            <a:off x="2484438" y="3502224"/>
            <a:ext cx="1366837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7" name="Line 17"/>
          <p:cNvSpPr>
            <a:spLocks noChangeShapeType="1"/>
          </p:cNvSpPr>
          <p:nvPr/>
        </p:nvSpPr>
        <p:spPr bwMode="auto">
          <a:xfrm>
            <a:off x="1258888" y="3934024"/>
            <a:ext cx="129698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8" name="Line 18"/>
          <p:cNvSpPr>
            <a:spLocks noChangeShapeType="1"/>
          </p:cNvSpPr>
          <p:nvPr/>
        </p:nvSpPr>
        <p:spPr bwMode="auto">
          <a:xfrm>
            <a:off x="6948488" y="3934024"/>
            <a:ext cx="7921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9" name="Line 19"/>
          <p:cNvSpPr>
            <a:spLocks noChangeShapeType="1"/>
          </p:cNvSpPr>
          <p:nvPr/>
        </p:nvSpPr>
        <p:spPr bwMode="auto">
          <a:xfrm flipV="1">
            <a:off x="2916238" y="4653161"/>
            <a:ext cx="1079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0" name="Line 20"/>
          <p:cNvSpPr>
            <a:spLocks noChangeShapeType="1"/>
          </p:cNvSpPr>
          <p:nvPr/>
        </p:nvSpPr>
        <p:spPr bwMode="auto">
          <a:xfrm flipV="1">
            <a:off x="4356100" y="4653161"/>
            <a:ext cx="1079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1" name="Line 21"/>
          <p:cNvSpPr>
            <a:spLocks noChangeShapeType="1"/>
          </p:cNvSpPr>
          <p:nvPr/>
        </p:nvSpPr>
        <p:spPr bwMode="auto">
          <a:xfrm flipV="1">
            <a:off x="5795963" y="4078486"/>
            <a:ext cx="863600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2" name="Line 22"/>
          <p:cNvSpPr>
            <a:spLocks noChangeShapeType="1"/>
          </p:cNvSpPr>
          <p:nvPr/>
        </p:nvSpPr>
        <p:spPr bwMode="auto">
          <a:xfrm>
            <a:off x="5651500" y="3500636"/>
            <a:ext cx="865188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3" name="Oval 23"/>
          <p:cNvSpPr>
            <a:spLocks noChangeArrowheads="1"/>
          </p:cNvSpPr>
          <p:nvPr/>
        </p:nvSpPr>
        <p:spPr bwMode="auto">
          <a:xfrm>
            <a:off x="6659563" y="378956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304" name="Oval 24"/>
          <p:cNvSpPr>
            <a:spLocks noChangeArrowheads="1"/>
          </p:cNvSpPr>
          <p:nvPr/>
        </p:nvSpPr>
        <p:spPr bwMode="auto">
          <a:xfrm>
            <a:off x="5364163" y="335776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305" name="Line 25"/>
          <p:cNvSpPr>
            <a:spLocks noChangeShapeType="1"/>
          </p:cNvSpPr>
          <p:nvPr/>
        </p:nvSpPr>
        <p:spPr bwMode="auto">
          <a:xfrm>
            <a:off x="4643438" y="3141861"/>
            <a:ext cx="7207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6" name="Line 26"/>
          <p:cNvSpPr>
            <a:spLocks noChangeShapeType="1"/>
          </p:cNvSpPr>
          <p:nvPr/>
        </p:nvSpPr>
        <p:spPr bwMode="auto">
          <a:xfrm flipV="1">
            <a:off x="4140200" y="3573661"/>
            <a:ext cx="11525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7" name="Line 27"/>
          <p:cNvSpPr>
            <a:spLocks noChangeShapeType="1"/>
          </p:cNvSpPr>
          <p:nvPr/>
        </p:nvSpPr>
        <p:spPr bwMode="auto">
          <a:xfrm>
            <a:off x="4140200" y="3860999"/>
            <a:ext cx="13684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8" name="Oval 28"/>
          <p:cNvSpPr>
            <a:spLocks noChangeArrowheads="1"/>
          </p:cNvSpPr>
          <p:nvPr/>
        </p:nvSpPr>
        <p:spPr bwMode="auto">
          <a:xfrm>
            <a:off x="7092950" y="2852936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309" name="Line 29"/>
          <p:cNvSpPr>
            <a:spLocks noChangeShapeType="1"/>
          </p:cNvSpPr>
          <p:nvPr/>
        </p:nvSpPr>
        <p:spPr bwMode="auto">
          <a:xfrm flipV="1">
            <a:off x="5651500" y="2997399"/>
            <a:ext cx="144145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82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48782-9279-DC4A-9AE9-401DD28D324E}" type="slidenum">
              <a:rPr lang="de-DE"/>
              <a:pPr/>
              <a:t>49</a:t>
            </a:fld>
            <a:endParaRPr lang="de-DE"/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DFS-Nummerierung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accent2"/>
            </a:solidFill>
          </a:ln>
        </p:spPr>
        <p:txBody>
          <a:bodyPr/>
          <a:lstStyle/>
          <a:p>
            <a:pPr marL="609600" indent="-609600">
              <a:buFontTx/>
              <a:buNone/>
            </a:pPr>
            <a:r>
              <a:rPr lang="de-DE" dirty="0" smtClean="0">
                <a:solidFill>
                  <a:schemeClr val="accent2"/>
                </a:solidFill>
              </a:rPr>
              <a:t>Behauptung:</a:t>
            </a:r>
            <a:r>
              <a:rPr lang="de-DE" dirty="0" smtClean="0"/>
              <a:t> </a:t>
            </a:r>
            <a:r>
              <a:rPr lang="de-DE" dirty="0"/>
              <a:t>Das Folgende ist äquivalent: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G ist ein DAG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DFS enthält keine Rückwärtskante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∀</a:t>
            </a:r>
            <a:r>
              <a:rPr lang="de-DE" dirty="0" smtClean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v,w</a:t>
            </a:r>
            <a:r>
              <a:rPr lang="de-DE" dirty="0" smtClean="0">
                <a:solidFill>
                  <a:schemeClr val="hlink"/>
                </a:solidFill>
              </a:rPr>
              <a:t>)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E : </a:t>
            </a:r>
            <a:r>
              <a:rPr lang="de-DE" dirty="0" err="1">
                <a:solidFill>
                  <a:schemeClr val="hlink"/>
                </a:solidFill>
              </a:rPr>
              <a:t>finishTime</a:t>
            </a:r>
            <a:r>
              <a:rPr lang="de-DE" dirty="0">
                <a:solidFill>
                  <a:schemeClr val="hlink"/>
                </a:solidFill>
              </a:rPr>
              <a:t>[v]&gt;</a:t>
            </a:r>
            <a:r>
              <a:rPr lang="de-DE" dirty="0" err="1">
                <a:solidFill>
                  <a:schemeClr val="hlink"/>
                </a:solidFill>
              </a:rPr>
              <a:t>finishTime</a:t>
            </a:r>
            <a:r>
              <a:rPr lang="de-DE" dirty="0">
                <a:solidFill>
                  <a:schemeClr val="hlink"/>
                </a:solidFill>
              </a:rPr>
              <a:t>[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]</a:t>
            </a:r>
          </a:p>
          <a:p>
            <a:pPr marL="609600" indent="-609600">
              <a:buFontTx/>
              <a:buNone/>
            </a:pPr>
            <a:r>
              <a:rPr lang="de-DE" dirty="0" smtClean="0">
                <a:solidFill>
                  <a:schemeClr val="accent2"/>
                </a:solidFill>
              </a:rPr>
              <a:t>Beweis </a:t>
            </a:r>
            <a:r>
              <a:rPr lang="de-DE" dirty="0" smtClean="0"/>
              <a:t>( 2</a:t>
            </a:r>
            <a:r>
              <a:rPr lang="de-DE" dirty="0"/>
              <a:t>. </a:t>
            </a:r>
            <a:r>
              <a:rPr lang="en-US" dirty="0">
                <a:latin typeface="cmsy10" charset="0"/>
              </a:rPr>
              <a:t>⇔</a:t>
            </a:r>
            <a:r>
              <a:rPr lang="de-DE" dirty="0"/>
              <a:t> 3</a:t>
            </a:r>
            <a:r>
              <a:rPr lang="de-DE" dirty="0" smtClean="0"/>
              <a:t>. )</a:t>
            </a:r>
            <a:r>
              <a:rPr lang="de-DE" dirty="0" smtClean="0">
                <a:solidFill>
                  <a:schemeClr val="accent2"/>
                </a:solidFill>
              </a:rPr>
              <a:t>:</a:t>
            </a:r>
            <a:endParaRPr lang="de-DE" dirty="0">
              <a:solidFill>
                <a:schemeClr val="accent2"/>
              </a:solidFill>
            </a:endParaRPr>
          </a:p>
          <a:p>
            <a:pPr marL="609600" indent="-609600">
              <a:buFontTx/>
              <a:buNone/>
            </a:pPr>
            <a:r>
              <a:rPr lang="de-DE" dirty="0"/>
              <a:t>2. </a:t>
            </a:r>
            <a:r>
              <a:rPr lang="en-US" dirty="0" smtClean="0">
                <a:latin typeface="cmsy10" charset="0"/>
              </a:rPr>
              <a:t>⇔</a:t>
            </a:r>
            <a:r>
              <a:rPr lang="de-DE" dirty="0" smtClean="0"/>
              <a:t> </a:t>
            </a:r>
            <a:r>
              <a:rPr lang="de-DE" dirty="0"/>
              <a:t>3.: folgt aus Tabelle</a:t>
            </a:r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64064"/>
              </p:ext>
            </p:extLst>
          </p:nvPr>
        </p:nvGraphicFramePr>
        <p:xfrm>
          <a:off x="4644008" y="3933056"/>
          <a:ext cx="3312367" cy="1799731"/>
        </p:xfrm>
        <a:graphic>
          <a:graphicData uri="http://schemas.openxmlformats.org/drawingml/2006/table">
            <a:tbl>
              <a:tblPr/>
              <a:tblGrid>
                <a:gridCol w="1103905"/>
                <a:gridCol w="1104557"/>
                <a:gridCol w="1103905"/>
              </a:tblGrid>
              <a:tr h="449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Kantentyp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dfsNum[v]&lt; dfsNum[w]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finishTime[v]&gt;</a:t>
                      </a:r>
                      <a:b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</a:b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finishTime[w]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Baum &amp; Vorwärts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Rückwärts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Kreuz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7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8709-BEC1-764B-A1DD-0B22C233FD4B}" type="slidenum">
              <a:rPr lang="de-DE"/>
              <a:pPr/>
              <a:t>5</a:t>
            </a:fld>
            <a:endParaRPr lang="de-DE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Graphen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rgbClr val="FF0000"/>
                </a:solidFill>
              </a:rPr>
              <a:t>Ungerichtete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>
                <a:solidFill>
                  <a:schemeClr val="accent2"/>
                </a:solidFill>
              </a:rPr>
              <a:t>Graphen:</a:t>
            </a: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Symmetrische</a:t>
            </a:r>
            <a:r>
              <a:rPr lang="de-DE" dirty="0"/>
              <a:t> Beziehungen jeglicher Art </a:t>
            </a:r>
            <a:endParaRPr lang="de-DE" dirty="0" smtClean="0"/>
          </a:p>
          <a:p>
            <a:pPr lvl="1"/>
            <a:r>
              <a:rPr lang="de-DE" dirty="0" smtClean="0"/>
              <a:t>z.B</a:t>
            </a:r>
            <a:r>
              <a:rPr lang="de-DE" dirty="0"/>
              <a:t>. </a:t>
            </a:r>
            <a:r>
              <a:rPr lang="de-DE" dirty="0">
                <a:solidFill>
                  <a:schemeClr val="hlink"/>
                </a:solidFill>
              </a:rPr>
              <a:t>{</a:t>
            </a:r>
            <a:r>
              <a:rPr lang="de-DE" dirty="0" err="1">
                <a:solidFill>
                  <a:schemeClr val="hlink"/>
                </a:solidFill>
              </a:rPr>
              <a:t>v,w</a:t>
            </a:r>
            <a:r>
              <a:rPr lang="de-DE" dirty="0">
                <a:solidFill>
                  <a:schemeClr val="hlink"/>
                </a:solidFill>
              </a:rPr>
              <a:t>}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E</a:t>
            </a:r>
            <a:r>
              <a:rPr lang="de-DE" dirty="0"/>
              <a:t> genau dann, wenn Distanz zwischen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chemeClr val="hlink"/>
                </a:solidFill>
              </a:rPr>
              <a:t>v</a:t>
            </a:r>
            <a:r>
              <a:rPr lang="de-DE" dirty="0" smtClean="0"/>
              <a:t> </a:t>
            </a:r>
            <a:r>
              <a:rPr lang="de-DE" dirty="0"/>
              <a:t>und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/>
              <a:t> maximal 1 </a:t>
            </a:r>
            <a:r>
              <a:rPr lang="de-DE" dirty="0" smtClean="0"/>
              <a:t>km</a:t>
            </a:r>
            <a:endParaRPr lang="de-DE" dirty="0"/>
          </a:p>
          <a:p>
            <a:r>
              <a:rPr lang="de-DE" dirty="0">
                <a:solidFill>
                  <a:srgbClr val="FF0000"/>
                </a:solidFill>
              </a:rPr>
              <a:t>Gerichtete</a:t>
            </a:r>
            <a:r>
              <a:rPr lang="de-DE" dirty="0">
                <a:solidFill>
                  <a:schemeClr val="accent2"/>
                </a:solidFill>
              </a:rPr>
              <a:t> Graphen:</a:t>
            </a:r>
            <a:r>
              <a:rPr lang="de-DE" dirty="0"/>
              <a:t> </a:t>
            </a:r>
            <a:r>
              <a:rPr lang="de-DE" dirty="0" smtClean="0">
                <a:solidFill>
                  <a:srgbClr val="FF0000"/>
                </a:solidFill>
              </a:rPr>
              <a:t>Asymmetrische </a:t>
            </a:r>
            <a:r>
              <a:rPr lang="de-DE" dirty="0"/>
              <a:t>Beziehungen </a:t>
            </a:r>
            <a:endParaRPr lang="de-DE" dirty="0" smtClean="0"/>
          </a:p>
          <a:p>
            <a:pPr lvl="1"/>
            <a:r>
              <a:rPr lang="de-DE" dirty="0" smtClean="0"/>
              <a:t>z.B</a:t>
            </a:r>
            <a:r>
              <a:rPr lang="de-DE" dirty="0"/>
              <a:t>. 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v,w</a:t>
            </a:r>
            <a:r>
              <a:rPr lang="de-DE" dirty="0">
                <a:solidFill>
                  <a:schemeClr val="hlink"/>
                </a:solidFill>
              </a:rPr>
              <a:t>)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E</a:t>
            </a:r>
            <a:r>
              <a:rPr lang="de-DE" dirty="0"/>
              <a:t> genau dann, wenn Person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einer Person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/>
              <a:t> </a:t>
            </a:r>
            <a:r>
              <a:rPr lang="de-DE" dirty="0" smtClean="0"/>
              <a:t>eine Nachricht sendet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>
                <a:solidFill>
                  <a:schemeClr val="accent2"/>
                </a:solidFill>
              </a:rPr>
              <a:t>Grad eines Knotens: </a:t>
            </a:r>
            <a:r>
              <a:rPr lang="de-DE" dirty="0" smtClean="0"/>
              <a:t>Anzahl der ausgehenden Kanten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956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6E58-D076-154B-BA23-3A779E012529}" type="slidenum">
              <a:rPr lang="de-DE"/>
              <a:pPr/>
              <a:t>50</a:t>
            </a:fld>
            <a:endParaRPr lang="de-DE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de-DE" dirty="0" smtClean="0">
                <a:solidFill>
                  <a:schemeClr val="accent2"/>
                </a:solidFill>
              </a:rPr>
              <a:t>Behauptung:</a:t>
            </a:r>
            <a:r>
              <a:rPr lang="de-DE" dirty="0" smtClean="0"/>
              <a:t> </a:t>
            </a:r>
            <a:r>
              <a:rPr lang="de-DE" dirty="0"/>
              <a:t>Das Folgende ist äquivalent: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G ist ein DAG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DFS enthält keine Rückwärtskante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∀</a:t>
            </a:r>
            <a:r>
              <a:rPr lang="de-DE" dirty="0" smtClean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v,w</a:t>
            </a:r>
            <a:r>
              <a:rPr lang="de-DE" dirty="0" smtClean="0">
                <a:solidFill>
                  <a:schemeClr val="hlink"/>
                </a:solidFill>
              </a:rPr>
              <a:t>)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E : </a:t>
            </a:r>
            <a:r>
              <a:rPr lang="de-DE" dirty="0" err="1">
                <a:solidFill>
                  <a:schemeClr val="hlink"/>
                </a:solidFill>
              </a:rPr>
              <a:t>finishTime</a:t>
            </a:r>
            <a:r>
              <a:rPr lang="de-DE" dirty="0">
                <a:solidFill>
                  <a:schemeClr val="hlink"/>
                </a:solidFill>
              </a:rPr>
              <a:t>[v]&gt;</a:t>
            </a:r>
            <a:r>
              <a:rPr lang="de-DE" dirty="0" err="1">
                <a:solidFill>
                  <a:schemeClr val="hlink"/>
                </a:solidFill>
              </a:rPr>
              <a:t>finishTime</a:t>
            </a:r>
            <a:r>
              <a:rPr lang="de-DE" dirty="0">
                <a:solidFill>
                  <a:schemeClr val="hlink"/>
                </a:solidFill>
              </a:rPr>
              <a:t>[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]</a:t>
            </a:r>
          </a:p>
          <a:p>
            <a:pPr marL="609600" indent="-609600">
              <a:buNone/>
            </a:pPr>
            <a:r>
              <a:rPr lang="de-DE" dirty="0" smtClean="0">
                <a:solidFill>
                  <a:schemeClr val="accent2"/>
                </a:solidFill>
              </a:rPr>
              <a:t>Beweis </a:t>
            </a:r>
            <a:r>
              <a:rPr lang="de-DE" dirty="0"/>
              <a:t>( </a:t>
            </a:r>
            <a:r>
              <a:rPr lang="de-DE" dirty="0" smtClean="0"/>
              <a:t>1. </a:t>
            </a:r>
            <a:r>
              <a:rPr lang="en-US" dirty="0">
                <a:latin typeface="cmsy10" charset="0"/>
              </a:rPr>
              <a:t>⇒ </a:t>
            </a:r>
            <a:r>
              <a:rPr lang="de-DE" dirty="0" smtClean="0"/>
              <a:t>2. )</a:t>
            </a:r>
            <a:r>
              <a:rPr lang="de-DE" dirty="0" smtClean="0">
                <a:solidFill>
                  <a:schemeClr val="accent2"/>
                </a:solidFill>
              </a:rPr>
              <a:t>:</a:t>
            </a:r>
            <a:endParaRPr lang="de-DE" dirty="0">
              <a:solidFill>
                <a:schemeClr val="accent2"/>
              </a:solidFill>
            </a:endParaRPr>
          </a:p>
          <a:p>
            <a:pPr marL="609600" indent="-609600"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kontrapositiv</a:t>
            </a:r>
            <a:r>
              <a:rPr lang="de-DE" dirty="0" smtClean="0"/>
              <a:t> </a:t>
            </a:r>
            <a:r>
              <a:rPr lang="en-US" dirty="0">
                <a:latin typeface="cmsy10" charset="0"/>
              </a:rPr>
              <a:t>¬</a:t>
            </a:r>
            <a:r>
              <a:rPr lang="de-DE" dirty="0"/>
              <a:t> </a:t>
            </a:r>
            <a:r>
              <a:rPr lang="de-DE" dirty="0" smtClean="0"/>
              <a:t>2. </a:t>
            </a:r>
            <a:r>
              <a:rPr lang="en-US" dirty="0">
                <a:latin typeface="cmsy10" charset="0"/>
              </a:rPr>
              <a:t>⇒</a:t>
            </a:r>
            <a:r>
              <a:rPr lang="de-DE" dirty="0"/>
              <a:t> </a:t>
            </a:r>
            <a:r>
              <a:rPr lang="en-US" dirty="0">
                <a:latin typeface="cmsy10" charset="0"/>
              </a:rPr>
              <a:t>¬</a:t>
            </a:r>
            <a:r>
              <a:rPr lang="de-DE" dirty="0"/>
              <a:t> </a:t>
            </a:r>
            <a:r>
              <a:rPr lang="de-DE" dirty="0" smtClean="0"/>
              <a:t>1.</a:t>
            </a:r>
            <a:endParaRPr lang="de-DE" dirty="0"/>
          </a:p>
        </p:txBody>
      </p:sp>
      <p:sp>
        <p:nvSpPr>
          <p:cNvPr id="355332" name="Oval 4"/>
          <p:cNvSpPr>
            <a:spLocks noChangeArrowheads="1"/>
          </p:cNvSpPr>
          <p:nvPr/>
        </p:nvSpPr>
        <p:spPr bwMode="auto">
          <a:xfrm>
            <a:off x="1547813" y="501367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5333" name="Oval 5"/>
          <p:cNvSpPr>
            <a:spLocks noChangeArrowheads="1"/>
          </p:cNvSpPr>
          <p:nvPr/>
        </p:nvSpPr>
        <p:spPr bwMode="auto">
          <a:xfrm>
            <a:off x="2555875" y="472633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5334" name="Oval 6"/>
          <p:cNvSpPr>
            <a:spLocks noChangeArrowheads="1"/>
          </p:cNvSpPr>
          <p:nvPr/>
        </p:nvSpPr>
        <p:spPr bwMode="auto">
          <a:xfrm>
            <a:off x="3708400" y="494223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5335" name="Oval 7"/>
          <p:cNvSpPr>
            <a:spLocks noChangeArrowheads="1"/>
          </p:cNvSpPr>
          <p:nvPr/>
        </p:nvSpPr>
        <p:spPr bwMode="auto">
          <a:xfrm>
            <a:off x="4716463" y="458187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5336" name="Oval 8"/>
          <p:cNvSpPr>
            <a:spLocks noChangeArrowheads="1"/>
          </p:cNvSpPr>
          <p:nvPr/>
        </p:nvSpPr>
        <p:spPr bwMode="auto">
          <a:xfrm>
            <a:off x="6011863" y="443741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5337" name="Oval 9"/>
          <p:cNvSpPr>
            <a:spLocks noChangeArrowheads="1"/>
          </p:cNvSpPr>
          <p:nvPr/>
        </p:nvSpPr>
        <p:spPr bwMode="auto">
          <a:xfrm>
            <a:off x="6877050" y="515813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5338" name="Line 10"/>
          <p:cNvSpPr>
            <a:spLocks noChangeShapeType="1"/>
          </p:cNvSpPr>
          <p:nvPr/>
        </p:nvSpPr>
        <p:spPr bwMode="auto">
          <a:xfrm flipV="1">
            <a:off x="1763713" y="4869210"/>
            <a:ext cx="720725" cy="2174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5339" name="Line 11"/>
          <p:cNvSpPr>
            <a:spLocks noChangeShapeType="1"/>
          </p:cNvSpPr>
          <p:nvPr/>
        </p:nvSpPr>
        <p:spPr bwMode="auto">
          <a:xfrm>
            <a:off x="2843213" y="4870797"/>
            <a:ext cx="792162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5340" name="Line 12"/>
          <p:cNvSpPr>
            <a:spLocks noChangeShapeType="1"/>
          </p:cNvSpPr>
          <p:nvPr/>
        </p:nvSpPr>
        <p:spPr bwMode="auto">
          <a:xfrm flipV="1">
            <a:off x="3995738" y="4726335"/>
            <a:ext cx="647700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5341" name="Line 13"/>
          <p:cNvSpPr>
            <a:spLocks noChangeShapeType="1"/>
          </p:cNvSpPr>
          <p:nvPr/>
        </p:nvSpPr>
        <p:spPr bwMode="auto">
          <a:xfrm flipV="1">
            <a:off x="5003800" y="4510435"/>
            <a:ext cx="93662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5342" name="Line 14"/>
          <p:cNvSpPr>
            <a:spLocks noChangeShapeType="1"/>
          </p:cNvSpPr>
          <p:nvPr/>
        </p:nvSpPr>
        <p:spPr bwMode="auto">
          <a:xfrm>
            <a:off x="6227763" y="4653310"/>
            <a:ext cx="649287" cy="504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5343" name="Line 15"/>
          <p:cNvSpPr>
            <a:spLocks noChangeShapeType="1"/>
          </p:cNvSpPr>
          <p:nvPr/>
        </p:nvSpPr>
        <p:spPr bwMode="auto">
          <a:xfrm flipH="1" flipV="1">
            <a:off x="3995738" y="5158135"/>
            <a:ext cx="2808287" cy="1444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5344" name="Oval 16"/>
          <p:cNvSpPr>
            <a:spLocks noChangeArrowheads="1"/>
          </p:cNvSpPr>
          <p:nvPr/>
        </p:nvSpPr>
        <p:spPr bwMode="auto">
          <a:xfrm>
            <a:off x="3419475" y="4221510"/>
            <a:ext cx="4321175" cy="16557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5345" name="Text Box 17"/>
          <p:cNvSpPr txBox="1">
            <a:spLocks noChangeArrowheads="1"/>
          </p:cNvSpPr>
          <p:nvPr/>
        </p:nvSpPr>
        <p:spPr bwMode="auto">
          <a:xfrm>
            <a:off x="4284663" y="5374035"/>
            <a:ext cx="2405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gerichteter Kreis</a:t>
            </a:r>
          </a:p>
        </p:txBody>
      </p:sp>
    </p:spTree>
    <p:extLst>
      <p:ext uri="{BB962C8B-B14F-4D97-AF65-F5344CB8AC3E}">
        <p14:creationId xmlns:p14="http://schemas.microsoft.com/office/powerpoint/2010/main" val="390464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502"/>
            <a:ext cx="1008063" cy="196850"/>
          </a:xfrm>
        </p:spPr>
        <p:txBody>
          <a:bodyPr/>
          <a:lstStyle/>
          <a:p>
            <a:fld id="{D9B99576-EA41-E341-86E5-A65D492AF576}" type="slidenum">
              <a:rPr lang="de-DE"/>
              <a:pPr/>
              <a:t>51</a:t>
            </a:fld>
            <a:endParaRPr lang="de-DE"/>
          </a:p>
        </p:txBody>
      </p:sp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229600" cy="496887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de-DE" dirty="0" smtClean="0">
                <a:solidFill>
                  <a:schemeClr val="accent2"/>
                </a:solidFill>
              </a:rPr>
              <a:t>Behauptung:</a:t>
            </a:r>
            <a:r>
              <a:rPr lang="de-DE" dirty="0" smtClean="0"/>
              <a:t> </a:t>
            </a:r>
            <a:r>
              <a:rPr lang="de-DE" dirty="0"/>
              <a:t>Das Folgende ist äquivalent: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G ist ein DAG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DFS enthält keine Rückwärtskante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∀</a:t>
            </a:r>
            <a:r>
              <a:rPr lang="de-DE" dirty="0" smtClean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v,w</a:t>
            </a:r>
            <a:r>
              <a:rPr lang="de-DE" dirty="0" smtClean="0">
                <a:solidFill>
                  <a:schemeClr val="hlink"/>
                </a:solidFill>
              </a:rPr>
              <a:t>)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E : </a:t>
            </a:r>
            <a:r>
              <a:rPr lang="de-DE" dirty="0" err="1">
                <a:solidFill>
                  <a:schemeClr val="hlink"/>
                </a:solidFill>
              </a:rPr>
              <a:t>finishTime</a:t>
            </a:r>
            <a:r>
              <a:rPr lang="de-DE" dirty="0">
                <a:solidFill>
                  <a:schemeClr val="hlink"/>
                </a:solidFill>
              </a:rPr>
              <a:t>[v]&gt;</a:t>
            </a:r>
            <a:r>
              <a:rPr lang="de-DE" dirty="0" err="1">
                <a:solidFill>
                  <a:schemeClr val="hlink"/>
                </a:solidFill>
              </a:rPr>
              <a:t>finishTime</a:t>
            </a:r>
            <a:r>
              <a:rPr lang="de-DE" dirty="0">
                <a:solidFill>
                  <a:schemeClr val="hlink"/>
                </a:solidFill>
              </a:rPr>
              <a:t>[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]</a:t>
            </a:r>
          </a:p>
          <a:p>
            <a:pPr marL="609600" indent="-609600"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Beweis </a:t>
            </a:r>
            <a:r>
              <a:rPr lang="de-DE" dirty="0" smtClean="0"/>
              <a:t>( 2. </a:t>
            </a:r>
            <a:r>
              <a:rPr lang="en-US" dirty="0">
                <a:latin typeface="cmsy10" charset="0"/>
              </a:rPr>
              <a:t>⇒ </a:t>
            </a:r>
            <a:r>
              <a:rPr lang="de-DE" dirty="0" smtClean="0"/>
              <a:t>1. </a:t>
            </a:r>
            <a:r>
              <a:rPr lang="de-DE" dirty="0"/>
              <a:t>)</a:t>
            </a:r>
            <a:r>
              <a:rPr lang="de-DE" dirty="0" smtClean="0">
                <a:solidFill>
                  <a:schemeClr val="accent2"/>
                </a:solidFill>
              </a:rPr>
              <a:t>:</a:t>
            </a:r>
            <a:endParaRPr lang="de-DE" dirty="0">
              <a:solidFill>
                <a:schemeClr val="accent2"/>
              </a:solidFill>
            </a:endParaRPr>
          </a:p>
          <a:p>
            <a:pPr marL="609600" indent="-609600"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kontrapositiv</a:t>
            </a:r>
            <a:r>
              <a:rPr lang="de-DE" dirty="0" smtClean="0"/>
              <a:t> </a:t>
            </a:r>
            <a:r>
              <a:rPr lang="en-US" dirty="0">
                <a:latin typeface="cmsy10" charset="0"/>
              </a:rPr>
              <a:t>¬</a:t>
            </a:r>
            <a:r>
              <a:rPr lang="de-DE" dirty="0"/>
              <a:t> 1. </a:t>
            </a:r>
            <a:r>
              <a:rPr lang="en-US" dirty="0">
                <a:latin typeface="cmsy10" charset="0"/>
              </a:rPr>
              <a:t>⇒</a:t>
            </a:r>
            <a:r>
              <a:rPr lang="de-DE" dirty="0"/>
              <a:t> </a:t>
            </a:r>
            <a:r>
              <a:rPr lang="en-US" dirty="0">
                <a:latin typeface="cmsy10" charset="0"/>
              </a:rPr>
              <a:t>¬</a:t>
            </a:r>
            <a:r>
              <a:rPr lang="de-DE" dirty="0"/>
              <a:t> 2.</a:t>
            </a:r>
          </a:p>
        </p:txBody>
      </p:sp>
      <p:sp>
        <p:nvSpPr>
          <p:cNvPr id="356356" name="Oval 4"/>
          <p:cNvSpPr>
            <a:spLocks noChangeArrowheads="1"/>
          </p:cNvSpPr>
          <p:nvPr/>
        </p:nvSpPr>
        <p:spPr bwMode="auto">
          <a:xfrm>
            <a:off x="4140200" y="544547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6357" name="Oval 5"/>
          <p:cNvSpPr>
            <a:spLocks noChangeArrowheads="1"/>
          </p:cNvSpPr>
          <p:nvPr/>
        </p:nvSpPr>
        <p:spPr bwMode="auto">
          <a:xfrm>
            <a:off x="2339975" y="501367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6358" name="Oval 6"/>
          <p:cNvSpPr>
            <a:spLocks noChangeArrowheads="1"/>
          </p:cNvSpPr>
          <p:nvPr/>
        </p:nvSpPr>
        <p:spPr bwMode="auto">
          <a:xfrm>
            <a:off x="3348038" y="465330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6359" name="Oval 7"/>
          <p:cNvSpPr>
            <a:spLocks noChangeArrowheads="1"/>
          </p:cNvSpPr>
          <p:nvPr/>
        </p:nvSpPr>
        <p:spPr bwMode="auto">
          <a:xfrm>
            <a:off x="4643438" y="4508847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6360" name="Oval 8"/>
          <p:cNvSpPr>
            <a:spLocks noChangeArrowheads="1"/>
          </p:cNvSpPr>
          <p:nvPr/>
        </p:nvSpPr>
        <p:spPr bwMode="auto">
          <a:xfrm>
            <a:off x="5508625" y="522957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6361" name="Line 9"/>
          <p:cNvSpPr>
            <a:spLocks noChangeShapeType="1"/>
          </p:cNvSpPr>
          <p:nvPr/>
        </p:nvSpPr>
        <p:spPr bwMode="auto">
          <a:xfrm flipH="1" flipV="1">
            <a:off x="2627313" y="5229572"/>
            <a:ext cx="14398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62" name="Line 10"/>
          <p:cNvSpPr>
            <a:spLocks noChangeShapeType="1"/>
          </p:cNvSpPr>
          <p:nvPr/>
        </p:nvSpPr>
        <p:spPr bwMode="auto">
          <a:xfrm flipH="1">
            <a:off x="4427538" y="5445472"/>
            <a:ext cx="1081087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63" name="Line 11"/>
          <p:cNvSpPr>
            <a:spLocks noChangeShapeType="1"/>
          </p:cNvSpPr>
          <p:nvPr/>
        </p:nvSpPr>
        <p:spPr bwMode="auto">
          <a:xfrm flipV="1">
            <a:off x="2627313" y="4797772"/>
            <a:ext cx="6477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64" name="Line 12"/>
          <p:cNvSpPr>
            <a:spLocks noChangeShapeType="1"/>
          </p:cNvSpPr>
          <p:nvPr/>
        </p:nvSpPr>
        <p:spPr bwMode="auto">
          <a:xfrm flipV="1">
            <a:off x="3635375" y="4581872"/>
            <a:ext cx="936625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65" name="Line 13"/>
          <p:cNvSpPr>
            <a:spLocks noChangeShapeType="1"/>
          </p:cNvSpPr>
          <p:nvPr/>
        </p:nvSpPr>
        <p:spPr bwMode="auto">
          <a:xfrm>
            <a:off x="4859338" y="4724747"/>
            <a:ext cx="6492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66" name="Text Box 14"/>
          <p:cNvSpPr txBox="1">
            <a:spLocks noChangeArrowheads="1"/>
          </p:cNvSpPr>
          <p:nvPr/>
        </p:nvSpPr>
        <p:spPr bwMode="auto">
          <a:xfrm>
            <a:off x="6372225" y="4437409"/>
            <a:ext cx="23542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Eine davon </a:t>
            </a:r>
            <a:br>
              <a:rPr lang="de-DE" sz="2400"/>
            </a:br>
            <a:r>
              <a:rPr lang="de-DE" sz="2400"/>
              <a:t>Rückwärtskante</a:t>
            </a:r>
          </a:p>
        </p:txBody>
      </p:sp>
      <p:sp>
        <p:nvSpPr>
          <p:cNvPr id="356367" name="Line 15"/>
          <p:cNvSpPr>
            <a:spLocks noChangeShapeType="1"/>
          </p:cNvSpPr>
          <p:nvPr/>
        </p:nvSpPr>
        <p:spPr bwMode="auto">
          <a:xfrm>
            <a:off x="1690688" y="4724747"/>
            <a:ext cx="5762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68" name="Line 16"/>
          <p:cNvSpPr>
            <a:spLocks noChangeShapeType="1"/>
          </p:cNvSpPr>
          <p:nvPr/>
        </p:nvSpPr>
        <p:spPr bwMode="auto">
          <a:xfrm flipV="1">
            <a:off x="4932363" y="4437409"/>
            <a:ext cx="64770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69" name="Line 17"/>
          <p:cNvSpPr>
            <a:spLocks noChangeShapeType="1"/>
          </p:cNvSpPr>
          <p:nvPr/>
        </p:nvSpPr>
        <p:spPr bwMode="auto">
          <a:xfrm flipV="1">
            <a:off x="1690688" y="5229572"/>
            <a:ext cx="576262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70" name="Line 18"/>
          <p:cNvSpPr>
            <a:spLocks noChangeShapeType="1"/>
          </p:cNvSpPr>
          <p:nvPr/>
        </p:nvSpPr>
        <p:spPr bwMode="auto">
          <a:xfrm flipH="1">
            <a:off x="4356100" y="4869209"/>
            <a:ext cx="1944688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71" name="Oval 19"/>
          <p:cNvSpPr>
            <a:spLocks noChangeArrowheads="1"/>
          </p:cNvSpPr>
          <p:nvPr/>
        </p:nvSpPr>
        <p:spPr bwMode="auto">
          <a:xfrm>
            <a:off x="2124075" y="4365972"/>
            <a:ext cx="3960813" cy="1511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321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C8F0-3CB3-9444-995A-050CDCAEFF04}" type="slidenum">
              <a:rPr lang="de-DE"/>
              <a:pPr/>
              <a:t>52</a:t>
            </a:fld>
            <a:endParaRPr lang="de-DE"/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229600" cy="496887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de-DE" dirty="0" smtClean="0">
                <a:solidFill>
                  <a:schemeClr val="accent2"/>
                </a:solidFill>
              </a:rPr>
              <a:t>Behauptung:</a:t>
            </a:r>
            <a:r>
              <a:rPr lang="de-DE" dirty="0" smtClean="0"/>
              <a:t> </a:t>
            </a:r>
            <a:r>
              <a:rPr lang="de-DE" dirty="0"/>
              <a:t>Das Folgende ist äquivalent: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G ist ein DAG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DFS enthält keine Rückwärtskante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∀</a:t>
            </a:r>
            <a:r>
              <a:rPr lang="de-DE" dirty="0" smtClean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v,w</a:t>
            </a:r>
            <a:r>
              <a:rPr lang="de-DE" dirty="0" smtClean="0">
                <a:solidFill>
                  <a:schemeClr val="hlink"/>
                </a:solidFill>
              </a:rPr>
              <a:t>)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E : </a:t>
            </a:r>
            <a:r>
              <a:rPr lang="de-DE" dirty="0" err="1">
                <a:solidFill>
                  <a:schemeClr val="hlink"/>
                </a:solidFill>
              </a:rPr>
              <a:t>finishTime</a:t>
            </a:r>
            <a:r>
              <a:rPr lang="de-DE" dirty="0">
                <a:solidFill>
                  <a:schemeClr val="hlink"/>
                </a:solidFill>
              </a:rPr>
              <a:t>[v]&gt;</a:t>
            </a:r>
            <a:r>
              <a:rPr lang="de-DE" dirty="0" err="1">
                <a:solidFill>
                  <a:schemeClr val="hlink"/>
                </a:solidFill>
              </a:rPr>
              <a:t>finishTime</a:t>
            </a:r>
            <a:r>
              <a:rPr lang="de-DE" dirty="0">
                <a:solidFill>
                  <a:schemeClr val="hlink"/>
                </a:solidFill>
              </a:rPr>
              <a:t>[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]</a:t>
            </a:r>
          </a:p>
          <a:p>
            <a:pPr marL="609600" indent="-609600"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Beweis </a:t>
            </a:r>
            <a:r>
              <a:rPr lang="de-DE" dirty="0"/>
              <a:t>( 2. </a:t>
            </a:r>
            <a:r>
              <a:rPr lang="en-US" dirty="0">
                <a:latin typeface="cmsy10" charset="0"/>
              </a:rPr>
              <a:t>⇒ </a:t>
            </a:r>
            <a:r>
              <a:rPr lang="de-DE" dirty="0"/>
              <a:t>1. )</a:t>
            </a:r>
            <a:r>
              <a:rPr lang="de-DE" dirty="0" smtClean="0">
                <a:solidFill>
                  <a:schemeClr val="accent2"/>
                </a:solidFill>
              </a:rPr>
              <a:t>:</a:t>
            </a:r>
            <a:endParaRPr lang="de-DE" dirty="0">
              <a:solidFill>
                <a:schemeClr val="accent2"/>
              </a:solidFill>
            </a:endParaRPr>
          </a:p>
          <a:p>
            <a:pPr marL="609600" indent="-609600">
              <a:buFontTx/>
              <a:buNone/>
            </a:pPr>
            <a:r>
              <a:rPr lang="de-DE" dirty="0" smtClean="0">
                <a:solidFill>
                  <a:schemeClr val="accent2"/>
                </a:solidFill>
              </a:rPr>
              <a:t>Kontrapositiv</a:t>
            </a:r>
          </a:p>
          <a:p>
            <a:pPr marL="609600" indent="-609600">
              <a:buFontTx/>
              <a:buNone/>
            </a:pPr>
            <a:r>
              <a:rPr lang="de-DE" dirty="0" smtClean="0"/>
              <a:t> </a:t>
            </a:r>
            <a:r>
              <a:rPr lang="en-US" dirty="0" smtClean="0">
                <a:latin typeface="cmsy10" charset="0"/>
              </a:rPr>
              <a:t>¬</a:t>
            </a:r>
            <a:r>
              <a:rPr lang="de-DE" dirty="0" smtClean="0"/>
              <a:t> </a:t>
            </a:r>
            <a:r>
              <a:rPr lang="de-DE" dirty="0"/>
              <a:t>1. </a:t>
            </a:r>
            <a:r>
              <a:rPr lang="en-US" dirty="0" smtClean="0">
                <a:latin typeface="cmsy10" charset="0"/>
              </a:rPr>
              <a:t>⇒</a:t>
            </a:r>
            <a:r>
              <a:rPr lang="de-DE" dirty="0" smtClean="0"/>
              <a:t> </a:t>
            </a:r>
            <a:r>
              <a:rPr lang="en-US" dirty="0" smtClean="0">
                <a:latin typeface="cmsy10" charset="0"/>
              </a:rPr>
              <a:t>¬</a:t>
            </a:r>
            <a:r>
              <a:rPr lang="de-DE" dirty="0" smtClean="0"/>
              <a:t> </a:t>
            </a:r>
            <a:r>
              <a:rPr lang="de-DE" dirty="0"/>
              <a:t>2.</a:t>
            </a:r>
          </a:p>
        </p:txBody>
      </p:sp>
      <p:sp>
        <p:nvSpPr>
          <p:cNvPr id="357380" name="Oval 4"/>
          <p:cNvSpPr>
            <a:spLocks noChangeArrowheads="1"/>
          </p:cNvSpPr>
          <p:nvPr/>
        </p:nvSpPr>
        <p:spPr bwMode="auto">
          <a:xfrm>
            <a:off x="2989064" y="540908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7381" name="Oval 5"/>
          <p:cNvSpPr>
            <a:spLocks noChangeArrowheads="1"/>
          </p:cNvSpPr>
          <p:nvPr/>
        </p:nvSpPr>
        <p:spPr bwMode="auto">
          <a:xfrm>
            <a:off x="1188839" y="497728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7382" name="Oval 6"/>
          <p:cNvSpPr>
            <a:spLocks noChangeArrowheads="1"/>
          </p:cNvSpPr>
          <p:nvPr/>
        </p:nvSpPr>
        <p:spPr bwMode="auto">
          <a:xfrm>
            <a:off x="2196902" y="461692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7383" name="Oval 7"/>
          <p:cNvSpPr>
            <a:spLocks noChangeArrowheads="1"/>
          </p:cNvSpPr>
          <p:nvPr/>
        </p:nvSpPr>
        <p:spPr bwMode="auto">
          <a:xfrm>
            <a:off x="3492302" y="447245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7384" name="Oval 8"/>
          <p:cNvSpPr>
            <a:spLocks noChangeArrowheads="1"/>
          </p:cNvSpPr>
          <p:nvPr/>
        </p:nvSpPr>
        <p:spPr bwMode="auto">
          <a:xfrm>
            <a:off x="4357489" y="519318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7385" name="Line 9"/>
          <p:cNvSpPr>
            <a:spLocks noChangeShapeType="1"/>
          </p:cNvSpPr>
          <p:nvPr/>
        </p:nvSpPr>
        <p:spPr bwMode="auto">
          <a:xfrm flipH="1" flipV="1">
            <a:off x="1476177" y="5193184"/>
            <a:ext cx="14398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86" name="Line 10"/>
          <p:cNvSpPr>
            <a:spLocks noChangeShapeType="1"/>
          </p:cNvSpPr>
          <p:nvPr/>
        </p:nvSpPr>
        <p:spPr bwMode="auto">
          <a:xfrm flipH="1">
            <a:off x="3276402" y="5409084"/>
            <a:ext cx="1081087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87" name="Line 11"/>
          <p:cNvSpPr>
            <a:spLocks noChangeShapeType="1"/>
          </p:cNvSpPr>
          <p:nvPr/>
        </p:nvSpPr>
        <p:spPr bwMode="auto">
          <a:xfrm flipV="1">
            <a:off x="1476177" y="4761384"/>
            <a:ext cx="6477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88" name="Line 12"/>
          <p:cNvSpPr>
            <a:spLocks noChangeShapeType="1"/>
          </p:cNvSpPr>
          <p:nvPr/>
        </p:nvSpPr>
        <p:spPr bwMode="auto">
          <a:xfrm flipV="1">
            <a:off x="2484239" y="4545484"/>
            <a:ext cx="936625" cy="1428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89" name="Line 13"/>
          <p:cNvSpPr>
            <a:spLocks noChangeShapeType="1"/>
          </p:cNvSpPr>
          <p:nvPr/>
        </p:nvSpPr>
        <p:spPr bwMode="auto">
          <a:xfrm>
            <a:off x="3708202" y="4688359"/>
            <a:ext cx="6492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90" name="Text Box 14"/>
          <p:cNvSpPr txBox="1">
            <a:spLocks noChangeArrowheads="1"/>
          </p:cNvSpPr>
          <p:nvPr/>
        </p:nvSpPr>
        <p:spPr bwMode="auto">
          <a:xfrm>
            <a:off x="5148064" y="3308791"/>
            <a:ext cx="179402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Annahme: Erster </a:t>
            </a:r>
            <a:br>
              <a:rPr lang="de-DE"/>
            </a:br>
            <a:r>
              <a:rPr lang="de-DE"/>
              <a:t>von DFS besuch-</a:t>
            </a:r>
            <a:br>
              <a:rPr lang="de-DE"/>
            </a:br>
            <a:r>
              <a:rPr lang="de-DE"/>
              <a:t>ter Knoten im</a:t>
            </a:r>
            <a:br>
              <a:rPr lang="de-DE"/>
            </a:br>
            <a:r>
              <a:rPr lang="de-DE"/>
              <a:t>Kreis</a:t>
            </a:r>
          </a:p>
        </p:txBody>
      </p:sp>
      <p:sp>
        <p:nvSpPr>
          <p:cNvPr id="357391" name="Line 15"/>
          <p:cNvSpPr>
            <a:spLocks noChangeShapeType="1"/>
          </p:cNvSpPr>
          <p:nvPr/>
        </p:nvSpPr>
        <p:spPr bwMode="auto">
          <a:xfrm>
            <a:off x="539552" y="4688359"/>
            <a:ext cx="5762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92" name="Line 16"/>
          <p:cNvSpPr>
            <a:spLocks noChangeShapeType="1"/>
          </p:cNvSpPr>
          <p:nvPr/>
        </p:nvSpPr>
        <p:spPr bwMode="auto">
          <a:xfrm flipV="1">
            <a:off x="3781227" y="4401021"/>
            <a:ext cx="64770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93" name="Line 17"/>
          <p:cNvSpPr>
            <a:spLocks noChangeShapeType="1"/>
          </p:cNvSpPr>
          <p:nvPr/>
        </p:nvSpPr>
        <p:spPr bwMode="auto">
          <a:xfrm flipV="1">
            <a:off x="539552" y="5193184"/>
            <a:ext cx="576262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94" name="Line 18"/>
          <p:cNvSpPr>
            <a:spLocks noChangeShapeType="1"/>
          </p:cNvSpPr>
          <p:nvPr/>
        </p:nvSpPr>
        <p:spPr bwMode="auto">
          <a:xfrm flipH="1">
            <a:off x="3635896" y="3645023"/>
            <a:ext cx="1512168" cy="86409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95" name="Oval 19"/>
          <p:cNvSpPr>
            <a:spLocks noChangeArrowheads="1"/>
          </p:cNvSpPr>
          <p:nvPr/>
        </p:nvSpPr>
        <p:spPr bwMode="auto">
          <a:xfrm>
            <a:off x="972939" y="4329584"/>
            <a:ext cx="3960813" cy="1511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7396" name="Freeform 20"/>
          <p:cNvSpPr>
            <a:spLocks/>
          </p:cNvSpPr>
          <p:nvPr/>
        </p:nvSpPr>
        <p:spPr bwMode="auto">
          <a:xfrm>
            <a:off x="1933377" y="4761384"/>
            <a:ext cx="2195512" cy="1331912"/>
          </a:xfrm>
          <a:custGeom>
            <a:avLst/>
            <a:gdLst>
              <a:gd name="T0" fmla="*/ 1028 w 1383"/>
              <a:gd name="T1" fmla="*/ 0 h 839"/>
              <a:gd name="T2" fmla="*/ 1164 w 1383"/>
              <a:gd name="T3" fmla="*/ 136 h 839"/>
              <a:gd name="T4" fmla="*/ 1164 w 1383"/>
              <a:gd name="T5" fmla="*/ 363 h 839"/>
              <a:gd name="T6" fmla="*/ 1345 w 1383"/>
              <a:gd name="T7" fmla="*/ 589 h 839"/>
              <a:gd name="T8" fmla="*/ 937 w 1383"/>
              <a:gd name="T9" fmla="*/ 816 h 839"/>
              <a:gd name="T10" fmla="*/ 257 w 1383"/>
              <a:gd name="T11" fmla="*/ 725 h 839"/>
              <a:gd name="T12" fmla="*/ 30 w 1383"/>
              <a:gd name="T13" fmla="*/ 499 h 839"/>
              <a:gd name="T14" fmla="*/ 75 w 1383"/>
              <a:gd name="T15" fmla="*/ 181 h 839"/>
              <a:gd name="T16" fmla="*/ 166 w 1383"/>
              <a:gd name="T17" fmla="*/ 45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83" h="839">
                <a:moveTo>
                  <a:pt x="1028" y="0"/>
                </a:moveTo>
                <a:cubicBezTo>
                  <a:pt x="1084" y="37"/>
                  <a:pt x="1141" y="75"/>
                  <a:pt x="1164" y="136"/>
                </a:cubicBezTo>
                <a:cubicBezTo>
                  <a:pt x="1187" y="197"/>
                  <a:pt x="1134" y="288"/>
                  <a:pt x="1164" y="363"/>
                </a:cubicBezTo>
                <a:cubicBezTo>
                  <a:pt x="1194" y="438"/>
                  <a:pt x="1383" y="514"/>
                  <a:pt x="1345" y="589"/>
                </a:cubicBezTo>
                <a:cubicBezTo>
                  <a:pt x="1307" y="664"/>
                  <a:pt x="1118" y="793"/>
                  <a:pt x="937" y="816"/>
                </a:cubicBezTo>
                <a:cubicBezTo>
                  <a:pt x="756" y="839"/>
                  <a:pt x="408" y="778"/>
                  <a:pt x="257" y="725"/>
                </a:cubicBezTo>
                <a:cubicBezTo>
                  <a:pt x="106" y="672"/>
                  <a:pt x="60" y="590"/>
                  <a:pt x="30" y="499"/>
                </a:cubicBezTo>
                <a:cubicBezTo>
                  <a:pt x="0" y="408"/>
                  <a:pt x="52" y="257"/>
                  <a:pt x="75" y="181"/>
                </a:cubicBezTo>
                <a:cubicBezTo>
                  <a:pt x="98" y="105"/>
                  <a:pt x="132" y="75"/>
                  <a:pt x="166" y="45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97" name="Text Box 21"/>
          <p:cNvSpPr txBox="1">
            <a:spLocks noChangeArrowheads="1"/>
          </p:cNvSpPr>
          <p:nvPr/>
        </p:nvSpPr>
        <p:spPr bwMode="auto">
          <a:xfrm>
            <a:off x="2916039" y="5696421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DFS</a:t>
            </a:r>
          </a:p>
        </p:txBody>
      </p:sp>
      <p:sp>
        <p:nvSpPr>
          <p:cNvPr id="357398" name="Text Box 22"/>
          <p:cNvSpPr txBox="1">
            <a:spLocks noChangeArrowheads="1"/>
          </p:cNvSpPr>
          <p:nvPr/>
        </p:nvSpPr>
        <p:spPr bwMode="auto">
          <a:xfrm>
            <a:off x="2843808" y="3356992"/>
            <a:ext cx="180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Rückwärtskante</a:t>
            </a:r>
          </a:p>
        </p:txBody>
      </p:sp>
      <p:graphicFrame>
        <p:nvGraphicFramePr>
          <p:cNvPr id="2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491269"/>
              </p:ext>
            </p:extLst>
          </p:nvPr>
        </p:nvGraphicFramePr>
        <p:xfrm>
          <a:off x="5724128" y="4509120"/>
          <a:ext cx="3312367" cy="1799731"/>
        </p:xfrm>
        <a:graphic>
          <a:graphicData uri="http://schemas.openxmlformats.org/drawingml/2006/table">
            <a:tbl>
              <a:tblPr/>
              <a:tblGrid>
                <a:gridCol w="1103905"/>
                <a:gridCol w="1104557"/>
                <a:gridCol w="1103905"/>
              </a:tblGrid>
              <a:tr h="449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Kantentyp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dfsNum[v]&lt; dfsNum[w]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finishTime[v]&gt;</a:t>
                      </a:r>
                      <a:b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</a:b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finishTime[w]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Baum &amp; Vorwärts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Rückwärts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Kreuz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" name="Line 18"/>
          <p:cNvSpPr>
            <a:spLocks noChangeShapeType="1"/>
          </p:cNvSpPr>
          <p:nvPr/>
        </p:nvSpPr>
        <p:spPr bwMode="auto">
          <a:xfrm flipH="1">
            <a:off x="2915816" y="3717033"/>
            <a:ext cx="576064" cy="86409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2339752" y="47251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</a:t>
            </a:r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>
            <a:off x="3275856" y="465313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4462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90" grpId="0"/>
      <p:bldP spid="357394" grpId="0" animBg="1"/>
      <p:bldP spid="357396" grpId="0" animBg="1"/>
      <p:bldP spid="357397" grpId="0"/>
      <p:bldP spid="357398" grpId="0"/>
      <p:bldP spid="26" grpId="0" animBg="1"/>
      <p:bldP spid="2" grpId="0"/>
      <p:bldP spid="2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B3AC-4D9A-8F46-B068-E01094F2FC08}" type="slidenum">
              <a:rPr lang="de-DE"/>
              <a:pPr/>
              <a:t>53</a:t>
            </a:fld>
            <a:endParaRPr lang="de-DE"/>
          </a:p>
        </p:txBody>
      </p:sp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Definition:</a:t>
            </a:r>
            <a:r>
              <a:rPr lang="de-DE" dirty="0"/>
              <a:t> Sei </a:t>
            </a:r>
            <a:r>
              <a:rPr lang="de-DE" dirty="0">
                <a:solidFill>
                  <a:schemeClr val="hlink"/>
                </a:solidFill>
              </a:rPr>
              <a:t>G=(V,E)</a:t>
            </a:r>
            <a:r>
              <a:rPr lang="de-DE" dirty="0"/>
              <a:t> ein gerichteter Graph.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chemeClr val="hlink"/>
                </a:solidFill>
              </a:rPr>
              <a:t>U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⊆</a:t>
            </a:r>
            <a:r>
              <a:rPr lang="de-DE" dirty="0" smtClean="0">
                <a:solidFill>
                  <a:schemeClr val="hlink"/>
                </a:solidFill>
              </a:rPr>
              <a:t>V</a:t>
            </a:r>
            <a:r>
              <a:rPr lang="de-DE" dirty="0" smtClean="0"/>
              <a:t> </a:t>
            </a:r>
            <a:r>
              <a:rPr lang="de-DE" dirty="0"/>
              <a:t>ist eine </a:t>
            </a:r>
            <a:r>
              <a:rPr lang="de-DE" dirty="0">
                <a:solidFill>
                  <a:srgbClr val="FF0000"/>
                </a:solidFill>
              </a:rPr>
              <a:t>starke </a:t>
            </a:r>
            <a:r>
              <a:rPr lang="de-DE" dirty="0" smtClean="0">
                <a:solidFill>
                  <a:srgbClr val="FF0000"/>
                </a:solidFill>
              </a:rPr>
              <a:t>Zusammenhangskomponente</a:t>
            </a:r>
            <a:r>
              <a:rPr lang="de-DE" dirty="0" smtClean="0"/>
              <a:t> </a:t>
            </a:r>
            <a:r>
              <a:rPr lang="de-DE" dirty="0"/>
              <a:t>(ZHK) von </a:t>
            </a:r>
            <a:r>
              <a:rPr lang="de-DE" dirty="0">
                <a:solidFill>
                  <a:schemeClr val="hlink"/>
                </a:solidFill>
              </a:rPr>
              <a:t>V </a:t>
            </a:r>
            <a:r>
              <a:rPr lang="en-US" dirty="0" err="1" smtClean="0"/>
              <a:t>gdw</a:t>
            </a:r>
            <a:r>
              <a:rPr lang="en-US" dirty="0" smtClean="0"/>
              <a:t>. </a:t>
            </a:r>
            <a:r>
              <a:rPr lang="de-DE" dirty="0" smtClean="0"/>
              <a:t>für </a:t>
            </a:r>
            <a:r>
              <a:rPr lang="de-DE" dirty="0"/>
              <a:t>alle </a:t>
            </a:r>
            <a:r>
              <a:rPr lang="de-DE" dirty="0" err="1">
                <a:solidFill>
                  <a:schemeClr val="hlink"/>
                </a:solidFill>
              </a:rPr>
              <a:t>u,v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U</a:t>
            </a:r>
            <a:r>
              <a:rPr lang="de-DE" dirty="0"/>
              <a:t> gibt es einen gerichteten Weg von </a:t>
            </a:r>
            <a:r>
              <a:rPr lang="de-DE" dirty="0" err="1">
                <a:solidFill>
                  <a:schemeClr val="hlink"/>
                </a:solidFill>
              </a:rPr>
              <a:t>u</a:t>
            </a:r>
            <a:r>
              <a:rPr lang="de-DE" dirty="0"/>
              <a:t> nach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in </a:t>
            </a:r>
            <a:r>
              <a:rPr lang="de-DE" dirty="0">
                <a:solidFill>
                  <a:schemeClr val="hlink"/>
                </a:solidFill>
              </a:rPr>
              <a:t>G </a:t>
            </a:r>
            <a:r>
              <a:rPr lang="de-DE" dirty="0"/>
              <a:t>und</a:t>
            </a:r>
            <a:r>
              <a:rPr lang="de-DE" dirty="0">
                <a:solidFill>
                  <a:schemeClr val="hlink"/>
                </a:solidFill>
              </a:rPr>
              <a:t> U </a:t>
            </a:r>
            <a:r>
              <a:rPr lang="de-DE" dirty="0"/>
              <a:t>maximal</a:t>
            </a:r>
          </a:p>
        </p:txBody>
      </p:sp>
      <p:sp>
        <p:nvSpPr>
          <p:cNvPr id="358404" name="Oval 4"/>
          <p:cNvSpPr>
            <a:spLocks noChangeArrowheads="1"/>
          </p:cNvSpPr>
          <p:nvPr/>
        </p:nvSpPr>
        <p:spPr bwMode="auto">
          <a:xfrm>
            <a:off x="4859338" y="49403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05" name="Oval 5"/>
          <p:cNvSpPr>
            <a:spLocks noChangeArrowheads="1"/>
          </p:cNvSpPr>
          <p:nvPr/>
        </p:nvSpPr>
        <p:spPr bwMode="auto">
          <a:xfrm>
            <a:off x="2987675" y="40767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06" name="Oval 6"/>
          <p:cNvSpPr>
            <a:spLocks noChangeArrowheads="1"/>
          </p:cNvSpPr>
          <p:nvPr/>
        </p:nvSpPr>
        <p:spPr bwMode="auto">
          <a:xfrm>
            <a:off x="3995738" y="3716337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07" name="Oval 7"/>
          <p:cNvSpPr>
            <a:spLocks noChangeArrowheads="1"/>
          </p:cNvSpPr>
          <p:nvPr/>
        </p:nvSpPr>
        <p:spPr bwMode="auto">
          <a:xfrm>
            <a:off x="5291138" y="35718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08" name="Oval 8"/>
          <p:cNvSpPr>
            <a:spLocks noChangeArrowheads="1"/>
          </p:cNvSpPr>
          <p:nvPr/>
        </p:nvSpPr>
        <p:spPr bwMode="auto">
          <a:xfrm>
            <a:off x="6156325" y="42926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09" name="Line 9"/>
          <p:cNvSpPr>
            <a:spLocks noChangeShapeType="1"/>
          </p:cNvSpPr>
          <p:nvPr/>
        </p:nvSpPr>
        <p:spPr bwMode="auto">
          <a:xfrm flipH="1" flipV="1">
            <a:off x="3275013" y="4292600"/>
            <a:ext cx="151288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10" name="Line 10"/>
          <p:cNvSpPr>
            <a:spLocks noChangeShapeType="1"/>
          </p:cNvSpPr>
          <p:nvPr/>
        </p:nvSpPr>
        <p:spPr bwMode="auto">
          <a:xfrm flipH="1">
            <a:off x="5075238" y="4508500"/>
            <a:ext cx="1081087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11" name="Line 11"/>
          <p:cNvSpPr>
            <a:spLocks noChangeShapeType="1"/>
          </p:cNvSpPr>
          <p:nvPr/>
        </p:nvSpPr>
        <p:spPr bwMode="auto">
          <a:xfrm flipV="1">
            <a:off x="3275013" y="3860800"/>
            <a:ext cx="6477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12" name="Line 12"/>
          <p:cNvSpPr>
            <a:spLocks noChangeShapeType="1"/>
          </p:cNvSpPr>
          <p:nvPr/>
        </p:nvSpPr>
        <p:spPr bwMode="auto">
          <a:xfrm flipV="1">
            <a:off x="4283075" y="3644900"/>
            <a:ext cx="936625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13" name="Line 13"/>
          <p:cNvSpPr>
            <a:spLocks noChangeShapeType="1"/>
          </p:cNvSpPr>
          <p:nvPr/>
        </p:nvSpPr>
        <p:spPr bwMode="auto">
          <a:xfrm>
            <a:off x="5507038" y="3787775"/>
            <a:ext cx="6492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14" name="Line 14"/>
          <p:cNvSpPr>
            <a:spLocks noChangeShapeType="1"/>
          </p:cNvSpPr>
          <p:nvPr/>
        </p:nvSpPr>
        <p:spPr bwMode="auto">
          <a:xfrm>
            <a:off x="2338388" y="3787775"/>
            <a:ext cx="5762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15" name="Line 15"/>
          <p:cNvSpPr>
            <a:spLocks noChangeShapeType="1"/>
          </p:cNvSpPr>
          <p:nvPr/>
        </p:nvSpPr>
        <p:spPr bwMode="auto">
          <a:xfrm flipV="1">
            <a:off x="5580063" y="3500437"/>
            <a:ext cx="64770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16" name="Line 16"/>
          <p:cNvSpPr>
            <a:spLocks noChangeShapeType="1"/>
          </p:cNvSpPr>
          <p:nvPr/>
        </p:nvSpPr>
        <p:spPr bwMode="auto">
          <a:xfrm flipV="1">
            <a:off x="2338388" y="4292600"/>
            <a:ext cx="576262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17" name="Oval 17"/>
          <p:cNvSpPr>
            <a:spLocks noChangeArrowheads="1"/>
          </p:cNvSpPr>
          <p:nvPr/>
        </p:nvSpPr>
        <p:spPr bwMode="auto">
          <a:xfrm>
            <a:off x="2771775" y="3429000"/>
            <a:ext cx="3960813" cy="18716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18" name="Oval 18"/>
          <p:cNvSpPr>
            <a:spLocks noChangeArrowheads="1"/>
          </p:cNvSpPr>
          <p:nvPr/>
        </p:nvSpPr>
        <p:spPr bwMode="auto">
          <a:xfrm>
            <a:off x="4787900" y="42195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19" name="Line 19"/>
          <p:cNvSpPr>
            <a:spLocks noChangeShapeType="1"/>
          </p:cNvSpPr>
          <p:nvPr/>
        </p:nvSpPr>
        <p:spPr bwMode="auto">
          <a:xfrm flipH="1" flipV="1">
            <a:off x="4211638" y="3932237"/>
            <a:ext cx="576262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20" name="Line 20"/>
          <p:cNvSpPr>
            <a:spLocks noChangeShapeType="1"/>
          </p:cNvSpPr>
          <p:nvPr/>
        </p:nvSpPr>
        <p:spPr bwMode="auto">
          <a:xfrm flipH="1">
            <a:off x="5003800" y="3787775"/>
            <a:ext cx="2889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21" name="Line 21"/>
          <p:cNvSpPr>
            <a:spLocks noChangeShapeType="1"/>
          </p:cNvSpPr>
          <p:nvPr/>
        </p:nvSpPr>
        <p:spPr bwMode="auto">
          <a:xfrm>
            <a:off x="6443663" y="4364037"/>
            <a:ext cx="792162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22" name="Text Box 22"/>
          <p:cNvSpPr txBox="1">
            <a:spLocks noChangeArrowheads="1"/>
          </p:cNvSpPr>
          <p:nvPr/>
        </p:nvSpPr>
        <p:spPr bwMode="auto">
          <a:xfrm>
            <a:off x="6269038" y="49403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92790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08AE2-C9A9-7047-B3B8-1D234A761965}" type="slidenum">
              <a:rPr lang="de-DE"/>
              <a:pPr/>
              <a:t>54</a:t>
            </a:fld>
            <a:endParaRPr lang="de-DE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Beobachtung:</a:t>
            </a:r>
            <a:r>
              <a:rPr lang="de-DE"/>
              <a:t> Schrumpft man starke ZHKs zu einzelnen Knoten, dann ergibt sich DAG.</a:t>
            </a:r>
          </a:p>
        </p:txBody>
      </p:sp>
      <p:sp>
        <p:nvSpPr>
          <p:cNvPr id="359428" name="Oval 4"/>
          <p:cNvSpPr>
            <a:spLocks noChangeArrowheads="1"/>
          </p:cNvSpPr>
          <p:nvPr/>
        </p:nvSpPr>
        <p:spPr bwMode="auto">
          <a:xfrm>
            <a:off x="4572000" y="39321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429" name="Oval 5"/>
          <p:cNvSpPr>
            <a:spLocks noChangeArrowheads="1"/>
          </p:cNvSpPr>
          <p:nvPr/>
        </p:nvSpPr>
        <p:spPr bwMode="auto">
          <a:xfrm>
            <a:off x="2700338" y="30685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430" name="Oval 6"/>
          <p:cNvSpPr>
            <a:spLocks noChangeArrowheads="1"/>
          </p:cNvSpPr>
          <p:nvPr/>
        </p:nvSpPr>
        <p:spPr bwMode="auto">
          <a:xfrm>
            <a:off x="3708400" y="27082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431" name="Oval 7"/>
          <p:cNvSpPr>
            <a:spLocks noChangeArrowheads="1"/>
          </p:cNvSpPr>
          <p:nvPr/>
        </p:nvSpPr>
        <p:spPr bwMode="auto">
          <a:xfrm>
            <a:off x="5003800" y="25637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432" name="Oval 8"/>
          <p:cNvSpPr>
            <a:spLocks noChangeArrowheads="1"/>
          </p:cNvSpPr>
          <p:nvPr/>
        </p:nvSpPr>
        <p:spPr bwMode="auto">
          <a:xfrm>
            <a:off x="5868988" y="32844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433" name="Line 9"/>
          <p:cNvSpPr>
            <a:spLocks noChangeShapeType="1"/>
          </p:cNvSpPr>
          <p:nvPr/>
        </p:nvSpPr>
        <p:spPr bwMode="auto">
          <a:xfrm flipH="1" flipV="1">
            <a:off x="2987675" y="3284488"/>
            <a:ext cx="1512888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34" name="Line 10"/>
          <p:cNvSpPr>
            <a:spLocks noChangeShapeType="1"/>
          </p:cNvSpPr>
          <p:nvPr/>
        </p:nvSpPr>
        <p:spPr bwMode="auto">
          <a:xfrm flipH="1">
            <a:off x="4787900" y="3500388"/>
            <a:ext cx="1081088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35" name="Line 11"/>
          <p:cNvSpPr>
            <a:spLocks noChangeShapeType="1"/>
          </p:cNvSpPr>
          <p:nvPr/>
        </p:nvSpPr>
        <p:spPr bwMode="auto">
          <a:xfrm flipV="1">
            <a:off x="2987675" y="2852688"/>
            <a:ext cx="6477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36" name="Line 12"/>
          <p:cNvSpPr>
            <a:spLocks noChangeShapeType="1"/>
          </p:cNvSpPr>
          <p:nvPr/>
        </p:nvSpPr>
        <p:spPr bwMode="auto">
          <a:xfrm flipV="1">
            <a:off x="3995738" y="2636788"/>
            <a:ext cx="936625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37" name="Line 13"/>
          <p:cNvSpPr>
            <a:spLocks noChangeShapeType="1"/>
          </p:cNvSpPr>
          <p:nvPr/>
        </p:nvSpPr>
        <p:spPr bwMode="auto">
          <a:xfrm>
            <a:off x="5219700" y="2779663"/>
            <a:ext cx="649288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38" name="Line 14"/>
          <p:cNvSpPr>
            <a:spLocks noChangeShapeType="1"/>
          </p:cNvSpPr>
          <p:nvPr/>
        </p:nvSpPr>
        <p:spPr bwMode="auto">
          <a:xfrm>
            <a:off x="2051050" y="2779663"/>
            <a:ext cx="5762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39" name="Line 15"/>
          <p:cNvSpPr>
            <a:spLocks noChangeShapeType="1"/>
          </p:cNvSpPr>
          <p:nvPr/>
        </p:nvSpPr>
        <p:spPr bwMode="auto">
          <a:xfrm flipV="1">
            <a:off x="5292725" y="2492325"/>
            <a:ext cx="64770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40" name="Line 16"/>
          <p:cNvSpPr>
            <a:spLocks noChangeShapeType="1"/>
          </p:cNvSpPr>
          <p:nvPr/>
        </p:nvSpPr>
        <p:spPr bwMode="auto">
          <a:xfrm flipV="1">
            <a:off x="2051050" y="3284488"/>
            <a:ext cx="576263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41" name="Oval 17"/>
          <p:cNvSpPr>
            <a:spLocks noChangeArrowheads="1"/>
          </p:cNvSpPr>
          <p:nvPr/>
        </p:nvSpPr>
        <p:spPr bwMode="auto">
          <a:xfrm>
            <a:off x="2484438" y="2420888"/>
            <a:ext cx="3960812" cy="18716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442" name="Oval 18"/>
          <p:cNvSpPr>
            <a:spLocks noChangeArrowheads="1"/>
          </p:cNvSpPr>
          <p:nvPr/>
        </p:nvSpPr>
        <p:spPr bwMode="auto">
          <a:xfrm>
            <a:off x="4500563" y="32114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443" name="Line 19"/>
          <p:cNvSpPr>
            <a:spLocks noChangeShapeType="1"/>
          </p:cNvSpPr>
          <p:nvPr/>
        </p:nvSpPr>
        <p:spPr bwMode="auto">
          <a:xfrm flipH="1" flipV="1">
            <a:off x="3924300" y="2924125"/>
            <a:ext cx="576263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44" name="Line 20"/>
          <p:cNvSpPr>
            <a:spLocks noChangeShapeType="1"/>
          </p:cNvSpPr>
          <p:nvPr/>
        </p:nvSpPr>
        <p:spPr bwMode="auto">
          <a:xfrm flipH="1">
            <a:off x="4716463" y="2779663"/>
            <a:ext cx="2889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45" name="Line 21"/>
          <p:cNvSpPr>
            <a:spLocks noChangeShapeType="1"/>
          </p:cNvSpPr>
          <p:nvPr/>
        </p:nvSpPr>
        <p:spPr bwMode="auto">
          <a:xfrm>
            <a:off x="6156325" y="3355925"/>
            <a:ext cx="792163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46" name="Line 22"/>
          <p:cNvSpPr>
            <a:spLocks noChangeShapeType="1"/>
          </p:cNvSpPr>
          <p:nvPr/>
        </p:nvSpPr>
        <p:spPr bwMode="auto">
          <a:xfrm flipH="1">
            <a:off x="4500563" y="4437013"/>
            <a:ext cx="0" cy="43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47" name="Oval 23"/>
          <p:cNvSpPr>
            <a:spLocks noChangeArrowheads="1"/>
          </p:cNvSpPr>
          <p:nvPr/>
        </p:nvSpPr>
        <p:spPr bwMode="auto">
          <a:xfrm>
            <a:off x="4067175" y="5084713"/>
            <a:ext cx="8636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ZHK</a:t>
            </a:r>
          </a:p>
        </p:txBody>
      </p:sp>
      <p:sp>
        <p:nvSpPr>
          <p:cNvPr id="359448" name="Line 24"/>
          <p:cNvSpPr>
            <a:spLocks noChangeShapeType="1"/>
          </p:cNvSpPr>
          <p:nvPr/>
        </p:nvSpPr>
        <p:spPr bwMode="auto">
          <a:xfrm>
            <a:off x="3492500" y="4940250"/>
            <a:ext cx="5762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49" name="Line 25"/>
          <p:cNvSpPr>
            <a:spLocks noChangeShapeType="1"/>
          </p:cNvSpPr>
          <p:nvPr/>
        </p:nvSpPr>
        <p:spPr bwMode="auto">
          <a:xfrm flipV="1">
            <a:off x="3492500" y="5445075"/>
            <a:ext cx="576263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50" name="Line 26"/>
          <p:cNvSpPr>
            <a:spLocks noChangeShapeType="1"/>
          </p:cNvSpPr>
          <p:nvPr/>
        </p:nvSpPr>
        <p:spPr bwMode="auto">
          <a:xfrm flipV="1">
            <a:off x="4716463" y="4940250"/>
            <a:ext cx="64770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51" name="Line 27"/>
          <p:cNvSpPr>
            <a:spLocks noChangeShapeType="1"/>
          </p:cNvSpPr>
          <p:nvPr/>
        </p:nvSpPr>
        <p:spPr bwMode="auto">
          <a:xfrm>
            <a:off x="4932363" y="5445075"/>
            <a:ext cx="792162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900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3A12-C30D-264C-9210-5C8EF0F93DA9}" type="slidenum">
              <a:rPr lang="de-DE"/>
              <a:pPr/>
              <a:t>55</a:t>
            </a:fld>
            <a:endParaRPr lang="de-DE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 - Beispiel</a:t>
            </a:r>
          </a:p>
        </p:txBody>
      </p:sp>
      <p:sp>
        <p:nvSpPr>
          <p:cNvPr id="360451" name="Oval 3"/>
          <p:cNvSpPr>
            <a:spLocks noChangeArrowheads="1"/>
          </p:cNvSpPr>
          <p:nvPr/>
        </p:nvSpPr>
        <p:spPr bwMode="auto">
          <a:xfrm>
            <a:off x="1763713" y="48688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360452" name="Oval 4"/>
          <p:cNvSpPr>
            <a:spLocks noChangeArrowheads="1"/>
          </p:cNvSpPr>
          <p:nvPr/>
        </p:nvSpPr>
        <p:spPr bwMode="auto">
          <a:xfrm>
            <a:off x="2987675" y="4149725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360453" name="Oval 5"/>
          <p:cNvSpPr>
            <a:spLocks noChangeArrowheads="1"/>
          </p:cNvSpPr>
          <p:nvPr/>
        </p:nvSpPr>
        <p:spPr bwMode="auto">
          <a:xfrm>
            <a:off x="4211638" y="35004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360454" name="Oval 6"/>
          <p:cNvSpPr>
            <a:spLocks noChangeArrowheads="1"/>
          </p:cNvSpPr>
          <p:nvPr/>
        </p:nvSpPr>
        <p:spPr bwMode="auto">
          <a:xfrm>
            <a:off x="5508625" y="27813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360455" name="Oval 7"/>
          <p:cNvSpPr>
            <a:spLocks noChangeArrowheads="1"/>
          </p:cNvSpPr>
          <p:nvPr/>
        </p:nvSpPr>
        <p:spPr bwMode="auto">
          <a:xfrm>
            <a:off x="6804025" y="21336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i</a:t>
            </a:r>
          </a:p>
        </p:txBody>
      </p:sp>
      <p:sp>
        <p:nvSpPr>
          <p:cNvPr id="360456" name="Line 8"/>
          <p:cNvSpPr>
            <a:spLocks noChangeShapeType="1"/>
          </p:cNvSpPr>
          <p:nvPr/>
        </p:nvSpPr>
        <p:spPr bwMode="auto">
          <a:xfrm flipV="1">
            <a:off x="2268538" y="4508500"/>
            <a:ext cx="719137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57" name="Line 9"/>
          <p:cNvSpPr>
            <a:spLocks noChangeShapeType="1"/>
          </p:cNvSpPr>
          <p:nvPr/>
        </p:nvSpPr>
        <p:spPr bwMode="auto">
          <a:xfrm flipV="1">
            <a:off x="3492500" y="3860800"/>
            <a:ext cx="719138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58" name="Line 10"/>
          <p:cNvSpPr>
            <a:spLocks noChangeShapeType="1"/>
          </p:cNvSpPr>
          <p:nvPr/>
        </p:nvSpPr>
        <p:spPr bwMode="auto">
          <a:xfrm flipV="1">
            <a:off x="4716463" y="3213100"/>
            <a:ext cx="7921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59" name="Line 11"/>
          <p:cNvSpPr>
            <a:spLocks noChangeShapeType="1"/>
          </p:cNvSpPr>
          <p:nvPr/>
        </p:nvSpPr>
        <p:spPr bwMode="auto">
          <a:xfrm flipV="1">
            <a:off x="6011863" y="2492375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60" name="Oval 12"/>
          <p:cNvSpPr>
            <a:spLocks noChangeArrowheads="1"/>
          </p:cNvSpPr>
          <p:nvPr/>
        </p:nvSpPr>
        <p:spPr bwMode="auto">
          <a:xfrm>
            <a:off x="4211638" y="23495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360461" name="Line 13"/>
          <p:cNvSpPr>
            <a:spLocks noChangeShapeType="1"/>
          </p:cNvSpPr>
          <p:nvPr/>
        </p:nvSpPr>
        <p:spPr bwMode="auto">
          <a:xfrm flipH="1" flipV="1">
            <a:off x="4716463" y="2636838"/>
            <a:ext cx="7921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62" name="Line 14"/>
          <p:cNvSpPr>
            <a:spLocks noChangeShapeType="1"/>
          </p:cNvSpPr>
          <p:nvPr/>
        </p:nvSpPr>
        <p:spPr bwMode="auto">
          <a:xfrm flipH="1">
            <a:off x="4427538" y="2852738"/>
            <a:ext cx="730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63" name="Oval 15"/>
          <p:cNvSpPr>
            <a:spLocks noChangeArrowheads="1"/>
          </p:cNvSpPr>
          <p:nvPr/>
        </p:nvSpPr>
        <p:spPr bwMode="auto">
          <a:xfrm>
            <a:off x="2916238" y="26368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360464" name="Oval 16"/>
          <p:cNvSpPr>
            <a:spLocks noChangeArrowheads="1"/>
          </p:cNvSpPr>
          <p:nvPr/>
        </p:nvSpPr>
        <p:spPr bwMode="auto">
          <a:xfrm>
            <a:off x="1692275" y="21336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360465" name="Line 17"/>
          <p:cNvSpPr>
            <a:spLocks noChangeShapeType="1"/>
          </p:cNvSpPr>
          <p:nvPr/>
        </p:nvSpPr>
        <p:spPr bwMode="auto">
          <a:xfrm flipV="1">
            <a:off x="3203575" y="3141663"/>
            <a:ext cx="0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66" name="Line 18"/>
          <p:cNvSpPr>
            <a:spLocks noChangeShapeType="1"/>
          </p:cNvSpPr>
          <p:nvPr/>
        </p:nvSpPr>
        <p:spPr bwMode="auto">
          <a:xfrm flipH="1" flipV="1">
            <a:off x="2051050" y="2636838"/>
            <a:ext cx="1008063" cy="151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67" name="Line 19"/>
          <p:cNvSpPr>
            <a:spLocks noChangeShapeType="1"/>
          </p:cNvSpPr>
          <p:nvPr/>
        </p:nvSpPr>
        <p:spPr bwMode="auto">
          <a:xfrm>
            <a:off x="1908175" y="2636838"/>
            <a:ext cx="71438" cy="223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68" name="Line 20"/>
          <p:cNvSpPr>
            <a:spLocks noChangeShapeType="1"/>
          </p:cNvSpPr>
          <p:nvPr/>
        </p:nvSpPr>
        <p:spPr bwMode="auto">
          <a:xfrm flipH="1" flipV="1">
            <a:off x="2195513" y="2420938"/>
            <a:ext cx="792162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60469" name="AutoShape 21"/>
          <p:cNvCxnSpPr>
            <a:cxnSpLocks noChangeShapeType="1"/>
            <a:stCxn id="360454" idx="0"/>
            <a:endCxn id="360463" idx="0"/>
          </p:cNvCxnSpPr>
          <p:nvPr/>
        </p:nvCxnSpPr>
        <p:spPr bwMode="auto">
          <a:xfrm rot="5400000" flipH="1">
            <a:off x="4392613" y="1412875"/>
            <a:ext cx="144462" cy="2592388"/>
          </a:xfrm>
          <a:prstGeom prst="curvedConnector3">
            <a:avLst>
              <a:gd name="adj1" fmla="val 54725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0470" name="Oval 22"/>
          <p:cNvSpPr>
            <a:spLocks noChangeArrowheads="1"/>
          </p:cNvSpPr>
          <p:nvPr/>
        </p:nvSpPr>
        <p:spPr bwMode="auto">
          <a:xfrm>
            <a:off x="4140200" y="4868863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360471" name="Line 23"/>
          <p:cNvSpPr>
            <a:spLocks noChangeShapeType="1"/>
          </p:cNvSpPr>
          <p:nvPr/>
        </p:nvSpPr>
        <p:spPr bwMode="auto">
          <a:xfrm flipH="1" flipV="1">
            <a:off x="3492500" y="4508500"/>
            <a:ext cx="64770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72" name="Oval 24"/>
          <p:cNvSpPr>
            <a:spLocks noChangeArrowheads="1"/>
          </p:cNvSpPr>
          <p:nvPr/>
        </p:nvSpPr>
        <p:spPr bwMode="auto">
          <a:xfrm rot="-1562588">
            <a:off x="2124075" y="1844675"/>
            <a:ext cx="4110038" cy="28495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0473" name="Oval 25"/>
          <p:cNvSpPr>
            <a:spLocks noChangeArrowheads="1"/>
          </p:cNvSpPr>
          <p:nvPr/>
        </p:nvSpPr>
        <p:spPr bwMode="auto">
          <a:xfrm>
            <a:off x="1547813" y="1989138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0474" name="Oval 26"/>
          <p:cNvSpPr>
            <a:spLocks noChangeArrowheads="1"/>
          </p:cNvSpPr>
          <p:nvPr/>
        </p:nvSpPr>
        <p:spPr bwMode="auto">
          <a:xfrm>
            <a:off x="1619250" y="4724400"/>
            <a:ext cx="792163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0475" name="Oval 27"/>
          <p:cNvSpPr>
            <a:spLocks noChangeArrowheads="1"/>
          </p:cNvSpPr>
          <p:nvPr/>
        </p:nvSpPr>
        <p:spPr bwMode="auto">
          <a:xfrm>
            <a:off x="3995738" y="4724400"/>
            <a:ext cx="792162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0476" name="Oval 28"/>
          <p:cNvSpPr>
            <a:spLocks noChangeArrowheads="1"/>
          </p:cNvSpPr>
          <p:nvPr/>
        </p:nvSpPr>
        <p:spPr bwMode="auto">
          <a:xfrm>
            <a:off x="6659563" y="1989138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444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72" grpId="0" animBg="1"/>
      <p:bldP spid="360473" grpId="0" animBg="1"/>
      <p:bldP spid="360474" grpId="0" animBg="1"/>
      <p:bldP spid="360475" grpId="0" animBg="1"/>
      <p:bldP spid="36047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BBAF-53CC-D64C-8CA3-E04825C6E709}" type="slidenum">
              <a:rPr lang="de-DE"/>
              <a:pPr/>
              <a:t>56</a:t>
            </a:fld>
            <a:endParaRPr lang="de-DE"/>
          </a:p>
        </p:txBody>
      </p:sp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 - Beispiel</a:t>
            </a:r>
          </a:p>
        </p:txBody>
      </p:sp>
      <p:sp>
        <p:nvSpPr>
          <p:cNvPr id="361475" name="Oval 3"/>
          <p:cNvSpPr>
            <a:spLocks noChangeArrowheads="1"/>
          </p:cNvSpPr>
          <p:nvPr/>
        </p:nvSpPr>
        <p:spPr bwMode="auto">
          <a:xfrm rot="-1562588">
            <a:off x="2124075" y="1844675"/>
            <a:ext cx="4110038" cy="28495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1476" name="Oval 4"/>
          <p:cNvSpPr>
            <a:spLocks noChangeArrowheads="1"/>
          </p:cNvSpPr>
          <p:nvPr/>
        </p:nvSpPr>
        <p:spPr bwMode="auto">
          <a:xfrm>
            <a:off x="1547813" y="1989138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1477" name="Oval 5"/>
          <p:cNvSpPr>
            <a:spLocks noChangeArrowheads="1"/>
          </p:cNvSpPr>
          <p:nvPr/>
        </p:nvSpPr>
        <p:spPr bwMode="auto">
          <a:xfrm>
            <a:off x="1619250" y="4724400"/>
            <a:ext cx="792163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1478" name="Oval 6"/>
          <p:cNvSpPr>
            <a:spLocks noChangeArrowheads="1"/>
          </p:cNvSpPr>
          <p:nvPr/>
        </p:nvSpPr>
        <p:spPr bwMode="auto">
          <a:xfrm>
            <a:off x="4211638" y="5157788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1479" name="Oval 7"/>
          <p:cNvSpPr>
            <a:spLocks noChangeArrowheads="1"/>
          </p:cNvSpPr>
          <p:nvPr/>
        </p:nvSpPr>
        <p:spPr bwMode="auto">
          <a:xfrm>
            <a:off x="6659563" y="1989138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1480" name="Line 8"/>
          <p:cNvSpPr>
            <a:spLocks noChangeShapeType="1"/>
          </p:cNvSpPr>
          <p:nvPr/>
        </p:nvSpPr>
        <p:spPr bwMode="auto">
          <a:xfrm flipH="1" flipV="1">
            <a:off x="2268538" y="2636838"/>
            <a:ext cx="287337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1481" name="Line 9"/>
          <p:cNvSpPr>
            <a:spLocks noChangeShapeType="1"/>
          </p:cNvSpPr>
          <p:nvPr/>
        </p:nvSpPr>
        <p:spPr bwMode="auto">
          <a:xfrm>
            <a:off x="1908175" y="2781300"/>
            <a:ext cx="71438" cy="1943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1482" name="Line 10"/>
          <p:cNvSpPr>
            <a:spLocks noChangeShapeType="1"/>
          </p:cNvSpPr>
          <p:nvPr/>
        </p:nvSpPr>
        <p:spPr bwMode="auto">
          <a:xfrm flipH="1">
            <a:off x="2339975" y="4581525"/>
            <a:ext cx="360363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1483" name="Line 11"/>
          <p:cNvSpPr>
            <a:spLocks noChangeShapeType="1"/>
          </p:cNvSpPr>
          <p:nvPr/>
        </p:nvSpPr>
        <p:spPr bwMode="auto">
          <a:xfrm flipV="1">
            <a:off x="6084888" y="2492375"/>
            <a:ext cx="574675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1484" name="Line 12"/>
          <p:cNvSpPr>
            <a:spLocks noChangeShapeType="1"/>
          </p:cNvSpPr>
          <p:nvPr/>
        </p:nvSpPr>
        <p:spPr bwMode="auto">
          <a:xfrm flipH="1" flipV="1">
            <a:off x="4356100" y="4724400"/>
            <a:ext cx="144463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1485" name="Text Box 13"/>
          <p:cNvSpPr txBox="1">
            <a:spLocks noChangeArrowheads="1"/>
          </p:cNvSpPr>
          <p:nvPr/>
        </p:nvSpPr>
        <p:spPr bwMode="auto">
          <a:xfrm>
            <a:off x="6280150" y="4260850"/>
            <a:ext cx="9540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/>
              <a:t>DAG</a:t>
            </a:r>
          </a:p>
        </p:txBody>
      </p:sp>
    </p:spTree>
    <p:extLst>
      <p:ext uri="{BB962C8B-B14F-4D97-AF65-F5344CB8AC3E}">
        <p14:creationId xmlns:p14="http://schemas.microsoft.com/office/powerpoint/2010/main" val="231862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9AB64-E73A-E54D-AC0C-CE988DB314F2}" type="slidenum">
              <a:rPr lang="de-DE"/>
              <a:pPr/>
              <a:t>57</a:t>
            </a:fld>
            <a:endParaRPr lang="de-DE"/>
          </a:p>
        </p:txBody>
      </p:sp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Ziel:</a:t>
            </a:r>
            <a:r>
              <a:rPr lang="de-DE" dirty="0"/>
              <a:t> Finde alle starken ZHKs im Graphen in </a:t>
            </a: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>
                <a:solidFill>
                  <a:schemeClr val="hlink"/>
                </a:solidFill>
              </a:rPr>
              <a:t>n+m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/>
              <a:t> Zeit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: #Knoten, </a:t>
            </a:r>
            <a:r>
              <a:rPr lang="de-DE" dirty="0">
                <a:solidFill>
                  <a:schemeClr val="hlink"/>
                </a:solidFill>
              </a:rPr>
              <a:t>m</a:t>
            </a:r>
            <a:r>
              <a:rPr lang="de-DE" dirty="0"/>
              <a:t>: #Kanten)</a:t>
            </a:r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Strategie:</a:t>
            </a:r>
            <a:r>
              <a:rPr lang="de-DE" dirty="0"/>
              <a:t> Verwende DFS-Verfahren mit</a:t>
            </a:r>
            <a:br>
              <a:rPr lang="de-DE" dirty="0"/>
            </a:br>
            <a:r>
              <a:rPr lang="de-DE" dirty="0" err="1">
                <a:solidFill>
                  <a:schemeClr val="hlink"/>
                </a:solidFill>
              </a:rPr>
              <a:t>component</a:t>
            </a:r>
            <a:r>
              <a:rPr lang="de-DE" dirty="0">
                <a:solidFill>
                  <a:schemeClr val="hlink"/>
                </a:solidFill>
              </a:rPr>
              <a:t>:</a:t>
            </a:r>
            <a:r>
              <a:rPr lang="de-DE" dirty="0"/>
              <a:t> Array </a:t>
            </a:r>
            <a:r>
              <a:rPr lang="de-DE" dirty="0">
                <a:solidFill>
                  <a:schemeClr val="hlink"/>
                </a:solidFill>
              </a:rPr>
              <a:t>[1..n]</a:t>
            </a:r>
            <a:r>
              <a:rPr lang="de-DE" dirty="0"/>
              <a:t> of </a:t>
            </a:r>
            <a:r>
              <a:rPr lang="de-DE" dirty="0">
                <a:solidFill>
                  <a:schemeClr val="hlink"/>
                </a:solidFill>
              </a:rPr>
              <a:t>1..n</a:t>
            </a:r>
          </a:p>
          <a:p>
            <a:pPr>
              <a:buFontTx/>
              <a:buNone/>
            </a:pPr>
            <a:endParaRPr lang="de-DE" sz="1600" dirty="0"/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Am Ende:</a:t>
            </a:r>
            <a:r>
              <a:rPr lang="de-DE" dirty="0"/>
              <a:t> </a:t>
            </a:r>
            <a:r>
              <a:rPr lang="de-DE" dirty="0" err="1">
                <a:solidFill>
                  <a:schemeClr val="hlink"/>
                </a:solidFill>
              </a:rPr>
              <a:t>component</a:t>
            </a:r>
            <a:r>
              <a:rPr lang="de-DE" dirty="0">
                <a:solidFill>
                  <a:schemeClr val="hlink"/>
                </a:solidFill>
              </a:rPr>
              <a:t>[v]=</a:t>
            </a:r>
            <a:r>
              <a:rPr lang="de-DE" dirty="0" err="1">
                <a:solidFill>
                  <a:schemeClr val="hlink"/>
                </a:solidFill>
              </a:rPr>
              <a:t>component</a:t>
            </a:r>
            <a:r>
              <a:rPr lang="de-DE" dirty="0">
                <a:solidFill>
                  <a:schemeClr val="hlink"/>
                </a:solidFill>
              </a:rPr>
              <a:t>[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]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⇔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/>
            </a:r>
            <a:br>
              <a:rPr lang="de-DE" dirty="0">
                <a:solidFill>
                  <a:schemeClr val="hlink"/>
                </a:solidFill>
              </a:rPr>
            </a:b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und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/>
              <a:t> sind in derselben starken ZHK </a:t>
            </a:r>
          </a:p>
        </p:txBody>
      </p:sp>
      <p:sp>
        <p:nvSpPr>
          <p:cNvPr id="2" name="Rechteck 1"/>
          <p:cNvSpPr/>
          <p:nvPr/>
        </p:nvSpPr>
        <p:spPr>
          <a:xfrm>
            <a:off x="2664296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Robert </a:t>
            </a:r>
            <a:r>
              <a:rPr lang="de-DE" sz="1200" dirty="0" err="1">
                <a:solidFill>
                  <a:srgbClr val="0000FF"/>
                </a:solidFill>
              </a:rPr>
              <a:t>Tarjan</a:t>
            </a:r>
            <a:r>
              <a:rPr lang="de-DE" sz="1200" dirty="0">
                <a:solidFill>
                  <a:srgbClr val="0000FF"/>
                </a:solidFill>
              </a:rPr>
              <a:t>: </a:t>
            </a:r>
            <a:r>
              <a:rPr lang="de-DE" sz="1200" i="1" dirty="0" err="1">
                <a:solidFill>
                  <a:srgbClr val="0000FF"/>
                </a:solidFill>
              </a:rPr>
              <a:t>Depth</a:t>
            </a:r>
            <a:r>
              <a:rPr lang="de-DE" sz="1200" i="1" dirty="0">
                <a:solidFill>
                  <a:srgbClr val="0000FF"/>
                </a:solidFill>
              </a:rPr>
              <a:t>-first </a:t>
            </a:r>
            <a:r>
              <a:rPr lang="de-DE" sz="1200" i="1" dirty="0" err="1">
                <a:solidFill>
                  <a:srgbClr val="0000FF"/>
                </a:solidFill>
              </a:rPr>
              <a:t>search</a:t>
            </a:r>
            <a:r>
              <a:rPr lang="de-DE" sz="1200" i="1" dirty="0">
                <a:solidFill>
                  <a:srgbClr val="0000FF"/>
                </a:solidFill>
              </a:rPr>
              <a:t> </a:t>
            </a:r>
            <a:r>
              <a:rPr lang="de-DE" sz="1200" i="1" dirty="0" err="1">
                <a:solidFill>
                  <a:srgbClr val="0000FF"/>
                </a:solidFill>
              </a:rPr>
              <a:t>and</a:t>
            </a:r>
            <a:r>
              <a:rPr lang="de-DE" sz="1200" i="1" dirty="0">
                <a:solidFill>
                  <a:srgbClr val="0000FF"/>
                </a:solidFill>
              </a:rPr>
              <a:t> linear </a:t>
            </a:r>
            <a:r>
              <a:rPr lang="de-DE" sz="1200" i="1" dirty="0" err="1">
                <a:solidFill>
                  <a:srgbClr val="0000FF"/>
                </a:solidFill>
              </a:rPr>
              <a:t>graph</a:t>
            </a:r>
            <a:r>
              <a:rPr lang="de-DE" sz="1200" i="1" dirty="0">
                <a:solidFill>
                  <a:srgbClr val="0000FF"/>
                </a:solidFill>
              </a:rPr>
              <a:t> </a:t>
            </a:r>
            <a:r>
              <a:rPr lang="de-DE" sz="1200" i="1" dirty="0" err="1">
                <a:solidFill>
                  <a:srgbClr val="0000FF"/>
                </a:solidFill>
              </a:rPr>
              <a:t>algorithms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smtClean="0">
                <a:solidFill>
                  <a:srgbClr val="0000FF"/>
                </a:solidFill>
              </a:rPr>
              <a:t/>
            </a:r>
            <a:br>
              <a:rPr lang="de-DE" sz="1200" dirty="0" smtClean="0">
                <a:solidFill>
                  <a:srgbClr val="0000FF"/>
                </a:solidFill>
              </a:rPr>
            </a:br>
            <a:r>
              <a:rPr lang="de-DE" sz="1200" dirty="0" smtClean="0">
                <a:solidFill>
                  <a:srgbClr val="0000FF"/>
                </a:solidFill>
              </a:rPr>
              <a:t>In</a:t>
            </a:r>
            <a:r>
              <a:rPr lang="de-DE" sz="1200" dirty="0">
                <a:solidFill>
                  <a:srgbClr val="0000FF"/>
                </a:solidFill>
              </a:rPr>
              <a:t>: </a:t>
            </a:r>
            <a:r>
              <a:rPr lang="de-DE" sz="1200" i="1" dirty="0">
                <a:solidFill>
                  <a:srgbClr val="0000FF"/>
                </a:solidFill>
              </a:rPr>
              <a:t>SIAM Journal on Computing</a:t>
            </a:r>
            <a:r>
              <a:rPr lang="de-DE" sz="1200" dirty="0">
                <a:solidFill>
                  <a:srgbClr val="0000FF"/>
                </a:solidFill>
              </a:rPr>
              <a:t>. Bd. </a:t>
            </a:r>
            <a:r>
              <a:rPr lang="de-DE" sz="1200" dirty="0" smtClean="0">
                <a:solidFill>
                  <a:srgbClr val="0000FF"/>
                </a:solidFill>
              </a:rPr>
              <a:t>1, </a:t>
            </a:r>
            <a:r>
              <a:rPr lang="de-DE" sz="1200" dirty="0">
                <a:solidFill>
                  <a:srgbClr val="0000FF"/>
                </a:solidFill>
              </a:rPr>
              <a:t>Nr. 2, S. 146-</a:t>
            </a:r>
            <a:r>
              <a:rPr lang="de-DE" sz="1200" dirty="0" smtClean="0">
                <a:solidFill>
                  <a:srgbClr val="0000FF"/>
                </a:solidFill>
              </a:rPr>
              <a:t>160, </a:t>
            </a:r>
            <a:r>
              <a:rPr lang="de-DE" sz="1200" b="1" dirty="0">
                <a:solidFill>
                  <a:srgbClr val="FF0000"/>
                </a:solidFill>
              </a:rPr>
              <a:t>1972</a:t>
            </a:r>
          </a:p>
        </p:txBody>
      </p:sp>
    </p:spTree>
    <p:extLst>
      <p:ext uri="{BB962C8B-B14F-4D97-AF65-F5344CB8AC3E}">
        <p14:creationId xmlns:p14="http://schemas.microsoft.com/office/powerpoint/2010/main" val="418019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A16E-B06E-5D43-8628-313F0371A301}" type="slidenum">
              <a:rPr lang="de-DE"/>
              <a:pPr/>
              <a:t>58</a:t>
            </a:fld>
            <a:endParaRPr lang="de-DE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sz="2400"/>
              <a:t>Betrachte DFS auf </a:t>
            </a:r>
            <a:r>
              <a:rPr lang="de-DE" sz="2400">
                <a:solidFill>
                  <a:schemeClr val="hlink"/>
                </a:solidFill>
              </a:rPr>
              <a:t>G=(V,E)</a:t>
            </a:r>
          </a:p>
          <a:p>
            <a:pPr>
              <a:lnSpc>
                <a:spcPct val="90000"/>
              </a:lnSpc>
            </a:pPr>
            <a:r>
              <a:rPr lang="de-DE" sz="2400"/>
              <a:t>Sei </a:t>
            </a:r>
            <a:r>
              <a:rPr lang="de-DE" sz="2400">
                <a:solidFill>
                  <a:schemeClr val="hlink"/>
                </a:solidFill>
              </a:rPr>
              <a:t>G</a:t>
            </a:r>
            <a:r>
              <a:rPr lang="de-DE" sz="2400" baseline="-25000">
                <a:solidFill>
                  <a:schemeClr val="hlink"/>
                </a:solidFill>
              </a:rPr>
              <a:t>c</a:t>
            </a:r>
            <a:r>
              <a:rPr lang="de-DE" sz="2400">
                <a:solidFill>
                  <a:schemeClr val="hlink"/>
                </a:solidFill>
              </a:rPr>
              <a:t>=(V</a:t>
            </a:r>
            <a:r>
              <a:rPr lang="de-DE" sz="2400" baseline="-25000">
                <a:solidFill>
                  <a:schemeClr val="hlink"/>
                </a:solidFill>
              </a:rPr>
              <a:t>c</a:t>
            </a:r>
            <a:r>
              <a:rPr lang="de-DE" sz="2400">
                <a:solidFill>
                  <a:schemeClr val="hlink"/>
                </a:solidFill>
              </a:rPr>
              <a:t>,E</a:t>
            </a:r>
            <a:r>
              <a:rPr lang="de-DE" sz="2400" baseline="-25000">
                <a:solidFill>
                  <a:schemeClr val="hlink"/>
                </a:solidFill>
              </a:rPr>
              <a:t>c</a:t>
            </a:r>
            <a:r>
              <a:rPr lang="de-DE" sz="2400">
                <a:solidFill>
                  <a:schemeClr val="hlink"/>
                </a:solidFill>
              </a:rPr>
              <a:t>)</a:t>
            </a:r>
            <a:r>
              <a:rPr lang="de-DE" sz="2400"/>
              <a:t> bereits besuchter Teilgraph von </a:t>
            </a:r>
            <a:r>
              <a:rPr lang="de-DE" sz="2400">
                <a:solidFill>
                  <a:schemeClr val="hlink"/>
                </a:solidFill>
              </a:rPr>
              <a:t>G</a:t>
            </a:r>
          </a:p>
          <a:p>
            <a:pPr>
              <a:lnSpc>
                <a:spcPct val="90000"/>
              </a:lnSpc>
            </a:pPr>
            <a:r>
              <a:rPr lang="de-DE" sz="2400">
                <a:solidFill>
                  <a:schemeClr val="accent2"/>
                </a:solidFill>
              </a:rPr>
              <a:t>Ziel:</a:t>
            </a:r>
            <a:r>
              <a:rPr lang="de-DE" sz="2400"/>
              <a:t> bewahre starke ZHKs in </a:t>
            </a:r>
            <a:r>
              <a:rPr lang="de-DE" sz="2400">
                <a:solidFill>
                  <a:schemeClr val="hlink"/>
                </a:solidFill>
              </a:rPr>
              <a:t>G</a:t>
            </a:r>
            <a:r>
              <a:rPr lang="de-DE" sz="2400" baseline="-25000">
                <a:solidFill>
                  <a:schemeClr val="hlink"/>
                </a:solidFill>
              </a:rPr>
              <a:t>c</a:t>
            </a:r>
            <a:endParaRPr lang="de-DE" sz="240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2400">
                <a:solidFill>
                  <a:schemeClr val="accent2"/>
                </a:solidFill>
              </a:rPr>
              <a:t>Idee:</a:t>
            </a:r>
            <a:br>
              <a:rPr lang="de-DE" sz="2400">
                <a:solidFill>
                  <a:schemeClr val="accent2"/>
                </a:solidFill>
              </a:rPr>
            </a:br>
            <a:r>
              <a:rPr lang="de-DE" sz="2400"/>
              <a:t>a)</a:t>
            </a:r>
            <a:br>
              <a:rPr lang="de-DE" sz="2400"/>
            </a:br>
            <a:r>
              <a:rPr lang="de-DE" sz="2400"/>
              <a:t/>
            </a:r>
            <a:br>
              <a:rPr lang="de-DE" sz="2400"/>
            </a:br>
            <a:r>
              <a:rPr lang="de-DE" sz="2400"/>
              <a:t/>
            </a:r>
            <a:br>
              <a:rPr lang="de-DE" sz="2400"/>
            </a:br>
            <a:r>
              <a:rPr lang="de-DE" sz="2400"/>
              <a:t/>
            </a:r>
            <a:br>
              <a:rPr lang="de-DE" sz="2400"/>
            </a:br>
            <a:r>
              <a:rPr lang="de-DE" sz="2400"/>
              <a:t/>
            </a:r>
            <a:br>
              <a:rPr lang="de-DE" sz="2400"/>
            </a:br>
            <a:r>
              <a:rPr lang="de-DE" sz="2400"/>
              <a:t>b)</a:t>
            </a:r>
            <a:br>
              <a:rPr lang="de-DE" sz="2400"/>
            </a:br>
            <a:endParaRPr lang="de-DE" sz="2400"/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/>
              <a:t>  </a:t>
            </a:r>
          </a:p>
        </p:txBody>
      </p:sp>
      <p:sp>
        <p:nvSpPr>
          <p:cNvPr id="363524" name="Oval 4"/>
          <p:cNvSpPr>
            <a:spLocks noChangeArrowheads="1"/>
          </p:cNvSpPr>
          <p:nvPr/>
        </p:nvSpPr>
        <p:spPr bwMode="auto">
          <a:xfrm>
            <a:off x="2124075" y="3068712"/>
            <a:ext cx="792163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25" name="Oval 5"/>
          <p:cNvSpPr>
            <a:spLocks noChangeArrowheads="1"/>
          </p:cNvSpPr>
          <p:nvPr/>
        </p:nvSpPr>
        <p:spPr bwMode="auto">
          <a:xfrm>
            <a:off x="4284663" y="2852812"/>
            <a:ext cx="792162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26" name="Oval 6"/>
          <p:cNvSpPr>
            <a:spLocks noChangeArrowheads="1"/>
          </p:cNvSpPr>
          <p:nvPr/>
        </p:nvSpPr>
        <p:spPr bwMode="auto">
          <a:xfrm>
            <a:off x="3419475" y="3573537"/>
            <a:ext cx="792163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27" name="Oval 7"/>
          <p:cNvSpPr>
            <a:spLocks noChangeArrowheads="1"/>
          </p:cNvSpPr>
          <p:nvPr/>
        </p:nvSpPr>
        <p:spPr bwMode="auto">
          <a:xfrm>
            <a:off x="5867400" y="3357637"/>
            <a:ext cx="215900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28" name="Oval 8"/>
          <p:cNvSpPr>
            <a:spLocks noChangeArrowheads="1"/>
          </p:cNvSpPr>
          <p:nvPr/>
        </p:nvSpPr>
        <p:spPr bwMode="auto">
          <a:xfrm>
            <a:off x="5435600" y="3214762"/>
            <a:ext cx="792163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29" name="Line 9"/>
          <p:cNvSpPr>
            <a:spLocks noChangeShapeType="1"/>
          </p:cNvSpPr>
          <p:nvPr/>
        </p:nvSpPr>
        <p:spPr bwMode="auto">
          <a:xfrm flipV="1">
            <a:off x="2843213" y="3068712"/>
            <a:ext cx="144145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30" name="Line 10"/>
          <p:cNvSpPr>
            <a:spLocks noChangeShapeType="1"/>
          </p:cNvSpPr>
          <p:nvPr/>
        </p:nvSpPr>
        <p:spPr bwMode="auto">
          <a:xfrm>
            <a:off x="5076825" y="3140150"/>
            <a:ext cx="43180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31" name="Line 11"/>
          <p:cNvSpPr>
            <a:spLocks noChangeShapeType="1"/>
          </p:cNvSpPr>
          <p:nvPr/>
        </p:nvSpPr>
        <p:spPr bwMode="auto">
          <a:xfrm flipV="1">
            <a:off x="3851275" y="3284612"/>
            <a:ext cx="5048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32" name="Line 12"/>
          <p:cNvSpPr>
            <a:spLocks noChangeShapeType="1"/>
          </p:cNvSpPr>
          <p:nvPr/>
        </p:nvSpPr>
        <p:spPr bwMode="auto">
          <a:xfrm>
            <a:off x="2843213" y="3500512"/>
            <a:ext cx="5762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33" name="Line 13"/>
          <p:cNvSpPr>
            <a:spLocks noChangeShapeType="1"/>
          </p:cNvSpPr>
          <p:nvPr/>
        </p:nvSpPr>
        <p:spPr bwMode="auto">
          <a:xfrm flipH="1">
            <a:off x="3851275" y="3500512"/>
            <a:ext cx="2016125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34" name="Text Box 14"/>
          <p:cNvSpPr txBox="1">
            <a:spLocks noChangeArrowheads="1"/>
          </p:cNvSpPr>
          <p:nvPr/>
        </p:nvSpPr>
        <p:spPr bwMode="auto">
          <a:xfrm>
            <a:off x="4932363" y="3716412"/>
            <a:ext cx="271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 &amp; Kante</a:t>
            </a:r>
          </a:p>
        </p:txBody>
      </p:sp>
      <p:sp>
        <p:nvSpPr>
          <p:cNvPr id="363535" name="Oval 15"/>
          <p:cNvSpPr>
            <a:spLocks noChangeArrowheads="1"/>
          </p:cNvSpPr>
          <p:nvPr/>
        </p:nvSpPr>
        <p:spPr bwMode="auto">
          <a:xfrm>
            <a:off x="3059113" y="2708350"/>
            <a:ext cx="3384550" cy="165735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36" name="Text Box 16"/>
          <p:cNvSpPr txBox="1">
            <a:spLocks noChangeArrowheads="1"/>
          </p:cNvSpPr>
          <p:nvPr/>
        </p:nvSpPr>
        <p:spPr bwMode="auto">
          <a:xfrm>
            <a:off x="5867400" y="2636912"/>
            <a:ext cx="121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neue ZHK</a:t>
            </a:r>
          </a:p>
        </p:txBody>
      </p:sp>
      <p:sp>
        <p:nvSpPr>
          <p:cNvPr id="363537" name="Oval 17"/>
          <p:cNvSpPr>
            <a:spLocks noChangeArrowheads="1"/>
          </p:cNvSpPr>
          <p:nvPr/>
        </p:nvSpPr>
        <p:spPr bwMode="auto">
          <a:xfrm>
            <a:off x="2051050" y="4940375"/>
            <a:ext cx="792163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38" name="Oval 18"/>
          <p:cNvSpPr>
            <a:spLocks noChangeArrowheads="1"/>
          </p:cNvSpPr>
          <p:nvPr/>
        </p:nvSpPr>
        <p:spPr bwMode="auto">
          <a:xfrm>
            <a:off x="3562350" y="5372175"/>
            <a:ext cx="792163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39" name="Oval 19"/>
          <p:cNvSpPr>
            <a:spLocks noChangeArrowheads="1"/>
          </p:cNvSpPr>
          <p:nvPr/>
        </p:nvSpPr>
        <p:spPr bwMode="auto">
          <a:xfrm>
            <a:off x="4859338" y="4868937"/>
            <a:ext cx="792162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40" name="Oval 20"/>
          <p:cNvSpPr>
            <a:spLocks noChangeArrowheads="1"/>
          </p:cNvSpPr>
          <p:nvPr/>
        </p:nvSpPr>
        <p:spPr bwMode="auto">
          <a:xfrm>
            <a:off x="5291138" y="5013400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41" name="Line 21"/>
          <p:cNvSpPr>
            <a:spLocks noChangeShapeType="1"/>
          </p:cNvSpPr>
          <p:nvPr/>
        </p:nvSpPr>
        <p:spPr bwMode="auto">
          <a:xfrm>
            <a:off x="5507038" y="5084837"/>
            <a:ext cx="7921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42" name="Oval 22"/>
          <p:cNvSpPr>
            <a:spLocks noChangeArrowheads="1"/>
          </p:cNvSpPr>
          <p:nvPr/>
        </p:nvSpPr>
        <p:spPr bwMode="auto">
          <a:xfrm>
            <a:off x="6299200" y="5013400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43" name="Oval 23"/>
          <p:cNvSpPr>
            <a:spLocks noChangeArrowheads="1"/>
          </p:cNvSpPr>
          <p:nvPr/>
        </p:nvSpPr>
        <p:spPr bwMode="auto">
          <a:xfrm>
            <a:off x="6154738" y="4868937"/>
            <a:ext cx="503237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44" name="Text Box 24"/>
          <p:cNvSpPr txBox="1">
            <a:spLocks noChangeArrowheads="1"/>
          </p:cNvSpPr>
          <p:nvPr/>
        </p:nvSpPr>
        <p:spPr bwMode="auto">
          <a:xfrm>
            <a:off x="6731000" y="4940375"/>
            <a:ext cx="1212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neue ZHK</a:t>
            </a:r>
          </a:p>
        </p:txBody>
      </p:sp>
      <p:sp>
        <p:nvSpPr>
          <p:cNvPr id="363545" name="Line 25"/>
          <p:cNvSpPr>
            <a:spLocks noChangeShapeType="1"/>
          </p:cNvSpPr>
          <p:nvPr/>
        </p:nvSpPr>
        <p:spPr bwMode="auto">
          <a:xfrm>
            <a:off x="2770188" y="5300737"/>
            <a:ext cx="792162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46" name="Line 26"/>
          <p:cNvSpPr>
            <a:spLocks noChangeShapeType="1"/>
          </p:cNvSpPr>
          <p:nvPr/>
        </p:nvSpPr>
        <p:spPr bwMode="auto">
          <a:xfrm flipV="1">
            <a:off x="4354513" y="5300737"/>
            <a:ext cx="5762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47" name="Line 27"/>
          <p:cNvSpPr>
            <a:spLocks noChangeShapeType="1"/>
          </p:cNvSpPr>
          <p:nvPr/>
        </p:nvSpPr>
        <p:spPr bwMode="auto">
          <a:xfrm>
            <a:off x="2843213" y="5084837"/>
            <a:ext cx="2016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48" name="Text Box 28"/>
          <p:cNvSpPr txBox="1">
            <a:spLocks noChangeArrowheads="1"/>
          </p:cNvSpPr>
          <p:nvPr/>
        </p:nvSpPr>
        <p:spPr bwMode="auto">
          <a:xfrm>
            <a:off x="4211638" y="3284612"/>
            <a:ext cx="116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kein DAG</a:t>
            </a:r>
          </a:p>
        </p:txBody>
      </p:sp>
    </p:spTree>
    <p:extLst>
      <p:ext uri="{BB962C8B-B14F-4D97-AF65-F5344CB8AC3E}">
        <p14:creationId xmlns:p14="http://schemas.microsoft.com/office/powerpoint/2010/main" val="339073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AEA2-8BD9-FA40-B105-700FC809380C}" type="slidenum">
              <a:rPr lang="de-DE"/>
              <a:pPr/>
              <a:t>59</a:t>
            </a:fld>
            <a:endParaRPr lang="de-DE"/>
          </a:p>
        </p:txBody>
      </p:sp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de-DE"/>
              <a:t>Warum ZHKs zu einer zusammenfassbar?</a:t>
            </a:r>
          </a:p>
          <a:p>
            <a:pPr marL="609600" indent="-609600">
              <a:buFontTx/>
              <a:buNone/>
            </a:pPr>
            <a:endParaRPr lang="de-DE"/>
          </a:p>
          <a:p>
            <a:pPr marL="609600" indent="-609600">
              <a:buFontTx/>
              <a:buNone/>
            </a:pPr>
            <a:endParaRPr lang="de-DE"/>
          </a:p>
          <a:p>
            <a:pPr marL="609600" indent="-609600">
              <a:buFontTx/>
              <a:buNone/>
            </a:pPr>
            <a:endParaRPr lang="de-DE"/>
          </a:p>
          <a:p>
            <a:pPr marL="609600" indent="-609600">
              <a:buFontTx/>
              <a:buNone/>
            </a:pPr>
            <a:r>
              <a:rPr lang="de-DE"/>
              <a:t>Grund:</a:t>
            </a:r>
          </a:p>
        </p:txBody>
      </p:sp>
      <p:sp>
        <p:nvSpPr>
          <p:cNvPr id="364548" name="Oval 4"/>
          <p:cNvSpPr>
            <a:spLocks noChangeArrowheads="1"/>
          </p:cNvSpPr>
          <p:nvPr/>
        </p:nvSpPr>
        <p:spPr bwMode="auto">
          <a:xfrm>
            <a:off x="1620838" y="2204616"/>
            <a:ext cx="792162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49" name="Oval 5"/>
          <p:cNvSpPr>
            <a:spLocks noChangeArrowheads="1"/>
          </p:cNvSpPr>
          <p:nvPr/>
        </p:nvSpPr>
        <p:spPr bwMode="auto">
          <a:xfrm>
            <a:off x="3781425" y="1988716"/>
            <a:ext cx="792163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50" name="Oval 6"/>
          <p:cNvSpPr>
            <a:spLocks noChangeArrowheads="1"/>
          </p:cNvSpPr>
          <p:nvPr/>
        </p:nvSpPr>
        <p:spPr bwMode="auto">
          <a:xfrm>
            <a:off x="2916238" y="2709441"/>
            <a:ext cx="792162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51" name="Oval 7"/>
          <p:cNvSpPr>
            <a:spLocks noChangeArrowheads="1"/>
          </p:cNvSpPr>
          <p:nvPr/>
        </p:nvSpPr>
        <p:spPr bwMode="auto">
          <a:xfrm>
            <a:off x="5364163" y="2493541"/>
            <a:ext cx="215900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52" name="Oval 8"/>
          <p:cNvSpPr>
            <a:spLocks noChangeArrowheads="1"/>
          </p:cNvSpPr>
          <p:nvPr/>
        </p:nvSpPr>
        <p:spPr bwMode="auto">
          <a:xfrm>
            <a:off x="4932363" y="2350666"/>
            <a:ext cx="792162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53" name="Line 9"/>
          <p:cNvSpPr>
            <a:spLocks noChangeShapeType="1"/>
          </p:cNvSpPr>
          <p:nvPr/>
        </p:nvSpPr>
        <p:spPr bwMode="auto">
          <a:xfrm flipV="1">
            <a:off x="2339975" y="2204616"/>
            <a:ext cx="144145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4554" name="Line 10"/>
          <p:cNvSpPr>
            <a:spLocks noChangeShapeType="1"/>
          </p:cNvSpPr>
          <p:nvPr/>
        </p:nvSpPr>
        <p:spPr bwMode="auto">
          <a:xfrm>
            <a:off x="4573588" y="2276054"/>
            <a:ext cx="43180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4555" name="Line 11"/>
          <p:cNvSpPr>
            <a:spLocks noChangeShapeType="1"/>
          </p:cNvSpPr>
          <p:nvPr/>
        </p:nvSpPr>
        <p:spPr bwMode="auto">
          <a:xfrm flipV="1">
            <a:off x="3348038" y="2420516"/>
            <a:ext cx="5048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4556" name="Line 12"/>
          <p:cNvSpPr>
            <a:spLocks noChangeShapeType="1"/>
          </p:cNvSpPr>
          <p:nvPr/>
        </p:nvSpPr>
        <p:spPr bwMode="auto">
          <a:xfrm>
            <a:off x="2339975" y="2636416"/>
            <a:ext cx="5762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4557" name="Line 13"/>
          <p:cNvSpPr>
            <a:spLocks noChangeShapeType="1"/>
          </p:cNvSpPr>
          <p:nvPr/>
        </p:nvSpPr>
        <p:spPr bwMode="auto">
          <a:xfrm flipH="1">
            <a:off x="3348038" y="2636416"/>
            <a:ext cx="2016125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4558" name="Text Box 14"/>
          <p:cNvSpPr txBox="1">
            <a:spLocks noChangeArrowheads="1"/>
          </p:cNvSpPr>
          <p:nvPr/>
        </p:nvSpPr>
        <p:spPr bwMode="auto">
          <a:xfrm>
            <a:off x="4429125" y="2852316"/>
            <a:ext cx="271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 &amp; Kante</a:t>
            </a:r>
          </a:p>
        </p:txBody>
      </p:sp>
      <p:sp>
        <p:nvSpPr>
          <p:cNvPr id="364559" name="Oval 15"/>
          <p:cNvSpPr>
            <a:spLocks noChangeArrowheads="1"/>
          </p:cNvSpPr>
          <p:nvPr/>
        </p:nvSpPr>
        <p:spPr bwMode="auto">
          <a:xfrm>
            <a:off x="2555875" y="1844254"/>
            <a:ext cx="3384550" cy="165735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60" name="Text Box 16"/>
          <p:cNvSpPr txBox="1">
            <a:spLocks noChangeArrowheads="1"/>
          </p:cNvSpPr>
          <p:nvPr/>
        </p:nvSpPr>
        <p:spPr bwMode="auto">
          <a:xfrm>
            <a:off x="5364163" y="1772816"/>
            <a:ext cx="121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neue ZHK</a:t>
            </a:r>
          </a:p>
        </p:txBody>
      </p:sp>
      <p:sp>
        <p:nvSpPr>
          <p:cNvPr id="364561" name="Text Box 17"/>
          <p:cNvSpPr txBox="1">
            <a:spLocks noChangeArrowheads="1"/>
          </p:cNvSpPr>
          <p:nvPr/>
        </p:nvSpPr>
        <p:spPr bwMode="auto">
          <a:xfrm>
            <a:off x="3708400" y="2420516"/>
            <a:ext cx="116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kein DAG</a:t>
            </a:r>
          </a:p>
        </p:txBody>
      </p:sp>
      <p:sp>
        <p:nvSpPr>
          <p:cNvPr id="364562" name="Oval 18"/>
          <p:cNvSpPr>
            <a:spLocks noChangeArrowheads="1"/>
          </p:cNvSpPr>
          <p:nvPr/>
        </p:nvSpPr>
        <p:spPr bwMode="auto">
          <a:xfrm>
            <a:off x="5580063" y="4797004"/>
            <a:ext cx="1800225" cy="9366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ZHK</a:t>
            </a:r>
          </a:p>
        </p:txBody>
      </p:sp>
      <p:sp>
        <p:nvSpPr>
          <p:cNvPr id="364563" name="Oval 19"/>
          <p:cNvSpPr>
            <a:spLocks noChangeArrowheads="1"/>
          </p:cNvSpPr>
          <p:nvPr/>
        </p:nvSpPr>
        <p:spPr bwMode="auto">
          <a:xfrm>
            <a:off x="2700338" y="4941466"/>
            <a:ext cx="215900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64" name="Oval 20"/>
          <p:cNvSpPr>
            <a:spLocks noChangeArrowheads="1"/>
          </p:cNvSpPr>
          <p:nvPr/>
        </p:nvSpPr>
        <p:spPr bwMode="auto">
          <a:xfrm>
            <a:off x="3779838" y="4509666"/>
            <a:ext cx="215900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65" name="Oval 21"/>
          <p:cNvSpPr>
            <a:spLocks noChangeArrowheads="1"/>
          </p:cNvSpPr>
          <p:nvPr/>
        </p:nvSpPr>
        <p:spPr bwMode="auto">
          <a:xfrm>
            <a:off x="4932363" y="4438229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66" name="Oval 22"/>
          <p:cNvSpPr>
            <a:spLocks noChangeArrowheads="1"/>
          </p:cNvSpPr>
          <p:nvPr/>
        </p:nvSpPr>
        <p:spPr bwMode="auto">
          <a:xfrm>
            <a:off x="6084888" y="4941466"/>
            <a:ext cx="215900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67" name="Oval 23"/>
          <p:cNvSpPr>
            <a:spLocks noChangeArrowheads="1"/>
          </p:cNvSpPr>
          <p:nvPr/>
        </p:nvSpPr>
        <p:spPr bwMode="auto">
          <a:xfrm>
            <a:off x="3563938" y="4077866"/>
            <a:ext cx="1800225" cy="9366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ZHK</a:t>
            </a:r>
          </a:p>
        </p:txBody>
      </p:sp>
      <p:sp>
        <p:nvSpPr>
          <p:cNvPr id="364568" name="Oval 24"/>
          <p:cNvSpPr>
            <a:spLocks noChangeArrowheads="1"/>
          </p:cNvSpPr>
          <p:nvPr/>
        </p:nvSpPr>
        <p:spPr bwMode="auto">
          <a:xfrm>
            <a:off x="1476375" y="4797004"/>
            <a:ext cx="1800225" cy="9366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ZHK</a:t>
            </a:r>
          </a:p>
        </p:txBody>
      </p:sp>
      <p:sp>
        <p:nvSpPr>
          <p:cNvPr id="364569" name="Oval 25"/>
          <p:cNvSpPr>
            <a:spLocks noChangeArrowheads="1"/>
          </p:cNvSpPr>
          <p:nvPr/>
        </p:nvSpPr>
        <p:spPr bwMode="auto">
          <a:xfrm>
            <a:off x="5795963" y="5301829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70" name="Oval 26"/>
          <p:cNvSpPr>
            <a:spLocks noChangeArrowheads="1"/>
          </p:cNvSpPr>
          <p:nvPr/>
        </p:nvSpPr>
        <p:spPr bwMode="auto">
          <a:xfrm>
            <a:off x="2771775" y="5301829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71" name="Oval 27"/>
          <p:cNvSpPr>
            <a:spLocks noChangeArrowheads="1"/>
          </p:cNvSpPr>
          <p:nvPr/>
        </p:nvSpPr>
        <p:spPr bwMode="auto">
          <a:xfrm>
            <a:off x="1763713" y="5230391"/>
            <a:ext cx="215900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72" name="Oval 28"/>
          <p:cNvSpPr>
            <a:spLocks noChangeArrowheads="1"/>
          </p:cNvSpPr>
          <p:nvPr/>
        </p:nvSpPr>
        <p:spPr bwMode="auto">
          <a:xfrm>
            <a:off x="6948488" y="5230391"/>
            <a:ext cx="215900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73" name="Text Box 29"/>
          <p:cNvSpPr txBox="1">
            <a:spLocks noChangeArrowheads="1"/>
          </p:cNvSpPr>
          <p:nvPr/>
        </p:nvSpPr>
        <p:spPr bwMode="auto">
          <a:xfrm>
            <a:off x="1619250" y="4941466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64574" name="Text Box 30"/>
          <p:cNvSpPr txBox="1">
            <a:spLocks noChangeArrowheads="1"/>
          </p:cNvSpPr>
          <p:nvPr/>
        </p:nvSpPr>
        <p:spPr bwMode="auto">
          <a:xfrm>
            <a:off x="6877050" y="4870029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w</a:t>
            </a:r>
          </a:p>
        </p:txBody>
      </p:sp>
      <p:sp>
        <p:nvSpPr>
          <p:cNvPr id="364575" name="Line 31"/>
          <p:cNvSpPr>
            <a:spLocks noChangeShapeType="1"/>
          </p:cNvSpPr>
          <p:nvPr/>
        </p:nvSpPr>
        <p:spPr bwMode="auto">
          <a:xfrm flipV="1">
            <a:off x="2916238" y="4654129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4576" name="Line 32"/>
          <p:cNvSpPr>
            <a:spLocks noChangeShapeType="1"/>
          </p:cNvSpPr>
          <p:nvPr/>
        </p:nvSpPr>
        <p:spPr bwMode="auto">
          <a:xfrm>
            <a:off x="5148263" y="4581104"/>
            <a:ext cx="936625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4577" name="Line 33"/>
          <p:cNvSpPr>
            <a:spLocks noChangeShapeType="1"/>
          </p:cNvSpPr>
          <p:nvPr/>
        </p:nvSpPr>
        <p:spPr bwMode="auto">
          <a:xfrm flipH="1">
            <a:off x="2987675" y="5446291"/>
            <a:ext cx="2808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64578" name="AutoShape 34"/>
          <p:cNvCxnSpPr>
            <a:cxnSpLocks noChangeShapeType="1"/>
            <a:stCxn id="364564" idx="0"/>
            <a:endCxn id="364565" idx="0"/>
          </p:cNvCxnSpPr>
          <p:nvPr/>
        </p:nvCxnSpPr>
        <p:spPr bwMode="auto">
          <a:xfrm rot="16200000">
            <a:off x="4428332" y="3897685"/>
            <a:ext cx="71437" cy="1152525"/>
          </a:xfrm>
          <a:prstGeom prst="curvedConnector3">
            <a:avLst>
              <a:gd name="adj1" fmla="val 415551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4579" name="AutoShape 35"/>
          <p:cNvCxnSpPr>
            <a:cxnSpLocks noChangeShapeType="1"/>
            <a:stCxn id="364566" idx="7"/>
            <a:endCxn id="364572" idx="1"/>
          </p:cNvCxnSpPr>
          <p:nvPr/>
        </p:nvCxnSpPr>
        <p:spPr bwMode="auto">
          <a:xfrm rot="5400000" flipV="1">
            <a:off x="6480175" y="4762079"/>
            <a:ext cx="288925" cy="711200"/>
          </a:xfrm>
          <a:prstGeom prst="curvedConnector3">
            <a:avLst>
              <a:gd name="adj1" fmla="val -5495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4580" name="AutoShape 36"/>
          <p:cNvCxnSpPr>
            <a:cxnSpLocks noChangeShapeType="1"/>
            <a:stCxn id="364572" idx="3"/>
            <a:endCxn id="364569" idx="5"/>
          </p:cNvCxnSpPr>
          <p:nvPr/>
        </p:nvCxnSpPr>
        <p:spPr bwMode="auto">
          <a:xfrm rot="5400000">
            <a:off x="6444457" y="4951785"/>
            <a:ext cx="71437" cy="1000125"/>
          </a:xfrm>
          <a:prstGeom prst="curvedConnector3">
            <a:avLst>
              <a:gd name="adj1" fmla="val 280000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4581" name="AutoShape 37"/>
          <p:cNvCxnSpPr>
            <a:cxnSpLocks noChangeShapeType="1"/>
            <a:stCxn id="364571" idx="7"/>
            <a:endCxn id="364563" idx="1"/>
          </p:cNvCxnSpPr>
          <p:nvPr/>
        </p:nvCxnSpPr>
        <p:spPr bwMode="auto">
          <a:xfrm rot="16200000">
            <a:off x="2195513" y="4725566"/>
            <a:ext cx="288925" cy="784225"/>
          </a:xfrm>
          <a:prstGeom prst="curvedConnector3">
            <a:avLst>
              <a:gd name="adj1" fmla="val 104944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4582" name="AutoShape 38"/>
          <p:cNvCxnSpPr>
            <a:cxnSpLocks noChangeShapeType="1"/>
            <a:stCxn id="364570" idx="3"/>
            <a:endCxn id="364571" idx="5"/>
          </p:cNvCxnSpPr>
          <p:nvPr/>
        </p:nvCxnSpPr>
        <p:spPr bwMode="auto">
          <a:xfrm rot="16200000" flipV="1">
            <a:off x="2339975" y="5024017"/>
            <a:ext cx="71437" cy="855662"/>
          </a:xfrm>
          <a:prstGeom prst="curvedConnector3">
            <a:avLst>
              <a:gd name="adj1" fmla="val -186667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4583" name="Text Box 39"/>
          <p:cNvSpPr txBox="1">
            <a:spLocks noChangeArrowheads="1"/>
          </p:cNvSpPr>
          <p:nvPr/>
        </p:nvSpPr>
        <p:spPr bwMode="auto">
          <a:xfrm>
            <a:off x="5580063" y="3861966"/>
            <a:ext cx="2673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für alle </a:t>
            </a:r>
            <a:r>
              <a:rPr lang="de-DE">
                <a:solidFill>
                  <a:schemeClr val="hlink"/>
                </a:solidFill>
              </a:rPr>
              <a:t>v,w</a:t>
            </a:r>
            <a:r>
              <a:rPr lang="de-DE"/>
              <a:t>: Weg von</a:t>
            </a:r>
            <a:br>
              <a:rPr lang="de-DE"/>
            </a:br>
            <a:r>
              <a:rPr lang="de-DE">
                <a:solidFill>
                  <a:schemeClr val="hlink"/>
                </a:solidFill>
              </a:rPr>
              <a:t>v</a:t>
            </a:r>
            <a:r>
              <a:rPr lang="de-DE"/>
              <a:t> nach </a:t>
            </a:r>
            <a:r>
              <a:rPr lang="de-DE">
                <a:solidFill>
                  <a:schemeClr val="hlink"/>
                </a:solidFill>
              </a:rPr>
              <a:t>w</a:t>
            </a:r>
            <a:r>
              <a:rPr lang="de-DE"/>
              <a:t> und umgekehrt</a:t>
            </a:r>
          </a:p>
        </p:txBody>
      </p:sp>
    </p:spTree>
    <p:extLst>
      <p:ext uri="{BB962C8B-B14F-4D97-AF65-F5344CB8AC3E}">
        <p14:creationId xmlns:p14="http://schemas.microsoft.com/office/powerpoint/2010/main" val="400080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2FC7-8726-E544-BED1-4C371A45FCFF}" type="slidenum">
              <a:rPr lang="de-DE"/>
              <a:pPr/>
              <a:t>6</a:t>
            </a:fld>
            <a:endParaRPr lang="de-DE"/>
          </a:p>
        </p:txBody>
      </p:sp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Graphen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Im </a:t>
            </a:r>
            <a:r>
              <a:rPr lang="de-DE" dirty="0" smtClean="0">
                <a:solidFill>
                  <a:schemeClr val="accent2"/>
                </a:solidFill>
              </a:rPr>
              <a:t>Folgenden</a:t>
            </a:r>
            <a:r>
              <a:rPr lang="de-DE" dirty="0">
                <a:solidFill>
                  <a:schemeClr val="accent2"/>
                </a:solidFill>
              </a:rPr>
              <a:t>:</a:t>
            </a: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nur gerichtete Graphen</a:t>
            </a:r>
            <a:r>
              <a:rPr lang="de-DE" dirty="0"/>
              <a:t>.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Modellierung </a:t>
            </a:r>
            <a:r>
              <a:rPr lang="de-DE" dirty="0"/>
              <a:t>eines </a:t>
            </a:r>
            <a:r>
              <a:rPr lang="de-DE" dirty="0" err="1"/>
              <a:t>ungerichteten</a:t>
            </a:r>
            <a:r>
              <a:rPr lang="de-DE" dirty="0"/>
              <a:t> Graphen als gerichteter Graph:</a:t>
            </a:r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: aktuelle Anzahl Knoten </a:t>
            </a:r>
          </a:p>
          <a:p>
            <a:r>
              <a:rPr lang="de-DE" dirty="0">
                <a:solidFill>
                  <a:schemeClr val="hlink"/>
                </a:solidFill>
              </a:rPr>
              <a:t>m</a:t>
            </a:r>
            <a:r>
              <a:rPr lang="de-DE" dirty="0">
                <a:solidFill>
                  <a:schemeClr val="accent2"/>
                </a:solidFill>
              </a:rPr>
              <a:t>: </a:t>
            </a:r>
            <a:r>
              <a:rPr lang="de-DE" dirty="0"/>
              <a:t>aktuelle Anzahl Kanten</a:t>
            </a:r>
          </a:p>
        </p:txBody>
      </p:sp>
      <p:sp>
        <p:nvSpPr>
          <p:cNvPr id="292868" name="Oval 4"/>
          <p:cNvSpPr>
            <a:spLocks noChangeArrowheads="1"/>
          </p:cNvSpPr>
          <p:nvPr/>
        </p:nvSpPr>
        <p:spPr bwMode="auto">
          <a:xfrm>
            <a:off x="1909763" y="2851473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2869" name="Oval 5"/>
          <p:cNvSpPr>
            <a:spLocks noChangeArrowheads="1"/>
          </p:cNvSpPr>
          <p:nvPr/>
        </p:nvSpPr>
        <p:spPr bwMode="auto">
          <a:xfrm>
            <a:off x="3349625" y="2851473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2870" name="Line 6"/>
          <p:cNvSpPr>
            <a:spLocks noChangeShapeType="1"/>
          </p:cNvSpPr>
          <p:nvPr/>
        </p:nvSpPr>
        <p:spPr bwMode="auto">
          <a:xfrm>
            <a:off x="2125663" y="2924498"/>
            <a:ext cx="1223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2871" name="Oval 7"/>
          <p:cNvSpPr>
            <a:spLocks noChangeArrowheads="1"/>
          </p:cNvSpPr>
          <p:nvPr/>
        </p:nvSpPr>
        <p:spPr bwMode="auto">
          <a:xfrm>
            <a:off x="5076825" y="2851473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2872" name="Oval 8"/>
          <p:cNvSpPr>
            <a:spLocks noChangeArrowheads="1"/>
          </p:cNvSpPr>
          <p:nvPr/>
        </p:nvSpPr>
        <p:spPr bwMode="auto">
          <a:xfrm>
            <a:off x="6589713" y="2851473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2873" name="Line 9"/>
          <p:cNvSpPr>
            <a:spLocks noChangeShapeType="1"/>
          </p:cNvSpPr>
          <p:nvPr/>
        </p:nvSpPr>
        <p:spPr bwMode="auto">
          <a:xfrm>
            <a:off x="5292725" y="2924498"/>
            <a:ext cx="12969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2874" name="Line 10"/>
          <p:cNvSpPr>
            <a:spLocks noChangeShapeType="1"/>
          </p:cNvSpPr>
          <p:nvPr/>
        </p:nvSpPr>
        <p:spPr bwMode="auto">
          <a:xfrm flipH="1">
            <a:off x="5292725" y="2995935"/>
            <a:ext cx="12969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2875" name="Line 11"/>
          <p:cNvSpPr>
            <a:spLocks noChangeShapeType="1"/>
          </p:cNvSpPr>
          <p:nvPr/>
        </p:nvSpPr>
        <p:spPr bwMode="auto">
          <a:xfrm>
            <a:off x="4068763" y="2995935"/>
            <a:ext cx="5048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2876" name="Text Box 12"/>
          <p:cNvSpPr txBox="1">
            <a:spLocks noChangeArrowheads="1"/>
          </p:cNvSpPr>
          <p:nvPr/>
        </p:nvSpPr>
        <p:spPr bwMode="auto">
          <a:xfrm>
            <a:off x="611188" y="3284984"/>
            <a:ext cx="7896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 err="1"/>
              <a:t>Ungerichtete</a:t>
            </a:r>
            <a:r>
              <a:rPr lang="de-DE" sz="2400" dirty="0"/>
              <a:t> Kante ersetzt durch zwei gerichtete Kanten.</a:t>
            </a:r>
          </a:p>
        </p:txBody>
      </p:sp>
    </p:spTree>
    <p:extLst>
      <p:ext uri="{BB962C8B-B14F-4D97-AF65-F5344CB8AC3E}">
        <p14:creationId xmlns:p14="http://schemas.microsoft.com/office/powerpoint/2010/main" val="140892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63AF-81AE-6A46-8C5B-C154D026EFE4}" type="slidenum">
              <a:rPr lang="de-DE"/>
              <a:pPr/>
              <a:t>60</a:t>
            </a:fld>
            <a:endParaRPr lang="de-DE"/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Starke </a:t>
            </a:r>
            <a:r>
              <a:rPr lang="de-DE" dirty="0" smtClean="0"/>
              <a:t>ZHKs </a:t>
            </a:r>
            <a:r>
              <a:rPr lang="de-DE" dirty="0"/>
              <a:t>- Beispiel</a:t>
            </a:r>
          </a:p>
        </p:txBody>
      </p:sp>
      <p:sp>
        <p:nvSpPr>
          <p:cNvPr id="365571" name="Oval 3"/>
          <p:cNvSpPr>
            <a:spLocks noChangeArrowheads="1"/>
          </p:cNvSpPr>
          <p:nvPr/>
        </p:nvSpPr>
        <p:spPr bwMode="auto">
          <a:xfrm>
            <a:off x="1763713" y="4508525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365572" name="Oval 4"/>
          <p:cNvSpPr>
            <a:spLocks noChangeArrowheads="1"/>
          </p:cNvSpPr>
          <p:nvPr/>
        </p:nvSpPr>
        <p:spPr bwMode="auto">
          <a:xfrm>
            <a:off x="2987675" y="3789387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365573" name="Oval 5"/>
          <p:cNvSpPr>
            <a:spLocks noChangeArrowheads="1"/>
          </p:cNvSpPr>
          <p:nvPr/>
        </p:nvSpPr>
        <p:spPr bwMode="auto">
          <a:xfrm>
            <a:off x="4211638" y="314010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365574" name="Oval 6"/>
          <p:cNvSpPr>
            <a:spLocks noChangeArrowheads="1"/>
          </p:cNvSpPr>
          <p:nvPr/>
        </p:nvSpPr>
        <p:spPr bwMode="auto">
          <a:xfrm>
            <a:off x="5508625" y="2420962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365575" name="Oval 7"/>
          <p:cNvSpPr>
            <a:spLocks noChangeArrowheads="1"/>
          </p:cNvSpPr>
          <p:nvPr/>
        </p:nvSpPr>
        <p:spPr bwMode="auto">
          <a:xfrm>
            <a:off x="6804025" y="1773262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i</a:t>
            </a:r>
          </a:p>
        </p:txBody>
      </p:sp>
      <p:sp>
        <p:nvSpPr>
          <p:cNvPr id="365576" name="Line 8"/>
          <p:cNvSpPr>
            <a:spLocks noChangeShapeType="1"/>
          </p:cNvSpPr>
          <p:nvPr/>
        </p:nvSpPr>
        <p:spPr bwMode="auto">
          <a:xfrm flipV="1">
            <a:off x="2268538" y="4148162"/>
            <a:ext cx="719137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77" name="Line 9"/>
          <p:cNvSpPr>
            <a:spLocks noChangeShapeType="1"/>
          </p:cNvSpPr>
          <p:nvPr/>
        </p:nvSpPr>
        <p:spPr bwMode="auto">
          <a:xfrm flipV="1">
            <a:off x="3492500" y="3500462"/>
            <a:ext cx="719138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78" name="Line 10"/>
          <p:cNvSpPr>
            <a:spLocks noChangeShapeType="1"/>
          </p:cNvSpPr>
          <p:nvPr/>
        </p:nvSpPr>
        <p:spPr bwMode="auto">
          <a:xfrm flipV="1">
            <a:off x="4716463" y="2852762"/>
            <a:ext cx="7921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79" name="Line 11"/>
          <p:cNvSpPr>
            <a:spLocks noChangeShapeType="1"/>
          </p:cNvSpPr>
          <p:nvPr/>
        </p:nvSpPr>
        <p:spPr bwMode="auto">
          <a:xfrm flipV="1">
            <a:off x="6011863" y="2132037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80" name="Oval 12"/>
          <p:cNvSpPr>
            <a:spLocks noChangeArrowheads="1"/>
          </p:cNvSpPr>
          <p:nvPr/>
        </p:nvSpPr>
        <p:spPr bwMode="auto">
          <a:xfrm>
            <a:off x="4211638" y="198916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365581" name="Line 13"/>
          <p:cNvSpPr>
            <a:spLocks noChangeShapeType="1"/>
          </p:cNvSpPr>
          <p:nvPr/>
        </p:nvSpPr>
        <p:spPr bwMode="auto">
          <a:xfrm flipH="1" flipV="1">
            <a:off x="4716463" y="2276500"/>
            <a:ext cx="7921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82" name="Line 14"/>
          <p:cNvSpPr>
            <a:spLocks noChangeShapeType="1"/>
          </p:cNvSpPr>
          <p:nvPr/>
        </p:nvSpPr>
        <p:spPr bwMode="auto">
          <a:xfrm flipH="1">
            <a:off x="4427538" y="2492400"/>
            <a:ext cx="730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83" name="Oval 15"/>
          <p:cNvSpPr>
            <a:spLocks noChangeArrowheads="1"/>
          </p:cNvSpPr>
          <p:nvPr/>
        </p:nvSpPr>
        <p:spPr bwMode="auto">
          <a:xfrm>
            <a:off x="2916238" y="227650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365584" name="Oval 16"/>
          <p:cNvSpPr>
            <a:spLocks noChangeArrowheads="1"/>
          </p:cNvSpPr>
          <p:nvPr/>
        </p:nvSpPr>
        <p:spPr bwMode="auto">
          <a:xfrm>
            <a:off x="1692275" y="1773262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365585" name="Line 17"/>
          <p:cNvSpPr>
            <a:spLocks noChangeShapeType="1"/>
          </p:cNvSpPr>
          <p:nvPr/>
        </p:nvSpPr>
        <p:spPr bwMode="auto">
          <a:xfrm flipV="1">
            <a:off x="3203575" y="2781325"/>
            <a:ext cx="0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86" name="Line 18"/>
          <p:cNvSpPr>
            <a:spLocks noChangeShapeType="1"/>
          </p:cNvSpPr>
          <p:nvPr/>
        </p:nvSpPr>
        <p:spPr bwMode="auto">
          <a:xfrm flipH="1" flipV="1">
            <a:off x="2051050" y="2276500"/>
            <a:ext cx="1008063" cy="151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87" name="Line 19"/>
          <p:cNvSpPr>
            <a:spLocks noChangeShapeType="1"/>
          </p:cNvSpPr>
          <p:nvPr/>
        </p:nvSpPr>
        <p:spPr bwMode="auto">
          <a:xfrm>
            <a:off x="1908175" y="2276500"/>
            <a:ext cx="71438" cy="223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88" name="Line 20"/>
          <p:cNvSpPr>
            <a:spLocks noChangeShapeType="1"/>
          </p:cNvSpPr>
          <p:nvPr/>
        </p:nvSpPr>
        <p:spPr bwMode="auto">
          <a:xfrm flipH="1" flipV="1">
            <a:off x="2195513" y="2060600"/>
            <a:ext cx="792162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65589" name="AutoShape 21"/>
          <p:cNvCxnSpPr>
            <a:cxnSpLocks noChangeShapeType="1"/>
            <a:stCxn id="365574" idx="0"/>
            <a:endCxn id="365583" idx="0"/>
          </p:cNvCxnSpPr>
          <p:nvPr/>
        </p:nvCxnSpPr>
        <p:spPr bwMode="auto">
          <a:xfrm rot="5400000" flipH="1">
            <a:off x="4392613" y="1052537"/>
            <a:ext cx="144462" cy="2592388"/>
          </a:xfrm>
          <a:prstGeom prst="curvedConnector3">
            <a:avLst>
              <a:gd name="adj1" fmla="val 54725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5590" name="Oval 22"/>
          <p:cNvSpPr>
            <a:spLocks noChangeArrowheads="1"/>
          </p:cNvSpPr>
          <p:nvPr/>
        </p:nvSpPr>
        <p:spPr bwMode="auto">
          <a:xfrm>
            <a:off x="4140200" y="4508525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365591" name="Line 23"/>
          <p:cNvSpPr>
            <a:spLocks noChangeShapeType="1"/>
          </p:cNvSpPr>
          <p:nvPr/>
        </p:nvSpPr>
        <p:spPr bwMode="auto">
          <a:xfrm flipH="1" flipV="1">
            <a:off x="3492500" y="4148162"/>
            <a:ext cx="64770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92" name="Oval 24"/>
          <p:cNvSpPr>
            <a:spLocks noChangeArrowheads="1"/>
          </p:cNvSpPr>
          <p:nvPr/>
        </p:nvSpPr>
        <p:spPr bwMode="auto">
          <a:xfrm>
            <a:off x="3995738" y="4364062"/>
            <a:ext cx="792162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593" name="Oval 25"/>
          <p:cNvSpPr>
            <a:spLocks noChangeArrowheads="1"/>
          </p:cNvSpPr>
          <p:nvPr/>
        </p:nvSpPr>
        <p:spPr bwMode="auto">
          <a:xfrm>
            <a:off x="2843213" y="3644925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594" name="Oval 26"/>
          <p:cNvSpPr>
            <a:spLocks noChangeArrowheads="1"/>
          </p:cNvSpPr>
          <p:nvPr/>
        </p:nvSpPr>
        <p:spPr bwMode="auto">
          <a:xfrm>
            <a:off x="1619250" y="4364062"/>
            <a:ext cx="792163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595" name="Oval 27"/>
          <p:cNvSpPr>
            <a:spLocks noChangeArrowheads="1"/>
          </p:cNvSpPr>
          <p:nvPr/>
        </p:nvSpPr>
        <p:spPr bwMode="auto">
          <a:xfrm>
            <a:off x="2771775" y="2132037"/>
            <a:ext cx="792163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596" name="Oval 28"/>
          <p:cNvSpPr>
            <a:spLocks noChangeArrowheads="1"/>
          </p:cNvSpPr>
          <p:nvPr/>
        </p:nvSpPr>
        <p:spPr bwMode="auto">
          <a:xfrm rot="-239444">
            <a:off x="2551113" y="1846287"/>
            <a:ext cx="1296987" cy="28019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597" name="Oval 29"/>
          <p:cNvSpPr>
            <a:spLocks noChangeArrowheads="1"/>
          </p:cNvSpPr>
          <p:nvPr/>
        </p:nvSpPr>
        <p:spPr bwMode="auto">
          <a:xfrm>
            <a:off x="1547813" y="1628800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598" name="Oval 30"/>
          <p:cNvSpPr>
            <a:spLocks noChangeArrowheads="1"/>
          </p:cNvSpPr>
          <p:nvPr/>
        </p:nvSpPr>
        <p:spPr bwMode="auto">
          <a:xfrm>
            <a:off x="4067175" y="2997225"/>
            <a:ext cx="792163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599" name="Oval 31"/>
          <p:cNvSpPr>
            <a:spLocks noChangeArrowheads="1"/>
          </p:cNvSpPr>
          <p:nvPr/>
        </p:nvSpPr>
        <p:spPr bwMode="auto">
          <a:xfrm>
            <a:off x="5364163" y="2276500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600" name="Oval 32"/>
          <p:cNvSpPr>
            <a:spLocks noChangeArrowheads="1"/>
          </p:cNvSpPr>
          <p:nvPr/>
        </p:nvSpPr>
        <p:spPr bwMode="auto">
          <a:xfrm rot="-1562588">
            <a:off x="2124075" y="1450281"/>
            <a:ext cx="4110038" cy="28495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601" name="Oval 33"/>
          <p:cNvSpPr>
            <a:spLocks noChangeArrowheads="1"/>
          </p:cNvSpPr>
          <p:nvPr/>
        </p:nvSpPr>
        <p:spPr bwMode="auto">
          <a:xfrm>
            <a:off x="4067175" y="1844700"/>
            <a:ext cx="792163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602" name="Oval 34"/>
          <p:cNvSpPr>
            <a:spLocks noChangeArrowheads="1"/>
          </p:cNvSpPr>
          <p:nvPr/>
        </p:nvSpPr>
        <p:spPr bwMode="auto">
          <a:xfrm>
            <a:off x="6659563" y="1628800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603" name="Text Box 35"/>
          <p:cNvSpPr txBox="1">
            <a:spLocks noChangeArrowheads="1"/>
          </p:cNvSpPr>
          <p:nvPr/>
        </p:nvSpPr>
        <p:spPr bwMode="auto">
          <a:xfrm>
            <a:off x="1042988" y="5445150"/>
            <a:ext cx="7080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Problem: wie fasst man ZHKs effizient zusammen?</a:t>
            </a:r>
          </a:p>
        </p:txBody>
      </p:sp>
    </p:spTree>
    <p:extLst>
      <p:ext uri="{BB962C8B-B14F-4D97-AF65-F5344CB8AC3E}">
        <p14:creationId xmlns:p14="http://schemas.microsoft.com/office/powerpoint/2010/main" val="7377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6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6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6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365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65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5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1000" fill="hold"/>
                                        <p:tgtEl>
                                          <p:spTgt spid="3655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3655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3655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6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1000" fill="hold"/>
                                        <p:tgtEl>
                                          <p:spTgt spid="3655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3655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1000" fill="hold"/>
                                        <p:tgtEl>
                                          <p:spTgt spid="3655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65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2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65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365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365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365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65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36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1000" fill="hold"/>
                                        <p:tgtEl>
                                          <p:spTgt spid="365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57" dur="1000" fill="hold"/>
                                        <p:tgtEl>
                                          <p:spTgt spid="365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3655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365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1000" fill="hold"/>
                                        <p:tgtEl>
                                          <p:spTgt spid="365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7" dur="1000" fill="hold"/>
                                        <p:tgtEl>
                                          <p:spTgt spid="365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3655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71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7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1000" fill="hold"/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81" dur="1000" fill="hold"/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36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1000" fill="hold"/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0" dur="1000" fill="hold"/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1000" fill="hold"/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3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94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0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04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0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3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14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0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3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24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0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6" dur="500"/>
                                        <p:tgtEl>
                                          <p:spTgt spid="36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92" grpId="0" animBg="1"/>
      <p:bldP spid="365593" grpId="0" animBg="1"/>
      <p:bldP spid="365593" grpId="1" animBg="1"/>
      <p:bldP spid="365594" grpId="0" animBg="1"/>
      <p:bldP spid="365595" grpId="0" animBg="1"/>
      <p:bldP spid="365595" grpId="1" animBg="1"/>
      <p:bldP spid="365596" grpId="0" animBg="1"/>
      <p:bldP spid="365596" grpId="1" animBg="1"/>
      <p:bldP spid="365597" grpId="0" animBg="1"/>
      <p:bldP spid="365598" grpId="0" animBg="1"/>
      <p:bldP spid="365598" grpId="1" animBg="1"/>
      <p:bldP spid="365599" grpId="0" animBg="1"/>
      <p:bldP spid="365599" grpId="1" animBg="1"/>
      <p:bldP spid="365600" grpId="0" animBg="1"/>
      <p:bldP spid="365601" grpId="0" animBg="1"/>
      <p:bldP spid="365601" grpId="1" animBg="1"/>
      <p:bldP spid="365602" grpId="0" animBg="1"/>
      <p:bldP spid="36560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2B95-F830-0840-A742-1FBE225C14EC}" type="slidenum">
              <a:rPr lang="de-DE"/>
              <a:pPr/>
              <a:t>61</a:t>
            </a:fld>
            <a:endParaRPr lang="de-DE"/>
          </a:p>
        </p:txBody>
      </p:sp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3200" dirty="0">
                <a:solidFill>
                  <a:schemeClr val="accent2"/>
                </a:solidFill>
              </a:rPr>
              <a:t>Definition:</a:t>
            </a:r>
          </a:p>
          <a:p>
            <a:r>
              <a:rPr lang="de-DE" sz="3200" dirty="0"/>
              <a:t>          : </a:t>
            </a:r>
            <a:r>
              <a:rPr lang="de-DE" sz="3200" dirty="0">
                <a:solidFill>
                  <a:srgbClr val="FF0000"/>
                </a:solidFill>
              </a:rPr>
              <a:t>unfertiger</a:t>
            </a:r>
            <a:r>
              <a:rPr lang="de-DE" sz="3200" dirty="0"/>
              <a:t> Knoten</a:t>
            </a:r>
          </a:p>
          <a:p>
            <a:r>
              <a:rPr lang="de-DE" sz="3200" dirty="0"/>
              <a:t>    : </a:t>
            </a:r>
            <a:r>
              <a:rPr lang="de-DE" sz="3200" dirty="0">
                <a:solidFill>
                  <a:srgbClr val="FF0000"/>
                </a:solidFill>
              </a:rPr>
              <a:t>fertiger</a:t>
            </a:r>
            <a:r>
              <a:rPr lang="de-DE" sz="3200" dirty="0"/>
              <a:t> Knoten</a:t>
            </a:r>
          </a:p>
          <a:p>
            <a:r>
              <a:rPr lang="de-DE" sz="3200" dirty="0"/>
              <a:t>Eine ZHK in </a:t>
            </a:r>
            <a:r>
              <a:rPr lang="de-DE" sz="3200" dirty="0">
                <a:solidFill>
                  <a:schemeClr val="hlink"/>
                </a:solidFill>
              </a:rPr>
              <a:t>G</a:t>
            </a:r>
            <a:r>
              <a:rPr lang="de-DE" sz="3200" dirty="0"/>
              <a:t> heißt </a:t>
            </a:r>
            <a:r>
              <a:rPr lang="de-DE" sz="3200" dirty="0">
                <a:solidFill>
                  <a:srgbClr val="FF0000"/>
                </a:solidFill>
              </a:rPr>
              <a:t>offen</a:t>
            </a:r>
            <a:r>
              <a:rPr lang="de-DE" sz="3200" dirty="0"/>
              <a:t>, falls sie noch unfertige Knoten enthält. Sonst heißt sie 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 smtClean="0"/>
              <a:t>(</a:t>
            </a:r>
            <a:r>
              <a:rPr lang="de-DE" sz="3200" dirty="0"/>
              <a:t>und ihre Knoten) </a:t>
            </a:r>
            <a:r>
              <a:rPr lang="de-DE" sz="3200" dirty="0">
                <a:solidFill>
                  <a:srgbClr val="FF0000"/>
                </a:solidFill>
              </a:rPr>
              <a:t>geschlossen</a:t>
            </a:r>
            <a:r>
              <a:rPr lang="de-DE" sz="3200" dirty="0"/>
              <a:t>.</a:t>
            </a:r>
          </a:p>
          <a:p>
            <a:r>
              <a:rPr lang="de-DE" sz="3200" dirty="0">
                <a:solidFill>
                  <a:srgbClr val="FF0000"/>
                </a:solidFill>
              </a:rPr>
              <a:t>Repräsentant</a:t>
            </a:r>
            <a:r>
              <a:rPr lang="de-DE" sz="3200" dirty="0"/>
              <a:t> einer ZHK: Knoten mit kleinster </a:t>
            </a:r>
            <a:r>
              <a:rPr lang="de-DE" sz="3200" dirty="0" err="1"/>
              <a:t>dfsNum</a:t>
            </a:r>
            <a:r>
              <a:rPr lang="de-DE" sz="3200" dirty="0"/>
              <a:t>.</a:t>
            </a:r>
          </a:p>
        </p:txBody>
      </p:sp>
      <p:sp>
        <p:nvSpPr>
          <p:cNvPr id="366596" name="Oval 4"/>
          <p:cNvSpPr>
            <a:spLocks noChangeArrowheads="1"/>
          </p:cNvSpPr>
          <p:nvPr/>
        </p:nvSpPr>
        <p:spPr bwMode="auto">
          <a:xfrm>
            <a:off x="798962" y="1894405"/>
            <a:ext cx="358775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6597" name="Oval 5"/>
          <p:cNvSpPr>
            <a:spLocks noChangeArrowheads="1"/>
          </p:cNvSpPr>
          <p:nvPr/>
        </p:nvSpPr>
        <p:spPr bwMode="auto">
          <a:xfrm>
            <a:off x="798962" y="2542105"/>
            <a:ext cx="358775" cy="3603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6598" name="Oval 6"/>
          <p:cNvSpPr>
            <a:spLocks noChangeArrowheads="1"/>
          </p:cNvSpPr>
          <p:nvPr/>
        </p:nvSpPr>
        <p:spPr bwMode="auto">
          <a:xfrm>
            <a:off x="1375224" y="1894405"/>
            <a:ext cx="358775" cy="3603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811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3E6A-3ED6-F749-A715-B26D61A700E5}" type="slidenum">
              <a:rPr lang="de-DE"/>
              <a:pPr/>
              <a:t>62</a:t>
            </a:fld>
            <a:endParaRPr lang="de-DE"/>
          </a:p>
        </p:txBody>
      </p:sp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Beobachtungen: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dirty="0"/>
              <a:t>Alle Kanten aus geschlossenen Knoten führen zu geschlossenen Knoten.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dirty="0"/>
              <a:t>Der Pfad zum aktuellen Knoten enthält die Repräsentanten aller offenen ZHKs.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dirty="0"/>
              <a:t>Betrachte die Knoten in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offenen </a:t>
            </a:r>
            <a:r>
              <a:rPr lang="de-DE" dirty="0"/>
              <a:t>ZHKs sortiert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nach </a:t>
            </a:r>
            <a:r>
              <a:rPr lang="de-DE" dirty="0"/>
              <a:t>DFS-Nummern.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Die Repräsentanten </a:t>
            </a:r>
            <a:br>
              <a:rPr lang="de-DE" dirty="0" smtClean="0"/>
            </a:br>
            <a:r>
              <a:rPr lang="de-DE" dirty="0" smtClean="0"/>
              <a:t>partitionieren </a:t>
            </a:r>
            <a:r>
              <a:rPr lang="de-DE" dirty="0"/>
              <a:t>diese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Folge </a:t>
            </a:r>
            <a:r>
              <a:rPr lang="de-DE" dirty="0"/>
              <a:t>in die offenen ZHKs.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de-DE" dirty="0"/>
          </a:p>
          <a:p>
            <a:pPr marL="609600" indent="-609600">
              <a:lnSpc>
                <a:spcPct val="90000"/>
              </a:lnSpc>
            </a:pPr>
            <a:endParaRPr lang="de-DE" dirty="0"/>
          </a:p>
        </p:txBody>
      </p:sp>
      <p:pic>
        <p:nvPicPr>
          <p:cNvPr id="2" name="Bild 1" descr="Screen Shot 2015-06-12 at 09.40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29000"/>
            <a:ext cx="4355976" cy="291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8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CEFE-BAFA-2A46-90BF-20BB1F9C82C4}" type="slidenum">
              <a:rPr lang="de-DE"/>
              <a:pPr/>
              <a:t>63</a:t>
            </a:fld>
            <a:endParaRPr lang="de-DE"/>
          </a:p>
        </p:txBody>
      </p:sp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Beobachtungen sind </a:t>
            </a:r>
            <a:r>
              <a:rPr lang="de-DE" dirty="0">
                <a:solidFill>
                  <a:srgbClr val="FF0000"/>
                </a:solidFill>
              </a:rPr>
              <a:t>Invarianten</a:t>
            </a:r>
            <a:r>
              <a:rPr lang="de-DE" dirty="0">
                <a:solidFill>
                  <a:schemeClr val="accent2"/>
                </a:solidFill>
              </a:rPr>
              <a:t>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dirty="0"/>
              <a:t>Alle Kanten aus geschlossenen Knoten führen zu geschlossenen Knoten.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dirty="0"/>
              <a:t>Der Pfad zum aktuellen Knoten enthält die Repräsentanten aller offenen ZHKs.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dirty="0"/>
              <a:t>Betrachte die Knoten in offenen ZHKs sortiert nach DFS-Nummern. Die </a:t>
            </a:r>
            <a:r>
              <a:rPr lang="de-DE" dirty="0" smtClean="0"/>
              <a:t>Repräsentanten </a:t>
            </a:r>
            <a:r>
              <a:rPr lang="de-DE" dirty="0"/>
              <a:t>partitionieren diese Folge in die offenen ZHKs.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de-DE" dirty="0"/>
          </a:p>
          <a:p>
            <a:pPr marL="609600" indent="-609600">
              <a:lnSpc>
                <a:spcPct val="90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365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6595D-3421-9940-8750-CC7D19C01A9F}" type="slidenum">
              <a:rPr lang="de-DE"/>
              <a:pPr/>
              <a:t>64</a:t>
            </a:fld>
            <a:endParaRPr lang="de-DE"/>
          </a:p>
        </p:txBody>
      </p:sp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Beweis über vollständige Induktion.</a:t>
            </a:r>
          </a:p>
          <a:p>
            <a:r>
              <a:rPr lang="de-DE"/>
              <a:t>Anfangs gelten alle Invarianten</a:t>
            </a:r>
          </a:p>
          <a:p>
            <a:r>
              <a:rPr lang="de-DE"/>
              <a:t>Wir betrachten verschiedene Fälle</a:t>
            </a:r>
          </a:p>
          <a:p>
            <a:endParaRPr lang="de-DE"/>
          </a:p>
        </p:txBody>
      </p:sp>
      <p:sp>
        <p:nvSpPr>
          <p:cNvPr id="369668" name="Oval 4"/>
          <p:cNvSpPr>
            <a:spLocks noChangeArrowheads="1"/>
          </p:cNvSpPr>
          <p:nvPr/>
        </p:nvSpPr>
        <p:spPr bwMode="auto">
          <a:xfrm>
            <a:off x="1331913" y="414833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69" name="Oval 5"/>
          <p:cNvSpPr>
            <a:spLocks noChangeArrowheads="1"/>
          </p:cNvSpPr>
          <p:nvPr/>
        </p:nvSpPr>
        <p:spPr bwMode="auto">
          <a:xfrm>
            <a:off x="1979613" y="371653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70" name="Oval 6"/>
          <p:cNvSpPr>
            <a:spLocks noChangeArrowheads="1"/>
          </p:cNvSpPr>
          <p:nvPr/>
        </p:nvSpPr>
        <p:spPr bwMode="auto">
          <a:xfrm>
            <a:off x="2484438" y="414833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71" name="Oval 7"/>
          <p:cNvSpPr>
            <a:spLocks noChangeArrowheads="1"/>
          </p:cNvSpPr>
          <p:nvPr/>
        </p:nvSpPr>
        <p:spPr bwMode="auto">
          <a:xfrm>
            <a:off x="2700338" y="4724599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72" name="Oval 8"/>
          <p:cNvSpPr>
            <a:spLocks noChangeArrowheads="1"/>
          </p:cNvSpPr>
          <p:nvPr/>
        </p:nvSpPr>
        <p:spPr bwMode="auto">
          <a:xfrm>
            <a:off x="3421063" y="458013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73" name="Oval 9"/>
          <p:cNvSpPr>
            <a:spLocks noChangeArrowheads="1"/>
          </p:cNvSpPr>
          <p:nvPr/>
        </p:nvSpPr>
        <p:spPr bwMode="auto">
          <a:xfrm>
            <a:off x="4356100" y="4437261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74" name="Oval 10"/>
          <p:cNvSpPr>
            <a:spLocks noChangeArrowheads="1"/>
          </p:cNvSpPr>
          <p:nvPr/>
        </p:nvSpPr>
        <p:spPr bwMode="auto">
          <a:xfrm>
            <a:off x="4573588" y="3789561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75" name="Oval 11"/>
          <p:cNvSpPr>
            <a:spLocks noChangeArrowheads="1"/>
          </p:cNvSpPr>
          <p:nvPr/>
        </p:nvSpPr>
        <p:spPr bwMode="auto">
          <a:xfrm>
            <a:off x="5221288" y="3645099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76" name="Line 12"/>
          <p:cNvSpPr>
            <a:spLocks noChangeShapeType="1"/>
          </p:cNvSpPr>
          <p:nvPr/>
        </p:nvSpPr>
        <p:spPr bwMode="auto">
          <a:xfrm flipV="1">
            <a:off x="1476375" y="3860999"/>
            <a:ext cx="5032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77" name="Line 13"/>
          <p:cNvSpPr>
            <a:spLocks noChangeShapeType="1"/>
          </p:cNvSpPr>
          <p:nvPr/>
        </p:nvSpPr>
        <p:spPr bwMode="auto">
          <a:xfrm>
            <a:off x="2124075" y="3860999"/>
            <a:ext cx="360363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78" name="Line 14"/>
          <p:cNvSpPr>
            <a:spLocks noChangeShapeType="1"/>
          </p:cNvSpPr>
          <p:nvPr/>
        </p:nvSpPr>
        <p:spPr bwMode="auto">
          <a:xfrm>
            <a:off x="2628900" y="4292799"/>
            <a:ext cx="142875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79" name="Line 15"/>
          <p:cNvSpPr>
            <a:spLocks noChangeShapeType="1"/>
          </p:cNvSpPr>
          <p:nvPr/>
        </p:nvSpPr>
        <p:spPr bwMode="auto">
          <a:xfrm flipV="1">
            <a:off x="2844800" y="4653161"/>
            <a:ext cx="576263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80" name="Line 16"/>
          <p:cNvSpPr>
            <a:spLocks noChangeShapeType="1"/>
          </p:cNvSpPr>
          <p:nvPr/>
        </p:nvSpPr>
        <p:spPr bwMode="auto">
          <a:xfrm flipV="1">
            <a:off x="3563938" y="4508699"/>
            <a:ext cx="792162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81" name="Line 17"/>
          <p:cNvSpPr>
            <a:spLocks noChangeShapeType="1"/>
          </p:cNvSpPr>
          <p:nvPr/>
        </p:nvSpPr>
        <p:spPr bwMode="auto">
          <a:xfrm flipV="1">
            <a:off x="4429125" y="3934024"/>
            <a:ext cx="21590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82" name="Line 18"/>
          <p:cNvSpPr>
            <a:spLocks noChangeShapeType="1"/>
          </p:cNvSpPr>
          <p:nvPr/>
        </p:nvSpPr>
        <p:spPr bwMode="auto">
          <a:xfrm flipV="1">
            <a:off x="2124075" y="3500636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83" name="Oval 19"/>
          <p:cNvSpPr>
            <a:spLocks noChangeArrowheads="1"/>
          </p:cNvSpPr>
          <p:nvPr/>
        </p:nvSpPr>
        <p:spPr bwMode="auto">
          <a:xfrm>
            <a:off x="2484438" y="2852936"/>
            <a:ext cx="20161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geschlossene</a:t>
            </a:r>
            <a:br>
              <a:rPr lang="de-DE"/>
            </a:br>
            <a:r>
              <a:rPr lang="de-DE"/>
              <a:t>ZHK</a:t>
            </a:r>
          </a:p>
        </p:txBody>
      </p:sp>
      <p:sp>
        <p:nvSpPr>
          <p:cNvPr id="369684" name="Oval 20"/>
          <p:cNvSpPr>
            <a:spLocks noChangeArrowheads="1"/>
          </p:cNvSpPr>
          <p:nvPr/>
        </p:nvSpPr>
        <p:spPr bwMode="auto">
          <a:xfrm>
            <a:off x="2197100" y="3860999"/>
            <a:ext cx="1582738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85" name="Oval 21"/>
          <p:cNvSpPr>
            <a:spLocks noChangeArrowheads="1"/>
          </p:cNvSpPr>
          <p:nvPr/>
        </p:nvSpPr>
        <p:spPr bwMode="auto">
          <a:xfrm rot="-1165313">
            <a:off x="3978275" y="3478411"/>
            <a:ext cx="1873250" cy="12239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86" name="Oval 22"/>
          <p:cNvSpPr>
            <a:spLocks noChangeArrowheads="1"/>
          </p:cNvSpPr>
          <p:nvPr/>
        </p:nvSpPr>
        <p:spPr bwMode="auto">
          <a:xfrm>
            <a:off x="1908175" y="3645099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87" name="Oval 23"/>
          <p:cNvSpPr>
            <a:spLocks noChangeArrowheads="1"/>
          </p:cNvSpPr>
          <p:nvPr/>
        </p:nvSpPr>
        <p:spPr bwMode="auto">
          <a:xfrm>
            <a:off x="1260475" y="4076899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88" name="Text Box 24"/>
          <p:cNvSpPr txBox="1">
            <a:spLocks noChangeArrowheads="1"/>
          </p:cNvSpPr>
          <p:nvPr/>
        </p:nvSpPr>
        <p:spPr bwMode="auto">
          <a:xfrm>
            <a:off x="2176463" y="5321499"/>
            <a:ext cx="180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Repräsentanten</a:t>
            </a:r>
          </a:p>
        </p:txBody>
      </p:sp>
      <p:sp>
        <p:nvSpPr>
          <p:cNvPr id="369689" name="Line 25"/>
          <p:cNvSpPr>
            <a:spLocks noChangeShapeType="1"/>
          </p:cNvSpPr>
          <p:nvPr/>
        </p:nvSpPr>
        <p:spPr bwMode="auto">
          <a:xfrm flipH="1" flipV="1">
            <a:off x="1547813" y="4508699"/>
            <a:ext cx="57626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90" name="Line 26"/>
          <p:cNvSpPr>
            <a:spLocks noChangeShapeType="1"/>
          </p:cNvSpPr>
          <p:nvPr/>
        </p:nvSpPr>
        <p:spPr bwMode="auto">
          <a:xfrm flipH="1" flipV="1">
            <a:off x="2052638" y="4076899"/>
            <a:ext cx="2159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91" name="Line 27"/>
          <p:cNvSpPr>
            <a:spLocks noChangeShapeType="1"/>
          </p:cNvSpPr>
          <p:nvPr/>
        </p:nvSpPr>
        <p:spPr bwMode="auto">
          <a:xfrm flipV="1">
            <a:off x="2484438" y="4437261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92" name="Line 28"/>
          <p:cNvSpPr>
            <a:spLocks noChangeShapeType="1"/>
          </p:cNvSpPr>
          <p:nvPr/>
        </p:nvSpPr>
        <p:spPr bwMode="auto">
          <a:xfrm flipV="1">
            <a:off x="3708400" y="4653161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93" name="Line 29"/>
          <p:cNvSpPr>
            <a:spLocks noChangeShapeType="1"/>
          </p:cNvSpPr>
          <p:nvPr/>
        </p:nvSpPr>
        <p:spPr bwMode="auto">
          <a:xfrm flipV="1">
            <a:off x="4716463" y="3718124"/>
            <a:ext cx="504825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94" name="Line 30"/>
          <p:cNvSpPr>
            <a:spLocks noChangeShapeType="1"/>
          </p:cNvSpPr>
          <p:nvPr/>
        </p:nvSpPr>
        <p:spPr bwMode="auto">
          <a:xfrm>
            <a:off x="5672138" y="4418211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95" name="Text Box 31"/>
          <p:cNvSpPr txBox="1">
            <a:spLocks noChangeArrowheads="1"/>
          </p:cNvSpPr>
          <p:nvPr/>
        </p:nvSpPr>
        <p:spPr bwMode="auto">
          <a:xfrm>
            <a:off x="6156325" y="4797624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offene ZHK</a:t>
            </a:r>
          </a:p>
        </p:txBody>
      </p:sp>
      <p:sp>
        <p:nvSpPr>
          <p:cNvPr id="369696" name="Line 32"/>
          <p:cNvSpPr>
            <a:spLocks noChangeShapeType="1"/>
          </p:cNvSpPr>
          <p:nvPr/>
        </p:nvSpPr>
        <p:spPr bwMode="auto">
          <a:xfrm flipH="1" flipV="1">
            <a:off x="4789488" y="3934024"/>
            <a:ext cx="13684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97" name="Text Box 33"/>
          <p:cNvSpPr txBox="1">
            <a:spLocks noChangeArrowheads="1"/>
          </p:cNvSpPr>
          <p:nvPr/>
        </p:nvSpPr>
        <p:spPr bwMode="auto">
          <a:xfrm>
            <a:off x="6229350" y="3860999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</a:t>
            </a:r>
          </a:p>
        </p:txBody>
      </p:sp>
      <p:sp>
        <p:nvSpPr>
          <p:cNvPr id="369698" name="Line 34"/>
          <p:cNvSpPr>
            <a:spLocks noChangeShapeType="1"/>
          </p:cNvSpPr>
          <p:nvPr/>
        </p:nvSpPr>
        <p:spPr bwMode="auto">
          <a:xfrm>
            <a:off x="4500563" y="4581724"/>
            <a:ext cx="2159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99" name="Oval 35"/>
          <p:cNvSpPr>
            <a:spLocks noChangeArrowheads="1"/>
          </p:cNvSpPr>
          <p:nvPr/>
        </p:nvSpPr>
        <p:spPr bwMode="auto">
          <a:xfrm>
            <a:off x="4645025" y="5013524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700" name="Text Box 36"/>
          <p:cNvSpPr txBox="1">
            <a:spLocks noChangeArrowheads="1"/>
          </p:cNvSpPr>
          <p:nvPr/>
        </p:nvSpPr>
        <p:spPr bwMode="auto">
          <a:xfrm>
            <a:off x="4789488" y="5084961"/>
            <a:ext cx="122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noch nicht</a:t>
            </a:r>
            <a:br>
              <a:rPr lang="de-DE"/>
            </a:br>
            <a:r>
              <a:rPr lang="de-DE"/>
              <a:t>exploriert</a:t>
            </a:r>
          </a:p>
        </p:txBody>
      </p:sp>
      <p:sp>
        <p:nvSpPr>
          <p:cNvPr id="369701" name="Text Box 37"/>
          <p:cNvSpPr txBox="1">
            <a:spLocks noChangeArrowheads="1"/>
          </p:cNvSpPr>
          <p:nvPr/>
        </p:nvSpPr>
        <p:spPr bwMode="auto">
          <a:xfrm>
            <a:off x="5868988" y="2997399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fertiger Knoten</a:t>
            </a:r>
          </a:p>
        </p:txBody>
      </p:sp>
      <p:sp>
        <p:nvSpPr>
          <p:cNvPr id="369702" name="Line 38"/>
          <p:cNvSpPr>
            <a:spLocks noChangeShapeType="1"/>
          </p:cNvSpPr>
          <p:nvPr/>
        </p:nvSpPr>
        <p:spPr bwMode="auto">
          <a:xfrm flipH="1">
            <a:off x="5437188" y="3284736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779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F8196-DDF0-154E-8D10-F217E28842E1}" type="slidenum">
              <a:rPr lang="de-DE"/>
              <a:pPr/>
              <a:t>65</a:t>
            </a:fld>
            <a:endParaRPr lang="de-DE"/>
          </a:p>
        </p:txBody>
      </p:sp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Beweis über vollständige Induktion.</a:t>
            </a:r>
          </a:p>
          <a:p>
            <a:r>
              <a:rPr lang="de-DE"/>
              <a:t>Anfangs gelten alle Invarianten</a:t>
            </a:r>
          </a:p>
          <a:p>
            <a:r>
              <a:rPr lang="de-DE"/>
              <a:t>Fall 1: Kante zu unfertigem Knoten</a:t>
            </a:r>
          </a:p>
          <a:p>
            <a:endParaRPr lang="de-DE"/>
          </a:p>
        </p:txBody>
      </p:sp>
      <p:sp>
        <p:nvSpPr>
          <p:cNvPr id="370692" name="Oval 4"/>
          <p:cNvSpPr>
            <a:spLocks noChangeArrowheads="1"/>
          </p:cNvSpPr>
          <p:nvPr/>
        </p:nvSpPr>
        <p:spPr bwMode="auto">
          <a:xfrm>
            <a:off x="1331913" y="414833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693" name="Oval 5"/>
          <p:cNvSpPr>
            <a:spLocks noChangeArrowheads="1"/>
          </p:cNvSpPr>
          <p:nvPr/>
        </p:nvSpPr>
        <p:spPr bwMode="auto">
          <a:xfrm>
            <a:off x="1979613" y="371653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694" name="Oval 6"/>
          <p:cNvSpPr>
            <a:spLocks noChangeArrowheads="1"/>
          </p:cNvSpPr>
          <p:nvPr/>
        </p:nvSpPr>
        <p:spPr bwMode="auto">
          <a:xfrm>
            <a:off x="2484438" y="414833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695" name="Oval 7"/>
          <p:cNvSpPr>
            <a:spLocks noChangeArrowheads="1"/>
          </p:cNvSpPr>
          <p:nvPr/>
        </p:nvSpPr>
        <p:spPr bwMode="auto">
          <a:xfrm>
            <a:off x="2700338" y="4724599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696" name="Oval 8"/>
          <p:cNvSpPr>
            <a:spLocks noChangeArrowheads="1"/>
          </p:cNvSpPr>
          <p:nvPr/>
        </p:nvSpPr>
        <p:spPr bwMode="auto">
          <a:xfrm>
            <a:off x="3421063" y="458013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697" name="Line 9"/>
          <p:cNvSpPr>
            <a:spLocks noChangeShapeType="1"/>
          </p:cNvSpPr>
          <p:nvPr/>
        </p:nvSpPr>
        <p:spPr bwMode="auto">
          <a:xfrm flipV="1">
            <a:off x="1476375" y="3860999"/>
            <a:ext cx="5032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698" name="Line 10"/>
          <p:cNvSpPr>
            <a:spLocks noChangeShapeType="1"/>
          </p:cNvSpPr>
          <p:nvPr/>
        </p:nvSpPr>
        <p:spPr bwMode="auto">
          <a:xfrm>
            <a:off x="2124075" y="3860999"/>
            <a:ext cx="360363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699" name="Line 11"/>
          <p:cNvSpPr>
            <a:spLocks noChangeShapeType="1"/>
          </p:cNvSpPr>
          <p:nvPr/>
        </p:nvSpPr>
        <p:spPr bwMode="auto">
          <a:xfrm>
            <a:off x="2628900" y="4292799"/>
            <a:ext cx="142875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0" name="Line 12"/>
          <p:cNvSpPr>
            <a:spLocks noChangeShapeType="1"/>
          </p:cNvSpPr>
          <p:nvPr/>
        </p:nvSpPr>
        <p:spPr bwMode="auto">
          <a:xfrm flipV="1">
            <a:off x="2844800" y="4653161"/>
            <a:ext cx="576263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1" name="Line 13"/>
          <p:cNvSpPr>
            <a:spLocks noChangeShapeType="1"/>
          </p:cNvSpPr>
          <p:nvPr/>
        </p:nvSpPr>
        <p:spPr bwMode="auto">
          <a:xfrm flipV="1">
            <a:off x="3563938" y="4508699"/>
            <a:ext cx="792162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2" name="Line 14"/>
          <p:cNvSpPr>
            <a:spLocks noChangeShapeType="1"/>
          </p:cNvSpPr>
          <p:nvPr/>
        </p:nvSpPr>
        <p:spPr bwMode="auto">
          <a:xfrm flipV="1">
            <a:off x="2124075" y="3500636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3" name="Oval 15"/>
          <p:cNvSpPr>
            <a:spLocks noChangeArrowheads="1"/>
          </p:cNvSpPr>
          <p:nvPr/>
        </p:nvSpPr>
        <p:spPr bwMode="auto">
          <a:xfrm>
            <a:off x="2484438" y="2852936"/>
            <a:ext cx="20161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geschlossene</a:t>
            </a:r>
            <a:br>
              <a:rPr lang="de-DE"/>
            </a:br>
            <a:r>
              <a:rPr lang="de-DE"/>
              <a:t>ZHK</a:t>
            </a:r>
          </a:p>
        </p:txBody>
      </p:sp>
      <p:sp>
        <p:nvSpPr>
          <p:cNvPr id="370704" name="Oval 16"/>
          <p:cNvSpPr>
            <a:spLocks noChangeArrowheads="1"/>
          </p:cNvSpPr>
          <p:nvPr/>
        </p:nvSpPr>
        <p:spPr bwMode="auto">
          <a:xfrm>
            <a:off x="2197100" y="3860999"/>
            <a:ext cx="1582738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05" name="Oval 17"/>
          <p:cNvSpPr>
            <a:spLocks noChangeArrowheads="1"/>
          </p:cNvSpPr>
          <p:nvPr/>
        </p:nvSpPr>
        <p:spPr bwMode="auto">
          <a:xfrm rot="-1165313">
            <a:off x="3978275" y="3478411"/>
            <a:ext cx="1873250" cy="12239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06" name="Oval 18"/>
          <p:cNvSpPr>
            <a:spLocks noChangeArrowheads="1"/>
          </p:cNvSpPr>
          <p:nvPr/>
        </p:nvSpPr>
        <p:spPr bwMode="auto">
          <a:xfrm>
            <a:off x="1908175" y="3645099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07" name="Oval 19"/>
          <p:cNvSpPr>
            <a:spLocks noChangeArrowheads="1"/>
          </p:cNvSpPr>
          <p:nvPr/>
        </p:nvSpPr>
        <p:spPr bwMode="auto">
          <a:xfrm>
            <a:off x="1260475" y="4076899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08" name="Text Box 20"/>
          <p:cNvSpPr txBox="1">
            <a:spLocks noChangeArrowheads="1"/>
          </p:cNvSpPr>
          <p:nvPr/>
        </p:nvSpPr>
        <p:spPr bwMode="auto">
          <a:xfrm>
            <a:off x="2176463" y="5321499"/>
            <a:ext cx="180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Repräsentanten</a:t>
            </a:r>
          </a:p>
        </p:txBody>
      </p:sp>
      <p:sp>
        <p:nvSpPr>
          <p:cNvPr id="370709" name="Line 21"/>
          <p:cNvSpPr>
            <a:spLocks noChangeShapeType="1"/>
          </p:cNvSpPr>
          <p:nvPr/>
        </p:nvSpPr>
        <p:spPr bwMode="auto">
          <a:xfrm flipH="1" flipV="1">
            <a:off x="1547813" y="4508699"/>
            <a:ext cx="57626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10" name="Line 22"/>
          <p:cNvSpPr>
            <a:spLocks noChangeShapeType="1"/>
          </p:cNvSpPr>
          <p:nvPr/>
        </p:nvSpPr>
        <p:spPr bwMode="auto">
          <a:xfrm flipH="1" flipV="1">
            <a:off x="2052638" y="4076899"/>
            <a:ext cx="2159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11" name="Line 23"/>
          <p:cNvSpPr>
            <a:spLocks noChangeShapeType="1"/>
          </p:cNvSpPr>
          <p:nvPr/>
        </p:nvSpPr>
        <p:spPr bwMode="auto">
          <a:xfrm flipV="1">
            <a:off x="2484438" y="4437261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12" name="Line 24"/>
          <p:cNvSpPr>
            <a:spLocks noChangeShapeType="1"/>
          </p:cNvSpPr>
          <p:nvPr/>
        </p:nvSpPr>
        <p:spPr bwMode="auto">
          <a:xfrm flipV="1">
            <a:off x="3708400" y="4653161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13" name="Line 25"/>
          <p:cNvSpPr>
            <a:spLocks noChangeShapeType="1"/>
          </p:cNvSpPr>
          <p:nvPr/>
        </p:nvSpPr>
        <p:spPr bwMode="auto">
          <a:xfrm>
            <a:off x="5672138" y="4418211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14" name="Text Box 26"/>
          <p:cNvSpPr txBox="1">
            <a:spLocks noChangeArrowheads="1"/>
          </p:cNvSpPr>
          <p:nvPr/>
        </p:nvSpPr>
        <p:spPr bwMode="auto">
          <a:xfrm>
            <a:off x="6156325" y="4797624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offene ZHK</a:t>
            </a:r>
          </a:p>
        </p:txBody>
      </p:sp>
      <p:sp>
        <p:nvSpPr>
          <p:cNvPr id="370715" name="Line 27"/>
          <p:cNvSpPr>
            <a:spLocks noChangeShapeType="1"/>
          </p:cNvSpPr>
          <p:nvPr/>
        </p:nvSpPr>
        <p:spPr bwMode="auto">
          <a:xfrm flipH="1">
            <a:off x="2844800" y="3860999"/>
            <a:ext cx="1800225" cy="8651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16" name="Oval 28"/>
          <p:cNvSpPr>
            <a:spLocks noChangeArrowheads="1"/>
          </p:cNvSpPr>
          <p:nvPr/>
        </p:nvSpPr>
        <p:spPr bwMode="auto">
          <a:xfrm rot="-687328">
            <a:off x="1973263" y="3510161"/>
            <a:ext cx="3887787" cy="14382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17" name="Oval 29"/>
          <p:cNvSpPr>
            <a:spLocks noChangeArrowheads="1"/>
          </p:cNvSpPr>
          <p:nvPr/>
        </p:nvSpPr>
        <p:spPr bwMode="auto">
          <a:xfrm>
            <a:off x="4356100" y="4437261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18" name="Oval 30"/>
          <p:cNvSpPr>
            <a:spLocks noChangeArrowheads="1"/>
          </p:cNvSpPr>
          <p:nvPr/>
        </p:nvSpPr>
        <p:spPr bwMode="auto">
          <a:xfrm>
            <a:off x="4573588" y="3789561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19" name="Oval 31"/>
          <p:cNvSpPr>
            <a:spLocks noChangeArrowheads="1"/>
          </p:cNvSpPr>
          <p:nvPr/>
        </p:nvSpPr>
        <p:spPr bwMode="auto">
          <a:xfrm>
            <a:off x="5221288" y="3645099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20" name="Line 32"/>
          <p:cNvSpPr>
            <a:spLocks noChangeShapeType="1"/>
          </p:cNvSpPr>
          <p:nvPr/>
        </p:nvSpPr>
        <p:spPr bwMode="auto">
          <a:xfrm flipV="1">
            <a:off x="4429125" y="3934024"/>
            <a:ext cx="21590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21" name="Line 33"/>
          <p:cNvSpPr>
            <a:spLocks noChangeShapeType="1"/>
          </p:cNvSpPr>
          <p:nvPr/>
        </p:nvSpPr>
        <p:spPr bwMode="auto">
          <a:xfrm flipV="1">
            <a:off x="4716463" y="3718124"/>
            <a:ext cx="504825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22" name="Line 34"/>
          <p:cNvSpPr>
            <a:spLocks noChangeShapeType="1"/>
          </p:cNvSpPr>
          <p:nvPr/>
        </p:nvSpPr>
        <p:spPr bwMode="auto">
          <a:xfrm flipH="1" flipV="1">
            <a:off x="4789488" y="3934024"/>
            <a:ext cx="13684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23" name="Text Box 35"/>
          <p:cNvSpPr txBox="1">
            <a:spLocks noChangeArrowheads="1"/>
          </p:cNvSpPr>
          <p:nvPr/>
        </p:nvSpPr>
        <p:spPr bwMode="auto">
          <a:xfrm>
            <a:off x="6229350" y="3860999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</a:t>
            </a:r>
          </a:p>
        </p:txBody>
      </p:sp>
      <p:sp>
        <p:nvSpPr>
          <p:cNvPr id="370724" name="Line 36"/>
          <p:cNvSpPr>
            <a:spLocks noChangeShapeType="1"/>
          </p:cNvSpPr>
          <p:nvPr/>
        </p:nvSpPr>
        <p:spPr bwMode="auto">
          <a:xfrm>
            <a:off x="4500563" y="4581724"/>
            <a:ext cx="2159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25" name="Oval 37"/>
          <p:cNvSpPr>
            <a:spLocks noChangeArrowheads="1"/>
          </p:cNvSpPr>
          <p:nvPr/>
        </p:nvSpPr>
        <p:spPr bwMode="auto">
          <a:xfrm>
            <a:off x="4645025" y="5013524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26" name="Text Box 38"/>
          <p:cNvSpPr txBox="1">
            <a:spLocks noChangeArrowheads="1"/>
          </p:cNvSpPr>
          <p:nvPr/>
        </p:nvSpPr>
        <p:spPr bwMode="auto">
          <a:xfrm>
            <a:off x="4789488" y="5084961"/>
            <a:ext cx="122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noch nicht</a:t>
            </a:r>
            <a:br>
              <a:rPr lang="de-DE"/>
            </a:br>
            <a:r>
              <a:rPr lang="de-DE"/>
              <a:t>exploriert</a:t>
            </a:r>
          </a:p>
        </p:txBody>
      </p:sp>
      <p:sp>
        <p:nvSpPr>
          <p:cNvPr id="370727" name="Text Box 39"/>
          <p:cNvSpPr txBox="1">
            <a:spLocks noChangeArrowheads="1"/>
          </p:cNvSpPr>
          <p:nvPr/>
        </p:nvSpPr>
        <p:spPr bwMode="auto">
          <a:xfrm>
            <a:off x="5868988" y="2997399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fertiger Knoten</a:t>
            </a:r>
          </a:p>
        </p:txBody>
      </p:sp>
      <p:sp>
        <p:nvSpPr>
          <p:cNvPr id="370728" name="Line 40"/>
          <p:cNvSpPr>
            <a:spLocks noChangeShapeType="1"/>
          </p:cNvSpPr>
          <p:nvPr/>
        </p:nvSpPr>
        <p:spPr bwMode="auto">
          <a:xfrm flipH="1">
            <a:off x="5437188" y="3284736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896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70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70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70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70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704" grpId="0" animBg="1"/>
      <p:bldP spid="370705" grpId="0" animBg="1"/>
      <p:bldP spid="370712" grpId="0" animBg="1"/>
      <p:bldP spid="37071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5F5C-C031-C441-B9D7-54818A5D0BF0}" type="slidenum">
              <a:rPr lang="de-DE"/>
              <a:pPr/>
              <a:t>66</a:t>
            </a:fld>
            <a:endParaRPr lang="de-DE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Beweis über vollständige Induktion.</a:t>
            </a:r>
          </a:p>
          <a:p>
            <a:r>
              <a:rPr lang="de-DE"/>
              <a:t>Anfangs gelten alle Invarianten</a:t>
            </a:r>
          </a:p>
          <a:p>
            <a:r>
              <a:rPr lang="de-DE"/>
              <a:t>Fall 2: Kante zu geschlossenem Knoten</a:t>
            </a:r>
          </a:p>
          <a:p>
            <a:endParaRPr lang="de-DE"/>
          </a:p>
        </p:txBody>
      </p:sp>
      <p:sp>
        <p:nvSpPr>
          <p:cNvPr id="371716" name="Oval 4"/>
          <p:cNvSpPr>
            <a:spLocks noChangeArrowheads="1"/>
          </p:cNvSpPr>
          <p:nvPr/>
        </p:nvSpPr>
        <p:spPr bwMode="auto">
          <a:xfrm>
            <a:off x="1331913" y="42203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17" name="Oval 5"/>
          <p:cNvSpPr>
            <a:spLocks noChangeArrowheads="1"/>
          </p:cNvSpPr>
          <p:nvPr/>
        </p:nvSpPr>
        <p:spPr bwMode="auto">
          <a:xfrm>
            <a:off x="1979613" y="37885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18" name="Oval 6"/>
          <p:cNvSpPr>
            <a:spLocks noChangeArrowheads="1"/>
          </p:cNvSpPr>
          <p:nvPr/>
        </p:nvSpPr>
        <p:spPr bwMode="auto">
          <a:xfrm>
            <a:off x="2484438" y="42203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19" name="Oval 7"/>
          <p:cNvSpPr>
            <a:spLocks noChangeArrowheads="1"/>
          </p:cNvSpPr>
          <p:nvPr/>
        </p:nvSpPr>
        <p:spPr bwMode="auto">
          <a:xfrm>
            <a:off x="2700338" y="4796607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20" name="Oval 8"/>
          <p:cNvSpPr>
            <a:spLocks noChangeArrowheads="1"/>
          </p:cNvSpPr>
          <p:nvPr/>
        </p:nvSpPr>
        <p:spPr bwMode="auto">
          <a:xfrm>
            <a:off x="3421063" y="46521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21" name="Line 9"/>
          <p:cNvSpPr>
            <a:spLocks noChangeShapeType="1"/>
          </p:cNvSpPr>
          <p:nvPr/>
        </p:nvSpPr>
        <p:spPr bwMode="auto">
          <a:xfrm flipV="1">
            <a:off x="1476375" y="3933007"/>
            <a:ext cx="5032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2" name="Line 10"/>
          <p:cNvSpPr>
            <a:spLocks noChangeShapeType="1"/>
          </p:cNvSpPr>
          <p:nvPr/>
        </p:nvSpPr>
        <p:spPr bwMode="auto">
          <a:xfrm>
            <a:off x="2124075" y="3933007"/>
            <a:ext cx="360363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3" name="Line 11"/>
          <p:cNvSpPr>
            <a:spLocks noChangeShapeType="1"/>
          </p:cNvSpPr>
          <p:nvPr/>
        </p:nvSpPr>
        <p:spPr bwMode="auto">
          <a:xfrm>
            <a:off x="2628900" y="4364807"/>
            <a:ext cx="142875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4" name="Line 12"/>
          <p:cNvSpPr>
            <a:spLocks noChangeShapeType="1"/>
          </p:cNvSpPr>
          <p:nvPr/>
        </p:nvSpPr>
        <p:spPr bwMode="auto">
          <a:xfrm flipV="1">
            <a:off x="2844800" y="4725169"/>
            <a:ext cx="576263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5" name="Line 13"/>
          <p:cNvSpPr>
            <a:spLocks noChangeShapeType="1"/>
          </p:cNvSpPr>
          <p:nvPr/>
        </p:nvSpPr>
        <p:spPr bwMode="auto">
          <a:xfrm flipV="1">
            <a:off x="3563938" y="4580707"/>
            <a:ext cx="792162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6" name="Line 14"/>
          <p:cNvSpPr>
            <a:spLocks noChangeShapeType="1"/>
          </p:cNvSpPr>
          <p:nvPr/>
        </p:nvSpPr>
        <p:spPr bwMode="auto">
          <a:xfrm flipV="1">
            <a:off x="2124075" y="3572644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7" name="Oval 15"/>
          <p:cNvSpPr>
            <a:spLocks noChangeArrowheads="1"/>
          </p:cNvSpPr>
          <p:nvPr/>
        </p:nvSpPr>
        <p:spPr bwMode="auto">
          <a:xfrm>
            <a:off x="2484438" y="2924944"/>
            <a:ext cx="20161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geschlossene</a:t>
            </a:r>
            <a:br>
              <a:rPr lang="de-DE"/>
            </a:br>
            <a:r>
              <a:rPr lang="de-DE"/>
              <a:t>ZHK</a:t>
            </a:r>
          </a:p>
        </p:txBody>
      </p:sp>
      <p:sp>
        <p:nvSpPr>
          <p:cNvPr id="371728" name="Oval 16"/>
          <p:cNvSpPr>
            <a:spLocks noChangeArrowheads="1"/>
          </p:cNvSpPr>
          <p:nvPr/>
        </p:nvSpPr>
        <p:spPr bwMode="auto">
          <a:xfrm>
            <a:off x="2197100" y="3933007"/>
            <a:ext cx="1582738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29" name="Oval 17"/>
          <p:cNvSpPr>
            <a:spLocks noChangeArrowheads="1"/>
          </p:cNvSpPr>
          <p:nvPr/>
        </p:nvSpPr>
        <p:spPr bwMode="auto">
          <a:xfrm rot="-1165313">
            <a:off x="3978275" y="3550419"/>
            <a:ext cx="1873250" cy="12239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30" name="Oval 18"/>
          <p:cNvSpPr>
            <a:spLocks noChangeArrowheads="1"/>
          </p:cNvSpPr>
          <p:nvPr/>
        </p:nvSpPr>
        <p:spPr bwMode="auto">
          <a:xfrm>
            <a:off x="1908175" y="3717107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31" name="Oval 19"/>
          <p:cNvSpPr>
            <a:spLocks noChangeArrowheads="1"/>
          </p:cNvSpPr>
          <p:nvPr/>
        </p:nvSpPr>
        <p:spPr bwMode="auto">
          <a:xfrm>
            <a:off x="1260475" y="4148907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32" name="Text Box 20"/>
          <p:cNvSpPr txBox="1">
            <a:spLocks noChangeArrowheads="1"/>
          </p:cNvSpPr>
          <p:nvPr/>
        </p:nvSpPr>
        <p:spPr bwMode="auto">
          <a:xfrm>
            <a:off x="2176463" y="5393507"/>
            <a:ext cx="180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Repräsentanten</a:t>
            </a:r>
          </a:p>
        </p:txBody>
      </p:sp>
      <p:sp>
        <p:nvSpPr>
          <p:cNvPr id="371733" name="Line 21"/>
          <p:cNvSpPr>
            <a:spLocks noChangeShapeType="1"/>
          </p:cNvSpPr>
          <p:nvPr/>
        </p:nvSpPr>
        <p:spPr bwMode="auto">
          <a:xfrm flipH="1" flipV="1">
            <a:off x="1547813" y="4580707"/>
            <a:ext cx="57626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34" name="Line 22"/>
          <p:cNvSpPr>
            <a:spLocks noChangeShapeType="1"/>
          </p:cNvSpPr>
          <p:nvPr/>
        </p:nvSpPr>
        <p:spPr bwMode="auto">
          <a:xfrm flipH="1" flipV="1">
            <a:off x="2052638" y="4148907"/>
            <a:ext cx="2159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35" name="Line 23"/>
          <p:cNvSpPr>
            <a:spLocks noChangeShapeType="1"/>
          </p:cNvSpPr>
          <p:nvPr/>
        </p:nvSpPr>
        <p:spPr bwMode="auto">
          <a:xfrm flipV="1">
            <a:off x="2484438" y="4509269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36" name="Line 24"/>
          <p:cNvSpPr>
            <a:spLocks noChangeShapeType="1"/>
          </p:cNvSpPr>
          <p:nvPr/>
        </p:nvSpPr>
        <p:spPr bwMode="auto">
          <a:xfrm flipV="1">
            <a:off x="3708400" y="4725169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37" name="Line 25"/>
          <p:cNvSpPr>
            <a:spLocks noChangeShapeType="1"/>
          </p:cNvSpPr>
          <p:nvPr/>
        </p:nvSpPr>
        <p:spPr bwMode="auto">
          <a:xfrm>
            <a:off x="5672138" y="4490219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38" name="Text Box 26"/>
          <p:cNvSpPr txBox="1">
            <a:spLocks noChangeArrowheads="1"/>
          </p:cNvSpPr>
          <p:nvPr/>
        </p:nvSpPr>
        <p:spPr bwMode="auto">
          <a:xfrm>
            <a:off x="6156325" y="4869632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offene ZHK</a:t>
            </a:r>
          </a:p>
        </p:txBody>
      </p:sp>
      <p:sp>
        <p:nvSpPr>
          <p:cNvPr id="371739" name="Oval 27"/>
          <p:cNvSpPr>
            <a:spLocks noChangeArrowheads="1"/>
          </p:cNvSpPr>
          <p:nvPr/>
        </p:nvSpPr>
        <p:spPr bwMode="auto">
          <a:xfrm>
            <a:off x="4356100" y="4509269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40" name="Oval 28"/>
          <p:cNvSpPr>
            <a:spLocks noChangeArrowheads="1"/>
          </p:cNvSpPr>
          <p:nvPr/>
        </p:nvSpPr>
        <p:spPr bwMode="auto">
          <a:xfrm>
            <a:off x="4573588" y="3861569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41" name="Oval 29"/>
          <p:cNvSpPr>
            <a:spLocks noChangeArrowheads="1"/>
          </p:cNvSpPr>
          <p:nvPr/>
        </p:nvSpPr>
        <p:spPr bwMode="auto">
          <a:xfrm>
            <a:off x="5221288" y="3717107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42" name="Line 30"/>
          <p:cNvSpPr>
            <a:spLocks noChangeShapeType="1"/>
          </p:cNvSpPr>
          <p:nvPr/>
        </p:nvSpPr>
        <p:spPr bwMode="auto">
          <a:xfrm flipV="1">
            <a:off x="4429125" y="4006032"/>
            <a:ext cx="21590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43" name="Line 31"/>
          <p:cNvSpPr>
            <a:spLocks noChangeShapeType="1"/>
          </p:cNvSpPr>
          <p:nvPr/>
        </p:nvSpPr>
        <p:spPr bwMode="auto">
          <a:xfrm flipV="1">
            <a:off x="4716463" y="3790132"/>
            <a:ext cx="504825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44" name="Line 32"/>
          <p:cNvSpPr>
            <a:spLocks noChangeShapeType="1"/>
          </p:cNvSpPr>
          <p:nvPr/>
        </p:nvSpPr>
        <p:spPr bwMode="auto">
          <a:xfrm flipH="1" flipV="1">
            <a:off x="4789488" y="4006032"/>
            <a:ext cx="13684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45" name="Text Box 33"/>
          <p:cNvSpPr txBox="1">
            <a:spLocks noChangeArrowheads="1"/>
          </p:cNvSpPr>
          <p:nvPr/>
        </p:nvSpPr>
        <p:spPr bwMode="auto">
          <a:xfrm>
            <a:off x="6229350" y="3933007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</a:t>
            </a:r>
          </a:p>
        </p:txBody>
      </p:sp>
      <p:sp>
        <p:nvSpPr>
          <p:cNvPr id="371746" name="Line 34"/>
          <p:cNvSpPr>
            <a:spLocks noChangeShapeType="1"/>
          </p:cNvSpPr>
          <p:nvPr/>
        </p:nvSpPr>
        <p:spPr bwMode="auto">
          <a:xfrm>
            <a:off x="4500563" y="4653732"/>
            <a:ext cx="2159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47" name="Oval 35"/>
          <p:cNvSpPr>
            <a:spLocks noChangeArrowheads="1"/>
          </p:cNvSpPr>
          <p:nvPr/>
        </p:nvSpPr>
        <p:spPr bwMode="auto">
          <a:xfrm>
            <a:off x="4645025" y="5085532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48" name="Text Box 36"/>
          <p:cNvSpPr txBox="1">
            <a:spLocks noChangeArrowheads="1"/>
          </p:cNvSpPr>
          <p:nvPr/>
        </p:nvSpPr>
        <p:spPr bwMode="auto">
          <a:xfrm>
            <a:off x="4789488" y="5156969"/>
            <a:ext cx="122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noch nicht</a:t>
            </a:r>
            <a:br>
              <a:rPr lang="de-DE"/>
            </a:br>
            <a:r>
              <a:rPr lang="de-DE"/>
              <a:t>exploriert</a:t>
            </a:r>
          </a:p>
        </p:txBody>
      </p:sp>
      <p:sp>
        <p:nvSpPr>
          <p:cNvPr id="371749" name="Text Box 37"/>
          <p:cNvSpPr txBox="1">
            <a:spLocks noChangeArrowheads="1"/>
          </p:cNvSpPr>
          <p:nvPr/>
        </p:nvSpPr>
        <p:spPr bwMode="auto">
          <a:xfrm>
            <a:off x="5868988" y="3069407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fertiger Knoten</a:t>
            </a:r>
          </a:p>
        </p:txBody>
      </p:sp>
      <p:sp>
        <p:nvSpPr>
          <p:cNvPr id="371750" name="Line 38"/>
          <p:cNvSpPr>
            <a:spLocks noChangeShapeType="1"/>
          </p:cNvSpPr>
          <p:nvPr/>
        </p:nvSpPr>
        <p:spPr bwMode="auto">
          <a:xfrm flipH="1">
            <a:off x="5437188" y="3356744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51" name="Line 39"/>
          <p:cNvSpPr>
            <a:spLocks noChangeShapeType="1"/>
          </p:cNvSpPr>
          <p:nvPr/>
        </p:nvSpPr>
        <p:spPr bwMode="auto">
          <a:xfrm flipH="1" flipV="1">
            <a:off x="4141788" y="3501207"/>
            <a:ext cx="431800" cy="3603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523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E702-279A-114E-AD45-125ABA065CFC}" type="slidenum">
              <a:rPr lang="de-DE"/>
              <a:pPr/>
              <a:t>67</a:t>
            </a:fld>
            <a:endParaRPr lang="de-DE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Beweis über vollständige Induktion.</a:t>
            </a:r>
          </a:p>
          <a:p>
            <a:r>
              <a:rPr lang="de-DE"/>
              <a:t>Anfangs gelten alle Invarianten</a:t>
            </a:r>
          </a:p>
          <a:p>
            <a:r>
              <a:rPr lang="de-DE"/>
              <a:t>Fall 3: Kante zu fertigem Knoten</a:t>
            </a:r>
          </a:p>
          <a:p>
            <a:endParaRPr lang="de-DE"/>
          </a:p>
        </p:txBody>
      </p:sp>
      <p:sp>
        <p:nvSpPr>
          <p:cNvPr id="372740" name="Oval 4"/>
          <p:cNvSpPr>
            <a:spLocks noChangeArrowheads="1"/>
          </p:cNvSpPr>
          <p:nvPr/>
        </p:nvSpPr>
        <p:spPr bwMode="auto">
          <a:xfrm>
            <a:off x="1331913" y="4292352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41" name="Oval 5"/>
          <p:cNvSpPr>
            <a:spLocks noChangeArrowheads="1"/>
          </p:cNvSpPr>
          <p:nvPr/>
        </p:nvSpPr>
        <p:spPr bwMode="auto">
          <a:xfrm>
            <a:off x="1979613" y="3860552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42" name="Oval 6"/>
          <p:cNvSpPr>
            <a:spLocks noChangeArrowheads="1"/>
          </p:cNvSpPr>
          <p:nvPr/>
        </p:nvSpPr>
        <p:spPr bwMode="auto">
          <a:xfrm>
            <a:off x="2484438" y="4292352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43" name="Oval 7"/>
          <p:cNvSpPr>
            <a:spLocks noChangeArrowheads="1"/>
          </p:cNvSpPr>
          <p:nvPr/>
        </p:nvSpPr>
        <p:spPr bwMode="auto">
          <a:xfrm>
            <a:off x="2700338" y="4868615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44" name="Oval 8"/>
          <p:cNvSpPr>
            <a:spLocks noChangeArrowheads="1"/>
          </p:cNvSpPr>
          <p:nvPr/>
        </p:nvSpPr>
        <p:spPr bwMode="auto">
          <a:xfrm>
            <a:off x="3421063" y="4724152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45" name="Line 9"/>
          <p:cNvSpPr>
            <a:spLocks noChangeShapeType="1"/>
          </p:cNvSpPr>
          <p:nvPr/>
        </p:nvSpPr>
        <p:spPr bwMode="auto">
          <a:xfrm flipV="1">
            <a:off x="1476375" y="4005015"/>
            <a:ext cx="5032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46" name="Line 10"/>
          <p:cNvSpPr>
            <a:spLocks noChangeShapeType="1"/>
          </p:cNvSpPr>
          <p:nvPr/>
        </p:nvSpPr>
        <p:spPr bwMode="auto">
          <a:xfrm>
            <a:off x="2124075" y="4005015"/>
            <a:ext cx="360363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47" name="Line 11"/>
          <p:cNvSpPr>
            <a:spLocks noChangeShapeType="1"/>
          </p:cNvSpPr>
          <p:nvPr/>
        </p:nvSpPr>
        <p:spPr bwMode="auto">
          <a:xfrm>
            <a:off x="2628900" y="4436815"/>
            <a:ext cx="142875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48" name="Line 12"/>
          <p:cNvSpPr>
            <a:spLocks noChangeShapeType="1"/>
          </p:cNvSpPr>
          <p:nvPr/>
        </p:nvSpPr>
        <p:spPr bwMode="auto">
          <a:xfrm flipV="1">
            <a:off x="2844800" y="4797177"/>
            <a:ext cx="576263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49" name="Line 13"/>
          <p:cNvSpPr>
            <a:spLocks noChangeShapeType="1"/>
          </p:cNvSpPr>
          <p:nvPr/>
        </p:nvSpPr>
        <p:spPr bwMode="auto">
          <a:xfrm flipV="1">
            <a:off x="3563938" y="4652715"/>
            <a:ext cx="792162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50" name="Line 14"/>
          <p:cNvSpPr>
            <a:spLocks noChangeShapeType="1"/>
          </p:cNvSpPr>
          <p:nvPr/>
        </p:nvSpPr>
        <p:spPr bwMode="auto">
          <a:xfrm flipV="1">
            <a:off x="2124075" y="3644652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51" name="Oval 15"/>
          <p:cNvSpPr>
            <a:spLocks noChangeArrowheads="1"/>
          </p:cNvSpPr>
          <p:nvPr/>
        </p:nvSpPr>
        <p:spPr bwMode="auto">
          <a:xfrm>
            <a:off x="2484438" y="2996952"/>
            <a:ext cx="20161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geschlossene</a:t>
            </a:r>
            <a:br>
              <a:rPr lang="de-DE"/>
            </a:br>
            <a:r>
              <a:rPr lang="de-DE"/>
              <a:t>ZHK</a:t>
            </a:r>
          </a:p>
        </p:txBody>
      </p:sp>
      <p:sp>
        <p:nvSpPr>
          <p:cNvPr id="372752" name="Oval 16"/>
          <p:cNvSpPr>
            <a:spLocks noChangeArrowheads="1"/>
          </p:cNvSpPr>
          <p:nvPr/>
        </p:nvSpPr>
        <p:spPr bwMode="auto">
          <a:xfrm>
            <a:off x="2197100" y="4005015"/>
            <a:ext cx="1582738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53" name="Oval 17"/>
          <p:cNvSpPr>
            <a:spLocks noChangeArrowheads="1"/>
          </p:cNvSpPr>
          <p:nvPr/>
        </p:nvSpPr>
        <p:spPr bwMode="auto">
          <a:xfrm rot="-1165313">
            <a:off x="3978275" y="3622427"/>
            <a:ext cx="1873250" cy="12239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54" name="Oval 18"/>
          <p:cNvSpPr>
            <a:spLocks noChangeArrowheads="1"/>
          </p:cNvSpPr>
          <p:nvPr/>
        </p:nvSpPr>
        <p:spPr bwMode="auto">
          <a:xfrm>
            <a:off x="1908175" y="3789115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55" name="Oval 19"/>
          <p:cNvSpPr>
            <a:spLocks noChangeArrowheads="1"/>
          </p:cNvSpPr>
          <p:nvPr/>
        </p:nvSpPr>
        <p:spPr bwMode="auto">
          <a:xfrm>
            <a:off x="1260475" y="4220915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56" name="Text Box 20"/>
          <p:cNvSpPr txBox="1">
            <a:spLocks noChangeArrowheads="1"/>
          </p:cNvSpPr>
          <p:nvPr/>
        </p:nvSpPr>
        <p:spPr bwMode="auto">
          <a:xfrm>
            <a:off x="2176463" y="5465515"/>
            <a:ext cx="180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Repräsentanten</a:t>
            </a:r>
          </a:p>
        </p:txBody>
      </p:sp>
      <p:sp>
        <p:nvSpPr>
          <p:cNvPr id="372757" name="Line 21"/>
          <p:cNvSpPr>
            <a:spLocks noChangeShapeType="1"/>
          </p:cNvSpPr>
          <p:nvPr/>
        </p:nvSpPr>
        <p:spPr bwMode="auto">
          <a:xfrm flipH="1" flipV="1">
            <a:off x="1547813" y="4652715"/>
            <a:ext cx="57626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58" name="Line 22"/>
          <p:cNvSpPr>
            <a:spLocks noChangeShapeType="1"/>
          </p:cNvSpPr>
          <p:nvPr/>
        </p:nvSpPr>
        <p:spPr bwMode="auto">
          <a:xfrm flipH="1" flipV="1">
            <a:off x="2052638" y="4220915"/>
            <a:ext cx="2159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59" name="Line 23"/>
          <p:cNvSpPr>
            <a:spLocks noChangeShapeType="1"/>
          </p:cNvSpPr>
          <p:nvPr/>
        </p:nvSpPr>
        <p:spPr bwMode="auto">
          <a:xfrm flipV="1">
            <a:off x="2484438" y="4581277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60" name="Line 24"/>
          <p:cNvSpPr>
            <a:spLocks noChangeShapeType="1"/>
          </p:cNvSpPr>
          <p:nvPr/>
        </p:nvSpPr>
        <p:spPr bwMode="auto">
          <a:xfrm flipV="1">
            <a:off x="3708400" y="4797177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61" name="Line 25"/>
          <p:cNvSpPr>
            <a:spLocks noChangeShapeType="1"/>
          </p:cNvSpPr>
          <p:nvPr/>
        </p:nvSpPr>
        <p:spPr bwMode="auto">
          <a:xfrm>
            <a:off x="5672138" y="4562227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62" name="Text Box 26"/>
          <p:cNvSpPr txBox="1">
            <a:spLocks noChangeArrowheads="1"/>
          </p:cNvSpPr>
          <p:nvPr/>
        </p:nvSpPr>
        <p:spPr bwMode="auto">
          <a:xfrm>
            <a:off x="6156325" y="4941640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offene ZHK</a:t>
            </a:r>
          </a:p>
        </p:txBody>
      </p:sp>
      <p:sp>
        <p:nvSpPr>
          <p:cNvPr id="372763" name="Oval 27"/>
          <p:cNvSpPr>
            <a:spLocks noChangeArrowheads="1"/>
          </p:cNvSpPr>
          <p:nvPr/>
        </p:nvSpPr>
        <p:spPr bwMode="auto">
          <a:xfrm>
            <a:off x="4356100" y="4581277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64" name="Oval 28"/>
          <p:cNvSpPr>
            <a:spLocks noChangeArrowheads="1"/>
          </p:cNvSpPr>
          <p:nvPr/>
        </p:nvSpPr>
        <p:spPr bwMode="auto">
          <a:xfrm>
            <a:off x="4573588" y="3933577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65" name="Oval 29"/>
          <p:cNvSpPr>
            <a:spLocks noChangeArrowheads="1"/>
          </p:cNvSpPr>
          <p:nvPr/>
        </p:nvSpPr>
        <p:spPr bwMode="auto">
          <a:xfrm>
            <a:off x="5221288" y="3789115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66" name="Line 30"/>
          <p:cNvSpPr>
            <a:spLocks noChangeShapeType="1"/>
          </p:cNvSpPr>
          <p:nvPr/>
        </p:nvSpPr>
        <p:spPr bwMode="auto">
          <a:xfrm flipV="1">
            <a:off x="4429125" y="4078040"/>
            <a:ext cx="21590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67" name="Line 31"/>
          <p:cNvSpPr>
            <a:spLocks noChangeShapeType="1"/>
          </p:cNvSpPr>
          <p:nvPr/>
        </p:nvSpPr>
        <p:spPr bwMode="auto">
          <a:xfrm flipV="1">
            <a:off x="4716463" y="3862140"/>
            <a:ext cx="504825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68" name="Line 32"/>
          <p:cNvSpPr>
            <a:spLocks noChangeShapeType="1"/>
          </p:cNvSpPr>
          <p:nvPr/>
        </p:nvSpPr>
        <p:spPr bwMode="auto">
          <a:xfrm flipH="1" flipV="1">
            <a:off x="4789488" y="4078040"/>
            <a:ext cx="13684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69" name="Text Box 33"/>
          <p:cNvSpPr txBox="1">
            <a:spLocks noChangeArrowheads="1"/>
          </p:cNvSpPr>
          <p:nvPr/>
        </p:nvSpPr>
        <p:spPr bwMode="auto">
          <a:xfrm>
            <a:off x="6229350" y="4005015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</a:t>
            </a:r>
          </a:p>
        </p:txBody>
      </p:sp>
      <p:sp>
        <p:nvSpPr>
          <p:cNvPr id="372770" name="Line 34"/>
          <p:cNvSpPr>
            <a:spLocks noChangeShapeType="1"/>
          </p:cNvSpPr>
          <p:nvPr/>
        </p:nvSpPr>
        <p:spPr bwMode="auto">
          <a:xfrm>
            <a:off x="4500563" y="4725740"/>
            <a:ext cx="2159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71" name="Oval 35"/>
          <p:cNvSpPr>
            <a:spLocks noChangeArrowheads="1"/>
          </p:cNvSpPr>
          <p:nvPr/>
        </p:nvSpPr>
        <p:spPr bwMode="auto">
          <a:xfrm>
            <a:off x="4645025" y="5157540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72" name="Text Box 36"/>
          <p:cNvSpPr txBox="1">
            <a:spLocks noChangeArrowheads="1"/>
          </p:cNvSpPr>
          <p:nvPr/>
        </p:nvSpPr>
        <p:spPr bwMode="auto">
          <a:xfrm>
            <a:off x="4789488" y="5228977"/>
            <a:ext cx="122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noch nicht</a:t>
            </a:r>
            <a:br>
              <a:rPr lang="de-DE"/>
            </a:br>
            <a:r>
              <a:rPr lang="de-DE"/>
              <a:t>exploriert</a:t>
            </a:r>
          </a:p>
        </p:txBody>
      </p:sp>
      <p:sp>
        <p:nvSpPr>
          <p:cNvPr id="372773" name="Text Box 37"/>
          <p:cNvSpPr txBox="1">
            <a:spLocks noChangeArrowheads="1"/>
          </p:cNvSpPr>
          <p:nvPr/>
        </p:nvSpPr>
        <p:spPr bwMode="auto">
          <a:xfrm>
            <a:off x="5868988" y="3141415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fertiger Knoten</a:t>
            </a:r>
          </a:p>
        </p:txBody>
      </p:sp>
      <p:sp>
        <p:nvSpPr>
          <p:cNvPr id="372774" name="Line 38"/>
          <p:cNvSpPr>
            <a:spLocks noChangeShapeType="1"/>
          </p:cNvSpPr>
          <p:nvPr/>
        </p:nvSpPr>
        <p:spPr bwMode="auto">
          <a:xfrm flipH="1">
            <a:off x="5437188" y="3428752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75" name="Line 39"/>
          <p:cNvSpPr>
            <a:spLocks noChangeShapeType="1"/>
          </p:cNvSpPr>
          <p:nvPr/>
        </p:nvSpPr>
        <p:spPr bwMode="auto">
          <a:xfrm>
            <a:off x="4716463" y="4076452"/>
            <a:ext cx="503237" cy="2889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76" name="Oval 40"/>
          <p:cNvSpPr>
            <a:spLocks noChangeArrowheads="1"/>
          </p:cNvSpPr>
          <p:nvPr/>
        </p:nvSpPr>
        <p:spPr bwMode="auto">
          <a:xfrm>
            <a:off x="5219700" y="4293940"/>
            <a:ext cx="144463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96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01EB-A7F3-E642-9E4A-BF43CF244FF7}" type="slidenum">
              <a:rPr lang="de-DE"/>
              <a:pPr/>
              <a:t>68</a:t>
            </a:fld>
            <a:endParaRPr lang="de-DE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Beweis über vollständige Induktion.</a:t>
            </a:r>
          </a:p>
          <a:p>
            <a:r>
              <a:rPr lang="de-DE"/>
              <a:t>Anfangs gelten alle Invarianten</a:t>
            </a:r>
          </a:p>
          <a:p>
            <a:r>
              <a:rPr lang="de-DE"/>
              <a:t>Fall 4: Kante zu nicht exploriertem Knoten</a:t>
            </a:r>
          </a:p>
          <a:p>
            <a:endParaRPr lang="de-DE"/>
          </a:p>
        </p:txBody>
      </p:sp>
      <p:sp>
        <p:nvSpPr>
          <p:cNvPr id="373764" name="Oval 4"/>
          <p:cNvSpPr>
            <a:spLocks noChangeArrowheads="1"/>
          </p:cNvSpPr>
          <p:nvPr/>
        </p:nvSpPr>
        <p:spPr bwMode="auto">
          <a:xfrm>
            <a:off x="1331913" y="4292352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65" name="Oval 5"/>
          <p:cNvSpPr>
            <a:spLocks noChangeArrowheads="1"/>
          </p:cNvSpPr>
          <p:nvPr/>
        </p:nvSpPr>
        <p:spPr bwMode="auto">
          <a:xfrm>
            <a:off x="1979613" y="3860552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66" name="Oval 6"/>
          <p:cNvSpPr>
            <a:spLocks noChangeArrowheads="1"/>
          </p:cNvSpPr>
          <p:nvPr/>
        </p:nvSpPr>
        <p:spPr bwMode="auto">
          <a:xfrm>
            <a:off x="2484438" y="4292352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67" name="Oval 7"/>
          <p:cNvSpPr>
            <a:spLocks noChangeArrowheads="1"/>
          </p:cNvSpPr>
          <p:nvPr/>
        </p:nvSpPr>
        <p:spPr bwMode="auto">
          <a:xfrm>
            <a:off x="2700338" y="4868615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68" name="Oval 8"/>
          <p:cNvSpPr>
            <a:spLocks noChangeArrowheads="1"/>
          </p:cNvSpPr>
          <p:nvPr/>
        </p:nvSpPr>
        <p:spPr bwMode="auto">
          <a:xfrm>
            <a:off x="3421063" y="4724152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69" name="Line 9"/>
          <p:cNvSpPr>
            <a:spLocks noChangeShapeType="1"/>
          </p:cNvSpPr>
          <p:nvPr/>
        </p:nvSpPr>
        <p:spPr bwMode="auto">
          <a:xfrm flipV="1">
            <a:off x="1476375" y="4005015"/>
            <a:ext cx="5032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70" name="Line 10"/>
          <p:cNvSpPr>
            <a:spLocks noChangeShapeType="1"/>
          </p:cNvSpPr>
          <p:nvPr/>
        </p:nvSpPr>
        <p:spPr bwMode="auto">
          <a:xfrm>
            <a:off x="2124075" y="4005015"/>
            <a:ext cx="360363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71" name="Line 11"/>
          <p:cNvSpPr>
            <a:spLocks noChangeShapeType="1"/>
          </p:cNvSpPr>
          <p:nvPr/>
        </p:nvSpPr>
        <p:spPr bwMode="auto">
          <a:xfrm>
            <a:off x="2628900" y="4436815"/>
            <a:ext cx="142875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72" name="Line 12"/>
          <p:cNvSpPr>
            <a:spLocks noChangeShapeType="1"/>
          </p:cNvSpPr>
          <p:nvPr/>
        </p:nvSpPr>
        <p:spPr bwMode="auto">
          <a:xfrm flipV="1">
            <a:off x="2844800" y="4797177"/>
            <a:ext cx="576263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73" name="Line 13"/>
          <p:cNvSpPr>
            <a:spLocks noChangeShapeType="1"/>
          </p:cNvSpPr>
          <p:nvPr/>
        </p:nvSpPr>
        <p:spPr bwMode="auto">
          <a:xfrm flipV="1">
            <a:off x="3563938" y="4652715"/>
            <a:ext cx="792162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74" name="Line 14"/>
          <p:cNvSpPr>
            <a:spLocks noChangeShapeType="1"/>
          </p:cNvSpPr>
          <p:nvPr/>
        </p:nvSpPr>
        <p:spPr bwMode="auto">
          <a:xfrm flipV="1">
            <a:off x="2124075" y="3644652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75" name="Oval 15"/>
          <p:cNvSpPr>
            <a:spLocks noChangeArrowheads="1"/>
          </p:cNvSpPr>
          <p:nvPr/>
        </p:nvSpPr>
        <p:spPr bwMode="auto">
          <a:xfrm>
            <a:off x="2484438" y="2996952"/>
            <a:ext cx="20161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geschlossene</a:t>
            </a:r>
            <a:br>
              <a:rPr lang="de-DE"/>
            </a:br>
            <a:r>
              <a:rPr lang="de-DE"/>
              <a:t>ZHK</a:t>
            </a:r>
          </a:p>
        </p:txBody>
      </p:sp>
      <p:sp>
        <p:nvSpPr>
          <p:cNvPr id="373776" name="Oval 16"/>
          <p:cNvSpPr>
            <a:spLocks noChangeArrowheads="1"/>
          </p:cNvSpPr>
          <p:nvPr/>
        </p:nvSpPr>
        <p:spPr bwMode="auto">
          <a:xfrm>
            <a:off x="2197100" y="4005015"/>
            <a:ext cx="1582738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77" name="Oval 17"/>
          <p:cNvSpPr>
            <a:spLocks noChangeArrowheads="1"/>
          </p:cNvSpPr>
          <p:nvPr/>
        </p:nvSpPr>
        <p:spPr bwMode="auto">
          <a:xfrm rot="-1165313">
            <a:off x="3978275" y="3622427"/>
            <a:ext cx="1873250" cy="12239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78" name="Oval 18"/>
          <p:cNvSpPr>
            <a:spLocks noChangeArrowheads="1"/>
          </p:cNvSpPr>
          <p:nvPr/>
        </p:nvSpPr>
        <p:spPr bwMode="auto">
          <a:xfrm>
            <a:off x="1908175" y="3789115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79" name="Oval 19"/>
          <p:cNvSpPr>
            <a:spLocks noChangeArrowheads="1"/>
          </p:cNvSpPr>
          <p:nvPr/>
        </p:nvSpPr>
        <p:spPr bwMode="auto">
          <a:xfrm>
            <a:off x="1260475" y="4220915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80" name="Text Box 20"/>
          <p:cNvSpPr txBox="1">
            <a:spLocks noChangeArrowheads="1"/>
          </p:cNvSpPr>
          <p:nvPr/>
        </p:nvSpPr>
        <p:spPr bwMode="auto">
          <a:xfrm>
            <a:off x="2176463" y="5465515"/>
            <a:ext cx="180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Repräsentanten</a:t>
            </a:r>
          </a:p>
        </p:txBody>
      </p:sp>
      <p:sp>
        <p:nvSpPr>
          <p:cNvPr id="373781" name="Line 21"/>
          <p:cNvSpPr>
            <a:spLocks noChangeShapeType="1"/>
          </p:cNvSpPr>
          <p:nvPr/>
        </p:nvSpPr>
        <p:spPr bwMode="auto">
          <a:xfrm flipH="1" flipV="1">
            <a:off x="1547813" y="4652715"/>
            <a:ext cx="57626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82" name="Line 22"/>
          <p:cNvSpPr>
            <a:spLocks noChangeShapeType="1"/>
          </p:cNvSpPr>
          <p:nvPr/>
        </p:nvSpPr>
        <p:spPr bwMode="auto">
          <a:xfrm flipH="1" flipV="1">
            <a:off x="2052638" y="4220915"/>
            <a:ext cx="2159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83" name="Line 23"/>
          <p:cNvSpPr>
            <a:spLocks noChangeShapeType="1"/>
          </p:cNvSpPr>
          <p:nvPr/>
        </p:nvSpPr>
        <p:spPr bwMode="auto">
          <a:xfrm flipV="1">
            <a:off x="2484438" y="4581277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84" name="Line 24"/>
          <p:cNvSpPr>
            <a:spLocks noChangeShapeType="1"/>
          </p:cNvSpPr>
          <p:nvPr/>
        </p:nvSpPr>
        <p:spPr bwMode="auto">
          <a:xfrm flipV="1">
            <a:off x="3708400" y="4797177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85" name="Line 25"/>
          <p:cNvSpPr>
            <a:spLocks noChangeShapeType="1"/>
          </p:cNvSpPr>
          <p:nvPr/>
        </p:nvSpPr>
        <p:spPr bwMode="auto">
          <a:xfrm>
            <a:off x="5672138" y="4562227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86" name="Text Box 26"/>
          <p:cNvSpPr txBox="1">
            <a:spLocks noChangeArrowheads="1"/>
          </p:cNvSpPr>
          <p:nvPr/>
        </p:nvSpPr>
        <p:spPr bwMode="auto">
          <a:xfrm>
            <a:off x="6156325" y="4941640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offene ZHK</a:t>
            </a:r>
          </a:p>
        </p:txBody>
      </p:sp>
      <p:sp>
        <p:nvSpPr>
          <p:cNvPr id="373787" name="Oval 27"/>
          <p:cNvSpPr>
            <a:spLocks noChangeArrowheads="1"/>
          </p:cNvSpPr>
          <p:nvPr/>
        </p:nvSpPr>
        <p:spPr bwMode="auto">
          <a:xfrm>
            <a:off x="4356100" y="4581277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88" name="Oval 28"/>
          <p:cNvSpPr>
            <a:spLocks noChangeArrowheads="1"/>
          </p:cNvSpPr>
          <p:nvPr/>
        </p:nvSpPr>
        <p:spPr bwMode="auto">
          <a:xfrm>
            <a:off x="4573588" y="3933577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89" name="Oval 29"/>
          <p:cNvSpPr>
            <a:spLocks noChangeArrowheads="1"/>
          </p:cNvSpPr>
          <p:nvPr/>
        </p:nvSpPr>
        <p:spPr bwMode="auto">
          <a:xfrm>
            <a:off x="5221288" y="3789115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90" name="Line 30"/>
          <p:cNvSpPr>
            <a:spLocks noChangeShapeType="1"/>
          </p:cNvSpPr>
          <p:nvPr/>
        </p:nvSpPr>
        <p:spPr bwMode="auto">
          <a:xfrm flipV="1">
            <a:off x="4429125" y="4078040"/>
            <a:ext cx="21590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91" name="Line 31"/>
          <p:cNvSpPr>
            <a:spLocks noChangeShapeType="1"/>
          </p:cNvSpPr>
          <p:nvPr/>
        </p:nvSpPr>
        <p:spPr bwMode="auto">
          <a:xfrm flipV="1">
            <a:off x="4716463" y="3862140"/>
            <a:ext cx="504825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92" name="Line 32"/>
          <p:cNvSpPr>
            <a:spLocks noChangeShapeType="1"/>
          </p:cNvSpPr>
          <p:nvPr/>
        </p:nvSpPr>
        <p:spPr bwMode="auto">
          <a:xfrm flipH="1" flipV="1">
            <a:off x="4789488" y="4078040"/>
            <a:ext cx="13684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93" name="Text Box 33"/>
          <p:cNvSpPr txBox="1">
            <a:spLocks noChangeArrowheads="1"/>
          </p:cNvSpPr>
          <p:nvPr/>
        </p:nvSpPr>
        <p:spPr bwMode="auto">
          <a:xfrm>
            <a:off x="6229350" y="4005015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</a:t>
            </a:r>
          </a:p>
        </p:txBody>
      </p:sp>
      <p:sp>
        <p:nvSpPr>
          <p:cNvPr id="373794" name="Line 34"/>
          <p:cNvSpPr>
            <a:spLocks noChangeShapeType="1"/>
          </p:cNvSpPr>
          <p:nvPr/>
        </p:nvSpPr>
        <p:spPr bwMode="auto">
          <a:xfrm>
            <a:off x="4500563" y="4725740"/>
            <a:ext cx="2159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95" name="Oval 35"/>
          <p:cNvSpPr>
            <a:spLocks noChangeArrowheads="1"/>
          </p:cNvSpPr>
          <p:nvPr/>
        </p:nvSpPr>
        <p:spPr bwMode="auto">
          <a:xfrm>
            <a:off x="4645025" y="5157540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96" name="Text Box 36"/>
          <p:cNvSpPr txBox="1">
            <a:spLocks noChangeArrowheads="1"/>
          </p:cNvSpPr>
          <p:nvPr/>
        </p:nvSpPr>
        <p:spPr bwMode="auto">
          <a:xfrm>
            <a:off x="4789488" y="5228977"/>
            <a:ext cx="122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noch nicht</a:t>
            </a:r>
            <a:br>
              <a:rPr lang="de-DE"/>
            </a:br>
            <a:r>
              <a:rPr lang="de-DE"/>
              <a:t>exploriert</a:t>
            </a:r>
          </a:p>
        </p:txBody>
      </p:sp>
      <p:sp>
        <p:nvSpPr>
          <p:cNvPr id="373797" name="Text Box 37"/>
          <p:cNvSpPr txBox="1">
            <a:spLocks noChangeArrowheads="1"/>
          </p:cNvSpPr>
          <p:nvPr/>
        </p:nvSpPr>
        <p:spPr bwMode="auto">
          <a:xfrm>
            <a:off x="5868988" y="3141415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fertiger Knoten</a:t>
            </a:r>
          </a:p>
        </p:txBody>
      </p:sp>
      <p:sp>
        <p:nvSpPr>
          <p:cNvPr id="373798" name="Line 38"/>
          <p:cNvSpPr>
            <a:spLocks noChangeShapeType="1"/>
          </p:cNvSpPr>
          <p:nvPr/>
        </p:nvSpPr>
        <p:spPr bwMode="auto">
          <a:xfrm flipH="1">
            <a:off x="5437188" y="3428752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99" name="Line 39"/>
          <p:cNvSpPr>
            <a:spLocks noChangeShapeType="1"/>
          </p:cNvSpPr>
          <p:nvPr/>
        </p:nvSpPr>
        <p:spPr bwMode="auto">
          <a:xfrm flipV="1">
            <a:off x="4643438" y="3357315"/>
            <a:ext cx="433387" cy="5762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800" name="Oval 40"/>
          <p:cNvSpPr>
            <a:spLocks noChangeArrowheads="1"/>
          </p:cNvSpPr>
          <p:nvPr/>
        </p:nvSpPr>
        <p:spPr bwMode="auto">
          <a:xfrm>
            <a:off x="5076825" y="3212852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801" name="Oval 41"/>
          <p:cNvSpPr>
            <a:spLocks noChangeArrowheads="1"/>
          </p:cNvSpPr>
          <p:nvPr/>
        </p:nvSpPr>
        <p:spPr bwMode="auto">
          <a:xfrm>
            <a:off x="5003800" y="3141415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564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801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1275-0A43-3F40-A81C-864DB4443D39}" type="slidenum">
              <a:rPr lang="de-DE"/>
              <a:pPr/>
              <a:t>69</a:t>
            </a:fld>
            <a:endParaRPr lang="de-DE"/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Beweis über vollständige Induktion.</a:t>
            </a:r>
          </a:p>
          <a:p>
            <a:r>
              <a:rPr lang="de-DE"/>
              <a:t>Anfangs gelten alle Invarianten</a:t>
            </a:r>
          </a:p>
          <a:p>
            <a:r>
              <a:rPr lang="de-DE"/>
              <a:t>Fall 5: Knoten exploriert</a:t>
            </a:r>
          </a:p>
          <a:p>
            <a:endParaRPr lang="de-DE"/>
          </a:p>
        </p:txBody>
      </p:sp>
      <p:sp>
        <p:nvSpPr>
          <p:cNvPr id="374788" name="Oval 4"/>
          <p:cNvSpPr>
            <a:spLocks noChangeArrowheads="1"/>
          </p:cNvSpPr>
          <p:nvPr/>
        </p:nvSpPr>
        <p:spPr bwMode="auto">
          <a:xfrm>
            <a:off x="1331913" y="42203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789" name="Oval 5"/>
          <p:cNvSpPr>
            <a:spLocks noChangeArrowheads="1"/>
          </p:cNvSpPr>
          <p:nvPr/>
        </p:nvSpPr>
        <p:spPr bwMode="auto">
          <a:xfrm>
            <a:off x="1979613" y="37885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790" name="Oval 6"/>
          <p:cNvSpPr>
            <a:spLocks noChangeArrowheads="1"/>
          </p:cNvSpPr>
          <p:nvPr/>
        </p:nvSpPr>
        <p:spPr bwMode="auto">
          <a:xfrm>
            <a:off x="2484438" y="42203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791" name="Oval 7"/>
          <p:cNvSpPr>
            <a:spLocks noChangeArrowheads="1"/>
          </p:cNvSpPr>
          <p:nvPr/>
        </p:nvSpPr>
        <p:spPr bwMode="auto">
          <a:xfrm>
            <a:off x="2700338" y="4796607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792" name="Oval 8"/>
          <p:cNvSpPr>
            <a:spLocks noChangeArrowheads="1"/>
          </p:cNvSpPr>
          <p:nvPr/>
        </p:nvSpPr>
        <p:spPr bwMode="auto">
          <a:xfrm>
            <a:off x="3421063" y="46521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793" name="Line 9"/>
          <p:cNvSpPr>
            <a:spLocks noChangeShapeType="1"/>
          </p:cNvSpPr>
          <p:nvPr/>
        </p:nvSpPr>
        <p:spPr bwMode="auto">
          <a:xfrm flipV="1">
            <a:off x="1476375" y="3933007"/>
            <a:ext cx="5032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794" name="Line 10"/>
          <p:cNvSpPr>
            <a:spLocks noChangeShapeType="1"/>
          </p:cNvSpPr>
          <p:nvPr/>
        </p:nvSpPr>
        <p:spPr bwMode="auto">
          <a:xfrm>
            <a:off x="2124075" y="3933007"/>
            <a:ext cx="360363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795" name="Line 11"/>
          <p:cNvSpPr>
            <a:spLocks noChangeShapeType="1"/>
          </p:cNvSpPr>
          <p:nvPr/>
        </p:nvSpPr>
        <p:spPr bwMode="auto">
          <a:xfrm>
            <a:off x="2628900" y="4364807"/>
            <a:ext cx="142875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796" name="Line 12"/>
          <p:cNvSpPr>
            <a:spLocks noChangeShapeType="1"/>
          </p:cNvSpPr>
          <p:nvPr/>
        </p:nvSpPr>
        <p:spPr bwMode="auto">
          <a:xfrm flipV="1">
            <a:off x="2844800" y="4725169"/>
            <a:ext cx="576263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797" name="Line 13"/>
          <p:cNvSpPr>
            <a:spLocks noChangeShapeType="1"/>
          </p:cNvSpPr>
          <p:nvPr/>
        </p:nvSpPr>
        <p:spPr bwMode="auto">
          <a:xfrm flipV="1">
            <a:off x="3563938" y="4580707"/>
            <a:ext cx="792162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798" name="Line 14"/>
          <p:cNvSpPr>
            <a:spLocks noChangeShapeType="1"/>
          </p:cNvSpPr>
          <p:nvPr/>
        </p:nvSpPr>
        <p:spPr bwMode="auto">
          <a:xfrm flipV="1">
            <a:off x="2124075" y="3572644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799" name="Oval 15"/>
          <p:cNvSpPr>
            <a:spLocks noChangeArrowheads="1"/>
          </p:cNvSpPr>
          <p:nvPr/>
        </p:nvSpPr>
        <p:spPr bwMode="auto">
          <a:xfrm>
            <a:off x="2484438" y="2924944"/>
            <a:ext cx="20161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geschlossene</a:t>
            </a:r>
            <a:br>
              <a:rPr lang="de-DE"/>
            </a:br>
            <a:r>
              <a:rPr lang="de-DE"/>
              <a:t>ZHK</a:t>
            </a:r>
          </a:p>
        </p:txBody>
      </p:sp>
      <p:sp>
        <p:nvSpPr>
          <p:cNvPr id="374800" name="Oval 16"/>
          <p:cNvSpPr>
            <a:spLocks noChangeArrowheads="1"/>
          </p:cNvSpPr>
          <p:nvPr/>
        </p:nvSpPr>
        <p:spPr bwMode="auto">
          <a:xfrm>
            <a:off x="2197100" y="3933007"/>
            <a:ext cx="1582738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801" name="Oval 17"/>
          <p:cNvSpPr>
            <a:spLocks noChangeArrowheads="1"/>
          </p:cNvSpPr>
          <p:nvPr/>
        </p:nvSpPr>
        <p:spPr bwMode="auto">
          <a:xfrm rot="-1165313">
            <a:off x="3978275" y="3550419"/>
            <a:ext cx="1873250" cy="12239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802" name="Oval 18"/>
          <p:cNvSpPr>
            <a:spLocks noChangeArrowheads="1"/>
          </p:cNvSpPr>
          <p:nvPr/>
        </p:nvSpPr>
        <p:spPr bwMode="auto">
          <a:xfrm>
            <a:off x="1908175" y="3717107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803" name="Oval 19"/>
          <p:cNvSpPr>
            <a:spLocks noChangeArrowheads="1"/>
          </p:cNvSpPr>
          <p:nvPr/>
        </p:nvSpPr>
        <p:spPr bwMode="auto">
          <a:xfrm>
            <a:off x="1260475" y="4148907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804" name="Text Box 20"/>
          <p:cNvSpPr txBox="1">
            <a:spLocks noChangeArrowheads="1"/>
          </p:cNvSpPr>
          <p:nvPr/>
        </p:nvSpPr>
        <p:spPr bwMode="auto">
          <a:xfrm>
            <a:off x="2176463" y="5393507"/>
            <a:ext cx="180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Repräsentanten</a:t>
            </a:r>
          </a:p>
        </p:txBody>
      </p:sp>
      <p:sp>
        <p:nvSpPr>
          <p:cNvPr id="374805" name="Line 21"/>
          <p:cNvSpPr>
            <a:spLocks noChangeShapeType="1"/>
          </p:cNvSpPr>
          <p:nvPr/>
        </p:nvSpPr>
        <p:spPr bwMode="auto">
          <a:xfrm flipH="1" flipV="1">
            <a:off x="1547813" y="4580707"/>
            <a:ext cx="57626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06" name="Line 22"/>
          <p:cNvSpPr>
            <a:spLocks noChangeShapeType="1"/>
          </p:cNvSpPr>
          <p:nvPr/>
        </p:nvSpPr>
        <p:spPr bwMode="auto">
          <a:xfrm flipH="1" flipV="1">
            <a:off x="2052638" y="4148907"/>
            <a:ext cx="2159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07" name="Line 23"/>
          <p:cNvSpPr>
            <a:spLocks noChangeShapeType="1"/>
          </p:cNvSpPr>
          <p:nvPr/>
        </p:nvSpPr>
        <p:spPr bwMode="auto">
          <a:xfrm flipV="1">
            <a:off x="2484438" y="4509269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08" name="Line 24"/>
          <p:cNvSpPr>
            <a:spLocks noChangeShapeType="1"/>
          </p:cNvSpPr>
          <p:nvPr/>
        </p:nvSpPr>
        <p:spPr bwMode="auto">
          <a:xfrm flipV="1">
            <a:off x="3708400" y="4725169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09" name="Line 25"/>
          <p:cNvSpPr>
            <a:spLocks noChangeShapeType="1"/>
          </p:cNvSpPr>
          <p:nvPr/>
        </p:nvSpPr>
        <p:spPr bwMode="auto">
          <a:xfrm>
            <a:off x="5672138" y="4490219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10" name="Text Box 26"/>
          <p:cNvSpPr txBox="1">
            <a:spLocks noChangeArrowheads="1"/>
          </p:cNvSpPr>
          <p:nvPr/>
        </p:nvSpPr>
        <p:spPr bwMode="auto">
          <a:xfrm>
            <a:off x="6156325" y="4869632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offene ZHK</a:t>
            </a:r>
          </a:p>
        </p:txBody>
      </p:sp>
      <p:sp>
        <p:nvSpPr>
          <p:cNvPr id="374811" name="Oval 27"/>
          <p:cNvSpPr>
            <a:spLocks noChangeArrowheads="1"/>
          </p:cNvSpPr>
          <p:nvPr/>
        </p:nvSpPr>
        <p:spPr bwMode="auto">
          <a:xfrm>
            <a:off x="4356100" y="4509269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812" name="Oval 28"/>
          <p:cNvSpPr>
            <a:spLocks noChangeArrowheads="1"/>
          </p:cNvSpPr>
          <p:nvPr/>
        </p:nvSpPr>
        <p:spPr bwMode="auto">
          <a:xfrm>
            <a:off x="4573588" y="3861569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813" name="Oval 29"/>
          <p:cNvSpPr>
            <a:spLocks noChangeArrowheads="1"/>
          </p:cNvSpPr>
          <p:nvPr/>
        </p:nvSpPr>
        <p:spPr bwMode="auto">
          <a:xfrm>
            <a:off x="5221288" y="3717107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814" name="Line 30"/>
          <p:cNvSpPr>
            <a:spLocks noChangeShapeType="1"/>
          </p:cNvSpPr>
          <p:nvPr/>
        </p:nvSpPr>
        <p:spPr bwMode="auto">
          <a:xfrm flipV="1">
            <a:off x="4429125" y="4006032"/>
            <a:ext cx="21590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15" name="Line 31"/>
          <p:cNvSpPr>
            <a:spLocks noChangeShapeType="1"/>
          </p:cNvSpPr>
          <p:nvPr/>
        </p:nvSpPr>
        <p:spPr bwMode="auto">
          <a:xfrm flipV="1">
            <a:off x="4716463" y="3790132"/>
            <a:ext cx="504825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16" name="Line 32"/>
          <p:cNvSpPr>
            <a:spLocks noChangeShapeType="1"/>
          </p:cNvSpPr>
          <p:nvPr/>
        </p:nvSpPr>
        <p:spPr bwMode="auto">
          <a:xfrm flipH="1" flipV="1">
            <a:off x="4789488" y="4006032"/>
            <a:ext cx="13684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17" name="Text Box 33"/>
          <p:cNvSpPr txBox="1">
            <a:spLocks noChangeArrowheads="1"/>
          </p:cNvSpPr>
          <p:nvPr/>
        </p:nvSpPr>
        <p:spPr bwMode="auto">
          <a:xfrm>
            <a:off x="6229350" y="3933007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</a:t>
            </a:r>
          </a:p>
        </p:txBody>
      </p:sp>
      <p:sp>
        <p:nvSpPr>
          <p:cNvPr id="374818" name="Line 34"/>
          <p:cNvSpPr>
            <a:spLocks noChangeShapeType="1"/>
          </p:cNvSpPr>
          <p:nvPr/>
        </p:nvSpPr>
        <p:spPr bwMode="auto">
          <a:xfrm>
            <a:off x="4500563" y="4653732"/>
            <a:ext cx="2159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19" name="Oval 35"/>
          <p:cNvSpPr>
            <a:spLocks noChangeArrowheads="1"/>
          </p:cNvSpPr>
          <p:nvPr/>
        </p:nvSpPr>
        <p:spPr bwMode="auto">
          <a:xfrm>
            <a:off x="4645025" y="5085532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820" name="Text Box 36"/>
          <p:cNvSpPr txBox="1">
            <a:spLocks noChangeArrowheads="1"/>
          </p:cNvSpPr>
          <p:nvPr/>
        </p:nvSpPr>
        <p:spPr bwMode="auto">
          <a:xfrm>
            <a:off x="4789488" y="5156969"/>
            <a:ext cx="122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noch nicht</a:t>
            </a:r>
            <a:br>
              <a:rPr lang="de-DE"/>
            </a:br>
            <a:r>
              <a:rPr lang="de-DE"/>
              <a:t>exploriert</a:t>
            </a:r>
          </a:p>
        </p:txBody>
      </p:sp>
      <p:sp>
        <p:nvSpPr>
          <p:cNvPr id="374821" name="Text Box 37"/>
          <p:cNvSpPr txBox="1">
            <a:spLocks noChangeArrowheads="1"/>
          </p:cNvSpPr>
          <p:nvPr/>
        </p:nvSpPr>
        <p:spPr bwMode="auto">
          <a:xfrm>
            <a:off x="5868988" y="3069407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fertiger Knoten</a:t>
            </a:r>
          </a:p>
        </p:txBody>
      </p:sp>
      <p:sp>
        <p:nvSpPr>
          <p:cNvPr id="374822" name="Line 38"/>
          <p:cNvSpPr>
            <a:spLocks noChangeShapeType="1"/>
          </p:cNvSpPr>
          <p:nvPr/>
        </p:nvSpPr>
        <p:spPr bwMode="auto">
          <a:xfrm flipH="1">
            <a:off x="5437188" y="3356744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23" name="Line 39"/>
          <p:cNvSpPr>
            <a:spLocks noChangeShapeType="1"/>
          </p:cNvSpPr>
          <p:nvPr/>
        </p:nvSpPr>
        <p:spPr bwMode="auto">
          <a:xfrm flipH="1">
            <a:off x="4643438" y="4077469"/>
            <a:ext cx="15128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977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748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748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748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748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816" grpId="0" animBg="1"/>
      <p:bldP spid="3748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5442-2180-D64F-8350-5B4307BD36E1}" type="slidenum">
              <a:rPr lang="de-DE"/>
              <a:pPr/>
              <a:t>7</a:t>
            </a:fld>
            <a:endParaRPr lang="de-DE"/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Graphen</a:t>
            </a:r>
            <a:endParaRPr lang="de-DE" dirty="0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de-DE" dirty="0" smtClean="0">
                <a:solidFill>
                  <a:schemeClr val="accent2"/>
                </a:solidFill>
                <a:latin typeface="Symbol" charset="0"/>
                <a:sym typeface="Symbol" charset="0"/>
              </a:rPr>
              <a:t>𝛿</a:t>
            </a:r>
            <a:r>
              <a:rPr lang="de-DE" dirty="0" smtClean="0">
                <a:solidFill>
                  <a:schemeClr val="accent2"/>
                </a:solidFill>
              </a:rPr>
              <a:t>(</a:t>
            </a:r>
            <a:r>
              <a:rPr lang="de-DE" dirty="0" err="1">
                <a:solidFill>
                  <a:schemeClr val="accent2"/>
                </a:solidFill>
              </a:rPr>
              <a:t>v,w</a:t>
            </a:r>
            <a:r>
              <a:rPr lang="de-DE" dirty="0">
                <a:solidFill>
                  <a:schemeClr val="accent2"/>
                </a:solidFill>
              </a:rPr>
              <a:t>)</a:t>
            </a:r>
            <a:r>
              <a:rPr lang="de-DE" dirty="0"/>
              <a:t>: </a:t>
            </a:r>
            <a:r>
              <a:rPr lang="de-DE" dirty="0">
                <a:solidFill>
                  <a:schemeClr val="hlink"/>
                </a:solidFill>
              </a:rPr>
              <a:t>Distanz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Länge </a:t>
            </a:r>
            <a:r>
              <a:rPr lang="de-DE" dirty="0"/>
              <a:t>eines kürzesten gerichteten </a:t>
            </a:r>
            <a:r>
              <a:rPr lang="de-DE" dirty="0" smtClean="0"/>
              <a:t>Weges</a:t>
            </a:r>
            <a:br>
              <a:rPr lang="de-DE" dirty="0" smtClean="0"/>
            </a:br>
            <a:r>
              <a:rPr lang="de-DE" dirty="0" smtClean="0"/>
              <a:t>	von </a:t>
            </a:r>
            <a:r>
              <a:rPr lang="de-DE" dirty="0" err="1">
                <a:solidFill>
                  <a:schemeClr val="accent2"/>
                </a:solidFill>
              </a:rPr>
              <a:t>w</a:t>
            </a:r>
            <a:r>
              <a:rPr lang="de-DE" dirty="0"/>
              <a:t> zu </a:t>
            </a:r>
            <a:r>
              <a:rPr lang="de-DE" dirty="0">
                <a:solidFill>
                  <a:schemeClr val="accent2"/>
                </a:solidFill>
              </a:rPr>
              <a:t>v</a:t>
            </a:r>
            <a:r>
              <a:rPr lang="de-DE" dirty="0"/>
              <a:t> in </a:t>
            </a:r>
            <a:r>
              <a:rPr lang="de-DE" dirty="0" smtClean="0">
                <a:solidFill>
                  <a:schemeClr val="accent2"/>
                </a:solidFill>
              </a:rPr>
              <a:t>G, ∞ </a:t>
            </a:r>
            <a:r>
              <a:rPr lang="de-DE" dirty="0" smtClean="0"/>
              <a:t>wenn</a:t>
            </a:r>
            <a:r>
              <a:rPr lang="de-DE" dirty="0" smtClean="0">
                <a:solidFill>
                  <a:schemeClr val="accent2"/>
                </a:solidFill>
              </a:rPr>
              <a:t> v </a:t>
            </a:r>
            <a:r>
              <a:rPr lang="de-DE" dirty="0" smtClean="0">
                <a:solidFill>
                  <a:srgbClr val="000000"/>
                </a:solidFill>
              </a:rPr>
              <a:t>von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w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</a:rPr>
              <a:t>nicht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</a:rPr>
              <a:t>erreichbar</a:t>
            </a:r>
            <a:endParaRPr lang="de-DE" dirty="0">
              <a:solidFill>
                <a:srgbClr val="000000"/>
              </a:solidFill>
            </a:endParaRPr>
          </a:p>
          <a:p>
            <a:r>
              <a:rPr lang="de-DE" dirty="0">
                <a:solidFill>
                  <a:schemeClr val="accent2"/>
                </a:solidFill>
              </a:rPr>
              <a:t>D=</a:t>
            </a:r>
            <a:r>
              <a:rPr lang="de-DE" dirty="0" err="1">
                <a:solidFill>
                  <a:schemeClr val="accent2"/>
                </a:solidFill>
              </a:rPr>
              <a:t>max</a:t>
            </a:r>
            <a:r>
              <a:rPr lang="de-DE" baseline="-25000" dirty="0" err="1">
                <a:solidFill>
                  <a:schemeClr val="accent2"/>
                </a:solidFill>
              </a:rPr>
              <a:t>v,w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>
                <a:solidFill>
                  <a:schemeClr val="accent2"/>
                </a:solidFill>
                <a:latin typeface="Symbol" charset="0"/>
                <a:sym typeface="Symbol" charset="0"/>
              </a:rPr>
              <a:t>𝛿</a:t>
            </a:r>
            <a:r>
              <a:rPr lang="de-DE" dirty="0" smtClean="0">
                <a:solidFill>
                  <a:schemeClr val="accent2"/>
                </a:solidFill>
              </a:rPr>
              <a:t>(</a:t>
            </a:r>
            <a:r>
              <a:rPr lang="de-DE" dirty="0" err="1">
                <a:solidFill>
                  <a:schemeClr val="accent2"/>
                </a:solidFill>
              </a:rPr>
              <a:t>v,w</a:t>
            </a:r>
            <a:r>
              <a:rPr lang="de-DE" dirty="0">
                <a:solidFill>
                  <a:schemeClr val="accent2"/>
                </a:solidFill>
              </a:rPr>
              <a:t>)</a:t>
            </a:r>
            <a:r>
              <a:rPr lang="de-DE" dirty="0"/>
              <a:t>: </a:t>
            </a:r>
            <a:r>
              <a:rPr lang="de-DE" dirty="0">
                <a:solidFill>
                  <a:schemeClr val="hlink"/>
                </a:solidFill>
              </a:rPr>
              <a:t>Durchmesser</a:t>
            </a:r>
            <a:r>
              <a:rPr lang="de-DE" dirty="0"/>
              <a:t> von </a:t>
            </a:r>
            <a:r>
              <a:rPr lang="de-DE" dirty="0">
                <a:solidFill>
                  <a:schemeClr val="accent2"/>
                </a:solidFill>
              </a:rPr>
              <a:t>G</a:t>
            </a:r>
          </a:p>
        </p:txBody>
      </p:sp>
      <p:sp>
        <p:nvSpPr>
          <p:cNvPr id="317445" name="Line 5"/>
          <p:cNvSpPr>
            <a:spLocks noChangeShapeType="1"/>
          </p:cNvSpPr>
          <p:nvPr/>
        </p:nvSpPr>
        <p:spPr bwMode="auto">
          <a:xfrm flipV="1">
            <a:off x="2209800" y="3491334"/>
            <a:ext cx="1371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46" name="Line 6"/>
          <p:cNvSpPr>
            <a:spLocks noChangeShapeType="1"/>
          </p:cNvSpPr>
          <p:nvPr/>
        </p:nvSpPr>
        <p:spPr bwMode="auto">
          <a:xfrm>
            <a:off x="2209800" y="4405734"/>
            <a:ext cx="1066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47" name="Line 7"/>
          <p:cNvSpPr>
            <a:spLocks noChangeShapeType="1"/>
          </p:cNvSpPr>
          <p:nvPr/>
        </p:nvSpPr>
        <p:spPr bwMode="auto">
          <a:xfrm flipV="1">
            <a:off x="3505200" y="4481934"/>
            <a:ext cx="1143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48" name="Line 8"/>
          <p:cNvSpPr>
            <a:spLocks noChangeShapeType="1"/>
          </p:cNvSpPr>
          <p:nvPr/>
        </p:nvSpPr>
        <p:spPr bwMode="auto">
          <a:xfrm>
            <a:off x="3810000" y="3567534"/>
            <a:ext cx="838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49" name="Line 9"/>
          <p:cNvSpPr>
            <a:spLocks noChangeShapeType="1"/>
          </p:cNvSpPr>
          <p:nvPr/>
        </p:nvSpPr>
        <p:spPr bwMode="auto">
          <a:xfrm flipV="1">
            <a:off x="4876800" y="3872334"/>
            <a:ext cx="1524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50" name="Line 10"/>
          <p:cNvSpPr>
            <a:spLocks noChangeShapeType="1"/>
          </p:cNvSpPr>
          <p:nvPr/>
        </p:nvSpPr>
        <p:spPr bwMode="auto">
          <a:xfrm>
            <a:off x="4876800" y="4558134"/>
            <a:ext cx="1066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51" name="Line 11"/>
          <p:cNvSpPr>
            <a:spLocks noChangeShapeType="1"/>
          </p:cNvSpPr>
          <p:nvPr/>
        </p:nvSpPr>
        <p:spPr bwMode="auto">
          <a:xfrm flipH="1">
            <a:off x="6096000" y="3948534"/>
            <a:ext cx="3810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52" name="Oval 12"/>
          <p:cNvSpPr>
            <a:spLocks noChangeArrowheads="1"/>
          </p:cNvSpPr>
          <p:nvPr/>
        </p:nvSpPr>
        <p:spPr bwMode="auto">
          <a:xfrm>
            <a:off x="1981200" y="4177134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453" name="Oval 13"/>
          <p:cNvSpPr>
            <a:spLocks noChangeArrowheads="1"/>
          </p:cNvSpPr>
          <p:nvPr/>
        </p:nvSpPr>
        <p:spPr bwMode="auto">
          <a:xfrm>
            <a:off x="3581400" y="3338934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454" name="Oval 14"/>
          <p:cNvSpPr>
            <a:spLocks noChangeArrowheads="1"/>
          </p:cNvSpPr>
          <p:nvPr/>
        </p:nvSpPr>
        <p:spPr bwMode="auto">
          <a:xfrm>
            <a:off x="4648200" y="4329534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455" name="Oval 15"/>
          <p:cNvSpPr>
            <a:spLocks noChangeArrowheads="1"/>
          </p:cNvSpPr>
          <p:nvPr/>
        </p:nvSpPr>
        <p:spPr bwMode="auto">
          <a:xfrm>
            <a:off x="3276600" y="5091534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456" name="Oval 16"/>
          <p:cNvSpPr>
            <a:spLocks noChangeArrowheads="1"/>
          </p:cNvSpPr>
          <p:nvPr/>
        </p:nvSpPr>
        <p:spPr bwMode="auto">
          <a:xfrm>
            <a:off x="5943600" y="5243934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457" name="Oval 17"/>
          <p:cNvSpPr>
            <a:spLocks noChangeArrowheads="1"/>
          </p:cNvSpPr>
          <p:nvPr/>
        </p:nvSpPr>
        <p:spPr bwMode="auto">
          <a:xfrm>
            <a:off x="6372225" y="3745334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458" name="Text Box 18"/>
          <p:cNvSpPr txBox="1">
            <a:spLocks noChangeArrowheads="1"/>
          </p:cNvSpPr>
          <p:nvPr/>
        </p:nvSpPr>
        <p:spPr bwMode="auto">
          <a:xfrm>
            <a:off x="1508125" y="3988222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317460" name="Text Box 20"/>
          <p:cNvSpPr txBox="1">
            <a:spLocks noChangeArrowheads="1"/>
          </p:cNvSpPr>
          <p:nvPr/>
        </p:nvSpPr>
        <p:spPr bwMode="auto">
          <a:xfrm>
            <a:off x="3505200" y="3646909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317461" name="Text Box 21"/>
          <p:cNvSpPr txBox="1">
            <a:spLocks noChangeArrowheads="1"/>
          </p:cNvSpPr>
          <p:nvPr/>
        </p:nvSpPr>
        <p:spPr bwMode="auto">
          <a:xfrm>
            <a:off x="4643438" y="3818359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317462" name="Text Box 22"/>
          <p:cNvSpPr txBox="1">
            <a:spLocks noChangeArrowheads="1"/>
          </p:cNvSpPr>
          <p:nvPr/>
        </p:nvSpPr>
        <p:spPr bwMode="auto">
          <a:xfrm>
            <a:off x="6918325" y="4547022"/>
            <a:ext cx="847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hlink"/>
                </a:solidFill>
              </a:rPr>
              <a:t>D=4</a:t>
            </a:r>
          </a:p>
        </p:txBody>
      </p:sp>
      <p:sp>
        <p:nvSpPr>
          <p:cNvPr id="317463" name="Text Box 23"/>
          <p:cNvSpPr txBox="1">
            <a:spLocks noChangeArrowheads="1"/>
          </p:cNvSpPr>
          <p:nvPr/>
        </p:nvSpPr>
        <p:spPr bwMode="auto">
          <a:xfrm>
            <a:off x="3203575" y="4537497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317464" name="Oval 24"/>
          <p:cNvSpPr>
            <a:spLocks noChangeArrowheads="1"/>
          </p:cNvSpPr>
          <p:nvPr/>
        </p:nvSpPr>
        <p:spPr bwMode="auto">
          <a:xfrm>
            <a:off x="3203575" y="5042322"/>
            <a:ext cx="358775" cy="3603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465" name="Oval 25"/>
          <p:cNvSpPr>
            <a:spLocks noChangeArrowheads="1"/>
          </p:cNvSpPr>
          <p:nvPr/>
        </p:nvSpPr>
        <p:spPr bwMode="auto">
          <a:xfrm>
            <a:off x="6300788" y="3673897"/>
            <a:ext cx="358775" cy="3603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6781800" y="3626966"/>
            <a:ext cx="3834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 smtClean="0">
                <a:solidFill>
                  <a:schemeClr val="accent2"/>
                </a:solidFill>
              </a:rPr>
              <a:t>H</a:t>
            </a:r>
            <a:endParaRPr lang="de-DE" sz="2400" dirty="0">
              <a:solidFill>
                <a:schemeClr val="accent2"/>
              </a:solidFill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6228184" y="5271591"/>
            <a:ext cx="3345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 smtClean="0">
                <a:solidFill>
                  <a:schemeClr val="accent2"/>
                </a:solidFill>
              </a:rPr>
              <a:t>F</a:t>
            </a:r>
            <a:endParaRPr lang="de-DE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8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4" grpId="0" animBg="1"/>
      <p:bldP spid="31746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DF8F-81BB-034C-BBAC-EA9265CD25CE}" type="slidenum">
              <a:rPr lang="de-DE"/>
              <a:pPr/>
              <a:t>70</a:t>
            </a:fld>
            <a:endParaRPr lang="de-DE"/>
          </a:p>
        </p:txBody>
      </p:sp>
      <p:sp>
        <p:nvSpPr>
          <p:cNvPr id="375810" name="Oval 2"/>
          <p:cNvSpPr>
            <a:spLocks noChangeArrowheads="1"/>
          </p:cNvSpPr>
          <p:nvPr/>
        </p:nvSpPr>
        <p:spPr bwMode="auto">
          <a:xfrm rot="-1165313">
            <a:off x="3995738" y="3572644"/>
            <a:ext cx="1873250" cy="1223963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581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Beweis über vollständige Induktion.</a:t>
            </a:r>
          </a:p>
          <a:p>
            <a:r>
              <a:rPr lang="de-DE"/>
              <a:t>Anfangs gelten alle Invarianten</a:t>
            </a:r>
          </a:p>
          <a:p>
            <a:r>
              <a:rPr lang="de-DE"/>
              <a:t>Fall 5: Knoten exploriert</a:t>
            </a:r>
          </a:p>
          <a:p>
            <a:endParaRPr lang="de-DE"/>
          </a:p>
        </p:txBody>
      </p:sp>
      <p:sp>
        <p:nvSpPr>
          <p:cNvPr id="375813" name="Oval 5"/>
          <p:cNvSpPr>
            <a:spLocks noChangeArrowheads="1"/>
          </p:cNvSpPr>
          <p:nvPr/>
        </p:nvSpPr>
        <p:spPr bwMode="auto">
          <a:xfrm>
            <a:off x="1331913" y="42203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14" name="Oval 6"/>
          <p:cNvSpPr>
            <a:spLocks noChangeArrowheads="1"/>
          </p:cNvSpPr>
          <p:nvPr/>
        </p:nvSpPr>
        <p:spPr bwMode="auto">
          <a:xfrm>
            <a:off x="1979613" y="37885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15" name="Oval 7"/>
          <p:cNvSpPr>
            <a:spLocks noChangeArrowheads="1"/>
          </p:cNvSpPr>
          <p:nvPr/>
        </p:nvSpPr>
        <p:spPr bwMode="auto">
          <a:xfrm>
            <a:off x="2484438" y="42203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16" name="Oval 8"/>
          <p:cNvSpPr>
            <a:spLocks noChangeArrowheads="1"/>
          </p:cNvSpPr>
          <p:nvPr/>
        </p:nvSpPr>
        <p:spPr bwMode="auto">
          <a:xfrm>
            <a:off x="2700338" y="4796607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17" name="Oval 9"/>
          <p:cNvSpPr>
            <a:spLocks noChangeArrowheads="1"/>
          </p:cNvSpPr>
          <p:nvPr/>
        </p:nvSpPr>
        <p:spPr bwMode="auto">
          <a:xfrm>
            <a:off x="3421063" y="46521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18" name="Line 10"/>
          <p:cNvSpPr>
            <a:spLocks noChangeShapeType="1"/>
          </p:cNvSpPr>
          <p:nvPr/>
        </p:nvSpPr>
        <p:spPr bwMode="auto">
          <a:xfrm flipV="1">
            <a:off x="1476375" y="3933007"/>
            <a:ext cx="5032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19" name="Line 11"/>
          <p:cNvSpPr>
            <a:spLocks noChangeShapeType="1"/>
          </p:cNvSpPr>
          <p:nvPr/>
        </p:nvSpPr>
        <p:spPr bwMode="auto">
          <a:xfrm>
            <a:off x="2124075" y="3933007"/>
            <a:ext cx="360363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20" name="Line 12"/>
          <p:cNvSpPr>
            <a:spLocks noChangeShapeType="1"/>
          </p:cNvSpPr>
          <p:nvPr/>
        </p:nvSpPr>
        <p:spPr bwMode="auto">
          <a:xfrm>
            <a:off x="2628900" y="4364807"/>
            <a:ext cx="142875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21" name="Line 13"/>
          <p:cNvSpPr>
            <a:spLocks noChangeShapeType="1"/>
          </p:cNvSpPr>
          <p:nvPr/>
        </p:nvSpPr>
        <p:spPr bwMode="auto">
          <a:xfrm flipV="1">
            <a:off x="2844800" y="4725169"/>
            <a:ext cx="576263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22" name="Line 14"/>
          <p:cNvSpPr>
            <a:spLocks noChangeShapeType="1"/>
          </p:cNvSpPr>
          <p:nvPr/>
        </p:nvSpPr>
        <p:spPr bwMode="auto">
          <a:xfrm flipV="1">
            <a:off x="3563938" y="4580707"/>
            <a:ext cx="792162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23" name="Line 15"/>
          <p:cNvSpPr>
            <a:spLocks noChangeShapeType="1"/>
          </p:cNvSpPr>
          <p:nvPr/>
        </p:nvSpPr>
        <p:spPr bwMode="auto">
          <a:xfrm flipV="1">
            <a:off x="2124075" y="3572644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24" name="Oval 16"/>
          <p:cNvSpPr>
            <a:spLocks noChangeArrowheads="1"/>
          </p:cNvSpPr>
          <p:nvPr/>
        </p:nvSpPr>
        <p:spPr bwMode="auto">
          <a:xfrm>
            <a:off x="2484438" y="2924944"/>
            <a:ext cx="20161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geschlossene</a:t>
            </a:r>
            <a:br>
              <a:rPr lang="de-DE"/>
            </a:br>
            <a:r>
              <a:rPr lang="de-DE"/>
              <a:t>ZHK</a:t>
            </a:r>
          </a:p>
        </p:txBody>
      </p:sp>
      <p:sp>
        <p:nvSpPr>
          <p:cNvPr id="375825" name="Oval 17"/>
          <p:cNvSpPr>
            <a:spLocks noChangeArrowheads="1"/>
          </p:cNvSpPr>
          <p:nvPr/>
        </p:nvSpPr>
        <p:spPr bwMode="auto">
          <a:xfrm>
            <a:off x="2197100" y="3933007"/>
            <a:ext cx="1582738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26" name="Oval 18"/>
          <p:cNvSpPr>
            <a:spLocks noChangeArrowheads="1"/>
          </p:cNvSpPr>
          <p:nvPr/>
        </p:nvSpPr>
        <p:spPr bwMode="auto">
          <a:xfrm rot="-1165313">
            <a:off x="3978275" y="3550419"/>
            <a:ext cx="1873250" cy="12239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27" name="Oval 19"/>
          <p:cNvSpPr>
            <a:spLocks noChangeArrowheads="1"/>
          </p:cNvSpPr>
          <p:nvPr/>
        </p:nvSpPr>
        <p:spPr bwMode="auto">
          <a:xfrm>
            <a:off x="1908175" y="3717107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28" name="Oval 20"/>
          <p:cNvSpPr>
            <a:spLocks noChangeArrowheads="1"/>
          </p:cNvSpPr>
          <p:nvPr/>
        </p:nvSpPr>
        <p:spPr bwMode="auto">
          <a:xfrm>
            <a:off x="1260475" y="4148907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29" name="Text Box 21"/>
          <p:cNvSpPr txBox="1">
            <a:spLocks noChangeArrowheads="1"/>
          </p:cNvSpPr>
          <p:nvPr/>
        </p:nvSpPr>
        <p:spPr bwMode="auto">
          <a:xfrm>
            <a:off x="2176463" y="5393507"/>
            <a:ext cx="180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Repräsentanten</a:t>
            </a:r>
          </a:p>
        </p:txBody>
      </p:sp>
      <p:sp>
        <p:nvSpPr>
          <p:cNvPr id="375830" name="Line 22"/>
          <p:cNvSpPr>
            <a:spLocks noChangeShapeType="1"/>
          </p:cNvSpPr>
          <p:nvPr/>
        </p:nvSpPr>
        <p:spPr bwMode="auto">
          <a:xfrm flipH="1" flipV="1">
            <a:off x="1547813" y="4580707"/>
            <a:ext cx="57626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31" name="Line 23"/>
          <p:cNvSpPr>
            <a:spLocks noChangeShapeType="1"/>
          </p:cNvSpPr>
          <p:nvPr/>
        </p:nvSpPr>
        <p:spPr bwMode="auto">
          <a:xfrm flipH="1" flipV="1">
            <a:off x="2052638" y="4148907"/>
            <a:ext cx="2159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32" name="Line 24"/>
          <p:cNvSpPr>
            <a:spLocks noChangeShapeType="1"/>
          </p:cNvSpPr>
          <p:nvPr/>
        </p:nvSpPr>
        <p:spPr bwMode="auto">
          <a:xfrm flipV="1">
            <a:off x="2484438" y="4509269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33" name="Line 25"/>
          <p:cNvSpPr>
            <a:spLocks noChangeShapeType="1"/>
          </p:cNvSpPr>
          <p:nvPr/>
        </p:nvSpPr>
        <p:spPr bwMode="auto">
          <a:xfrm flipV="1">
            <a:off x="3708400" y="4725169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34" name="Line 26"/>
          <p:cNvSpPr>
            <a:spLocks noChangeShapeType="1"/>
          </p:cNvSpPr>
          <p:nvPr/>
        </p:nvSpPr>
        <p:spPr bwMode="auto">
          <a:xfrm>
            <a:off x="5672138" y="4490219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35" name="Text Box 27"/>
          <p:cNvSpPr txBox="1">
            <a:spLocks noChangeArrowheads="1"/>
          </p:cNvSpPr>
          <p:nvPr/>
        </p:nvSpPr>
        <p:spPr bwMode="auto">
          <a:xfrm>
            <a:off x="6156325" y="4869632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offene ZHK</a:t>
            </a:r>
          </a:p>
        </p:txBody>
      </p:sp>
      <p:sp>
        <p:nvSpPr>
          <p:cNvPr id="375836" name="Oval 28"/>
          <p:cNvSpPr>
            <a:spLocks noChangeArrowheads="1"/>
          </p:cNvSpPr>
          <p:nvPr/>
        </p:nvSpPr>
        <p:spPr bwMode="auto">
          <a:xfrm>
            <a:off x="4356100" y="4509269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37" name="Oval 29"/>
          <p:cNvSpPr>
            <a:spLocks noChangeArrowheads="1"/>
          </p:cNvSpPr>
          <p:nvPr/>
        </p:nvSpPr>
        <p:spPr bwMode="auto">
          <a:xfrm>
            <a:off x="4573588" y="3861569"/>
            <a:ext cx="144462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38" name="Oval 30"/>
          <p:cNvSpPr>
            <a:spLocks noChangeArrowheads="1"/>
          </p:cNvSpPr>
          <p:nvPr/>
        </p:nvSpPr>
        <p:spPr bwMode="auto">
          <a:xfrm>
            <a:off x="5221288" y="3717107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39" name="Line 31"/>
          <p:cNvSpPr>
            <a:spLocks noChangeShapeType="1"/>
          </p:cNvSpPr>
          <p:nvPr/>
        </p:nvSpPr>
        <p:spPr bwMode="auto">
          <a:xfrm flipV="1">
            <a:off x="4429125" y="4006032"/>
            <a:ext cx="21590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40" name="Line 32"/>
          <p:cNvSpPr>
            <a:spLocks noChangeShapeType="1"/>
          </p:cNvSpPr>
          <p:nvPr/>
        </p:nvSpPr>
        <p:spPr bwMode="auto">
          <a:xfrm flipV="1">
            <a:off x="4716463" y="3790132"/>
            <a:ext cx="504825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41" name="Text Box 33"/>
          <p:cNvSpPr txBox="1">
            <a:spLocks noChangeArrowheads="1"/>
          </p:cNvSpPr>
          <p:nvPr/>
        </p:nvSpPr>
        <p:spPr bwMode="auto">
          <a:xfrm>
            <a:off x="6229350" y="3933007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</a:t>
            </a:r>
          </a:p>
        </p:txBody>
      </p:sp>
      <p:sp>
        <p:nvSpPr>
          <p:cNvPr id="375842" name="Text Box 34"/>
          <p:cNvSpPr txBox="1">
            <a:spLocks noChangeArrowheads="1"/>
          </p:cNvSpPr>
          <p:nvPr/>
        </p:nvSpPr>
        <p:spPr bwMode="auto">
          <a:xfrm>
            <a:off x="5868988" y="3069407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fertiger Knoten</a:t>
            </a:r>
          </a:p>
        </p:txBody>
      </p:sp>
      <p:sp>
        <p:nvSpPr>
          <p:cNvPr id="375843" name="Line 35"/>
          <p:cNvSpPr>
            <a:spLocks noChangeShapeType="1"/>
          </p:cNvSpPr>
          <p:nvPr/>
        </p:nvSpPr>
        <p:spPr bwMode="auto">
          <a:xfrm flipH="1">
            <a:off x="5437188" y="3356744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44" name="Line 36"/>
          <p:cNvSpPr>
            <a:spLocks noChangeShapeType="1"/>
          </p:cNvSpPr>
          <p:nvPr/>
        </p:nvSpPr>
        <p:spPr bwMode="auto">
          <a:xfrm flipH="1">
            <a:off x="4643438" y="4077469"/>
            <a:ext cx="15128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45" name="Line 37"/>
          <p:cNvSpPr>
            <a:spLocks noChangeShapeType="1"/>
          </p:cNvSpPr>
          <p:nvPr/>
        </p:nvSpPr>
        <p:spPr bwMode="auto">
          <a:xfrm flipH="1">
            <a:off x="3563938" y="4077469"/>
            <a:ext cx="2592387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46" name="Text Box 38"/>
          <p:cNvSpPr txBox="1">
            <a:spLocks noChangeArrowheads="1"/>
          </p:cNvSpPr>
          <p:nvPr/>
        </p:nvSpPr>
        <p:spPr bwMode="auto">
          <a:xfrm>
            <a:off x="5867400" y="3069407"/>
            <a:ext cx="244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geschlossener Knoten</a:t>
            </a:r>
          </a:p>
        </p:txBody>
      </p:sp>
      <p:sp>
        <p:nvSpPr>
          <p:cNvPr id="375847" name="Text Box 39"/>
          <p:cNvSpPr txBox="1">
            <a:spLocks noChangeArrowheads="1"/>
          </p:cNvSpPr>
          <p:nvPr/>
        </p:nvSpPr>
        <p:spPr bwMode="auto">
          <a:xfrm>
            <a:off x="6084888" y="4869632"/>
            <a:ext cx="210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geschlossene ZHK</a:t>
            </a:r>
          </a:p>
        </p:txBody>
      </p:sp>
    </p:spTree>
    <p:extLst>
      <p:ext uri="{BB962C8B-B14F-4D97-AF65-F5344CB8AC3E}">
        <p14:creationId xmlns:p14="http://schemas.microsoft.com/office/powerpoint/2010/main" val="172106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758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758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758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75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75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375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7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75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7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75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0" grpId="0" animBg="1"/>
      <p:bldP spid="375826" grpId="0" animBg="1"/>
      <p:bldP spid="375833" grpId="0" animBg="1"/>
      <p:bldP spid="375835" grpId="0"/>
      <p:bldP spid="375842" grpId="0"/>
      <p:bldP spid="375844" grpId="0" animBg="1"/>
      <p:bldP spid="375845" grpId="0" animBg="1"/>
      <p:bldP spid="375846" grpId="0"/>
      <p:bldP spid="37584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31F5-EFA4-B640-A409-7FA0010ADAFF}" type="slidenum">
              <a:rPr lang="de-DE"/>
              <a:pPr/>
              <a:t>71</a:t>
            </a:fld>
            <a:endParaRPr lang="de-DE"/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 smtClean="0">
                <a:solidFill>
                  <a:schemeClr val="accent2"/>
                </a:solidFill>
              </a:rPr>
              <a:t>Behauptung:</a:t>
            </a:r>
            <a:r>
              <a:rPr lang="de-DE" dirty="0" smtClean="0"/>
              <a:t> </a:t>
            </a:r>
            <a:r>
              <a:rPr lang="de-DE" dirty="0"/>
              <a:t>Eine geschlossene </a:t>
            </a:r>
            <a:r>
              <a:rPr lang="de-DE" dirty="0" smtClean="0"/>
              <a:t>ZHK </a:t>
            </a:r>
            <a:r>
              <a:rPr lang="de-DE" dirty="0" err="1">
                <a:solidFill>
                  <a:schemeClr val="hlink"/>
                </a:solidFill>
              </a:rPr>
              <a:t>G</a:t>
            </a:r>
            <a:r>
              <a:rPr lang="de-DE" baseline="-25000" dirty="0" err="1">
                <a:solidFill>
                  <a:schemeClr val="hlink"/>
                </a:solidFill>
              </a:rPr>
              <a:t>c</a:t>
            </a:r>
            <a:r>
              <a:rPr lang="de-DE" dirty="0"/>
              <a:t> </a:t>
            </a:r>
            <a:r>
              <a:rPr lang="de-DE" dirty="0" smtClean="0"/>
              <a:t>im besuchten Teilgraphen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dirty="0" smtClean="0"/>
              <a:t> von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de-DE" dirty="0" smtClean="0"/>
              <a:t> ist </a:t>
            </a:r>
            <a:r>
              <a:rPr lang="de-DE" dirty="0"/>
              <a:t>eine ZHK in </a:t>
            </a:r>
            <a:r>
              <a:rPr lang="de-DE" dirty="0">
                <a:solidFill>
                  <a:schemeClr val="hlink"/>
                </a:solidFill>
              </a:rPr>
              <a:t>G</a:t>
            </a:r>
            <a:r>
              <a:rPr lang="de-DE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Beweis:</a:t>
            </a:r>
          </a:p>
          <a:p>
            <a:pPr>
              <a:lnSpc>
                <a:spcPct val="90000"/>
              </a:lnSpc>
            </a:pP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: geschlossener Knoten</a:t>
            </a:r>
          </a:p>
          <a:p>
            <a:pPr>
              <a:lnSpc>
                <a:spcPct val="90000"/>
              </a:lnSpc>
            </a:pPr>
            <a:r>
              <a:rPr lang="de-DE" dirty="0">
                <a:solidFill>
                  <a:schemeClr val="hlink"/>
                </a:solidFill>
              </a:rPr>
              <a:t>S</a:t>
            </a:r>
            <a:r>
              <a:rPr lang="de-DE" dirty="0"/>
              <a:t>: ZHK in</a:t>
            </a:r>
            <a:r>
              <a:rPr lang="de-DE" dirty="0">
                <a:solidFill>
                  <a:schemeClr val="hlink"/>
                </a:solidFill>
              </a:rPr>
              <a:t> G</a:t>
            </a:r>
            <a:r>
              <a:rPr lang="de-DE" dirty="0"/>
              <a:t>, die</a:t>
            </a:r>
            <a:r>
              <a:rPr lang="de-DE" dirty="0">
                <a:solidFill>
                  <a:schemeClr val="hlink"/>
                </a:solidFill>
              </a:rPr>
              <a:t> v</a:t>
            </a:r>
            <a:r>
              <a:rPr lang="de-DE" dirty="0"/>
              <a:t> enthält</a:t>
            </a:r>
          </a:p>
          <a:p>
            <a:pPr>
              <a:lnSpc>
                <a:spcPct val="90000"/>
              </a:lnSpc>
            </a:pPr>
            <a:r>
              <a:rPr lang="de-DE" dirty="0" err="1">
                <a:solidFill>
                  <a:schemeClr val="hlink"/>
                </a:solidFill>
              </a:rPr>
              <a:t>S</a:t>
            </a:r>
            <a:r>
              <a:rPr lang="de-DE" baseline="-25000" dirty="0" err="1">
                <a:solidFill>
                  <a:schemeClr val="hlink"/>
                </a:solidFill>
              </a:rPr>
              <a:t>c</a:t>
            </a:r>
            <a:r>
              <a:rPr lang="de-DE" dirty="0"/>
              <a:t>: ZHK in </a:t>
            </a:r>
            <a:r>
              <a:rPr lang="de-DE" dirty="0" err="1">
                <a:solidFill>
                  <a:schemeClr val="hlink"/>
                </a:solidFill>
              </a:rPr>
              <a:t>G</a:t>
            </a:r>
            <a:r>
              <a:rPr lang="de-DE" baseline="-25000" dirty="0" err="1">
                <a:solidFill>
                  <a:schemeClr val="hlink"/>
                </a:solidFill>
              </a:rPr>
              <a:t>c</a:t>
            </a:r>
            <a:r>
              <a:rPr lang="de-DE" dirty="0"/>
              <a:t>, die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enthält</a:t>
            </a:r>
          </a:p>
          <a:p>
            <a:pPr>
              <a:lnSpc>
                <a:spcPct val="90000"/>
              </a:lnSpc>
            </a:pPr>
            <a:r>
              <a:rPr lang="de-DE" dirty="0"/>
              <a:t>Es gilt: </a:t>
            </a:r>
            <a:r>
              <a:rPr lang="de-DE" dirty="0" err="1">
                <a:solidFill>
                  <a:schemeClr val="hlink"/>
                </a:solidFill>
              </a:rPr>
              <a:t>S</a:t>
            </a:r>
            <a:r>
              <a:rPr lang="de-DE" baseline="-25000" dirty="0" err="1">
                <a:solidFill>
                  <a:schemeClr val="hlink"/>
                </a:solidFill>
              </a:rPr>
              <a:t>c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⊆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S</a:t>
            </a:r>
          </a:p>
          <a:p>
            <a:pPr>
              <a:lnSpc>
                <a:spcPct val="90000"/>
              </a:lnSpc>
            </a:pPr>
            <a:r>
              <a:rPr lang="de-DE" dirty="0"/>
              <a:t>Zu zeigen: </a:t>
            </a:r>
            <a:r>
              <a:rPr lang="de-DE" dirty="0">
                <a:solidFill>
                  <a:schemeClr val="hlink"/>
                </a:solidFill>
              </a:rPr>
              <a:t>S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⊆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S</a:t>
            </a:r>
            <a:r>
              <a:rPr lang="de-DE" baseline="-25000" dirty="0" err="1">
                <a:solidFill>
                  <a:schemeClr val="hlink"/>
                </a:solidFill>
              </a:rPr>
              <a:t>c</a:t>
            </a:r>
            <a:endParaRPr lang="de-DE" baseline="-250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60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0491-5E7B-C341-803C-7DF5A6574823}" type="slidenum">
              <a:rPr lang="de-DE"/>
              <a:pPr/>
              <a:t>72</a:t>
            </a:fld>
            <a:endParaRPr lang="de-DE"/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781550"/>
          </a:xfrm>
        </p:spPr>
        <p:txBody>
          <a:bodyPr/>
          <a:lstStyle/>
          <a:p>
            <a:pPr>
              <a:buFontTx/>
              <a:buNone/>
            </a:pPr>
            <a:r>
              <a:rPr lang="de-DE" sz="2800" dirty="0" smtClean="0">
                <a:solidFill>
                  <a:schemeClr val="accent2"/>
                </a:solidFill>
              </a:rPr>
              <a:t>Beweis:</a:t>
            </a:r>
            <a:endParaRPr lang="de-DE" sz="2800" dirty="0">
              <a:solidFill>
                <a:schemeClr val="accent2"/>
              </a:solidFill>
            </a:endParaRPr>
          </a:p>
          <a:p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>: beliebiger Knoten in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</a:p>
          <a:p>
            <a:r>
              <a:rPr lang="de-DE" sz="2800" dirty="0"/>
              <a:t>Es gibt gerichteten Kreis </a:t>
            </a:r>
            <a:r>
              <a:rPr lang="de-DE" sz="2800" dirty="0">
                <a:solidFill>
                  <a:schemeClr val="hlink"/>
                </a:solidFill>
              </a:rPr>
              <a:t>C</a:t>
            </a:r>
            <a:r>
              <a:rPr lang="de-DE" sz="2800" dirty="0"/>
              <a:t> durch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und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endParaRPr lang="de-DE" sz="2800" dirty="0">
              <a:solidFill>
                <a:schemeClr val="hlink"/>
              </a:solidFill>
            </a:endParaRPr>
          </a:p>
          <a:p>
            <a:r>
              <a:rPr lang="de-DE" sz="2800" dirty="0" smtClean="0">
                <a:solidFill>
                  <a:srgbClr val="000000"/>
                </a:solidFill>
              </a:rPr>
              <a:t>Nutze </a:t>
            </a:r>
            <a:r>
              <a:rPr lang="de-DE" sz="2800" dirty="0" smtClean="0">
                <a:solidFill>
                  <a:schemeClr val="accent2"/>
                </a:solidFill>
              </a:rPr>
              <a:t>Invariante </a:t>
            </a:r>
            <a:r>
              <a:rPr lang="de-DE" sz="2800" dirty="0">
                <a:solidFill>
                  <a:schemeClr val="accent2"/>
                </a:solidFill>
              </a:rPr>
              <a:t>1:</a:t>
            </a:r>
            <a:r>
              <a:rPr lang="de-DE" sz="2800" dirty="0"/>
              <a:t> alle Knoten in </a:t>
            </a:r>
            <a:r>
              <a:rPr lang="de-DE" sz="2800" dirty="0">
                <a:solidFill>
                  <a:schemeClr val="hlink"/>
                </a:solidFill>
              </a:rPr>
              <a:t>C</a:t>
            </a:r>
            <a:r>
              <a:rPr lang="de-DE" sz="2800" dirty="0"/>
              <a:t> geschlossen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Da alle Kanten geschlossener Knoten exploriert worden sind, ist </a:t>
            </a:r>
            <a:r>
              <a:rPr lang="de-DE" sz="2800" dirty="0">
                <a:solidFill>
                  <a:schemeClr val="hlink"/>
                </a:solidFill>
              </a:rPr>
              <a:t>C</a:t>
            </a:r>
            <a:r>
              <a:rPr lang="de-DE" sz="2800" dirty="0"/>
              <a:t> in </a:t>
            </a:r>
            <a:r>
              <a:rPr lang="de-DE" sz="2800" dirty="0" err="1">
                <a:solidFill>
                  <a:schemeClr val="hlink"/>
                </a:solidFill>
              </a:rPr>
              <a:t>G</a:t>
            </a:r>
            <a:r>
              <a:rPr lang="de-DE" sz="2800" baseline="-25000" dirty="0" err="1">
                <a:solidFill>
                  <a:schemeClr val="hlink"/>
                </a:solidFill>
              </a:rPr>
              <a:t>c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/>
              <a:t>und daher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S</a:t>
            </a:r>
            <a:r>
              <a:rPr lang="de-DE" sz="2800" baseline="-25000" dirty="0" err="1">
                <a:solidFill>
                  <a:schemeClr val="hlink"/>
                </a:solidFill>
              </a:rPr>
              <a:t>c</a:t>
            </a:r>
            <a:endParaRPr lang="de-DE" sz="2800" baseline="-25000" dirty="0">
              <a:solidFill>
                <a:schemeClr val="hlink"/>
              </a:solidFill>
            </a:endParaRPr>
          </a:p>
        </p:txBody>
      </p:sp>
      <p:sp>
        <p:nvSpPr>
          <p:cNvPr id="377860" name="Oval 4"/>
          <p:cNvSpPr>
            <a:spLocks noChangeArrowheads="1"/>
          </p:cNvSpPr>
          <p:nvPr/>
        </p:nvSpPr>
        <p:spPr bwMode="auto">
          <a:xfrm>
            <a:off x="5940425" y="1440210"/>
            <a:ext cx="2232025" cy="863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7861" name="Oval 5"/>
          <p:cNvSpPr>
            <a:spLocks noChangeArrowheads="1"/>
          </p:cNvSpPr>
          <p:nvPr/>
        </p:nvSpPr>
        <p:spPr bwMode="auto">
          <a:xfrm>
            <a:off x="6372225" y="180057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7862" name="Oval 6"/>
          <p:cNvSpPr>
            <a:spLocks noChangeArrowheads="1"/>
          </p:cNvSpPr>
          <p:nvPr/>
        </p:nvSpPr>
        <p:spPr bwMode="auto">
          <a:xfrm>
            <a:off x="7524750" y="180057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7863" name="Text Box 7"/>
          <p:cNvSpPr txBox="1">
            <a:spLocks noChangeArrowheads="1"/>
          </p:cNvSpPr>
          <p:nvPr/>
        </p:nvSpPr>
        <p:spPr bwMode="auto">
          <a:xfrm>
            <a:off x="6372225" y="144021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77864" name="Text Box 8"/>
          <p:cNvSpPr txBox="1">
            <a:spLocks noChangeArrowheads="1"/>
          </p:cNvSpPr>
          <p:nvPr/>
        </p:nvSpPr>
        <p:spPr bwMode="auto">
          <a:xfrm>
            <a:off x="7380288" y="144021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w</a:t>
            </a:r>
          </a:p>
        </p:txBody>
      </p:sp>
      <p:sp>
        <p:nvSpPr>
          <p:cNvPr id="377865" name="Oval 9"/>
          <p:cNvSpPr>
            <a:spLocks noChangeArrowheads="1"/>
          </p:cNvSpPr>
          <p:nvPr/>
        </p:nvSpPr>
        <p:spPr bwMode="auto">
          <a:xfrm>
            <a:off x="2843213" y="4177060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7866" name="Text Box 10"/>
          <p:cNvSpPr txBox="1">
            <a:spLocks noChangeArrowheads="1"/>
          </p:cNvSpPr>
          <p:nvPr/>
        </p:nvSpPr>
        <p:spPr bwMode="auto">
          <a:xfrm>
            <a:off x="2843213" y="374526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77867" name="Oval 11"/>
          <p:cNvSpPr>
            <a:spLocks noChangeArrowheads="1"/>
          </p:cNvSpPr>
          <p:nvPr/>
        </p:nvSpPr>
        <p:spPr bwMode="auto">
          <a:xfrm>
            <a:off x="5651500" y="3961160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7868" name="Text Box 12"/>
          <p:cNvSpPr txBox="1">
            <a:spLocks noChangeArrowheads="1"/>
          </p:cNvSpPr>
          <p:nvPr/>
        </p:nvSpPr>
        <p:spPr bwMode="auto">
          <a:xfrm>
            <a:off x="5580063" y="360238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w</a:t>
            </a:r>
          </a:p>
        </p:txBody>
      </p:sp>
      <p:sp>
        <p:nvSpPr>
          <p:cNvPr id="377869" name="Oval 13"/>
          <p:cNvSpPr>
            <a:spLocks noChangeArrowheads="1"/>
          </p:cNvSpPr>
          <p:nvPr/>
        </p:nvSpPr>
        <p:spPr bwMode="auto">
          <a:xfrm>
            <a:off x="3490913" y="3673823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7870" name="Oval 14"/>
          <p:cNvSpPr>
            <a:spLocks noChangeArrowheads="1"/>
          </p:cNvSpPr>
          <p:nvPr/>
        </p:nvSpPr>
        <p:spPr bwMode="auto">
          <a:xfrm>
            <a:off x="4716463" y="3602385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7871" name="Oval 15"/>
          <p:cNvSpPr>
            <a:spLocks noChangeArrowheads="1"/>
          </p:cNvSpPr>
          <p:nvPr/>
        </p:nvSpPr>
        <p:spPr bwMode="auto">
          <a:xfrm>
            <a:off x="4283075" y="4392960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7872" name="Line 16"/>
          <p:cNvSpPr>
            <a:spLocks noChangeShapeType="1"/>
          </p:cNvSpPr>
          <p:nvPr/>
        </p:nvSpPr>
        <p:spPr bwMode="auto">
          <a:xfrm flipV="1">
            <a:off x="3059113" y="3889723"/>
            <a:ext cx="4318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7873" name="Line 17"/>
          <p:cNvSpPr>
            <a:spLocks noChangeShapeType="1"/>
          </p:cNvSpPr>
          <p:nvPr/>
        </p:nvSpPr>
        <p:spPr bwMode="auto">
          <a:xfrm>
            <a:off x="3708400" y="3745260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7874" name="Line 18"/>
          <p:cNvSpPr>
            <a:spLocks noChangeShapeType="1"/>
          </p:cNvSpPr>
          <p:nvPr/>
        </p:nvSpPr>
        <p:spPr bwMode="auto">
          <a:xfrm>
            <a:off x="4932363" y="3745260"/>
            <a:ext cx="7191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7875" name="Line 19"/>
          <p:cNvSpPr>
            <a:spLocks noChangeShapeType="1"/>
          </p:cNvSpPr>
          <p:nvPr/>
        </p:nvSpPr>
        <p:spPr bwMode="auto">
          <a:xfrm flipH="1">
            <a:off x="4498975" y="4177060"/>
            <a:ext cx="11525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7876" name="Line 20"/>
          <p:cNvSpPr>
            <a:spLocks noChangeShapeType="1"/>
          </p:cNvSpPr>
          <p:nvPr/>
        </p:nvSpPr>
        <p:spPr bwMode="auto">
          <a:xfrm flipH="1" flipV="1">
            <a:off x="3059113" y="4321523"/>
            <a:ext cx="1223962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7877" name="Text Box 21"/>
          <p:cNvSpPr txBox="1">
            <a:spLocks noChangeArrowheads="1"/>
          </p:cNvSpPr>
          <p:nvPr/>
        </p:nvSpPr>
        <p:spPr bwMode="auto">
          <a:xfrm>
            <a:off x="4211638" y="388972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C</a:t>
            </a:r>
          </a:p>
        </p:txBody>
      </p:sp>
      <p:sp>
        <p:nvSpPr>
          <p:cNvPr id="377878" name="Text Box 22"/>
          <p:cNvSpPr txBox="1">
            <a:spLocks noChangeArrowheads="1"/>
          </p:cNvSpPr>
          <p:nvPr/>
        </p:nvSpPr>
        <p:spPr bwMode="auto">
          <a:xfrm>
            <a:off x="6877050" y="172913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13753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CEFE-BAFA-2A46-90BF-20BB1F9C82C4}" type="slidenum">
              <a:rPr lang="de-DE"/>
              <a:pPr/>
              <a:t>73</a:t>
            </a:fld>
            <a:endParaRPr lang="de-DE"/>
          </a:p>
        </p:txBody>
      </p:sp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Wiederholung Invarianten</a:t>
            </a:r>
            <a:endParaRPr lang="de-DE" dirty="0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dirty="0" smtClean="0"/>
              <a:t>Alle </a:t>
            </a:r>
            <a:r>
              <a:rPr lang="de-DE" dirty="0"/>
              <a:t>Kanten aus geschlossenen Knoten führen zu geschlossenen Knoten.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dirty="0"/>
              <a:t>Der Pfad zum aktuellen Knoten enthält die Repräsentanten aller offenen ZHKs</a:t>
            </a:r>
            <a:r>
              <a:rPr lang="de-DE" dirty="0" smtClean="0"/>
              <a:t>.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dirty="0"/>
              <a:t>Betrachte die Knoten in offenen ZHKs sortiert nach DFS-Nummern. Die </a:t>
            </a:r>
            <a:r>
              <a:rPr lang="de-DE" dirty="0" smtClean="0"/>
              <a:t>Repräsentanten </a:t>
            </a:r>
            <a:r>
              <a:rPr lang="de-DE" dirty="0"/>
              <a:t>partitionieren diese Folge in die offenen ZHKs.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de-DE" dirty="0"/>
          </a:p>
          <a:p>
            <a:pPr marL="609600" indent="-609600">
              <a:lnSpc>
                <a:spcPct val="90000"/>
              </a:lnSpc>
            </a:pPr>
            <a:endParaRPr lang="de-DE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43960" y="3064729"/>
            <a:ext cx="360362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748785" y="3064729"/>
            <a:ext cx="360362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252022" y="3064729"/>
            <a:ext cx="360363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756847" y="3064729"/>
            <a:ext cx="360363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243960" y="5597180"/>
            <a:ext cx="360362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748785" y="5597180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3252022" y="5597180"/>
            <a:ext cx="360363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756847" y="5597180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4260085" y="5597180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4764910" y="5597180"/>
            <a:ext cx="360362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>
            <a:off x="3174465" y="5452718"/>
            <a:ext cx="0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5292080" y="5597180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5796905" y="5597180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6300142" y="5597180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6804967" y="5597180"/>
            <a:ext cx="360363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7308205" y="5597180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7813030" y="5597180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" name="Line 11"/>
          <p:cNvSpPr>
            <a:spLocks noChangeShapeType="1"/>
          </p:cNvSpPr>
          <p:nvPr/>
        </p:nvSpPr>
        <p:spPr bwMode="auto">
          <a:xfrm>
            <a:off x="4694383" y="5452718"/>
            <a:ext cx="0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Line 11"/>
          <p:cNvSpPr>
            <a:spLocks noChangeShapeType="1"/>
          </p:cNvSpPr>
          <p:nvPr/>
        </p:nvSpPr>
        <p:spPr bwMode="auto">
          <a:xfrm>
            <a:off x="6733788" y="5452718"/>
            <a:ext cx="0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" name="Line 11"/>
          <p:cNvSpPr>
            <a:spLocks noChangeShapeType="1"/>
          </p:cNvSpPr>
          <p:nvPr/>
        </p:nvSpPr>
        <p:spPr bwMode="auto">
          <a:xfrm>
            <a:off x="8248166" y="5452718"/>
            <a:ext cx="0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231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FC5C-368B-5247-915C-D0DA9B908167}" type="slidenum">
              <a:rPr lang="de-DE"/>
              <a:pPr/>
              <a:t>74</a:t>
            </a:fld>
            <a:endParaRPr lang="de-DE"/>
          </a:p>
        </p:txBody>
      </p:sp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196975"/>
            <a:ext cx="8507413" cy="4968875"/>
          </a:xfrm>
        </p:spPr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Invarianten 2 und </a:t>
            </a:r>
            <a:r>
              <a:rPr lang="de-DE" dirty="0" smtClean="0">
                <a:solidFill>
                  <a:schemeClr val="accent2"/>
                </a:solidFill>
              </a:rPr>
              <a:t>3:</a:t>
            </a:r>
            <a:r>
              <a:rPr lang="de-DE" dirty="0"/>
              <a:t> </a:t>
            </a:r>
            <a:endParaRPr lang="de-DE" dirty="0" smtClean="0"/>
          </a:p>
          <a:p>
            <a:pPr>
              <a:buFontTx/>
              <a:buNone/>
            </a:pPr>
            <a:r>
              <a:rPr lang="de-DE" dirty="0" smtClean="0"/>
              <a:t>einfache </a:t>
            </a:r>
            <a:r>
              <a:rPr lang="de-DE" dirty="0"/>
              <a:t>Methode, um offene ZHKs in </a:t>
            </a:r>
            <a:r>
              <a:rPr lang="de-DE" dirty="0" err="1">
                <a:solidFill>
                  <a:schemeClr val="hlink"/>
                </a:solidFill>
              </a:rPr>
              <a:t>G</a:t>
            </a:r>
            <a:r>
              <a:rPr lang="de-DE" baseline="-25000" dirty="0" err="1">
                <a:solidFill>
                  <a:schemeClr val="hlink"/>
                </a:solidFill>
              </a:rPr>
              <a:t>c</a:t>
            </a:r>
            <a:r>
              <a:rPr lang="de-DE" dirty="0"/>
              <a:t> </a:t>
            </a:r>
            <a:r>
              <a:rPr lang="de-DE" dirty="0" smtClean="0"/>
              <a:t>zu repräsentieren</a:t>
            </a:r>
            <a:r>
              <a:rPr lang="de-DE" dirty="0"/>
              <a:t>:</a:t>
            </a:r>
          </a:p>
          <a:p>
            <a:r>
              <a:rPr lang="de-DE" dirty="0"/>
              <a:t>Wir verwalten Folge </a:t>
            </a:r>
            <a:r>
              <a:rPr lang="de-DE" dirty="0" err="1">
                <a:solidFill>
                  <a:schemeClr val="hlink"/>
                </a:solidFill>
              </a:rPr>
              <a:t>oNodes</a:t>
            </a:r>
            <a:r>
              <a:rPr lang="de-DE" dirty="0"/>
              <a:t> aller offenen (nicht geschl.) Knoten in steigender DFS-Nummer und eine Teilfolge </a:t>
            </a:r>
            <a:r>
              <a:rPr lang="de-DE" dirty="0" err="1">
                <a:solidFill>
                  <a:schemeClr val="hlink"/>
                </a:solidFill>
              </a:rPr>
              <a:t>oReps</a:t>
            </a:r>
            <a:r>
              <a:rPr lang="de-DE" dirty="0"/>
              <a:t> aller offenen ZHK-Repräsentanten</a:t>
            </a:r>
          </a:p>
          <a:p>
            <a:r>
              <a:rPr lang="de-DE" dirty="0">
                <a:solidFill>
                  <a:schemeClr val="hlink"/>
                </a:solidFill>
              </a:rPr>
              <a:t>Stack</a:t>
            </a:r>
            <a:r>
              <a:rPr lang="de-DE" dirty="0"/>
              <a:t> ausreichend für beide Folgen</a:t>
            </a:r>
          </a:p>
        </p:txBody>
      </p:sp>
      <p:sp>
        <p:nvSpPr>
          <p:cNvPr id="378884" name="Rectangle 4"/>
          <p:cNvSpPr>
            <a:spLocks noChangeArrowheads="1"/>
          </p:cNvSpPr>
          <p:nvPr/>
        </p:nvSpPr>
        <p:spPr bwMode="auto">
          <a:xfrm>
            <a:off x="2268538" y="4797598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885" name="Rectangle 5"/>
          <p:cNvSpPr>
            <a:spLocks noChangeArrowheads="1"/>
          </p:cNvSpPr>
          <p:nvPr/>
        </p:nvSpPr>
        <p:spPr bwMode="auto">
          <a:xfrm>
            <a:off x="2773363" y="4797598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886" name="Rectangle 6"/>
          <p:cNvSpPr>
            <a:spLocks noChangeArrowheads="1"/>
          </p:cNvSpPr>
          <p:nvPr/>
        </p:nvSpPr>
        <p:spPr bwMode="auto">
          <a:xfrm>
            <a:off x="3276600" y="4797598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887" name="Rectangle 7"/>
          <p:cNvSpPr>
            <a:spLocks noChangeArrowheads="1"/>
          </p:cNvSpPr>
          <p:nvPr/>
        </p:nvSpPr>
        <p:spPr bwMode="auto">
          <a:xfrm>
            <a:off x="3781425" y="4797598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888" name="Rectangle 8"/>
          <p:cNvSpPr>
            <a:spLocks noChangeArrowheads="1"/>
          </p:cNvSpPr>
          <p:nvPr/>
        </p:nvSpPr>
        <p:spPr bwMode="auto">
          <a:xfrm>
            <a:off x="4284663" y="4797598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889" name="Rectangle 9"/>
          <p:cNvSpPr>
            <a:spLocks noChangeArrowheads="1"/>
          </p:cNvSpPr>
          <p:nvPr/>
        </p:nvSpPr>
        <p:spPr bwMode="auto">
          <a:xfrm>
            <a:off x="4789488" y="4797598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890" name="Line 10"/>
          <p:cNvSpPr>
            <a:spLocks noChangeShapeType="1"/>
          </p:cNvSpPr>
          <p:nvPr/>
        </p:nvSpPr>
        <p:spPr bwMode="auto">
          <a:xfrm>
            <a:off x="2124075" y="4653136"/>
            <a:ext cx="35290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8891" name="Line 11"/>
          <p:cNvSpPr>
            <a:spLocks noChangeShapeType="1"/>
          </p:cNvSpPr>
          <p:nvPr/>
        </p:nvSpPr>
        <p:spPr bwMode="auto">
          <a:xfrm>
            <a:off x="2124075" y="4653136"/>
            <a:ext cx="0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8892" name="Line 12"/>
          <p:cNvSpPr>
            <a:spLocks noChangeShapeType="1"/>
          </p:cNvSpPr>
          <p:nvPr/>
        </p:nvSpPr>
        <p:spPr bwMode="auto">
          <a:xfrm>
            <a:off x="2124075" y="5302423"/>
            <a:ext cx="35290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8893" name="Line 13"/>
          <p:cNvSpPr>
            <a:spLocks noChangeShapeType="1"/>
          </p:cNvSpPr>
          <p:nvPr/>
        </p:nvSpPr>
        <p:spPr bwMode="auto">
          <a:xfrm>
            <a:off x="5795963" y="4942061"/>
            <a:ext cx="79216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831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3810-0F82-5747-ADE0-2789E2C44903}" type="slidenum">
              <a:rPr lang="de-DE"/>
              <a:pPr/>
              <a:t>75</a:t>
            </a:fld>
            <a:endParaRPr lang="de-DE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Wiederholung: Tiefensuche-Schema</a:t>
            </a:r>
            <a:endParaRPr lang="de-DE" dirty="0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de-DE" sz="2000" dirty="0">
                <a:solidFill>
                  <a:schemeClr val="accent2"/>
                </a:solidFill>
              </a:rPr>
              <a:t>Übergeordnete </a:t>
            </a:r>
            <a:r>
              <a:rPr lang="de-DE" sz="2000" dirty="0" smtClean="0">
                <a:solidFill>
                  <a:schemeClr val="accent2"/>
                </a:solidFill>
              </a:rPr>
              <a:t>Prozedur </a:t>
            </a:r>
            <a:r>
              <a:rPr lang="de-DE" sz="2000" smtClean="0">
                <a:solidFill>
                  <a:schemeClr val="accent2"/>
                </a:solidFill>
              </a:rPr>
              <a:t>= Bestimme ZHKs</a:t>
            </a:r>
            <a:r>
              <a:rPr lang="de-DE" sz="2000" dirty="0">
                <a:solidFill>
                  <a:schemeClr val="accent2"/>
                </a:solidFill>
              </a:rPr>
              <a:t/>
            </a:r>
            <a:br>
              <a:rPr lang="de-DE" sz="2000" dirty="0">
                <a:solidFill>
                  <a:schemeClr val="accent2"/>
                </a:solidFill>
              </a:rPr>
            </a:br>
            <a:r>
              <a:rPr lang="de-DE" sz="2000" dirty="0" err="1"/>
              <a:t>unmark</a:t>
            </a:r>
            <a:r>
              <a:rPr lang="de-DE" sz="2000" dirty="0"/>
              <a:t> all </a:t>
            </a:r>
            <a:r>
              <a:rPr lang="de-DE" sz="2000" dirty="0" err="1"/>
              <a:t>nodes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err="1">
                <a:solidFill>
                  <a:srgbClr val="FF0000"/>
                </a:solidFill>
              </a:rPr>
              <a:t>init</a:t>
            </a:r>
            <a:r>
              <a:rPr lang="de-DE" sz="2000" dirty="0">
                <a:solidFill>
                  <a:srgbClr val="FF0000"/>
                </a:solidFill>
              </a:rPr>
              <a:t>()</a:t>
            </a:r>
            <a:br>
              <a:rPr lang="de-DE" sz="2000" dirty="0">
                <a:solidFill>
                  <a:srgbClr val="FF0000"/>
                </a:solidFill>
              </a:rPr>
            </a:br>
            <a:r>
              <a:rPr lang="de-DE" sz="2000" dirty="0" err="1"/>
              <a:t>foreach</a:t>
            </a:r>
            <a:r>
              <a:rPr lang="de-DE" sz="2000" dirty="0"/>
              <a:t> </a:t>
            </a:r>
            <a:r>
              <a:rPr lang="de-DE" sz="2000" dirty="0" smtClean="0">
                <a:solidFill>
                  <a:schemeClr val="hlink"/>
                </a:solidFill>
              </a:rPr>
              <a:t>s</a:t>
            </a:r>
            <a:r>
              <a:rPr lang="en-US" sz="20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000" dirty="0" smtClean="0">
                <a:solidFill>
                  <a:schemeClr val="hlink"/>
                </a:solidFill>
              </a:rPr>
              <a:t>V</a:t>
            </a:r>
            <a:r>
              <a:rPr lang="de-DE" sz="2000" dirty="0" smtClean="0"/>
              <a:t> </a:t>
            </a:r>
            <a:r>
              <a:rPr lang="de-DE" sz="2000" dirty="0"/>
              <a:t>do  </a:t>
            </a:r>
            <a:r>
              <a:rPr lang="de-DE" sz="2000" dirty="0">
                <a:solidFill>
                  <a:srgbClr val="FF0000"/>
                </a:solidFill>
              </a:rPr>
              <a:t>// stelle sicher, dass alle Knoten besucht werden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    </a:t>
            </a:r>
            <a:r>
              <a:rPr lang="de-DE" sz="2000" dirty="0" err="1"/>
              <a:t>if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hlink"/>
                </a:solidFill>
              </a:rPr>
              <a:t>s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not </a:t>
            </a:r>
            <a:r>
              <a:rPr lang="de-DE" sz="2000" dirty="0" err="1"/>
              <a:t>marked</a:t>
            </a:r>
            <a:r>
              <a:rPr lang="de-DE" sz="2000" dirty="0"/>
              <a:t> </a:t>
            </a:r>
            <a:r>
              <a:rPr lang="de-DE" sz="2000" dirty="0" err="1"/>
              <a:t>then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        </a:t>
            </a:r>
            <a:r>
              <a:rPr lang="de-DE" sz="2000" dirty="0" err="1"/>
              <a:t>mark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hlink"/>
                </a:solidFill>
              </a:rPr>
              <a:t>s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        </a:t>
            </a:r>
            <a:r>
              <a:rPr lang="de-DE" sz="2000" dirty="0" err="1">
                <a:solidFill>
                  <a:srgbClr val="FF0000"/>
                </a:solidFill>
              </a:rPr>
              <a:t>root</a:t>
            </a:r>
            <a:r>
              <a:rPr lang="de-DE" sz="2000" dirty="0">
                <a:solidFill>
                  <a:srgbClr val="FF0000"/>
                </a:solidFill>
              </a:rPr>
              <a:t>(s)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        </a:t>
            </a:r>
            <a:r>
              <a:rPr lang="de-DE" sz="2000" dirty="0">
                <a:solidFill>
                  <a:schemeClr val="accent2"/>
                </a:solidFill>
              </a:rPr>
              <a:t>DFS</a:t>
            </a:r>
            <a:r>
              <a:rPr lang="de-DE" sz="2000" dirty="0"/>
              <a:t>(</a:t>
            </a:r>
            <a:r>
              <a:rPr lang="de-DE" sz="2000" dirty="0" err="1">
                <a:solidFill>
                  <a:schemeClr val="hlink"/>
                </a:solidFill>
              </a:rPr>
              <a:t>s,s</a:t>
            </a:r>
            <a:r>
              <a:rPr lang="de-DE" sz="2000" dirty="0"/>
              <a:t>)    </a:t>
            </a:r>
            <a:r>
              <a:rPr lang="de-DE" sz="2000" dirty="0">
                <a:solidFill>
                  <a:srgbClr val="FF0000"/>
                </a:solidFill>
              </a:rPr>
              <a:t>// s: Startknoten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de-DE" sz="2000" dirty="0" err="1"/>
              <a:t>Procedure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accent2"/>
                </a:solidFill>
              </a:rPr>
              <a:t>DFS</a:t>
            </a:r>
            <a:r>
              <a:rPr lang="de-DE" sz="2000" dirty="0"/>
              <a:t>(</a:t>
            </a:r>
            <a:r>
              <a:rPr lang="de-DE" sz="2000" dirty="0" err="1">
                <a:solidFill>
                  <a:schemeClr val="hlink"/>
                </a:solidFill>
              </a:rPr>
              <a:t>u,v</a:t>
            </a:r>
            <a:r>
              <a:rPr lang="de-DE" sz="2000" dirty="0"/>
              <a:t>: </a:t>
            </a:r>
            <a:r>
              <a:rPr lang="de-DE" sz="2000" dirty="0" err="1">
                <a:solidFill>
                  <a:schemeClr val="hlink"/>
                </a:solidFill>
              </a:rPr>
              <a:t>Node</a:t>
            </a:r>
            <a:r>
              <a:rPr lang="de-DE" sz="2000" dirty="0"/>
              <a:t>)  </a:t>
            </a:r>
            <a:r>
              <a:rPr lang="de-DE" sz="2000" dirty="0">
                <a:solidFill>
                  <a:srgbClr val="FF0000"/>
                </a:solidFill>
              </a:rPr>
              <a:t>// </a:t>
            </a:r>
            <a:r>
              <a:rPr lang="de-DE" sz="2000" dirty="0" err="1">
                <a:solidFill>
                  <a:srgbClr val="FF0000"/>
                </a:solidFill>
              </a:rPr>
              <a:t>u</a:t>
            </a:r>
            <a:r>
              <a:rPr lang="de-DE" sz="2000" dirty="0">
                <a:solidFill>
                  <a:srgbClr val="FF0000"/>
                </a:solidFill>
              </a:rPr>
              <a:t>: Vater von v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err="1"/>
              <a:t>foreach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hlink"/>
                </a:solidFill>
              </a:rPr>
              <a:t>(</a:t>
            </a:r>
            <a:r>
              <a:rPr lang="de-DE" sz="2000" dirty="0" err="1">
                <a:solidFill>
                  <a:schemeClr val="hlink"/>
                </a:solidFill>
              </a:rPr>
              <a:t>v,w</a:t>
            </a:r>
            <a:r>
              <a:rPr lang="de-DE" sz="2000" dirty="0" smtClean="0">
                <a:solidFill>
                  <a:schemeClr val="hlink"/>
                </a:solidFill>
              </a:rPr>
              <a:t>)</a:t>
            </a:r>
            <a:r>
              <a:rPr lang="en-US" sz="20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000" dirty="0" smtClean="0">
                <a:solidFill>
                  <a:schemeClr val="hlink"/>
                </a:solidFill>
              </a:rPr>
              <a:t>E</a:t>
            </a:r>
            <a:r>
              <a:rPr lang="de-DE" sz="2000" dirty="0" smtClean="0"/>
              <a:t> </a:t>
            </a:r>
            <a:r>
              <a:rPr lang="de-DE" sz="2000" dirty="0"/>
              <a:t>do</a:t>
            </a:r>
            <a:br>
              <a:rPr lang="de-DE" sz="2000" dirty="0"/>
            </a:br>
            <a:r>
              <a:rPr lang="de-DE" sz="2000" dirty="0"/>
              <a:t>    </a:t>
            </a:r>
            <a:r>
              <a:rPr lang="de-DE" sz="2000" dirty="0" err="1"/>
              <a:t>if</a:t>
            </a:r>
            <a:r>
              <a:rPr lang="de-DE" sz="2000" dirty="0"/>
              <a:t> </a:t>
            </a:r>
            <a:r>
              <a:rPr lang="de-DE" sz="2000" dirty="0" err="1">
                <a:solidFill>
                  <a:schemeClr val="hlink"/>
                </a:solidFill>
              </a:rPr>
              <a:t>w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marked</a:t>
            </a:r>
            <a:r>
              <a:rPr lang="de-DE" sz="2000" dirty="0"/>
              <a:t> </a:t>
            </a:r>
            <a:r>
              <a:rPr lang="de-DE" sz="2000" dirty="0" err="1"/>
              <a:t>then</a:t>
            </a:r>
            <a:r>
              <a:rPr lang="de-DE" sz="2000" dirty="0"/>
              <a:t> </a:t>
            </a:r>
            <a:r>
              <a:rPr lang="de-DE" sz="2000" dirty="0" err="1">
                <a:solidFill>
                  <a:srgbClr val="FF0000"/>
                </a:solidFill>
              </a:rPr>
              <a:t>traverseNonTreeEdge</a:t>
            </a:r>
            <a:r>
              <a:rPr lang="de-DE" sz="2000" dirty="0">
                <a:solidFill>
                  <a:srgbClr val="FF0000"/>
                </a:solidFill>
              </a:rPr>
              <a:t>(</a:t>
            </a:r>
            <a:r>
              <a:rPr lang="de-DE" sz="2000" dirty="0" err="1">
                <a:solidFill>
                  <a:srgbClr val="FF0000"/>
                </a:solidFill>
              </a:rPr>
              <a:t>v,w</a:t>
            </a:r>
            <a:r>
              <a:rPr lang="de-DE" sz="2000" dirty="0">
                <a:solidFill>
                  <a:srgbClr val="FF0000"/>
                </a:solidFill>
              </a:rPr>
              <a:t>)</a:t>
            </a:r>
            <a:br>
              <a:rPr lang="de-DE" sz="2000" dirty="0">
                <a:solidFill>
                  <a:srgbClr val="FF0000"/>
                </a:solidFill>
              </a:rPr>
            </a:br>
            <a:r>
              <a:rPr lang="de-DE" sz="2000" dirty="0"/>
              <a:t>    </a:t>
            </a:r>
            <a:r>
              <a:rPr lang="de-DE" sz="2000" dirty="0" err="1"/>
              <a:t>else</a:t>
            </a:r>
            <a:r>
              <a:rPr lang="de-DE" sz="2000" dirty="0"/>
              <a:t> </a:t>
            </a:r>
            <a:r>
              <a:rPr lang="de-DE" sz="2000" dirty="0" err="1">
                <a:solidFill>
                  <a:srgbClr val="FF0000"/>
                </a:solidFill>
              </a:rPr>
              <a:t>traverseTreeEdge</a:t>
            </a:r>
            <a:r>
              <a:rPr lang="de-DE" sz="2000" dirty="0">
                <a:solidFill>
                  <a:srgbClr val="FF0000"/>
                </a:solidFill>
              </a:rPr>
              <a:t>(</a:t>
            </a:r>
            <a:r>
              <a:rPr lang="de-DE" sz="2000" dirty="0" err="1">
                <a:solidFill>
                  <a:srgbClr val="FF0000"/>
                </a:solidFill>
              </a:rPr>
              <a:t>v,w</a:t>
            </a:r>
            <a:r>
              <a:rPr lang="de-DE" sz="2000" dirty="0">
                <a:solidFill>
                  <a:srgbClr val="FF0000"/>
                </a:solidFill>
              </a:rPr>
              <a:t>)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        </a:t>
            </a:r>
            <a:r>
              <a:rPr lang="de-DE" sz="2000" dirty="0" err="1"/>
              <a:t>mark</a:t>
            </a:r>
            <a:r>
              <a:rPr lang="de-DE" sz="2000" dirty="0"/>
              <a:t> </a:t>
            </a:r>
            <a:r>
              <a:rPr lang="de-DE" sz="2000" dirty="0" err="1">
                <a:solidFill>
                  <a:schemeClr val="hlink"/>
                </a:solidFill>
              </a:rPr>
              <a:t>w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        </a:t>
            </a:r>
            <a:r>
              <a:rPr lang="de-DE" sz="2000" dirty="0">
                <a:solidFill>
                  <a:schemeClr val="accent2"/>
                </a:solidFill>
              </a:rPr>
              <a:t>DFS(</a:t>
            </a:r>
            <a:r>
              <a:rPr lang="de-DE" sz="2000" dirty="0" err="1">
                <a:solidFill>
                  <a:schemeClr val="hlink"/>
                </a:solidFill>
              </a:rPr>
              <a:t>v,w</a:t>
            </a:r>
            <a:r>
              <a:rPr lang="de-DE" sz="2000" dirty="0"/>
              <a:t>)</a:t>
            </a:r>
            <a:br>
              <a:rPr lang="de-DE" sz="2000" dirty="0"/>
            </a:br>
            <a:r>
              <a:rPr lang="de-DE" sz="2000" dirty="0" err="1">
                <a:solidFill>
                  <a:srgbClr val="FF0000"/>
                </a:solidFill>
              </a:rPr>
              <a:t>backtrack</a:t>
            </a:r>
            <a:r>
              <a:rPr lang="de-DE" sz="2000" dirty="0">
                <a:solidFill>
                  <a:srgbClr val="FF0000"/>
                </a:solidFill>
              </a:rPr>
              <a:t>(</a:t>
            </a:r>
            <a:r>
              <a:rPr lang="de-DE" sz="2000" dirty="0" err="1">
                <a:solidFill>
                  <a:srgbClr val="FF0000"/>
                </a:solidFill>
              </a:rPr>
              <a:t>u,v</a:t>
            </a:r>
            <a:r>
              <a:rPr lang="de-DE" sz="20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45092" name="Text Box 4"/>
          <p:cNvSpPr txBox="1">
            <a:spLocks noChangeArrowheads="1"/>
          </p:cNvSpPr>
          <p:nvPr/>
        </p:nvSpPr>
        <p:spPr bwMode="auto">
          <a:xfrm>
            <a:off x="1692275" y="5876925"/>
            <a:ext cx="52048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 smtClean="0"/>
              <a:t>Prozeduren </a:t>
            </a:r>
            <a:r>
              <a:rPr lang="de-DE" sz="2400" dirty="0"/>
              <a:t>in rot: noch zu spezifizieren</a:t>
            </a:r>
          </a:p>
        </p:txBody>
      </p:sp>
    </p:spTree>
    <p:extLst>
      <p:ext uri="{BB962C8B-B14F-4D97-AF65-F5344CB8AC3E}">
        <p14:creationId xmlns:p14="http://schemas.microsoft.com/office/powerpoint/2010/main" val="45966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C2E9-477E-5D41-ADBF-EAD9F504A243}" type="slidenum">
              <a:rPr lang="de-DE"/>
              <a:pPr/>
              <a:t>76</a:t>
            </a:fld>
            <a:endParaRPr lang="de-DE"/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 err="1">
                <a:solidFill>
                  <a:schemeClr val="accent2"/>
                </a:solidFill>
              </a:rPr>
              <a:t>init</a:t>
            </a:r>
            <a:r>
              <a:rPr lang="de-DE" dirty="0">
                <a:solidFill>
                  <a:schemeClr val="accent2"/>
                </a:solidFill>
              </a:rPr>
              <a:t>:</a:t>
            </a:r>
            <a:br>
              <a:rPr lang="de-DE" dirty="0">
                <a:solidFill>
                  <a:schemeClr val="accent2"/>
                </a:solidFill>
              </a:rPr>
            </a:br>
            <a:r>
              <a:rPr lang="de-DE" dirty="0" err="1">
                <a:solidFill>
                  <a:schemeClr val="hlink"/>
                </a:solidFill>
              </a:rPr>
              <a:t>component</a:t>
            </a:r>
            <a:r>
              <a:rPr lang="de-DE" dirty="0">
                <a:solidFill>
                  <a:schemeClr val="hlink"/>
                </a:solidFill>
              </a:rPr>
              <a:t>:</a:t>
            </a:r>
            <a:r>
              <a:rPr lang="de-DE" dirty="0"/>
              <a:t> Array </a:t>
            </a:r>
            <a:r>
              <a:rPr lang="de-DE" dirty="0">
                <a:solidFill>
                  <a:schemeClr val="hlink"/>
                </a:solidFill>
              </a:rPr>
              <a:t>[1..n]</a:t>
            </a:r>
            <a:r>
              <a:rPr lang="de-DE" dirty="0"/>
              <a:t> of </a:t>
            </a:r>
            <a:r>
              <a:rPr lang="de-DE" dirty="0" err="1">
                <a:solidFill>
                  <a:schemeClr val="hlink"/>
                </a:solidFill>
              </a:rPr>
              <a:t>NodeId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>
                <a:solidFill>
                  <a:schemeClr val="hlink"/>
                </a:solidFill>
              </a:rPr>
              <a:t>oReps</a:t>
            </a:r>
            <a:r>
              <a:rPr lang="de-DE" dirty="0">
                <a:solidFill>
                  <a:schemeClr val="hlink"/>
                </a:solidFill>
              </a:rPr>
              <a:t> = &lt;&gt;:</a:t>
            </a:r>
            <a:r>
              <a:rPr lang="de-DE" dirty="0"/>
              <a:t> </a:t>
            </a:r>
            <a:r>
              <a:rPr lang="de-DE" dirty="0" err="1">
                <a:solidFill>
                  <a:schemeClr val="hlink"/>
                </a:solidFill>
              </a:rPr>
              <a:t>Stack</a:t>
            </a:r>
            <a:r>
              <a:rPr lang="de-DE" dirty="0"/>
              <a:t> of </a:t>
            </a:r>
            <a:r>
              <a:rPr lang="de-DE" dirty="0" err="1">
                <a:solidFill>
                  <a:schemeClr val="hlink"/>
                </a:solidFill>
              </a:rPr>
              <a:t>NodeId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>
                <a:solidFill>
                  <a:schemeClr val="hlink"/>
                </a:solidFill>
              </a:rPr>
              <a:t>oNodes</a:t>
            </a:r>
            <a:r>
              <a:rPr lang="de-DE" dirty="0">
                <a:solidFill>
                  <a:schemeClr val="hlink"/>
                </a:solidFill>
              </a:rPr>
              <a:t> = &lt;&gt;: </a:t>
            </a:r>
            <a:r>
              <a:rPr lang="de-DE" dirty="0" err="1">
                <a:solidFill>
                  <a:schemeClr val="hlink"/>
                </a:solidFill>
              </a:rPr>
              <a:t>Stack</a:t>
            </a:r>
            <a:r>
              <a:rPr lang="de-DE" dirty="0"/>
              <a:t> of </a:t>
            </a:r>
            <a:r>
              <a:rPr lang="de-DE" dirty="0" err="1">
                <a:solidFill>
                  <a:schemeClr val="hlink"/>
                </a:solidFill>
              </a:rPr>
              <a:t>NodeId</a:t>
            </a:r>
            <a:r>
              <a:rPr lang="de-DE" dirty="0">
                <a:solidFill>
                  <a:schemeClr val="hlink"/>
                </a:solidFill>
              </a:rPr>
              <a:t/>
            </a:r>
            <a:br>
              <a:rPr lang="de-DE" dirty="0">
                <a:solidFill>
                  <a:schemeClr val="hlink"/>
                </a:solidFill>
              </a:rPr>
            </a:br>
            <a:r>
              <a:rPr lang="de-DE" dirty="0" err="1">
                <a:solidFill>
                  <a:schemeClr val="hlink"/>
                </a:solidFill>
              </a:rPr>
              <a:t>dfsPos</a:t>
            </a:r>
            <a:r>
              <a:rPr lang="de-DE" dirty="0">
                <a:solidFill>
                  <a:schemeClr val="hlink"/>
                </a:solidFill>
              </a:rPr>
              <a:t>:=1</a:t>
            </a:r>
            <a:r>
              <a:rPr lang="de-DE" dirty="0"/>
              <a:t/>
            </a:r>
            <a:br>
              <a:rPr lang="de-DE" dirty="0"/>
            </a:br>
            <a:endParaRPr lang="de-DE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 err="1">
                <a:solidFill>
                  <a:schemeClr val="accent2"/>
                </a:solidFill>
              </a:rPr>
              <a:t>root</a:t>
            </a:r>
            <a:r>
              <a:rPr lang="de-DE" dirty="0"/>
              <a:t>(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/>
              <a:t>) oder </a:t>
            </a:r>
            <a:r>
              <a:rPr lang="de-DE" dirty="0" err="1">
                <a:solidFill>
                  <a:schemeClr val="accent2"/>
                </a:solidFill>
              </a:rPr>
              <a:t>traverseTreeEdge</a:t>
            </a:r>
            <a:r>
              <a:rPr lang="de-DE" dirty="0"/>
              <a:t>(</a:t>
            </a:r>
            <a:r>
              <a:rPr lang="de-DE" dirty="0" err="1">
                <a:solidFill>
                  <a:schemeClr val="hlink"/>
                </a:solidFill>
              </a:rPr>
              <a:t>v,w</a:t>
            </a:r>
            <a:r>
              <a:rPr lang="de-DE" dirty="0"/>
              <a:t>):</a:t>
            </a:r>
            <a:br>
              <a:rPr lang="de-DE" dirty="0"/>
            </a:br>
            <a:r>
              <a:rPr lang="de-DE" dirty="0" smtClean="0">
                <a:solidFill>
                  <a:schemeClr val="accent2"/>
                </a:solidFill>
              </a:rPr>
              <a:t>push</a:t>
            </a:r>
            <a:r>
              <a:rPr lang="de-DE" dirty="0"/>
              <a:t>(</a:t>
            </a:r>
            <a:r>
              <a:rPr lang="de-DE" dirty="0" err="1" smtClean="0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, </a:t>
            </a:r>
            <a:r>
              <a:rPr lang="de-DE" dirty="0" err="1">
                <a:solidFill>
                  <a:schemeClr val="hlink"/>
                </a:solidFill>
              </a:rPr>
              <a:t>oReps</a:t>
            </a:r>
            <a:r>
              <a:rPr lang="de-DE" dirty="0" smtClean="0"/>
              <a:t>)     </a:t>
            </a:r>
            <a:r>
              <a:rPr lang="de-DE" dirty="0">
                <a:solidFill>
                  <a:srgbClr val="FF0000"/>
                </a:solidFill>
              </a:rPr>
              <a:t>// neue ZHK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>
                <a:solidFill>
                  <a:schemeClr val="accent2"/>
                </a:solidFill>
              </a:rPr>
              <a:t>push</a:t>
            </a:r>
            <a:r>
              <a:rPr lang="de-DE" dirty="0"/>
              <a:t>(</a:t>
            </a:r>
            <a:r>
              <a:rPr lang="de-DE" dirty="0" err="1" smtClean="0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, </a:t>
            </a:r>
            <a:r>
              <a:rPr lang="de-DE" dirty="0" err="1">
                <a:solidFill>
                  <a:schemeClr val="hlink"/>
                </a:solidFill>
              </a:rPr>
              <a:t>oNodes</a:t>
            </a:r>
            <a:r>
              <a:rPr lang="de-DE" dirty="0" smtClean="0"/>
              <a:t>)   </a:t>
            </a:r>
            <a:r>
              <a:rPr lang="de-DE" dirty="0">
                <a:solidFill>
                  <a:srgbClr val="FF0000"/>
                </a:solidFill>
              </a:rPr>
              <a:t>// neuer offener Knoten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 err="1">
                <a:solidFill>
                  <a:schemeClr val="hlink"/>
                </a:solidFill>
              </a:rPr>
              <a:t>dfsNum</a:t>
            </a:r>
            <a:r>
              <a:rPr lang="de-DE" dirty="0">
                <a:solidFill>
                  <a:schemeClr val="hlink"/>
                </a:solidFill>
              </a:rPr>
              <a:t>[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]:=</a:t>
            </a:r>
            <a:r>
              <a:rPr lang="de-DE" dirty="0" err="1">
                <a:solidFill>
                  <a:schemeClr val="hlink"/>
                </a:solidFill>
              </a:rPr>
              <a:t>dfsPos</a:t>
            </a:r>
            <a:r>
              <a:rPr lang="de-DE" dirty="0">
                <a:solidFill>
                  <a:schemeClr val="hlink"/>
                </a:solidFill>
              </a:rPr>
              <a:t>; </a:t>
            </a:r>
            <a:r>
              <a:rPr lang="de-DE" dirty="0" err="1">
                <a:solidFill>
                  <a:schemeClr val="hlink"/>
                </a:solidFill>
              </a:rPr>
              <a:t>dfsPos</a:t>
            </a:r>
            <a:r>
              <a:rPr lang="de-DE" dirty="0">
                <a:solidFill>
                  <a:schemeClr val="hlink"/>
                </a:solidFill>
              </a:rPr>
              <a:t>:=dfsPos+1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88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CE0D-6C16-5E48-A91E-9B9F4F260E3E}" type="slidenum">
              <a:rPr lang="de-DE"/>
              <a:pPr/>
              <a:t>77</a:t>
            </a:fld>
            <a:endParaRPr lang="de-DE"/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de-DE" sz="2800" dirty="0" err="1">
                <a:solidFill>
                  <a:schemeClr val="accent2"/>
                </a:solidFill>
              </a:rPr>
              <a:t>traverseNonTreeEdge</a:t>
            </a:r>
            <a:r>
              <a:rPr lang="de-DE" sz="2800" dirty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/>
              <a:t>):</a:t>
            </a:r>
            <a:br>
              <a:rPr lang="de-DE" sz="2800" dirty="0"/>
            </a:br>
            <a:r>
              <a:rPr lang="de-DE" sz="2800" dirty="0" err="1"/>
              <a:t>if</a:t>
            </a:r>
            <a:r>
              <a:rPr lang="de-DE" sz="2800" dirty="0"/>
              <a:t>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oNodes</a:t>
            </a:r>
            <a:r>
              <a:rPr lang="de-DE" sz="2800" dirty="0"/>
              <a:t> </a:t>
            </a:r>
            <a:r>
              <a:rPr lang="de-DE" sz="2800" dirty="0" err="1"/>
              <a:t>then</a:t>
            </a:r>
            <a:r>
              <a:rPr lang="de-DE" sz="2800" dirty="0"/>
              <a:t>  </a:t>
            </a:r>
            <a:r>
              <a:rPr lang="de-DE" sz="2800" dirty="0">
                <a:solidFill>
                  <a:srgbClr val="FF0000"/>
                </a:solidFill>
              </a:rPr>
              <a:t>// kombiniere ZHKs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/>
              <a:t>    </a:t>
            </a:r>
            <a:r>
              <a:rPr lang="de-DE" sz="2800" dirty="0" err="1"/>
              <a:t>while</a:t>
            </a:r>
            <a:r>
              <a:rPr lang="de-DE" sz="2800" dirty="0"/>
              <a:t> </a:t>
            </a:r>
            <a:r>
              <a:rPr lang="de-DE" sz="2800" dirty="0" err="1">
                <a:solidFill>
                  <a:schemeClr val="hlink"/>
                </a:solidFill>
              </a:rPr>
              <a:t>dfsNum</a:t>
            </a:r>
            <a:r>
              <a:rPr lang="de-DE" sz="2800" dirty="0">
                <a:solidFill>
                  <a:schemeClr val="hlink"/>
                </a:solidFill>
              </a:rPr>
              <a:t>[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] &lt;</a:t>
            </a:r>
            <a:r>
              <a:rPr lang="de-DE" sz="2800" dirty="0"/>
              <a:t> </a:t>
            </a:r>
            <a:r>
              <a:rPr lang="de-DE" sz="2800" dirty="0" err="1">
                <a:solidFill>
                  <a:schemeClr val="hlink"/>
                </a:solidFill>
              </a:rPr>
              <a:t>dfsNum</a:t>
            </a:r>
            <a:r>
              <a:rPr lang="de-DE" sz="2800" dirty="0" smtClean="0">
                <a:solidFill>
                  <a:schemeClr val="hlink"/>
                </a:solidFill>
              </a:rPr>
              <a:t>[</a:t>
            </a:r>
            <a:r>
              <a:rPr lang="de-DE" sz="2800" dirty="0" smtClean="0">
                <a:solidFill>
                  <a:schemeClr val="accent2"/>
                </a:solidFill>
              </a:rPr>
              <a:t>top</a:t>
            </a:r>
            <a:r>
              <a:rPr lang="de-DE" sz="2800" dirty="0" smtClean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oReps</a:t>
            </a:r>
            <a:r>
              <a:rPr lang="de-DE" sz="2800" dirty="0" smtClean="0"/>
              <a:t>)</a:t>
            </a:r>
            <a:r>
              <a:rPr lang="de-DE" sz="2800" dirty="0">
                <a:solidFill>
                  <a:schemeClr val="hlink"/>
                </a:solidFill>
              </a:rPr>
              <a:t>]</a:t>
            </a:r>
            <a:r>
              <a:rPr lang="de-DE" sz="2800" dirty="0"/>
              <a:t> do</a:t>
            </a:r>
            <a:br>
              <a:rPr lang="de-DE" sz="2800" dirty="0"/>
            </a:br>
            <a:r>
              <a:rPr lang="de-DE" sz="2800" dirty="0" smtClean="0"/>
              <a:t>        </a:t>
            </a:r>
            <a:r>
              <a:rPr lang="de-DE" sz="2800" dirty="0" err="1" smtClean="0">
                <a:solidFill>
                  <a:schemeClr val="accent2"/>
                </a:solidFill>
              </a:rPr>
              <a:t>pop</a:t>
            </a:r>
            <a:r>
              <a:rPr lang="de-DE" sz="2800" dirty="0" smtClean="0">
                <a:solidFill>
                  <a:schemeClr val="accent2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oReps</a:t>
            </a:r>
            <a:r>
              <a:rPr lang="de-DE" sz="2800" dirty="0" smtClean="0">
                <a:solidFill>
                  <a:schemeClr val="accent2"/>
                </a:solidFill>
              </a:rPr>
              <a:t>)</a:t>
            </a:r>
            <a:endParaRPr lang="de-DE" sz="28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de-DE" sz="2800" dirty="0" err="1">
                <a:solidFill>
                  <a:schemeClr val="accent2"/>
                </a:solidFill>
              </a:rPr>
              <a:t>backtrack</a:t>
            </a:r>
            <a:r>
              <a:rPr lang="de-DE" sz="2800" dirty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u,v</a:t>
            </a:r>
            <a:r>
              <a:rPr lang="de-DE" sz="2800" dirty="0"/>
              <a:t>):</a:t>
            </a:r>
            <a:br>
              <a:rPr lang="de-DE" sz="2800" dirty="0"/>
            </a:br>
            <a:r>
              <a:rPr lang="de-DE" sz="2800" dirty="0" err="1"/>
              <a:t>if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hlink"/>
                </a:solidFill>
              </a:rPr>
              <a:t>v </a:t>
            </a:r>
            <a:r>
              <a:rPr lang="de-DE" sz="2800" dirty="0" smtClean="0">
                <a:solidFill>
                  <a:schemeClr val="hlink"/>
                </a:solidFill>
              </a:rPr>
              <a:t>= </a:t>
            </a:r>
            <a:r>
              <a:rPr lang="de-DE" sz="2800" dirty="0" smtClean="0">
                <a:solidFill>
                  <a:schemeClr val="accent2"/>
                </a:solidFill>
              </a:rPr>
              <a:t>top</a:t>
            </a:r>
            <a:r>
              <a:rPr lang="de-DE" sz="2800" dirty="0" smtClean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oReps</a:t>
            </a:r>
            <a:r>
              <a:rPr lang="de-DE" sz="2800" dirty="0" smtClean="0"/>
              <a:t>) </a:t>
            </a:r>
            <a:r>
              <a:rPr lang="de-DE" sz="2800" dirty="0" err="1"/>
              <a:t>then</a:t>
            </a:r>
            <a:r>
              <a:rPr lang="de-DE" sz="2800" dirty="0"/>
              <a:t>  </a:t>
            </a:r>
            <a:r>
              <a:rPr lang="de-DE" sz="2800" dirty="0">
                <a:solidFill>
                  <a:srgbClr val="FF0000"/>
                </a:solidFill>
              </a:rPr>
              <a:t>// v Repräsentant?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smtClean="0">
                <a:solidFill>
                  <a:schemeClr val="hlink"/>
                </a:solidFill>
              </a:rPr>
              <a:t>    </a:t>
            </a:r>
            <a:r>
              <a:rPr lang="de-DE" sz="2800" dirty="0" err="1" smtClean="0">
                <a:solidFill>
                  <a:schemeClr val="accent2"/>
                </a:solidFill>
              </a:rPr>
              <a:t>pop</a:t>
            </a:r>
            <a:r>
              <a:rPr lang="de-DE" sz="2800" dirty="0" smtClean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oReps</a:t>
            </a:r>
            <a:r>
              <a:rPr lang="de-DE" sz="2800" dirty="0" smtClean="0"/>
              <a:t>)  </a:t>
            </a:r>
            <a:r>
              <a:rPr lang="de-DE" sz="2800" dirty="0">
                <a:solidFill>
                  <a:srgbClr val="FF0000"/>
                </a:solidFill>
              </a:rPr>
              <a:t>// ja: entferne v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/>
              <a:t>    </a:t>
            </a:r>
            <a:r>
              <a:rPr lang="de-DE" sz="2800" dirty="0" err="1"/>
              <a:t>repeat</a:t>
            </a:r>
            <a:r>
              <a:rPr lang="de-DE" sz="2800" dirty="0"/>
              <a:t>            </a:t>
            </a:r>
            <a:r>
              <a:rPr lang="de-DE" sz="2800" dirty="0">
                <a:solidFill>
                  <a:srgbClr val="FF0000"/>
                </a:solidFill>
              </a:rPr>
              <a:t>// und offene Knoten bis v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/>
              <a:t>       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:</a:t>
            </a:r>
            <a:r>
              <a:rPr lang="de-DE" sz="2800" dirty="0" smtClean="0">
                <a:solidFill>
                  <a:schemeClr val="hlink"/>
                </a:solidFill>
              </a:rPr>
              <a:t>=</a:t>
            </a:r>
            <a:r>
              <a:rPr lang="de-DE" sz="2800" dirty="0" smtClean="0"/>
              <a:t> </a:t>
            </a:r>
            <a:r>
              <a:rPr lang="de-DE" sz="2800" dirty="0" err="1" smtClean="0">
                <a:solidFill>
                  <a:schemeClr val="accent2"/>
                </a:solidFill>
              </a:rPr>
              <a:t>pop</a:t>
            </a:r>
            <a:r>
              <a:rPr lang="de-DE" sz="2800" dirty="0" smtClean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oNodes</a:t>
            </a:r>
            <a:r>
              <a:rPr lang="de-DE" sz="2800" dirty="0" smtClean="0"/>
              <a:t>)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/>
              <a:t>        </a:t>
            </a:r>
            <a:r>
              <a:rPr lang="de-DE" sz="2800" dirty="0" err="1">
                <a:solidFill>
                  <a:schemeClr val="hlink"/>
                </a:solidFill>
              </a:rPr>
              <a:t>component</a:t>
            </a:r>
            <a:r>
              <a:rPr lang="de-DE" sz="2800" dirty="0">
                <a:solidFill>
                  <a:schemeClr val="hlink"/>
                </a:solidFill>
              </a:rPr>
              <a:t>[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]:=v</a:t>
            </a:r>
            <a:br>
              <a:rPr lang="de-DE" sz="2800" dirty="0">
                <a:solidFill>
                  <a:schemeClr val="hlink"/>
                </a:solidFill>
              </a:rPr>
            </a:br>
            <a:r>
              <a:rPr lang="de-DE" sz="2800" dirty="0"/>
              <a:t>    </a:t>
            </a:r>
            <a:r>
              <a:rPr lang="de-DE" sz="2800" dirty="0" err="1"/>
              <a:t>until</a:t>
            </a:r>
            <a:r>
              <a:rPr lang="de-DE" sz="2800" dirty="0"/>
              <a:t>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=v</a:t>
            </a:r>
          </a:p>
        </p:txBody>
      </p:sp>
    </p:spTree>
    <p:extLst>
      <p:ext uri="{BB962C8B-B14F-4D97-AF65-F5344CB8AC3E}">
        <p14:creationId xmlns:p14="http://schemas.microsoft.com/office/powerpoint/2010/main" val="373824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B82C-D969-8B49-8589-45445194B546}" type="slidenum">
              <a:rPr lang="de-DE"/>
              <a:pPr/>
              <a:t>78</a:t>
            </a:fld>
            <a:endParaRPr lang="de-DE"/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Starke </a:t>
            </a:r>
            <a:r>
              <a:rPr lang="de-DE" dirty="0" smtClean="0"/>
              <a:t>ZHKs </a:t>
            </a:r>
            <a:r>
              <a:rPr lang="de-DE" dirty="0"/>
              <a:t>- Beispiel</a:t>
            </a:r>
          </a:p>
        </p:txBody>
      </p:sp>
      <p:sp>
        <p:nvSpPr>
          <p:cNvPr id="384003" name="Oval 3"/>
          <p:cNvSpPr>
            <a:spLocks noChangeArrowheads="1"/>
          </p:cNvSpPr>
          <p:nvPr/>
        </p:nvSpPr>
        <p:spPr bwMode="auto">
          <a:xfrm>
            <a:off x="1908175" y="4364509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384004" name="Oval 4"/>
          <p:cNvSpPr>
            <a:spLocks noChangeArrowheads="1"/>
          </p:cNvSpPr>
          <p:nvPr/>
        </p:nvSpPr>
        <p:spPr bwMode="auto">
          <a:xfrm>
            <a:off x="3132138" y="364537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384005" name="Oval 5"/>
          <p:cNvSpPr>
            <a:spLocks noChangeArrowheads="1"/>
          </p:cNvSpPr>
          <p:nvPr/>
        </p:nvSpPr>
        <p:spPr bwMode="auto">
          <a:xfrm>
            <a:off x="4356100" y="2996084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384006" name="Oval 6"/>
          <p:cNvSpPr>
            <a:spLocks noChangeArrowheads="1"/>
          </p:cNvSpPr>
          <p:nvPr/>
        </p:nvSpPr>
        <p:spPr bwMode="auto">
          <a:xfrm>
            <a:off x="5653088" y="227694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384007" name="Oval 7"/>
          <p:cNvSpPr>
            <a:spLocks noChangeArrowheads="1"/>
          </p:cNvSpPr>
          <p:nvPr/>
        </p:nvSpPr>
        <p:spPr bwMode="auto">
          <a:xfrm>
            <a:off x="6948488" y="162924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i</a:t>
            </a:r>
          </a:p>
        </p:txBody>
      </p:sp>
      <p:sp>
        <p:nvSpPr>
          <p:cNvPr id="384008" name="Line 8"/>
          <p:cNvSpPr>
            <a:spLocks noChangeShapeType="1"/>
          </p:cNvSpPr>
          <p:nvPr/>
        </p:nvSpPr>
        <p:spPr bwMode="auto">
          <a:xfrm flipV="1">
            <a:off x="2413000" y="4004146"/>
            <a:ext cx="719138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09" name="Line 9"/>
          <p:cNvSpPr>
            <a:spLocks noChangeShapeType="1"/>
          </p:cNvSpPr>
          <p:nvPr/>
        </p:nvSpPr>
        <p:spPr bwMode="auto">
          <a:xfrm flipV="1">
            <a:off x="3636963" y="3356446"/>
            <a:ext cx="719137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0" name="Line 10"/>
          <p:cNvSpPr>
            <a:spLocks noChangeShapeType="1"/>
          </p:cNvSpPr>
          <p:nvPr/>
        </p:nvSpPr>
        <p:spPr bwMode="auto">
          <a:xfrm flipV="1">
            <a:off x="4860925" y="2708746"/>
            <a:ext cx="7921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1" name="Line 11"/>
          <p:cNvSpPr>
            <a:spLocks noChangeShapeType="1"/>
          </p:cNvSpPr>
          <p:nvPr/>
        </p:nvSpPr>
        <p:spPr bwMode="auto">
          <a:xfrm flipV="1">
            <a:off x="6156325" y="1988021"/>
            <a:ext cx="865188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2" name="Oval 12"/>
          <p:cNvSpPr>
            <a:spLocks noChangeArrowheads="1"/>
          </p:cNvSpPr>
          <p:nvPr/>
        </p:nvSpPr>
        <p:spPr bwMode="auto">
          <a:xfrm>
            <a:off x="4356100" y="1845146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384013" name="Line 13"/>
          <p:cNvSpPr>
            <a:spLocks noChangeShapeType="1"/>
          </p:cNvSpPr>
          <p:nvPr/>
        </p:nvSpPr>
        <p:spPr bwMode="auto">
          <a:xfrm flipH="1" flipV="1">
            <a:off x="4860925" y="2132484"/>
            <a:ext cx="7921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4" name="Line 14"/>
          <p:cNvSpPr>
            <a:spLocks noChangeShapeType="1"/>
          </p:cNvSpPr>
          <p:nvPr/>
        </p:nvSpPr>
        <p:spPr bwMode="auto">
          <a:xfrm flipH="1">
            <a:off x="4572000" y="2348384"/>
            <a:ext cx="730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5" name="Oval 15"/>
          <p:cNvSpPr>
            <a:spLocks noChangeArrowheads="1"/>
          </p:cNvSpPr>
          <p:nvPr/>
        </p:nvSpPr>
        <p:spPr bwMode="auto">
          <a:xfrm>
            <a:off x="3060700" y="2132484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384016" name="Oval 16"/>
          <p:cNvSpPr>
            <a:spLocks noChangeArrowheads="1"/>
          </p:cNvSpPr>
          <p:nvPr/>
        </p:nvSpPr>
        <p:spPr bwMode="auto">
          <a:xfrm>
            <a:off x="1836738" y="162924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384017" name="Line 17"/>
          <p:cNvSpPr>
            <a:spLocks noChangeShapeType="1"/>
          </p:cNvSpPr>
          <p:nvPr/>
        </p:nvSpPr>
        <p:spPr bwMode="auto">
          <a:xfrm flipV="1">
            <a:off x="3348038" y="2637309"/>
            <a:ext cx="0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8" name="Line 18"/>
          <p:cNvSpPr>
            <a:spLocks noChangeShapeType="1"/>
          </p:cNvSpPr>
          <p:nvPr/>
        </p:nvSpPr>
        <p:spPr bwMode="auto">
          <a:xfrm flipH="1" flipV="1">
            <a:off x="2195513" y="2132484"/>
            <a:ext cx="1008062" cy="151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9" name="Line 19"/>
          <p:cNvSpPr>
            <a:spLocks noChangeShapeType="1"/>
          </p:cNvSpPr>
          <p:nvPr/>
        </p:nvSpPr>
        <p:spPr bwMode="auto">
          <a:xfrm>
            <a:off x="2052638" y="2132484"/>
            <a:ext cx="71437" cy="223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0" name="Line 20"/>
          <p:cNvSpPr>
            <a:spLocks noChangeShapeType="1"/>
          </p:cNvSpPr>
          <p:nvPr/>
        </p:nvSpPr>
        <p:spPr bwMode="auto">
          <a:xfrm flipH="1" flipV="1">
            <a:off x="2339975" y="1916584"/>
            <a:ext cx="792163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84021" name="AutoShape 21"/>
          <p:cNvCxnSpPr>
            <a:cxnSpLocks noChangeShapeType="1"/>
            <a:stCxn id="384006" idx="0"/>
            <a:endCxn id="384015" idx="0"/>
          </p:cNvCxnSpPr>
          <p:nvPr/>
        </p:nvCxnSpPr>
        <p:spPr bwMode="auto">
          <a:xfrm rot="5400000" flipH="1">
            <a:off x="4537076" y="908521"/>
            <a:ext cx="144462" cy="2592387"/>
          </a:xfrm>
          <a:prstGeom prst="curvedConnector3">
            <a:avLst>
              <a:gd name="adj1" fmla="val 54725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4022" name="Oval 22"/>
          <p:cNvSpPr>
            <a:spLocks noChangeArrowheads="1"/>
          </p:cNvSpPr>
          <p:nvPr/>
        </p:nvSpPr>
        <p:spPr bwMode="auto">
          <a:xfrm>
            <a:off x="4284663" y="436450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384023" name="Line 23"/>
          <p:cNvSpPr>
            <a:spLocks noChangeShapeType="1"/>
          </p:cNvSpPr>
          <p:nvPr/>
        </p:nvSpPr>
        <p:spPr bwMode="auto">
          <a:xfrm flipH="1" flipV="1">
            <a:off x="3636963" y="4004146"/>
            <a:ext cx="64770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4" name="Oval 24"/>
          <p:cNvSpPr>
            <a:spLocks noChangeArrowheads="1"/>
          </p:cNvSpPr>
          <p:nvPr/>
        </p:nvSpPr>
        <p:spPr bwMode="auto">
          <a:xfrm>
            <a:off x="4140200" y="4220046"/>
            <a:ext cx="792163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25" name="Oval 25"/>
          <p:cNvSpPr>
            <a:spLocks noChangeArrowheads="1"/>
          </p:cNvSpPr>
          <p:nvPr/>
        </p:nvSpPr>
        <p:spPr bwMode="auto">
          <a:xfrm>
            <a:off x="2987675" y="3500909"/>
            <a:ext cx="792163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26" name="Oval 26"/>
          <p:cNvSpPr>
            <a:spLocks noChangeArrowheads="1"/>
          </p:cNvSpPr>
          <p:nvPr/>
        </p:nvSpPr>
        <p:spPr bwMode="auto">
          <a:xfrm>
            <a:off x="1763713" y="4220046"/>
            <a:ext cx="792162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27" name="Oval 27"/>
          <p:cNvSpPr>
            <a:spLocks noChangeArrowheads="1"/>
          </p:cNvSpPr>
          <p:nvPr/>
        </p:nvSpPr>
        <p:spPr bwMode="auto">
          <a:xfrm>
            <a:off x="2916238" y="1988021"/>
            <a:ext cx="792162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28" name="Oval 28"/>
          <p:cNvSpPr>
            <a:spLocks noChangeArrowheads="1"/>
          </p:cNvSpPr>
          <p:nvPr/>
        </p:nvSpPr>
        <p:spPr bwMode="auto">
          <a:xfrm rot="-239444">
            <a:off x="2695575" y="1702271"/>
            <a:ext cx="1296988" cy="28019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29" name="Oval 29"/>
          <p:cNvSpPr>
            <a:spLocks noChangeArrowheads="1"/>
          </p:cNvSpPr>
          <p:nvPr/>
        </p:nvSpPr>
        <p:spPr bwMode="auto">
          <a:xfrm>
            <a:off x="1692275" y="1484784"/>
            <a:ext cx="792163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30" name="Oval 30"/>
          <p:cNvSpPr>
            <a:spLocks noChangeArrowheads="1"/>
          </p:cNvSpPr>
          <p:nvPr/>
        </p:nvSpPr>
        <p:spPr bwMode="auto">
          <a:xfrm>
            <a:off x="4211638" y="2853209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31" name="Oval 31"/>
          <p:cNvSpPr>
            <a:spLocks noChangeArrowheads="1"/>
          </p:cNvSpPr>
          <p:nvPr/>
        </p:nvSpPr>
        <p:spPr bwMode="auto">
          <a:xfrm>
            <a:off x="5508625" y="2132484"/>
            <a:ext cx="792163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32" name="Oval 32"/>
          <p:cNvSpPr>
            <a:spLocks noChangeArrowheads="1"/>
          </p:cNvSpPr>
          <p:nvPr/>
        </p:nvSpPr>
        <p:spPr bwMode="auto">
          <a:xfrm rot="-1562588">
            <a:off x="2268538" y="1701800"/>
            <a:ext cx="4110037" cy="28495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33" name="Oval 33"/>
          <p:cNvSpPr>
            <a:spLocks noChangeArrowheads="1"/>
          </p:cNvSpPr>
          <p:nvPr/>
        </p:nvSpPr>
        <p:spPr bwMode="auto">
          <a:xfrm>
            <a:off x="4211638" y="1700684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34" name="Oval 34"/>
          <p:cNvSpPr>
            <a:spLocks noChangeArrowheads="1"/>
          </p:cNvSpPr>
          <p:nvPr/>
        </p:nvSpPr>
        <p:spPr bwMode="auto">
          <a:xfrm>
            <a:off x="6804025" y="1484784"/>
            <a:ext cx="792163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36" name="Text Box 36"/>
          <p:cNvSpPr txBox="1">
            <a:spLocks noChangeArrowheads="1"/>
          </p:cNvSpPr>
          <p:nvPr/>
        </p:nvSpPr>
        <p:spPr bwMode="auto">
          <a:xfrm>
            <a:off x="611188" y="5299546"/>
            <a:ext cx="132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oNodes:</a:t>
            </a:r>
          </a:p>
        </p:txBody>
      </p:sp>
      <p:sp>
        <p:nvSpPr>
          <p:cNvPr id="384037" name="Text Box 37"/>
          <p:cNvSpPr txBox="1">
            <a:spLocks noChangeArrowheads="1"/>
          </p:cNvSpPr>
          <p:nvPr/>
        </p:nvSpPr>
        <p:spPr bwMode="auto">
          <a:xfrm>
            <a:off x="5146675" y="5299546"/>
            <a:ext cx="1150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oReps:</a:t>
            </a:r>
          </a:p>
        </p:txBody>
      </p:sp>
      <p:sp>
        <p:nvSpPr>
          <p:cNvPr id="384038" name="Rectangle 38"/>
          <p:cNvSpPr>
            <a:spLocks noChangeArrowheads="1"/>
          </p:cNvSpPr>
          <p:nvPr/>
        </p:nvSpPr>
        <p:spPr bwMode="auto">
          <a:xfrm>
            <a:off x="2051050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384039" name="Rectangle 39"/>
          <p:cNvSpPr>
            <a:spLocks noChangeArrowheads="1"/>
          </p:cNvSpPr>
          <p:nvPr/>
        </p:nvSpPr>
        <p:spPr bwMode="auto">
          <a:xfrm>
            <a:off x="2482850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384040" name="Rectangle 40"/>
          <p:cNvSpPr>
            <a:spLocks noChangeArrowheads="1"/>
          </p:cNvSpPr>
          <p:nvPr/>
        </p:nvSpPr>
        <p:spPr bwMode="auto">
          <a:xfrm>
            <a:off x="2914650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384041" name="Rectangle 41"/>
          <p:cNvSpPr>
            <a:spLocks noChangeArrowheads="1"/>
          </p:cNvSpPr>
          <p:nvPr/>
        </p:nvSpPr>
        <p:spPr bwMode="auto">
          <a:xfrm>
            <a:off x="2914650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384042" name="Rectangle 42"/>
          <p:cNvSpPr>
            <a:spLocks noChangeArrowheads="1"/>
          </p:cNvSpPr>
          <p:nvPr/>
        </p:nvSpPr>
        <p:spPr bwMode="auto">
          <a:xfrm>
            <a:off x="3346450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384043" name="Rectangle 43"/>
          <p:cNvSpPr>
            <a:spLocks noChangeArrowheads="1"/>
          </p:cNvSpPr>
          <p:nvPr/>
        </p:nvSpPr>
        <p:spPr bwMode="auto">
          <a:xfrm>
            <a:off x="6370638" y="5299546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384044" name="Rectangle 44"/>
          <p:cNvSpPr>
            <a:spLocks noChangeArrowheads="1"/>
          </p:cNvSpPr>
          <p:nvPr/>
        </p:nvSpPr>
        <p:spPr bwMode="auto">
          <a:xfrm>
            <a:off x="6802438" y="5299546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384045" name="Rectangle 45"/>
          <p:cNvSpPr>
            <a:spLocks noChangeArrowheads="1"/>
          </p:cNvSpPr>
          <p:nvPr/>
        </p:nvSpPr>
        <p:spPr bwMode="auto">
          <a:xfrm>
            <a:off x="7234238" y="5299546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384046" name="Line 46"/>
          <p:cNvSpPr>
            <a:spLocks noChangeShapeType="1"/>
          </p:cNvSpPr>
          <p:nvPr/>
        </p:nvSpPr>
        <p:spPr bwMode="auto">
          <a:xfrm>
            <a:off x="1978025" y="5228109"/>
            <a:ext cx="3097213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47" name="Line 47"/>
          <p:cNvSpPr>
            <a:spLocks noChangeShapeType="1"/>
          </p:cNvSpPr>
          <p:nvPr/>
        </p:nvSpPr>
        <p:spPr bwMode="auto">
          <a:xfrm flipH="1">
            <a:off x="1978025" y="5228109"/>
            <a:ext cx="0" cy="5032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48" name="Line 48"/>
          <p:cNvSpPr>
            <a:spLocks noChangeShapeType="1"/>
          </p:cNvSpPr>
          <p:nvPr/>
        </p:nvSpPr>
        <p:spPr bwMode="auto">
          <a:xfrm>
            <a:off x="1978025" y="5731346"/>
            <a:ext cx="3097213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49" name="Line 49"/>
          <p:cNvSpPr>
            <a:spLocks noChangeShapeType="1"/>
          </p:cNvSpPr>
          <p:nvPr/>
        </p:nvSpPr>
        <p:spPr bwMode="auto">
          <a:xfrm>
            <a:off x="6297613" y="5226521"/>
            <a:ext cx="1944687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50" name="Line 50"/>
          <p:cNvSpPr>
            <a:spLocks noChangeShapeType="1"/>
          </p:cNvSpPr>
          <p:nvPr/>
        </p:nvSpPr>
        <p:spPr bwMode="auto">
          <a:xfrm flipH="1">
            <a:off x="6297613" y="5226521"/>
            <a:ext cx="0" cy="5032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51" name="Line 51"/>
          <p:cNvSpPr>
            <a:spLocks noChangeShapeType="1"/>
          </p:cNvSpPr>
          <p:nvPr/>
        </p:nvSpPr>
        <p:spPr bwMode="auto">
          <a:xfrm>
            <a:off x="6297613" y="5729759"/>
            <a:ext cx="1944687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52" name="Rectangle 52"/>
          <p:cNvSpPr>
            <a:spLocks noChangeArrowheads="1"/>
          </p:cNvSpPr>
          <p:nvPr/>
        </p:nvSpPr>
        <p:spPr bwMode="auto">
          <a:xfrm>
            <a:off x="7235825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384054" name="Rectangle 54"/>
          <p:cNvSpPr>
            <a:spLocks noChangeArrowheads="1"/>
          </p:cNvSpPr>
          <p:nvPr/>
        </p:nvSpPr>
        <p:spPr bwMode="auto">
          <a:xfrm>
            <a:off x="7235825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384055" name="Rectangle 55"/>
          <p:cNvSpPr>
            <a:spLocks noChangeArrowheads="1"/>
          </p:cNvSpPr>
          <p:nvPr/>
        </p:nvSpPr>
        <p:spPr bwMode="auto">
          <a:xfrm>
            <a:off x="3778250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g</a:t>
            </a:r>
          </a:p>
        </p:txBody>
      </p:sp>
      <p:sp>
        <p:nvSpPr>
          <p:cNvPr id="384056" name="Rectangle 56"/>
          <p:cNvSpPr>
            <a:spLocks noChangeArrowheads="1"/>
          </p:cNvSpPr>
          <p:nvPr/>
        </p:nvSpPr>
        <p:spPr bwMode="auto">
          <a:xfrm>
            <a:off x="3346450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384057" name="Rectangle 57"/>
          <p:cNvSpPr>
            <a:spLocks noChangeArrowheads="1"/>
          </p:cNvSpPr>
          <p:nvPr/>
        </p:nvSpPr>
        <p:spPr bwMode="auto">
          <a:xfrm>
            <a:off x="7235825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384058" name="Rectangle 58"/>
          <p:cNvSpPr>
            <a:spLocks noChangeArrowheads="1"/>
          </p:cNvSpPr>
          <p:nvPr/>
        </p:nvSpPr>
        <p:spPr bwMode="auto">
          <a:xfrm>
            <a:off x="7667625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g</a:t>
            </a:r>
          </a:p>
        </p:txBody>
      </p:sp>
      <p:sp>
        <p:nvSpPr>
          <p:cNvPr id="384059" name="Rectangle 59"/>
          <p:cNvSpPr>
            <a:spLocks noChangeArrowheads="1"/>
          </p:cNvSpPr>
          <p:nvPr/>
        </p:nvSpPr>
        <p:spPr bwMode="auto">
          <a:xfrm>
            <a:off x="4211638" y="5299546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384060" name="Rectangle 60"/>
          <p:cNvSpPr>
            <a:spLocks noChangeArrowheads="1"/>
          </p:cNvSpPr>
          <p:nvPr/>
        </p:nvSpPr>
        <p:spPr bwMode="auto">
          <a:xfrm>
            <a:off x="7235825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384061" name="Rectangle 61"/>
          <p:cNvSpPr>
            <a:spLocks noChangeArrowheads="1"/>
          </p:cNvSpPr>
          <p:nvPr/>
        </p:nvSpPr>
        <p:spPr bwMode="auto">
          <a:xfrm>
            <a:off x="4643438" y="5299546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</a:t>
            </a:r>
          </a:p>
        </p:txBody>
      </p:sp>
      <p:sp>
        <p:nvSpPr>
          <p:cNvPr id="384062" name="Rectangle 62"/>
          <p:cNvSpPr>
            <a:spLocks noChangeArrowheads="1"/>
          </p:cNvSpPr>
          <p:nvPr/>
        </p:nvSpPr>
        <p:spPr bwMode="auto">
          <a:xfrm>
            <a:off x="7235825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43878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8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8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8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8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8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8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84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384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84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8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8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384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384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84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384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10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10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84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8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38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384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384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5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5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384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38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38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78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384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38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38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2" dur="500"/>
                                        <p:tgtEl>
                                          <p:spTgt spid="384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5" dur="500"/>
                                        <p:tgtEl>
                                          <p:spTgt spid="384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8" dur="500"/>
                                        <p:tgtEl>
                                          <p:spTgt spid="384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384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38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8" dur="500"/>
                                        <p:tgtEl>
                                          <p:spTgt spid="384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1" dur="500"/>
                                        <p:tgtEl>
                                          <p:spTgt spid="384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7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0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21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2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38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38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2" dur="500"/>
                                        <p:tgtEl>
                                          <p:spTgt spid="384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5" dur="500"/>
                                        <p:tgtEl>
                                          <p:spTgt spid="384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0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3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44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 nodeType="clickPar">
                      <p:stCondLst>
                        <p:cond delay="indefinite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9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0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54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8" dur="500"/>
                                        <p:tgtEl>
                                          <p:spTgt spid="38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1" dur="500"/>
                                        <p:tgtEl>
                                          <p:spTgt spid="38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4" dur="500"/>
                                        <p:tgtEl>
                                          <p:spTgt spid="38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8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9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0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2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73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6" dur="500"/>
                                        <p:tgtEl>
                                          <p:spTgt spid="384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9" dur="500"/>
                                        <p:tgtEl>
                                          <p:spTgt spid="384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 nodeType="clickPar">
                      <p:stCondLst>
                        <p:cond delay="indefinite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4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5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8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89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0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4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5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8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99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0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 nodeType="clickPar">
                      <p:stCondLst>
                        <p:cond delay="indefinite"/>
                      </p:stCondLst>
                      <p:childTnLst>
                        <p:par>
                          <p:cTn id="3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4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5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6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8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309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3" dur="500"/>
                                        <p:tgtEl>
                                          <p:spTgt spid="384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7" dur="500"/>
                                        <p:tgtEl>
                                          <p:spTgt spid="384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1" dur="500"/>
                                        <p:tgtEl>
                                          <p:spTgt spid="384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5" dur="500"/>
                                        <p:tgtEl>
                                          <p:spTgt spid="384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9" dur="500"/>
                                        <p:tgtEl>
                                          <p:spTgt spid="384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2" dur="500"/>
                                        <p:tgtEl>
                                          <p:spTgt spid="384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 nodeType="clickPar">
                      <p:stCondLst>
                        <p:cond delay="indefinite"/>
                      </p:stCondLst>
                      <p:childTnLst>
                        <p:par>
                          <p:cTn id="3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7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8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1" dur="500"/>
                                        <p:tgtEl>
                                          <p:spTgt spid="384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4" dur="500"/>
                                        <p:tgtEl>
                                          <p:spTgt spid="384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24" grpId="0" animBg="1"/>
      <p:bldP spid="384025" grpId="0" animBg="1"/>
      <p:bldP spid="384025" grpId="1" animBg="1"/>
      <p:bldP spid="384026" grpId="0" animBg="1"/>
      <p:bldP spid="384027" grpId="0" animBg="1"/>
      <p:bldP spid="384027" grpId="1" animBg="1"/>
      <p:bldP spid="384028" grpId="0" animBg="1"/>
      <p:bldP spid="384028" grpId="1" animBg="1"/>
      <p:bldP spid="384029" grpId="0" animBg="1"/>
      <p:bldP spid="384030" grpId="0" animBg="1"/>
      <p:bldP spid="384030" grpId="1" animBg="1"/>
      <p:bldP spid="384031" grpId="0" animBg="1"/>
      <p:bldP spid="384031" grpId="1" animBg="1"/>
      <p:bldP spid="384032" grpId="0" animBg="1"/>
      <p:bldP spid="384033" grpId="0" animBg="1"/>
      <p:bldP spid="384033" grpId="1" animBg="1"/>
      <p:bldP spid="384034" grpId="0" animBg="1"/>
      <p:bldP spid="384038" grpId="0" animBg="1"/>
      <p:bldP spid="384038" grpId="1" animBg="1"/>
      <p:bldP spid="384039" grpId="0" animBg="1"/>
      <p:bldP spid="384039" grpId="1" animBg="1"/>
      <p:bldP spid="384040" grpId="0" animBg="1"/>
      <p:bldP spid="384040" grpId="1" animBg="1"/>
      <p:bldP spid="384041" grpId="0" animBg="1"/>
      <p:bldP spid="384041" grpId="1" animBg="1"/>
      <p:bldP spid="384042" grpId="0" animBg="1"/>
      <p:bldP spid="384042" grpId="1" animBg="1"/>
      <p:bldP spid="384043" grpId="0" animBg="1"/>
      <p:bldP spid="384043" grpId="1" animBg="1"/>
      <p:bldP spid="384044" grpId="0" animBg="1"/>
      <p:bldP spid="384044" grpId="1" animBg="1"/>
      <p:bldP spid="384045" grpId="0" animBg="1"/>
      <p:bldP spid="384045" grpId="1" animBg="1"/>
      <p:bldP spid="384052" grpId="0" animBg="1"/>
      <p:bldP spid="384052" grpId="1" animBg="1"/>
      <p:bldP spid="384054" grpId="0" animBg="1"/>
      <p:bldP spid="384054" grpId="1" animBg="1"/>
      <p:bldP spid="384055" grpId="0" animBg="1"/>
      <p:bldP spid="384055" grpId="1" animBg="1"/>
      <p:bldP spid="384056" grpId="0" animBg="1"/>
      <p:bldP spid="384056" grpId="1" animBg="1"/>
      <p:bldP spid="384057" grpId="0" animBg="1"/>
      <p:bldP spid="384057" grpId="1" animBg="1"/>
      <p:bldP spid="384058" grpId="0" animBg="1"/>
      <p:bldP spid="384058" grpId="1" animBg="1"/>
      <p:bldP spid="384059" grpId="0" animBg="1"/>
      <p:bldP spid="384059" grpId="1" animBg="1"/>
      <p:bldP spid="384060" grpId="0" animBg="1"/>
      <p:bldP spid="384060" grpId="1" animBg="1"/>
      <p:bldP spid="384061" grpId="0" animBg="1"/>
      <p:bldP spid="384061" grpId="1" animBg="1"/>
      <p:bldP spid="384062" grpId="0" animBg="1"/>
      <p:bldP spid="384062" grpId="1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3EE5-691B-714E-9B16-240ADA71269A}" type="slidenum">
              <a:rPr lang="de-DE"/>
              <a:pPr/>
              <a:t>79</a:t>
            </a:fld>
            <a:endParaRPr lang="de-DE"/>
          </a:p>
        </p:txBody>
      </p:sp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 smtClean="0">
                <a:solidFill>
                  <a:schemeClr val="accent2"/>
                </a:solidFill>
              </a:rPr>
              <a:t>Behauptung:</a:t>
            </a:r>
            <a:r>
              <a:rPr lang="de-DE" dirty="0" smtClean="0"/>
              <a:t> </a:t>
            </a:r>
            <a:r>
              <a:rPr lang="de-DE" dirty="0"/>
              <a:t>Der DFS-basierte Algorithmus für starke ZHKs benötigt </a:t>
            </a: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>
                <a:solidFill>
                  <a:schemeClr val="hlink"/>
                </a:solidFill>
              </a:rPr>
              <a:t>n+m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/>
              <a:t> Zeit.</a:t>
            </a:r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Beweis:</a:t>
            </a:r>
            <a:endParaRPr lang="de-DE" dirty="0"/>
          </a:p>
          <a:p>
            <a:r>
              <a:rPr lang="de-DE" dirty="0" err="1">
                <a:solidFill>
                  <a:schemeClr val="accent2"/>
                </a:solidFill>
              </a:rPr>
              <a:t>init</a:t>
            </a:r>
            <a:r>
              <a:rPr lang="de-DE" dirty="0">
                <a:solidFill>
                  <a:schemeClr val="accent2"/>
                </a:solidFill>
              </a:rPr>
              <a:t>, </a:t>
            </a:r>
            <a:r>
              <a:rPr lang="de-DE" dirty="0" err="1">
                <a:solidFill>
                  <a:schemeClr val="accent2"/>
                </a:solidFill>
              </a:rPr>
              <a:t>root</a:t>
            </a:r>
            <a:r>
              <a:rPr lang="de-DE" dirty="0">
                <a:solidFill>
                  <a:schemeClr val="accent2"/>
                </a:solidFill>
              </a:rPr>
              <a:t>, </a:t>
            </a:r>
            <a:r>
              <a:rPr lang="de-DE" dirty="0" err="1">
                <a:solidFill>
                  <a:schemeClr val="accent2"/>
                </a:solidFill>
              </a:rPr>
              <a:t>traverseTreeEdge</a:t>
            </a:r>
            <a:r>
              <a:rPr lang="de-DE" dirty="0">
                <a:solidFill>
                  <a:schemeClr val="accent2"/>
                </a:solidFill>
              </a:rPr>
              <a:t>:</a:t>
            </a:r>
            <a:r>
              <a:rPr lang="de-DE" dirty="0"/>
              <a:t> Zeit </a:t>
            </a:r>
            <a:r>
              <a:rPr lang="de-DE" dirty="0">
                <a:solidFill>
                  <a:schemeClr val="hlink"/>
                </a:solidFill>
              </a:rPr>
              <a:t>O(1)</a:t>
            </a:r>
          </a:p>
          <a:p>
            <a:r>
              <a:rPr lang="de-DE" dirty="0">
                <a:solidFill>
                  <a:schemeClr val="accent2"/>
                </a:solidFill>
              </a:rPr>
              <a:t>Backtrack, </a:t>
            </a:r>
            <a:r>
              <a:rPr lang="de-DE" dirty="0" err="1">
                <a:solidFill>
                  <a:schemeClr val="accent2"/>
                </a:solidFill>
              </a:rPr>
              <a:t>traverseNonTreeEdge</a:t>
            </a:r>
            <a:r>
              <a:rPr lang="de-DE" dirty="0">
                <a:solidFill>
                  <a:schemeClr val="accent2"/>
                </a:solidFill>
              </a:rPr>
              <a:t>:</a:t>
            </a:r>
            <a:r>
              <a:rPr lang="de-DE" dirty="0"/>
              <a:t> da jeder Knoten nur höchstens einmal in </a:t>
            </a:r>
            <a:r>
              <a:rPr lang="de-DE" dirty="0" err="1">
                <a:solidFill>
                  <a:schemeClr val="hlink"/>
                </a:solidFill>
              </a:rPr>
              <a:t>oReps</a:t>
            </a:r>
            <a:r>
              <a:rPr lang="de-DE" dirty="0"/>
              <a:t> und </a:t>
            </a:r>
            <a:r>
              <a:rPr lang="de-DE" dirty="0" err="1">
                <a:solidFill>
                  <a:schemeClr val="hlink"/>
                </a:solidFill>
              </a:rPr>
              <a:t>oNodes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/>
              <a:t>landet, insgesamt Zeit </a:t>
            </a: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</a:t>
            </a:r>
          </a:p>
          <a:p>
            <a:r>
              <a:rPr lang="de-DE" dirty="0"/>
              <a:t>DFS-Gerüst: Zeit </a:t>
            </a: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>
                <a:solidFill>
                  <a:schemeClr val="hlink"/>
                </a:solidFill>
              </a:rPr>
              <a:t>n+m</a:t>
            </a:r>
            <a:r>
              <a:rPr lang="de-DE" dirty="0">
                <a:solidFill>
                  <a:schemeClr val="hlink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8081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05CF-7874-2843-9215-95E67E640937}" type="slidenum">
              <a:rPr lang="de-DE"/>
              <a:pPr/>
              <a:t>8</a:t>
            </a:fld>
            <a:endParaRPr lang="de-DE"/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Graphen</a:t>
            </a:r>
            <a:endParaRPr lang="de-DE" dirty="0"/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hlink"/>
                </a:solidFill>
              </a:rPr>
              <a:t>G</a:t>
            </a:r>
            <a:r>
              <a:rPr lang="de-DE" sz="2800" dirty="0"/>
              <a:t> heißt </a:t>
            </a:r>
          </a:p>
          <a:p>
            <a:r>
              <a:rPr lang="de-DE" sz="2800" dirty="0">
                <a:solidFill>
                  <a:schemeClr val="accent2"/>
                </a:solidFill>
              </a:rPr>
              <a:t>(schwach) zusammenhängend</a:t>
            </a:r>
            <a:r>
              <a:rPr lang="de-DE" sz="2800" dirty="0"/>
              <a:t>: Durchmesser </a:t>
            </a:r>
            <a:r>
              <a:rPr lang="de-DE" sz="2800" dirty="0">
                <a:solidFill>
                  <a:schemeClr val="hlink"/>
                </a:solidFill>
              </a:rPr>
              <a:t>D</a:t>
            </a:r>
            <a:r>
              <a:rPr lang="de-DE" sz="2800" dirty="0"/>
              <a:t> endlich, wenn alle Kanten </a:t>
            </a:r>
            <a:r>
              <a:rPr lang="de-DE" sz="2800" dirty="0" smtClean="0"/>
              <a:t>als </a:t>
            </a:r>
            <a:r>
              <a:rPr lang="de-DE" sz="2800" dirty="0" err="1" smtClean="0"/>
              <a:t>ungerichtet</a:t>
            </a:r>
            <a:r>
              <a:rPr lang="de-DE" sz="2800" dirty="0" smtClean="0"/>
              <a:t> betrachtet werden</a:t>
            </a:r>
            <a:endParaRPr lang="de-DE" sz="2800" dirty="0">
              <a:solidFill>
                <a:schemeClr val="accent2"/>
              </a:solidFill>
            </a:endParaRPr>
          </a:p>
          <a:p>
            <a:r>
              <a:rPr lang="de-DE" sz="2800" dirty="0">
                <a:solidFill>
                  <a:schemeClr val="accent2"/>
                </a:solidFill>
              </a:rPr>
              <a:t>stark zusammenhängend</a:t>
            </a:r>
            <a:r>
              <a:rPr lang="de-DE" sz="2800" dirty="0"/>
              <a:t>: </a:t>
            </a:r>
            <a:r>
              <a:rPr lang="de-DE" sz="2800" dirty="0" smtClean="0"/>
              <a:t>wenn </a:t>
            </a:r>
            <a:r>
              <a:rPr lang="de-DE" sz="2800" dirty="0" smtClean="0">
                <a:solidFill>
                  <a:schemeClr val="hlink"/>
                </a:solidFill>
              </a:rPr>
              <a:t>D</a:t>
            </a:r>
            <a:r>
              <a:rPr lang="de-DE" sz="2800" dirty="0" smtClean="0"/>
              <a:t> </a:t>
            </a:r>
            <a:r>
              <a:rPr lang="de-DE" sz="2800" dirty="0"/>
              <a:t>endlich</a:t>
            </a:r>
          </a:p>
        </p:txBody>
      </p:sp>
      <p:sp>
        <p:nvSpPr>
          <p:cNvPr id="329732" name="Line 4"/>
          <p:cNvSpPr>
            <a:spLocks noChangeShapeType="1"/>
          </p:cNvSpPr>
          <p:nvPr/>
        </p:nvSpPr>
        <p:spPr bwMode="auto">
          <a:xfrm flipV="1">
            <a:off x="2209800" y="3983831"/>
            <a:ext cx="1371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733" name="Line 5"/>
          <p:cNvSpPr>
            <a:spLocks noChangeShapeType="1"/>
          </p:cNvSpPr>
          <p:nvPr/>
        </p:nvSpPr>
        <p:spPr bwMode="auto">
          <a:xfrm>
            <a:off x="2209800" y="4898231"/>
            <a:ext cx="1066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734" name="Line 6"/>
          <p:cNvSpPr>
            <a:spLocks noChangeShapeType="1"/>
          </p:cNvSpPr>
          <p:nvPr/>
        </p:nvSpPr>
        <p:spPr bwMode="auto">
          <a:xfrm flipV="1">
            <a:off x="3505200" y="4974431"/>
            <a:ext cx="1143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735" name="Line 7"/>
          <p:cNvSpPr>
            <a:spLocks noChangeShapeType="1"/>
          </p:cNvSpPr>
          <p:nvPr/>
        </p:nvSpPr>
        <p:spPr bwMode="auto">
          <a:xfrm>
            <a:off x="3810000" y="4060031"/>
            <a:ext cx="838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736" name="Line 8"/>
          <p:cNvSpPr>
            <a:spLocks noChangeShapeType="1"/>
          </p:cNvSpPr>
          <p:nvPr/>
        </p:nvSpPr>
        <p:spPr bwMode="auto">
          <a:xfrm flipV="1">
            <a:off x="4876800" y="4364831"/>
            <a:ext cx="1524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737" name="Line 9"/>
          <p:cNvSpPr>
            <a:spLocks noChangeShapeType="1"/>
          </p:cNvSpPr>
          <p:nvPr/>
        </p:nvSpPr>
        <p:spPr bwMode="auto">
          <a:xfrm>
            <a:off x="4876800" y="5050631"/>
            <a:ext cx="1066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738" name="Line 10"/>
          <p:cNvSpPr>
            <a:spLocks noChangeShapeType="1"/>
          </p:cNvSpPr>
          <p:nvPr/>
        </p:nvSpPr>
        <p:spPr bwMode="auto">
          <a:xfrm flipH="1">
            <a:off x="6096000" y="4441031"/>
            <a:ext cx="3810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739" name="Oval 11"/>
          <p:cNvSpPr>
            <a:spLocks noChangeArrowheads="1"/>
          </p:cNvSpPr>
          <p:nvPr/>
        </p:nvSpPr>
        <p:spPr bwMode="auto">
          <a:xfrm>
            <a:off x="1981200" y="4669631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9740" name="Oval 12"/>
          <p:cNvSpPr>
            <a:spLocks noChangeArrowheads="1"/>
          </p:cNvSpPr>
          <p:nvPr/>
        </p:nvSpPr>
        <p:spPr bwMode="auto">
          <a:xfrm>
            <a:off x="3581400" y="3831431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9741" name="Oval 13"/>
          <p:cNvSpPr>
            <a:spLocks noChangeArrowheads="1"/>
          </p:cNvSpPr>
          <p:nvPr/>
        </p:nvSpPr>
        <p:spPr bwMode="auto">
          <a:xfrm>
            <a:off x="4648200" y="4822031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9742" name="Oval 14"/>
          <p:cNvSpPr>
            <a:spLocks noChangeArrowheads="1"/>
          </p:cNvSpPr>
          <p:nvPr/>
        </p:nvSpPr>
        <p:spPr bwMode="auto">
          <a:xfrm>
            <a:off x="3276600" y="5584031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9743" name="Oval 15"/>
          <p:cNvSpPr>
            <a:spLocks noChangeArrowheads="1"/>
          </p:cNvSpPr>
          <p:nvPr/>
        </p:nvSpPr>
        <p:spPr bwMode="auto">
          <a:xfrm>
            <a:off x="5943600" y="5736431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9744" name="Oval 16"/>
          <p:cNvSpPr>
            <a:spLocks noChangeArrowheads="1"/>
          </p:cNvSpPr>
          <p:nvPr/>
        </p:nvSpPr>
        <p:spPr bwMode="auto">
          <a:xfrm>
            <a:off x="6372225" y="4237831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9745" name="Text Box 17"/>
          <p:cNvSpPr txBox="1">
            <a:spLocks noChangeArrowheads="1"/>
          </p:cNvSpPr>
          <p:nvPr/>
        </p:nvSpPr>
        <p:spPr bwMode="auto">
          <a:xfrm>
            <a:off x="1508125" y="4480719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329746" name="Text Box 18"/>
          <p:cNvSpPr txBox="1">
            <a:spLocks noChangeArrowheads="1"/>
          </p:cNvSpPr>
          <p:nvPr/>
        </p:nvSpPr>
        <p:spPr bwMode="auto">
          <a:xfrm>
            <a:off x="6781800" y="3987006"/>
            <a:ext cx="3834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 smtClean="0">
                <a:solidFill>
                  <a:schemeClr val="accent2"/>
                </a:solidFill>
              </a:rPr>
              <a:t>H</a:t>
            </a:r>
            <a:endParaRPr lang="de-DE" sz="2400" dirty="0">
              <a:solidFill>
                <a:schemeClr val="accent2"/>
              </a:solidFill>
            </a:endParaRPr>
          </a:p>
        </p:txBody>
      </p:sp>
      <p:sp>
        <p:nvSpPr>
          <p:cNvPr id="329747" name="Text Box 19"/>
          <p:cNvSpPr txBox="1">
            <a:spLocks noChangeArrowheads="1"/>
          </p:cNvSpPr>
          <p:nvPr/>
        </p:nvSpPr>
        <p:spPr bwMode="auto">
          <a:xfrm>
            <a:off x="3505200" y="4139406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329748" name="Text Box 20"/>
          <p:cNvSpPr txBox="1">
            <a:spLocks noChangeArrowheads="1"/>
          </p:cNvSpPr>
          <p:nvPr/>
        </p:nvSpPr>
        <p:spPr bwMode="auto">
          <a:xfrm>
            <a:off x="4643438" y="4310856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329750" name="Text Box 22"/>
          <p:cNvSpPr txBox="1">
            <a:spLocks noChangeArrowheads="1"/>
          </p:cNvSpPr>
          <p:nvPr/>
        </p:nvSpPr>
        <p:spPr bwMode="auto">
          <a:xfrm>
            <a:off x="3203575" y="5029994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6228184" y="5631631"/>
            <a:ext cx="3345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 smtClean="0">
                <a:solidFill>
                  <a:schemeClr val="accent2"/>
                </a:solidFill>
              </a:rPr>
              <a:t>F</a:t>
            </a:r>
            <a:endParaRPr lang="de-DE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06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8236-600B-9F49-B588-DCD8566B3710}" type="slidenum">
              <a:rPr lang="de-DE"/>
              <a:pPr/>
              <a:t>80</a:t>
            </a:fld>
            <a:endParaRPr lang="de-DE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Zentrale Frage: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Wie </a:t>
            </a:r>
            <a:r>
              <a:rPr lang="de-DE" dirty="0"/>
              <a:t>komme ich am schnellsten von A nach B?</a:t>
            </a:r>
          </a:p>
        </p:txBody>
      </p:sp>
      <p:sp>
        <p:nvSpPr>
          <p:cNvPr id="313348" name="Oval 4"/>
          <p:cNvSpPr>
            <a:spLocks noChangeArrowheads="1"/>
          </p:cNvSpPr>
          <p:nvPr/>
        </p:nvSpPr>
        <p:spPr bwMode="auto">
          <a:xfrm>
            <a:off x="2844800" y="278080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49" name="Oval 5"/>
          <p:cNvSpPr>
            <a:spLocks noChangeArrowheads="1"/>
          </p:cNvSpPr>
          <p:nvPr/>
        </p:nvSpPr>
        <p:spPr bwMode="auto">
          <a:xfrm>
            <a:off x="4645025" y="256490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0" name="Oval 6"/>
          <p:cNvSpPr>
            <a:spLocks noChangeArrowheads="1"/>
          </p:cNvSpPr>
          <p:nvPr/>
        </p:nvSpPr>
        <p:spPr bwMode="auto">
          <a:xfrm>
            <a:off x="3779838" y="3788867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1" name="Oval 7"/>
          <p:cNvSpPr>
            <a:spLocks noChangeArrowheads="1"/>
          </p:cNvSpPr>
          <p:nvPr/>
        </p:nvSpPr>
        <p:spPr bwMode="auto">
          <a:xfrm>
            <a:off x="5148263" y="414922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2" name="Oval 8"/>
          <p:cNvSpPr>
            <a:spLocks noChangeArrowheads="1"/>
          </p:cNvSpPr>
          <p:nvPr/>
        </p:nvSpPr>
        <p:spPr bwMode="auto">
          <a:xfrm>
            <a:off x="6300788" y="299670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3" name="Oval 9"/>
          <p:cNvSpPr>
            <a:spLocks noChangeArrowheads="1"/>
          </p:cNvSpPr>
          <p:nvPr/>
        </p:nvSpPr>
        <p:spPr bwMode="auto">
          <a:xfrm>
            <a:off x="2124075" y="4004767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4" name="Oval 10"/>
          <p:cNvSpPr>
            <a:spLocks noChangeArrowheads="1"/>
          </p:cNvSpPr>
          <p:nvPr/>
        </p:nvSpPr>
        <p:spPr bwMode="auto">
          <a:xfrm>
            <a:off x="3205163" y="472549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5" name="Oval 11"/>
          <p:cNvSpPr>
            <a:spLocks noChangeArrowheads="1"/>
          </p:cNvSpPr>
          <p:nvPr/>
        </p:nvSpPr>
        <p:spPr bwMode="auto">
          <a:xfrm>
            <a:off x="6805613" y="429210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6" name="Line 12"/>
          <p:cNvSpPr>
            <a:spLocks noChangeShapeType="1"/>
          </p:cNvSpPr>
          <p:nvPr/>
        </p:nvSpPr>
        <p:spPr bwMode="auto">
          <a:xfrm>
            <a:off x="2339975" y="4220667"/>
            <a:ext cx="865188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57" name="Line 13"/>
          <p:cNvSpPr>
            <a:spLocks noChangeShapeType="1"/>
          </p:cNvSpPr>
          <p:nvPr/>
        </p:nvSpPr>
        <p:spPr bwMode="auto">
          <a:xfrm flipV="1">
            <a:off x="3348038" y="4004767"/>
            <a:ext cx="4318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58" name="Line 14"/>
          <p:cNvSpPr>
            <a:spLocks noChangeShapeType="1"/>
          </p:cNvSpPr>
          <p:nvPr/>
        </p:nvSpPr>
        <p:spPr bwMode="auto">
          <a:xfrm flipV="1">
            <a:off x="2268538" y="2996704"/>
            <a:ext cx="576262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59" name="Line 15"/>
          <p:cNvSpPr>
            <a:spLocks noChangeShapeType="1"/>
          </p:cNvSpPr>
          <p:nvPr/>
        </p:nvSpPr>
        <p:spPr bwMode="auto">
          <a:xfrm>
            <a:off x="3060700" y="2996704"/>
            <a:ext cx="719138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0" name="Line 16"/>
          <p:cNvSpPr>
            <a:spLocks noChangeShapeType="1"/>
          </p:cNvSpPr>
          <p:nvPr/>
        </p:nvSpPr>
        <p:spPr bwMode="auto">
          <a:xfrm flipV="1">
            <a:off x="3060700" y="2636342"/>
            <a:ext cx="15113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1" name="Line 17"/>
          <p:cNvSpPr>
            <a:spLocks noChangeShapeType="1"/>
          </p:cNvSpPr>
          <p:nvPr/>
        </p:nvSpPr>
        <p:spPr bwMode="auto">
          <a:xfrm>
            <a:off x="4787900" y="2780804"/>
            <a:ext cx="433388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2" name="Line 18"/>
          <p:cNvSpPr>
            <a:spLocks noChangeShapeType="1"/>
          </p:cNvSpPr>
          <p:nvPr/>
        </p:nvSpPr>
        <p:spPr bwMode="auto">
          <a:xfrm>
            <a:off x="3995738" y="3933329"/>
            <a:ext cx="108108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3" name="Line 19"/>
          <p:cNvSpPr>
            <a:spLocks noChangeShapeType="1"/>
          </p:cNvSpPr>
          <p:nvPr/>
        </p:nvSpPr>
        <p:spPr bwMode="auto">
          <a:xfrm flipH="1" flipV="1">
            <a:off x="4860925" y="2709367"/>
            <a:ext cx="1439863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4" name="Line 20"/>
          <p:cNvSpPr>
            <a:spLocks noChangeShapeType="1"/>
          </p:cNvSpPr>
          <p:nvPr/>
        </p:nvSpPr>
        <p:spPr bwMode="auto">
          <a:xfrm>
            <a:off x="5364163" y="4292104"/>
            <a:ext cx="1368425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5" name="Line 21"/>
          <p:cNvSpPr>
            <a:spLocks noChangeShapeType="1"/>
          </p:cNvSpPr>
          <p:nvPr/>
        </p:nvSpPr>
        <p:spPr bwMode="auto">
          <a:xfrm>
            <a:off x="6445250" y="3212604"/>
            <a:ext cx="43180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6" name="Line 22"/>
          <p:cNvSpPr>
            <a:spLocks noChangeShapeType="1"/>
          </p:cNvSpPr>
          <p:nvPr/>
        </p:nvSpPr>
        <p:spPr bwMode="auto">
          <a:xfrm flipH="1">
            <a:off x="3924300" y="2780804"/>
            <a:ext cx="720725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7" name="Line 23"/>
          <p:cNvSpPr>
            <a:spLocks noChangeShapeType="1"/>
          </p:cNvSpPr>
          <p:nvPr/>
        </p:nvSpPr>
        <p:spPr bwMode="auto">
          <a:xfrm flipV="1">
            <a:off x="5364163" y="3212604"/>
            <a:ext cx="936625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8" name="Text Box 24"/>
          <p:cNvSpPr txBox="1">
            <a:spLocks noChangeArrowheads="1"/>
          </p:cNvSpPr>
          <p:nvPr/>
        </p:nvSpPr>
        <p:spPr bwMode="auto">
          <a:xfrm>
            <a:off x="1619250" y="3860304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A</a:t>
            </a:r>
          </a:p>
        </p:txBody>
      </p:sp>
      <p:sp>
        <p:nvSpPr>
          <p:cNvPr id="313369" name="Text Box 25"/>
          <p:cNvSpPr txBox="1">
            <a:spLocks noChangeArrowheads="1"/>
          </p:cNvSpPr>
          <p:nvPr/>
        </p:nvSpPr>
        <p:spPr bwMode="auto">
          <a:xfrm>
            <a:off x="6732588" y="2780804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53926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13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133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3133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133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3133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133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3133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133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1A39-0CFD-4641-9794-AA2CC8D6FEEA}" type="slidenum">
              <a:rPr lang="de-DE"/>
              <a:pPr/>
              <a:t>81</a:t>
            </a:fld>
            <a:endParaRPr lang="de-DE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Zentrale Frage: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Wie </a:t>
            </a:r>
            <a:r>
              <a:rPr lang="de-DE" dirty="0"/>
              <a:t>komme ich am schnellsten von A nach B?</a:t>
            </a:r>
          </a:p>
          <a:p>
            <a:pPr>
              <a:buFontTx/>
              <a:buNone/>
            </a:pPr>
            <a:endParaRPr lang="de-DE" sz="1800" dirty="0"/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Fälle:</a:t>
            </a:r>
          </a:p>
          <a:p>
            <a:r>
              <a:rPr lang="de-DE" dirty="0"/>
              <a:t>Kantenkosten 1</a:t>
            </a:r>
          </a:p>
          <a:p>
            <a:r>
              <a:rPr lang="de-DE" dirty="0"/>
              <a:t>DAG, beliebige Kantenkosten</a:t>
            </a:r>
          </a:p>
          <a:p>
            <a:r>
              <a:rPr lang="de-DE" dirty="0"/>
              <a:t>Beliebiger Graph, positive Kantenkosten</a:t>
            </a:r>
          </a:p>
          <a:p>
            <a:r>
              <a:rPr lang="de-DE" dirty="0"/>
              <a:t>Beliebiger Graph, beliebige Kosten</a:t>
            </a:r>
          </a:p>
        </p:txBody>
      </p:sp>
    </p:spTree>
    <p:extLst>
      <p:ext uri="{BB962C8B-B14F-4D97-AF65-F5344CB8AC3E}">
        <p14:creationId xmlns:p14="http://schemas.microsoft.com/office/powerpoint/2010/main" val="213834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43A0-A8DB-434D-9F3C-9C29952CACE8}" type="slidenum">
              <a:rPr lang="de-DE"/>
              <a:pPr/>
              <a:t>82</a:t>
            </a:fld>
            <a:endParaRPr lang="de-DE"/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Kürzeste-Wege-Problem:</a:t>
            </a:r>
          </a:p>
          <a:p>
            <a:pPr>
              <a:lnSpc>
                <a:spcPct val="90000"/>
              </a:lnSpc>
            </a:pPr>
            <a:r>
              <a:rPr lang="de-DE" dirty="0"/>
              <a:t>gerichteter Graph </a:t>
            </a:r>
            <a:r>
              <a:rPr lang="de-DE" dirty="0" smtClean="0">
                <a:solidFill>
                  <a:schemeClr val="hlink"/>
                </a:solidFill>
              </a:rPr>
              <a:t>G = (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 smtClean="0">
                <a:solidFill>
                  <a:schemeClr val="hlink"/>
                </a:solidFill>
              </a:rPr>
              <a:t>, E</a:t>
            </a:r>
            <a:r>
              <a:rPr lang="de-DE" dirty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de-DE" dirty="0"/>
              <a:t>Kantenkosten </a:t>
            </a:r>
            <a:r>
              <a:rPr lang="de-DE" dirty="0" smtClean="0">
                <a:solidFill>
                  <a:schemeClr val="hlink"/>
                </a:solidFill>
              </a:rPr>
              <a:t>c : E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⟶</a:t>
            </a:r>
            <a:r>
              <a:rPr lang="de-DE" dirty="0" err="1" smtClean="0">
                <a:solidFill>
                  <a:schemeClr val="hlink"/>
                </a:solidFill>
              </a:rPr>
              <a:t>ℝ</a:t>
            </a: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sz="16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de-DE" dirty="0">
                <a:solidFill>
                  <a:schemeClr val="accent2"/>
                </a:solidFill>
              </a:rPr>
              <a:t>SSSP</a:t>
            </a:r>
            <a:r>
              <a:rPr lang="de-DE" dirty="0"/>
              <a:t> (</a:t>
            </a:r>
            <a:r>
              <a:rPr lang="de-DE" dirty="0" err="1"/>
              <a:t>single</a:t>
            </a:r>
            <a:r>
              <a:rPr lang="de-DE" dirty="0"/>
              <a:t> </a:t>
            </a:r>
            <a:r>
              <a:rPr lang="de-DE" dirty="0" err="1"/>
              <a:t>source</a:t>
            </a:r>
            <a:r>
              <a:rPr lang="de-DE" dirty="0"/>
              <a:t> </a:t>
            </a:r>
            <a:r>
              <a:rPr lang="de-DE" dirty="0" err="1"/>
              <a:t>shortest</a:t>
            </a:r>
            <a:r>
              <a:rPr lang="de-DE" dirty="0"/>
              <a:t> </a:t>
            </a:r>
            <a:r>
              <a:rPr lang="de-DE" dirty="0" err="1"/>
              <a:t>path</a:t>
            </a:r>
            <a:r>
              <a:rPr lang="de-DE" dirty="0"/>
              <a:t>):</a:t>
            </a:r>
            <a:br>
              <a:rPr lang="de-DE" dirty="0"/>
            </a:br>
            <a:r>
              <a:rPr lang="de-DE" dirty="0"/>
              <a:t>Kürzeste Wege von einer Quelle zu allen anderen Knoten</a:t>
            </a:r>
          </a:p>
          <a:p>
            <a:pPr>
              <a:lnSpc>
                <a:spcPct val="90000"/>
              </a:lnSpc>
            </a:pPr>
            <a:r>
              <a:rPr lang="de-DE" dirty="0">
                <a:solidFill>
                  <a:schemeClr val="accent2"/>
                </a:solidFill>
              </a:rPr>
              <a:t>APSP</a:t>
            </a:r>
            <a:r>
              <a:rPr lang="de-DE" dirty="0"/>
              <a:t> (all </a:t>
            </a:r>
            <a:r>
              <a:rPr lang="de-DE" dirty="0" err="1"/>
              <a:t>pairs</a:t>
            </a:r>
            <a:r>
              <a:rPr lang="de-DE" dirty="0"/>
              <a:t> </a:t>
            </a:r>
            <a:r>
              <a:rPr lang="de-DE" dirty="0" err="1"/>
              <a:t>shortest</a:t>
            </a:r>
            <a:r>
              <a:rPr lang="de-DE" dirty="0"/>
              <a:t> </a:t>
            </a:r>
            <a:r>
              <a:rPr lang="de-DE" dirty="0" err="1"/>
              <a:t>path</a:t>
            </a:r>
            <a:r>
              <a:rPr lang="de-DE" dirty="0"/>
              <a:t>):</a:t>
            </a:r>
            <a:br>
              <a:rPr lang="de-DE" dirty="0"/>
            </a:br>
            <a:r>
              <a:rPr lang="de-DE" dirty="0"/>
              <a:t>Kürzeste Wege zwischen allen Paaren</a:t>
            </a:r>
          </a:p>
        </p:txBody>
      </p:sp>
      <p:sp>
        <p:nvSpPr>
          <p:cNvPr id="2" name="Rechteck 1"/>
          <p:cNvSpPr/>
          <p:nvPr/>
        </p:nvSpPr>
        <p:spPr>
          <a:xfrm>
            <a:off x="2592288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H. C. </a:t>
            </a:r>
            <a:r>
              <a:rPr lang="de-DE" sz="1200" dirty="0" smtClean="0">
                <a:solidFill>
                  <a:srgbClr val="0000FF"/>
                </a:solidFill>
              </a:rPr>
              <a:t>Joksch. </a:t>
            </a:r>
            <a:r>
              <a:rPr lang="de-DE" sz="1200" i="1" dirty="0">
                <a:solidFill>
                  <a:srgbClr val="0000FF"/>
                </a:solidFill>
              </a:rPr>
              <a:t>The </a:t>
            </a:r>
            <a:r>
              <a:rPr lang="de-DE" sz="1200" i="1" dirty="0" err="1">
                <a:solidFill>
                  <a:srgbClr val="0000FF"/>
                </a:solidFill>
              </a:rPr>
              <a:t>shortest</a:t>
            </a:r>
            <a:r>
              <a:rPr lang="de-DE" sz="1200" i="1" dirty="0">
                <a:solidFill>
                  <a:srgbClr val="0000FF"/>
                </a:solidFill>
              </a:rPr>
              <a:t> route </a:t>
            </a:r>
            <a:r>
              <a:rPr lang="de-DE" sz="1200" i="1" dirty="0" err="1">
                <a:solidFill>
                  <a:srgbClr val="0000FF"/>
                </a:solidFill>
              </a:rPr>
              <a:t>problem</a:t>
            </a:r>
            <a:r>
              <a:rPr lang="de-DE" sz="1200" i="1" dirty="0">
                <a:solidFill>
                  <a:srgbClr val="0000FF"/>
                </a:solidFill>
              </a:rPr>
              <a:t> </a:t>
            </a:r>
            <a:r>
              <a:rPr lang="de-DE" sz="1200" i="1" dirty="0" err="1">
                <a:solidFill>
                  <a:srgbClr val="0000FF"/>
                </a:solidFill>
              </a:rPr>
              <a:t>with</a:t>
            </a:r>
            <a:r>
              <a:rPr lang="de-DE" sz="1200" i="1" dirty="0">
                <a:solidFill>
                  <a:srgbClr val="0000FF"/>
                </a:solidFill>
              </a:rPr>
              <a:t> </a:t>
            </a:r>
            <a:r>
              <a:rPr lang="de-DE" sz="1200" i="1" dirty="0" err="1">
                <a:solidFill>
                  <a:srgbClr val="0000FF"/>
                </a:solidFill>
              </a:rPr>
              <a:t>constraints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smtClean="0">
                <a:solidFill>
                  <a:srgbClr val="0000FF"/>
                </a:solidFill>
              </a:rPr>
              <a:t/>
            </a:r>
            <a:br>
              <a:rPr lang="de-DE" sz="1200" dirty="0" smtClean="0">
                <a:solidFill>
                  <a:srgbClr val="0000FF"/>
                </a:solidFill>
              </a:rPr>
            </a:br>
            <a:r>
              <a:rPr lang="de-DE" sz="1200" dirty="0" smtClean="0">
                <a:solidFill>
                  <a:srgbClr val="0000FF"/>
                </a:solidFill>
              </a:rPr>
              <a:t>J</a:t>
            </a:r>
            <a:r>
              <a:rPr lang="de-DE" sz="1200" dirty="0">
                <a:solidFill>
                  <a:srgbClr val="0000FF"/>
                </a:solidFill>
              </a:rPr>
              <a:t>. Math. Anal. </a:t>
            </a:r>
            <a:r>
              <a:rPr lang="de-DE" sz="1200" dirty="0" err="1" smtClean="0">
                <a:solidFill>
                  <a:srgbClr val="0000FF"/>
                </a:solidFill>
              </a:rPr>
              <a:t>Appl</a:t>
            </a:r>
            <a:r>
              <a:rPr lang="de-DE" sz="1200" dirty="0">
                <a:solidFill>
                  <a:srgbClr val="0000FF"/>
                </a:solidFill>
              </a:rPr>
              <a:t>. 14, Seite 191–</a:t>
            </a:r>
            <a:r>
              <a:rPr lang="de-DE" sz="1200" dirty="0" smtClean="0">
                <a:solidFill>
                  <a:srgbClr val="0000FF"/>
                </a:solidFill>
              </a:rPr>
              <a:t>197, </a:t>
            </a:r>
            <a:r>
              <a:rPr lang="de-DE" sz="1200" b="1" dirty="0">
                <a:solidFill>
                  <a:srgbClr val="FF0000"/>
                </a:solidFill>
              </a:rPr>
              <a:t>1966</a:t>
            </a:r>
          </a:p>
        </p:txBody>
      </p:sp>
    </p:spTree>
    <p:extLst>
      <p:ext uri="{BB962C8B-B14F-4D97-AF65-F5344CB8AC3E}">
        <p14:creationId xmlns:p14="http://schemas.microsoft.com/office/powerpoint/2010/main" val="171347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118CB-260A-0449-ACC6-DFE9B5C61BF7}" type="slidenum">
              <a:rPr lang="de-DE"/>
              <a:pPr/>
              <a:t>83</a:t>
            </a:fld>
            <a:endParaRPr lang="de-DE"/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</a:t>
            </a:r>
          </a:p>
        </p:txBody>
      </p:sp>
      <p:sp>
        <p:nvSpPr>
          <p:cNvPr id="380932" name="Oval 4"/>
          <p:cNvSpPr>
            <a:spLocks noChangeArrowheads="1"/>
          </p:cNvSpPr>
          <p:nvPr/>
        </p:nvSpPr>
        <p:spPr bwMode="auto">
          <a:xfrm>
            <a:off x="1981200" y="1342231"/>
            <a:ext cx="503238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 smtClean="0"/>
              <a:t>-</a:t>
            </a:r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380933" name="Oval 5"/>
          <p:cNvSpPr>
            <a:spLocks noChangeArrowheads="1"/>
          </p:cNvSpPr>
          <p:nvPr/>
        </p:nvSpPr>
        <p:spPr bwMode="auto">
          <a:xfrm>
            <a:off x="1981200" y="2566194"/>
            <a:ext cx="503238" cy="5032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 smtClean="0"/>
              <a:t>+</a:t>
            </a:r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380934" name="Oval 6"/>
          <p:cNvSpPr>
            <a:spLocks noChangeArrowheads="1"/>
          </p:cNvSpPr>
          <p:nvPr/>
        </p:nvSpPr>
        <p:spPr bwMode="auto">
          <a:xfrm>
            <a:off x="4429125" y="2566194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380935" name="Oval 7"/>
          <p:cNvSpPr>
            <a:spLocks noChangeArrowheads="1"/>
          </p:cNvSpPr>
          <p:nvPr/>
        </p:nvSpPr>
        <p:spPr bwMode="auto">
          <a:xfrm>
            <a:off x="3205163" y="1342231"/>
            <a:ext cx="503237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 smtClean="0"/>
              <a:t>-</a:t>
            </a:r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380936" name="Oval 8"/>
          <p:cNvSpPr>
            <a:spLocks noChangeArrowheads="1"/>
          </p:cNvSpPr>
          <p:nvPr/>
        </p:nvSpPr>
        <p:spPr bwMode="auto">
          <a:xfrm>
            <a:off x="4429125" y="1342231"/>
            <a:ext cx="503238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 smtClean="0"/>
              <a:t>-</a:t>
            </a:r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380937" name="Oval 9"/>
          <p:cNvSpPr>
            <a:spLocks noChangeArrowheads="1"/>
          </p:cNvSpPr>
          <p:nvPr/>
        </p:nvSpPr>
        <p:spPr bwMode="auto">
          <a:xfrm>
            <a:off x="3205163" y="2566194"/>
            <a:ext cx="503237" cy="5032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 smtClean="0"/>
              <a:t>-</a:t>
            </a:r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380938" name="Oval 10"/>
          <p:cNvSpPr>
            <a:spLocks noChangeArrowheads="1"/>
          </p:cNvSpPr>
          <p:nvPr/>
        </p:nvSpPr>
        <p:spPr bwMode="auto">
          <a:xfrm>
            <a:off x="5581650" y="1342231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0939" name="Oval 11"/>
          <p:cNvSpPr>
            <a:spLocks noChangeArrowheads="1"/>
          </p:cNvSpPr>
          <p:nvPr/>
        </p:nvSpPr>
        <p:spPr bwMode="auto">
          <a:xfrm>
            <a:off x="6805613" y="1342231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-3</a:t>
            </a:r>
          </a:p>
        </p:txBody>
      </p:sp>
      <p:sp>
        <p:nvSpPr>
          <p:cNvPr id="380940" name="Oval 12"/>
          <p:cNvSpPr>
            <a:spLocks noChangeArrowheads="1"/>
          </p:cNvSpPr>
          <p:nvPr/>
        </p:nvSpPr>
        <p:spPr bwMode="auto">
          <a:xfrm>
            <a:off x="5581650" y="2566194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-1</a:t>
            </a:r>
          </a:p>
        </p:txBody>
      </p:sp>
      <p:sp>
        <p:nvSpPr>
          <p:cNvPr id="380941" name="Oval 13"/>
          <p:cNvSpPr>
            <a:spLocks noChangeArrowheads="1"/>
          </p:cNvSpPr>
          <p:nvPr/>
        </p:nvSpPr>
        <p:spPr bwMode="auto">
          <a:xfrm>
            <a:off x="6805613" y="2566194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-3</a:t>
            </a:r>
          </a:p>
        </p:txBody>
      </p:sp>
      <p:sp>
        <p:nvSpPr>
          <p:cNvPr id="380942" name="Line 14"/>
          <p:cNvSpPr>
            <a:spLocks noChangeShapeType="1"/>
          </p:cNvSpPr>
          <p:nvPr/>
        </p:nvSpPr>
        <p:spPr bwMode="auto">
          <a:xfrm flipV="1">
            <a:off x="4716463" y="1845469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43" name="Line 15"/>
          <p:cNvSpPr>
            <a:spLocks noChangeShapeType="1"/>
          </p:cNvSpPr>
          <p:nvPr/>
        </p:nvSpPr>
        <p:spPr bwMode="auto">
          <a:xfrm flipV="1">
            <a:off x="3636963" y="1774031"/>
            <a:ext cx="863600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44" name="Line 16"/>
          <p:cNvSpPr>
            <a:spLocks noChangeShapeType="1"/>
          </p:cNvSpPr>
          <p:nvPr/>
        </p:nvSpPr>
        <p:spPr bwMode="auto">
          <a:xfrm>
            <a:off x="4932363" y="2782094"/>
            <a:ext cx="649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45" name="Line 17"/>
          <p:cNvSpPr>
            <a:spLocks noChangeShapeType="1"/>
          </p:cNvSpPr>
          <p:nvPr/>
        </p:nvSpPr>
        <p:spPr bwMode="auto">
          <a:xfrm flipH="1">
            <a:off x="3708400" y="1558131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46" name="Line 18"/>
          <p:cNvSpPr>
            <a:spLocks noChangeShapeType="1"/>
          </p:cNvSpPr>
          <p:nvPr/>
        </p:nvSpPr>
        <p:spPr bwMode="auto">
          <a:xfrm flipH="1">
            <a:off x="2484438" y="1558131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47" name="Line 19"/>
          <p:cNvSpPr>
            <a:spLocks noChangeShapeType="1"/>
          </p:cNvSpPr>
          <p:nvPr/>
        </p:nvSpPr>
        <p:spPr bwMode="auto">
          <a:xfrm>
            <a:off x="2484438" y="2782094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48" name="Line 20"/>
          <p:cNvSpPr>
            <a:spLocks noChangeShapeType="1"/>
          </p:cNvSpPr>
          <p:nvPr/>
        </p:nvSpPr>
        <p:spPr bwMode="auto">
          <a:xfrm>
            <a:off x="3421063" y="1845469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49" name="Line 21"/>
          <p:cNvSpPr>
            <a:spLocks noChangeShapeType="1"/>
          </p:cNvSpPr>
          <p:nvPr/>
        </p:nvSpPr>
        <p:spPr bwMode="auto">
          <a:xfrm>
            <a:off x="5868988" y="1845469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50" name="Line 22"/>
          <p:cNvSpPr>
            <a:spLocks noChangeShapeType="1"/>
          </p:cNvSpPr>
          <p:nvPr/>
        </p:nvSpPr>
        <p:spPr bwMode="auto">
          <a:xfrm flipV="1">
            <a:off x="6084888" y="1845469"/>
            <a:ext cx="792162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51" name="Line 23"/>
          <p:cNvSpPr>
            <a:spLocks noChangeShapeType="1"/>
          </p:cNvSpPr>
          <p:nvPr/>
        </p:nvSpPr>
        <p:spPr bwMode="auto">
          <a:xfrm flipH="1">
            <a:off x="6084888" y="1558131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52" name="Line 24"/>
          <p:cNvSpPr>
            <a:spLocks noChangeShapeType="1"/>
          </p:cNvSpPr>
          <p:nvPr/>
        </p:nvSpPr>
        <p:spPr bwMode="auto">
          <a:xfrm>
            <a:off x="6084888" y="2782094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53" name="Text Box 25"/>
          <p:cNvSpPr txBox="1">
            <a:spLocks noChangeArrowheads="1"/>
          </p:cNvSpPr>
          <p:nvPr/>
        </p:nvSpPr>
        <p:spPr bwMode="auto">
          <a:xfrm>
            <a:off x="4068763" y="2566194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</a:t>
            </a:r>
          </a:p>
        </p:txBody>
      </p:sp>
      <p:sp>
        <p:nvSpPr>
          <p:cNvPr id="380954" name="Text Box 26"/>
          <p:cNvSpPr txBox="1">
            <a:spLocks noChangeArrowheads="1"/>
          </p:cNvSpPr>
          <p:nvPr/>
        </p:nvSpPr>
        <p:spPr bwMode="auto">
          <a:xfrm>
            <a:off x="4768850" y="200898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380955" name="Text Box 27"/>
          <p:cNvSpPr txBox="1">
            <a:spLocks noChangeArrowheads="1"/>
          </p:cNvSpPr>
          <p:nvPr/>
        </p:nvSpPr>
        <p:spPr bwMode="auto">
          <a:xfrm>
            <a:off x="5148263" y="2853531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380956" name="Text Box 28"/>
          <p:cNvSpPr txBox="1">
            <a:spLocks noChangeArrowheads="1"/>
          </p:cNvSpPr>
          <p:nvPr/>
        </p:nvSpPr>
        <p:spPr bwMode="auto">
          <a:xfrm>
            <a:off x="6300788" y="2853531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-2</a:t>
            </a:r>
          </a:p>
        </p:txBody>
      </p:sp>
      <p:sp>
        <p:nvSpPr>
          <p:cNvPr id="380957" name="Text Box 29"/>
          <p:cNvSpPr txBox="1">
            <a:spLocks noChangeArrowheads="1"/>
          </p:cNvSpPr>
          <p:nvPr/>
        </p:nvSpPr>
        <p:spPr bwMode="auto">
          <a:xfrm>
            <a:off x="6661150" y="2061369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-2</a:t>
            </a:r>
          </a:p>
        </p:txBody>
      </p:sp>
      <p:sp>
        <p:nvSpPr>
          <p:cNvPr id="380958" name="Text Box 30"/>
          <p:cNvSpPr txBox="1">
            <a:spLocks noChangeArrowheads="1"/>
          </p:cNvSpPr>
          <p:nvPr/>
        </p:nvSpPr>
        <p:spPr bwMode="auto">
          <a:xfrm>
            <a:off x="6300788" y="112474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380959" name="Text Box 31"/>
          <p:cNvSpPr txBox="1">
            <a:spLocks noChangeArrowheads="1"/>
          </p:cNvSpPr>
          <p:nvPr/>
        </p:nvSpPr>
        <p:spPr bwMode="auto">
          <a:xfrm>
            <a:off x="5508625" y="198993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0960" name="Text Box 32"/>
          <p:cNvSpPr txBox="1">
            <a:spLocks noChangeArrowheads="1"/>
          </p:cNvSpPr>
          <p:nvPr/>
        </p:nvSpPr>
        <p:spPr bwMode="auto">
          <a:xfrm>
            <a:off x="3781425" y="1916906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380961" name="Text Box 33"/>
          <p:cNvSpPr txBox="1">
            <a:spLocks noChangeArrowheads="1"/>
          </p:cNvSpPr>
          <p:nvPr/>
        </p:nvSpPr>
        <p:spPr bwMode="auto">
          <a:xfrm>
            <a:off x="3924300" y="112474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380962" name="Text Box 34"/>
          <p:cNvSpPr txBox="1">
            <a:spLocks noChangeArrowheads="1"/>
          </p:cNvSpPr>
          <p:nvPr/>
        </p:nvSpPr>
        <p:spPr bwMode="auto">
          <a:xfrm>
            <a:off x="3060700" y="198993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380963" name="Text Box 35"/>
          <p:cNvSpPr txBox="1">
            <a:spLocks noChangeArrowheads="1"/>
          </p:cNvSpPr>
          <p:nvPr/>
        </p:nvSpPr>
        <p:spPr bwMode="auto">
          <a:xfrm>
            <a:off x="2700338" y="2924969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-2</a:t>
            </a:r>
          </a:p>
        </p:txBody>
      </p:sp>
      <p:sp>
        <p:nvSpPr>
          <p:cNvPr id="380964" name="Text Box 36"/>
          <p:cNvSpPr txBox="1">
            <a:spLocks noChangeArrowheads="1"/>
          </p:cNvSpPr>
          <p:nvPr/>
        </p:nvSpPr>
        <p:spPr bwMode="auto">
          <a:xfrm>
            <a:off x="2700338" y="1124744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42</a:t>
            </a:r>
          </a:p>
        </p:txBody>
      </p:sp>
      <p:sp>
        <p:nvSpPr>
          <p:cNvPr id="380965" name="Text Box 37"/>
          <p:cNvSpPr txBox="1">
            <a:spLocks noChangeArrowheads="1"/>
          </p:cNvSpPr>
          <p:nvPr/>
        </p:nvSpPr>
        <p:spPr bwMode="auto">
          <a:xfrm>
            <a:off x="2339975" y="3572669"/>
            <a:ext cx="41937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400" dirty="0" smtClean="0">
                <a:solidFill>
                  <a:schemeClr val="hlink"/>
                </a:solidFill>
                <a:latin typeface="Symbol" charset="0"/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s,v</a:t>
            </a:r>
            <a:r>
              <a:rPr lang="de-DE" sz="2400" dirty="0">
                <a:solidFill>
                  <a:schemeClr val="hlink"/>
                </a:solidFill>
              </a:rPr>
              <a:t>):</a:t>
            </a:r>
            <a:r>
              <a:rPr lang="de-DE" sz="2400" dirty="0"/>
              <a:t> Distanz zwischen </a:t>
            </a:r>
            <a:r>
              <a:rPr lang="de-DE" sz="2400" dirty="0">
                <a:solidFill>
                  <a:schemeClr val="hlink"/>
                </a:solidFill>
              </a:rPr>
              <a:t>s</a:t>
            </a:r>
            <a:r>
              <a:rPr lang="de-DE" sz="2400" dirty="0"/>
              <a:t> und </a:t>
            </a:r>
            <a:r>
              <a:rPr lang="de-DE" sz="2400" dirty="0">
                <a:solidFill>
                  <a:schemeClr val="hlink"/>
                </a:solidFill>
              </a:rPr>
              <a:t>v</a:t>
            </a:r>
          </a:p>
        </p:txBody>
      </p:sp>
      <p:sp>
        <p:nvSpPr>
          <p:cNvPr id="380966" name="Text Box 38"/>
          <p:cNvSpPr txBox="1">
            <a:spLocks noChangeArrowheads="1"/>
          </p:cNvSpPr>
          <p:nvPr/>
        </p:nvSpPr>
        <p:spPr bwMode="auto">
          <a:xfrm>
            <a:off x="873323" y="4796631"/>
            <a:ext cx="69169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400" dirty="0" smtClean="0">
                <a:solidFill>
                  <a:schemeClr val="hlink"/>
                </a:solidFill>
                <a:latin typeface="Symbol" charset="0"/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s,v</a:t>
            </a:r>
            <a:r>
              <a:rPr lang="de-DE" sz="2400" dirty="0">
                <a:solidFill>
                  <a:schemeClr val="hlink"/>
                </a:solidFill>
              </a:rPr>
              <a:t>) =       </a:t>
            </a:r>
            <a:r>
              <a:rPr lang="de-DE" sz="2400" dirty="0" smtClean="0">
                <a:solidFill>
                  <a:schemeClr val="hlink"/>
                </a:solidFill>
              </a:rPr>
              <a:t>-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 smtClean="0"/>
              <a:t>      </a:t>
            </a:r>
            <a:r>
              <a:rPr lang="de-DE" sz="2400" dirty="0"/>
              <a:t>Weg </a:t>
            </a:r>
            <a:r>
              <a:rPr lang="de-DE" sz="2400" dirty="0" err="1"/>
              <a:t>bel</a:t>
            </a:r>
            <a:r>
              <a:rPr lang="de-DE" sz="2400" dirty="0"/>
              <a:t>. kleiner Kosten von </a:t>
            </a:r>
            <a:r>
              <a:rPr lang="de-DE" sz="2400" dirty="0">
                <a:solidFill>
                  <a:schemeClr val="hlink"/>
                </a:solidFill>
              </a:rPr>
              <a:t>s</a:t>
            </a:r>
            <a:r>
              <a:rPr lang="de-DE" sz="2400" dirty="0"/>
              <a:t> nach </a:t>
            </a:r>
            <a:r>
              <a:rPr lang="de-DE" sz="2400" dirty="0">
                <a:solidFill>
                  <a:schemeClr val="hlink"/>
                </a:solidFill>
              </a:rPr>
              <a:t>v</a:t>
            </a:r>
          </a:p>
        </p:txBody>
      </p:sp>
      <p:sp>
        <p:nvSpPr>
          <p:cNvPr id="380967" name="Text Box 39"/>
          <p:cNvSpPr txBox="1">
            <a:spLocks noChangeArrowheads="1"/>
          </p:cNvSpPr>
          <p:nvPr/>
        </p:nvSpPr>
        <p:spPr bwMode="auto">
          <a:xfrm>
            <a:off x="2339975" y="4293394"/>
            <a:ext cx="36313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 smtClean="0">
                <a:solidFill>
                  <a:schemeClr val="hlink"/>
                </a:solidFill>
                <a:latin typeface="cmsy10" charset="0"/>
              </a:rPr>
              <a:t> </a:t>
            </a:r>
            <a:r>
              <a:rPr lang="de-DE" sz="2400" dirty="0" smtClean="0"/>
              <a:t>     </a:t>
            </a:r>
            <a:r>
              <a:rPr lang="de-DE" sz="2400" dirty="0"/>
              <a:t>kein Weg von s nach v</a:t>
            </a:r>
          </a:p>
        </p:txBody>
      </p:sp>
      <p:sp>
        <p:nvSpPr>
          <p:cNvPr id="380968" name="Text Box 40"/>
          <p:cNvSpPr txBox="1">
            <a:spLocks noChangeArrowheads="1"/>
          </p:cNvSpPr>
          <p:nvPr/>
        </p:nvSpPr>
        <p:spPr bwMode="auto">
          <a:xfrm>
            <a:off x="2268538" y="5372894"/>
            <a:ext cx="4802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</a:rPr>
              <a:t>min{ c(p) | p</a:t>
            </a:r>
            <a:r>
              <a:rPr lang="de-DE" sz="2400"/>
              <a:t> ist Weg von </a:t>
            </a:r>
            <a:r>
              <a:rPr lang="de-DE" sz="2400">
                <a:solidFill>
                  <a:schemeClr val="hlink"/>
                </a:solidFill>
              </a:rPr>
              <a:t>s</a:t>
            </a:r>
            <a:r>
              <a:rPr lang="de-DE" sz="2400"/>
              <a:t> nach </a:t>
            </a:r>
            <a:r>
              <a:rPr lang="de-DE" sz="2400">
                <a:solidFill>
                  <a:schemeClr val="hlink"/>
                </a:solidFill>
              </a:rPr>
              <a:t>v}</a:t>
            </a:r>
          </a:p>
        </p:txBody>
      </p:sp>
      <p:sp>
        <p:nvSpPr>
          <p:cNvPr id="380969" name="AutoShape 41"/>
          <p:cNvSpPr>
            <a:spLocks noChangeArrowheads="1"/>
          </p:cNvSpPr>
          <p:nvPr/>
        </p:nvSpPr>
        <p:spPr bwMode="auto">
          <a:xfrm>
            <a:off x="1979613" y="4220369"/>
            <a:ext cx="6624637" cy="1584325"/>
          </a:xfrm>
          <a:prstGeom prst="bracePair">
            <a:avLst>
              <a:gd name="adj" fmla="val 8333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355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3576-0174-DC45-AEED-F3797E396033}" type="slidenum">
              <a:rPr lang="de-DE"/>
              <a:pPr/>
              <a:t>84</a:t>
            </a:fld>
            <a:endParaRPr lang="de-DE"/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</a:t>
            </a:r>
          </a:p>
        </p:txBody>
      </p:sp>
      <p:sp>
        <p:nvSpPr>
          <p:cNvPr id="382979" name="Oval 3"/>
          <p:cNvSpPr>
            <a:spLocks noChangeArrowheads="1"/>
          </p:cNvSpPr>
          <p:nvPr/>
        </p:nvSpPr>
        <p:spPr bwMode="auto">
          <a:xfrm>
            <a:off x="1981200" y="1414239"/>
            <a:ext cx="503238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 smtClean="0"/>
              <a:t>-</a:t>
            </a:r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382980" name="Oval 4"/>
          <p:cNvSpPr>
            <a:spLocks noChangeArrowheads="1"/>
          </p:cNvSpPr>
          <p:nvPr/>
        </p:nvSpPr>
        <p:spPr bwMode="auto">
          <a:xfrm>
            <a:off x="1981200" y="2638202"/>
            <a:ext cx="503238" cy="5032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 smtClean="0"/>
              <a:t>+</a:t>
            </a:r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382981" name="Oval 5"/>
          <p:cNvSpPr>
            <a:spLocks noChangeArrowheads="1"/>
          </p:cNvSpPr>
          <p:nvPr/>
        </p:nvSpPr>
        <p:spPr bwMode="auto">
          <a:xfrm>
            <a:off x="4429125" y="2638202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382982" name="Oval 6"/>
          <p:cNvSpPr>
            <a:spLocks noChangeArrowheads="1"/>
          </p:cNvSpPr>
          <p:nvPr/>
        </p:nvSpPr>
        <p:spPr bwMode="auto">
          <a:xfrm>
            <a:off x="3205163" y="1414239"/>
            <a:ext cx="503237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 smtClean="0"/>
              <a:t>-</a:t>
            </a:r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382983" name="Oval 7"/>
          <p:cNvSpPr>
            <a:spLocks noChangeArrowheads="1"/>
          </p:cNvSpPr>
          <p:nvPr/>
        </p:nvSpPr>
        <p:spPr bwMode="auto">
          <a:xfrm>
            <a:off x="4429125" y="1414239"/>
            <a:ext cx="503238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 smtClean="0"/>
              <a:t>-</a:t>
            </a:r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382984" name="Oval 8"/>
          <p:cNvSpPr>
            <a:spLocks noChangeArrowheads="1"/>
          </p:cNvSpPr>
          <p:nvPr/>
        </p:nvSpPr>
        <p:spPr bwMode="auto">
          <a:xfrm>
            <a:off x="3205163" y="2638202"/>
            <a:ext cx="503237" cy="5032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 smtClean="0"/>
              <a:t>-</a:t>
            </a:r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382985" name="Oval 9"/>
          <p:cNvSpPr>
            <a:spLocks noChangeArrowheads="1"/>
          </p:cNvSpPr>
          <p:nvPr/>
        </p:nvSpPr>
        <p:spPr bwMode="auto">
          <a:xfrm>
            <a:off x="5581650" y="1414239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2986" name="Oval 10"/>
          <p:cNvSpPr>
            <a:spLocks noChangeArrowheads="1"/>
          </p:cNvSpPr>
          <p:nvPr/>
        </p:nvSpPr>
        <p:spPr bwMode="auto">
          <a:xfrm>
            <a:off x="6805613" y="1414239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-3</a:t>
            </a:r>
          </a:p>
        </p:txBody>
      </p:sp>
      <p:sp>
        <p:nvSpPr>
          <p:cNvPr id="382987" name="Oval 11"/>
          <p:cNvSpPr>
            <a:spLocks noChangeArrowheads="1"/>
          </p:cNvSpPr>
          <p:nvPr/>
        </p:nvSpPr>
        <p:spPr bwMode="auto">
          <a:xfrm>
            <a:off x="5581650" y="2638202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-1</a:t>
            </a:r>
          </a:p>
        </p:txBody>
      </p:sp>
      <p:sp>
        <p:nvSpPr>
          <p:cNvPr id="382988" name="Oval 12"/>
          <p:cNvSpPr>
            <a:spLocks noChangeArrowheads="1"/>
          </p:cNvSpPr>
          <p:nvPr/>
        </p:nvSpPr>
        <p:spPr bwMode="auto">
          <a:xfrm>
            <a:off x="6805613" y="2638202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-3</a:t>
            </a:r>
          </a:p>
        </p:txBody>
      </p:sp>
      <p:sp>
        <p:nvSpPr>
          <p:cNvPr id="382989" name="Line 13"/>
          <p:cNvSpPr>
            <a:spLocks noChangeShapeType="1"/>
          </p:cNvSpPr>
          <p:nvPr/>
        </p:nvSpPr>
        <p:spPr bwMode="auto">
          <a:xfrm flipV="1">
            <a:off x="4716463" y="1917477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0" name="Line 14"/>
          <p:cNvSpPr>
            <a:spLocks noChangeShapeType="1"/>
          </p:cNvSpPr>
          <p:nvPr/>
        </p:nvSpPr>
        <p:spPr bwMode="auto">
          <a:xfrm flipV="1">
            <a:off x="3636963" y="1846039"/>
            <a:ext cx="863600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1" name="Line 15"/>
          <p:cNvSpPr>
            <a:spLocks noChangeShapeType="1"/>
          </p:cNvSpPr>
          <p:nvPr/>
        </p:nvSpPr>
        <p:spPr bwMode="auto">
          <a:xfrm>
            <a:off x="4932363" y="2854102"/>
            <a:ext cx="649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2" name="Line 16"/>
          <p:cNvSpPr>
            <a:spLocks noChangeShapeType="1"/>
          </p:cNvSpPr>
          <p:nvPr/>
        </p:nvSpPr>
        <p:spPr bwMode="auto">
          <a:xfrm flipH="1">
            <a:off x="3708400" y="1630139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3" name="Line 17"/>
          <p:cNvSpPr>
            <a:spLocks noChangeShapeType="1"/>
          </p:cNvSpPr>
          <p:nvPr/>
        </p:nvSpPr>
        <p:spPr bwMode="auto">
          <a:xfrm flipH="1">
            <a:off x="2484438" y="1630139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4" name="Line 18"/>
          <p:cNvSpPr>
            <a:spLocks noChangeShapeType="1"/>
          </p:cNvSpPr>
          <p:nvPr/>
        </p:nvSpPr>
        <p:spPr bwMode="auto">
          <a:xfrm>
            <a:off x="2484438" y="2854102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5" name="Line 19"/>
          <p:cNvSpPr>
            <a:spLocks noChangeShapeType="1"/>
          </p:cNvSpPr>
          <p:nvPr/>
        </p:nvSpPr>
        <p:spPr bwMode="auto">
          <a:xfrm>
            <a:off x="3421063" y="1917477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6" name="Line 20"/>
          <p:cNvSpPr>
            <a:spLocks noChangeShapeType="1"/>
          </p:cNvSpPr>
          <p:nvPr/>
        </p:nvSpPr>
        <p:spPr bwMode="auto">
          <a:xfrm>
            <a:off x="5868988" y="1917477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7" name="Line 21"/>
          <p:cNvSpPr>
            <a:spLocks noChangeShapeType="1"/>
          </p:cNvSpPr>
          <p:nvPr/>
        </p:nvSpPr>
        <p:spPr bwMode="auto">
          <a:xfrm flipV="1">
            <a:off x="6084888" y="1917477"/>
            <a:ext cx="792162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8" name="Line 22"/>
          <p:cNvSpPr>
            <a:spLocks noChangeShapeType="1"/>
          </p:cNvSpPr>
          <p:nvPr/>
        </p:nvSpPr>
        <p:spPr bwMode="auto">
          <a:xfrm flipH="1">
            <a:off x="6084888" y="1630139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9" name="Line 23"/>
          <p:cNvSpPr>
            <a:spLocks noChangeShapeType="1"/>
          </p:cNvSpPr>
          <p:nvPr/>
        </p:nvSpPr>
        <p:spPr bwMode="auto">
          <a:xfrm>
            <a:off x="6084888" y="2854102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3000" name="Text Box 24"/>
          <p:cNvSpPr txBox="1">
            <a:spLocks noChangeArrowheads="1"/>
          </p:cNvSpPr>
          <p:nvPr/>
        </p:nvSpPr>
        <p:spPr bwMode="auto">
          <a:xfrm>
            <a:off x="4068763" y="2638202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</a:t>
            </a:r>
          </a:p>
        </p:txBody>
      </p:sp>
      <p:sp>
        <p:nvSpPr>
          <p:cNvPr id="383001" name="Text Box 25"/>
          <p:cNvSpPr txBox="1">
            <a:spLocks noChangeArrowheads="1"/>
          </p:cNvSpPr>
          <p:nvPr/>
        </p:nvSpPr>
        <p:spPr bwMode="auto">
          <a:xfrm>
            <a:off x="4768850" y="208098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383002" name="Text Box 26"/>
          <p:cNvSpPr txBox="1">
            <a:spLocks noChangeArrowheads="1"/>
          </p:cNvSpPr>
          <p:nvPr/>
        </p:nvSpPr>
        <p:spPr bwMode="auto">
          <a:xfrm>
            <a:off x="5148263" y="2925539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383003" name="Text Box 27"/>
          <p:cNvSpPr txBox="1">
            <a:spLocks noChangeArrowheads="1"/>
          </p:cNvSpPr>
          <p:nvPr/>
        </p:nvSpPr>
        <p:spPr bwMode="auto">
          <a:xfrm>
            <a:off x="6300788" y="2925539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-2</a:t>
            </a:r>
          </a:p>
        </p:txBody>
      </p:sp>
      <p:sp>
        <p:nvSpPr>
          <p:cNvPr id="383004" name="Text Box 28"/>
          <p:cNvSpPr txBox="1">
            <a:spLocks noChangeArrowheads="1"/>
          </p:cNvSpPr>
          <p:nvPr/>
        </p:nvSpPr>
        <p:spPr bwMode="auto">
          <a:xfrm>
            <a:off x="6661150" y="2133377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-2</a:t>
            </a:r>
          </a:p>
        </p:txBody>
      </p:sp>
      <p:sp>
        <p:nvSpPr>
          <p:cNvPr id="383005" name="Text Box 29"/>
          <p:cNvSpPr txBox="1">
            <a:spLocks noChangeArrowheads="1"/>
          </p:cNvSpPr>
          <p:nvPr/>
        </p:nvSpPr>
        <p:spPr bwMode="auto">
          <a:xfrm>
            <a:off x="6300788" y="119675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383006" name="Text Box 30"/>
          <p:cNvSpPr txBox="1">
            <a:spLocks noChangeArrowheads="1"/>
          </p:cNvSpPr>
          <p:nvPr/>
        </p:nvSpPr>
        <p:spPr bwMode="auto">
          <a:xfrm>
            <a:off x="5508625" y="206193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3007" name="Text Box 31"/>
          <p:cNvSpPr txBox="1">
            <a:spLocks noChangeArrowheads="1"/>
          </p:cNvSpPr>
          <p:nvPr/>
        </p:nvSpPr>
        <p:spPr bwMode="auto">
          <a:xfrm>
            <a:off x="3781425" y="1988914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383008" name="Text Box 32"/>
          <p:cNvSpPr txBox="1">
            <a:spLocks noChangeArrowheads="1"/>
          </p:cNvSpPr>
          <p:nvPr/>
        </p:nvSpPr>
        <p:spPr bwMode="auto">
          <a:xfrm>
            <a:off x="3924300" y="119675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383009" name="Text Box 33"/>
          <p:cNvSpPr txBox="1">
            <a:spLocks noChangeArrowheads="1"/>
          </p:cNvSpPr>
          <p:nvPr/>
        </p:nvSpPr>
        <p:spPr bwMode="auto">
          <a:xfrm>
            <a:off x="3060700" y="206193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383010" name="Text Box 34"/>
          <p:cNvSpPr txBox="1">
            <a:spLocks noChangeArrowheads="1"/>
          </p:cNvSpPr>
          <p:nvPr/>
        </p:nvSpPr>
        <p:spPr bwMode="auto">
          <a:xfrm>
            <a:off x="2700338" y="2996977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-2</a:t>
            </a:r>
          </a:p>
        </p:txBody>
      </p:sp>
      <p:sp>
        <p:nvSpPr>
          <p:cNvPr id="383011" name="Text Box 35"/>
          <p:cNvSpPr txBox="1">
            <a:spLocks noChangeArrowheads="1"/>
          </p:cNvSpPr>
          <p:nvPr/>
        </p:nvSpPr>
        <p:spPr bwMode="auto">
          <a:xfrm>
            <a:off x="2700338" y="1196752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42</a:t>
            </a:r>
          </a:p>
        </p:txBody>
      </p:sp>
      <p:sp>
        <p:nvSpPr>
          <p:cNvPr id="383017" name="Text Box 41"/>
          <p:cNvSpPr txBox="1">
            <a:spLocks noChangeArrowheads="1"/>
          </p:cNvSpPr>
          <p:nvPr/>
        </p:nvSpPr>
        <p:spPr bwMode="auto">
          <a:xfrm>
            <a:off x="900113" y="3716114"/>
            <a:ext cx="34455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/>
              <a:t>Wann sind die Kosten </a:t>
            </a:r>
            <a:r>
              <a:rPr lang="de-DE" sz="2400" dirty="0" smtClean="0">
                <a:solidFill>
                  <a:schemeClr val="hlink"/>
                </a:solidFill>
              </a:rPr>
              <a:t>-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 smtClean="0"/>
              <a:t>?</a:t>
            </a:r>
            <a:endParaRPr lang="de-DE" sz="2400" dirty="0"/>
          </a:p>
        </p:txBody>
      </p:sp>
      <p:sp>
        <p:nvSpPr>
          <p:cNvPr id="383018" name="Text Box 42"/>
          <p:cNvSpPr txBox="1">
            <a:spLocks noChangeArrowheads="1"/>
          </p:cNvSpPr>
          <p:nvPr/>
        </p:nvSpPr>
        <p:spPr bwMode="auto">
          <a:xfrm>
            <a:off x="900113" y="4220939"/>
            <a:ext cx="5067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Wenn es einen negativen Kreis gibt:</a:t>
            </a:r>
          </a:p>
        </p:txBody>
      </p:sp>
      <p:sp>
        <p:nvSpPr>
          <p:cNvPr id="383019" name="Oval 43"/>
          <p:cNvSpPr>
            <a:spLocks noChangeArrowheads="1"/>
          </p:cNvSpPr>
          <p:nvPr/>
        </p:nvSpPr>
        <p:spPr bwMode="auto">
          <a:xfrm>
            <a:off x="2216150" y="520836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3020" name="Oval 44"/>
          <p:cNvSpPr>
            <a:spLocks noChangeArrowheads="1"/>
          </p:cNvSpPr>
          <p:nvPr/>
        </p:nvSpPr>
        <p:spPr bwMode="auto">
          <a:xfrm>
            <a:off x="3151188" y="520836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3021" name="Oval 45"/>
          <p:cNvSpPr>
            <a:spLocks noChangeArrowheads="1"/>
          </p:cNvSpPr>
          <p:nvPr/>
        </p:nvSpPr>
        <p:spPr bwMode="auto">
          <a:xfrm>
            <a:off x="4519613" y="520836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3022" name="Oval 46"/>
          <p:cNvSpPr>
            <a:spLocks noChangeArrowheads="1"/>
          </p:cNvSpPr>
          <p:nvPr/>
        </p:nvSpPr>
        <p:spPr bwMode="auto">
          <a:xfrm>
            <a:off x="5456238" y="520836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3023" name="Text Box 47"/>
          <p:cNvSpPr txBox="1">
            <a:spLocks noChangeArrowheads="1"/>
          </p:cNvSpPr>
          <p:nvPr/>
        </p:nvSpPr>
        <p:spPr bwMode="auto">
          <a:xfrm>
            <a:off x="1835150" y="5084539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s</a:t>
            </a:r>
          </a:p>
        </p:txBody>
      </p:sp>
      <p:sp>
        <p:nvSpPr>
          <p:cNvPr id="383024" name="Text Box 48"/>
          <p:cNvSpPr txBox="1">
            <a:spLocks noChangeArrowheads="1"/>
          </p:cNvSpPr>
          <p:nvPr/>
        </p:nvSpPr>
        <p:spPr bwMode="auto">
          <a:xfrm>
            <a:off x="5795963" y="5155977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83025" name="Line 49"/>
          <p:cNvSpPr>
            <a:spLocks noChangeShapeType="1"/>
          </p:cNvSpPr>
          <p:nvPr/>
        </p:nvSpPr>
        <p:spPr bwMode="auto">
          <a:xfrm>
            <a:off x="2432050" y="5279802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83026" name="AutoShape 50"/>
          <p:cNvCxnSpPr>
            <a:cxnSpLocks noChangeShapeType="1"/>
            <a:stCxn id="383020" idx="7"/>
            <a:endCxn id="383021" idx="1"/>
          </p:cNvCxnSpPr>
          <p:nvPr/>
        </p:nvCxnSpPr>
        <p:spPr bwMode="auto">
          <a:xfrm rot="5400000" flipV="1">
            <a:off x="3942557" y="4632895"/>
            <a:ext cx="1588" cy="1216025"/>
          </a:xfrm>
          <a:prstGeom prst="curvedConnector3">
            <a:avLst>
              <a:gd name="adj1" fmla="val -16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3027" name="AutoShape 51"/>
          <p:cNvCxnSpPr>
            <a:cxnSpLocks noChangeShapeType="1"/>
            <a:stCxn id="383021" idx="3"/>
            <a:endCxn id="383020" idx="5"/>
          </p:cNvCxnSpPr>
          <p:nvPr/>
        </p:nvCxnSpPr>
        <p:spPr bwMode="auto">
          <a:xfrm rot="5400000">
            <a:off x="3942557" y="4785295"/>
            <a:ext cx="1588" cy="1216025"/>
          </a:xfrm>
          <a:prstGeom prst="curvedConnector3">
            <a:avLst>
              <a:gd name="adj1" fmla="val 16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3028" name="Line 52"/>
          <p:cNvSpPr>
            <a:spLocks noChangeShapeType="1"/>
          </p:cNvSpPr>
          <p:nvPr/>
        </p:nvSpPr>
        <p:spPr bwMode="auto">
          <a:xfrm>
            <a:off x="4735513" y="5279802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3029" name="Text Box 53"/>
          <p:cNvSpPr txBox="1">
            <a:spLocks noChangeArrowheads="1"/>
          </p:cNvSpPr>
          <p:nvPr/>
        </p:nvSpPr>
        <p:spPr bwMode="auto">
          <a:xfrm>
            <a:off x="3779838" y="5084539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C</a:t>
            </a:r>
          </a:p>
        </p:txBody>
      </p:sp>
      <p:sp>
        <p:nvSpPr>
          <p:cNvPr id="383030" name="Text Box 54"/>
          <p:cNvSpPr txBox="1">
            <a:spLocks noChangeArrowheads="1"/>
          </p:cNvSpPr>
          <p:nvPr/>
        </p:nvSpPr>
        <p:spPr bwMode="auto">
          <a:xfrm>
            <a:off x="6751638" y="5062314"/>
            <a:ext cx="1108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</a:rPr>
              <a:t>c(C)&lt;0</a:t>
            </a:r>
          </a:p>
        </p:txBody>
      </p:sp>
    </p:spTree>
    <p:extLst>
      <p:ext uri="{BB962C8B-B14F-4D97-AF65-F5344CB8AC3E}">
        <p14:creationId xmlns:p14="http://schemas.microsoft.com/office/powerpoint/2010/main" val="94558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4585-8BF6-DE4F-84E6-4E38A05843ED}" type="slidenum">
              <a:rPr lang="de-DE"/>
              <a:pPr/>
              <a:t>85</a:t>
            </a:fld>
            <a:endParaRPr lang="de-DE"/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</a:t>
            </a:r>
          </a:p>
        </p:txBody>
      </p:sp>
      <p:sp>
        <p:nvSpPr>
          <p:cNvPr id="385060" name="Text Box 36"/>
          <p:cNvSpPr txBox="1">
            <a:spLocks noChangeArrowheads="1"/>
          </p:cNvSpPr>
          <p:nvPr/>
        </p:nvSpPr>
        <p:spPr bwMode="auto">
          <a:xfrm>
            <a:off x="827088" y="1340768"/>
            <a:ext cx="671260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dirty="0"/>
              <a:t>Negativer Kreis hinreichend und notwendig</a:t>
            </a:r>
            <a:br>
              <a:rPr lang="de-DE" sz="2800" dirty="0"/>
            </a:br>
            <a:r>
              <a:rPr lang="de-DE" sz="2800" dirty="0"/>
              <a:t>für Wegekosten </a:t>
            </a:r>
            <a:r>
              <a:rPr lang="de-DE" sz="2800" dirty="0" smtClean="0">
                <a:solidFill>
                  <a:schemeClr val="hlink"/>
                </a:solidFill>
              </a:rPr>
              <a:t>-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 smtClean="0"/>
              <a:t>.</a:t>
            </a:r>
            <a:endParaRPr lang="de-DE" sz="2800" dirty="0"/>
          </a:p>
        </p:txBody>
      </p:sp>
      <p:sp>
        <p:nvSpPr>
          <p:cNvPr id="385061" name="Text Box 37"/>
          <p:cNvSpPr txBox="1">
            <a:spLocks noChangeArrowheads="1"/>
          </p:cNvSpPr>
          <p:nvPr/>
        </p:nvSpPr>
        <p:spPr bwMode="auto">
          <a:xfrm>
            <a:off x="827088" y="2399630"/>
            <a:ext cx="4660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/>
              <a:t>Negativer Kreis hinreichend:</a:t>
            </a:r>
          </a:p>
        </p:txBody>
      </p:sp>
      <p:sp>
        <p:nvSpPr>
          <p:cNvPr id="385062" name="Oval 38"/>
          <p:cNvSpPr>
            <a:spLocks noChangeArrowheads="1"/>
          </p:cNvSpPr>
          <p:nvPr/>
        </p:nvSpPr>
        <p:spPr bwMode="auto">
          <a:xfrm>
            <a:off x="2143125" y="343785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5063" name="Oval 39"/>
          <p:cNvSpPr>
            <a:spLocks noChangeArrowheads="1"/>
          </p:cNvSpPr>
          <p:nvPr/>
        </p:nvSpPr>
        <p:spPr bwMode="auto">
          <a:xfrm>
            <a:off x="3078163" y="343785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5064" name="Oval 40"/>
          <p:cNvSpPr>
            <a:spLocks noChangeArrowheads="1"/>
          </p:cNvSpPr>
          <p:nvPr/>
        </p:nvSpPr>
        <p:spPr bwMode="auto">
          <a:xfrm>
            <a:off x="4446588" y="343785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5065" name="Oval 41"/>
          <p:cNvSpPr>
            <a:spLocks noChangeArrowheads="1"/>
          </p:cNvSpPr>
          <p:nvPr/>
        </p:nvSpPr>
        <p:spPr bwMode="auto">
          <a:xfrm>
            <a:off x="5383213" y="343785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5066" name="Text Box 42"/>
          <p:cNvSpPr txBox="1">
            <a:spLocks noChangeArrowheads="1"/>
          </p:cNvSpPr>
          <p:nvPr/>
        </p:nvSpPr>
        <p:spPr bwMode="auto">
          <a:xfrm>
            <a:off x="1762125" y="331403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s</a:t>
            </a:r>
          </a:p>
        </p:txBody>
      </p:sp>
      <p:sp>
        <p:nvSpPr>
          <p:cNvPr id="385067" name="Text Box 43"/>
          <p:cNvSpPr txBox="1">
            <a:spLocks noChangeArrowheads="1"/>
          </p:cNvSpPr>
          <p:nvPr/>
        </p:nvSpPr>
        <p:spPr bwMode="auto">
          <a:xfrm>
            <a:off x="5722938" y="338546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85068" name="Line 44"/>
          <p:cNvSpPr>
            <a:spLocks noChangeShapeType="1"/>
          </p:cNvSpPr>
          <p:nvPr/>
        </p:nvSpPr>
        <p:spPr bwMode="auto">
          <a:xfrm>
            <a:off x="2359025" y="3509293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85069" name="AutoShape 45"/>
          <p:cNvCxnSpPr>
            <a:cxnSpLocks noChangeShapeType="1"/>
            <a:stCxn id="385063" idx="7"/>
            <a:endCxn id="385064" idx="1"/>
          </p:cNvCxnSpPr>
          <p:nvPr/>
        </p:nvCxnSpPr>
        <p:spPr bwMode="auto">
          <a:xfrm rot="5400000" flipV="1">
            <a:off x="3869532" y="2862386"/>
            <a:ext cx="1588" cy="1216025"/>
          </a:xfrm>
          <a:prstGeom prst="curvedConnector3">
            <a:avLst>
              <a:gd name="adj1" fmla="val -16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5070" name="AutoShape 46"/>
          <p:cNvCxnSpPr>
            <a:cxnSpLocks noChangeShapeType="1"/>
            <a:stCxn id="385064" idx="3"/>
            <a:endCxn id="385063" idx="5"/>
          </p:cNvCxnSpPr>
          <p:nvPr/>
        </p:nvCxnSpPr>
        <p:spPr bwMode="auto">
          <a:xfrm rot="5400000">
            <a:off x="3869532" y="3014786"/>
            <a:ext cx="1588" cy="1216025"/>
          </a:xfrm>
          <a:prstGeom prst="curvedConnector3">
            <a:avLst>
              <a:gd name="adj1" fmla="val 16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5071" name="Line 47"/>
          <p:cNvSpPr>
            <a:spLocks noChangeShapeType="1"/>
          </p:cNvSpPr>
          <p:nvPr/>
        </p:nvSpPr>
        <p:spPr bwMode="auto">
          <a:xfrm flipV="1">
            <a:off x="4572000" y="340769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5072" name="Text Box 48"/>
          <p:cNvSpPr txBox="1">
            <a:spLocks noChangeArrowheads="1"/>
          </p:cNvSpPr>
          <p:nvPr/>
        </p:nvSpPr>
        <p:spPr bwMode="auto">
          <a:xfrm>
            <a:off x="3706813" y="331403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C</a:t>
            </a:r>
          </a:p>
        </p:txBody>
      </p:sp>
      <p:sp>
        <p:nvSpPr>
          <p:cNvPr id="385073" name="Text Box 49"/>
          <p:cNvSpPr txBox="1">
            <a:spLocks noChangeArrowheads="1"/>
          </p:cNvSpPr>
          <p:nvPr/>
        </p:nvSpPr>
        <p:spPr bwMode="auto">
          <a:xfrm>
            <a:off x="6678613" y="3291805"/>
            <a:ext cx="1108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</a:rPr>
              <a:t>c(C)&lt;0</a:t>
            </a:r>
          </a:p>
        </p:txBody>
      </p:sp>
      <p:sp>
        <p:nvSpPr>
          <p:cNvPr id="385074" name="Text Box 50"/>
          <p:cNvSpPr txBox="1">
            <a:spLocks noChangeArrowheads="1"/>
          </p:cNvSpPr>
          <p:nvPr/>
        </p:nvSpPr>
        <p:spPr bwMode="auto">
          <a:xfrm>
            <a:off x="2339975" y="3118768"/>
            <a:ext cx="84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Weg p</a:t>
            </a:r>
          </a:p>
        </p:txBody>
      </p:sp>
      <p:sp>
        <p:nvSpPr>
          <p:cNvPr id="385075" name="Text Box 51"/>
          <p:cNvSpPr txBox="1">
            <a:spLocks noChangeArrowheads="1"/>
          </p:cNvSpPr>
          <p:nvPr/>
        </p:nvSpPr>
        <p:spPr bwMode="auto">
          <a:xfrm>
            <a:off x="4427538" y="2975893"/>
            <a:ext cx="84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Weg q</a:t>
            </a:r>
          </a:p>
        </p:txBody>
      </p:sp>
      <p:sp>
        <p:nvSpPr>
          <p:cNvPr id="385076" name="Text Box 52"/>
          <p:cNvSpPr txBox="1">
            <a:spLocks noChangeArrowheads="1"/>
          </p:cNvSpPr>
          <p:nvPr/>
        </p:nvSpPr>
        <p:spPr bwMode="auto">
          <a:xfrm>
            <a:off x="827088" y="4342730"/>
            <a:ext cx="554741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dirty="0"/>
              <a:t>Kosten für </a:t>
            </a:r>
            <a:r>
              <a:rPr lang="de-DE" sz="2800" dirty="0">
                <a:solidFill>
                  <a:schemeClr val="hlink"/>
                </a:solidFill>
              </a:rPr>
              <a:t>i</a:t>
            </a:r>
            <a:r>
              <a:rPr lang="de-DE" sz="2800" dirty="0"/>
              <a:t>-fachen Durchlauf von </a:t>
            </a:r>
            <a:r>
              <a:rPr lang="de-DE" sz="2800" dirty="0">
                <a:solidFill>
                  <a:schemeClr val="hlink"/>
                </a:solidFill>
              </a:rPr>
              <a:t>C</a:t>
            </a:r>
            <a:r>
              <a:rPr lang="de-DE" sz="2800" dirty="0"/>
              <a:t>:</a:t>
            </a:r>
            <a:br>
              <a:rPr lang="de-DE" sz="2800" dirty="0"/>
            </a:br>
            <a:r>
              <a:rPr lang="de-DE" sz="2800" dirty="0">
                <a:solidFill>
                  <a:schemeClr val="hlink"/>
                </a:solidFill>
              </a:rPr>
              <a:t>c(p) + </a:t>
            </a:r>
            <a:r>
              <a:rPr lang="de-DE" sz="2800" dirty="0" smtClean="0">
                <a:solidFill>
                  <a:schemeClr val="hlink"/>
                </a:solidFill>
              </a:rPr>
              <a:t>i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sz="2800" dirty="0" smtClean="0">
                <a:solidFill>
                  <a:schemeClr val="hlink"/>
                </a:solidFill>
              </a:rPr>
              <a:t>c</a:t>
            </a:r>
            <a:r>
              <a:rPr lang="de-DE" sz="2800" dirty="0">
                <a:solidFill>
                  <a:schemeClr val="hlink"/>
                </a:solidFill>
              </a:rPr>
              <a:t>(C) + c(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</a:p>
          <a:p>
            <a:r>
              <a:rPr lang="de-DE" sz="2800" dirty="0"/>
              <a:t>Für </a:t>
            </a:r>
            <a:r>
              <a:rPr lang="de-DE" sz="2800" dirty="0" smtClean="0">
                <a:solidFill>
                  <a:schemeClr val="hlink"/>
                </a:solidFill>
              </a:rPr>
              <a:t>i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⟶∞</a:t>
            </a:r>
            <a:r>
              <a:rPr lang="de-DE" sz="2800" dirty="0" smtClean="0"/>
              <a:t> </a:t>
            </a:r>
            <a:r>
              <a:rPr lang="de-DE" sz="2800" dirty="0"/>
              <a:t>geht Ausdruck gegen </a:t>
            </a:r>
            <a:r>
              <a:rPr lang="de-DE" sz="2800" dirty="0" smtClean="0">
                <a:solidFill>
                  <a:schemeClr val="hlink"/>
                </a:solidFill>
              </a:rPr>
              <a:t>-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 smtClean="0">
                <a:solidFill>
                  <a:schemeClr val="hlink"/>
                </a:solidFill>
              </a:rPr>
              <a:t>.</a:t>
            </a:r>
            <a:endParaRPr lang="de-DE" sz="2800" dirty="0">
              <a:solidFill>
                <a:schemeClr val="hlink"/>
              </a:solidFill>
            </a:endParaRPr>
          </a:p>
        </p:txBody>
      </p:sp>
      <p:cxnSp>
        <p:nvCxnSpPr>
          <p:cNvPr id="385078" name="AutoShape 54"/>
          <p:cNvCxnSpPr>
            <a:cxnSpLocks noChangeShapeType="1"/>
            <a:stCxn id="385063" idx="0"/>
            <a:endCxn id="385064" idx="0"/>
          </p:cNvCxnSpPr>
          <p:nvPr/>
        </p:nvCxnSpPr>
        <p:spPr bwMode="auto">
          <a:xfrm rot="5400000" flipV="1">
            <a:off x="3869532" y="2754436"/>
            <a:ext cx="1588" cy="1368425"/>
          </a:xfrm>
          <a:prstGeom prst="curvedConnector3">
            <a:avLst>
              <a:gd name="adj1" fmla="val -231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6530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D4BF1-F1C4-0341-8C30-E2FCDA2243E1}" type="slidenum">
              <a:rPr lang="de-DE"/>
              <a:pPr/>
              <a:t>86</a:t>
            </a:fld>
            <a:endParaRPr lang="de-DE"/>
          </a:p>
        </p:txBody>
      </p:sp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</a:t>
            </a:r>
          </a:p>
        </p:txBody>
      </p:sp>
      <p:sp>
        <p:nvSpPr>
          <p:cNvPr id="386052" name="Text Box 4"/>
          <p:cNvSpPr txBox="1">
            <a:spLocks noChangeArrowheads="1"/>
          </p:cNvSpPr>
          <p:nvPr/>
        </p:nvSpPr>
        <p:spPr bwMode="auto">
          <a:xfrm>
            <a:off x="827088" y="1412776"/>
            <a:ext cx="7197804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dirty="0"/>
              <a:t>Negativer Kreis notwendig:</a:t>
            </a:r>
          </a:p>
          <a:p>
            <a:pPr>
              <a:buFontTx/>
              <a:buChar char="•"/>
            </a:pPr>
            <a:r>
              <a:rPr lang="de-DE" sz="2800" dirty="0" smtClean="0"/>
              <a:t> Kosten v=</a:t>
            </a:r>
            <a:r>
              <a:rPr lang="de-DE" sz="2800" dirty="0" smtClean="0">
                <a:solidFill>
                  <a:schemeClr val="hlink"/>
                </a:solidFill>
              </a:rPr>
              <a:t>-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 smtClean="0"/>
              <a:t>, also Kreis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sz="2800" dirty="0" smtClean="0"/>
              <a:t> vorhanden</a:t>
            </a:r>
          </a:p>
          <a:p>
            <a:pPr>
              <a:buFontTx/>
              <a:buChar char="•"/>
            </a:pPr>
            <a:r>
              <a:rPr lang="de-DE" sz="2800" dirty="0" smtClean="0">
                <a:solidFill>
                  <a:schemeClr val="hlink"/>
                </a:solidFill>
              </a:rPr>
              <a:t> l</a:t>
            </a:r>
            <a:r>
              <a:rPr lang="de-DE" sz="2800" dirty="0"/>
              <a:t>: minimale Kosten eines </a:t>
            </a:r>
            <a:r>
              <a:rPr lang="de-DE" sz="2800" dirty="0">
                <a:solidFill>
                  <a:srgbClr val="FF0000"/>
                </a:solidFill>
              </a:rPr>
              <a:t>einfachen</a:t>
            </a:r>
            <a:r>
              <a:rPr lang="de-DE" sz="2800" dirty="0"/>
              <a:t> Weges</a:t>
            </a:r>
            <a:br>
              <a:rPr lang="de-DE" sz="2800" dirty="0"/>
            </a:br>
            <a:r>
              <a:rPr lang="de-DE" sz="2800" dirty="0"/>
              <a:t>     von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  <a:r>
              <a:rPr lang="de-DE" sz="2800" dirty="0"/>
              <a:t> nach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</a:p>
          <a:p>
            <a:pPr>
              <a:buFontTx/>
              <a:buChar char="•"/>
            </a:pPr>
            <a:r>
              <a:rPr lang="de-DE" sz="2800" dirty="0"/>
              <a:t> </a:t>
            </a:r>
            <a:r>
              <a:rPr lang="de-DE" sz="2800" dirty="0" smtClean="0"/>
              <a:t>Es </a:t>
            </a:r>
            <a:r>
              <a:rPr lang="de-DE" sz="2800" dirty="0"/>
              <a:t>gibt </a:t>
            </a:r>
            <a:r>
              <a:rPr lang="de-DE" sz="2800" dirty="0" smtClean="0">
                <a:solidFill>
                  <a:srgbClr val="FF0000"/>
                </a:solidFill>
              </a:rPr>
              <a:t>nicht einfachen</a:t>
            </a:r>
            <a:r>
              <a:rPr lang="de-DE" sz="2800" dirty="0" smtClean="0"/>
              <a:t> </a:t>
            </a:r>
            <a:r>
              <a:rPr lang="de-DE" sz="2800" dirty="0"/>
              <a:t>Weg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/>
              <a:t> von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  <a:r>
              <a:rPr lang="de-DE" sz="2800" dirty="0"/>
              <a:t> nach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mit</a:t>
            </a:r>
            <a:br>
              <a:rPr lang="de-DE" sz="2800" dirty="0"/>
            </a:br>
            <a:r>
              <a:rPr lang="de-DE" sz="2800" dirty="0"/>
              <a:t>  Kosten </a:t>
            </a:r>
            <a:r>
              <a:rPr lang="de-DE" sz="2800" dirty="0">
                <a:solidFill>
                  <a:schemeClr val="hlink"/>
                </a:solidFill>
              </a:rPr>
              <a:t>c(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)&lt;</a:t>
            </a:r>
            <a:r>
              <a:rPr lang="de-DE" sz="2800" dirty="0" smtClean="0">
                <a:solidFill>
                  <a:schemeClr val="hlink"/>
                </a:solidFill>
              </a:rPr>
              <a:t>l</a:t>
            </a:r>
            <a:endParaRPr lang="de-DE" sz="2800" dirty="0">
              <a:solidFill>
                <a:schemeClr val="hlink"/>
              </a:solidFill>
            </a:endParaRPr>
          </a:p>
          <a:p>
            <a:pPr>
              <a:buFontTx/>
              <a:buChar char="•"/>
            </a:pPr>
            <a:r>
              <a:rPr lang="de-DE" sz="2800" dirty="0"/>
              <a:t>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/>
              <a:t> nicht einfach: Zerlegung in </a:t>
            </a:r>
            <a:r>
              <a:rPr lang="de-DE" sz="2800" dirty="0" err="1">
                <a:solidFill>
                  <a:schemeClr val="hlink"/>
                </a:solidFill>
              </a:rPr>
              <a:t>pCq</a:t>
            </a:r>
            <a:r>
              <a:rPr lang="de-DE" sz="2800" dirty="0"/>
              <a:t>, wobei </a:t>
            </a:r>
            <a:r>
              <a:rPr lang="de-DE" sz="2800" dirty="0">
                <a:solidFill>
                  <a:schemeClr val="hlink"/>
                </a:solidFill>
              </a:rPr>
              <a:t>C</a:t>
            </a:r>
            <a:r>
              <a:rPr lang="de-DE" sz="2800" dirty="0"/>
              <a:t> ein</a:t>
            </a:r>
            <a:br>
              <a:rPr lang="de-DE" sz="2800" dirty="0"/>
            </a:br>
            <a:r>
              <a:rPr lang="de-DE" sz="2800" dirty="0"/>
              <a:t>  Kreis ist und </a:t>
            </a:r>
            <a:r>
              <a:rPr lang="de-DE" sz="2800" dirty="0" err="1">
                <a:solidFill>
                  <a:schemeClr val="hlink"/>
                </a:solidFill>
              </a:rPr>
              <a:t>pq</a:t>
            </a:r>
            <a:r>
              <a:rPr lang="de-DE" sz="2800" dirty="0"/>
              <a:t> ein einfacher Pfad</a:t>
            </a:r>
          </a:p>
          <a:p>
            <a:pPr>
              <a:buFontTx/>
              <a:buChar char="•"/>
            </a:pPr>
            <a:r>
              <a:rPr lang="de-DE" sz="2800" dirty="0"/>
              <a:t> </a:t>
            </a:r>
            <a:r>
              <a:rPr lang="de-DE" sz="2800" dirty="0" smtClean="0"/>
              <a:t>Da </a:t>
            </a:r>
            <a:r>
              <a:rPr lang="de-DE" sz="2800" dirty="0">
                <a:solidFill>
                  <a:schemeClr val="hlink"/>
                </a:solidFill>
              </a:rPr>
              <a:t>c(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) &lt; l </a:t>
            </a:r>
            <a:r>
              <a:rPr lang="en-US" sz="2400" dirty="0" smtClean="0">
                <a:solidFill>
                  <a:schemeClr val="hlink"/>
                </a:solidFill>
                <a:latin typeface="msam6" charset="0"/>
              </a:rPr>
              <a:t>≤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c(</a:t>
            </a:r>
            <a:r>
              <a:rPr lang="de-DE" sz="2800" dirty="0" err="1">
                <a:solidFill>
                  <a:schemeClr val="hlink"/>
                </a:solidFill>
              </a:rPr>
              <a:t>pq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ist, gilt </a:t>
            </a:r>
            <a:r>
              <a:rPr lang="de-DE" sz="2800" dirty="0">
                <a:solidFill>
                  <a:schemeClr val="hlink"/>
                </a:solidFill>
              </a:rPr>
              <a:t>c(C)&lt;0</a:t>
            </a:r>
          </a:p>
        </p:txBody>
      </p:sp>
    </p:spTree>
    <p:extLst>
      <p:ext uri="{BB962C8B-B14F-4D97-AF65-F5344CB8AC3E}">
        <p14:creationId xmlns:p14="http://schemas.microsoft.com/office/powerpoint/2010/main" val="3895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D737B-D419-EB43-932F-83913EF9098D}" type="slidenum">
              <a:rPr lang="de-DE"/>
              <a:pPr/>
              <a:t>87</a:t>
            </a:fld>
            <a:endParaRPr lang="de-DE"/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</a:t>
            </a:r>
            <a:r>
              <a:rPr lang="de-DE" dirty="0" smtClean="0"/>
              <a:t>Wege in Graphen</a:t>
            </a:r>
            <a:endParaRPr lang="de-DE" dirty="0"/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/>
              <a:t>Graph mit Kantenkosten 1:</a:t>
            </a:r>
          </a:p>
          <a:p>
            <a:pPr>
              <a:buFontTx/>
              <a:buNone/>
            </a:pPr>
            <a:r>
              <a:rPr lang="de-DE"/>
              <a:t>Führe Breitensuche durch.</a:t>
            </a:r>
          </a:p>
        </p:txBody>
      </p:sp>
      <p:sp>
        <p:nvSpPr>
          <p:cNvPr id="384004" name="Oval 4"/>
          <p:cNvSpPr>
            <a:spLocks noChangeArrowheads="1"/>
          </p:cNvSpPr>
          <p:nvPr/>
        </p:nvSpPr>
        <p:spPr bwMode="auto">
          <a:xfrm>
            <a:off x="969963" y="458160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84005" name="Oval 5"/>
          <p:cNvSpPr>
            <a:spLocks noChangeArrowheads="1"/>
          </p:cNvSpPr>
          <p:nvPr/>
        </p:nvSpPr>
        <p:spPr bwMode="auto">
          <a:xfrm>
            <a:off x="1187450" y="3286200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84006" name="Oval 6"/>
          <p:cNvSpPr>
            <a:spLocks noChangeArrowheads="1"/>
          </p:cNvSpPr>
          <p:nvPr/>
        </p:nvSpPr>
        <p:spPr bwMode="auto">
          <a:xfrm>
            <a:off x="2338388" y="400533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84007" name="Oval 7"/>
          <p:cNvSpPr>
            <a:spLocks noChangeArrowheads="1"/>
          </p:cNvSpPr>
          <p:nvPr/>
        </p:nvSpPr>
        <p:spPr bwMode="auto">
          <a:xfrm>
            <a:off x="3490913" y="494196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4008" name="Oval 8"/>
          <p:cNvSpPr>
            <a:spLocks noChangeArrowheads="1"/>
          </p:cNvSpPr>
          <p:nvPr/>
        </p:nvSpPr>
        <p:spPr bwMode="auto">
          <a:xfrm>
            <a:off x="3995738" y="357353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84009" name="Oval 9"/>
          <p:cNvSpPr>
            <a:spLocks noChangeArrowheads="1"/>
          </p:cNvSpPr>
          <p:nvPr/>
        </p:nvSpPr>
        <p:spPr bwMode="auto">
          <a:xfrm>
            <a:off x="5075238" y="472606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4010" name="Oval 10"/>
          <p:cNvSpPr>
            <a:spLocks noChangeArrowheads="1"/>
          </p:cNvSpPr>
          <p:nvPr/>
        </p:nvSpPr>
        <p:spPr bwMode="auto">
          <a:xfrm>
            <a:off x="2843213" y="270993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4011" name="Oval 11"/>
          <p:cNvSpPr>
            <a:spLocks noChangeArrowheads="1"/>
          </p:cNvSpPr>
          <p:nvPr/>
        </p:nvSpPr>
        <p:spPr bwMode="auto">
          <a:xfrm>
            <a:off x="4643438" y="263691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84012" name="Oval 12"/>
          <p:cNvSpPr>
            <a:spLocks noChangeArrowheads="1"/>
          </p:cNvSpPr>
          <p:nvPr/>
        </p:nvSpPr>
        <p:spPr bwMode="auto">
          <a:xfrm>
            <a:off x="6154738" y="350210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84013" name="Oval 13"/>
          <p:cNvSpPr>
            <a:spLocks noChangeArrowheads="1"/>
          </p:cNvSpPr>
          <p:nvPr/>
        </p:nvSpPr>
        <p:spPr bwMode="auto">
          <a:xfrm>
            <a:off x="7523163" y="2997275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84014" name="Line 14"/>
          <p:cNvSpPr>
            <a:spLocks noChangeShapeType="1"/>
          </p:cNvSpPr>
          <p:nvPr/>
        </p:nvSpPr>
        <p:spPr bwMode="auto">
          <a:xfrm flipV="1">
            <a:off x="1258888" y="3789437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5" name="Line 15"/>
          <p:cNvSpPr>
            <a:spLocks noChangeShapeType="1"/>
          </p:cNvSpPr>
          <p:nvPr/>
        </p:nvSpPr>
        <p:spPr bwMode="auto">
          <a:xfrm flipV="1">
            <a:off x="1474788" y="4365700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6" name="Line 16"/>
          <p:cNvSpPr>
            <a:spLocks noChangeShapeType="1"/>
          </p:cNvSpPr>
          <p:nvPr/>
        </p:nvSpPr>
        <p:spPr bwMode="auto">
          <a:xfrm flipV="1">
            <a:off x="1619250" y="2997275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7" name="Line 17"/>
          <p:cNvSpPr>
            <a:spLocks noChangeShapeType="1"/>
          </p:cNvSpPr>
          <p:nvPr/>
        </p:nvSpPr>
        <p:spPr bwMode="auto">
          <a:xfrm>
            <a:off x="2770188" y="4437137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8" name="Line 18"/>
          <p:cNvSpPr>
            <a:spLocks noChangeShapeType="1"/>
          </p:cNvSpPr>
          <p:nvPr/>
        </p:nvSpPr>
        <p:spPr bwMode="auto">
          <a:xfrm>
            <a:off x="2843213" y="4221237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9" name="Line 19"/>
          <p:cNvSpPr>
            <a:spLocks noChangeShapeType="1"/>
          </p:cNvSpPr>
          <p:nvPr/>
        </p:nvSpPr>
        <p:spPr bwMode="auto">
          <a:xfrm flipV="1">
            <a:off x="3995738" y="5086425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0" name="Line 20"/>
          <p:cNvSpPr>
            <a:spLocks noChangeShapeType="1"/>
          </p:cNvSpPr>
          <p:nvPr/>
        </p:nvSpPr>
        <p:spPr bwMode="auto">
          <a:xfrm>
            <a:off x="3275013" y="3141737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1" name="Line 21"/>
          <p:cNvSpPr>
            <a:spLocks noChangeShapeType="1"/>
          </p:cNvSpPr>
          <p:nvPr/>
        </p:nvSpPr>
        <p:spPr bwMode="auto">
          <a:xfrm flipV="1">
            <a:off x="3346450" y="2852812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2" name="Line 22"/>
          <p:cNvSpPr>
            <a:spLocks noChangeShapeType="1"/>
          </p:cNvSpPr>
          <p:nvPr/>
        </p:nvSpPr>
        <p:spPr bwMode="auto">
          <a:xfrm flipV="1">
            <a:off x="4498975" y="3789437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3" name="Line 23"/>
          <p:cNvSpPr>
            <a:spLocks noChangeShapeType="1"/>
          </p:cNvSpPr>
          <p:nvPr/>
        </p:nvSpPr>
        <p:spPr bwMode="auto">
          <a:xfrm flipV="1">
            <a:off x="5507038" y="4005337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4" name="Line 24"/>
          <p:cNvSpPr>
            <a:spLocks noChangeShapeType="1"/>
          </p:cNvSpPr>
          <p:nvPr/>
        </p:nvSpPr>
        <p:spPr bwMode="auto">
          <a:xfrm>
            <a:off x="5146675" y="2997275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5" name="Line 25"/>
          <p:cNvSpPr>
            <a:spLocks noChangeShapeType="1"/>
          </p:cNvSpPr>
          <p:nvPr/>
        </p:nvSpPr>
        <p:spPr bwMode="auto">
          <a:xfrm flipH="1">
            <a:off x="3851275" y="4078362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6" name="Line 26"/>
          <p:cNvSpPr>
            <a:spLocks noChangeShapeType="1"/>
          </p:cNvSpPr>
          <p:nvPr/>
        </p:nvSpPr>
        <p:spPr bwMode="auto">
          <a:xfrm flipV="1">
            <a:off x="6659563" y="3357637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7" name="Oval 27"/>
          <p:cNvSpPr>
            <a:spLocks noChangeArrowheads="1"/>
          </p:cNvSpPr>
          <p:nvPr/>
        </p:nvSpPr>
        <p:spPr bwMode="auto">
          <a:xfrm>
            <a:off x="7596188" y="443713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84028" name="Line 28"/>
          <p:cNvSpPr>
            <a:spLocks noChangeShapeType="1"/>
          </p:cNvSpPr>
          <p:nvPr/>
        </p:nvSpPr>
        <p:spPr bwMode="auto">
          <a:xfrm>
            <a:off x="6588125" y="3933900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9" name="Line 29"/>
          <p:cNvSpPr>
            <a:spLocks noChangeShapeType="1"/>
          </p:cNvSpPr>
          <p:nvPr/>
        </p:nvSpPr>
        <p:spPr bwMode="auto">
          <a:xfrm flipH="1" flipV="1">
            <a:off x="1692275" y="3573537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30" name="Line 30"/>
          <p:cNvSpPr>
            <a:spLocks noChangeShapeType="1"/>
          </p:cNvSpPr>
          <p:nvPr/>
        </p:nvSpPr>
        <p:spPr bwMode="auto">
          <a:xfrm flipH="1">
            <a:off x="5651500" y="4799087"/>
            <a:ext cx="194468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18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84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84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840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840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840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3840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840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840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84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84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4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3840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3840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3840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00" fill="hold"/>
                                        <p:tgtEl>
                                          <p:spTgt spid="3840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840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3840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84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84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84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1000" fill="hold"/>
                                        <p:tgtEl>
                                          <p:spTgt spid="3840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3840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3840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1000" fill="hold"/>
                                        <p:tgtEl>
                                          <p:spTgt spid="384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384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00" fill="hold"/>
                                        <p:tgtEl>
                                          <p:spTgt spid="384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84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84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D16B2-19E6-3F45-A329-AD134DDAD455}" type="slidenum">
              <a:rPr lang="de-DE"/>
              <a:pPr/>
              <a:t>88</a:t>
            </a:fld>
            <a:endParaRPr lang="de-DE"/>
          </a:p>
        </p:txBody>
      </p:sp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 </a:t>
            </a:r>
            <a:r>
              <a:rPr lang="de-DE" dirty="0">
                <a:solidFill>
                  <a:srgbClr val="FF0000"/>
                </a:solidFill>
              </a:rPr>
              <a:t>in DAGs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Reine Breitensuche funktioniert </a:t>
            </a:r>
            <a:r>
              <a:rPr lang="de-DE" dirty="0" smtClean="0"/>
              <a:t>nicht, wenn Kantenkosten nicht gleich 1.</a:t>
            </a:r>
            <a:endParaRPr lang="de-DE" dirty="0"/>
          </a:p>
        </p:txBody>
      </p:sp>
      <p:sp>
        <p:nvSpPr>
          <p:cNvPr id="388100" name="Oval 4"/>
          <p:cNvSpPr>
            <a:spLocks noChangeArrowheads="1"/>
          </p:cNvSpPr>
          <p:nvPr/>
        </p:nvSpPr>
        <p:spPr bwMode="auto">
          <a:xfrm>
            <a:off x="969963" y="4725492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88101" name="Oval 5"/>
          <p:cNvSpPr>
            <a:spLocks noChangeArrowheads="1"/>
          </p:cNvSpPr>
          <p:nvPr/>
        </p:nvSpPr>
        <p:spPr bwMode="auto">
          <a:xfrm>
            <a:off x="1187450" y="3430092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88102" name="Oval 6"/>
          <p:cNvSpPr>
            <a:spLocks noChangeArrowheads="1"/>
          </p:cNvSpPr>
          <p:nvPr/>
        </p:nvSpPr>
        <p:spPr bwMode="auto">
          <a:xfrm>
            <a:off x="2338388" y="414922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8103" name="Oval 7"/>
          <p:cNvSpPr>
            <a:spLocks noChangeArrowheads="1"/>
          </p:cNvSpPr>
          <p:nvPr/>
        </p:nvSpPr>
        <p:spPr bwMode="auto">
          <a:xfrm>
            <a:off x="3490913" y="508585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88104" name="Oval 8"/>
          <p:cNvSpPr>
            <a:spLocks noChangeArrowheads="1"/>
          </p:cNvSpPr>
          <p:nvPr/>
        </p:nvSpPr>
        <p:spPr bwMode="auto">
          <a:xfrm>
            <a:off x="3995738" y="371742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88105" name="Oval 9"/>
          <p:cNvSpPr>
            <a:spLocks noChangeArrowheads="1"/>
          </p:cNvSpPr>
          <p:nvPr/>
        </p:nvSpPr>
        <p:spPr bwMode="auto">
          <a:xfrm>
            <a:off x="5075238" y="486995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88106" name="Oval 10"/>
          <p:cNvSpPr>
            <a:spLocks noChangeArrowheads="1"/>
          </p:cNvSpPr>
          <p:nvPr/>
        </p:nvSpPr>
        <p:spPr bwMode="auto">
          <a:xfrm>
            <a:off x="2843213" y="285382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8107" name="Oval 11"/>
          <p:cNvSpPr>
            <a:spLocks noChangeArrowheads="1"/>
          </p:cNvSpPr>
          <p:nvPr/>
        </p:nvSpPr>
        <p:spPr bwMode="auto">
          <a:xfrm>
            <a:off x="4643438" y="278080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88108" name="Oval 12"/>
          <p:cNvSpPr>
            <a:spLocks noChangeArrowheads="1"/>
          </p:cNvSpPr>
          <p:nvPr/>
        </p:nvSpPr>
        <p:spPr bwMode="auto">
          <a:xfrm>
            <a:off x="6154738" y="3645992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7</a:t>
            </a:r>
          </a:p>
        </p:txBody>
      </p:sp>
      <p:sp>
        <p:nvSpPr>
          <p:cNvPr id="388109" name="Oval 13"/>
          <p:cNvSpPr>
            <a:spLocks noChangeArrowheads="1"/>
          </p:cNvSpPr>
          <p:nvPr/>
        </p:nvSpPr>
        <p:spPr bwMode="auto">
          <a:xfrm>
            <a:off x="7523163" y="3141167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8</a:t>
            </a:r>
          </a:p>
        </p:txBody>
      </p:sp>
      <p:sp>
        <p:nvSpPr>
          <p:cNvPr id="388110" name="Line 14"/>
          <p:cNvSpPr>
            <a:spLocks noChangeShapeType="1"/>
          </p:cNvSpPr>
          <p:nvPr/>
        </p:nvSpPr>
        <p:spPr bwMode="auto">
          <a:xfrm flipV="1">
            <a:off x="1258888" y="3933329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1" name="Line 15"/>
          <p:cNvSpPr>
            <a:spLocks noChangeShapeType="1"/>
          </p:cNvSpPr>
          <p:nvPr/>
        </p:nvSpPr>
        <p:spPr bwMode="auto">
          <a:xfrm flipV="1">
            <a:off x="1474788" y="4509592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2" name="Line 16"/>
          <p:cNvSpPr>
            <a:spLocks noChangeShapeType="1"/>
          </p:cNvSpPr>
          <p:nvPr/>
        </p:nvSpPr>
        <p:spPr bwMode="auto">
          <a:xfrm flipV="1">
            <a:off x="1619250" y="3141167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3" name="Line 17"/>
          <p:cNvSpPr>
            <a:spLocks noChangeShapeType="1"/>
          </p:cNvSpPr>
          <p:nvPr/>
        </p:nvSpPr>
        <p:spPr bwMode="auto">
          <a:xfrm>
            <a:off x="2770188" y="4581029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4" name="Line 18"/>
          <p:cNvSpPr>
            <a:spLocks noChangeShapeType="1"/>
          </p:cNvSpPr>
          <p:nvPr/>
        </p:nvSpPr>
        <p:spPr bwMode="auto">
          <a:xfrm>
            <a:off x="2843213" y="4365129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5" name="Line 19"/>
          <p:cNvSpPr>
            <a:spLocks noChangeShapeType="1"/>
          </p:cNvSpPr>
          <p:nvPr/>
        </p:nvSpPr>
        <p:spPr bwMode="auto">
          <a:xfrm flipV="1">
            <a:off x="3995738" y="5230317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6" name="Line 20"/>
          <p:cNvSpPr>
            <a:spLocks noChangeShapeType="1"/>
          </p:cNvSpPr>
          <p:nvPr/>
        </p:nvSpPr>
        <p:spPr bwMode="auto">
          <a:xfrm>
            <a:off x="3275013" y="3285629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7" name="Line 21"/>
          <p:cNvSpPr>
            <a:spLocks noChangeShapeType="1"/>
          </p:cNvSpPr>
          <p:nvPr/>
        </p:nvSpPr>
        <p:spPr bwMode="auto">
          <a:xfrm flipV="1">
            <a:off x="3346450" y="2996704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8" name="Line 22"/>
          <p:cNvSpPr>
            <a:spLocks noChangeShapeType="1"/>
          </p:cNvSpPr>
          <p:nvPr/>
        </p:nvSpPr>
        <p:spPr bwMode="auto">
          <a:xfrm flipV="1">
            <a:off x="4498975" y="3933329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9" name="Line 23"/>
          <p:cNvSpPr>
            <a:spLocks noChangeShapeType="1"/>
          </p:cNvSpPr>
          <p:nvPr/>
        </p:nvSpPr>
        <p:spPr bwMode="auto">
          <a:xfrm flipV="1">
            <a:off x="5507038" y="4149229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20" name="Line 24"/>
          <p:cNvSpPr>
            <a:spLocks noChangeShapeType="1"/>
          </p:cNvSpPr>
          <p:nvPr/>
        </p:nvSpPr>
        <p:spPr bwMode="auto">
          <a:xfrm>
            <a:off x="5146675" y="3141167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21" name="Line 25"/>
          <p:cNvSpPr>
            <a:spLocks noChangeShapeType="1"/>
          </p:cNvSpPr>
          <p:nvPr/>
        </p:nvSpPr>
        <p:spPr bwMode="auto">
          <a:xfrm flipH="1">
            <a:off x="3851275" y="4222254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22" name="Line 26"/>
          <p:cNvSpPr>
            <a:spLocks noChangeShapeType="1"/>
          </p:cNvSpPr>
          <p:nvPr/>
        </p:nvSpPr>
        <p:spPr bwMode="auto">
          <a:xfrm flipV="1">
            <a:off x="6659563" y="3501529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23" name="Oval 27"/>
          <p:cNvSpPr>
            <a:spLocks noChangeArrowheads="1"/>
          </p:cNvSpPr>
          <p:nvPr/>
        </p:nvSpPr>
        <p:spPr bwMode="auto">
          <a:xfrm>
            <a:off x="7596188" y="458102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9</a:t>
            </a:r>
          </a:p>
        </p:txBody>
      </p:sp>
      <p:sp>
        <p:nvSpPr>
          <p:cNvPr id="388124" name="Line 28"/>
          <p:cNvSpPr>
            <a:spLocks noChangeShapeType="1"/>
          </p:cNvSpPr>
          <p:nvPr/>
        </p:nvSpPr>
        <p:spPr bwMode="auto">
          <a:xfrm>
            <a:off x="6588125" y="4077792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27" name="Text Box 31"/>
          <p:cNvSpPr txBox="1">
            <a:spLocks noChangeArrowheads="1"/>
          </p:cNvSpPr>
          <p:nvPr/>
        </p:nvSpPr>
        <p:spPr bwMode="auto">
          <a:xfrm>
            <a:off x="900113" y="407620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8128" name="Text Box 32"/>
          <p:cNvSpPr txBox="1">
            <a:spLocks noChangeArrowheads="1"/>
          </p:cNvSpPr>
          <p:nvPr/>
        </p:nvSpPr>
        <p:spPr bwMode="auto">
          <a:xfrm>
            <a:off x="1979613" y="472549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8129" name="Text Box 33"/>
          <p:cNvSpPr txBox="1">
            <a:spLocks noChangeArrowheads="1"/>
          </p:cNvSpPr>
          <p:nvPr/>
        </p:nvSpPr>
        <p:spPr bwMode="auto">
          <a:xfrm>
            <a:off x="2051050" y="285224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8130" name="Text Box 34"/>
          <p:cNvSpPr txBox="1">
            <a:spLocks noChangeArrowheads="1"/>
          </p:cNvSpPr>
          <p:nvPr/>
        </p:nvSpPr>
        <p:spPr bwMode="auto">
          <a:xfrm>
            <a:off x="2843213" y="48683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88131" name="Text Box 35"/>
          <p:cNvSpPr txBox="1">
            <a:spLocks noChangeArrowheads="1"/>
          </p:cNvSpPr>
          <p:nvPr/>
        </p:nvSpPr>
        <p:spPr bwMode="auto">
          <a:xfrm>
            <a:off x="3276600" y="414922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88132" name="Text Box 36"/>
          <p:cNvSpPr txBox="1">
            <a:spLocks noChangeArrowheads="1"/>
          </p:cNvSpPr>
          <p:nvPr/>
        </p:nvSpPr>
        <p:spPr bwMode="auto">
          <a:xfrm>
            <a:off x="3779838" y="256490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8133" name="Text Box 37"/>
          <p:cNvSpPr txBox="1">
            <a:spLocks noChangeArrowheads="1"/>
          </p:cNvSpPr>
          <p:nvPr/>
        </p:nvSpPr>
        <p:spPr bwMode="auto">
          <a:xfrm>
            <a:off x="3348038" y="350152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8134" name="Text Box 38"/>
          <p:cNvSpPr txBox="1">
            <a:spLocks noChangeArrowheads="1"/>
          </p:cNvSpPr>
          <p:nvPr/>
        </p:nvSpPr>
        <p:spPr bwMode="auto">
          <a:xfrm>
            <a:off x="5003800" y="35729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8135" name="Text Box 39"/>
          <p:cNvSpPr txBox="1">
            <a:spLocks noChangeArrowheads="1"/>
          </p:cNvSpPr>
          <p:nvPr/>
        </p:nvSpPr>
        <p:spPr bwMode="auto">
          <a:xfrm>
            <a:off x="5724525" y="306814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8136" name="Text Box 40"/>
          <p:cNvSpPr txBox="1">
            <a:spLocks noChangeArrowheads="1"/>
          </p:cNvSpPr>
          <p:nvPr/>
        </p:nvSpPr>
        <p:spPr bwMode="auto">
          <a:xfrm>
            <a:off x="4427538" y="530175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8137" name="Text Box 41"/>
          <p:cNvSpPr txBox="1">
            <a:spLocks noChangeArrowheads="1"/>
          </p:cNvSpPr>
          <p:nvPr/>
        </p:nvSpPr>
        <p:spPr bwMode="auto">
          <a:xfrm>
            <a:off x="5940425" y="458102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8138" name="Text Box 42"/>
          <p:cNvSpPr txBox="1">
            <a:spLocks noChangeArrowheads="1"/>
          </p:cNvSpPr>
          <p:nvPr/>
        </p:nvSpPr>
        <p:spPr bwMode="auto">
          <a:xfrm>
            <a:off x="6877050" y="31411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8139" name="Text Box 43"/>
          <p:cNvSpPr txBox="1">
            <a:spLocks noChangeArrowheads="1"/>
          </p:cNvSpPr>
          <p:nvPr/>
        </p:nvSpPr>
        <p:spPr bwMode="auto">
          <a:xfrm>
            <a:off x="7019925" y="40047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8140" name="Text Box 44"/>
          <p:cNvSpPr txBox="1">
            <a:spLocks noChangeArrowheads="1"/>
          </p:cNvSpPr>
          <p:nvPr/>
        </p:nvSpPr>
        <p:spPr bwMode="auto">
          <a:xfrm>
            <a:off x="4140200" y="429369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8112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388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388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88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88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88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388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88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88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88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88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8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00" fill="hold"/>
                                        <p:tgtEl>
                                          <p:spTgt spid="388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88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388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88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88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88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88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88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88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1000" fill="hold"/>
                                        <p:tgtEl>
                                          <p:spTgt spid="388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388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388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1000" fill="hold"/>
                                        <p:tgtEl>
                                          <p:spTgt spid="388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388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00" fill="hold"/>
                                        <p:tgtEl>
                                          <p:spTgt spid="388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88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88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1FCF-FF6D-E749-9CFC-08D942DC701C}" type="slidenum">
              <a:rPr lang="de-DE"/>
              <a:pPr/>
              <a:t>89</a:t>
            </a:fld>
            <a:endParaRPr lang="de-DE"/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 in DAGs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/>
              <a:t>Korrekte Distanzen:</a:t>
            </a:r>
          </a:p>
        </p:txBody>
      </p:sp>
      <p:sp>
        <p:nvSpPr>
          <p:cNvPr id="389124" name="Oval 4"/>
          <p:cNvSpPr>
            <a:spLocks noChangeArrowheads="1"/>
          </p:cNvSpPr>
          <p:nvPr/>
        </p:nvSpPr>
        <p:spPr bwMode="auto">
          <a:xfrm>
            <a:off x="969963" y="4725492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89125" name="Oval 5"/>
          <p:cNvSpPr>
            <a:spLocks noChangeArrowheads="1"/>
          </p:cNvSpPr>
          <p:nvPr/>
        </p:nvSpPr>
        <p:spPr bwMode="auto">
          <a:xfrm>
            <a:off x="1187450" y="3430092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89126" name="Oval 6"/>
          <p:cNvSpPr>
            <a:spLocks noChangeArrowheads="1"/>
          </p:cNvSpPr>
          <p:nvPr/>
        </p:nvSpPr>
        <p:spPr bwMode="auto">
          <a:xfrm>
            <a:off x="2338388" y="414922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9127" name="Oval 7"/>
          <p:cNvSpPr>
            <a:spLocks noChangeArrowheads="1"/>
          </p:cNvSpPr>
          <p:nvPr/>
        </p:nvSpPr>
        <p:spPr bwMode="auto">
          <a:xfrm>
            <a:off x="3490913" y="5085854"/>
            <a:ext cx="503237" cy="50323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89128" name="Oval 8"/>
          <p:cNvSpPr>
            <a:spLocks noChangeArrowheads="1"/>
          </p:cNvSpPr>
          <p:nvPr/>
        </p:nvSpPr>
        <p:spPr bwMode="auto">
          <a:xfrm>
            <a:off x="3995738" y="371742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89129" name="Oval 9"/>
          <p:cNvSpPr>
            <a:spLocks noChangeArrowheads="1"/>
          </p:cNvSpPr>
          <p:nvPr/>
        </p:nvSpPr>
        <p:spPr bwMode="auto">
          <a:xfrm>
            <a:off x="5075238" y="486995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89130" name="Oval 10"/>
          <p:cNvSpPr>
            <a:spLocks noChangeArrowheads="1"/>
          </p:cNvSpPr>
          <p:nvPr/>
        </p:nvSpPr>
        <p:spPr bwMode="auto">
          <a:xfrm>
            <a:off x="2843213" y="285382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9131" name="Oval 11"/>
          <p:cNvSpPr>
            <a:spLocks noChangeArrowheads="1"/>
          </p:cNvSpPr>
          <p:nvPr/>
        </p:nvSpPr>
        <p:spPr bwMode="auto">
          <a:xfrm>
            <a:off x="4643438" y="278080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89132" name="Oval 12"/>
          <p:cNvSpPr>
            <a:spLocks noChangeArrowheads="1"/>
          </p:cNvSpPr>
          <p:nvPr/>
        </p:nvSpPr>
        <p:spPr bwMode="auto">
          <a:xfrm>
            <a:off x="6154738" y="3645992"/>
            <a:ext cx="503237" cy="5032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89133" name="Oval 13"/>
          <p:cNvSpPr>
            <a:spLocks noChangeArrowheads="1"/>
          </p:cNvSpPr>
          <p:nvPr/>
        </p:nvSpPr>
        <p:spPr bwMode="auto">
          <a:xfrm>
            <a:off x="7523163" y="3141167"/>
            <a:ext cx="503237" cy="5032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89134" name="Line 14"/>
          <p:cNvSpPr>
            <a:spLocks noChangeShapeType="1"/>
          </p:cNvSpPr>
          <p:nvPr/>
        </p:nvSpPr>
        <p:spPr bwMode="auto">
          <a:xfrm flipV="1">
            <a:off x="1258888" y="3933329"/>
            <a:ext cx="144462" cy="7921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35" name="Line 15"/>
          <p:cNvSpPr>
            <a:spLocks noChangeShapeType="1"/>
          </p:cNvSpPr>
          <p:nvPr/>
        </p:nvSpPr>
        <p:spPr bwMode="auto">
          <a:xfrm flipV="1">
            <a:off x="1474788" y="4509592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36" name="Line 16"/>
          <p:cNvSpPr>
            <a:spLocks noChangeShapeType="1"/>
          </p:cNvSpPr>
          <p:nvPr/>
        </p:nvSpPr>
        <p:spPr bwMode="auto">
          <a:xfrm flipV="1">
            <a:off x="1619250" y="3141167"/>
            <a:ext cx="1223963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37" name="Line 17"/>
          <p:cNvSpPr>
            <a:spLocks noChangeShapeType="1"/>
          </p:cNvSpPr>
          <p:nvPr/>
        </p:nvSpPr>
        <p:spPr bwMode="auto">
          <a:xfrm>
            <a:off x="2770188" y="4581029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38" name="Line 18"/>
          <p:cNvSpPr>
            <a:spLocks noChangeShapeType="1"/>
          </p:cNvSpPr>
          <p:nvPr/>
        </p:nvSpPr>
        <p:spPr bwMode="auto">
          <a:xfrm>
            <a:off x="2843213" y="4365129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39" name="Line 19"/>
          <p:cNvSpPr>
            <a:spLocks noChangeShapeType="1"/>
          </p:cNvSpPr>
          <p:nvPr/>
        </p:nvSpPr>
        <p:spPr bwMode="auto">
          <a:xfrm flipV="1">
            <a:off x="3995738" y="5230317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0" name="Line 20"/>
          <p:cNvSpPr>
            <a:spLocks noChangeShapeType="1"/>
          </p:cNvSpPr>
          <p:nvPr/>
        </p:nvSpPr>
        <p:spPr bwMode="auto">
          <a:xfrm>
            <a:off x="3275013" y="3285629"/>
            <a:ext cx="720725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1" name="Line 21"/>
          <p:cNvSpPr>
            <a:spLocks noChangeShapeType="1"/>
          </p:cNvSpPr>
          <p:nvPr/>
        </p:nvSpPr>
        <p:spPr bwMode="auto">
          <a:xfrm flipV="1">
            <a:off x="3346450" y="2996704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2" name="Line 22"/>
          <p:cNvSpPr>
            <a:spLocks noChangeShapeType="1"/>
          </p:cNvSpPr>
          <p:nvPr/>
        </p:nvSpPr>
        <p:spPr bwMode="auto">
          <a:xfrm flipV="1">
            <a:off x="4498975" y="3933329"/>
            <a:ext cx="1584325" cy="714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3" name="Line 23"/>
          <p:cNvSpPr>
            <a:spLocks noChangeShapeType="1"/>
          </p:cNvSpPr>
          <p:nvPr/>
        </p:nvSpPr>
        <p:spPr bwMode="auto">
          <a:xfrm flipV="1">
            <a:off x="5507038" y="4149229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4" name="Line 24"/>
          <p:cNvSpPr>
            <a:spLocks noChangeShapeType="1"/>
          </p:cNvSpPr>
          <p:nvPr/>
        </p:nvSpPr>
        <p:spPr bwMode="auto">
          <a:xfrm>
            <a:off x="5146675" y="3141167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5" name="Line 25"/>
          <p:cNvSpPr>
            <a:spLocks noChangeShapeType="1"/>
          </p:cNvSpPr>
          <p:nvPr/>
        </p:nvSpPr>
        <p:spPr bwMode="auto">
          <a:xfrm flipH="1">
            <a:off x="3851275" y="4222254"/>
            <a:ext cx="287338" cy="863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6" name="Line 26"/>
          <p:cNvSpPr>
            <a:spLocks noChangeShapeType="1"/>
          </p:cNvSpPr>
          <p:nvPr/>
        </p:nvSpPr>
        <p:spPr bwMode="auto">
          <a:xfrm flipV="1">
            <a:off x="6659563" y="3501529"/>
            <a:ext cx="863600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7" name="Oval 27"/>
          <p:cNvSpPr>
            <a:spLocks noChangeArrowheads="1"/>
          </p:cNvSpPr>
          <p:nvPr/>
        </p:nvSpPr>
        <p:spPr bwMode="auto">
          <a:xfrm>
            <a:off x="7596188" y="4581029"/>
            <a:ext cx="503237" cy="50323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89148" name="Line 28"/>
          <p:cNvSpPr>
            <a:spLocks noChangeShapeType="1"/>
          </p:cNvSpPr>
          <p:nvPr/>
        </p:nvSpPr>
        <p:spPr bwMode="auto">
          <a:xfrm>
            <a:off x="6588125" y="4077792"/>
            <a:ext cx="1008063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9" name="Text Box 29"/>
          <p:cNvSpPr txBox="1">
            <a:spLocks noChangeArrowheads="1"/>
          </p:cNvSpPr>
          <p:nvPr/>
        </p:nvSpPr>
        <p:spPr bwMode="auto">
          <a:xfrm>
            <a:off x="900113" y="407620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9150" name="Text Box 30"/>
          <p:cNvSpPr txBox="1">
            <a:spLocks noChangeArrowheads="1"/>
          </p:cNvSpPr>
          <p:nvPr/>
        </p:nvSpPr>
        <p:spPr bwMode="auto">
          <a:xfrm>
            <a:off x="1979613" y="472549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9151" name="Text Box 31"/>
          <p:cNvSpPr txBox="1">
            <a:spLocks noChangeArrowheads="1"/>
          </p:cNvSpPr>
          <p:nvPr/>
        </p:nvSpPr>
        <p:spPr bwMode="auto">
          <a:xfrm>
            <a:off x="2051050" y="285224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9152" name="Text Box 32"/>
          <p:cNvSpPr txBox="1">
            <a:spLocks noChangeArrowheads="1"/>
          </p:cNvSpPr>
          <p:nvPr/>
        </p:nvSpPr>
        <p:spPr bwMode="auto">
          <a:xfrm>
            <a:off x="2843213" y="48683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89153" name="Text Box 33"/>
          <p:cNvSpPr txBox="1">
            <a:spLocks noChangeArrowheads="1"/>
          </p:cNvSpPr>
          <p:nvPr/>
        </p:nvSpPr>
        <p:spPr bwMode="auto">
          <a:xfrm>
            <a:off x="3276600" y="414922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89154" name="Text Box 34"/>
          <p:cNvSpPr txBox="1">
            <a:spLocks noChangeArrowheads="1"/>
          </p:cNvSpPr>
          <p:nvPr/>
        </p:nvSpPr>
        <p:spPr bwMode="auto">
          <a:xfrm>
            <a:off x="3779838" y="256490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9155" name="Text Box 35"/>
          <p:cNvSpPr txBox="1">
            <a:spLocks noChangeArrowheads="1"/>
          </p:cNvSpPr>
          <p:nvPr/>
        </p:nvSpPr>
        <p:spPr bwMode="auto">
          <a:xfrm>
            <a:off x="3348038" y="350152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9156" name="Text Box 36"/>
          <p:cNvSpPr txBox="1">
            <a:spLocks noChangeArrowheads="1"/>
          </p:cNvSpPr>
          <p:nvPr/>
        </p:nvSpPr>
        <p:spPr bwMode="auto">
          <a:xfrm>
            <a:off x="5003800" y="35729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9157" name="Text Box 37"/>
          <p:cNvSpPr txBox="1">
            <a:spLocks noChangeArrowheads="1"/>
          </p:cNvSpPr>
          <p:nvPr/>
        </p:nvSpPr>
        <p:spPr bwMode="auto">
          <a:xfrm>
            <a:off x="5724525" y="306814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9158" name="Text Box 38"/>
          <p:cNvSpPr txBox="1">
            <a:spLocks noChangeArrowheads="1"/>
          </p:cNvSpPr>
          <p:nvPr/>
        </p:nvSpPr>
        <p:spPr bwMode="auto">
          <a:xfrm>
            <a:off x="4427538" y="54451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9159" name="Text Box 39"/>
          <p:cNvSpPr txBox="1">
            <a:spLocks noChangeArrowheads="1"/>
          </p:cNvSpPr>
          <p:nvPr/>
        </p:nvSpPr>
        <p:spPr bwMode="auto">
          <a:xfrm>
            <a:off x="5940425" y="458102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9160" name="Text Box 40"/>
          <p:cNvSpPr txBox="1">
            <a:spLocks noChangeArrowheads="1"/>
          </p:cNvSpPr>
          <p:nvPr/>
        </p:nvSpPr>
        <p:spPr bwMode="auto">
          <a:xfrm>
            <a:off x="6877050" y="31411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9161" name="Text Box 41"/>
          <p:cNvSpPr txBox="1">
            <a:spLocks noChangeArrowheads="1"/>
          </p:cNvSpPr>
          <p:nvPr/>
        </p:nvSpPr>
        <p:spPr bwMode="auto">
          <a:xfrm>
            <a:off x="7019925" y="40047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9162" name="Text Box 42"/>
          <p:cNvSpPr txBox="1">
            <a:spLocks noChangeArrowheads="1"/>
          </p:cNvSpPr>
          <p:nvPr/>
        </p:nvSpPr>
        <p:spPr bwMode="auto">
          <a:xfrm>
            <a:off x="4140200" y="429369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8517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AB86-5172-E540-81F2-752418128DAE}" type="slidenum">
              <a:rPr lang="de-DE"/>
              <a:pPr/>
              <a:t>9</a:t>
            </a:fld>
            <a:endParaRPr lang="de-DE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Operationen auf Graphen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de-DE" sz="2800" dirty="0" smtClean="0">
                <a:solidFill>
                  <a:srgbClr val="000000"/>
                </a:solidFill>
              </a:rPr>
              <a:t>Sei </a:t>
            </a:r>
            <a:r>
              <a:rPr lang="de-DE" sz="2800" dirty="0" smtClean="0">
                <a:solidFill>
                  <a:schemeClr val="hlink"/>
                </a:solidFill>
              </a:rPr>
              <a:t>G</a:t>
            </a:r>
            <a:r>
              <a:rPr lang="de-DE" sz="2800" dirty="0">
                <a:solidFill>
                  <a:schemeClr val="hlink"/>
                </a:solidFill>
              </a:rPr>
              <a:t>=(V</a:t>
            </a:r>
            <a:r>
              <a:rPr lang="de-DE" sz="2800" dirty="0" smtClean="0">
                <a:solidFill>
                  <a:schemeClr val="hlink"/>
                </a:solidFill>
              </a:rPr>
              <a:t>, E)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smtClean="0">
                <a:solidFill>
                  <a:srgbClr val="000000"/>
                </a:solidFill>
              </a:rPr>
              <a:t>ein Graph, </a:t>
            </a:r>
            <a:r>
              <a:rPr lang="de-DE" sz="2800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de-DE" sz="2800" dirty="0" smtClean="0">
                <a:solidFill>
                  <a:srgbClr val="000000"/>
                </a:solidFill>
              </a:rPr>
              <a:t> eine Kante und </a:t>
            </a:r>
            <a:r>
              <a:rPr lang="de-DE" sz="2800" dirty="0" smtClean="0">
                <a:solidFill>
                  <a:srgbClr val="3C8C93"/>
                </a:solidFill>
              </a:rPr>
              <a:t>v</a:t>
            </a:r>
            <a:r>
              <a:rPr lang="de-DE" sz="2800" dirty="0" smtClean="0">
                <a:solidFill>
                  <a:srgbClr val="000000"/>
                </a:solidFill>
              </a:rPr>
              <a:t> ein Knoten</a:t>
            </a:r>
            <a:endParaRPr lang="de-DE" sz="28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sz="2800" dirty="0" smtClean="0">
                <a:solidFill>
                  <a:schemeClr val="accent2"/>
                </a:solidFill>
              </a:rPr>
              <a:t>Operationen</a:t>
            </a:r>
            <a:r>
              <a:rPr lang="de-DE" sz="2800" dirty="0">
                <a:solidFill>
                  <a:schemeClr val="accent2"/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r>
              <a:rPr lang="de-DE" sz="2800" dirty="0" err="1" smtClean="0">
                <a:solidFill>
                  <a:srgbClr val="FF0000"/>
                </a:solidFill>
              </a:rPr>
              <a:t>insert</a:t>
            </a:r>
            <a:r>
              <a:rPr lang="de-DE" sz="2800" dirty="0"/>
              <a:t>(</a:t>
            </a:r>
            <a:r>
              <a:rPr lang="de-DE" sz="2800" dirty="0" err="1" smtClean="0">
                <a:solidFill>
                  <a:schemeClr val="hlink"/>
                </a:solidFill>
              </a:rPr>
              <a:t>e</a:t>
            </a:r>
            <a:r>
              <a:rPr lang="de-DE" sz="2800" dirty="0" smtClean="0">
                <a:solidFill>
                  <a:schemeClr val="hlink"/>
                </a:solidFill>
              </a:rPr>
              <a:t>, G</a:t>
            </a:r>
            <a:r>
              <a:rPr lang="de-DE" sz="2800" dirty="0" smtClean="0"/>
              <a:t>)</a:t>
            </a:r>
            <a:r>
              <a:rPr lang="de-DE" sz="2800" dirty="0"/>
              <a:t>: </a:t>
            </a:r>
            <a:r>
              <a:rPr lang="de-DE" sz="2800" dirty="0">
                <a:solidFill>
                  <a:schemeClr val="hlink"/>
                </a:solidFill>
              </a:rPr>
              <a:t>E:=E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∪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{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}</a:t>
            </a:r>
            <a:endParaRPr lang="de-DE" sz="2800" dirty="0"/>
          </a:p>
          <a:p>
            <a:pPr>
              <a:lnSpc>
                <a:spcPct val="80000"/>
              </a:lnSpc>
            </a:pPr>
            <a:r>
              <a:rPr lang="de-DE" sz="2800" dirty="0" err="1" smtClean="0">
                <a:solidFill>
                  <a:srgbClr val="FF0000"/>
                </a:solidFill>
              </a:rPr>
              <a:t>remove</a:t>
            </a:r>
            <a:r>
              <a:rPr lang="de-DE" sz="2800" dirty="0"/>
              <a:t>(</a:t>
            </a:r>
            <a:r>
              <a:rPr lang="de-DE" sz="2800" dirty="0">
                <a:solidFill>
                  <a:schemeClr val="hlink"/>
                </a:solidFill>
              </a:rPr>
              <a:t>i</a:t>
            </a:r>
            <a:r>
              <a:rPr lang="de-DE" sz="2800" dirty="0" smtClean="0">
                <a:solidFill>
                  <a:schemeClr val="hlink"/>
                </a:solidFill>
              </a:rPr>
              <a:t>, </a:t>
            </a:r>
            <a:r>
              <a:rPr lang="de-DE" sz="2800" dirty="0" err="1" smtClean="0">
                <a:solidFill>
                  <a:schemeClr val="hlink"/>
                </a:solidFill>
              </a:rPr>
              <a:t>j</a:t>
            </a:r>
            <a:r>
              <a:rPr lang="de-DE" sz="2800" dirty="0" smtClean="0">
                <a:solidFill>
                  <a:schemeClr val="hlink"/>
                </a:solidFill>
              </a:rPr>
              <a:t>, G</a:t>
            </a:r>
            <a:r>
              <a:rPr lang="de-DE" sz="2800" dirty="0" smtClean="0"/>
              <a:t>)</a:t>
            </a:r>
            <a:r>
              <a:rPr lang="de-DE" sz="2800" dirty="0"/>
              <a:t>:  </a:t>
            </a:r>
            <a:r>
              <a:rPr lang="de-DE" sz="2800" dirty="0">
                <a:solidFill>
                  <a:schemeClr val="hlink"/>
                </a:solidFill>
              </a:rPr>
              <a:t>E:=</a:t>
            </a:r>
            <a:r>
              <a:rPr lang="de-DE" sz="2800" dirty="0" smtClean="0">
                <a:solidFill>
                  <a:schemeClr val="hlink"/>
                </a:solidFill>
              </a:rPr>
              <a:t>E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\ </a:t>
            </a:r>
            <a:r>
              <a:rPr lang="de-DE" sz="2800" dirty="0" smtClean="0">
                <a:solidFill>
                  <a:schemeClr val="hlink"/>
                </a:solidFill>
              </a:rPr>
              <a:t>{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} </a:t>
            </a:r>
            <a:r>
              <a:rPr lang="de-DE" sz="2800" dirty="0"/>
              <a:t>für die Kante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=(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 </a:t>
            </a:r>
            <a:r>
              <a:rPr lang="de-DE" sz="2800" dirty="0" smtClean="0">
                <a:solidFill>
                  <a:schemeClr val="hlink"/>
                </a:solidFill>
              </a:rPr>
              <a:t/>
            </a:r>
            <a:br>
              <a:rPr lang="de-DE" sz="2800" dirty="0" smtClean="0">
                <a:solidFill>
                  <a:schemeClr val="hlink"/>
                </a:solidFill>
              </a:rPr>
            </a:br>
            <a:r>
              <a:rPr lang="de-DE" sz="2800" dirty="0" smtClean="0">
                <a:solidFill>
                  <a:schemeClr val="hlink"/>
                </a:solidFill>
              </a:rPr>
              <a:t>                             </a:t>
            </a:r>
            <a:r>
              <a:rPr lang="de-DE" sz="2800" dirty="0" smtClean="0"/>
              <a:t>mit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 err="1" smtClean="0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(v)=i </a:t>
            </a:r>
            <a:r>
              <a:rPr lang="de-DE" sz="2800" dirty="0"/>
              <a:t>und 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 err="1" smtClean="0">
                <a:solidFill>
                  <a:schemeClr val="hlink"/>
                </a:solidFill>
              </a:rPr>
              <a:t>ey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)=</a:t>
            </a:r>
            <a:r>
              <a:rPr lang="de-DE" sz="2800" dirty="0" err="1">
                <a:solidFill>
                  <a:schemeClr val="hlink"/>
                </a:solidFill>
              </a:rPr>
              <a:t>j</a:t>
            </a:r>
            <a:endParaRPr lang="de-DE" sz="2800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de-DE" sz="2800" dirty="0" err="1" smtClean="0">
                <a:solidFill>
                  <a:srgbClr val="FF0000"/>
                </a:solidFill>
              </a:rPr>
              <a:t>insert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smtClean="0">
                <a:solidFill>
                  <a:schemeClr val="hlink"/>
                </a:solidFill>
              </a:rPr>
              <a:t>v, G</a:t>
            </a:r>
            <a:r>
              <a:rPr lang="de-DE" sz="2800" dirty="0" smtClean="0"/>
              <a:t>)</a:t>
            </a:r>
            <a:r>
              <a:rPr lang="de-DE" sz="2800" dirty="0"/>
              <a:t>: </a:t>
            </a:r>
            <a:r>
              <a:rPr lang="de-DE" sz="2800" dirty="0">
                <a:solidFill>
                  <a:schemeClr val="hlink"/>
                </a:solidFill>
              </a:rPr>
              <a:t>V:=V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⋃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{v}</a:t>
            </a:r>
          </a:p>
          <a:p>
            <a:pPr>
              <a:lnSpc>
                <a:spcPct val="80000"/>
              </a:lnSpc>
            </a:pPr>
            <a:r>
              <a:rPr lang="de-DE" sz="2800" dirty="0" err="1" smtClean="0">
                <a:solidFill>
                  <a:srgbClr val="FF0000"/>
                </a:solidFill>
              </a:rPr>
              <a:t>remove</a:t>
            </a:r>
            <a:r>
              <a:rPr lang="de-DE" sz="2800" dirty="0"/>
              <a:t>(</a:t>
            </a:r>
            <a:r>
              <a:rPr lang="de-DE" sz="2800" dirty="0" smtClean="0">
                <a:solidFill>
                  <a:schemeClr val="hlink"/>
                </a:solidFill>
              </a:rPr>
              <a:t>i, G</a:t>
            </a:r>
            <a:r>
              <a:rPr lang="de-DE" sz="2800" dirty="0" smtClean="0"/>
              <a:t>)</a:t>
            </a:r>
            <a:r>
              <a:rPr lang="de-DE" sz="2800" dirty="0"/>
              <a:t>: </a:t>
            </a:r>
            <a:r>
              <a:rPr lang="de-DE" sz="2800" dirty="0" smtClean="0"/>
              <a:t>Sei </a:t>
            </a:r>
            <a:r>
              <a:rPr lang="de-DE" sz="2800" dirty="0" smtClean="0">
                <a:solidFill>
                  <a:schemeClr val="hlink"/>
                </a:solidFill>
              </a:rPr>
              <a:t>v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 smtClean="0">
                <a:solidFill>
                  <a:schemeClr val="hlink"/>
                </a:solidFill>
              </a:rPr>
              <a:t>V</a:t>
            </a:r>
            <a:r>
              <a:rPr lang="de-DE" sz="2800" dirty="0" smtClean="0"/>
              <a:t> </a:t>
            </a:r>
            <a:r>
              <a:rPr lang="de-DE" sz="2800" dirty="0"/>
              <a:t>der Knoten mit </a:t>
            </a:r>
            <a:r>
              <a:rPr lang="de-DE" sz="2800" dirty="0" err="1" smtClean="0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(v)=</a:t>
            </a:r>
            <a:r>
              <a:rPr lang="de-DE" sz="2800" dirty="0" smtClean="0">
                <a:solidFill>
                  <a:schemeClr val="hlink"/>
                </a:solidFill>
              </a:rPr>
              <a:t>i</a:t>
            </a:r>
            <a:r>
              <a:rPr lang="de-DE" sz="2800" dirty="0" smtClean="0"/>
              <a:t>  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smtClean="0"/>
              <a:t>                         </a:t>
            </a:r>
            <a:r>
              <a:rPr lang="de-DE" sz="2800" dirty="0" smtClean="0">
                <a:solidFill>
                  <a:schemeClr val="hlink"/>
                </a:solidFill>
              </a:rPr>
              <a:t>V := V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\ </a:t>
            </a:r>
            <a:r>
              <a:rPr lang="de-DE" sz="2800" dirty="0" smtClean="0">
                <a:solidFill>
                  <a:schemeClr val="hlink"/>
                </a:solidFill>
              </a:rPr>
              <a:t>{</a:t>
            </a:r>
            <a:r>
              <a:rPr lang="de-DE" sz="2800" dirty="0">
                <a:solidFill>
                  <a:schemeClr val="hlink"/>
                </a:solidFill>
              </a:rPr>
              <a:t>v}, </a:t>
            </a:r>
            <a:r>
              <a:rPr lang="de-DE" sz="2800" dirty="0" smtClean="0">
                <a:solidFill>
                  <a:schemeClr val="hlink"/>
                </a:solidFill>
              </a:rPr>
              <a:t>E := E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 \ </a:t>
            </a:r>
            <a:r>
              <a:rPr lang="de-DE" sz="2800" dirty="0" smtClean="0">
                <a:solidFill>
                  <a:schemeClr val="hlink"/>
                </a:solidFill>
              </a:rPr>
              <a:t>{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x,y</a:t>
            </a:r>
            <a:r>
              <a:rPr lang="de-DE" sz="2800" dirty="0">
                <a:solidFill>
                  <a:schemeClr val="hlink"/>
                </a:solidFill>
              </a:rPr>
              <a:t>) | x=v </a:t>
            </a:r>
            <a:r>
              <a:rPr lang="en-US" sz="1400" dirty="0" smtClean="0">
                <a:solidFill>
                  <a:schemeClr val="hlink"/>
                </a:solidFill>
                <a:latin typeface="cmsy10" charset="0"/>
              </a:rPr>
              <a:t>∨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y</a:t>
            </a:r>
            <a:r>
              <a:rPr lang="de-DE" sz="2800" dirty="0">
                <a:solidFill>
                  <a:schemeClr val="hlink"/>
                </a:solidFill>
              </a:rPr>
              <a:t>=v} </a:t>
            </a:r>
          </a:p>
          <a:p>
            <a:pPr>
              <a:lnSpc>
                <a:spcPct val="80000"/>
              </a:lnSpc>
            </a:pPr>
            <a:r>
              <a:rPr lang="de-DE" sz="2800" dirty="0" smtClean="0">
                <a:solidFill>
                  <a:srgbClr val="FF0000"/>
                </a:solidFill>
              </a:rPr>
              <a:t>find</a:t>
            </a:r>
            <a:r>
              <a:rPr lang="de-DE" sz="2800" dirty="0"/>
              <a:t>(</a:t>
            </a:r>
            <a:r>
              <a:rPr lang="de-DE" sz="2800" dirty="0" smtClean="0">
                <a:solidFill>
                  <a:schemeClr val="hlink"/>
                </a:solidFill>
              </a:rPr>
              <a:t>i, G</a:t>
            </a:r>
            <a:r>
              <a:rPr lang="de-DE" sz="2800" dirty="0" smtClean="0"/>
              <a:t>)</a:t>
            </a:r>
            <a:r>
              <a:rPr lang="de-DE" sz="2800" dirty="0"/>
              <a:t>: gib Knoten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aus mit </a:t>
            </a:r>
            <a:r>
              <a:rPr lang="de-DE" sz="2800" dirty="0" err="1" smtClean="0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(v)=i</a:t>
            </a:r>
          </a:p>
          <a:p>
            <a:pPr>
              <a:lnSpc>
                <a:spcPct val="80000"/>
              </a:lnSpc>
            </a:pPr>
            <a:r>
              <a:rPr lang="de-DE" sz="2800" dirty="0" smtClean="0">
                <a:solidFill>
                  <a:srgbClr val="FF0000"/>
                </a:solidFill>
              </a:rPr>
              <a:t>find</a:t>
            </a:r>
            <a:r>
              <a:rPr lang="de-DE" sz="2800" dirty="0"/>
              <a:t>(</a:t>
            </a:r>
            <a:r>
              <a:rPr lang="de-DE" sz="2800" dirty="0">
                <a:solidFill>
                  <a:schemeClr val="hlink"/>
                </a:solidFill>
              </a:rPr>
              <a:t>i</a:t>
            </a:r>
            <a:r>
              <a:rPr lang="de-DE" sz="2800" dirty="0" smtClean="0">
                <a:solidFill>
                  <a:schemeClr val="hlink"/>
                </a:solidFill>
              </a:rPr>
              <a:t>, </a:t>
            </a:r>
            <a:r>
              <a:rPr lang="de-DE" sz="2800" dirty="0" err="1" smtClean="0">
                <a:solidFill>
                  <a:schemeClr val="hlink"/>
                </a:solidFill>
              </a:rPr>
              <a:t>j</a:t>
            </a:r>
            <a:r>
              <a:rPr lang="de-DE" sz="2800" dirty="0" smtClean="0">
                <a:solidFill>
                  <a:schemeClr val="hlink"/>
                </a:solidFill>
              </a:rPr>
              <a:t>, G</a:t>
            </a:r>
            <a:r>
              <a:rPr lang="de-DE" sz="2800" dirty="0" smtClean="0"/>
              <a:t>)</a:t>
            </a:r>
            <a:r>
              <a:rPr lang="de-DE" sz="2800" dirty="0"/>
              <a:t>: gib Kante 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aus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                     mit 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 err="1" smtClean="0">
                <a:solidFill>
                  <a:schemeClr val="hlink"/>
                </a:solidFill>
              </a:rPr>
              <a:t>ey</a:t>
            </a:r>
            <a:r>
              <a:rPr lang="de-DE" sz="2800" dirty="0">
                <a:solidFill>
                  <a:schemeClr val="hlink"/>
                </a:solidFill>
              </a:rPr>
              <a:t>(v)=i</a:t>
            </a:r>
            <a:r>
              <a:rPr lang="de-DE" sz="2800" dirty="0"/>
              <a:t> und </a:t>
            </a:r>
            <a:r>
              <a:rPr lang="de-DE" sz="2800" dirty="0" err="1" smtClean="0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)=</a:t>
            </a:r>
            <a:r>
              <a:rPr lang="de-DE" sz="2800" dirty="0" err="1">
                <a:solidFill>
                  <a:schemeClr val="hlink"/>
                </a:solidFill>
              </a:rPr>
              <a:t>j</a:t>
            </a:r>
            <a:endParaRPr lang="de-DE" sz="28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9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9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07A9-AC60-1A43-B170-AAE3F824F23F}" type="slidenum">
              <a:rPr lang="de-DE"/>
              <a:pPr/>
              <a:t>90</a:t>
            </a:fld>
            <a:endParaRPr lang="de-DE"/>
          </a:p>
        </p:txBody>
      </p:sp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Strategie:</a:t>
            </a:r>
            <a:r>
              <a:rPr lang="de-DE" dirty="0"/>
              <a:t> nutze aus, dass Knoten in DAGs topologisch sortiert werden können (alle Kanten </a:t>
            </a:r>
            <a:r>
              <a:rPr lang="de-DE" dirty="0" smtClean="0"/>
              <a:t>erfüllen </a:t>
            </a:r>
            <a:r>
              <a:rPr lang="de-DE" dirty="0">
                <a:solidFill>
                  <a:schemeClr val="hlink"/>
                </a:solidFill>
              </a:rPr>
              <a:t>a&lt;b</a:t>
            </a:r>
            <a:r>
              <a:rPr lang="de-DE" dirty="0"/>
              <a:t>) </a:t>
            </a:r>
          </a:p>
        </p:txBody>
      </p:sp>
      <p:sp>
        <p:nvSpPr>
          <p:cNvPr id="390148" name="Oval 4"/>
          <p:cNvSpPr>
            <a:spLocks noChangeArrowheads="1"/>
          </p:cNvSpPr>
          <p:nvPr/>
        </p:nvSpPr>
        <p:spPr bwMode="auto">
          <a:xfrm>
            <a:off x="969963" y="522232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90149" name="Oval 5"/>
          <p:cNvSpPr>
            <a:spLocks noChangeArrowheads="1"/>
          </p:cNvSpPr>
          <p:nvPr/>
        </p:nvSpPr>
        <p:spPr bwMode="auto">
          <a:xfrm>
            <a:off x="1187450" y="3926929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0" name="Oval 6"/>
          <p:cNvSpPr>
            <a:spLocks noChangeArrowheads="1"/>
          </p:cNvSpPr>
          <p:nvPr/>
        </p:nvSpPr>
        <p:spPr bwMode="auto">
          <a:xfrm>
            <a:off x="2338388" y="464606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1" name="Oval 7"/>
          <p:cNvSpPr>
            <a:spLocks noChangeArrowheads="1"/>
          </p:cNvSpPr>
          <p:nvPr/>
        </p:nvSpPr>
        <p:spPr bwMode="auto">
          <a:xfrm>
            <a:off x="3490913" y="558269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2" name="Oval 8"/>
          <p:cNvSpPr>
            <a:spLocks noChangeArrowheads="1"/>
          </p:cNvSpPr>
          <p:nvPr/>
        </p:nvSpPr>
        <p:spPr bwMode="auto">
          <a:xfrm>
            <a:off x="3995738" y="421426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3" name="Oval 9"/>
          <p:cNvSpPr>
            <a:spLocks noChangeArrowheads="1"/>
          </p:cNvSpPr>
          <p:nvPr/>
        </p:nvSpPr>
        <p:spPr bwMode="auto">
          <a:xfrm>
            <a:off x="5075238" y="536679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4" name="Oval 10"/>
          <p:cNvSpPr>
            <a:spLocks noChangeArrowheads="1"/>
          </p:cNvSpPr>
          <p:nvPr/>
        </p:nvSpPr>
        <p:spPr bwMode="auto">
          <a:xfrm>
            <a:off x="2843213" y="335066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5" name="Oval 11"/>
          <p:cNvSpPr>
            <a:spLocks noChangeArrowheads="1"/>
          </p:cNvSpPr>
          <p:nvPr/>
        </p:nvSpPr>
        <p:spPr bwMode="auto">
          <a:xfrm>
            <a:off x="4643438" y="327764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6" name="Oval 12"/>
          <p:cNvSpPr>
            <a:spLocks noChangeArrowheads="1"/>
          </p:cNvSpPr>
          <p:nvPr/>
        </p:nvSpPr>
        <p:spPr bwMode="auto">
          <a:xfrm>
            <a:off x="6154738" y="414282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7" name="Oval 13"/>
          <p:cNvSpPr>
            <a:spLocks noChangeArrowheads="1"/>
          </p:cNvSpPr>
          <p:nvPr/>
        </p:nvSpPr>
        <p:spPr bwMode="auto">
          <a:xfrm>
            <a:off x="7523163" y="363800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8" name="Line 14"/>
          <p:cNvSpPr>
            <a:spLocks noChangeShapeType="1"/>
          </p:cNvSpPr>
          <p:nvPr/>
        </p:nvSpPr>
        <p:spPr bwMode="auto">
          <a:xfrm flipV="1">
            <a:off x="1258888" y="4430166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59" name="Line 15"/>
          <p:cNvSpPr>
            <a:spLocks noChangeShapeType="1"/>
          </p:cNvSpPr>
          <p:nvPr/>
        </p:nvSpPr>
        <p:spPr bwMode="auto">
          <a:xfrm flipV="1">
            <a:off x="1474788" y="5006429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0" name="Line 16"/>
          <p:cNvSpPr>
            <a:spLocks noChangeShapeType="1"/>
          </p:cNvSpPr>
          <p:nvPr/>
        </p:nvSpPr>
        <p:spPr bwMode="auto">
          <a:xfrm flipV="1">
            <a:off x="1619250" y="3638004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1" name="Line 17"/>
          <p:cNvSpPr>
            <a:spLocks noChangeShapeType="1"/>
          </p:cNvSpPr>
          <p:nvPr/>
        </p:nvSpPr>
        <p:spPr bwMode="auto">
          <a:xfrm>
            <a:off x="2770188" y="5077866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2" name="Line 18"/>
          <p:cNvSpPr>
            <a:spLocks noChangeShapeType="1"/>
          </p:cNvSpPr>
          <p:nvPr/>
        </p:nvSpPr>
        <p:spPr bwMode="auto">
          <a:xfrm>
            <a:off x="2843213" y="4861966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3" name="Line 19"/>
          <p:cNvSpPr>
            <a:spLocks noChangeShapeType="1"/>
          </p:cNvSpPr>
          <p:nvPr/>
        </p:nvSpPr>
        <p:spPr bwMode="auto">
          <a:xfrm flipV="1">
            <a:off x="3995738" y="5727154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4" name="Line 20"/>
          <p:cNvSpPr>
            <a:spLocks noChangeShapeType="1"/>
          </p:cNvSpPr>
          <p:nvPr/>
        </p:nvSpPr>
        <p:spPr bwMode="auto">
          <a:xfrm>
            <a:off x="3275013" y="3782466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5" name="Line 21"/>
          <p:cNvSpPr>
            <a:spLocks noChangeShapeType="1"/>
          </p:cNvSpPr>
          <p:nvPr/>
        </p:nvSpPr>
        <p:spPr bwMode="auto">
          <a:xfrm flipV="1">
            <a:off x="3346450" y="3493541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6" name="Line 22"/>
          <p:cNvSpPr>
            <a:spLocks noChangeShapeType="1"/>
          </p:cNvSpPr>
          <p:nvPr/>
        </p:nvSpPr>
        <p:spPr bwMode="auto">
          <a:xfrm flipV="1">
            <a:off x="4498975" y="4430166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7" name="Line 23"/>
          <p:cNvSpPr>
            <a:spLocks noChangeShapeType="1"/>
          </p:cNvSpPr>
          <p:nvPr/>
        </p:nvSpPr>
        <p:spPr bwMode="auto">
          <a:xfrm flipV="1">
            <a:off x="5507038" y="4646066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8" name="Line 24"/>
          <p:cNvSpPr>
            <a:spLocks noChangeShapeType="1"/>
          </p:cNvSpPr>
          <p:nvPr/>
        </p:nvSpPr>
        <p:spPr bwMode="auto">
          <a:xfrm>
            <a:off x="5146675" y="3638004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9" name="Line 25"/>
          <p:cNvSpPr>
            <a:spLocks noChangeShapeType="1"/>
          </p:cNvSpPr>
          <p:nvPr/>
        </p:nvSpPr>
        <p:spPr bwMode="auto">
          <a:xfrm flipH="1">
            <a:off x="3851275" y="4719091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70" name="Line 26"/>
          <p:cNvSpPr>
            <a:spLocks noChangeShapeType="1"/>
          </p:cNvSpPr>
          <p:nvPr/>
        </p:nvSpPr>
        <p:spPr bwMode="auto">
          <a:xfrm flipV="1">
            <a:off x="6659563" y="3998366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71" name="Oval 27"/>
          <p:cNvSpPr>
            <a:spLocks noChangeArrowheads="1"/>
          </p:cNvSpPr>
          <p:nvPr/>
        </p:nvSpPr>
        <p:spPr bwMode="auto">
          <a:xfrm>
            <a:off x="7596188" y="507786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72" name="Line 28"/>
          <p:cNvSpPr>
            <a:spLocks noChangeShapeType="1"/>
          </p:cNvSpPr>
          <p:nvPr/>
        </p:nvSpPr>
        <p:spPr bwMode="auto">
          <a:xfrm>
            <a:off x="6588125" y="4574629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73" name="Text Box 29"/>
          <p:cNvSpPr txBox="1">
            <a:spLocks noChangeArrowheads="1"/>
          </p:cNvSpPr>
          <p:nvPr/>
        </p:nvSpPr>
        <p:spPr bwMode="auto">
          <a:xfrm>
            <a:off x="900113" y="457304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0174" name="Text Box 30"/>
          <p:cNvSpPr txBox="1">
            <a:spLocks noChangeArrowheads="1"/>
          </p:cNvSpPr>
          <p:nvPr/>
        </p:nvSpPr>
        <p:spPr bwMode="auto">
          <a:xfrm>
            <a:off x="1979613" y="522232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0175" name="Text Box 31"/>
          <p:cNvSpPr txBox="1">
            <a:spLocks noChangeArrowheads="1"/>
          </p:cNvSpPr>
          <p:nvPr/>
        </p:nvSpPr>
        <p:spPr bwMode="auto">
          <a:xfrm>
            <a:off x="2051050" y="334907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0176" name="Text Box 32"/>
          <p:cNvSpPr txBox="1">
            <a:spLocks noChangeArrowheads="1"/>
          </p:cNvSpPr>
          <p:nvPr/>
        </p:nvSpPr>
        <p:spPr bwMode="auto">
          <a:xfrm>
            <a:off x="2843213" y="536520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90177" name="Text Box 33"/>
          <p:cNvSpPr txBox="1">
            <a:spLocks noChangeArrowheads="1"/>
          </p:cNvSpPr>
          <p:nvPr/>
        </p:nvSpPr>
        <p:spPr bwMode="auto">
          <a:xfrm>
            <a:off x="3276600" y="464606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90178" name="Text Box 34"/>
          <p:cNvSpPr txBox="1">
            <a:spLocks noChangeArrowheads="1"/>
          </p:cNvSpPr>
          <p:nvPr/>
        </p:nvSpPr>
        <p:spPr bwMode="auto">
          <a:xfrm>
            <a:off x="3779838" y="306174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0179" name="Text Box 35"/>
          <p:cNvSpPr txBox="1">
            <a:spLocks noChangeArrowheads="1"/>
          </p:cNvSpPr>
          <p:nvPr/>
        </p:nvSpPr>
        <p:spPr bwMode="auto">
          <a:xfrm>
            <a:off x="3348038" y="399836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0180" name="Text Box 36"/>
          <p:cNvSpPr txBox="1">
            <a:spLocks noChangeArrowheads="1"/>
          </p:cNvSpPr>
          <p:nvPr/>
        </p:nvSpPr>
        <p:spPr bwMode="auto">
          <a:xfrm>
            <a:off x="5003800" y="406980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0181" name="Text Box 37"/>
          <p:cNvSpPr txBox="1">
            <a:spLocks noChangeArrowheads="1"/>
          </p:cNvSpPr>
          <p:nvPr/>
        </p:nvSpPr>
        <p:spPr bwMode="auto">
          <a:xfrm>
            <a:off x="5724525" y="356497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0182" name="Text Box 38"/>
          <p:cNvSpPr txBox="1">
            <a:spLocks noChangeArrowheads="1"/>
          </p:cNvSpPr>
          <p:nvPr/>
        </p:nvSpPr>
        <p:spPr bwMode="auto">
          <a:xfrm>
            <a:off x="4427538" y="579859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0183" name="Text Box 39"/>
          <p:cNvSpPr txBox="1">
            <a:spLocks noChangeArrowheads="1"/>
          </p:cNvSpPr>
          <p:nvPr/>
        </p:nvSpPr>
        <p:spPr bwMode="auto">
          <a:xfrm>
            <a:off x="5940425" y="507786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0184" name="Text Box 40"/>
          <p:cNvSpPr txBox="1">
            <a:spLocks noChangeArrowheads="1"/>
          </p:cNvSpPr>
          <p:nvPr/>
        </p:nvSpPr>
        <p:spPr bwMode="auto">
          <a:xfrm>
            <a:off x="6877050" y="363800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0185" name="Text Box 41"/>
          <p:cNvSpPr txBox="1">
            <a:spLocks noChangeArrowheads="1"/>
          </p:cNvSpPr>
          <p:nvPr/>
        </p:nvSpPr>
        <p:spPr bwMode="auto">
          <a:xfrm>
            <a:off x="7019925" y="450160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0186" name="Text Box 42"/>
          <p:cNvSpPr txBox="1">
            <a:spLocks noChangeArrowheads="1"/>
          </p:cNvSpPr>
          <p:nvPr/>
        </p:nvSpPr>
        <p:spPr bwMode="auto">
          <a:xfrm>
            <a:off x="4140200" y="479052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0187" name="Oval 43"/>
          <p:cNvSpPr>
            <a:spLocks noChangeArrowheads="1"/>
          </p:cNvSpPr>
          <p:nvPr/>
        </p:nvSpPr>
        <p:spPr bwMode="auto">
          <a:xfrm>
            <a:off x="2484438" y="2341016"/>
            <a:ext cx="287337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90188" name="Oval 44"/>
          <p:cNvSpPr>
            <a:spLocks noChangeArrowheads="1"/>
          </p:cNvSpPr>
          <p:nvPr/>
        </p:nvSpPr>
        <p:spPr bwMode="auto">
          <a:xfrm>
            <a:off x="3348038" y="2341016"/>
            <a:ext cx="287337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90189" name="Line 45"/>
          <p:cNvSpPr>
            <a:spLocks noChangeShapeType="1"/>
          </p:cNvSpPr>
          <p:nvPr/>
        </p:nvSpPr>
        <p:spPr bwMode="auto">
          <a:xfrm>
            <a:off x="2771775" y="2485479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90" name="Text Box 46"/>
          <p:cNvSpPr txBox="1">
            <a:spLocks noChangeArrowheads="1"/>
          </p:cNvSpPr>
          <p:nvPr/>
        </p:nvSpPr>
        <p:spPr bwMode="auto">
          <a:xfrm>
            <a:off x="611188" y="522232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90191" name="Text Box 47"/>
          <p:cNvSpPr txBox="1">
            <a:spLocks noChangeArrowheads="1"/>
          </p:cNvSpPr>
          <p:nvPr/>
        </p:nvSpPr>
        <p:spPr bwMode="auto">
          <a:xfrm>
            <a:off x="1042988" y="356656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90192" name="Text Box 48"/>
          <p:cNvSpPr txBox="1">
            <a:spLocks noChangeArrowheads="1"/>
          </p:cNvSpPr>
          <p:nvPr/>
        </p:nvSpPr>
        <p:spPr bwMode="auto">
          <a:xfrm>
            <a:off x="2411413" y="421426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0193" name="Text Box 49"/>
          <p:cNvSpPr txBox="1">
            <a:spLocks noChangeArrowheads="1"/>
          </p:cNvSpPr>
          <p:nvPr/>
        </p:nvSpPr>
        <p:spPr bwMode="auto">
          <a:xfrm>
            <a:off x="2627313" y="306174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0194" name="Text Box 50"/>
          <p:cNvSpPr txBox="1">
            <a:spLocks noChangeArrowheads="1"/>
          </p:cNvSpPr>
          <p:nvPr/>
        </p:nvSpPr>
        <p:spPr bwMode="auto">
          <a:xfrm>
            <a:off x="5076825" y="306174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90195" name="Text Box 51"/>
          <p:cNvSpPr txBox="1">
            <a:spLocks noChangeArrowheads="1"/>
          </p:cNvSpPr>
          <p:nvPr/>
        </p:nvSpPr>
        <p:spPr bwMode="auto">
          <a:xfrm>
            <a:off x="4427538" y="392534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90196" name="Text Box 52"/>
          <p:cNvSpPr txBox="1">
            <a:spLocks noChangeArrowheads="1"/>
          </p:cNvSpPr>
          <p:nvPr/>
        </p:nvSpPr>
        <p:spPr bwMode="auto">
          <a:xfrm>
            <a:off x="3203575" y="572556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90197" name="Text Box 53"/>
          <p:cNvSpPr txBox="1">
            <a:spLocks noChangeArrowheads="1"/>
          </p:cNvSpPr>
          <p:nvPr/>
        </p:nvSpPr>
        <p:spPr bwMode="auto">
          <a:xfrm>
            <a:off x="5651500" y="558269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90198" name="Text Box 54"/>
          <p:cNvSpPr txBox="1">
            <a:spLocks noChangeArrowheads="1"/>
          </p:cNvSpPr>
          <p:nvPr/>
        </p:nvSpPr>
        <p:spPr bwMode="auto">
          <a:xfrm>
            <a:off x="6372225" y="378246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90199" name="Text Box 55"/>
          <p:cNvSpPr txBox="1">
            <a:spLocks noChangeArrowheads="1"/>
          </p:cNvSpPr>
          <p:nvPr/>
        </p:nvSpPr>
        <p:spPr bwMode="auto">
          <a:xfrm>
            <a:off x="7596188" y="3277641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90200" name="Text Box 56"/>
          <p:cNvSpPr txBox="1">
            <a:spLocks noChangeArrowheads="1"/>
          </p:cNvSpPr>
          <p:nvPr/>
        </p:nvSpPr>
        <p:spPr bwMode="auto">
          <a:xfrm>
            <a:off x="7667625" y="4717504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67194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9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9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9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9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9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39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39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39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39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39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90" grpId="0"/>
      <p:bldP spid="390191" grpId="0"/>
      <p:bldP spid="390192" grpId="0"/>
      <p:bldP spid="390193" grpId="0"/>
      <p:bldP spid="390194" grpId="0"/>
      <p:bldP spid="390195" grpId="0"/>
      <p:bldP spid="390196" grpId="0"/>
      <p:bldP spid="390197" grpId="0"/>
      <p:bldP spid="390198" grpId="0"/>
      <p:bldP spid="390199" grpId="0"/>
      <p:bldP spid="390200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1A68-CB76-1749-84C8-21DE9119B0E4}" type="slidenum">
              <a:rPr lang="de-DE"/>
              <a:pPr/>
              <a:t>91</a:t>
            </a:fld>
            <a:endParaRPr lang="de-DE"/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Strategie: </a:t>
            </a:r>
            <a:r>
              <a:rPr lang="de-DE" dirty="0" smtClean="0">
                <a:solidFill>
                  <a:schemeClr val="accent2"/>
                </a:solidFill>
              </a:rPr>
              <a:t/>
            </a:r>
            <a:br>
              <a:rPr lang="de-DE" dirty="0" smtClean="0">
                <a:solidFill>
                  <a:schemeClr val="accent2"/>
                </a:solidFill>
              </a:rPr>
            </a:br>
            <a:r>
              <a:rPr lang="de-DE" dirty="0" smtClean="0"/>
              <a:t>Betrachte </a:t>
            </a:r>
            <a:r>
              <a:rPr lang="de-DE" dirty="0"/>
              <a:t>dann Knoten in der Reihenfolge </a:t>
            </a:r>
            <a:r>
              <a:rPr lang="de-DE" dirty="0" smtClean="0"/>
              <a:t>ihrer </a:t>
            </a:r>
            <a:r>
              <a:rPr lang="de-DE" dirty="0" err="1" smtClean="0"/>
              <a:t>topo</a:t>
            </a:r>
            <a:r>
              <a:rPr lang="de-DE" dirty="0" smtClean="0"/>
              <a:t>-logischen </a:t>
            </a:r>
            <a:r>
              <a:rPr lang="de-DE" dirty="0"/>
              <a:t>Sortierung und aktualisiere Distanzen zu </a:t>
            </a:r>
            <a:r>
              <a:rPr lang="de-DE" dirty="0">
                <a:solidFill>
                  <a:schemeClr val="hlink"/>
                </a:solidFill>
              </a:rPr>
              <a:t>s</a:t>
            </a:r>
          </a:p>
        </p:txBody>
      </p:sp>
      <p:sp>
        <p:nvSpPr>
          <p:cNvPr id="392238" name="Oval 46"/>
          <p:cNvSpPr>
            <a:spLocks noChangeArrowheads="1"/>
          </p:cNvSpPr>
          <p:nvPr/>
        </p:nvSpPr>
        <p:spPr bwMode="auto">
          <a:xfrm>
            <a:off x="969963" y="501352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92239" name="Oval 47"/>
          <p:cNvSpPr>
            <a:spLocks noChangeArrowheads="1"/>
          </p:cNvSpPr>
          <p:nvPr/>
        </p:nvSpPr>
        <p:spPr bwMode="auto">
          <a:xfrm>
            <a:off x="1187450" y="3718124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2240" name="Oval 48"/>
          <p:cNvSpPr>
            <a:spLocks noChangeArrowheads="1"/>
          </p:cNvSpPr>
          <p:nvPr/>
        </p:nvSpPr>
        <p:spPr bwMode="auto">
          <a:xfrm>
            <a:off x="2338388" y="443726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92241" name="Oval 49"/>
          <p:cNvSpPr>
            <a:spLocks noChangeArrowheads="1"/>
          </p:cNvSpPr>
          <p:nvPr/>
        </p:nvSpPr>
        <p:spPr bwMode="auto">
          <a:xfrm>
            <a:off x="3490913" y="537388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92242" name="Oval 50"/>
          <p:cNvSpPr>
            <a:spLocks noChangeArrowheads="1"/>
          </p:cNvSpPr>
          <p:nvPr/>
        </p:nvSpPr>
        <p:spPr bwMode="auto">
          <a:xfrm>
            <a:off x="3995738" y="400546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92243" name="Oval 51"/>
          <p:cNvSpPr>
            <a:spLocks noChangeArrowheads="1"/>
          </p:cNvSpPr>
          <p:nvPr/>
        </p:nvSpPr>
        <p:spPr bwMode="auto">
          <a:xfrm>
            <a:off x="5075238" y="515798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2244" name="Oval 52"/>
          <p:cNvSpPr>
            <a:spLocks noChangeArrowheads="1"/>
          </p:cNvSpPr>
          <p:nvPr/>
        </p:nvSpPr>
        <p:spPr bwMode="auto">
          <a:xfrm>
            <a:off x="2843213" y="314186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92245" name="Oval 53"/>
          <p:cNvSpPr>
            <a:spLocks noChangeArrowheads="1"/>
          </p:cNvSpPr>
          <p:nvPr/>
        </p:nvSpPr>
        <p:spPr bwMode="auto">
          <a:xfrm>
            <a:off x="4643438" y="306883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92246" name="Oval 54"/>
          <p:cNvSpPr>
            <a:spLocks noChangeArrowheads="1"/>
          </p:cNvSpPr>
          <p:nvPr/>
        </p:nvSpPr>
        <p:spPr bwMode="auto">
          <a:xfrm>
            <a:off x="6154738" y="393402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92247" name="Oval 55"/>
          <p:cNvSpPr>
            <a:spLocks noChangeArrowheads="1"/>
          </p:cNvSpPr>
          <p:nvPr/>
        </p:nvSpPr>
        <p:spPr bwMode="auto">
          <a:xfrm>
            <a:off x="7523163" y="342919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2248" name="Line 56"/>
          <p:cNvSpPr>
            <a:spLocks noChangeShapeType="1"/>
          </p:cNvSpPr>
          <p:nvPr/>
        </p:nvSpPr>
        <p:spPr bwMode="auto">
          <a:xfrm flipV="1">
            <a:off x="1258888" y="4221361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49" name="Line 57"/>
          <p:cNvSpPr>
            <a:spLocks noChangeShapeType="1"/>
          </p:cNvSpPr>
          <p:nvPr/>
        </p:nvSpPr>
        <p:spPr bwMode="auto">
          <a:xfrm flipV="1">
            <a:off x="1474788" y="4797624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0" name="Line 58"/>
          <p:cNvSpPr>
            <a:spLocks noChangeShapeType="1"/>
          </p:cNvSpPr>
          <p:nvPr/>
        </p:nvSpPr>
        <p:spPr bwMode="auto">
          <a:xfrm flipV="1">
            <a:off x="1619250" y="3429199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1" name="Line 59"/>
          <p:cNvSpPr>
            <a:spLocks noChangeShapeType="1"/>
          </p:cNvSpPr>
          <p:nvPr/>
        </p:nvSpPr>
        <p:spPr bwMode="auto">
          <a:xfrm>
            <a:off x="2770188" y="4869061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2" name="Line 60"/>
          <p:cNvSpPr>
            <a:spLocks noChangeShapeType="1"/>
          </p:cNvSpPr>
          <p:nvPr/>
        </p:nvSpPr>
        <p:spPr bwMode="auto">
          <a:xfrm>
            <a:off x="2843213" y="4653161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3" name="Line 61"/>
          <p:cNvSpPr>
            <a:spLocks noChangeShapeType="1"/>
          </p:cNvSpPr>
          <p:nvPr/>
        </p:nvSpPr>
        <p:spPr bwMode="auto">
          <a:xfrm flipV="1">
            <a:off x="3995738" y="5518349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4" name="Line 62"/>
          <p:cNvSpPr>
            <a:spLocks noChangeShapeType="1"/>
          </p:cNvSpPr>
          <p:nvPr/>
        </p:nvSpPr>
        <p:spPr bwMode="auto">
          <a:xfrm>
            <a:off x="3275013" y="3573661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5" name="Line 63"/>
          <p:cNvSpPr>
            <a:spLocks noChangeShapeType="1"/>
          </p:cNvSpPr>
          <p:nvPr/>
        </p:nvSpPr>
        <p:spPr bwMode="auto">
          <a:xfrm flipV="1">
            <a:off x="3346450" y="3284736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6" name="Line 64"/>
          <p:cNvSpPr>
            <a:spLocks noChangeShapeType="1"/>
          </p:cNvSpPr>
          <p:nvPr/>
        </p:nvSpPr>
        <p:spPr bwMode="auto">
          <a:xfrm flipV="1">
            <a:off x="4498975" y="4221361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7" name="Line 65"/>
          <p:cNvSpPr>
            <a:spLocks noChangeShapeType="1"/>
          </p:cNvSpPr>
          <p:nvPr/>
        </p:nvSpPr>
        <p:spPr bwMode="auto">
          <a:xfrm flipV="1">
            <a:off x="5507038" y="4437261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8" name="Line 66"/>
          <p:cNvSpPr>
            <a:spLocks noChangeShapeType="1"/>
          </p:cNvSpPr>
          <p:nvPr/>
        </p:nvSpPr>
        <p:spPr bwMode="auto">
          <a:xfrm>
            <a:off x="5146675" y="3429199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9" name="Line 67"/>
          <p:cNvSpPr>
            <a:spLocks noChangeShapeType="1"/>
          </p:cNvSpPr>
          <p:nvPr/>
        </p:nvSpPr>
        <p:spPr bwMode="auto">
          <a:xfrm flipH="1">
            <a:off x="3851275" y="4510286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60" name="Line 68"/>
          <p:cNvSpPr>
            <a:spLocks noChangeShapeType="1"/>
          </p:cNvSpPr>
          <p:nvPr/>
        </p:nvSpPr>
        <p:spPr bwMode="auto">
          <a:xfrm flipV="1">
            <a:off x="6659563" y="3789561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61" name="Oval 69"/>
          <p:cNvSpPr>
            <a:spLocks noChangeArrowheads="1"/>
          </p:cNvSpPr>
          <p:nvPr/>
        </p:nvSpPr>
        <p:spPr bwMode="auto">
          <a:xfrm>
            <a:off x="7596188" y="486906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92262" name="Line 70"/>
          <p:cNvSpPr>
            <a:spLocks noChangeShapeType="1"/>
          </p:cNvSpPr>
          <p:nvPr/>
        </p:nvSpPr>
        <p:spPr bwMode="auto">
          <a:xfrm>
            <a:off x="6588125" y="4365824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63" name="Text Box 71"/>
          <p:cNvSpPr txBox="1">
            <a:spLocks noChangeArrowheads="1"/>
          </p:cNvSpPr>
          <p:nvPr/>
        </p:nvSpPr>
        <p:spPr bwMode="auto">
          <a:xfrm>
            <a:off x="900113" y="436423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2264" name="Text Box 72"/>
          <p:cNvSpPr txBox="1">
            <a:spLocks noChangeArrowheads="1"/>
          </p:cNvSpPr>
          <p:nvPr/>
        </p:nvSpPr>
        <p:spPr bwMode="auto">
          <a:xfrm>
            <a:off x="1979613" y="501352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2265" name="Text Box 73"/>
          <p:cNvSpPr txBox="1">
            <a:spLocks noChangeArrowheads="1"/>
          </p:cNvSpPr>
          <p:nvPr/>
        </p:nvSpPr>
        <p:spPr bwMode="auto">
          <a:xfrm>
            <a:off x="2051050" y="314027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2266" name="Text Box 74"/>
          <p:cNvSpPr txBox="1">
            <a:spLocks noChangeArrowheads="1"/>
          </p:cNvSpPr>
          <p:nvPr/>
        </p:nvSpPr>
        <p:spPr bwMode="auto">
          <a:xfrm>
            <a:off x="2843213" y="515639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92267" name="Text Box 75"/>
          <p:cNvSpPr txBox="1">
            <a:spLocks noChangeArrowheads="1"/>
          </p:cNvSpPr>
          <p:nvPr/>
        </p:nvSpPr>
        <p:spPr bwMode="auto">
          <a:xfrm>
            <a:off x="3276600" y="443726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92268" name="Text Box 76"/>
          <p:cNvSpPr txBox="1">
            <a:spLocks noChangeArrowheads="1"/>
          </p:cNvSpPr>
          <p:nvPr/>
        </p:nvSpPr>
        <p:spPr bwMode="auto">
          <a:xfrm>
            <a:off x="3779838" y="285293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2269" name="Text Box 77"/>
          <p:cNvSpPr txBox="1">
            <a:spLocks noChangeArrowheads="1"/>
          </p:cNvSpPr>
          <p:nvPr/>
        </p:nvSpPr>
        <p:spPr bwMode="auto">
          <a:xfrm>
            <a:off x="3348038" y="378956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2270" name="Text Box 78"/>
          <p:cNvSpPr txBox="1">
            <a:spLocks noChangeArrowheads="1"/>
          </p:cNvSpPr>
          <p:nvPr/>
        </p:nvSpPr>
        <p:spPr bwMode="auto">
          <a:xfrm>
            <a:off x="5003800" y="386099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2271" name="Text Box 79"/>
          <p:cNvSpPr txBox="1">
            <a:spLocks noChangeArrowheads="1"/>
          </p:cNvSpPr>
          <p:nvPr/>
        </p:nvSpPr>
        <p:spPr bwMode="auto">
          <a:xfrm>
            <a:off x="5724525" y="335617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2272" name="Text Box 80"/>
          <p:cNvSpPr txBox="1">
            <a:spLocks noChangeArrowheads="1"/>
          </p:cNvSpPr>
          <p:nvPr/>
        </p:nvSpPr>
        <p:spPr bwMode="auto">
          <a:xfrm>
            <a:off x="4427538" y="558978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2273" name="Text Box 81"/>
          <p:cNvSpPr txBox="1">
            <a:spLocks noChangeArrowheads="1"/>
          </p:cNvSpPr>
          <p:nvPr/>
        </p:nvSpPr>
        <p:spPr bwMode="auto">
          <a:xfrm>
            <a:off x="5940425" y="486906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2274" name="Text Box 82"/>
          <p:cNvSpPr txBox="1">
            <a:spLocks noChangeArrowheads="1"/>
          </p:cNvSpPr>
          <p:nvPr/>
        </p:nvSpPr>
        <p:spPr bwMode="auto">
          <a:xfrm>
            <a:off x="6877050" y="342919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2275" name="Text Box 83"/>
          <p:cNvSpPr txBox="1">
            <a:spLocks noChangeArrowheads="1"/>
          </p:cNvSpPr>
          <p:nvPr/>
        </p:nvSpPr>
        <p:spPr bwMode="auto">
          <a:xfrm>
            <a:off x="7019925" y="429279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2276" name="Text Box 84"/>
          <p:cNvSpPr txBox="1">
            <a:spLocks noChangeArrowheads="1"/>
          </p:cNvSpPr>
          <p:nvPr/>
        </p:nvSpPr>
        <p:spPr bwMode="auto">
          <a:xfrm>
            <a:off x="4140200" y="458172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2277" name="Text Box 85"/>
          <p:cNvSpPr txBox="1">
            <a:spLocks noChangeArrowheads="1"/>
          </p:cNvSpPr>
          <p:nvPr/>
        </p:nvSpPr>
        <p:spPr bwMode="auto">
          <a:xfrm>
            <a:off x="611188" y="501352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92278" name="Text Box 86"/>
          <p:cNvSpPr txBox="1">
            <a:spLocks noChangeArrowheads="1"/>
          </p:cNvSpPr>
          <p:nvPr/>
        </p:nvSpPr>
        <p:spPr bwMode="auto">
          <a:xfrm>
            <a:off x="1042988" y="335776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92279" name="Text Box 87"/>
          <p:cNvSpPr txBox="1">
            <a:spLocks noChangeArrowheads="1"/>
          </p:cNvSpPr>
          <p:nvPr/>
        </p:nvSpPr>
        <p:spPr bwMode="auto">
          <a:xfrm>
            <a:off x="2411413" y="400546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2280" name="Text Box 88"/>
          <p:cNvSpPr txBox="1">
            <a:spLocks noChangeArrowheads="1"/>
          </p:cNvSpPr>
          <p:nvPr/>
        </p:nvSpPr>
        <p:spPr bwMode="auto">
          <a:xfrm>
            <a:off x="2627313" y="285293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2281" name="Text Box 89"/>
          <p:cNvSpPr txBox="1">
            <a:spLocks noChangeArrowheads="1"/>
          </p:cNvSpPr>
          <p:nvPr/>
        </p:nvSpPr>
        <p:spPr bwMode="auto">
          <a:xfrm>
            <a:off x="5076825" y="285293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92282" name="Text Box 90"/>
          <p:cNvSpPr txBox="1">
            <a:spLocks noChangeArrowheads="1"/>
          </p:cNvSpPr>
          <p:nvPr/>
        </p:nvSpPr>
        <p:spPr bwMode="auto">
          <a:xfrm>
            <a:off x="4427538" y="371653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92283" name="Text Box 91"/>
          <p:cNvSpPr txBox="1">
            <a:spLocks noChangeArrowheads="1"/>
          </p:cNvSpPr>
          <p:nvPr/>
        </p:nvSpPr>
        <p:spPr bwMode="auto">
          <a:xfrm>
            <a:off x="3203575" y="551676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92284" name="Text Box 92"/>
          <p:cNvSpPr txBox="1">
            <a:spLocks noChangeArrowheads="1"/>
          </p:cNvSpPr>
          <p:nvPr/>
        </p:nvSpPr>
        <p:spPr bwMode="auto">
          <a:xfrm>
            <a:off x="5651500" y="537388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92285" name="Text Box 93"/>
          <p:cNvSpPr txBox="1">
            <a:spLocks noChangeArrowheads="1"/>
          </p:cNvSpPr>
          <p:nvPr/>
        </p:nvSpPr>
        <p:spPr bwMode="auto">
          <a:xfrm>
            <a:off x="6372225" y="357366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92286" name="Text Box 94"/>
          <p:cNvSpPr txBox="1">
            <a:spLocks noChangeArrowheads="1"/>
          </p:cNvSpPr>
          <p:nvPr/>
        </p:nvSpPr>
        <p:spPr bwMode="auto">
          <a:xfrm>
            <a:off x="7596188" y="3068836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92287" name="Text Box 95"/>
          <p:cNvSpPr txBox="1">
            <a:spLocks noChangeArrowheads="1"/>
          </p:cNvSpPr>
          <p:nvPr/>
        </p:nvSpPr>
        <p:spPr bwMode="auto">
          <a:xfrm>
            <a:off x="7667625" y="4508699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92288" name="Text Box 96"/>
          <p:cNvSpPr txBox="1">
            <a:spLocks noChangeArrowheads="1"/>
          </p:cNvSpPr>
          <p:nvPr/>
        </p:nvSpPr>
        <p:spPr bwMode="auto">
          <a:xfrm>
            <a:off x="6227763" y="400546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92289" name="Text Box 97"/>
          <p:cNvSpPr txBox="1">
            <a:spLocks noChangeArrowheads="1"/>
          </p:cNvSpPr>
          <p:nvPr/>
        </p:nvSpPr>
        <p:spPr bwMode="auto">
          <a:xfrm>
            <a:off x="3563938" y="544532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1414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922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922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922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92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92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3922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922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922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92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92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9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92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92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9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39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4" dur="500"/>
                                        <p:tgtEl>
                                          <p:spTgt spid="392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392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39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4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3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392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392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6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0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4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0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4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288" grpId="0"/>
      <p:bldP spid="392289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F551-8278-3946-B06B-A0AFCBEAAB36}" type="slidenum">
              <a:rPr lang="de-DE"/>
              <a:pPr/>
              <a:t>92</a:t>
            </a:fld>
            <a:endParaRPr lang="de-DE"/>
          </a:p>
        </p:txBody>
      </p:sp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Strategie:</a:t>
            </a:r>
          </a:p>
          <a:p>
            <a:pPr marL="609600" indent="-609600">
              <a:buFontTx/>
              <a:buAutoNum type="arabicPeriod"/>
            </a:pPr>
            <a:r>
              <a:rPr lang="de-DE"/>
              <a:t>Topologische Sortierung der Knoten</a:t>
            </a:r>
          </a:p>
          <a:p>
            <a:pPr marL="609600" indent="-609600">
              <a:buFontTx/>
              <a:buAutoNum type="arabicPeriod"/>
            </a:pPr>
            <a:r>
              <a:rPr lang="de-DE"/>
              <a:t>Aktualisierung der Distanzen gemäß der topologischen Sortierung</a:t>
            </a:r>
          </a:p>
          <a:p>
            <a:pPr marL="609600" indent="-609600">
              <a:buFontTx/>
              <a:buAutoNum type="arabicPeriod"/>
            </a:pPr>
            <a:endParaRPr lang="de-DE"/>
          </a:p>
          <a:p>
            <a:pPr marL="609600" indent="-609600" algn="ctr">
              <a:buFontTx/>
              <a:buNone/>
            </a:pPr>
            <a:r>
              <a:rPr lang="de-DE">
                <a:solidFill>
                  <a:srgbClr val="FF0000"/>
                </a:solidFill>
              </a:rPr>
              <a:t>Warum funktioniert das??</a:t>
            </a:r>
          </a:p>
        </p:txBody>
      </p:sp>
    </p:spTree>
    <p:extLst>
      <p:ext uri="{BB962C8B-B14F-4D97-AF65-F5344CB8AC3E}">
        <p14:creationId xmlns:p14="http://schemas.microsoft.com/office/powerpoint/2010/main" val="138934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AB9-9575-504B-87DC-7108856EF567}" type="slidenum">
              <a:rPr lang="de-DE"/>
              <a:pPr/>
              <a:t>93</a:t>
            </a:fld>
            <a:endParaRPr lang="de-DE"/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/>
              <a:t>Betrachte </a:t>
            </a:r>
            <a:r>
              <a:rPr lang="de-DE" dirty="0">
                <a:solidFill>
                  <a:srgbClr val="FF0000"/>
                </a:solidFill>
              </a:rPr>
              <a:t>kürzesten Weg</a:t>
            </a:r>
            <a:r>
              <a:rPr lang="de-DE" dirty="0"/>
              <a:t> von </a:t>
            </a:r>
            <a:r>
              <a:rPr lang="de-DE" dirty="0">
                <a:solidFill>
                  <a:schemeClr val="hlink"/>
                </a:solidFill>
              </a:rPr>
              <a:t>s</a:t>
            </a:r>
            <a:r>
              <a:rPr lang="de-DE" dirty="0"/>
              <a:t> nach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/>
              <a:t>Dieser hat topologische Sortierung 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t</a:t>
            </a:r>
            <a:r>
              <a:rPr lang="de-DE" baseline="-25000" dirty="0" err="1">
                <a:solidFill>
                  <a:schemeClr val="hlink"/>
                </a:solidFill>
              </a:rPr>
              <a:t>i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baseline="-25000" dirty="0">
                <a:solidFill>
                  <a:schemeClr val="hlink"/>
                </a:solidFill>
              </a:rPr>
              <a:t>i</a:t>
            </a:r>
            <a:r>
              <a:rPr lang="de-DE" dirty="0"/>
              <a:t> mit </a:t>
            </a:r>
            <a:r>
              <a:rPr lang="de-DE" dirty="0" err="1">
                <a:solidFill>
                  <a:schemeClr val="hlink"/>
                </a:solidFill>
              </a:rPr>
              <a:t>t</a:t>
            </a:r>
            <a:r>
              <a:rPr lang="de-DE" baseline="-25000" dirty="0" err="1">
                <a:solidFill>
                  <a:schemeClr val="hlink"/>
                </a:solidFill>
              </a:rPr>
              <a:t>i</a:t>
            </a:r>
            <a:r>
              <a:rPr lang="de-DE" dirty="0">
                <a:solidFill>
                  <a:schemeClr val="hlink"/>
                </a:solidFill>
              </a:rPr>
              <a:t>&lt;t</a:t>
            </a:r>
            <a:r>
              <a:rPr lang="de-DE" baseline="-25000" dirty="0">
                <a:solidFill>
                  <a:schemeClr val="hlink"/>
                </a:solidFill>
              </a:rPr>
              <a:t>i+1</a:t>
            </a:r>
            <a:r>
              <a:rPr lang="de-DE" dirty="0"/>
              <a:t> </a:t>
            </a:r>
            <a:r>
              <a:rPr lang="de-DE" dirty="0" smtClean="0"/>
              <a:t>für </a:t>
            </a:r>
            <a:r>
              <a:rPr lang="de-DE" dirty="0"/>
              <a:t>alle </a:t>
            </a:r>
            <a:r>
              <a:rPr lang="de-DE" dirty="0">
                <a:solidFill>
                  <a:schemeClr val="hlink"/>
                </a:solidFill>
              </a:rPr>
              <a:t>i</a:t>
            </a:r>
            <a:r>
              <a:rPr lang="de-DE" dirty="0"/>
              <a:t>.</a:t>
            </a:r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r>
              <a:rPr lang="de-DE" dirty="0"/>
              <a:t>Besuch in topologischer Reihenfolge führt zu richtigen Distanzen (</a:t>
            </a:r>
            <a:r>
              <a:rPr lang="de-DE" dirty="0">
                <a:solidFill>
                  <a:schemeClr val="hlink"/>
                </a:solidFill>
              </a:rPr>
              <a:t>d</a:t>
            </a:r>
            <a:r>
              <a:rPr lang="de-DE" baseline="-25000" dirty="0">
                <a:solidFill>
                  <a:schemeClr val="hlink"/>
                </a:solidFill>
              </a:rPr>
              <a:t>i</a:t>
            </a:r>
            <a:r>
              <a:rPr lang="de-DE" dirty="0">
                <a:solidFill>
                  <a:schemeClr val="hlink"/>
                </a:solidFill>
              </a:rPr>
              <a:t> = </a:t>
            </a:r>
            <a:r>
              <a:rPr lang="de-DE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de-DE" baseline="-25000" dirty="0" err="1" smtClean="0">
                <a:solidFill>
                  <a:schemeClr val="hlink"/>
                </a:solidFill>
                <a:sym typeface="Symbol" charset="0"/>
              </a:rPr>
              <a:t>j≤i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c</a:t>
            </a:r>
            <a:r>
              <a:rPr lang="de-DE" baseline="-25000" dirty="0">
                <a:solidFill>
                  <a:schemeClr val="hlink"/>
                </a:solidFill>
              </a:rPr>
              <a:t>i</a:t>
            </a:r>
            <a:r>
              <a:rPr lang="de-DE" dirty="0"/>
              <a:t>).</a:t>
            </a:r>
          </a:p>
        </p:txBody>
      </p:sp>
      <p:sp>
        <p:nvSpPr>
          <p:cNvPr id="393222" name="Oval 6"/>
          <p:cNvSpPr>
            <a:spLocks noChangeArrowheads="1"/>
          </p:cNvSpPr>
          <p:nvPr/>
        </p:nvSpPr>
        <p:spPr bwMode="auto">
          <a:xfrm>
            <a:off x="1185863" y="2709118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393223" name="Oval 7"/>
          <p:cNvSpPr>
            <a:spLocks noChangeArrowheads="1"/>
          </p:cNvSpPr>
          <p:nvPr/>
        </p:nvSpPr>
        <p:spPr bwMode="auto">
          <a:xfrm>
            <a:off x="2698750" y="2709118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1</a:t>
            </a:r>
          </a:p>
        </p:txBody>
      </p:sp>
      <p:sp>
        <p:nvSpPr>
          <p:cNvPr id="393224" name="Oval 8"/>
          <p:cNvSpPr>
            <a:spLocks noChangeArrowheads="1"/>
          </p:cNvSpPr>
          <p:nvPr/>
        </p:nvSpPr>
        <p:spPr bwMode="auto">
          <a:xfrm>
            <a:off x="4210050" y="2709118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2</a:t>
            </a:r>
          </a:p>
        </p:txBody>
      </p:sp>
      <p:sp>
        <p:nvSpPr>
          <p:cNvPr id="393225" name="Oval 9"/>
          <p:cNvSpPr>
            <a:spLocks noChangeArrowheads="1"/>
          </p:cNvSpPr>
          <p:nvPr/>
        </p:nvSpPr>
        <p:spPr bwMode="auto">
          <a:xfrm>
            <a:off x="5722938" y="2709118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3</a:t>
            </a:r>
          </a:p>
        </p:txBody>
      </p:sp>
      <p:sp>
        <p:nvSpPr>
          <p:cNvPr id="393226" name="Oval 10"/>
          <p:cNvSpPr>
            <a:spLocks noChangeArrowheads="1"/>
          </p:cNvSpPr>
          <p:nvPr/>
        </p:nvSpPr>
        <p:spPr bwMode="auto">
          <a:xfrm>
            <a:off x="7235825" y="2709118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4</a:t>
            </a:r>
          </a:p>
        </p:txBody>
      </p:sp>
      <p:sp>
        <p:nvSpPr>
          <p:cNvPr id="393227" name="Text Box 11"/>
          <p:cNvSpPr txBox="1">
            <a:spLocks noChangeArrowheads="1"/>
          </p:cNvSpPr>
          <p:nvPr/>
        </p:nvSpPr>
        <p:spPr bwMode="auto">
          <a:xfrm>
            <a:off x="754063" y="270911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</a:t>
            </a:r>
          </a:p>
        </p:txBody>
      </p:sp>
      <p:sp>
        <p:nvSpPr>
          <p:cNvPr id="393228" name="Text Box 12"/>
          <p:cNvSpPr txBox="1">
            <a:spLocks noChangeArrowheads="1"/>
          </p:cNvSpPr>
          <p:nvPr/>
        </p:nvSpPr>
        <p:spPr bwMode="auto">
          <a:xfrm>
            <a:off x="7883525" y="270911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v</a:t>
            </a:r>
          </a:p>
        </p:txBody>
      </p:sp>
      <p:sp>
        <p:nvSpPr>
          <p:cNvPr id="393229" name="Line 13"/>
          <p:cNvSpPr>
            <a:spLocks noChangeShapeType="1"/>
          </p:cNvSpPr>
          <p:nvPr/>
        </p:nvSpPr>
        <p:spPr bwMode="auto">
          <a:xfrm>
            <a:off x="1690688" y="2925018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3230" name="Line 14"/>
          <p:cNvSpPr>
            <a:spLocks noChangeShapeType="1"/>
          </p:cNvSpPr>
          <p:nvPr/>
        </p:nvSpPr>
        <p:spPr bwMode="auto">
          <a:xfrm>
            <a:off x="3201988" y="2925018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3231" name="Line 15"/>
          <p:cNvSpPr>
            <a:spLocks noChangeShapeType="1"/>
          </p:cNvSpPr>
          <p:nvPr/>
        </p:nvSpPr>
        <p:spPr bwMode="auto">
          <a:xfrm>
            <a:off x="4714875" y="2925018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3232" name="Line 16"/>
          <p:cNvSpPr>
            <a:spLocks noChangeShapeType="1"/>
          </p:cNvSpPr>
          <p:nvPr/>
        </p:nvSpPr>
        <p:spPr bwMode="auto">
          <a:xfrm>
            <a:off x="6227763" y="2925018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3234" name="Text Box 18"/>
          <p:cNvSpPr txBox="1">
            <a:spLocks noChangeArrowheads="1"/>
          </p:cNvSpPr>
          <p:nvPr/>
        </p:nvSpPr>
        <p:spPr bwMode="auto">
          <a:xfrm>
            <a:off x="1331913" y="213285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t</a:t>
            </a:r>
            <a:r>
              <a:rPr lang="de-DE" sz="2400" baseline="-25000"/>
              <a:t>1</a:t>
            </a:r>
          </a:p>
        </p:txBody>
      </p:sp>
      <p:sp>
        <p:nvSpPr>
          <p:cNvPr id="393235" name="Text Box 19"/>
          <p:cNvSpPr txBox="1">
            <a:spLocks noChangeArrowheads="1"/>
          </p:cNvSpPr>
          <p:nvPr/>
        </p:nvSpPr>
        <p:spPr bwMode="auto">
          <a:xfrm>
            <a:off x="2843213" y="213444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t</a:t>
            </a:r>
            <a:r>
              <a:rPr lang="de-DE" sz="2400" baseline="-25000"/>
              <a:t>2</a:t>
            </a:r>
          </a:p>
        </p:txBody>
      </p:sp>
      <p:sp>
        <p:nvSpPr>
          <p:cNvPr id="393236" name="Text Box 20"/>
          <p:cNvSpPr txBox="1">
            <a:spLocks noChangeArrowheads="1"/>
          </p:cNvSpPr>
          <p:nvPr/>
        </p:nvSpPr>
        <p:spPr bwMode="auto">
          <a:xfrm>
            <a:off x="4284663" y="213444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t</a:t>
            </a:r>
            <a:r>
              <a:rPr lang="de-DE" sz="2400" baseline="-25000"/>
              <a:t>3</a:t>
            </a:r>
          </a:p>
        </p:txBody>
      </p:sp>
      <p:sp>
        <p:nvSpPr>
          <p:cNvPr id="393237" name="Text Box 21"/>
          <p:cNvSpPr txBox="1">
            <a:spLocks noChangeArrowheads="1"/>
          </p:cNvSpPr>
          <p:nvPr/>
        </p:nvSpPr>
        <p:spPr bwMode="auto">
          <a:xfrm>
            <a:off x="5795963" y="213444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t</a:t>
            </a:r>
            <a:r>
              <a:rPr lang="de-DE" sz="2400" baseline="-25000"/>
              <a:t>4</a:t>
            </a:r>
          </a:p>
        </p:txBody>
      </p:sp>
      <p:sp>
        <p:nvSpPr>
          <p:cNvPr id="393238" name="Text Box 22"/>
          <p:cNvSpPr txBox="1">
            <a:spLocks noChangeArrowheads="1"/>
          </p:cNvSpPr>
          <p:nvPr/>
        </p:nvSpPr>
        <p:spPr bwMode="auto">
          <a:xfrm>
            <a:off x="7308850" y="213444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t</a:t>
            </a:r>
            <a:r>
              <a:rPr lang="de-DE" sz="2400" baseline="-25000"/>
              <a:t>5</a:t>
            </a:r>
          </a:p>
        </p:txBody>
      </p:sp>
      <p:sp>
        <p:nvSpPr>
          <p:cNvPr id="393239" name="Text Box 23"/>
          <p:cNvSpPr txBox="1">
            <a:spLocks noChangeArrowheads="1"/>
          </p:cNvSpPr>
          <p:nvPr/>
        </p:nvSpPr>
        <p:spPr bwMode="auto">
          <a:xfrm>
            <a:off x="1958975" y="3017093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c</a:t>
            </a:r>
            <a:r>
              <a:rPr lang="de-DE" sz="2400" baseline="-25000"/>
              <a:t>1</a:t>
            </a:r>
          </a:p>
        </p:txBody>
      </p:sp>
      <p:sp>
        <p:nvSpPr>
          <p:cNvPr id="393240" name="Text Box 24"/>
          <p:cNvSpPr txBox="1">
            <a:spLocks noChangeArrowheads="1"/>
          </p:cNvSpPr>
          <p:nvPr/>
        </p:nvSpPr>
        <p:spPr bwMode="auto">
          <a:xfrm>
            <a:off x="3492500" y="2998043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c</a:t>
            </a:r>
            <a:r>
              <a:rPr lang="de-DE" sz="2400" baseline="-25000"/>
              <a:t>2</a:t>
            </a:r>
          </a:p>
        </p:txBody>
      </p:sp>
      <p:sp>
        <p:nvSpPr>
          <p:cNvPr id="393241" name="Text Box 25"/>
          <p:cNvSpPr txBox="1">
            <a:spLocks noChangeArrowheads="1"/>
          </p:cNvSpPr>
          <p:nvPr/>
        </p:nvSpPr>
        <p:spPr bwMode="auto">
          <a:xfrm>
            <a:off x="5003800" y="2998043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c</a:t>
            </a:r>
            <a:r>
              <a:rPr lang="de-DE" sz="2400" baseline="-25000"/>
              <a:t>3</a:t>
            </a:r>
          </a:p>
        </p:txBody>
      </p:sp>
      <p:sp>
        <p:nvSpPr>
          <p:cNvPr id="393242" name="Text Box 26"/>
          <p:cNvSpPr txBox="1">
            <a:spLocks noChangeArrowheads="1"/>
          </p:cNvSpPr>
          <p:nvPr/>
        </p:nvSpPr>
        <p:spPr bwMode="auto">
          <a:xfrm>
            <a:off x="6516688" y="2998043"/>
            <a:ext cx="449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c</a:t>
            </a:r>
            <a:r>
              <a:rPr lang="de-DE" sz="2400" baseline="-2500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8510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93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93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3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93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393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93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93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93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93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93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93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1F56-239A-D946-ADF7-89F23BDFCC58}" type="slidenum">
              <a:rPr lang="de-DE"/>
              <a:pPr/>
              <a:t>94</a:t>
            </a:fld>
            <a:endParaRPr lang="de-DE"/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2026"/>
            <a:ext cx="8229600" cy="47085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/>
              <a:t>Betrachte </a:t>
            </a:r>
            <a:r>
              <a:rPr lang="de-DE" dirty="0">
                <a:solidFill>
                  <a:srgbClr val="FF0000"/>
                </a:solidFill>
              </a:rPr>
              <a:t>kürzesten Weg</a:t>
            </a:r>
            <a:r>
              <a:rPr lang="de-DE" dirty="0"/>
              <a:t> von </a:t>
            </a:r>
            <a:r>
              <a:rPr lang="de-DE" dirty="0">
                <a:solidFill>
                  <a:schemeClr val="hlink"/>
                </a:solidFill>
              </a:rPr>
              <a:t>s</a:t>
            </a:r>
            <a:r>
              <a:rPr lang="de-DE" dirty="0"/>
              <a:t> nach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/>
              <a:t>Dieser hat topologische Sortierung 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t</a:t>
            </a:r>
            <a:r>
              <a:rPr lang="de-DE" baseline="-25000" dirty="0" err="1">
                <a:solidFill>
                  <a:schemeClr val="hlink"/>
                </a:solidFill>
              </a:rPr>
              <a:t>i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baseline="-25000" dirty="0">
                <a:solidFill>
                  <a:schemeClr val="hlink"/>
                </a:solidFill>
              </a:rPr>
              <a:t>i</a:t>
            </a:r>
            <a:r>
              <a:rPr lang="de-DE" dirty="0"/>
              <a:t> mit </a:t>
            </a:r>
            <a:r>
              <a:rPr lang="de-DE" dirty="0" err="1">
                <a:solidFill>
                  <a:schemeClr val="hlink"/>
                </a:solidFill>
              </a:rPr>
              <a:t>t</a:t>
            </a:r>
            <a:r>
              <a:rPr lang="de-DE" baseline="-25000" dirty="0" err="1">
                <a:solidFill>
                  <a:schemeClr val="hlink"/>
                </a:solidFill>
              </a:rPr>
              <a:t>i</a:t>
            </a:r>
            <a:r>
              <a:rPr lang="de-DE" dirty="0">
                <a:solidFill>
                  <a:schemeClr val="hlink"/>
                </a:solidFill>
              </a:rPr>
              <a:t>&lt;t</a:t>
            </a:r>
            <a:r>
              <a:rPr lang="de-DE" baseline="-25000" dirty="0">
                <a:solidFill>
                  <a:schemeClr val="hlink"/>
                </a:solidFill>
              </a:rPr>
              <a:t>i+1</a:t>
            </a:r>
            <a:r>
              <a:rPr lang="de-DE" dirty="0"/>
              <a:t> für alle </a:t>
            </a:r>
            <a:r>
              <a:rPr lang="de-DE" dirty="0">
                <a:solidFill>
                  <a:schemeClr val="hlink"/>
                </a:solidFill>
              </a:rPr>
              <a:t>i</a:t>
            </a:r>
            <a:r>
              <a:rPr lang="de-DE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Bemerkung:</a:t>
            </a:r>
            <a:r>
              <a:rPr lang="de-DE" dirty="0"/>
              <a:t> kein Knoten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 smtClean="0"/>
              <a:t> auf </a:t>
            </a:r>
            <a:r>
              <a:rPr lang="de-DE" dirty="0"/>
              <a:t>dem Weg zu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kann Distanz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chemeClr val="hlink"/>
                </a:solidFill>
              </a:rPr>
              <a:t>&lt; </a:t>
            </a:r>
            <a:r>
              <a:rPr lang="de-DE" dirty="0">
                <a:solidFill>
                  <a:schemeClr val="hlink"/>
                </a:solidFill>
              </a:rPr>
              <a:t>d</a:t>
            </a:r>
            <a:r>
              <a:rPr lang="de-DE" baseline="-25000" dirty="0">
                <a:solidFill>
                  <a:schemeClr val="hlink"/>
                </a:solidFill>
              </a:rPr>
              <a:t>i</a:t>
            </a:r>
            <a:r>
              <a:rPr lang="de-DE" dirty="0"/>
              <a:t> zu </a:t>
            </a:r>
            <a:r>
              <a:rPr lang="de-DE" dirty="0">
                <a:solidFill>
                  <a:schemeClr val="hlink"/>
                </a:solidFill>
              </a:rPr>
              <a:t>s</a:t>
            </a:r>
            <a:r>
              <a:rPr lang="de-DE" dirty="0"/>
              <a:t> haben, da sonst kürzerer Weg zu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möglich wäre.</a:t>
            </a:r>
          </a:p>
        </p:txBody>
      </p:sp>
      <p:sp>
        <p:nvSpPr>
          <p:cNvPr id="395268" name="Oval 4"/>
          <p:cNvSpPr>
            <a:spLocks noChangeArrowheads="1"/>
          </p:cNvSpPr>
          <p:nvPr/>
        </p:nvSpPr>
        <p:spPr bwMode="auto">
          <a:xfrm>
            <a:off x="1185863" y="270973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395269" name="Oval 5"/>
          <p:cNvSpPr>
            <a:spLocks noChangeArrowheads="1"/>
          </p:cNvSpPr>
          <p:nvPr/>
        </p:nvSpPr>
        <p:spPr bwMode="auto">
          <a:xfrm>
            <a:off x="2698750" y="2709739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1</a:t>
            </a:r>
          </a:p>
        </p:txBody>
      </p:sp>
      <p:sp>
        <p:nvSpPr>
          <p:cNvPr id="395270" name="Oval 6"/>
          <p:cNvSpPr>
            <a:spLocks noChangeArrowheads="1"/>
          </p:cNvSpPr>
          <p:nvPr/>
        </p:nvSpPr>
        <p:spPr bwMode="auto">
          <a:xfrm>
            <a:off x="4210050" y="2709739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2</a:t>
            </a:r>
          </a:p>
        </p:txBody>
      </p:sp>
      <p:sp>
        <p:nvSpPr>
          <p:cNvPr id="395271" name="Oval 7"/>
          <p:cNvSpPr>
            <a:spLocks noChangeArrowheads="1"/>
          </p:cNvSpPr>
          <p:nvPr/>
        </p:nvSpPr>
        <p:spPr bwMode="auto">
          <a:xfrm>
            <a:off x="5722938" y="270973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3</a:t>
            </a:r>
          </a:p>
        </p:txBody>
      </p:sp>
      <p:sp>
        <p:nvSpPr>
          <p:cNvPr id="395272" name="Oval 8"/>
          <p:cNvSpPr>
            <a:spLocks noChangeArrowheads="1"/>
          </p:cNvSpPr>
          <p:nvPr/>
        </p:nvSpPr>
        <p:spPr bwMode="auto">
          <a:xfrm>
            <a:off x="7235825" y="2709739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4</a:t>
            </a:r>
          </a:p>
        </p:txBody>
      </p:sp>
      <p:sp>
        <p:nvSpPr>
          <p:cNvPr id="395273" name="Text Box 9"/>
          <p:cNvSpPr txBox="1">
            <a:spLocks noChangeArrowheads="1"/>
          </p:cNvSpPr>
          <p:nvPr/>
        </p:nvSpPr>
        <p:spPr bwMode="auto">
          <a:xfrm>
            <a:off x="754063" y="2709739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</a:t>
            </a:r>
          </a:p>
        </p:txBody>
      </p:sp>
      <p:sp>
        <p:nvSpPr>
          <p:cNvPr id="395274" name="Text Box 10"/>
          <p:cNvSpPr txBox="1">
            <a:spLocks noChangeArrowheads="1"/>
          </p:cNvSpPr>
          <p:nvPr/>
        </p:nvSpPr>
        <p:spPr bwMode="auto">
          <a:xfrm>
            <a:off x="7883525" y="2709739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v</a:t>
            </a:r>
          </a:p>
        </p:txBody>
      </p:sp>
      <p:sp>
        <p:nvSpPr>
          <p:cNvPr id="395275" name="Line 11"/>
          <p:cNvSpPr>
            <a:spLocks noChangeShapeType="1"/>
          </p:cNvSpPr>
          <p:nvPr/>
        </p:nvSpPr>
        <p:spPr bwMode="auto">
          <a:xfrm>
            <a:off x="1690688" y="2925639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276" name="Line 12"/>
          <p:cNvSpPr>
            <a:spLocks noChangeShapeType="1"/>
          </p:cNvSpPr>
          <p:nvPr/>
        </p:nvSpPr>
        <p:spPr bwMode="auto">
          <a:xfrm>
            <a:off x="3201988" y="2925639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277" name="Line 13"/>
          <p:cNvSpPr>
            <a:spLocks noChangeShapeType="1"/>
          </p:cNvSpPr>
          <p:nvPr/>
        </p:nvSpPr>
        <p:spPr bwMode="auto">
          <a:xfrm>
            <a:off x="4714875" y="2925639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278" name="Line 14"/>
          <p:cNvSpPr>
            <a:spLocks noChangeShapeType="1"/>
          </p:cNvSpPr>
          <p:nvPr/>
        </p:nvSpPr>
        <p:spPr bwMode="auto">
          <a:xfrm>
            <a:off x="6227763" y="2925639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279" name="Text Box 15"/>
          <p:cNvSpPr txBox="1">
            <a:spLocks noChangeArrowheads="1"/>
          </p:cNvSpPr>
          <p:nvPr/>
        </p:nvSpPr>
        <p:spPr bwMode="auto">
          <a:xfrm>
            <a:off x="1331913" y="213347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t</a:t>
            </a:r>
            <a:r>
              <a:rPr lang="de-DE" sz="2400" baseline="-25000"/>
              <a:t>1</a:t>
            </a:r>
          </a:p>
        </p:txBody>
      </p:sp>
      <p:sp>
        <p:nvSpPr>
          <p:cNvPr id="395280" name="Text Box 16"/>
          <p:cNvSpPr txBox="1">
            <a:spLocks noChangeArrowheads="1"/>
          </p:cNvSpPr>
          <p:nvPr/>
        </p:nvSpPr>
        <p:spPr bwMode="auto">
          <a:xfrm>
            <a:off x="2843213" y="213506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t</a:t>
            </a:r>
            <a:r>
              <a:rPr lang="de-DE" sz="2400" baseline="-25000"/>
              <a:t>2</a:t>
            </a:r>
          </a:p>
        </p:txBody>
      </p:sp>
      <p:sp>
        <p:nvSpPr>
          <p:cNvPr id="395281" name="Text Box 17"/>
          <p:cNvSpPr txBox="1">
            <a:spLocks noChangeArrowheads="1"/>
          </p:cNvSpPr>
          <p:nvPr/>
        </p:nvSpPr>
        <p:spPr bwMode="auto">
          <a:xfrm>
            <a:off x="4284663" y="213506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t</a:t>
            </a:r>
            <a:r>
              <a:rPr lang="de-DE" sz="2400" baseline="-25000"/>
              <a:t>3</a:t>
            </a:r>
          </a:p>
        </p:txBody>
      </p:sp>
      <p:sp>
        <p:nvSpPr>
          <p:cNvPr id="395282" name="Text Box 18"/>
          <p:cNvSpPr txBox="1">
            <a:spLocks noChangeArrowheads="1"/>
          </p:cNvSpPr>
          <p:nvPr/>
        </p:nvSpPr>
        <p:spPr bwMode="auto">
          <a:xfrm>
            <a:off x="5795963" y="213506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t</a:t>
            </a:r>
            <a:r>
              <a:rPr lang="de-DE" sz="2400" baseline="-25000"/>
              <a:t>4</a:t>
            </a:r>
          </a:p>
        </p:txBody>
      </p:sp>
      <p:sp>
        <p:nvSpPr>
          <p:cNvPr id="395283" name="Text Box 19"/>
          <p:cNvSpPr txBox="1">
            <a:spLocks noChangeArrowheads="1"/>
          </p:cNvSpPr>
          <p:nvPr/>
        </p:nvSpPr>
        <p:spPr bwMode="auto">
          <a:xfrm>
            <a:off x="7308850" y="213506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t</a:t>
            </a:r>
            <a:r>
              <a:rPr lang="de-DE" sz="2400" baseline="-25000"/>
              <a:t>5</a:t>
            </a:r>
          </a:p>
        </p:txBody>
      </p:sp>
      <p:sp>
        <p:nvSpPr>
          <p:cNvPr id="395284" name="Text Box 20"/>
          <p:cNvSpPr txBox="1">
            <a:spLocks noChangeArrowheads="1"/>
          </p:cNvSpPr>
          <p:nvPr/>
        </p:nvSpPr>
        <p:spPr bwMode="auto">
          <a:xfrm>
            <a:off x="1958975" y="3016002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c</a:t>
            </a:r>
            <a:r>
              <a:rPr lang="de-DE" sz="2400" baseline="-25000"/>
              <a:t>1</a:t>
            </a:r>
          </a:p>
        </p:txBody>
      </p:sp>
      <p:sp>
        <p:nvSpPr>
          <p:cNvPr id="395285" name="Text Box 21"/>
          <p:cNvSpPr txBox="1">
            <a:spLocks noChangeArrowheads="1"/>
          </p:cNvSpPr>
          <p:nvPr/>
        </p:nvSpPr>
        <p:spPr bwMode="auto">
          <a:xfrm>
            <a:off x="3492500" y="2996952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c</a:t>
            </a:r>
            <a:r>
              <a:rPr lang="de-DE" sz="2400" baseline="-25000"/>
              <a:t>2</a:t>
            </a:r>
          </a:p>
        </p:txBody>
      </p:sp>
      <p:sp>
        <p:nvSpPr>
          <p:cNvPr id="395286" name="Text Box 22"/>
          <p:cNvSpPr txBox="1">
            <a:spLocks noChangeArrowheads="1"/>
          </p:cNvSpPr>
          <p:nvPr/>
        </p:nvSpPr>
        <p:spPr bwMode="auto">
          <a:xfrm>
            <a:off x="5003800" y="2996952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c</a:t>
            </a:r>
            <a:r>
              <a:rPr lang="de-DE" sz="2400" baseline="-25000"/>
              <a:t>3</a:t>
            </a:r>
          </a:p>
        </p:txBody>
      </p:sp>
      <p:sp>
        <p:nvSpPr>
          <p:cNvPr id="395287" name="Text Box 23"/>
          <p:cNvSpPr txBox="1">
            <a:spLocks noChangeArrowheads="1"/>
          </p:cNvSpPr>
          <p:nvPr/>
        </p:nvSpPr>
        <p:spPr bwMode="auto">
          <a:xfrm>
            <a:off x="6516688" y="2996952"/>
            <a:ext cx="449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c</a:t>
            </a:r>
            <a:r>
              <a:rPr lang="de-DE" sz="2400" baseline="-2500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2511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90DE3-F0FC-FA43-8BE9-49BC79BF1420}" type="slidenum">
              <a:rPr lang="de-DE"/>
              <a:pPr/>
              <a:t>95</a:t>
            </a:fld>
            <a:endParaRPr lang="de-DE"/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Graphen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Allgemeine Strategie: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Am Anfang, setze </a:t>
            </a:r>
            <a:r>
              <a:rPr lang="de-DE" sz="2800" dirty="0">
                <a:solidFill>
                  <a:schemeClr val="hlink"/>
                </a:solidFill>
              </a:rPr>
              <a:t>d(s):=0</a:t>
            </a:r>
            <a:r>
              <a:rPr lang="de-DE" sz="2800" dirty="0"/>
              <a:t> und </a:t>
            </a:r>
            <a:r>
              <a:rPr lang="de-DE" sz="2800" dirty="0">
                <a:solidFill>
                  <a:schemeClr val="hlink"/>
                </a:solidFill>
              </a:rPr>
              <a:t>d(v):</a:t>
            </a:r>
            <a:r>
              <a:rPr lang="de-DE" sz="2800" dirty="0" smtClean="0">
                <a:solidFill>
                  <a:schemeClr val="hlink"/>
                </a:solidFill>
              </a:rPr>
              <a:t>=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 smtClean="0"/>
              <a:t> </a:t>
            </a:r>
            <a:r>
              <a:rPr lang="de-DE" sz="2800" dirty="0"/>
              <a:t>für alle </a:t>
            </a:r>
            <a:r>
              <a:rPr lang="de-DE" sz="2800" dirty="0" smtClean="0"/>
              <a:t>Knoten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v ∈ V \ {s}</a:t>
            </a:r>
            <a:endParaRPr lang="de-DE"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de-DE" sz="2800" dirty="0" smtClean="0"/>
              <a:t>Besuche </a:t>
            </a:r>
            <a:r>
              <a:rPr lang="de-DE" sz="2800" dirty="0"/>
              <a:t>Knoten in einer Reihenfolge, die </a:t>
            </a:r>
            <a:r>
              <a:rPr lang="de-DE" sz="2800" dirty="0">
                <a:solidFill>
                  <a:srgbClr val="FF0000"/>
                </a:solidFill>
              </a:rPr>
              <a:t>sicherstellt</a:t>
            </a:r>
            <a:r>
              <a:rPr lang="de-DE" sz="2800" dirty="0"/>
              <a:t>, dass </a:t>
            </a:r>
            <a:r>
              <a:rPr lang="de-DE" sz="2800" dirty="0">
                <a:solidFill>
                  <a:srgbClr val="FF0000"/>
                </a:solidFill>
              </a:rPr>
              <a:t>mindestens ein</a:t>
            </a:r>
            <a:r>
              <a:rPr lang="de-DE" sz="2800" dirty="0"/>
              <a:t> kürzester Weg von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  <a:r>
              <a:rPr lang="de-DE" sz="2800" dirty="0"/>
              <a:t> zu jedem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in der Reihenfolge seiner Knoten besucht wird</a:t>
            </a:r>
          </a:p>
          <a:p>
            <a:pPr>
              <a:lnSpc>
                <a:spcPct val="90000"/>
              </a:lnSpc>
            </a:pPr>
            <a:r>
              <a:rPr lang="de-DE" sz="2800" dirty="0" smtClean="0"/>
              <a:t>Für </a:t>
            </a:r>
            <a:r>
              <a:rPr lang="de-DE" sz="2800" dirty="0"/>
              <a:t>jeden besuchten Knoten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, aktualisiere die Distanzen der Knoten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> mit 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 smtClean="0">
                <a:solidFill>
                  <a:schemeClr val="hlink"/>
                </a:solidFill>
              </a:rPr>
              <a:t>)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E, </a:t>
            </a:r>
            <a:r>
              <a:rPr lang="de-DE" sz="2800" dirty="0"/>
              <a:t>d.h. setze </a:t>
            </a:r>
            <a:r>
              <a:rPr lang="de-DE" sz="2800" dirty="0">
                <a:solidFill>
                  <a:schemeClr val="hlink"/>
                </a:solidFill>
              </a:rPr>
              <a:t>d(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) := min{d(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), d(v)+c(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)}</a:t>
            </a:r>
          </a:p>
        </p:txBody>
      </p:sp>
    </p:spTree>
    <p:extLst>
      <p:ext uri="{BB962C8B-B14F-4D97-AF65-F5344CB8AC3E}">
        <p14:creationId xmlns:p14="http://schemas.microsoft.com/office/powerpoint/2010/main" val="85479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4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4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65EDD-63DA-A049-8CFA-F2FB75B0CC12}" type="slidenum">
              <a:rPr lang="de-DE"/>
              <a:pPr/>
              <a:t>96</a:t>
            </a:fld>
            <a:endParaRPr lang="de-DE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Zurück zur Strategie:</a:t>
            </a:r>
          </a:p>
          <a:p>
            <a:pPr marL="609600" indent="-609600">
              <a:buFontTx/>
              <a:buAutoNum type="arabicPeriod"/>
            </a:pPr>
            <a:r>
              <a:rPr lang="de-DE"/>
              <a:t>Topologische Sortierung der Knoten</a:t>
            </a:r>
          </a:p>
          <a:p>
            <a:pPr marL="609600" indent="-609600">
              <a:buFontTx/>
              <a:buAutoNum type="arabicPeriod"/>
            </a:pPr>
            <a:r>
              <a:rPr lang="de-DE"/>
              <a:t>Aktualisierung der Distanzen gemäß der topologischen Sortierung</a:t>
            </a:r>
          </a:p>
          <a:p>
            <a:pPr marL="609600" indent="-609600">
              <a:buFontTx/>
              <a:buAutoNum type="arabicPeriod"/>
            </a:pPr>
            <a:endParaRPr lang="de-DE"/>
          </a:p>
          <a:p>
            <a:pPr marL="609600" indent="-609600" algn="ctr">
              <a:buFontTx/>
              <a:buNone/>
            </a:pPr>
            <a:r>
              <a:rPr lang="de-DE">
                <a:solidFill>
                  <a:srgbClr val="FF0000"/>
                </a:solidFill>
              </a:rPr>
              <a:t>Wie führe ich eine topologische </a:t>
            </a:r>
            <a:br>
              <a:rPr lang="de-DE">
                <a:solidFill>
                  <a:srgbClr val="FF0000"/>
                </a:solidFill>
              </a:rPr>
            </a:br>
            <a:r>
              <a:rPr lang="de-DE">
                <a:solidFill>
                  <a:srgbClr val="FF0000"/>
                </a:solidFill>
              </a:rPr>
              <a:t>Sortierung durch?</a:t>
            </a:r>
          </a:p>
        </p:txBody>
      </p:sp>
    </p:spTree>
    <p:extLst>
      <p:ext uri="{BB962C8B-B14F-4D97-AF65-F5344CB8AC3E}">
        <p14:creationId xmlns:p14="http://schemas.microsoft.com/office/powerpoint/2010/main" val="342393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77B0-4F89-E440-9D86-21223C614D1E}" type="slidenum">
              <a:rPr lang="de-DE"/>
              <a:pPr/>
              <a:t>97</a:t>
            </a:fld>
            <a:endParaRPr lang="de-DE"/>
          </a:p>
        </p:txBody>
      </p:sp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752"/>
            <a:ext cx="8229600" cy="49244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Topologische Sortierung: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Verwende eine FIFO Queue 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endParaRPr lang="de-DE" sz="2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sz="2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sz="2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sz="2000" dirty="0"/>
          </a:p>
          <a:p>
            <a:pPr>
              <a:lnSpc>
                <a:spcPct val="90000"/>
              </a:lnSpc>
            </a:pPr>
            <a:r>
              <a:rPr lang="de-DE" sz="2800" dirty="0"/>
              <a:t>Anfangs enthält 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/>
              <a:t> alle Knoten, die </a:t>
            </a:r>
            <a:r>
              <a:rPr lang="de-DE" sz="2800" dirty="0">
                <a:solidFill>
                  <a:srgbClr val="FF0000"/>
                </a:solidFill>
              </a:rPr>
              <a:t>keine</a:t>
            </a:r>
            <a:r>
              <a:rPr lang="de-DE" sz="2800" dirty="0"/>
              <a:t> eingehende Kante haben (Quellen).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Entnehme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aus 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/>
              <a:t> und markiere alle 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E</a:t>
            </a:r>
            <a:r>
              <a:rPr lang="de-DE" sz="2800" dirty="0"/>
              <a:t>. Falls alle Kanten nach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/>
              <a:t>markiert sind und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> noch nicht in 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/>
              <a:t> war, füge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> in 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/>
              <a:t> ein. Wiederhole das, bis 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/>
              <a:t> leer ist.</a:t>
            </a:r>
          </a:p>
        </p:txBody>
      </p:sp>
      <p:sp>
        <p:nvSpPr>
          <p:cNvPr id="397316" name="Line 4"/>
          <p:cNvSpPr>
            <a:spLocks noChangeShapeType="1"/>
          </p:cNvSpPr>
          <p:nvPr/>
        </p:nvSpPr>
        <p:spPr bwMode="auto">
          <a:xfrm>
            <a:off x="2268538" y="2492152"/>
            <a:ext cx="4032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17" name="Line 5"/>
          <p:cNvSpPr>
            <a:spLocks noChangeShapeType="1"/>
          </p:cNvSpPr>
          <p:nvPr/>
        </p:nvSpPr>
        <p:spPr bwMode="auto">
          <a:xfrm>
            <a:off x="2268538" y="3068415"/>
            <a:ext cx="4032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18" name="Rectangle 6"/>
          <p:cNvSpPr>
            <a:spLocks noChangeArrowheads="1"/>
          </p:cNvSpPr>
          <p:nvPr/>
        </p:nvSpPr>
        <p:spPr bwMode="auto">
          <a:xfrm>
            <a:off x="2484438" y="2636615"/>
            <a:ext cx="28733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19" name="Rectangle 7"/>
          <p:cNvSpPr>
            <a:spLocks noChangeArrowheads="1"/>
          </p:cNvSpPr>
          <p:nvPr/>
        </p:nvSpPr>
        <p:spPr bwMode="auto">
          <a:xfrm>
            <a:off x="2916238" y="2636615"/>
            <a:ext cx="28733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20" name="Rectangle 8"/>
          <p:cNvSpPr>
            <a:spLocks noChangeArrowheads="1"/>
          </p:cNvSpPr>
          <p:nvPr/>
        </p:nvSpPr>
        <p:spPr bwMode="auto">
          <a:xfrm>
            <a:off x="3348038" y="2636615"/>
            <a:ext cx="28733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21" name="Rectangle 9"/>
          <p:cNvSpPr>
            <a:spLocks noChangeArrowheads="1"/>
          </p:cNvSpPr>
          <p:nvPr/>
        </p:nvSpPr>
        <p:spPr bwMode="auto">
          <a:xfrm>
            <a:off x="3779838" y="2636615"/>
            <a:ext cx="28733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22" name="Rectangle 10"/>
          <p:cNvSpPr>
            <a:spLocks noChangeArrowheads="1"/>
          </p:cNvSpPr>
          <p:nvPr/>
        </p:nvSpPr>
        <p:spPr bwMode="auto">
          <a:xfrm>
            <a:off x="4211638" y="2636615"/>
            <a:ext cx="28733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23" name="Rectangle 11"/>
          <p:cNvSpPr>
            <a:spLocks noChangeArrowheads="1"/>
          </p:cNvSpPr>
          <p:nvPr/>
        </p:nvSpPr>
        <p:spPr bwMode="auto">
          <a:xfrm>
            <a:off x="4643438" y="2636615"/>
            <a:ext cx="28733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24" name="Rectangle 12"/>
          <p:cNvSpPr>
            <a:spLocks noChangeArrowheads="1"/>
          </p:cNvSpPr>
          <p:nvPr/>
        </p:nvSpPr>
        <p:spPr bwMode="auto">
          <a:xfrm>
            <a:off x="5076825" y="2636615"/>
            <a:ext cx="287338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25" name="Rectangle 13"/>
          <p:cNvSpPr>
            <a:spLocks noChangeArrowheads="1"/>
          </p:cNvSpPr>
          <p:nvPr/>
        </p:nvSpPr>
        <p:spPr bwMode="auto">
          <a:xfrm>
            <a:off x="5508625" y="2636615"/>
            <a:ext cx="287338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26" name="Rectangle 14"/>
          <p:cNvSpPr>
            <a:spLocks noChangeArrowheads="1"/>
          </p:cNvSpPr>
          <p:nvPr/>
        </p:nvSpPr>
        <p:spPr bwMode="auto">
          <a:xfrm>
            <a:off x="5940425" y="2636615"/>
            <a:ext cx="287338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27" name="Line 15"/>
          <p:cNvSpPr>
            <a:spLocks noChangeShapeType="1"/>
          </p:cNvSpPr>
          <p:nvPr/>
        </p:nvSpPr>
        <p:spPr bwMode="auto">
          <a:xfrm flipH="1">
            <a:off x="6659563" y="2779490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8" name="Line 16"/>
          <p:cNvSpPr>
            <a:spLocks noChangeShapeType="1"/>
          </p:cNvSpPr>
          <p:nvPr/>
        </p:nvSpPr>
        <p:spPr bwMode="auto">
          <a:xfrm flipH="1">
            <a:off x="1547813" y="2779490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850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7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0780-6FE7-8D4B-9FA4-33D898110A50}" type="slidenum">
              <a:rPr lang="de-DE"/>
              <a:pPr/>
              <a:t>98</a:t>
            </a:fld>
            <a:endParaRPr lang="de-DE"/>
          </a:p>
        </p:txBody>
      </p:sp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>
                <a:solidFill>
                  <a:schemeClr val="accent2"/>
                </a:solidFill>
              </a:rPr>
              <a:t>Beispiel:</a:t>
            </a:r>
          </a:p>
          <a:p>
            <a:r>
              <a:rPr lang="de-DE" sz="2800"/>
              <a:t>     : Knoten momentan in Queue </a:t>
            </a:r>
            <a:r>
              <a:rPr lang="de-DE" sz="2800">
                <a:solidFill>
                  <a:schemeClr val="hlink"/>
                </a:solidFill>
              </a:rPr>
              <a:t>q</a:t>
            </a:r>
          </a:p>
          <a:p>
            <a:r>
              <a:rPr lang="de-DE" sz="2800"/>
              <a:t>Nummerierung nach Einfügereihenfolge</a:t>
            </a:r>
          </a:p>
        </p:txBody>
      </p:sp>
      <p:sp>
        <p:nvSpPr>
          <p:cNvPr id="398340" name="Oval 4"/>
          <p:cNvSpPr>
            <a:spLocks noChangeArrowheads="1"/>
          </p:cNvSpPr>
          <p:nvPr/>
        </p:nvSpPr>
        <p:spPr bwMode="auto">
          <a:xfrm>
            <a:off x="969963" y="5085532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8341" name="Oval 5"/>
          <p:cNvSpPr>
            <a:spLocks noChangeArrowheads="1"/>
          </p:cNvSpPr>
          <p:nvPr/>
        </p:nvSpPr>
        <p:spPr bwMode="auto">
          <a:xfrm>
            <a:off x="1187450" y="3790132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98342" name="Oval 6"/>
          <p:cNvSpPr>
            <a:spLocks noChangeArrowheads="1"/>
          </p:cNvSpPr>
          <p:nvPr/>
        </p:nvSpPr>
        <p:spPr bwMode="auto">
          <a:xfrm>
            <a:off x="2338388" y="450926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98343" name="Oval 7"/>
          <p:cNvSpPr>
            <a:spLocks noChangeArrowheads="1"/>
          </p:cNvSpPr>
          <p:nvPr/>
        </p:nvSpPr>
        <p:spPr bwMode="auto">
          <a:xfrm>
            <a:off x="3490913" y="544589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7</a:t>
            </a:r>
          </a:p>
        </p:txBody>
      </p:sp>
      <p:sp>
        <p:nvSpPr>
          <p:cNvPr id="398344" name="Oval 8"/>
          <p:cNvSpPr>
            <a:spLocks noChangeArrowheads="1"/>
          </p:cNvSpPr>
          <p:nvPr/>
        </p:nvSpPr>
        <p:spPr bwMode="auto">
          <a:xfrm>
            <a:off x="3995738" y="407746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8345" name="Oval 9"/>
          <p:cNvSpPr>
            <a:spLocks noChangeArrowheads="1"/>
          </p:cNvSpPr>
          <p:nvPr/>
        </p:nvSpPr>
        <p:spPr bwMode="auto">
          <a:xfrm>
            <a:off x="5075238" y="522999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8</a:t>
            </a:r>
          </a:p>
        </p:txBody>
      </p:sp>
      <p:sp>
        <p:nvSpPr>
          <p:cNvPr id="398346" name="Oval 10"/>
          <p:cNvSpPr>
            <a:spLocks noChangeArrowheads="1"/>
          </p:cNvSpPr>
          <p:nvPr/>
        </p:nvSpPr>
        <p:spPr bwMode="auto">
          <a:xfrm>
            <a:off x="2843213" y="321386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98347" name="Oval 11"/>
          <p:cNvSpPr>
            <a:spLocks noChangeArrowheads="1"/>
          </p:cNvSpPr>
          <p:nvPr/>
        </p:nvSpPr>
        <p:spPr bwMode="auto">
          <a:xfrm>
            <a:off x="4643438" y="314084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98348" name="Oval 12"/>
          <p:cNvSpPr>
            <a:spLocks noChangeArrowheads="1"/>
          </p:cNvSpPr>
          <p:nvPr/>
        </p:nvSpPr>
        <p:spPr bwMode="auto">
          <a:xfrm>
            <a:off x="6154738" y="4006032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9</a:t>
            </a:r>
          </a:p>
        </p:txBody>
      </p:sp>
      <p:sp>
        <p:nvSpPr>
          <p:cNvPr id="398349" name="Oval 13"/>
          <p:cNvSpPr>
            <a:spLocks noChangeArrowheads="1"/>
          </p:cNvSpPr>
          <p:nvPr/>
        </p:nvSpPr>
        <p:spPr bwMode="auto">
          <a:xfrm>
            <a:off x="7523163" y="3501207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98350" name="Line 14"/>
          <p:cNvSpPr>
            <a:spLocks noChangeShapeType="1"/>
          </p:cNvSpPr>
          <p:nvPr/>
        </p:nvSpPr>
        <p:spPr bwMode="auto">
          <a:xfrm flipV="1">
            <a:off x="1258888" y="4293369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1" name="Line 15"/>
          <p:cNvSpPr>
            <a:spLocks noChangeShapeType="1"/>
          </p:cNvSpPr>
          <p:nvPr/>
        </p:nvSpPr>
        <p:spPr bwMode="auto">
          <a:xfrm flipV="1">
            <a:off x="1474788" y="4869632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2" name="Line 16"/>
          <p:cNvSpPr>
            <a:spLocks noChangeShapeType="1"/>
          </p:cNvSpPr>
          <p:nvPr/>
        </p:nvSpPr>
        <p:spPr bwMode="auto">
          <a:xfrm flipV="1">
            <a:off x="1619250" y="3501207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3" name="Line 17"/>
          <p:cNvSpPr>
            <a:spLocks noChangeShapeType="1"/>
          </p:cNvSpPr>
          <p:nvPr/>
        </p:nvSpPr>
        <p:spPr bwMode="auto">
          <a:xfrm>
            <a:off x="2770188" y="4941069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4" name="Line 18"/>
          <p:cNvSpPr>
            <a:spLocks noChangeShapeType="1"/>
          </p:cNvSpPr>
          <p:nvPr/>
        </p:nvSpPr>
        <p:spPr bwMode="auto">
          <a:xfrm>
            <a:off x="2843213" y="4725169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5" name="Line 19"/>
          <p:cNvSpPr>
            <a:spLocks noChangeShapeType="1"/>
          </p:cNvSpPr>
          <p:nvPr/>
        </p:nvSpPr>
        <p:spPr bwMode="auto">
          <a:xfrm flipV="1">
            <a:off x="3995738" y="5590357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6" name="Line 20"/>
          <p:cNvSpPr>
            <a:spLocks noChangeShapeType="1"/>
          </p:cNvSpPr>
          <p:nvPr/>
        </p:nvSpPr>
        <p:spPr bwMode="auto">
          <a:xfrm>
            <a:off x="3275013" y="3645669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7" name="Line 21"/>
          <p:cNvSpPr>
            <a:spLocks noChangeShapeType="1"/>
          </p:cNvSpPr>
          <p:nvPr/>
        </p:nvSpPr>
        <p:spPr bwMode="auto">
          <a:xfrm flipV="1">
            <a:off x="3346450" y="3356744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8" name="Line 22"/>
          <p:cNvSpPr>
            <a:spLocks noChangeShapeType="1"/>
          </p:cNvSpPr>
          <p:nvPr/>
        </p:nvSpPr>
        <p:spPr bwMode="auto">
          <a:xfrm flipV="1">
            <a:off x="4498975" y="4293369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9" name="Line 23"/>
          <p:cNvSpPr>
            <a:spLocks noChangeShapeType="1"/>
          </p:cNvSpPr>
          <p:nvPr/>
        </p:nvSpPr>
        <p:spPr bwMode="auto">
          <a:xfrm flipV="1">
            <a:off x="5507038" y="4509269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0" name="Line 24"/>
          <p:cNvSpPr>
            <a:spLocks noChangeShapeType="1"/>
          </p:cNvSpPr>
          <p:nvPr/>
        </p:nvSpPr>
        <p:spPr bwMode="auto">
          <a:xfrm>
            <a:off x="5146675" y="3501207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1" name="Line 25"/>
          <p:cNvSpPr>
            <a:spLocks noChangeShapeType="1"/>
          </p:cNvSpPr>
          <p:nvPr/>
        </p:nvSpPr>
        <p:spPr bwMode="auto">
          <a:xfrm flipH="1">
            <a:off x="3851275" y="4582294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2" name="Line 26"/>
          <p:cNvSpPr>
            <a:spLocks noChangeShapeType="1"/>
          </p:cNvSpPr>
          <p:nvPr/>
        </p:nvSpPr>
        <p:spPr bwMode="auto">
          <a:xfrm flipV="1">
            <a:off x="6659563" y="3861569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3" name="Oval 27"/>
          <p:cNvSpPr>
            <a:spLocks noChangeArrowheads="1"/>
          </p:cNvSpPr>
          <p:nvPr/>
        </p:nvSpPr>
        <p:spPr bwMode="auto">
          <a:xfrm>
            <a:off x="7596188" y="494106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11</a:t>
            </a:r>
          </a:p>
        </p:txBody>
      </p:sp>
      <p:sp>
        <p:nvSpPr>
          <p:cNvPr id="398364" name="Line 28"/>
          <p:cNvSpPr>
            <a:spLocks noChangeShapeType="1"/>
          </p:cNvSpPr>
          <p:nvPr/>
        </p:nvSpPr>
        <p:spPr bwMode="auto">
          <a:xfrm>
            <a:off x="6588125" y="4437832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5" name="Text Box 29"/>
          <p:cNvSpPr txBox="1">
            <a:spLocks noChangeArrowheads="1"/>
          </p:cNvSpPr>
          <p:nvPr/>
        </p:nvSpPr>
        <p:spPr bwMode="auto">
          <a:xfrm>
            <a:off x="900113" y="44362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8366" name="Text Box 30"/>
          <p:cNvSpPr txBox="1">
            <a:spLocks noChangeArrowheads="1"/>
          </p:cNvSpPr>
          <p:nvPr/>
        </p:nvSpPr>
        <p:spPr bwMode="auto">
          <a:xfrm>
            <a:off x="1979613" y="508553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8367" name="Text Box 31"/>
          <p:cNvSpPr txBox="1">
            <a:spLocks noChangeArrowheads="1"/>
          </p:cNvSpPr>
          <p:nvPr/>
        </p:nvSpPr>
        <p:spPr bwMode="auto">
          <a:xfrm>
            <a:off x="2051050" y="321228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8368" name="Text Box 32"/>
          <p:cNvSpPr txBox="1">
            <a:spLocks noChangeArrowheads="1"/>
          </p:cNvSpPr>
          <p:nvPr/>
        </p:nvSpPr>
        <p:spPr bwMode="auto">
          <a:xfrm>
            <a:off x="2843213" y="52284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98369" name="Text Box 33"/>
          <p:cNvSpPr txBox="1">
            <a:spLocks noChangeArrowheads="1"/>
          </p:cNvSpPr>
          <p:nvPr/>
        </p:nvSpPr>
        <p:spPr bwMode="auto">
          <a:xfrm>
            <a:off x="3276600" y="450926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98370" name="Text Box 34"/>
          <p:cNvSpPr txBox="1">
            <a:spLocks noChangeArrowheads="1"/>
          </p:cNvSpPr>
          <p:nvPr/>
        </p:nvSpPr>
        <p:spPr bwMode="auto">
          <a:xfrm>
            <a:off x="3779838" y="29249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8371" name="Text Box 35"/>
          <p:cNvSpPr txBox="1">
            <a:spLocks noChangeArrowheads="1"/>
          </p:cNvSpPr>
          <p:nvPr/>
        </p:nvSpPr>
        <p:spPr bwMode="auto">
          <a:xfrm>
            <a:off x="3348038" y="386156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8372" name="Text Box 36"/>
          <p:cNvSpPr txBox="1">
            <a:spLocks noChangeArrowheads="1"/>
          </p:cNvSpPr>
          <p:nvPr/>
        </p:nvSpPr>
        <p:spPr bwMode="auto">
          <a:xfrm>
            <a:off x="5003800" y="39330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8373" name="Text Box 37"/>
          <p:cNvSpPr txBox="1">
            <a:spLocks noChangeArrowheads="1"/>
          </p:cNvSpPr>
          <p:nvPr/>
        </p:nvSpPr>
        <p:spPr bwMode="auto">
          <a:xfrm>
            <a:off x="5724525" y="342818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8374" name="Text Box 38"/>
          <p:cNvSpPr txBox="1">
            <a:spLocks noChangeArrowheads="1"/>
          </p:cNvSpPr>
          <p:nvPr/>
        </p:nvSpPr>
        <p:spPr bwMode="auto">
          <a:xfrm>
            <a:off x="4427538" y="566179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8375" name="Text Box 39"/>
          <p:cNvSpPr txBox="1">
            <a:spLocks noChangeArrowheads="1"/>
          </p:cNvSpPr>
          <p:nvPr/>
        </p:nvSpPr>
        <p:spPr bwMode="auto">
          <a:xfrm>
            <a:off x="5940425" y="494106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8376" name="Text Box 40"/>
          <p:cNvSpPr txBox="1">
            <a:spLocks noChangeArrowheads="1"/>
          </p:cNvSpPr>
          <p:nvPr/>
        </p:nvSpPr>
        <p:spPr bwMode="auto">
          <a:xfrm>
            <a:off x="6877050" y="35012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8377" name="Text Box 41"/>
          <p:cNvSpPr txBox="1">
            <a:spLocks noChangeArrowheads="1"/>
          </p:cNvSpPr>
          <p:nvPr/>
        </p:nvSpPr>
        <p:spPr bwMode="auto">
          <a:xfrm>
            <a:off x="7019925" y="43648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8378" name="Text Box 42"/>
          <p:cNvSpPr txBox="1">
            <a:spLocks noChangeArrowheads="1"/>
          </p:cNvSpPr>
          <p:nvPr/>
        </p:nvSpPr>
        <p:spPr bwMode="auto">
          <a:xfrm>
            <a:off x="4140200" y="465373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8390" name="Oval 54"/>
          <p:cNvSpPr>
            <a:spLocks noChangeArrowheads="1"/>
          </p:cNvSpPr>
          <p:nvPr/>
        </p:nvSpPr>
        <p:spPr bwMode="auto">
          <a:xfrm>
            <a:off x="827584" y="1773064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1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98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3983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983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983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983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8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98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3983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983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98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3983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983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3983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983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3983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3983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398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3983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98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98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3983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3983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3983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3983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98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3983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3983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3983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3983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398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3983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3983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398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6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500" fill="hold"/>
                                        <p:tgtEl>
                                          <p:spTgt spid="3983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3983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500" fill="hold"/>
                                        <p:tgtEl>
                                          <p:spTgt spid="3983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3983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4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398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398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0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4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0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4" dur="5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0" dur="10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1" dur="10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10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7FCC-9FC4-494B-8D2E-014900D23844}" type="slidenum">
              <a:rPr lang="de-DE"/>
              <a:pPr/>
              <a:t>99</a:t>
            </a:fld>
            <a:endParaRPr lang="de-DE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>
                <a:solidFill>
                  <a:schemeClr val="accent2"/>
                </a:solidFill>
              </a:rPr>
              <a:t>Korrektheit der topologischen Nummerierung:</a:t>
            </a:r>
            <a:br>
              <a:rPr lang="de-DE" sz="2800">
                <a:solidFill>
                  <a:schemeClr val="accent2"/>
                </a:solidFill>
              </a:rPr>
            </a:br>
            <a:r>
              <a:rPr lang="de-DE" sz="2800"/>
              <a:t>Knoten wird erst dann nummeriert, wenn alle Vorgänger nummeriert sind.</a:t>
            </a:r>
          </a:p>
        </p:txBody>
      </p:sp>
      <p:sp>
        <p:nvSpPr>
          <p:cNvPr id="399364" name="Oval 4"/>
          <p:cNvSpPr>
            <a:spLocks noChangeArrowheads="1"/>
          </p:cNvSpPr>
          <p:nvPr/>
        </p:nvSpPr>
        <p:spPr bwMode="auto">
          <a:xfrm>
            <a:off x="969963" y="5085532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9365" name="Oval 5"/>
          <p:cNvSpPr>
            <a:spLocks noChangeArrowheads="1"/>
          </p:cNvSpPr>
          <p:nvPr/>
        </p:nvSpPr>
        <p:spPr bwMode="auto">
          <a:xfrm>
            <a:off x="1187450" y="3790132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99366" name="Oval 6"/>
          <p:cNvSpPr>
            <a:spLocks noChangeArrowheads="1"/>
          </p:cNvSpPr>
          <p:nvPr/>
        </p:nvSpPr>
        <p:spPr bwMode="auto">
          <a:xfrm>
            <a:off x="2338388" y="450926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99367" name="Oval 7"/>
          <p:cNvSpPr>
            <a:spLocks noChangeArrowheads="1"/>
          </p:cNvSpPr>
          <p:nvPr/>
        </p:nvSpPr>
        <p:spPr bwMode="auto">
          <a:xfrm>
            <a:off x="3490913" y="544589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7</a:t>
            </a:r>
          </a:p>
        </p:txBody>
      </p:sp>
      <p:sp>
        <p:nvSpPr>
          <p:cNvPr id="399368" name="Oval 8"/>
          <p:cNvSpPr>
            <a:spLocks noChangeArrowheads="1"/>
          </p:cNvSpPr>
          <p:nvPr/>
        </p:nvSpPr>
        <p:spPr bwMode="auto">
          <a:xfrm>
            <a:off x="3995738" y="407746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9369" name="Oval 9"/>
          <p:cNvSpPr>
            <a:spLocks noChangeArrowheads="1"/>
          </p:cNvSpPr>
          <p:nvPr/>
        </p:nvSpPr>
        <p:spPr bwMode="auto">
          <a:xfrm>
            <a:off x="5075238" y="522999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8</a:t>
            </a:r>
          </a:p>
        </p:txBody>
      </p:sp>
      <p:sp>
        <p:nvSpPr>
          <p:cNvPr id="399370" name="Oval 10"/>
          <p:cNvSpPr>
            <a:spLocks noChangeArrowheads="1"/>
          </p:cNvSpPr>
          <p:nvPr/>
        </p:nvSpPr>
        <p:spPr bwMode="auto">
          <a:xfrm>
            <a:off x="2843213" y="321386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99371" name="Oval 11"/>
          <p:cNvSpPr>
            <a:spLocks noChangeArrowheads="1"/>
          </p:cNvSpPr>
          <p:nvPr/>
        </p:nvSpPr>
        <p:spPr bwMode="auto">
          <a:xfrm>
            <a:off x="4643438" y="314084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99372" name="Oval 12"/>
          <p:cNvSpPr>
            <a:spLocks noChangeArrowheads="1"/>
          </p:cNvSpPr>
          <p:nvPr/>
        </p:nvSpPr>
        <p:spPr bwMode="auto">
          <a:xfrm>
            <a:off x="6154738" y="4006032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9</a:t>
            </a:r>
          </a:p>
        </p:txBody>
      </p:sp>
      <p:sp>
        <p:nvSpPr>
          <p:cNvPr id="399373" name="Oval 13"/>
          <p:cNvSpPr>
            <a:spLocks noChangeArrowheads="1"/>
          </p:cNvSpPr>
          <p:nvPr/>
        </p:nvSpPr>
        <p:spPr bwMode="auto">
          <a:xfrm>
            <a:off x="7523163" y="3501207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99374" name="Line 14"/>
          <p:cNvSpPr>
            <a:spLocks noChangeShapeType="1"/>
          </p:cNvSpPr>
          <p:nvPr/>
        </p:nvSpPr>
        <p:spPr bwMode="auto">
          <a:xfrm flipV="1">
            <a:off x="1258888" y="4293369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 flipV="1">
            <a:off x="1474788" y="4869632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6" name="Line 16"/>
          <p:cNvSpPr>
            <a:spLocks noChangeShapeType="1"/>
          </p:cNvSpPr>
          <p:nvPr/>
        </p:nvSpPr>
        <p:spPr bwMode="auto">
          <a:xfrm flipV="1">
            <a:off x="1619250" y="3501207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7" name="Line 17"/>
          <p:cNvSpPr>
            <a:spLocks noChangeShapeType="1"/>
          </p:cNvSpPr>
          <p:nvPr/>
        </p:nvSpPr>
        <p:spPr bwMode="auto">
          <a:xfrm>
            <a:off x="2770188" y="4941069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8" name="Line 18"/>
          <p:cNvSpPr>
            <a:spLocks noChangeShapeType="1"/>
          </p:cNvSpPr>
          <p:nvPr/>
        </p:nvSpPr>
        <p:spPr bwMode="auto">
          <a:xfrm>
            <a:off x="2843213" y="4725169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9" name="Line 19"/>
          <p:cNvSpPr>
            <a:spLocks noChangeShapeType="1"/>
          </p:cNvSpPr>
          <p:nvPr/>
        </p:nvSpPr>
        <p:spPr bwMode="auto">
          <a:xfrm flipV="1">
            <a:off x="3995738" y="5590357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0" name="Line 20"/>
          <p:cNvSpPr>
            <a:spLocks noChangeShapeType="1"/>
          </p:cNvSpPr>
          <p:nvPr/>
        </p:nvSpPr>
        <p:spPr bwMode="auto">
          <a:xfrm>
            <a:off x="3275013" y="3645669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1" name="Line 21"/>
          <p:cNvSpPr>
            <a:spLocks noChangeShapeType="1"/>
          </p:cNvSpPr>
          <p:nvPr/>
        </p:nvSpPr>
        <p:spPr bwMode="auto">
          <a:xfrm flipV="1">
            <a:off x="3346450" y="3356744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2" name="Line 22"/>
          <p:cNvSpPr>
            <a:spLocks noChangeShapeType="1"/>
          </p:cNvSpPr>
          <p:nvPr/>
        </p:nvSpPr>
        <p:spPr bwMode="auto">
          <a:xfrm flipV="1">
            <a:off x="4498975" y="4293369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3" name="Line 23"/>
          <p:cNvSpPr>
            <a:spLocks noChangeShapeType="1"/>
          </p:cNvSpPr>
          <p:nvPr/>
        </p:nvSpPr>
        <p:spPr bwMode="auto">
          <a:xfrm flipV="1">
            <a:off x="5507038" y="4509269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4" name="Line 24"/>
          <p:cNvSpPr>
            <a:spLocks noChangeShapeType="1"/>
          </p:cNvSpPr>
          <p:nvPr/>
        </p:nvSpPr>
        <p:spPr bwMode="auto">
          <a:xfrm>
            <a:off x="5146675" y="3501207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5" name="Line 25"/>
          <p:cNvSpPr>
            <a:spLocks noChangeShapeType="1"/>
          </p:cNvSpPr>
          <p:nvPr/>
        </p:nvSpPr>
        <p:spPr bwMode="auto">
          <a:xfrm flipH="1">
            <a:off x="3851275" y="4582294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6" name="Line 26"/>
          <p:cNvSpPr>
            <a:spLocks noChangeShapeType="1"/>
          </p:cNvSpPr>
          <p:nvPr/>
        </p:nvSpPr>
        <p:spPr bwMode="auto">
          <a:xfrm flipV="1">
            <a:off x="6659563" y="3861569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7" name="Oval 27"/>
          <p:cNvSpPr>
            <a:spLocks noChangeArrowheads="1"/>
          </p:cNvSpPr>
          <p:nvPr/>
        </p:nvSpPr>
        <p:spPr bwMode="auto">
          <a:xfrm>
            <a:off x="7596188" y="494106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11</a:t>
            </a:r>
          </a:p>
        </p:txBody>
      </p:sp>
      <p:sp>
        <p:nvSpPr>
          <p:cNvPr id="399388" name="Line 28"/>
          <p:cNvSpPr>
            <a:spLocks noChangeShapeType="1"/>
          </p:cNvSpPr>
          <p:nvPr/>
        </p:nvSpPr>
        <p:spPr bwMode="auto">
          <a:xfrm>
            <a:off x="6588125" y="4437832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9" name="Text Box 29"/>
          <p:cNvSpPr txBox="1">
            <a:spLocks noChangeArrowheads="1"/>
          </p:cNvSpPr>
          <p:nvPr/>
        </p:nvSpPr>
        <p:spPr bwMode="auto">
          <a:xfrm>
            <a:off x="900113" y="44362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9390" name="Text Box 30"/>
          <p:cNvSpPr txBox="1">
            <a:spLocks noChangeArrowheads="1"/>
          </p:cNvSpPr>
          <p:nvPr/>
        </p:nvSpPr>
        <p:spPr bwMode="auto">
          <a:xfrm>
            <a:off x="1979613" y="508553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9391" name="Text Box 31"/>
          <p:cNvSpPr txBox="1">
            <a:spLocks noChangeArrowheads="1"/>
          </p:cNvSpPr>
          <p:nvPr/>
        </p:nvSpPr>
        <p:spPr bwMode="auto">
          <a:xfrm>
            <a:off x="2051050" y="321228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9392" name="Text Box 32"/>
          <p:cNvSpPr txBox="1">
            <a:spLocks noChangeArrowheads="1"/>
          </p:cNvSpPr>
          <p:nvPr/>
        </p:nvSpPr>
        <p:spPr bwMode="auto">
          <a:xfrm>
            <a:off x="2843213" y="52284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99393" name="Text Box 33"/>
          <p:cNvSpPr txBox="1">
            <a:spLocks noChangeArrowheads="1"/>
          </p:cNvSpPr>
          <p:nvPr/>
        </p:nvSpPr>
        <p:spPr bwMode="auto">
          <a:xfrm>
            <a:off x="3276600" y="450926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99394" name="Text Box 34"/>
          <p:cNvSpPr txBox="1">
            <a:spLocks noChangeArrowheads="1"/>
          </p:cNvSpPr>
          <p:nvPr/>
        </p:nvSpPr>
        <p:spPr bwMode="auto">
          <a:xfrm>
            <a:off x="3779838" y="29249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9395" name="Text Box 35"/>
          <p:cNvSpPr txBox="1">
            <a:spLocks noChangeArrowheads="1"/>
          </p:cNvSpPr>
          <p:nvPr/>
        </p:nvSpPr>
        <p:spPr bwMode="auto">
          <a:xfrm>
            <a:off x="3348038" y="386156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9396" name="Text Box 36"/>
          <p:cNvSpPr txBox="1">
            <a:spLocks noChangeArrowheads="1"/>
          </p:cNvSpPr>
          <p:nvPr/>
        </p:nvSpPr>
        <p:spPr bwMode="auto">
          <a:xfrm>
            <a:off x="5003800" y="39330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9397" name="Text Box 37"/>
          <p:cNvSpPr txBox="1">
            <a:spLocks noChangeArrowheads="1"/>
          </p:cNvSpPr>
          <p:nvPr/>
        </p:nvSpPr>
        <p:spPr bwMode="auto">
          <a:xfrm>
            <a:off x="5724525" y="342818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9398" name="Text Box 38"/>
          <p:cNvSpPr txBox="1">
            <a:spLocks noChangeArrowheads="1"/>
          </p:cNvSpPr>
          <p:nvPr/>
        </p:nvSpPr>
        <p:spPr bwMode="auto">
          <a:xfrm>
            <a:off x="4427538" y="566179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9399" name="Text Box 39"/>
          <p:cNvSpPr txBox="1">
            <a:spLocks noChangeArrowheads="1"/>
          </p:cNvSpPr>
          <p:nvPr/>
        </p:nvSpPr>
        <p:spPr bwMode="auto">
          <a:xfrm>
            <a:off x="5940425" y="494106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9400" name="Text Box 40"/>
          <p:cNvSpPr txBox="1">
            <a:spLocks noChangeArrowheads="1"/>
          </p:cNvSpPr>
          <p:nvPr/>
        </p:nvSpPr>
        <p:spPr bwMode="auto">
          <a:xfrm>
            <a:off x="6877050" y="35012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9401" name="Text Box 41"/>
          <p:cNvSpPr txBox="1">
            <a:spLocks noChangeArrowheads="1"/>
          </p:cNvSpPr>
          <p:nvPr/>
        </p:nvSpPr>
        <p:spPr bwMode="auto">
          <a:xfrm>
            <a:off x="7019925" y="43648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9402" name="Text Box 42"/>
          <p:cNvSpPr txBox="1">
            <a:spLocks noChangeArrowheads="1"/>
          </p:cNvSpPr>
          <p:nvPr/>
        </p:nvSpPr>
        <p:spPr bwMode="auto">
          <a:xfrm>
            <a:off x="4140200" y="465373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7619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1092</TotalTime>
  <Words>9906</Words>
  <Application>Microsoft Macintosh PowerPoint</Application>
  <PresentationFormat>On-screen Show (4:3)</PresentationFormat>
  <Paragraphs>3438</Paragraphs>
  <Slides>231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231</vt:i4>
      </vt:variant>
    </vt:vector>
  </HeadingPairs>
  <TitlesOfParts>
    <vt:vector size="243" baseType="lpstr">
      <vt:lpstr>Arial Unicode MS</vt:lpstr>
      <vt:lpstr>Calibri</vt:lpstr>
      <vt:lpstr>Cambria Math</vt:lpstr>
      <vt:lpstr>cmsy10</vt:lpstr>
      <vt:lpstr>Gill Sans MT</vt:lpstr>
      <vt:lpstr>Lucida Grande</vt:lpstr>
      <vt:lpstr>ＭＳ Ｐゴシック</vt:lpstr>
      <vt:lpstr>msam6</vt:lpstr>
      <vt:lpstr>Myriad Pro</vt:lpstr>
      <vt:lpstr>Symbol</vt:lpstr>
      <vt:lpstr>Arial</vt:lpstr>
      <vt:lpstr>7_Standarddesign</vt:lpstr>
      <vt:lpstr>Algorithmen und Datenstrukturen</vt:lpstr>
      <vt:lpstr>Danksagung</vt:lpstr>
      <vt:lpstr>Graphen</vt:lpstr>
      <vt:lpstr>Graphen</vt:lpstr>
      <vt:lpstr>Graphen</vt:lpstr>
      <vt:lpstr>Graphen</vt:lpstr>
      <vt:lpstr>Graphen</vt:lpstr>
      <vt:lpstr>Graphen</vt:lpstr>
      <vt:lpstr>Operationen auf Graphen</vt:lpstr>
      <vt:lpstr>Operationen auf Graphen</vt:lpstr>
      <vt:lpstr>Operationen auf Graphen</vt:lpstr>
      <vt:lpstr>Operationen auf Graphen</vt:lpstr>
      <vt:lpstr>Graphrepräsentationen</vt:lpstr>
      <vt:lpstr>Graphrepräsentationen</vt:lpstr>
      <vt:lpstr>Sequenz von Kanten</vt:lpstr>
      <vt:lpstr>Graphrepräsentationen</vt:lpstr>
      <vt:lpstr>Adjazenzfeld</vt:lpstr>
      <vt:lpstr>Graphrepräsentationen</vt:lpstr>
      <vt:lpstr>Adjazenzliste</vt:lpstr>
      <vt:lpstr>Graphrepräsentationen</vt:lpstr>
      <vt:lpstr>Adjazenzmatrix</vt:lpstr>
      <vt:lpstr>Graphrepräsentationen</vt:lpstr>
      <vt:lpstr>Adjazenzliste+Hashtabelle</vt:lpstr>
      <vt:lpstr>Graphrepräsentationen</vt:lpstr>
      <vt:lpstr>Graphrepräsentationen</vt:lpstr>
      <vt:lpstr>Graphdurchlauf</vt:lpstr>
      <vt:lpstr>Graphdurchlauf</vt:lpstr>
      <vt:lpstr>Breitensuche</vt:lpstr>
      <vt:lpstr>Tiefensuche</vt:lpstr>
      <vt:lpstr>Breitensuche</vt:lpstr>
      <vt:lpstr>Breitensuche</vt:lpstr>
      <vt:lpstr>Breitensuche</vt:lpstr>
      <vt:lpstr>Breitensuche</vt:lpstr>
      <vt:lpstr>Breitensuche</vt:lpstr>
      <vt:lpstr>Iteratoren</vt:lpstr>
      <vt:lpstr>Iteratoren</vt:lpstr>
      <vt:lpstr>Breitensuche</vt:lpstr>
      <vt:lpstr>BFS(b)</vt:lpstr>
      <vt:lpstr>BFS(a)</vt:lpstr>
      <vt:lpstr>Tiefensuche</vt:lpstr>
      <vt:lpstr>Tiefensuche - Schema</vt:lpstr>
      <vt:lpstr>DFS-Nummerierung</vt:lpstr>
      <vt:lpstr>DFS-Nummerierung</vt:lpstr>
      <vt:lpstr>DFS-Nummerierung</vt:lpstr>
      <vt:lpstr>DFS-Nummerierung</vt:lpstr>
      <vt:lpstr>DFS-Nummerierung</vt:lpstr>
      <vt:lpstr>DFS-Nummerierung</vt:lpstr>
      <vt:lpstr>DFS-Nummerierung</vt:lpstr>
      <vt:lpstr>DFS-Nummerierung</vt:lpstr>
      <vt:lpstr>DFS-Nummerierung</vt:lpstr>
      <vt:lpstr>DFS-Nummerierung</vt:lpstr>
      <vt:lpstr>DFS-Nummerierung</vt:lpstr>
      <vt:lpstr>Starke ZHKs</vt:lpstr>
      <vt:lpstr>Starke ZHKs</vt:lpstr>
      <vt:lpstr>Starke ZHKs - Beispiel</vt:lpstr>
      <vt:lpstr>Starke ZHKs - Beispiel</vt:lpstr>
      <vt:lpstr>Starke ZHKs</vt:lpstr>
      <vt:lpstr>Starke ZHKs</vt:lpstr>
      <vt:lpstr>Starke ZHKs</vt:lpstr>
      <vt:lpstr>Starke ZHKs - Beispiel</vt:lpstr>
      <vt:lpstr>Starke ZHKs</vt:lpstr>
      <vt:lpstr>Starke ZHKs</vt:lpstr>
      <vt:lpstr>Starke ZHKs</vt:lpstr>
      <vt:lpstr>Starke ZHKs</vt:lpstr>
      <vt:lpstr>Starke ZHKs</vt:lpstr>
      <vt:lpstr>Starke ZHKs</vt:lpstr>
      <vt:lpstr>Starke ZHKs</vt:lpstr>
      <vt:lpstr>Starke ZHKs</vt:lpstr>
      <vt:lpstr>Starke ZHKs</vt:lpstr>
      <vt:lpstr>Starke ZHKs</vt:lpstr>
      <vt:lpstr>Starke ZHKs</vt:lpstr>
      <vt:lpstr>Starke ZHKs</vt:lpstr>
      <vt:lpstr>Wiederholung Invarianten</vt:lpstr>
      <vt:lpstr>Starke ZHKs</vt:lpstr>
      <vt:lpstr>Wiederholung: Tiefensuche-Schema</vt:lpstr>
      <vt:lpstr>Starke ZHKs</vt:lpstr>
      <vt:lpstr>Starke ZHKs</vt:lpstr>
      <vt:lpstr>Starke ZHKs - Beispiel</vt:lpstr>
      <vt:lpstr>Starke ZHKs</vt:lpstr>
      <vt:lpstr>Kürzeste Wege</vt:lpstr>
      <vt:lpstr>Kürzeste Wege</vt:lpstr>
      <vt:lpstr>Kürzeste Wege</vt:lpstr>
      <vt:lpstr>Kürzeste Wege</vt:lpstr>
      <vt:lpstr>Kürzeste Wege</vt:lpstr>
      <vt:lpstr>Kürzeste Wege</vt:lpstr>
      <vt:lpstr>Kürzeste Wege</vt:lpstr>
      <vt:lpstr>Kürzeste Wege in Graphen</vt:lpstr>
      <vt:lpstr>Kürzeste Wege in DAGs</vt:lpstr>
      <vt:lpstr>Kürzeste Wege in DAGs</vt:lpstr>
      <vt:lpstr>Kürzeste Wege in DAGs</vt:lpstr>
      <vt:lpstr>Kürzeste Wege in DAGs</vt:lpstr>
      <vt:lpstr>Kürzeste Wege in DAGs</vt:lpstr>
      <vt:lpstr>Kürzeste Wege in DAGs</vt:lpstr>
      <vt:lpstr>Kürzeste Wege in DAGs</vt:lpstr>
      <vt:lpstr>Kürzeste Wege in Graphen</vt:lpstr>
      <vt:lpstr>Kürzeste Wege in DAGs</vt:lpstr>
      <vt:lpstr>Kürzeste Wege in DAGs</vt:lpstr>
      <vt:lpstr>Kürzeste Wege in DAGs</vt:lpstr>
      <vt:lpstr>Kürzeste Wege in DAGs</vt:lpstr>
      <vt:lpstr>Kürzeste Wege in DAGs</vt:lpstr>
      <vt:lpstr>Kürzeste Wege in DAGs</vt:lpstr>
      <vt:lpstr>Kürzeste Wege in DAGs</vt:lpstr>
      <vt:lpstr>Dijkstras Algorithmus</vt:lpstr>
      <vt:lpstr>Dijkstras Algorithmus</vt:lpstr>
      <vt:lpstr>Dijkstras Algorithmus</vt:lpstr>
      <vt:lpstr>Dijkstras Algorithmus</vt:lpstr>
      <vt:lpstr>Dijkstras Algorithmus</vt:lpstr>
      <vt:lpstr>Kürzeste Wege</vt:lpstr>
      <vt:lpstr>Kürzeste Wege</vt:lpstr>
      <vt:lpstr>Kürzeste Wege: Heuristische Suche</vt:lpstr>
      <vt:lpstr>A* - Beispiel </vt:lpstr>
      <vt:lpstr>A* - Beispiel </vt:lpstr>
      <vt:lpstr>A* - Beispiel </vt:lpstr>
      <vt:lpstr>A* - Beispiel </vt:lpstr>
      <vt:lpstr>A* - Beispiel </vt:lpstr>
      <vt:lpstr>A* - Beispiel </vt:lpstr>
      <vt:lpstr>A* - Beispiel </vt:lpstr>
      <vt:lpstr>A* - Beispiel </vt:lpstr>
      <vt:lpstr>A* - Beispiel </vt:lpstr>
      <vt:lpstr>A* - Beispiel </vt:lpstr>
      <vt:lpstr>A* - Beispiel </vt:lpstr>
      <vt:lpstr>A* - Beispiel </vt:lpstr>
      <vt:lpstr>Vereinbarung</vt:lpstr>
      <vt:lpstr>Funktion A*</vt:lpstr>
      <vt:lpstr>Hilfsfunktionen</vt:lpstr>
      <vt:lpstr>Hilfsfunktionen</vt:lpstr>
      <vt:lpstr>Analyse</vt:lpstr>
      <vt:lpstr>Analyse</vt:lpstr>
      <vt:lpstr>Bellman-Ford Algorithmus</vt:lpstr>
      <vt:lpstr>Bellman-Ford Algorithmus</vt:lpstr>
      <vt:lpstr>Bellman-Ford Algorithmus</vt:lpstr>
      <vt:lpstr>Bellman-Ford Algorithmus</vt:lpstr>
      <vt:lpstr>Bellman-Ford Algorithmus</vt:lpstr>
      <vt:lpstr>Bellman-Ford Algorithmus</vt:lpstr>
      <vt:lpstr>Bellman-Ford Algorithmus</vt:lpstr>
      <vt:lpstr>Bellman-Ford Algorithmus</vt:lpstr>
      <vt:lpstr>Bellman-Ford Algorithmus</vt:lpstr>
      <vt:lpstr>Bellman-Ford Algorithmus</vt:lpstr>
      <vt:lpstr>All Pairs Shortest Paths</vt:lpstr>
      <vt:lpstr>All Pairs Shortest Paths</vt:lpstr>
      <vt:lpstr>Naive Erhöhung?</vt:lpstr>
      <vt:lpstr>Neuer Ansatz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Annahme: Ungerichteter Graph gegeben</vt:lpstr>
      <vt:lpstr>Neue Version</vt:lpstr>
      <vt:lpstr>Transitive Hülle / Erreichbarkeit für DAGs</vt:lpstr>
      <vt:lpstr>Naives Verfahren für Erreichbarkeit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Minimaler Spannbaum</vt:lpstr>
      <vt:lpstr>Maximal spannendes Anwendungsproblem</vt:lpstr>
      <vt:lpstr>Anwendungen in der Praxis</vt:lpstr>
      <vt:lpstr>Minimaler Spannbaum</vt:lpstr>
      <vt:lpstr>Minimaler Spannbaum</vt:lpstr>
      <vt:lpstr>Minimaler Spannbaum</vt:lpstr>
      <vt:lpstr>Minimaler Spannbaum</vt:lpstr>
      <vt:lpstr>Minimaler Spannbaum</vt:lpstr>
      <vt:lpstr>Minimaler Spannbaum</vt:lpstr>
      <vt:lpstr>Minimaler Spannbaum</vt:lpstr>
      <vt:lpstr>Minimaler Spannbaum</vt:lpstr>
      <vt:lpstr>Erinnerung: Union-Find DS</vt:lpstr>
      <vt:lpstr>Minimaler Spannbaum</vt:lpstr>
      <vt:lpstr>MinSpanningTree-Algorithmus</vt:lpstr>
      <vt:lpstr>Kruskal-Algorithmus</vt:lpstr>
      <vt:lpstr>Minimaler Spannbaum</vt:lpstr>
      <vt:lpstr>Minimaler Spannbaum</vt:lpstr>
      <vt:lpstr>Jarnik-Prim Algorithmus</vt:lpstr>
      <vt:lpstr>Jarnik-Prim Algorithmus</vt:lpstr>
      <vt:lpstr>Danksagung</vt:lpstr>
      <vt:lpstr>Betrachtete Arten von Netzwerken</vt:lpstr>
      <vt:lpstr>Netzwerke</vt:lpstr>
      <vt:lpstr>Problem des maximalen Flusses in Netzwerken</vt:lpstr>
      <vt:lpstr>Problem des maximalen Flusses in Netzwerken</vt:lpstr>
      <vt:lpstr>Netzwerkfluss</vt:lpstr>
      <vt:lpstr>Netzwerkfluss</vt:lpstr>
      <vt:lpstr>Netzwerkfluss</vt:lpstr>
      <vt:lpstr>Beispiel für flusserhöhende Pfade</vt:lpstr>
      <vt:lpstr>Ford-Fulkerson-Algorithmus</vt:lpstr>
      <vt:lpstr>Ford-Fulkerson Algo – Beispieldurchlauf</vt:lpstr>
      <vt:lpstr>Ford-Fulkerson Algo – Beispieldurchlauf</vt:lpstr>
      <vt:lpstr>Ford-Fulkerson Algo – Beispieldurchlauf</vt:lpstr>
      <vt:lpstr>Ford-Fulkerson Algo – Beispieldurchlauf</vt:lpstr>
      <vt:lpstr>Analyse des Algorithmus von Ford/Fulkerson</vt:lpstr>
      <vt:lpstr>Max Flow/Min Cut-Theorem</vt:lpstr>
      <vt:lpstr>Ford-Fulkerson Algorithmus – Analyse</vt:lpstr>
      <vt:lpstr>Schlechte Abfolge von zunehmenden Pfaden</vt:lpstr>
      <vt:lpstr>Ford-Fulkerson Algorithmus – Analyse</vt:lpstr>
      <vt:lpstr>Edmonds-Karp Algorithmus</vt:lpstr>
      <vt:lpstr>Praktische Fragestellung</vt:lpstr>
      <vt:lpstr>Mehrere Quellen und mehreren Senken</vt:lpstr>
      <vt:lpstr>Anwendung: Maximale Bipartite Matchings</vt:lpstr>
      <vt:lpstr>Bipartites Matching</vt:lpstr>
      <vt:lpstr>Lösung des maximalen Bipartiten Matchings</vt:lpstr>
      <vt:lpstr>Maximaler Fluss ⇔  Maximales Bipartites Matching</vt:lpstr>
      <vt:lpstr>Weiteres Beispiel zur Lösung von kombinatorischen Problemen mit Hilfe des maximalen Flusses</vt:lpstr>
      <vt:lpstr>Übersicht über Max-Flow-Algorithmen          (n=|V|, e=|E|, U=max{c(e) für alle e∈E})</vt:lpstr>
      <vt:lpstr>Königsberger Brückenproblem</vt:lpstr>
      <vt:lpstr>Algorithmus zur Entscheidung des Problems </vt:lpstr>
      <vt:lpstr>Transformation des Problems</vt:lpstr>
      <vt:lpstr>Entwurfsmuster Suchproblem?</vt:lpstr>
      <vt:lpstr>Beobachtung</vt:lpstr>
      <vt:lpstr>Neuformulierung des Problems</vt:lpstr>
      <vt:lpstr>Analyse auf Graphenebene</vt:lpstr>
      <vt:lpstr>Algorithmus Euler (1)</vt:lpstr>
      <vt:lpstr>Algorithmus Euler (2)</vt:lpstr>
      <vt:lpstr>Entwurfsmuster Nachdenken</vt:lpstr>
      <vt:lpstr>Kleine Modifikation</vt:lpstr>
      <vt:lpstr>Zusammenfassung Fluss in Netzwerken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1737</cp:revision>
  <cp:lastPrinted>2015-04-09T12:56:16Z</cp:lastPrinted>
  <dcterms:created xsi:type="dcterms:W3CDTF">2010-04-27T12:26:40Z</dcterms:created>
  <dcterms:modified xsi:type="dcterms:W3CDTF">2016-06-21T18:08:33Z</dcterms:modified>
</cp:coreProperties>
</file>