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00"/>
  </p:notesMasterIdLst>
  <p:handoutMasterIdLst>
    <p:handoutMasterId r:id="rId101"/>
  </p:handoutMasterIdLst>
  <p:sldIdLst>
    <p:sldId id="273" r:id="rId2"/>
    <p:sldId id="501" r:id="rId3"/>
    <p:sldId id="483" r:id="rId4"/>
    <p:sldId id="503" r:id="rId5"/>
    <p:sldId id="505" r:id="rId6"/>
    <p:sldId id="506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5" r:id="rId15"/>
    <p:sldId id="516" r:id="rId16"/>
    <p:sldId id="517" r:id="rId17"/>
    <p:sldId id="519" r:id="rId18"/>
    <p:sldId id="520" r:id="rId19"/>
    <p:sldId id="521" r:id="rId20"/>
    <p:sldId id="522" r:id="rId21"/>
    <p:sldId id="523" r:id="rId22"/>
    <p:sldId id="528" r:id="rId23"/>
    <p:sldId id="612" r:id="rId24"/>
    <p:sldId id="613" r:id="rId25"/>
    <p:sldId id="526" r:id="rId26"/>
    <p:sldId id="530" r:id="rId27"/>
    <p:sldId id="614" r:id="rId28"/>
    <p:sldId id="558" r:id="rId29"/>
    <p:sldId id="536" r:id="rId30"/>
    <p:sldId id="562" r:id="rId31"/>
    <p:sldId id="575" r:id="rId32"/>
    <p:sldId id="565" r:id="rId33"/>
    <p:sldId id="566" r:id="rId34"/>
    <p:sldId id="567" r:id="rId35"/>
    <p:sldId id="568" r:id="rId36"/>
    <p:sldId id="569" r:id="rId37"/>
    <p:sldId id="570" r:id="rId38"/>
    <p:sldId id="571" r:id="rId39"/>
    <p:sldId id="572" r:id="rId40"/>
    <p:sldId id="573" r:id="rId41"/>
    <p:sldId id="574" r:id="rId42"/>
    <p:sldId id="576" r:id="rId43"/>
    <p:sldId id="538" r:id="rId44"/>
    <p:sldId id="539" r:id="rId45"/>
    <p:sldId id="540" r:id="rId46"/>
    <p:sldId id="541" r:id="rId47"/>
    <p:sldId id="544" r:id="rId48"/>
    <p:sldId id="543" r:id="rId49"/>
    <p:sldId id="577" r:id="rId50"/>
    <p:sldId id="578" r:id="rId51"/>
    <p:sldId id="579" r:id="rId52"/>
    <p:sldId id="580" r:id="rId53"/>
    <p:sldId id="581" r:id="rId54"/>
    <p:sldId id="582" r:id="rId55"/>
    <p:sldId id="583" r:id="rId56"/>
    <p:sldId id="584" r:id="rId57"/>
    <p:sldId id="585" r:id="rId58"/>
    <p:sldId id="586" r:id="rId59"/>
    <p:sldId id="587" r:id="rId60"/>
    <p:sldId id="588" r:id="rId61"/>
    <p:sldId id="589" r:id="rId62"/>
    <p:sldId id="590" r:id="rId63"/>
    <p:sldId id="617" r:id="rId64"/>
    <p:sldId id="464" r:id="rId65"/>
    <p:sldId id="518" r:id="rId66"/>
    <p:sldId id="545" r:id="rId67"/>
    <p:sldId id="591" r:id="rId68"/>
    <p:sldId id="592" r:id="rId69"/>
    <p:sldId id="546" r:id="rId70"/>
    <p:sldId id="547" r:id="rId71"/>
    <p:sldId id="548" r:id="rId72"/>
    <p:sldId id="549" r:id="rId73"/>
    <p:sldId id="550" r:id="rId74"/>
    <p:sldId id="551" r:id="rId75"/>
    <p:sldId id="593" r:id="rId76"/>
    <p:sldId id="594" r:id="rId77"/>
    <p:sldId id="595" r:id="rId78"/>
    <p:sldId id="596" r:id="rId79"/>
    <p:sldId id="597" r:id="rId80"/>
    <p:sldId id="598" r:id="rId81"/>
    <p:sldId id="599" r:id="rId82"/>
    <p:sldId id="600" r:id="rId83"/>
    <p:sldId id="601" r:id="rId84"/>
    <p:sldId id="602" r:id="rId85"/>
    <p:sldId id="603" r:id="rId86"/>
    <p:sldId id="604" r:id="rId87"/>
    <p:sldId id="605" r:id="rId88"/>
    <p:sldId id="606" r:id="rId89"/>
    <p:sldId id="618" r:id="rId90"/>
    <p:sldId id="607" r:id="rId91"/>
    <p:sldId id="608" r:id="rId92"/>
    <p:sldId id="609" r:id="rId93"/>
    <p:sldId id="552" r:id="rId94"/>
    <p:sldId id="553" r:id="rId95"/>
    <p:sldId id="610" r:id="rId96"/>
    <p:sldId id="611" r:id="rId97"/>
    <p:sldId id="554" r:id="rId98"/>
    <p:sldId id="502" r:id="rId9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00C8"/>
    <a:srgbClr val="D0ECD3"/>
    <a:srgbClr val="38F769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20" autoAdjust="0"/>
    <p:restoredTop sz="94674" autoAdjust="0"/>
  </p:normalViewPr>
  <p:slideViewPr>
    <p:cSldViewPr>
      <p:cViewPr varScale="1">
        <p:scale>
          <a:sx n="114" d="100"/>
          <a:sy n="114" d="100"/>
        </p:scale>
        <p:origin x="18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12.07.16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12.07.16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65052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 smtClean="0">
              <a:cs typeface="+mn-cs"/>
            </a:endParaRPr>
          </a:p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Karsten Martiny (Übungen)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Dirty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An einem anderen Tag heben meine Frau und ich zur gleichen Zeit Geld vom Automaten ab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charset="2"/>
              <a:buChar char="Ø"/>
            </a:pPr>
            <a:r>
              <a:rPr lang="de-DE" dirty="0" smtClean="0"/>
              <a:t>Die Transaktion meiner Frau hat schon einen geänderten Zustand gelesen bevor meine Transaktion zurückgerollt wird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6" name="Bild 5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58219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Steuerprogramm (Scheduler) entscheidet über die Ausführungsreihenfolge der nebenläufigen Datenbankzugriffe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4234347" cy="34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Datenbankobjekte und Zugriffe daraus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nehmen ein vereinfachtes Datenmodell an</a:t>
            </a:r>
          </a:p>
          <a:p>
            <a:pPr lvl="1"/>
            <a:r>
              <a:rPr lang="de-DE" dirty="0" smtClean="0"/>
              <a:t>Eine Datenbank besteht aus einer Menge von benannten Objekten. In jedem Zustand hat ein Objekt einen Wert.</a:t>
            </a:r>
          </a:p>
          <a:p>
            <a:pPr lvl="1"/>
            <a:r>
              <a:rPr lang="de-DE" dirty="0" smtClean="0"/>
              <a:t>Transaktionen greifen auf ein Objekt </a:t>
            </a:r>
            <a:r>
              <a:rPr lang="de-DE" dirty="0" smtClean="0">
                <a:solidFill>
                  <a:srgbClr val="0000FF"/>
                </a:solidFill>
              </a:rPr>
              <a:t>o</a:t>
            </a:r>
            <a:r>
              <a:rPr lang="de-DE" dirty="0" smtClean="0"/>
              <a:t> mit den Operationen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und 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zu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In einer relationalen DB haben wir: </a:t>
            </a:r>
            <a:br>
              <a:rPr lang="de-DE" dirty="0" smtClean="0"/>
            </a:br>
            <a:r>
              <a:rPr lang="de-DE" dirty="0" smtClean="0"/>
              <a:t>Objekt ≙ Komponente eines </a:t>
            </a:r>
            <a:r>
              <a:rPr lang="de-DE" dirty="0" err="1" smtClean="0"/>
              <a:t>Tupels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Transaktion: Definition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</a:t>
            </a:r>
            <a:r>
              <a:rPr lang="de-DE" dirty="0" smtClean="0">
                <a:solidFill>
                  <a:srgbClr val="0000FF"/>
                </a:solidFill>
              </a:rPr>
              <a:t>Datenbanktransaktion </a:t>
            </a:r>
            <a:r>
              <a:rPr lang="de-DE" dirty="0" smtClean="0"/>
              <a:t>ist eine (strikt geordnete) </a:t>
            </a:r>
            <a:r>
              <a:rPr lang="de-DE" dirty="0" smtClean="0">
                <a:solidFill>
                  <a:srgbClr val="0000FF"/>
                </a:solidFill>
              </a:rPr>
              <a:t>Folge von Schritten</a:t>
            </a:r>
            <a:r>
              <a:rPr lang="de-DE" dirty="0" smtClean="0"/>
              <a:t>, wobei ein Schritt eine Zugriffsoperation auf ein Objekt ist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Transaktion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 = &lt;s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...,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&gt;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Schritt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= 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(e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Zugriffsoperation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∈ {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ead</a:t>
            </a:r>
            <a:r>
              <a:rPr lang="de-DE" dirty="0" smtClean="0">
                <a:solidFill>
                  <a:srgbClr val="3C8C93"/>
                </a:solidFill>
              </a:rPr>
              <a:t>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(rite) }</a:t>
            </a:r>
            <a:endParaRPr lang="de-DE" dirty="0" smtClean="0"/>
          </a:p>
          <a:p>
            <a:r>
              <a:rPr lang="de-DE" dirty="0" smtClean="0"/>
              <a:t>Die Länge einer Transaktion ist definiert als die Anzahl der Schritte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|T| 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/>
              <a:t>Beispiel: </a:t>
            </a:r>
            <a:r>
              <a:rPr lang="de-DE" dirty="0" smtClean="0">
                <a:solidFill>
                  <a:srgbClr val="3C8C93"/>
                </a:solidFill>
              </a:rPr>
              <a:t>T = &lt;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(A),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(A),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(B),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(B)&gt;</a:t>
            </a:r>
          </a:p>
          <a:p>
            <a:r>
              <a:rPr lang="de-DE" dirty="0" smtClean="0"/>
              <a:t>Abarbeitung durch Mischung der Schritte mehrerer Transaktionen (</a:t>
            </a:r>
            <a:r>
              <a:rPr lang="de-DE" dirty="0" smtClean="0">
                <a:solidFill>
                  <a:srgbClr val="0000C8"/>
                </a:solidFill>
              </a:rPr>
              <a:t>Sequenzieller Plan, Sequenz, S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4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7308304" y="3074402"/>
            <a:ext cx="648072" cy="3045895"/>
            <a:chOff x="7308304" y="3074402"/>
            <a:chExt cx="648072" cy="3045895"/>
          </a:xfrm>
        </p:grpSpPr>
        <p:pic>
          <p:nvPicPr>
            <p:cNvPr id="5" name="Bild 4" descr="Pages from 09-Transaction-Management-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70" y="3074402"/>
              <a:ext cx="503997" cy="3045895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7308304" y="4509120"/>
              <a:ext cx="64807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Serielle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Ein spezieller sequentieller Plan ist die serielle Ausführung</a:t>
            </a:r>
          </a:p>
          <a:p>
            <a:r>
              <a:rPr lang="de-DE" dirty="0" smtClean="0"/>
              <a:t>Ein Plan heißt </a:t>
            </a:r>
            <a:r>
              <a:rPr lang="de-DE" dirty="0" smtClean="0">
                <a:solidFill>
                  <a:srgbClr val="FF0000"/>
                </a:solidFill>
              </a:rPr>
              <a:t>seriell</a:t>
            </a:r>
            <a:r>
              <a:rPr lang="de-DE" dirty="0" smtClean="0"/>
              <a:t> genau dann, wenn für jede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j</a:t>
            </a:r>
            <a:r>
              <a:rPr lang="de-DE" dirty="0" smtClean="0"/>
              <a:t> alle ihre </a:t>
            </a:r>
            <a:r>
              <a:rPr lang="de-DE" dirty="0" smtClean="0">
                <a:solidFill>
                  <a:srgbClr val="0000FF"/>
                </a:solidFill>
              </a:rPr>
              <a:t>Schritte direkt aufeinanderfolgen </a:t>
            </a:r>
            <a:r>
              <a:rPr lang="de-DE" dirty="0" smtClean="0"/>
              <a:t>(ohne Schritte anderer Transaktion dazwischen)</a:t>
            </a:r>
          </a:p>
          <a:p>
            <a:pPr marL="0" indent="0">
              <a:buNone/>
            </a:pPr>
            <a:r>
              <a:rPr lang="de-DE" dirty="0" smtClean="0"/>
              <a:t>Betrachten wir das Geldautomatenbeispiel:</a:t>
            </a:r>
          </a:p>
          <a:p>
            <a:r>
              <a:rPr lang="de-DE" dirty="0"/>
              <a:t> </a:t>
            </a:r>
            <a:r>
              <a:rPr lang="de-DE" dirty="0" smtClean="0">
                <a:solidFill>
                  <a:srgbClr val="3C8C93"/>
                </a:solidFill>
              </a:rPr>
              <a:t>S </a:t>
            </a:r>
            <a:r>
              <a:rPr lang="de-DE" dirty="0">
                <a:solidFill>
                  <a:srgbClr val="3C8C93"/>
                </a:solidFill>
              </a:rPr>
              <a:t>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/>
              <a:t>Dieser Plan ist nicht seriell </a:t>
            </a:r>
          </a:p>
          <a:p>
            <a:pPr marL="0" indent="0">
              <a:buNone/>
            </a:pPr>
            <a:r>
              <a:rPr lang="de-DE" dirty="0" smtClean="0"/>
              <a:t>Wenn meine Frau später zum Automaten geht, ergibt sich</a:t>
            </a:r>
          </a:p>
          <a:p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 </a:t>
            </a:r>
            <a:r>
              <a:rPr lang="de-DE" dirty="0">
                <a:solidFill>
                  <a:srgbClr val="3C8C93"/>
                </a:solidFill>
              </a:rPr>
              <a:t>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/>
              <a:t>Dieser Plan ist </a:t>
            </a:r>
            <a:r>
              <a:rPr lang="de-DE" dirty="0" smtClean="0"/>
              <a:t>seriell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236296" y="4869160"/>
            <a:ext cx="86409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1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Korrektheit der seriellen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Anomalien können nur auftreten, wenn die Schritte mehrerer Transaktionen verschränkt ausgeführt werden  (Multi-User-Modus)</a:t>
            </a:r>
          </a:p>
          <a:p>
            <a:r>
              <a:rPr lang="de-DE" dirty="0" smtClean="0"/>
              <a:t>Falls alle Transaktionen bis zum Ende ausgeführt werden (keine Nebenläufigkeit), treten </a:t>
            </a:r>
            <a:br>
              <a:rPr lang="de-DE" dirty="0" smtClean="0"/>
            </a:br>
            <a:r>
              <a:rPr lang="de-DE" dirty="0" smtClean="0"/>
              <a:t>keine Anomalien auf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Jede serielle Ausführung ist korrekt</a:t>
            </a:r>
          </a:p>
          <a:p>
            <a:r>
              <a:rPr lang="de-DE" dirty="0" smtClean="0"/>
              <a:t>Verzicht auf nebenläufige Ausführung nicht praktikabel, da zu langsam (Wartezeit auf Platten)</a:t>
            </a:r>
          </a:p>
          <a:p>
            <a:r>
              <a:rPr lang="de-DE" dirty="0" smtClean="0"/>
              <a:t>Jede verschränkte Ausführung, die einen gleichen Zustand wie eine </a:t>
            </a:r>
            <a:r>
              <a:rPr lang="de-DE" dirty="0"/>
              <a:t>serielle </a:t>
            </a:r>
            <a:r>
              <a:rPr lang="de-DE" dirty="0" smtClean="0"/>
              <a:t>erzeugt, ist korrekt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Abarbeitungsreihenfolge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369"/>
          </a:xfrm>
        </p:spPr>
        <p:txBody>
          <a:bodyPr/>
          <a:lstStyle/>
          <a:p>
            <a:r>
              <a:rPr lang="de-DE" dirty="0" smtClean="0"/>
              <a:t>Vorstellung: Sequentieller Plan gegeben</a:t>
            </a:r>
          </a:p>
          <a:p>
            <a:r>
              <a:rPr lang="de-DE" dirty="0" smtClean="0"/>
              <a:t>Manchmal kann man einfach </a:t>
            </a:r>
            <a:r>
              <a:rPr lang="de-DE" dirty="0" smtClean="0">
                <a:solidFill>
                  <a:srgbClr val="0000FF"/>
                </a:solidFill>
              </a:rPr>
              <a:t>Teilschritte</a:t>
            </a:r>
            <a:r>
              <a:rPr lang="de-DE" dirty="0" smtClean="0"/>
              <a:t> aus verschiedenen Transaktionen in einem Plan </a:t>
            </a:r>
            <a:r>
              <a:rPr lang="de-DE" dirty="0" smtClean="0">
                <a:solidFill>
                  <a:srgbClr val="0000FF"/>
                </a:solidFill>
              </a:rPr>
              <a:t>umordnen</a:t>
            </a:r>
          </a:p>
          <a:p>
            <a:pPr lvl="1"/>
            <a:r>
              <a:rPr lang="de-DE" dirty="0" smtClean="0"/>
              <a:t>Nicht jedoch die Teilschritte </a:t>
            </a:r>
            <a:r>
              <a:rPr lang="de-DE" dirty="0"/>
              <a:t>innerhalb</a:t>
            </a:r>
            <a:r>
              <a:rPr lang="de-DE" baseline="-25000" dirty="0"/>
              <a:t> </a:t>
            </a:r>
            <a:r>
              <a:rPr lang="de-DE" dirty="0" smtClean="0"/>
              <a:t>einer einzelnen Transaktion (sonst eventuell anderes Ergebnis)</a:t>
            </a:r>
          </a:p>
          <a:p>
            <a:r>
              <a:rPr lang="de-DE" dirty="0" smtClean="0"/>
              <a:t>Jeder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  <a:r>
              <a:rPr lang="de-DE" dirty="0" smtClean="0"/>
              <a:t>, der durch legale </a:t>
            </a:r>
            <a:r>
              <a:rPr lang="de-DE" dirty="0" err="1" smtClean="0"/>
              <a:t>Umordnung</a:t>
            </a:r>
            <a:r>
              <a:rPr lang="de-DE" dirty="0" smtClean="0"/>
              <a:t> von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generiert werden kann, heißt </a:t>
            </a:r>
            <a:r>
              <a:rPr lang="de-DE" dirty="0" smtClean="0">
                <a:solidFill>
                  <a:srgbClr val="0000FF"/>
                </a:solidFill>
              </a:rPr>
              <a:t>äquivalent</a:t>
            </a:r>
            <a:r>
              <a:rPr lang="de-DE" dirty="0" smtClean="0"/>
              <a:t> zu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r>
              <a:rPr lang="de-DE" dirty="0" smtClean="0"/>
              <a:t>Falls </a:t>
            </a:r>
            <a:r>
              <a:rPr lang="de-DE" dirty="0" err="1" smtClean="0"/>
              <a:t>Umordnung</a:t>
            </a:r>
            <a:r>
              <a:rPr lang="de-DE" dirty="0" smtClean="0"/>
              <a:t> nicht möglich weil Ergebnis verfälscht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smtClean="0">
                <a:solidFill>
                  <a:srgbClr val="0000C8"/>
                </a:solidFill>
                <a:sym typeface="Wingdings"/>
              </a:rPr>
              <a:t>Konflikt</a:t>
            </a:r>
          </a:p>
          <a:p>
            <a:r>
              <a:rPr lang="de-DE" dirty="0" smtClean="0">
                <a:sym typeface="Wingdings"/>
              </a:rPr>
              <a:t>Wie ist das definierbar?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8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Konflikte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Ausführbare Definition eines Konflikts:</a:t>
            </a:r>
          </a:p>
          <a:p>
            <a:r>
              <a:rPr lang="de-DE" sz="2400" dirty="0" smtClean="0"/>
              <a:t>Zwei Operationen </a:t>
            </a:r>
            <a:r>
              <a:rPr lang="de-DE" sz="2400" dirty="0" smtClean="0">
                <a:solidFill>
                  <a:srgbClr val="3C8C93"/>
                </a:solidFill>
              </a:rPr>
              <a:t>a</a:t>
            </a:r>
            <a:r>
              <a:rPr lang="de-DE" sz="2400" baseline="-25000" dirty="0" smtClean="0">
                <a:solidFill>
                  <a:srgbClr val="3C8C93"/>
                </a:solidFill>
              </a:rPr>
              <a:t>i</a:t>
            </a:r>
            <a:r>
              <a:rPr lang="de-DE" sz="2400" dirty="0" smtClean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) </a:t>
            </a:r>
            <a:r>
              <a:rPr lang="de-DE" sz="2400" dirty="0" smtClean="0"/>
              <a:t>und </a:t>
            </a:r>
            <a:r>
              <a:rPr lang="de-DE" sz="2400" dirty="0" err="1" smtClean="0">
                <a:solidFill>
                  <a:srgbClr val="3C8C93"/>
                </a:solidFill>
              </a:rPr>
              <a:t>a‘</a:t>
            </a:r>
            <a:r>
              <a:rPr lang="de-DE" sz="2400" baseline="-25000" dirty="0" err="1" smtClean="0">
                <a:solidFill>
                  <a:srgbClr val="3C8C93"/>
                </a:solidFill>
              </a:rPr>
              <a:t>j</a:t>
            </a:r>
            <a:r>
              <a:rPr lang="de-DE" sz="2400" dirty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‘) </a:t>
            </a:r>
            <a:r>
              <a:rPr lang="de-DE" sz="2400" dirty="0" smtClean="0"/>
              <a:t>stehen in Konflikt zueinander in </a:t>
            </a:r>
            <a:r>
              <a:rPr lang="de-DE" sz="2400" dirty="0" smtClean="0">
                <a:solidFill>
                  <a:srgbClr val="3C8C93"/>
                </a:solidFill>
              </a:rPr>
              <a:t>S</a:t>
            </a:r>
            <a:r>
              <a:rPr lang="de-DE" sz="2400" dirty="0" smtClean="0"/>
              <a:t>, wenn</a:t>
            </a:r>
          </a:p>
          <a:p>
            <a:pPr lvl="1"/>
            <a:r>
              <a:rPr lang="de-DE" sz="2000" dirty="0" smtClean="0"/>
              <a:t>sie zu zwei verschiedenen Transaktionen gehören </a:t>
            </a:r>
            <a:r>
              <a:rPr lang="de-DE" sz="2000" dirty="0" smtClean="0">
                <a:solidFill>
                  <a:srgbClr val="3C8C93"/>
                </a:solidFill>
              </a:rPr>
              <a:t>i ≠ </a:t>
            </a:r>
            <a:r>
              <a:rPr lang="de-DE" sz="2000" dirty="0" err="1" smtClean="0">
                <a:solidFill>
                  <a:srgbClr val="3C8C93"/>
                </a:solidFill>
              </a:rPr>
              <a:t>j</a:t>
            </a:r>
            <a:endParaRPr lang="de-DE" sz="2000" dirty="0" smtClean="0">
              <a:solidFill>
                <a:srgbClr val="3C8C93"/>
              </a:solidFill>
            </a:endParaRPr>
          </a:p>
          <a:p>
            <a:pPr lvl="1"/>
            <a:r>
              <a:rPr lang="de-DE" sz="2000" dirty="0" smtClean="0"/>
              <a:t>sie das gleiche Objekte referenzieren </a:t>
            </a:r>
            <a:r>
              <a:rPr lang="de-DE" sz="2000" dirty="0" smtClean="0">
                <a:solidFill>
                  <a:srgbClr val="3C8C93"/>
                </a:solidFill>
              </a:rPr>
              <a:t>(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 = 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‘) </a:t>
            </a:r>
            <a:r>
              <a:rPr lang="de-DE" sz="2000" dirty="0" smtClean="0"/>
              <a:t>und</a:t>
            </a:r>
          </a:p>
          <a:p>
            <a:pPr lvl="1"/>
            <a:r>
              <a:rPr lang="de-DE" sz="2000" dirty="0" smtClean="0"/>
              <a:t>mindestens eine der Operationen </a:t>
            </a:r>
            <a:r>
              <a:rPr lang="de-DE" sz="2000" dirty="0" smtClean="0">
                <a:solidFill>
                  <a:srgbClr val="3C8C93"/>
                </a:solidFill>
              </a:rPr>
              <a:t>a</a:t>
            </a:r>
            <a:r>
              <a:rPr lang="de-DE" sz="2000" dirty="0" smtClean="0"/>
              <a:t> oder </a:t>
            </a:r>
            <a:r>
              <a:rPr lang="de-DE" sz="2000" dirty="0" smtClean="0">
                <a:solidFill>
                  <a:srgbClr val="3C8C93"/>
                </a:solidFill>
              </a:rPr>
              <a:t>a‘</a:t>
            </a:r>
            <a:r>
              <a:rPr lang="de-DE" sz="2000" dirty="0" smtClean="0"/>
              <a:t> eine Schreiboperation ist </a:t>
            </a:r>
          </a:p>
          <a:p>
            <a:r>
              <a:rPr lang="de-DE" sz="2400" dirty="0" smtClean="0"/>
              <a:t>Hierdurch ist eine sog. Konfliktmatrix definiert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2837902" cy="961225"/>
          </a:xfrm>
          <a:prstGeom prst="rect">
            <a:avLst/>
          </a:prstGeom>
        </p:spPr>
      </p:pic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80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5256361"/>
          </a:xfrm>
        </p:spPr>
        <p:txBody>
          <a:bodyPr/>
          <a:lstStyle/>
          <a:p>
            <a:r>
              <a:rPr lang="de-DE" dirty="0" smtClean="0"/>
              <a:t>Ein Plan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heißt </a:t>
            </a:r>
            <a:r>
              <a:rPr lang="de-DE" dirty="0" err="1" smtClean="0">
                <a:solidFill>
                  <a:srgbClr val="0000FF"/>
                </a:solidFill>
              </a:rPr>
              <a:t>serialisierbar</a:t>
            </a:r>
            <a:r>
              <a:rPr lang="de-DE" dirty="0" smtClean="0"/>
              <a:t>, </a:t>
            </a:r>
            <a:r>
              <a:rPr lang="de-DE" dirty="0" err="1" smtClean="0"/>
              <a:t>gdw</a:t>
            </a:r>
            <a:r>
              <a:rPr lang="de-DE" dirty="0" smtClean="0"/>
              <a:t>. er äquivalent ist zu </a:t>
            </a:r>
            <a:r>
              <a:rPr lang="de-DE" b="1" dirty="0" smtClean="0"/>
              <a:t>einem</a:t>
            </a:r>
            <a:r>
              <a:rPr lang="de-DE" dirty="0" smtClean="0"/>
              <a:t> seriellen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</a:p>
          <a:p>
            <a:r>
              <a:rPr lang="de-DE" dirty="0" smtClean="0"/>
              <a:t>Die Ausführung eines </a:t>
            </a:r>
            <a:r>
              <a:rPr lang="de-DE" dirty="0" err="1" smtClean="0"/>
              <a:t>serialisierbaren</a:t>
            </a:r>
            <a:r>
              <a:rPr lang="de-DE" dirty="0" smtClean="0"/>
              <a:t> Plans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smtClean="0">
                <a:solidFill>
                  <a:srgbClr val="0000FF"/>
                </a:solidFill>
              </a:rPr>
              <a:t>korrekt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braucht nicht seriell zu sein)</a:t>
            </a:r>
          </a:p>
          <a:p>
            <a:r>
              <a:rPr lang="de-DE" dirty="0" smtClean="0"/>
              <a:t>Korrektheit eines Plans kann anhand des </a:t>
            </a:r>
            <a:r>
              <a:rPr lang="de-DE" dirty="0" smtClean="0">
                <a:solidFill>
                  <a:srgbClr val="0000FF"/>
                </a:solidFill>
              </a:rPr>
              <a:t>Konfliktgraphen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gezeigt werden (auch </a:t>
            </a:r>
            <a:r>
              <a:rPr lang="de-DE" dirty="0" err="1" smtClean="0">
                <a:solidFill>
                  <a:srgbClr val="0000FF"/>
                </a:solidFill>
              </a:rPr>
              <a:t>Serialisierungsgraph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genannt)</a:t>
            </a:r>
          </a:p>
          <a:p>
            <a:pPr lvl="1"/>
            <a:r>
              <a:rPr lang="de-DE" dirty="0" smtClean="0"/>
              <a:t>Knoten von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/>
              <a:t> </a:t>
            </a:r>
            <a:r>
              <a:rPr lang="de-DE" dirty="0" smtClean="0"/>
              <a:t>sind die Transaktionen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/>
              <a:t> aus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pPr lvl="1"/>
            <a:r>
              <a:rPr lang="de-DE" dirty="0" smtClean="0"/>
              <a:t>Kanten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⟶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/>
              <a:t> werden hinzugefügt, </a:t>
            </a:r>
            <a:r>
              <a:rPr lang="de-DE" dirty="0" err="1" smtClean="0"/>
              <a:t>gdw</a:t>
            </a:r>
            <a:r>
              <a:rPr lang="de-DE" dirty="0" smtClean="0"/>
              <a:t>.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Operationen </a:t>
            </a:r>
            <a:br>
              <a:rPr lang="de-DE" dirty="0" smtClean="0"/>
            </a:b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  <a:r>
              <a:rPr lang="de-DE" dirty="0" smtClean="0"/>
              <a:t> und </a:t>
            </a:r>
            <a:r>
              <a:rPr lang="de-DE" dirty="0" err="1" smtClean="0">
                <a:solidFill>
                  <a:srgbClr val="3C8C93"/>
                </a:solidFill>
              </a:rPr>
              <a:t>a‘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  <a:r>
              <a:rPr lang="de-DE" dirty="0" smtClean="0"/>
              <a:t> enthält (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i ≠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dirty="0" smtClean="0"/>
              <a:t>), so dass </a:t>
            </a:r>
            <a:r>
              <a:rPr lang="de-DE" dirty="0">
                <a:solidFill>
                  <a:srgbClr val="3C8C93"/>
                </a:solidFill>
              </a:rPr>
              <a:t>a</a:t>
            </a:r>
            <a:r>
              <a:rPr lang="de-DE" baseline="-25000" dirty="0">
                <a:solidFill>
                  <a:srgbClr val="3C8C93"/>
                </a:solidFill>
              </a:rPr>
              <a:t>i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>
                <a:solidFill>
                  <a:srgbClr val="3C8C93"/>
                </a:solidFill>
              </a:rPr>
              <a:t>e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/>
              <a:t>vor</a:t>
            </a:r>
            <a:r>
              <a:rPr lang="de-DE" dirty="0">
                <a:solidFill>
                  <a:srgbClr val="3C8C93"/>
                </a:solidFill>
              </a:rPr>
              <a:t> </a:t>
            </a:r>
            <a:r>
              <a:rPr lang="de-DE" dirty="0" err="1">
                <a:solidFill>
                  <a:srgbClr val="3C8C93"/>
                </a:solidFill>
              </a:rPr>
              <a:t>a‘</a:t>
            </a:r>
            <a:r>
              <a:rPr lang="de-DE" baseline="-25000" dirty="0" err="1">
                <a:solidFill>
                  <a:srgbClr val="3C8C93"/>
                </a:solidFill>
              </a:rPr>
              <a:t>j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>
                <a:solidFill>
                  <a:srgbClr val="3C8C93"/>
                </a:solidFill>
              </a:rPr>
              <a:t>e</a:t>
            </a:r>
            <a:r>
              <a:rPr lang="de-DE" dirty="0">
                <a:solidFill>
                  <a:srgbClr val="3C8C93"/>
                </a:solidFill>
              </a:rPr>
              <a:t>‘)</a:t>
            </a:r>
            <a:r>
              <a:rPr lang="de-DE" dirty="0"/>
              <a:t> </a:t>
            </a:r>
          </a:p>
          <a:p>
            <a:pPr lvl="1"/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err="1" smtClean="0">
                <a:solidFill>
                  <a:srgbClr val="0000C8"/>
                </a:solidFill>
              </a:rPr>
              <a:t>serialisierbar</a:t>
            </a:r>
            <a:r>
              <a:rPr lang="de-DE" dirty="0" smtClean="0"/>
              <a:t>, wenn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zyklenfrei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ist</a:t>
            </a:r>
          </a:p>
          <a:p>
            <a:pPr lvl="1"/>
            <a:r>
              <a:rPr lang="de-DE" dirty="0" smtClean="0"/>
              <a:t>Serielle Ausführung bestimmbar </a:t>
            </a:r>
            <a:br>
              <a:rPr lang="de-DE" dirty="0" smtClean="0"/>
            </a:br>
            <a:r>
              <a:rPr lang="de-DE" dirty="0" smtClean="0"/>
              <a:t>durch topologische Sortierung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0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Transaktionsverwaltung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1187624" y="3501008"/>
            <a:ext cx="1467678" cy="1526705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im Anfrageplan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Können wir einen Scheduler bauen, der immer einen </a:t>
            </a:r>
            <a:r>
              <a:rPr lang="de-DE" dirty="0" err="1" smtClean="0"/>
              <a:t>serialisierbaren</a:t>
            </a:r>
            <a:r>
              <a:rPr lang="de-DE" dirty="0" smtClean="0"/>
              <a:t> Plan generiert?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333399"/>
                </a:solidFill>
              </a:rPr>
              <a:t>Idee:</a:t>
            </a:r>
          </a:p>
          <a:p>
            <a:r>
              <a:rPr lang="de-DE" dirty="0" smtClean="0"/>
              <a:t>Lasse jede Transaktion eine</a:t>
            </a:r>
            <a:br>
              <a:rPr lang="de-DE" dirty="0" smtClean="0"/>
            </a:br>
            <a:r>
              <a:rPr lang="de-DE" dirty="0" smtClean="0"/>
              <a:t>Sperre akquirieren, bevor auf </a:t>
            </a:r>
            <a:br>
              <a:rPr lang="de-DE" dirty="0" smtClean="0"/>
            </a:br>
            <a:r>
              <a:rPr lang="de-DE" dirty="0" smtClean="0"/>
              <a:t>ein Datum zugegriffen wird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Dadurch wird ein nebenläufiger</a:t>
            </a:r>
            <a:br>
              <a:rPr lang="de-DE" dirty="0" smtClean="0"/>
            </a:br>
            <a:r>
              <a:rPr lang="de-DE" dirty="0" smtClean="0"/>
              <a:t>Zugriff auf o verhindert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312368" cy="2939452"/>
          </a:xfrm>
          <a:prstGeom prst="rect">
            <a:avLst/>
          </a:prstGeom>
        </p:spPr>
      </p:pic>
      <p:pic>
        <p:nvPicPr>
          <p:cNvPr id="6" name="Bild 5" descr="Pages from 09-Transaction-Management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75" y="3925247"/>
            <a:ext cx="2367645" cy="12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Falls eine Sperre nicht zugeteilt wird (z.B. weil eine andere Transaktion T‘ die Sperre schon hält), wird die anfragende Transaktion T </a:t>
            </a:r>
            <a:r>
              <a:rPr lang="de-DE" dirty="0" smtClean="0">
                <a:solidFill>
                  <a:srgbClr val="0000FF"/>
                </a:solidFill>
              </a:rPr>
              <a:t>blockiert</a:t>
            </a:r>
          </a:p>
          <a:p>
            <a:r>
              <a:rPr lang="de-DE" dirty="0" smtClean="0"/>
              <a:t>Der Verwalter </a:t>
            </a:r>
            <a:r>
              <a:rPr lang="de-DE" dirty="0" smtClean="0">
                <a:solidFill>
                  <a:srgbClr val="0000FF"/>
                </a:solidFill>
              </a:rPr>
              <a:t>setzt</a:t>
            </a:r>
            <a:r>
              <a:rPr lang="de-DE" dirty="0" smtClean="0"/>
              <a:t> die Ausführung von Aktionen einer blockierten Transaktion T </a:t>
            </a:r>
            <a:r>
              <a:rPr lang="de-DE" dirty="0" smtClean="0">
                <a:solidFill>
                  <a:srgbClr val="0000FF"/>
                </a:solidFill>
              </a:rPr>
              <a:t>aus</a:t>
            </a:r>
          </a:p>
          <a:p>
            <a:r>
              <a:rPr lang="de-DE" dirty="0" smtClean="0"/>
              <a:t>Sobald T‘ die Sperre </a:t>
            </a:r>
            <a:r>
              <a:rPr lang="de-DE" dirty="0" smtClean="0">
                <a:solidFill>
                  <a:srgbClr val="0000FF"/>
                </a:solidFill>
              </a:rPr>
              <a:t>freigibt</a:t>
            </a:r>
            <a:r>
              <a:rPr lang="de-DE" dirty="0" smtClean="0"/>
              <a:t>, kann sie an T vergeben werden (oder an eine andere Transaktion, die darauf wartet)</a:t>
            </a:r>
          </a:p>
          <a:p>
            <a:r>
              <a:rPr lang="de-DE" dirty="0" smtClean="0"/>
              <a:t>Eine Transaktion, die eine Sperre erhält, wird </a:t>
            </a:r>
            <a:r>
              <a:rPr lang="de-DE" dirty="0" smtClean="0">
                <a:solidFill>
                  <a:srgbClr val="0000FF"/>
                </a:solidFill>
              </a:rPr>
              <a:t>fortgesetzt</a:t>
            </a:r>
          </a:p>
          <a:p>
            <a:r>
              <a:rPr lang="de-DE" dirty="0" smtClean="0"/>
              <a:t>Sperren regeln die </a:t>
            </a:r>
            <a:r>
              <a:rPr lang="de-DE" dirty="0" smtClean="0">
                <a:solidFill>
                  <a:srgbClr val="0000FF"/>
                </a:solidFill>
              </a:rPr>
              <a:t>relative Ordnung der Einzeloperationen </a:t>
            </a:r>
            <a:r>
              <a:rPr lang="de-DE" dirty="0" smtClean="0"/>
              <a:t>verschiedener Transaktionen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Verwendung von Sperren vor dem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Sperren werden automatisch in den Anfragebeantwortungsplan eingefügt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5" name="Bild 4" descr="Pages from 09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23111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Serialisierbarkeit</a:t>
            </a:r>
            <a:r>
              <a:rPr lang="de-DE" dirty="0" smtClean="0"/>
              <a:t> durch Sperren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5" name="Bild 4" descr="Pages from 09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6996619" cy="381177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68875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solidFill>
                  <a:srgbClr val="00B050"/>
                </a:solidFill>
              </a:rPr>
              <a:t>Kein Lost Update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Reicht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Idee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Sperrverwaltung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um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Serialisierbarkeit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garantieren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2" name="Bild 1" descr="Pages from 09-Transaction-Management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39" y="2385471"/>
            <a:ext cx="3967937" cy="39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0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Zwei-Phasen-Sperrverwaltung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Das Zwei-Phasen-Sperrprotokoll (</a:t>
            </a:r>
            <a:r>
              <a:rPr lang="de-DE" dirty="0" err="1" smtClean="0"/>
              <a:t>Two</a:t>
            </a:r>
            <a:r>
              <a:rPr lang="de-DE" dirty="0" smtClean="0"/>
              <a:t>-Phase </a:t>
            </a:r>
            <a:r>
              <a:rPr lang="de-DE" dirty="0" err="1" smtClean="0"/>
              <a:t>Locking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0000FF"/>
                </a:solidFill>
              </a:rPr>
              <a:t>2PL</a:t>
            </a:r>
            <a:r>
              <a:rPr lang="de-DE" dirty="0" smtClean="0"/>
              <a:t>) führt eine weitere Einschränkung ein</a:t>
            </a:r>
          </a:p>
          <a:p>
            <a:r>
              <a:rPr lang="de-DE" dirty="0" smtClean="0"/>
              <a:t>Sobald eine Transaktion eine Sperre freigegeben hat, darf sie keine weiteren Sperren anfordern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>
                <a:solidFill>
                  <a:srgbClr val="00B050"/>
                </a:solidFill>
              </a:rPr>
              <a:t>Repeatable</a:t>
            </a:r>
            <a:r>
              <a:rPr lang="de-DE" dirty="0" smtClean="0">
                <a:solidFill>
                  <a:srgbClr val="00B050"/>
                </a:solidFill>
              </a:rPr>
              <a:t> Read und kein </a:t>
            </a:r>
            <a:r>
              <a:rPr lang="de-DE" dirty="0" err="1" smtClean="0">
                <a:solidFill>
                  <a:srgbClr val="00B050"/>
                </a:solidFill>
              </a:rPr>
              <a:t>Inconsistent</a:t>
            </a:r>
            <a:r>
              <a:rPr lang="de-DE" dirty="0" smtClean="0">
                <a:solidFill>
                  <a:srgbClr val="00B050"/>
                </a:solidFill>
              </a:rPr>
              <a:t> Read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5" name="Bild 4" descr="Pages from 09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7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ages from 09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76" y="4018920"/>
            <a:ext cx="5556580" cy="128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Sperrarten (Sperrmodi)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Wir haben gesehen, dass zwei Leseoperationen nicht in Konflikt zueinander stehen</a:t>
            </a:r>
          </a:p>
          <a:p>
            <a:r>
              <a:rPr lang="de-DE" dirty="0" smtClean="0"/>
              <a:t>Systeme verwenden verschiedene Arten von Sperren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Lesesperren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shared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S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Schreibsperren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X</a:t>
            </a:r>
          </a:p>
          <a:p>
            <a:r>
              <a:rPr lang="de-DE" dirty="0" smtClean="0"/>
              <a:t>Lock stehen nur in Konflikt zueinander, wenn eines davon eine X-Sperre ist: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1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Beispiele noch </a:t>
            </a:r>
            <a:r>
              <a:rPr lang="de-DE" dirty="0" smtClean="0"/>
              <a:t>einmal: </a:t>
            </a:r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nicht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nicht korrekt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971600" y="5029029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2483767" y="5029029"/>
            <a:ext cx="1728191" cy="493661"/>
          </a:xfrm>
          <a:prstGeom prst="wedgeRectCallout">
            <a:avLst>
              <a:gd name="adj1" fmla="val 9669"/>
              <a:gd name="adj2" fmla="val -1358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1108212" y="2634794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458390" y="2606919"/>
            <a:ext cx="2257626" cy="750073"/>
          </a:xfrm>
          <a:prstGeom prst="wedgeRectCallout">
            <a:avLst>
              <a:gd name="adj1" fmla="val -34418"/>
              <a:gd name="adj2" fmla="val -1136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Blockierung</a:t>
            </a:r>
            <a:r>
              <a:rPr lang="en-US" dirty="0" smtClean="0">
                <a:solidFill>
                  <a:schemeClr val="tx1"/>
                </a:solidFill>
              </a:rPr>
              <a:t> T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(A) </a:t>
            </a:r>
            <a:r>
              <a:rPr lang="en-US" dirty="0" err="1" smtClean="0">
                <a:solidFill>
                  <a:schemeClr val="tx1"/>
                </a:solidFill>
              </a:rPr>
              <a:t>rückt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4088" y="1844824"/>
            <a:ext cx="252028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            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                  korrekt</a:t>
            </a:r>
            <a:endParaRPr lang="de-DE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78461"/>
            <a:ext cx="2880320" cy="1390499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2483767" y="1313223"/>
            <a:ext cx="1008113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2483768" y="1318262"/>
            <a:ext cx="1008113" cy="81071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3275856" y="3811126"/>
            <a:ext cx="1584177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flipH="1">
            <a:off x="3275856" y="3816165"/>
            <a:ext cx="1584177" cy="81071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2000" y="5029029"/>
            <a:ext cx="576064" cy="493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>
                <a:solidFill>
                  <a:schemeClr val="tx1"/>
                </a:solidFill>
              </a:rPr>
              <a:t>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4572000" y="111002"/>
            <a:ext cx="4449100" cy="1339241"/>
          </a:xfrm>
          <a:prstGeom prst="cloudCallout">
            <a:avLst>
              <a:gd name="adj1" fmla="val -98590"/>
              <a:gd name="adj2" fmla="val 1159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Erst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SLock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dann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5" name="Bild 4" descr="2013-11-28 05.10.20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Transaktionen leicht gemacht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509120"/>
            <a:ext cx="9144000" cy="17543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Vielleicht lag‘s an einer Verklemmung</a:t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Wechselseitiges Warten auf Freigabe</a:t>
            </a:r>
          </a:p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Siehe Vorlesung Betriebssysteme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6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Varianten des Zwei-Phasen-Sperrprotokolls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</a:t>
            </a:r>
            <a:r>
              <a:rPr lang="de-DE" dirty="0" smtClean="0">
                <a:solidFill>
                  <a:srgbClr val="0000FF"/>
                </a:solidFill>
              </a:rPr>
              <a:t>Freiheitsgrade</a:t>
            </a:r>
            <a:r>
              <a:rPr lang="de-DE" dirty="0" smtClean="0"/>
              <a:t> bzgl. der Akquise- und Rückgabezeit von Sperren</a:t>
            </a:r>
          </a:p>
          <a:p>
            <a:r>
              <a:rPr lang="de-DE" dirty="0" smtClean="0"/>
              <a:t>Mögliche Varianten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Wodurch könnten die Varianten motiviert sein?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5" name="Bild 4" descr="Pages from 09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7022022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0472" y="2852936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27784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640832" y="2854677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88024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92280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907704" y="4437112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2PL mit Voranforderung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76056" y="4437112"/>
            <a:ext cx="201622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 smtClean="0">
              <a:solidFill>
                <a:srgbClr val="0000FF"/>
              </a:solidFill>
            </a:endParaRPr>
          </a:p>
          <a:p>
            <a:pPr algn="ctr"/>
            <a:r>
              <a:rPr lang="de-DE" dirty="0" smtClean="0">
                <a:solidFill>
                  <a:srgbClr val="0000FF"/>
                </a:solidFill>
              </a:rPr>
              <a:t>striktes 2PL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Danksagung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de-DE" dirty="0" smtClean="0"/>
              <a:t>Diese </a:t>
            </a:r>
            <a:r>
              <a:rPr lang="de-DE" dirty="0"/>
              <a:t>Vorlesung </a:t>
            </a:r>
            <a:r>
              <a:rPr lang="de-DE" dirty="0" smtClean="0"/>
              <a:t>ist inspiriert von den Präsentationen </a:t>
            </a:r>
            <a:br>
              <a:rPr lang="de-DE" dirty="0" smtClean="0"/>
            </a:br>
            <a:r>
              <a:rPr lang="de-DE" dirty="0" smtClean="0"/>
              <a:t>zu dem Kurs: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Implementation of Database </a:t>
            </a:r>
            <a:r>
              <a:rPr lang="de-DE" dirty="0" smtClean="0"/>
              <a:t>Systems“</a:t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/>
              <a:t>Jens </a:t>
            </a:r>
            <a:r>
              <a:rPr lang="de-DE" dirty="0" smtClean="0"/>
              <a:t>Teubner an der </a:t>
            </a:r>
            <a:r>
              <a:rPr lang="de-DE" dirty="0"/>
              <a:t>ETH </a:t>
            </a:r>
            <a:r>
              <a:rPr lang="de-DE" dirty="0" err="1"/>
              <a:t>Zürich</a:t>
            </a:r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Graphiken und Code-Bestandteile wurden mit Zustimmung des Autors (und ggf. kleinen Änderungen) aus diesem Kurs übernommen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395536" y="2471211"/>
            <a:ext cx="7993261" cy="34060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Waskann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passieren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in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einem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Schritt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zurückgegeben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werden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8" name="Bild 7" descr="Pages from 09-Transaction-Management-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grpSp>
        <p:nvGrpSpPr>
          <p:cNvPr id="19" name="Gruppierung 18"/>
          <p:cNvGrpSpPr/>
          <p:nvPr/>
        </p:nvGrpSpPr>
        <p:grpSpPr>
          <a:xfrm>
            <a:off x="3563888" y="3068960"/>
            <a:ext cx="4176464" cy="1440160"/>
            <a:chOff x="3563888" y="3068960"/>
            <a:chExt cx="4176464" cy="1440160"/>
          </a:xfrm>
        </p:grpSpPr>
        <p:cxnSp>
          <p:nvCxnSpPr>
            <p:cNvPr id="3" name="Gerade Verbindung 2"/>
            <p:cNvCxnSpPr/>
            <p:nvPr/>
          </p:nvCxnSpPr>
          <p:spPr>
            <a:xfrm flipV="1">
              <a:off x="5292080" y="3068960"/>
              <a:ext cx="1008112" cy="93610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6300192" y="3068960"/>
              <a:ext cx="144016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3851920" y="4293096"/>
              <a:ext cx="122413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flipV="1">
              <a:off x="3563888" y="4293096"/>
              <a:ext cx="288032" cy="2160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ewitterblitz 15"/>
          <p:cNvSpPr/>
          <p:nvPr/>
        </p:nvSpPr>
        <p:spPr>
          <a:xfrm flipH="1">
            <a:off x="5436096" y="4077072"/>
            <a:ext cx="504056" cy="36004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1" name="Gewitterblitz 20"/>
          <p:cNvSpPr/>
          <p:nvPr/>
        </p:nvSpPr>
        <p:spPr>
          <a:xfrm flipH="1">
            <a:off x="5508104" y="3140968"/>
            <a:ext cx="504056" cy="36004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580112" y="3573016"/>
            <a:ext cx="8384" cy="1071736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5292080" y="3737606"/>
            <a:ext cx="288032" cy="26745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53442" y="5467304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Transaktionsverwaltung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B050"/>
                </a:solidFill>
              </a:rPr>
              <a:t>kein</a:t>
            </a:r>
            <a:r>
              <a:rPr lang="en-US" dirty="0" smtClean="0">
                <a:solidFill>
                  <a:srgbClr val="00B050"/>
                </a:solidFill>
              </a:rPr>
              <a:t> Dirty Read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6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Phantom-Problem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Obwohl beide Relationen dem 2PL-Protokoll folgen, sieht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/>
              <a:t> einen Effekt von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endParaRPr lang="de-DE" dirty="0" smtClean="0">
              <a:solidFill>
                <a:srgbClr val="3C8C93"/>
              </a:solidFill>
            </a:endParaRPr>
          </a:p>
          <a:p>
            <a:r>
              <a:rPr lang="de-DE" dirty="0" smtClean="0"/>
              <a:t>Ursache des Problems: </a:t>
            </a:r>
            <a:br>
              <a:rPr lang="de-DE" dirty="0" smtClean="0"/>
            </a:b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kann nur </a:t>
            </a:r>
            <a:r>
              <a:rPr lang="de-DE" dirty="0" smtClean="0">
                <a:solidFill>
                  <a:srgbClr val="0000FF"/>
                </a:solidFill>
              </a:rPr>
              <a:t>existierende</a:t>
            </a:r>
            <a:r>
              <a:rPr lang="de-DE" dirty="0" smtClean="0"/>
              <a:t> Tupel sperren</a:t>
            </a:r>
          </a:p>
          <a:p>
            <a:r>
              <a:rPr lang="de-DE" dirty="0" smtClean="0"/>
              <a:t>Sollen wir immer die ganze Relation sperren?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5" name="Bild 4" descr="Pages from 09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11530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eines Sperrverwalters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Ein Sperrverwalter muss drei Aufgaben effektiv erledigen: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Prüfen, welche </a:t>
            </a:r>
            <a:r>
              <a:rPr lang="de-DE" sz="2400" dirty="0" smtClean="0">
                <a:solidFill>
                  <a:srgbClr val="0000FF"/>
                </a:solidFill>
              </a:rPr>
              <a:t>Sperren für eine Ressource </a:t>
            </a:r>
            <a:r>
              <a:rPr lang="de-DE" sz="2400" dirty="0" smtClean="0"/>
              <a:t>gehalten werden (um eine Sperranforderung zu behandeln)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Bei Sperr-Rückgabe müssen die </a:t>
            </a:r>
            <a:r>
              <a:rPr lang="de-DE" sz="2400" dirty="0" smtClean="0">
                <a:solidFill>
                  <a:srgbClr val="0000FF"/>
                </a:solidFill>
              </a:rPr>
              <a:t>Transaktionen</a:t>
            </a:r>
            <a:r>
              <a:rPr lang="de-DE" sz="2400" dirty="0" smtClean="0"/>
              <a:t>, die die Sperre haben wollen, schnell </a:t>
            </a:r>
            <a:r>
              <a:rPr lang="de-DE" sz="2400" dirty="0" smtClean="0">
                <a:solidFill>
                  <a:srgbClr val="0000FF"/>
                </a:solidFill>
              </a:rPr>
              <a:t>identifizierbar</a:t>
            </a:r>
            <a:r>
              <a:rPr lang="de-DE" sz="2400" dirty="0" smtClean="0"/>
              <a:t> sein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Wenn eine Transaktion beendet wird, müssen alle von der Transaktion angeforderten und gehaltenen </a:t>
            </a:r>
            <a:r>
              <a:rPr lang="de-DE" sz="2400" dirty="0" smtClean="0">
                <a:solidFill>
                  <a:srgbClr val="0000FF"/>
                </a:solidFill>
              </a:rPr>
              <a:t>Sperren zurückgegeben </a:t>
            </a:r>
            <a:r>
              <a:rPr lang="de-DE" sz="2400" dirty="0" smtClean="0"/>
              <a:t>werden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Wie muss eine Datenstruktur aussehen, mit der diese Anforderungen erfüllt werden können?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von Aufgaben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für eine Ressource können über Hashzugriff gefunden werden</a:t>
            </a:r>
          </a:p>
          <a:p>
            <a:pPr lvl="1" indent="-342900"/>
            <a:r>
              <a:rPr lang="de-DE" dirty="0" smtClean="0"/>
              <a:t>Verkettete Liste der Lock </a:t>
            </a:r>
            <a:r>
              <a:rPr lang="de-DE" dirty="0" err="1" smtClean="0"/>
              <a:t>Control</a:t>
            </a:r>
            <a:r>
              <a:rPr lang="de-DE" dirty="0" smtClean="0"/>
              <a:t> Blocks über ‚First In Queue/Next in Queue‘ (alle Anfragen enthalten, stattgegeben oder nicht)</a:t>
            </a:r>
          </a:p>
          <a:p>
            <a:pPr lvl="1" indent="-342900"/>
            <a:r>
              <a:rPr lang="de-DE" dirty="0" smtClean="0"/>
              <a:t>Transaktion(en) am Kopf der Liste hält/halten Sperre für die Ressource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Wenn eine Sperre zurückgegeben wird (LCB aus der Liste entfernt), können die nächsten Transaktionen berücksichtigt werden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einer beendeten Transaktion können über ‚LCB Chain‘ identifiziert und zurückgegeben werden</a:t>
            </a:r>
          </a:p>
          <a:p>
            <a:pPr lvl="1" indent="-34290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1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Granularität des Sperrens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Die Granularität des Sperrens unterliegt Abwägung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Sperren mit multipler Granularität</a:t>
            </a: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Wofür sollte man Sperren auf Seitenebene betrachten?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5" name="Bild 4" descr="Pages from 06-Transaction-Management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716983" cy="34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mit multipler Granularität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Entscheide die Granularität von Sperren für jede Transaktion (abhängig von ihrer Charakteristik)</a:t>
            </a:r>
          </a:p>
          <a:p>
            <a:pPr lvl="1"/>
            <a:r>
              <a:rPr lang="de-DE" sz="2000" dirty="0" err="1" smtClean="0"/>
              <a:t>Tupel</a:t>
            </a:r>
            <a:r>
              <a:rPr lang="de-DE" sz="2000" dirty="0" smtClean="0"/>
              <a:t>-Sperre z.B. für 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und eine Tabellen-Sperre für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r>
              <a:rPr lang="de-DE" sz="2400" dirty="0" smtClean="0"/>
              <a:t>Wie können die Sperren für die Transaktionen koordiniert werden?</a:t>
            </a:r>
          </a:p>
          <a:p>
            <a:pPr lvl="1"/>
            <a:r>
              <a:rPr lang="de-DE" sz="2000" dirty="0" smtClean="0"/>
              <a:t>Für Q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sollen nicht für alle </a:t>
            </a:r>
            <a:r>
              <a:rPr lang="de-DE" sz="2000" dirty="0" err="1" smtClean="0"/>
              <a:t>Tupel</a:t>
            </a:r>
            <a:r>
              <a:rPr lang="de-DE" sz="2000" dirty="0" smtClean="0"/>
              <a:t> umständlich </a:t>
            </a:r>
            <a:br>
              <a:rPr lang="de-DE" sz="2000" dirty="0" smtClean="0"/>
            </a:br>
            <a:r>
              <a:rPr lang="de-DE" sz="2000" dirty="0" smtClean="0"/>
              <a:t>Sperrkonflikte analysiert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2492896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*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FROM </a:t>
            </a:r>
            <a:r>
              <a:rPr lang="de-DE" sz="1600" dirty="0">
                <a:latin typeface="Courier New" charset="0"/>
              </a:rPr>
              <a:t>CUSTOMERS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42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68152" y="4005064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</a:t>
            </a:r>
            <a:r>
              <a:rPr lang="de-DE" sz="1600" b="1" dirty="0" smtClean="0">
                <a:latin typeface="Courier New" charset="0"/>
              </a:rPr>
              <a:t>* FROM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dirty="0">
              <a:latin typeface="Courier New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33522" y="2708920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5724128" y="3974021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4876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Datenbanken setzten Vorhabens-Sperren (</a:t>
            </a:r>
            <a:r>
              <a:rPr lang="de-DE" dirty="0" err="1" smtClean="0"/>
              <a:t>intention</a:t>
            </a:r>
            <a:r>
              <a:rPr lang="de-DE" dirty="0" smtClean="0"/>
              <a:t> </a:t>
            </a:r>
            <a:r>
              <a:rPr lang="de-DE" dirty="0" err="1" smtClean="0"/>
              <a:t>locks</a:t>
            </a:r>
            <a:r>
              <a:rPr lang="de-DE" dirty="0" smtClean="0"/>
              <a:t>) für verschiedenen Sperrgranularitäten ein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Share</a:t>
            </a:r>
            <a:r>
              <a:rPr lang="de-DE" dirty="0" smtClean="0"/>
              <a:t>: IS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/>
              <a:t>: IX</a:t>
            </a:r>
          </a:p>
          <a:p>
            <a:r>
              <a:rPr lang="de-DE" dirty="0" smtClean="0"/>
              <a:t>Konfliktmatrix: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tabLst>
                <a:tab pos="4219575" algn="l"/>
              </a:tabLst>
            </a:pPr>
            <a:r>
              <a:rPr lang="de-DE" dirty="0" smtClean="0"/>
              <a:t>Eine Sperre </a:t>
            </a:r>
            <a:r>
              <a:rPr lang="de-DE" dirty="0" smtClean="0">
                <a:solidFill>
                  <a:srgbClr val="3C8C93"/>
                </a:solidFill>
              </a:rPr>
              <a:t>I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gröberen Ebene bedeutet, dass es eine Sperre 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niederen Ebene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0" y="34290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 </a:t>
            </a:r>
            <a:r>
              <a:rPr lang="de-DE" sz="2400" dirty="0" smtClean="0"/>
              <a:t>sperren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würde</a:t>
            </a:r>
          </a:p>
          <a:p>
            <a:r>
              <a:rPr lang="de-DE" sz="2400" dirty="0" smtClean="0"/>
              <a:t>eine IS-Sperre für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</a:t>
            </a:r>
            <a:br>
              <a:rPr lang="de-DE" sz="2400" dirty="0" smtClean="0"/>
            </a:br>
            <a:r>
              <a:rPr lang="de-DE" sz="2400" dirty="0" smtClean="0"/>
              <a:t>(auch für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die Datenbank) und dann</a:t>
            </a:r>
          </a:p>
          <a:p>
            <a:r>
              <a:rPr lang="de-DE" sz="2400" dirty="0" smtClean="0"/>
              <a:t>eine S-Sperre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</a:t>
            </a:r>
            <a:r>
              <a:rPr lang="de-DE" sz="2400" dirty="0" smtClean="0">
                <a:solidFill>
                  <a:srgbClr val="3C8C93"/>
                </a:solidFill>
              </a:rPr>
              <a:t>C_CUSTKEY=42 </a:t>
            </a:r>
            <a:r>
              <a:rPr lang="de-DE" sz="2400" dirty="0" smtClean="0"/>
              <a:t>akquirieren</a:t>
            </a:r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wurde eine</a:t>
            </a:r>
          </a:p>
          <a:p>
            <a:r>
              <a:rPr lang="de-DE" sz="2400" dirty="0" smtClean="0"/>
              <a:t>S-Sperre für die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 (und eine IS-Sperre auf dem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der Datenbank)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84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Entdeckung von Konflikten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Nehmen wir an, folgende Anfrage ist zu bearbeiten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Hierfür wird</a:t>
            </a:r>
          </a:p>
          <a:p>
            <a:r>
              <a:rPr lang="de-DE" sz="2400" dirty="0" smtClean="0"/>
              <a:t>eine IX-Sperre auf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(und ...) sowie</a:t>
            </a:r>
          </a:p>
          <a:p>
            <a:r>
              <a:rPr lang="de-DE" sz="2400" dirty="0" smtClean="0"/>
              <a:t>eine X-Sperre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Kunde 17</a:t>
            </a:r>
          </a:p>
          <a:p>
            <a:pPr marL="0" indent="0">
              <a:buNone/>
            </a:pPr>
            <a:r>
              <a:rPr lang="de-DE" sz="2400" dirty="0" smtClean="0"/>
              <a:t>Diese Anfrage ist</a:t>
            </a:r>
          </a:p>
          <a:p>
            <a:r>
              <a:rPr lang="de-DE" sz="2400" dirty="0" smtClean="0"/>
              <a:t>kompatibel mit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(kein Konflikt zw. IX und IS auf der Tabellenebene)</a:t>
            </a:r>
          </a:p>
          <a:p>
            <a:r>
              <a:rPr lang="de-DE" sz="2400" dirty="0" smtClean="0"/>
              <a:t>aber inkompatibel mit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(die S-Sperre auf Tabellenebene von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steht in Konflikt mit der IX-Sperre bzgl. Q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1844824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UPDATE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b="1" dirty="0">
              <a:latin typeface="Courier New" charset="0"/>
            </a:endParaRPr>
          </a:p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</a:t>
            </a:r>
            <a:r>
              <a:rPr lang="de-DE" sz="1600" dirty="0" smtClean="0">
                <a:latin typeface="Courier New" charset="0"/>
              </a:rPr>
              <a:t>NAME</a:t>
            </a:r>
            <a:r>
              <a:rPr lang="de-DE" sz="1600" b="1" dirty="0" smtClean="0">
                <a:latin typeface="Courier New" charset="0"/>
              </a:rPr>
              <a:t> = </a:t>
            </a:r>
            <a:r>
              <a:rPr lang="de-DE" sz="1600" dirty="0" smtClean="0">
                <a:latin typeface="Courier New" charset="0"/>
              </a:rPr>
              <a:t>‘John </a:t>
            </a:r>
            <a:r>
              <a:rPr lang="de-DE" sz="1600" dirty="0" err="1" smtClean="0">
                <a:latin typeface="Courier New" charset="0"/>
              </a:rPr>
              <a:t>Doe</a:t>
            </a:r>
            <a:r>
              <a:rPr lang="de-DE" sz="1600" dirty="0" smtClean="0">
                <a:latin typeface="Courier New" charset="0"/>
              </a:rPr>
              <a:t>‘</a:t>
            </a:r>
            <a:endParaRPr lang="de-DE" sz="1600" dirty="0">
              <a:latin typeface="Courier New" charset="0"/>
            </a:endParaRP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17</a:t>
            </a:r>
          </a:p>
        </p:txBody>
      </p:sp>
      <p:pic>
        <p:nvPicPr>
          <p:cNvPr id="6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04" y="16288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einfache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Ab und zu verwende ich meine Kreditkarte, um Geld von meinem Konto abzuheben</a:t>
            </a:r>
          </a:p>
          <a:p>
            <a:r>
              <a:rPr lang="de-DE" dirty="0" smtClean="0"/>
              <a:t>Der Bankautomat führt folgende Transaktion auf der Datenbasis der Bank aus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Wenn alles fehlerfrei abläuft, wird mein Konto richtig verwaltet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" y="3038183"/>
            <a:ext cx="8300761" cy="21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Konsistenzgarantien in SQL-92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In einigen Fall kann man mit einigen kleinen Fehlern im Anfrageergebnis leben</a:t>
            </a:r>
          </a:p>
          <a:p>
            <a:r>
              <a:rPr lang="de-DE" dirty="0" smtClean="0"/>
              <a:t>„Fehler“ bezüglich einzelner Tupel machen sich in Aggregat-funktionen evtl. kaum bemerkbar</a:t>
            </a:r>
          </a:p>
          <a:p>
            <a:pPr lvl="1"/>
            <a:r>
              <a:rPr lang="de-DE" dirty="0" smtClean="0"/>
              <a:t>Lesen inkonsistenter Werte (</a:t>
            </a:r>
            <a:r>
              <a:rPr lang="de-DE" dirty="0" err="1" smtClean="0"/>
              <a:t>inconsistent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anomaly</a:t>
            </a:r>
            <a:r>
              <a:rPr lang="de-DE" dirty="0" smtClean="0"/>
              <a:t>)</a:t>
            </a:r>
          </a:p>
          <a:p>
            <a:r>
              <a:rPr lang="de-DE" dirty="0" smtClean="0"/>
              <a:t>In SQL-92 kann man Isolations-Modi spezifizieren:</a:t>
            </a:r>
            <a:br>
              <a:rPr lang="de-DE" dirty="0" smtClean="0"/>
            </a:br>
            <a:r>
              <a:rPr lang="de-DE" dirty="0" smtClean="0"/>
              <a:t>SET ISOLATION &lt;MODE&gt;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lnSpc>
                <a:spcPct val="130000"/>
              </a:lnSpc>
            </a:pPr>
            <a:r>
              <a:rPr lang="de-DE" dirty="0" smtClean="0"/>
              <a:t>Es gibt weniger strikte Modi, unter denen die Performanz höher ist (weniger Verwaltungsaufwand</a:t>
            </a:r>
            <a:br>
              <a:rPr lang="de-DE" dirty="0" smtClean="0"/>
            </a:br>
            <a:r>
              <a:rPr lang="de-DE" dirty="0" smtClean="0"/>
              <a:t>z.B. für Sperren)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4389155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ISOLATION SERIALIZABLE;</a:t>
            </a:r>
            <a:endParaRPr lang="de-DE" sz="1600" dirty="0" smtClean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</a:t>
            </a:r>
            <a:r>
              <a:rPr lang="de-DE" dirty="0" err="1" smtClean="0"/>
              <a:t>Tupel</a:t>
            </a:r>
            <a:r>
              <a:rPr lang="de-DE" dirty="0" smtClean="0"/>
              <a:t>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Repeatable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Lese- und Schreibsperren nach 2PL akquiriert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Serializable</a:t>
            </a:r>
            <a:endParaRPr lang="de-DE" dirty="0" smtClean="0">
              <a:solidFill>
                <a:srgbClr val="0000FF"/>
              </a:solidFill>
            </a:endParaRPr>
          </a:p>
          <a:p>
            <a:pPr lvl="1"/>
            <a:r>
              <a:rPr lang="de-DE" dirty="0" smtClean="0"/>
              <a:t>Zusätzliche Sperranforderungen </a:t>
            </a:r>
            <a:r>
              <a:rPr lang="de-DE" dirty="0">
                <a:solidFill>
                  <a:srgbClr val="3C8C93"/>
                </a:solidFill>
              </a:rPr>
              <a:t>I☐</a:t>
            </a:r>
            <a:r>
              <a:rPr lang="de-DE" dirty="0" smtClean="0"/>
              <a:t>, um Phantomproblem zu begegnen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4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Resultierende Konsistenzgarantien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Einige Implementierungen unterstützen mehr, weniger oder andere Isolationsmodi (</a:t>
            </a:r>
            <a:r>
              <a:rPr lang="de-DE" dirty="0" err="1" smtClean="0"/>
              <a:t>isolation</a:t>
            </a:r>
            <a:r>
              <a:rPr lang="de-DE" dirty="0" smtClean="0"/>
              <a:t> </a:t>
            </a:r>
            <a:r>
              <a:rPr lang="de-DE" dirty="0" err="1" smtClean="0"/>
              <a:t>levels</a:t>
            </a:r>
            <a:r>
              <a:rPr lang="de-DE" dirty="0" smtClean="0"/>
              <a:t>)</a:t>
            </a:r>
          </a:p>
          <a:p>
            <a:r>
              <a:rPr lang="de-DE" dirty="0" smtClean="0"/>
              <a:t>Nur wenige Anwendung benötigen </a:t>
            </a:r>
            <a:br>
              <a:rPr lang="de-DE" dirty="0" smtClean="0"/>
            </a:br>
            <a:r>
              <a:rPr lang="de-DE" dirty="0" smtClean="0"/>
              <a:t>(volle) </a:t>
            </a:r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5" name="Bild 4" descr="Pages from 06-Transaction-Management-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0270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Nebenläufigkeit beim Indexzugriff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r>
              <a:rPr lang="de-DE" dirty="0" smtClean="0"/>
              <a:t>Betrachten wir eine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w</a:t>
            </a:r>
            <a:r>
              <a:rPr lang="de-DE" dirty="0" smtClean="0"/>
              <a:t>, die etwas in einen B-Baum einführt, was zu einer </a:t>
            </a:r>
            <a:r>
              <a:rPr lang="de-DE" dirty="0" err="1" smtClean="0"/>
              <a:t>Splitoperation</a:t>
            </a:r>
            <a:r>
              <a:rPr lang="de-DE" dirty="0" smtClean="0"/>
              <a:t> führt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57200" y="5012630"/>
            <a:ext cx="8229600" cy="15127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smtClean="0"/>
              <a:t>Einfügung eines Eintrags mit Schlüssel </a:t>
            </a:r>
            <a:r>
              <a:rPr lang="de-DE" smtClean="0">
                <a:solidFill>
                  <a:srgbClr val="0000FF"/>
                </a:solidFill>
              </a:rPr>
              <a:t>6330</a:t>
            </a:r>
          </a:p>
          <a:p>
            <a:pPr lvl="1"/>
            <a:r>
              <a:rPr lang="de-DE" smtClean="0"/>
              <a:t>Knoten 4 aufgespalten</a:t>
            </a:r>
          </a:p>
          <a:p>
            <a:pPr lvl="1"/>
            <a:r>
              <a:rPr lang="de-DE" smtClean="0"/>
              <a:t>Neuer Separator in Knoten 1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Bild 5" descr="Pages from 06-Indexing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304540" cy="273630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89836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129532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136885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5953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9553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1957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052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2282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474485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59033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27823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09590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342950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55867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1641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638678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661642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72079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4410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 descr="Pages from 06-Indexing-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198422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Nebenläufigkeit beim Indexzugriff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Nehme an, die Aufspaltung ist gerade erfolgt, aber der neue Separator </a:t>
            </a:r>
            <a:r>
              <a:rPr lang="de-DE" dirty="0" smtClean="0">
                <a:solidFill>
                  <a:srgbClr val="0000FF"/>
                </a:solidFill>
              </a:rPr>
              <a:t>6423</a:t>
            </a:r>
            <a:r>
              <a:rPr lang="de-DE" dirty="0" smtClean="0"/>
              <a:t> ist noch nicht etabliert</a:t>
            </a:r>
          </a:p>
          <a:p>
            <a:r>
              <a:rPr lang="de-DE" dirty="0" smtClean="0"/>
              <a:t>Nehme weiterhin an, ein nebenläufiges Lesen in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r>
              <a:rPr lang="de-DE" dirty="0" smtClean="0"/>
              <a:t> sucht nach </a:t>
            </a:r>
            <a:r>
              <a:rPr lang="de-DE" dirty="0" smtClean="0">
                <a:solidFill>
                  <a:srgbClr val="0000FF"/>
                </a:solidFill>
              </a:rPr>
              <a:t>8085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Die </a:t>
            </a:r>
            <a:r>
              <a:rPr lang="de-DE" dirty="0" err="1" smtClean="0"/>
              <a:t>Verzeigerung</a:t>
            </a:r>
            <a:r>
              <a:rPr lang="de-DE" dirty="0" smtClean="0"/>
              <a:t> weist auf Knoten node</a:t>
            </a:r>
            <a:r>
              <a:rPr lang="de-DE" baseline="-25000" dirty="0" smtClean="0"/>
              <a:t>4</a:t>
            </a:r>
          </a:p>
          <a:p>
            <a:pPr lvl="1"/>
            <a:r>
              <a:rPr lang="de-DE" dirty="0" smtClean="0"/>
              <a:t>Knoten node</a:t>
            </a:r>
            <a:r>
              <a:rPr lang="de-DE" baseline="-25000" dirty="0" smtClean="0"/>
              <a:t>4</a:t>
            </a:r>
            <a:r>
              <a:rPr lang="de-DE" dirty="0" smtClean="0"/>
              <a:t> enthält aber </a:t>
            </a:r>
            <a:r>
              <a:rPr lang="de-DE" dirty="0" smtClean="0">
                <a:solidFill>
                  <a:srgbClr val="0000FF"/>
                </a:solidFill>
              </a:rPr>
              <a:t>8050</a:t>
            </a:r>
            <a:r>
              <a:rPr lang="de-DE" dirty="0" smtClean="0"/>
              <a:t> nicht mehr, also wird der entsprechende Datensatz nicht gefunden</a:t>
            </a:r>
          </a:p>
          <a:p>
            <a:r>
              <a:rPr lang="de-DE" dirty="0" smtClean="0"/>
              <a:t>Auch in B-Bäumen muss beim Umbau mit Sperren gearbeitet werden!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8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und B-Baum-Indexe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B-Baum-Operationen</a:t>
            </a:r>
          </a:p>
          <a:p>
            <a:r>
              <a:rPr lang="de-DE" dirty="0" smtClean="0"/>
              <a:t>Für die Suche erfolgt ein Top-Down-Zugriff</a:t>
            </a:r>
          </a:p>
          <a:p>
            <a:r>
              <a:rPr lang="de-DE" dirty="0" smtClean="0"/>
              <a:t>Für Aktualisierungen ...</a:t>
            </a:r>
          </a:p>
          <a:p>
            <a:pPr lvl="1"/>
            <a:r>
              <a:rPr lang="de-DE" dirty="0" smtClean="0"/>
              <a:t>erfolgt erst eine Suche,</a:t>
            </a:r>
          </a:p>
          <a:p>
            <a:pPr lvl="1"/>
            <a:r>
              <a:rPr lang="de-DE" dirty="0" smtClean="0"/>
              <a:t>dann werden Daten ggf. in ein Blatt eingetragen und</a:t>
            </a:r>
          </a:p>
          <a:p>
            <a:pPr lvl="1"/>
            <a:r>
              <a:rPr lang="de-DE" dirty="0" smtClean="0"/>
              <a:t>ggf. werden Aufspaltungen von Knoten nach oben propagiert</a:t>
            </a:r>
          </a:p>
          <a:p>
            <a:r>
              <a:rPr lang="de-DE" dirty="0" smtClean="0"/>
              <a:t>Nach dem Zwei-Phasen-Sperrprotokoll ...</a:t>
            </a:r>
          </a:p>
          <a:p>
            <a:pPr lvl="1"/>
            <a:r>
              <a:rPr lang="de-DE" dirty="0" smtClean="0"/>
              <a:t>müssen S/X-Sperren auf dem Weg nach unten akquiriert werden (Konversion provoziert ggf. Verklemmungen)</a:t>
            </a:r>
          </a:p>
          <a:p>
            <a:pPr lvl="1"/>
            <a:r>
              <a:rPr lang="de-DE" dirty="0"/>
              <a:t>m</a:t>
            </a:r>
            <a:r>
              <a:rPr lang="de-DE" dirty="0" smtClean="0"/>
              <a:t>üssen alle Sperren bis zum Ende gehalten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B-Baum-Indexe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Diese Strategie reduziert die Nebenläufigkeit drastisch</a:t>
            </a:r>
          </a:p>
          <a:p>
            <a:r>
              <a:rPr lang="de-DE" dirty="0" smtClean="0"/>
              <a:t>Während des Indexzugriffs einer Transaktion müssen alle anderen Transaktionen warten, um die Sperre für die Wurzel des Index zu erhalten</a:t>
            </a:r>
          </a:p>
          <a:p>
            <a:r>
              <a:rPr lang="de-DE" dirty="0" smtClean="0"/>
              <a:t>Wurzel wird dadurch zum Flaschenhals und serialisiert alle (Schreib-)Transaktionen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Zwei-Phasen-Sperrprotokoll nicht angemessen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für B-Baum-Indexstrukturen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1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Betrachten wir den Schreibe-Fall (alle Sperren mit Konflikt)</a:t>
            </a:r>
          </a:p>
          <a:p>
            <a:r>
              <a:rPr lang="de-DE" dirty="0" smtClean="0"/>
              <a:t>Das Protokoll Write-</a:t>
            </a:r>
            <a:r>
              <a:rPr lang="de-DE" dirty="0" err="1" smtClean="0"/>
              <a:t>Only</a:t>
            </a:r>
            <a:r>
              <a:rPr lang="de-DE" dirty="0" smtClean="0"/>
              <a:t>-</a:t>
            </a:r>
            <a:r>
              <a:rPr lang="de-DE" dirty="0" err="1" smtClean="0"/>
              <a:t>Tree-Locking</a:t>
            </a:r>
            <a:r>
              <a:rPr lang="de-DE" dirty="0" smtClean="0"/>
              <a:t> (WTL) garantiert </a:t>
            </a:r>
            <a:r>
              <a:rPr lang="de-DE" dirty="0" err="1" smtClean="0"/>
              <a:t>Serialisierbarkeit</a:t>
            </a:r>
            <a:endParaRPr lang="de-DE" dirty="0" smtClean="0"/>
          </a:p>
          <a:p>
            <a:pPr lvl="1"/>
            <a:r>
              <a:rPr lang="de-DE" dirty="0" smtClean="0"/>
              <a:t>Für alle Baumknoten </a:t>
            </a:r>
            <a:r>
              <a:rPr lang="de-DE" dirty="0" err="1" smtClean="0"/>
              <a:t>n</a:t>
            </a:r>
            <a:r>
              <a:rPr lang="de-DE" dirty="0" smtClean="0"/>
              <a:t> außer der Wurzel kann eine Sperre nur akquiriert werden, wenn die Sperre für den Elternknoten akquiriert wurde</a:t>
            </a:r>
          </a:p>
          <a:p>
            <a:pPr lvl="1"/>
            <a:r>
              <a:rPr lang="de-DE" dirty="0" smtClean="0"/>
              <a:t>Sobald ein Knoten entsperrt wurde, kann für ihn nicht erneut eine Sperre angefordert werden (2PL)</a:t>
            </a:r>
          </a:p>
          <a:p>
            <a:pPr marL="0" indent="0">
              <a:buNone/>
            </a:pPr>
            <a:r>
              <a:rPr lang="de-DE" dirty="0" smtClean="0"/>
              <a:t>Und damit gilt:</a:t>
            </a:r>
          </a:p>
          <a:p>
            <a:r>
              <a:rPr lang="de-DE" dirty="0" smtClean="0"/>
              <a:t>Alle Transaktionen folgen Top-Down-Zugriffsmuster</a:t>
            </a:r>
          </a:p>
          <a:p>
            <a:r>
              <a:rPr lang="de-DE" dirty="0" smtClean="0"/>
              <a:t>Keine Transaktion kann dabei andere überholen</a:t>
            </a:r>
          </a:p>
          <a:p>
            <a:r>
              <a:rPr lang="de-DE" dirty="0" smtClean="0"/>
              <a:t>WTL-Protokoll ist verklemmungsfrei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2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Aufspaltungssicherheit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Wir müssen auf dem Weg nach unten in den B-Baum Schreibsperren wegen möglicher Aufspaltungen halten</a:t>
            </a:r>
          </a:p>
          <a:p>
            <a:r>
              <a:rPr lang="de-DE" sz="2400" dirty="0" smtClean="0"/>
              <a:t>Allerdings kann man leicht prüfen, ob ein Spaltung von Knoten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400" dirty="0" smtClean="0"/>
              <a:t> die Vorgänger überhaupt erreichen kann</a:t>
            </a:r>
          </a:p>
          <a:p>
            <a:pPr lvl="1"/>
            <a:r>
              <a:rPr lang="de-DE" sz="2000" dirty="0" smtClean="0"/>
              <a:t>Wenn </a:t>
            </a:r>
            <a:r>
              <a:rPr lang="de-DE" sz="2000" dirty="0" err="1" smtClean="0">
                <a:solidFill>
                  <a:srgbClr val="3C8C93"/>
                </a:solidFill>
              </a:rPr>
              <a:t>n</a:t>
            </a:r>
            <a:r>
              <a:rPr lang="de-DE" sz="2000" dirty="0" smtClean="0"/>
              <a:t> weniger als 2d Einträge enthält kommt es nicht zu einer Weiterreichung der Aufspaltung nach oben</a:t>
            </a:r>
          </a:p>
          <a:p>
            <a:r>
              <a:rPr lang="de-DE" sz="2400" dirty="0" smtClean="0"/>
              <a:t>Ein Knoten, der diese Bedingung erfüllt, heißt aufspaltungssicher (</a:t>
            </a:r>
            <a:r>
              <a:rPr lang="de-DE" sz="2400" dirty="0" err="1" smtClean="0"/>
              <a:t>split</a:t>
            </a:r>
            <a:r>
              <a:rPr lang="de-DE" sz="2400" dirty="0" smtClean="0"/>
              <a:t> </a:t>
            </a:r>
            <a:r>
              <a:rPr lang="de-DE" sz="2400" dirty="0" err="1" smtClean="0"/>
              <a:t>safe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Ausnutzung zur frühen Sperrrückgabe</a:t>
            </a:r>
          </a:p>
          <a:p>
            <a:pPr lvl="1"/>
            <a:r>
              <a:rPr lang="de-DE" sz="2000" dirty="0" smtClean="0"/>
              <a:t>Wenn ein Knoten auf dem Weg nach unten als aufspaltungssicher gilt, können alle Sperren der Vorgänger zurückgegeben werden</a:t>
            </a:r>
          </a:p>
          <a:p>
            <a:pPr lvl="1"/>
            <a:r>
              <a:rPr lang="de-DE" sz="2000" dirty="0" smtClean="0"/>
              <a:t>Sperren werden weniger lang gehalten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1)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5" name="Bild 4" descr="Pages from 06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340768"/>
            <a:ext cx="639424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Nebenläufiger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Mein Frau verwendet eine Karte für das gleiche Konto...</a:t>
            </a:r>
          </a:p>
          <a:p>
            <a:r>
              <a:rPr lang="de-DE" dirty="0" smtClean="0"/>
              <a:t>Eventuell verwenden wir unsere Karten zur gleichen Zeit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Die erste Aktualisierung des Kontos </a:t>
            </a:r>
            <a:br>
              <a:rPr lang="de-DE" dirty="0" smtClean="0"/>
            </a:br>
            <a:r>
              <a:rPr lang="de-DE" dirty="0" smtClean="0"/>
              <a:t>ist verlorengegangen: Mich </a:t>
            </a:r>
            <a:r>
              <a:rPr lang="de-DE" dirty="0" err="1" smtClean="0"/>
              <a:t>freut‘s</a:t>
            </a:r>
            <a:r>
              <a:rPr lang="de-DE" dirty="0" smtClean="0"/>
              <a:t>! Allerdings...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5" name="Bild 4" descr="Pages from 09-Transaction-Management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23171"/>
            <a:ext cx="6480720" cy="27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Erhöhung der Nebenläufigkeit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Auch mit Sperrkopplung werden eine beträchtliche Anzahl von Sperren für innere Knoten benötigt (wodurch die Nebenläufigkeit gemindert wird)</a:t>
            </a:r>
          </a:p>
          <a:p>
            <a:r>
              <a:rPr lang="de-DE" sz="2400" dirty="0" smtClean="0"/>
              <a:t>Innere Knoten selten durch Aktualisierungen betroffen</a:t>
            </a:r>
          </a:p>
          <a:p>
            <a:pPr lvl="1"/>
            <a:r>
              <a:rPr lang="de-DE" sz="2000" dirty="0" smtClean="0"/>
              <a:t>Wenn d=50, dann Aufspaltung bei jeder 50. Einfügung</a:t>
            </a:r>
            <a:br>
              <a:rPr lang="de-DE" sz="2000" dirty="0" smtClean="0"/>
            </a:br>
            <a:r>
              <a:rPr lang="de-DE" sz="2000" dirty="0" smtClean="0"/>
              <a:t>(2% relative </a:t>
            </a:r>
            <a:r>
              <a:rPr lang="de-DE" sz="2000" dirty="0" err="1" smtClean="0"/>
              <a:t>Auftretenshäufigkeit</a:t>
            </a:r>
            <a:r>
              <a:rPr lang="de-DE" sz="2000" dirty="0" smtClean="0"/>
              <a:t>)</a:t>
            </a:r>
          </a:p>
          <a:p>
            <a:r>
              <a:rPr lang="de-DE" sz="2400" dirty="0" smtClean="0"/>
              <a:t>Eine </a:t>
            </a:r>
            <a:r>
              <a:rPr lang="de-DE" sz="2400" dirty="0" err="1" smtClean="0"/>
              <a:t>Einfügetransaktion</a:t>
            </a:r>
            <a:r>
              <a:rPr lang="de-DE" sz="2400" dirty="0" smtClean="0"/>
              <a:t> könnte optimistisch annehmen, dass keine Aufspaltung nötig ist</a:t>
            </a:r>
          </a:p>
          <a:p>
            <a:pPr lvl="1"/>
            <a:r>
              <a:rPr lang="de-DE" sz="2000" dirty="0" smtClean="0"/>
              <a:t>Bei inneren Knoten werden währende der Baumtraversierung nur Lesesperren akquiriert (inkl. einer Schreibsperre für das betreffende Blatt)</a:t>
            </a:r>
          </a:p>
          <a:p>
            <a:pPr lvl="1"/>
            <a:r>
              <a:rPr lang="de-DE" sz="2000" dirty="0" smtClean="0"/>
              <a:t>Wenn die Annahme falsch ist, traversiere Indexbaum erneut unter Verwendung korrekter Schreibsperren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6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Modifikationen nur für Schreibvorgänge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pic>
        <p:nvPicPr>
          <p:cNvPr id="5" name="Bild 4" descr="Pages from 06-Transaction-Management-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6835692" cy="4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Wenn eine Aufspaltung nötig ist, wird der Vorgang abgebrochen und erneut aufgesetzt</a:t>
            </a:r>
          </a:p>
          <a:p>
            <a:r>
              <a:rPr lang="de-DE" dirty="0" smtClean="0"/>
              <a:t>Die resultierende Verarbeitung ist korrekt, obwohl es nach einem erneuten Sperren aussieht (was für WTL nicht erlaubt ist)</a:t>
            </a:r>
          </a:p>
          <a:p>
            <a:r>
              <a:rPr lang="de-DE" dirty="0" smtClean="0"/>
              <a:t>Der Nachteile von Variante 2 ist, das im Falle einer Blattaufspaltung Arbeit verloren ist</a:t>
            </a:r>
          </a:p>
          <a:p>
            <a:r>
              <a:rPr lang="de-DE" dirty="0" smtClean="0"/>
              <a:t>Es gibt viele Varianten dieser Sperrprotokolle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5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B+-Bäume ohne Lesesperren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Vorschläge, ohne Lesesperren auf B-Baum-Knoten zu operieren</a:t>
            </a:r>
          </a:p>
          <a:p>
            <a:r>
              <a:rPr lang="de-DE" dirty="0" smtClean="0"/>
              <a:t>Anforderung: ein Next-Zeiger zeigt auf rechten Geschwisterknoten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Vorher schon betrachtet: Verkettete Liste auf Blattebene</a:t>
            </a:r>
          </a:p>
          <a:p>
            <a:r>
              <a:rPr lang="de-DE" dirty="0" smtClean="0"/>
              <a:t>Zeiger stellen zweiten Pfad auf Knoten bereit</a:t>
            </a:r>
          </a:p>
          <a:p>
            <a:r>
              <a:rPr lang="de-DE" dirty="0" smtClean="0"/>
              <a:t>Bei nebenläufigen Zugriffen und Aufspaltung von Knoten bleibt Zugriff auf Gesamtinformation möglich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70148" y="6361583"/>
            <a:ext cx="3028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Lehman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Yao, TODS </a:t>
            </a:r>
            <a:r>
              <a:rPr lang="de-DE" sz="1400" dirty="0">
                <a:solidFill>
                  <a:srgbClr val="0000FF"/>
                </a:solidFill>
              </a:rPr>
              <a:t>vol. 6(4),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</a:p>
        </p:txBody>
      </p:sp>
      <p:pic>
        <p:nvPicPr>
          <p:cNvPr id="7" name="Bild 6" descr="Pages from 06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2996952"/>
            <a:ext cx="449209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93" y="260350"/>
            <a:ext cx="8675687" cy="503238"/>
          </a:xfrm>
        </p:spPr>
        <p:txBody>
          <a:bodyPr/>
          <a:lstStyle/>
          <a:p>
            <a:r>
              <a:rPr lang="de-DE" dirty="0" smtClean="0"/>
              <a:t>Einfügung mit Aufspaltung eines inneren Knotens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Alle Indexeinträge sind zu jedem Zeitpunkt erreichbar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5" name="Bild 4" descr="Pages from 06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94488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B-Baum-Zugriff beim Lesen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Die Next-Zeiger ermöglichen Leseoperationen, Einträge sogar inmitten einer Aufspaltung zu finden, auch wenn einige Einträge schon auf eine neue Seite verschoben wurden</a:t>
            </a:r>
          </a:p>
          <a:p>
            <a:r>
              <a:rPr lang="de-DE" sz="2400" dirty="0" smtClean="0"/>
              <a:t>Während </a:t>
            </a:r>
            <a:r>
              <a:rPr lang="de-DE" sz="2400" dirty="0" err="1" smtClean="0"/>
              <a:t>tree_search</a:t>
            </a:r>
            <a:r>
              <a:rPr lang="de-DE" sz="2400" dirty="0" smtClean="0"/>
              <a:t>() können Lesetransaktionen auf die Geschwister eine Knotens </a:t>
            </a:r>
            <a:r>
              <a:rPr lang="de-DE" sz="2400" dirty="0" err="1" smtClean="0"/>
              <a:t>n</a:t>
            </a:r>
            <a:r>
              <a:rPr lang="de-DE" sz="2400" dirty="0" smtClean="0"/>
              <a:t> zugreifen sofern</a:t>
            </a:r>
          </a:p>
          <a:p>
            <a:pPr lvl="1"/>
            <a:r>
              <a:rPr lang="de-DE" sz="2200" dirty="0" smtClean="0"/>
              <a:t>in </a:t>
            </a:r>
            <a:r>
              <a:rPr lang="de-DE" sz="2200" dirty="0" err="1" smtClean="0"/>
              <a:t>n</a:t>
            </a:r>
            <a:r>
              <a:rPr lang="de-DE" sz="2200" dirty="0" smtClean="0"/>
              <a:t> kein entsprechender Eintrag gefunden wird und</a:t>
            </a:r>
          </a:p>
          <a:p>
            <a:pPr lvl="1"/>
            <a:r>
              <a:rPr lang="de-DE" sz="2200" dirty="0" err="1" smtClean="0"/>
              <a:t>next</a:t>
            </a:r>
            <a:r>
              <a:rPr lang="de-DE" sz="2200" dirty="0" smtClean="0"/>
              <a:t> kein Nullzeiger ist</a:t>
            </a:r>
          </a:p>
          <a:p>
            <a:r>
              <a:rPr lang="de-DE" sz="2400" dirty="0" smtClean="0"/>
              <a:t>Es wird nur auf Geschwister mit gleichem Elternteil verwiesen</a:t>
            </a:r>
          </a:p>
          <a:p>
            <a:r>
              <a:rPr lang="de-DE" sz="2400" dirty="0" smtClean="0"/>
              <a:t>Schreibsperren halten Lesetransaktionen nicht vom Zugriff auf eine Seite ab (Leser fordern keine Sperren an)</a:t>
            </a:r>
          </a:p>
          <a:p>
            <a:r>
              <a:rPr lang="de-DE" sz="2400" dirty="0" smtClean="0"/>
              <a:t>Dieses Protokoll wird von </a:t>
            </a:r>
            <a:r>
              <a:rPr lang="de-DE" sz="2400" dirty="0" err="1" smtClean="0"/>
              <a:t>PostgreSQL</a:t>
            </a:r>
            <a:r>
              <a:rPr lang="de-DE" sz="2400" dirty="0" smtClean="0"/>
              <a:t> verwendet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(Locks) und Indexsperren (</a:t>
            </a:r>
            <a:r>
              <a:rPr lang="de-DE" dirty="0" err="1" smtClean="0"/>
              <a:t>Latches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Welches Annahmen müssen wir machen für Sperr-freien Lesezugriff?</a:t>
            </a:r>
          </a:p>
          <a:p>
            <a:r>
              <a:rPr lang="de-DE" dirty="0" smtClean="0"/>
              <a:t>Sperren wollte wir ja nicht verwenden</a:t>
            </a:r>
          </a:p>
          <a:p>
            <a:r>
              <a:rPr lang="de-DE" dirty="0" smtClean="0"/>
              <a:t>Leichtgewichtige Sperren für kurzfristige atomare </a:t>
            </a:r>
            <a:r>
              <a:rPr lang="de-DE" dirty="0" err="1" smtClean="0"/>
              <a:t>Ops</a:t>
            </a:r>
            <a:endParaRPr lang="de-DE" dirty="0" smtClean="0"/>
          </a:p>
          <a:p>
            <a:r>
              <a:rPr lang="de-DE" dirty="0" smtClean="0"/>
              <a:t>Indexsperren induzieren wenige Verwaltungsaufwand</a:t>
            </a:r>
            <a:br>
              <a:rPr lang="de-DE" dirty="0" smtClean="0"/>
            </a:br>
            <a:r>
              <a:rPr lang="de-DE" dirty="0" smtClean="0"/>
              <a:t>(meist als </a:t>
            </a:r>
            <a:r>
              <a:rPr lang="de-DE" dirty="0" err="1" smtClean="0"/>
              <a:t>Spinlocks</a:t>
            </a:r>
            <a:r>
              <a:rPr lang="de-DE" dirty="0" smtClean="0"/>
              <a:t> implementiert)</a:t>
            </a:r>
          </a:p>
          <a:p>
            <a:r>
              <a:rPr lang="de-DE" dirty="0" smtClean="0"/>
              <a:t>Sie sind nicht unter der Kontrolle des Sperrverwalters (es gibt keine Verklemmungsüberwachung oder automatisches Zurückgeben der Sperren bei Transaktionsabbruch)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1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 smtClean="0"/>
              <a:t>Optimistische Organisation der Nebenläufigkeit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Bisher waren wir pessimistisch</a:t>
            </a:r>
          </a:p>
          <a:p>
            <a:pPr lvl="1"/>
            <a:r>
              <a:rPr lang="de-DE" dirty="0" smtClean="0"/>
              <a:t>Wir haben uns immer den schlimmste Fall vorgestellt und durch Sperrverwaltung vermieden</a:t>
            </a:r>
          </a:p>
          <a:p>
            <a:r>
              <a:rPr lang="de-DE" dirty="0" smtClean="0"/>
              <a:t>In der Praxis kommt der schlimmste Fall gar nicht sehr oft vor (siehe auch die Isolationsmodi)</a:t>
            </a:r>
          </a:p>
          <a:p>
            <a:r>
              <a:rPr lang="de-DE" dirty="0" smtClean="0"/>
              <a:t>Wir können auch das beste hoffen und nur im Fall eines Konflikts besondere Maßnahmen ergreifen</a:t>
            </a:r>
          </a:p>
          <a:p>
            <a:r>
              <a:rPr lang="de-DE" dirty="0" smtClean="0"/>
              <a:t>Führt auf die Idee der Optimistischen Kontrolle der Nebenläufigkeit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0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/>
              <a:t>Optimistische Organisation der Nebenläufigkeit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Behandle Transaktionen in drei Phasen</a:t>
            </a:r>
          </a:p>
          <a:p>
            <a:r>
              <a:rPr lang="de-DE" dirty="0" smtClean="0"/>
              <a:t>Lesephase: Führe Transaktion aus, aber schreibe Daten nicht sofort auf die Platte, halte Kopien in einem privaten Arbeitsbereich</a:t>
            </a:r>
          </a:p>
          <a:p>
            <a:r>
              <a:rPr lang="de-DE" dirty="0" smtClean="0"/>
              <a:t>Validierungsphase: Wenn eines Transaktion erfolgreich angeschlossen wird (</a:t>
            </a:r>
            <a:r>
              <a:rPr lang="de-DE" dirty="0" err="1" smtClean="0"/>
              <a:t>commit</a:t>
            </a:r>
            <a:r>
              <a:rPr lang="de-DE" dirty="0" smtClean="0"/>
              <a:t>), teste ob Annahmen gerechtfertigt waren. Falls nicht, führe doch noch einen Abbruch durch</a:t>
            </a:r>
          </a:p>
          <a:p>
            <a:r>
              <a:rPr lang="de-DE" dirty="0" smtClean="0"/>
              <a:t>Schreibphase: Transferiere Daten vom privaten Arbeitsbereich in die Datenbasis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3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Validierung wird üblicherweise implementiert durch Betrachtung der</a:t>
            </a:r>
          </a:p>
          <a:p>
            <a:r>
              <a:rPr lang="de-DE" dirty="0" smtClean="0"/>
              <a:t>Gelesenen Attribute (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RS(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))</a:t>
            </a:r>
          </a:p>
          <a:p>
            <a:r>
              <a:rPr lang="de-DE" dirty="0" smtClean="0"/>
              <a:t>Geschriebene Attribute (</a:t>
            </a:r>
            <a:r>
              <a:rPr lang="de-DE" dirty="0" err="1" smtClean="0"/>
              <a:t>write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WS(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kann es auch nach hinten losgehen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r>
              <a:rPr lang="de-DE" dirty="0" smtClean="0"/>
              <a:t>Diesmal wird Geld von einem Konto auf ein anderes transferiert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Bevor die Transaktion zum Schritt 6 kommt, wird die Ausführung abgebrochen (Stromversorgungsproblem, Plattenproblem, Softwarefehler, ...). </a:t>
            </a:r>
          </a:p>
          <a:p>
            <a:r>
              <a:rPr lang="de-DE" dirty="0" smtClean="0"/>
              <a:t>Mein Geld ist verschwunden </a:t>
            </a:r>
            <a:r>
              <a:rPr lang="de-DE" dirty="0" smtClean="0">
                <a:sym typeface="Wingdings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0" y="1973447"/>
            <a:ext cx="5688632" cy="28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Rückwärtsorientierte optimistische </a:t>
            </a:r>
            <a:r>
              <a:rPr lang="de-DE" dirty="0" smtClean="0"/>
              <a:t>Nebenläufigkeitsverwaltung</a:t>
            </a:r>
          </a:p>
          <a:p>
            <a:pPr lvl="1"/>
            <a:r>
              <a:rPr lang="de-DE" dirty="0"/>
              <a:t>Vergleich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/>
              <a:t> bezüglich aller erfolgreich beendeter (</a:t>
            </a:r>
            <a:r>
              <a:rPr lang="de-DE" dirty="0" err="1"/>
              <a:t>committed</a:t>
            </a:r>
            <a:r>
              <a:rPr lang="de-DE" dirty="0"/>
              <a:t>) Transaktionen</a:t>
            </a:r>
          </a:p>
          <a:p>
            <a:pPr lvl="1"/>
            <a:r>
              <a:rPr lang="de-DE" dirty="0" smtClean="0"/>
              <a:t>Test ist </a:t>
            </a:r>
            <a:r>
              <a:rPr lang="de-DE" dirty="0"/>
              <a:t>erfolgreich, wenn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/>
              <a:t> beendet wurde bevor T gestartet wurde </a:t>
            </a:r>
            <a:r>
              <a:rPr lang="de-DE" dirty="0" smtClean="0"/>
              <a:t>oder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RS(T) ⋂ WS(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 smtClean="0"/>
              <a:t> </a:t>
            </a:r>
          </a:p>
          <a:p>
            <a:r>
              <a:rPr lang="de-DE" dirty="0"/>
              <a:t>Vorwärtsorientierte optimistische Nebenläufigkeitsverwaltung</a:t>
            </a:r>
          </a:p>
          <a:p>
            <a:pPr lvl="1"/>
            <a:r>
              <a:rPr lang="de-DE" dirty="0" smtClean="0"/>
              <a:t>Vergleiche T bezüglich aller laufenden Transaktionen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endParaRPr lang="de-DE" baseline="-25000" dirty="0" smtClean="0"/>
          </a:p>
          <a:p>
            <a:pPr lvl="1"/>
            <a:r>
              <a:rPr lang="de-DE" dirty="0" smtClean="0"/>
              <a:t>Test ist erfolgreich, wenn </a:t>
            </a:r>
            <a:r>
              <a:rPr lang="de-DE" dirty="0" smtClean="0">
                <a:solidFill>
                  <a:srgbClr val="3C8C93"/>
                </a:solidFill>
              </a:rPr>
              <a:t>WS</a:t>
            </a:r>
            <a:r>
              <a:rPr lang="de-DE" dirty="0">
                <a:solidFill>
                  <a:srgbClr val="3C8C93"/>
                </a:solidFill>
              </a:rPr>
              <a:t>(T) ⋂ </a:t>
            </a:r>
            <a:r>
              <a:rPr lang="de-DE" dirty="0" smtClean="0">
                <a:solidFill>
                  <a:srgbClr val="3C8C93"/>
                </a:solidFill>
              </a:rPr>
              <a:t>RS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r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Multiversions-Nebenläufigkeitsorganisation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den folgenden Abarbeitungsplan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dirty="0"/>
              <a:t>	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Ist dieser Plan </a:t>
            </a:r>
            <a:r>
              <a:rPr lang="de-DE" dirty="0" err="1" smtClean="0"/>
              <a:t>serialisierbar</a:t>
            </a:r>
            <a:r>
              <a:rPr lang="de-DE" dirty="0" smtClean="0"/>
              <a:t>?</a:t>
            </a:r>
          </a:p>
          <a:p>
            <a:r>
              <a:rPr lang="de-DE" dirty="0" smtClean="0"/>
              <a:t>Angenommen, wenn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den Wert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/>
              <a:t> lesen möchte, sei der „alte“ Wert vom Zeitpunkt </a:t>
            </a:r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dirty="0" smtClean="0"/>
              <a:t> noch verfügbar,</a:t>
            </a:r>
          </a:p>
          <a:p>
            <a:r>
              <a:rPr lang="de-DE" dirty="0" smtClean="0"/>
              <a:t>dann könnten wir eine Historie wie folgt erzeugen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	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/>
              <a:t> </a:t>
            </a:r>
            <a:r>
              <a:rPr lang="de-DE" dirty="0" smtClean="0"/>
              <a:t>     die </a:t>
            </a:r>
            <a:r>
              <a:rPr lang="de-DE" dirty="0" err="1" smtClean="0"/>
              <a:t>serialisierbar</a:t>
            </a:r>
            <a:r>
              <a:rPr lang="de-DE" dirty="0" smtClean="0"/>
              <a:t> ist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37260" y="170080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>
            <a:stCxn id="5" idx="2"/>
          </p:cNvCxnSpPr>
          <p:nvPr/>
        </p:nvCxnSpPr>
        <p:spPr>
          <a:xfrm>
            <a:off x="3574477" y="2070140"/>
            <a:ext cx="6799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Multiversions-Nebenläufigkeitsorganisation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dirty="0" smtClean="0"/>
              <a:t>Mit verfügbaren alten Objektversionen müssen Leseschritte nicht länger blockiert werden</a:t>
            </a:r>
          </a:p>
          <a:p>
            <a:r>
              <a:rPr lang="de-DE" dirty="0" smtClean="0"/>
              <a:t>Es sind „abgelaufene“, aber konsistente Werte verfügbar</a:t>
            </a:r>
            <a:br>
              <a:rPr lang="de-DE" dirty="0" smtClean="0"/>
            </a:br>
            <a:r>
              <a:rPr lang="de-DE" dirty="0" smtClean="0"/>
              <a:t>(vgl. </a:t>
            </a:r>
            <a:r>
              <a:rPr lang="de-DE" dirty="0" err="1" smtClean="0"/>
              <a:t>Dirty</a:t>
            </a:r>
            <a:r>
              <a:rPr lang="de-DE" dirty="0" smtClean="0"/>
              <a:t>-Read-Problematik)</a:t>
            </a:r>
          </a:p>
          <a:p>
            <a:r>
              <a:rPr lang="de-DE" dirty="0" smtClean="0"/>
              <a:t>Problem: </a:t>
            </a:r>
            <a:r>
              <a:rPr lang="de-DE" dirty="0" err="1" smtClean="0"/>
              <a:t>Versionierung</a:t>
            </a:r>
            <a:r>
              <a:rPr lang="de-DE" dirty="0" smtClean="0"/>
              <a:t> benötigt Raum und erzeugt Verwaltungsaufwand (</a:t>
            </a:r>
            <a:r>
              <a:rPr lang="de-DE" dirty="0" err="1" smtClean="0"/>
              <a:t>Garbage</a:t>
            </a:r>
            <a:r>
              <a:rPr lang="de-DE" dirty="0" smtClean="0"/>
              <a:t> Collection)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65052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 smtClean="0">
              <a:cs typeface="+mn-cs"/>
            </a:endParaRPr>
          </a:p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Karsten Martiny (Übungen)</a:t>
            </a:r>
          </a:p>
        </p:txBody>
      </p:sp>
    </p:spTree>
    <p:extLst>
      <p:ext uri="{BB962C8B-B14F-4D97-AF65-F5344CB8AC3E}">
        <p14:creationId xmlns:p14="http://schemas.microsoft.com/office/powerpoint/2010/main" val="15975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(</a:t>
            </a:r>
            <a:r>
              <a:rPr lang="de-DE" dirty="0" err="1" smtClean="0"/>
              <a:t>Recovery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6266769" y="3573016"/>
            <a:ext cx="1329567" cy="1388718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3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Transaktionsfehler (Prozessfehler)</a:t>
            </a:r>
          </a:p>
          <a:p>
            <a:pPr lvl="1"/>
            <a:r>
              <a:rPr lang="de-DE" dirty="0" smtClean="0"/>
              <a:t>Eine Transaktion wird abgebrochen (</a:t>
            </a:r>
            <a:r>
              <a:rPr lang="de-DE" dirty="0" err="1" smtClean="0"/>
              <a:t>abort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lle Änderungen müssen ungeschehen gemacht werden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pPr lvl="1"/>
            <a:r>
              <a:rPr lang="de-DE" dirty="0" smtClean="0"/>
              <a:t>Datenbank- oder Betriebssystem-Crash, Stromausfall, o.ä.</a:t>
            </a:r>
          </a:p>
          <a:p>
            <a:pPr lvl="1"/>
            <a:r>
              <a:rPr lang="de-DE" dirty="0" smtClean="0"/>
              <a:t>Änderungen im Hauptspeicher sind verloren</a:t>
            </a:r>
          </a:p>
          <a:p>
            <a:pPr lvl="1"/>
            <a:r>
              <a:rPr lang="de-DE" dirty="0" smtClean="0"/>
              <a:t>Sicherstellen, dass keine Änderungen mit Commit verloren gehen (oder ihre Effekte wieder herstellen) und alle anderen Transaktionen ungeschehen gemacht werden</a:t>
            </a:r>
            <a:endParaRPr lang="de-DE" dirty="0" smtClean="0">
              <a:solidFill>
                <a:schemeClr val="accent2"/>
              </a:solidFill>
            </a:endParaRPr>
          </a:p>
          <a:p>
            <a:r>
              <a:rPr lang="de-DE" dirty="0" smtClean="0">
                <a:solidFill>
                  <a:schemeClr val="accent2"/>
                </a:solidFill>
              </a:rPr>
              <a:t>Medienfehler (Gerätefehler)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2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chemeClr val="accent2"/>
                </a:solidFill>
              </a:rPr>
              <a:t>Transaktionsfehler (Prozessfehler)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Medienfehler (Gerätefehler)</a:t>
            </a:r>
          </a:p>
          <a:p>
            <a:pPr lvl="1"/>
            <a:r>
              <a:rPr lang="de-DE" dirty="0" smtClean="0"/>
              <a:t>Crash von Festplatten, Feuer, Wassereinbruch</a:t>
            </a:r>
          </a:p>
          <a:p>
            <a:pPr lvl="1"/>
            <a:r>
              <a:rPr lang="de-DE" dirty="0" smtClean="0"/>
              <a:t>Wiederherstellung von externen Speichermedien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/>
              <a:t>Trotz Fehler müssen </a:t>
            </a:r>
            <a:r>
              <a:rPr lang="de-DE" dirty="0" err="1" smtClean="0"/>
              <a:t>Atomarität</a:t>
            </a:r>
            <a:r>
              <a:rPr lang="de-DE" dirty="0" smtClean="0"/>
              <a:t> und Durabilität garantiert werden (ACID-Bedingungen)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Beispiel: Systemausfall (oder Medienfehler)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Transaktionen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sz="2400" dirty="0" smtClean="0"/>
              <a:t>,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sz="2400" dirty="0" smtClean="0"/>
              <a:t> und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sz="2400" dirty="0" smtClean="0"/>
              <a:t> wurden vor dem Ausfall erfolgreich beendet </a:t>
            </a:r>
            <a:r>
              <a:rPr lang="de-DE" sz="2400" dirty="0" smtClean="0">
                <a:sym typeface="Wingdings"/>
              </a:rPr>
              <a:t> Dauerhaftigkeit: Es muss sicher-gestellt werden, dass die Effekte beibehalten werden oder wiederhergestellt werden können (</a:t>
            </a:r>
            <a:r>
              <a:rPr lang="de-DE" sz="2400" dirty="0" err="1" smtClean="0">
                <a:sym typeface="Wingdings"/>
              </a:rPr>
              <a:t>redo</a:t>
            </a:r>
            <a:r>
              <a:rPr lang="de-DE" sz="2400" dirty="0" smtClean="0">
                <a:sym typeface="Wingdings"/>
              </a:rPr>
              <a:t>)</a:t>
            </a:r>
          </a:p>
          <a:p>
            <a:r>
              <a:rPr lang="de-DE" sz="2400" dirty="0" smtClean="0"/>
              <a:t>Transaktionen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sz="2400" dirty="0" smtClean="0"/>
              <a:t> und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de-DE" sz="2400" dirty="0" smtClean="0"/>
              <a:t> wurden noch nicht beendet </a:t>
            </a:r>
            <a:r>
              <a:rPr lang="de-DE" sz="2400" dirty="0" smtClean="0">
                <a:sym typeface="Wingdings"/>
              </a:rPr>
              <a:t> </a:t>
            </a:r>
            <a:r>
              <a:rPr lang="de-DE" sz="2400" dirty="0" err="1" smtClean="0">
                <a:sym typeface="Wingdings"/>
              </a:rPr>
              <a:t>Atomarität</a:t>
            </a:r>
            <a:r>
              <a:rPr lang="de-DE" sz="2400" dirty="0" smtClean="0">
                <a:sym typeface="Wingdings"/>
              </a:rPr>
              <a:t>: Alle Effekte müssen rückgängig gemacht werden</a:t>
            </a:r>
            <a:endParaRPr lang="de-DE" sz="2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pic>
        <p:nvPicPr>
          <p:cNvPr id="5" name="Bild 4" descr="Pages from 06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328592" cy="26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Arten von Speichern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Wir nehmen an, es gibt drei Arten von Speichern</a:t>
            </a:r>
          </a:p>
          <a:p>
            <a:pPr>
              <a:lnSpc>
                <a:spcPct val="130000"/>
              </a:lnSpc>
            </a:pPr>
            <a:r>
              <a:rPr lang="de-DE" dirty="0" smtClean="0"/>
              <a:t>Flüchtige Speicher</a:t>
            </a:r>
          </a:p>
          <a:p>
            <a:pPr lvl="1"/>
            <a:r>
              <a:rPr lang="de-DE" dirty="0" smtClean="0"/>
              <a:t>Wird vom Pufferverwalter verwendet (auch für Cache und </a:t>
            </a:r>
            <a:r>
              <a:rPr lang="de-DE" dirty="0"/>
              <a:t> </a:t>
            </a:r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s.u.)</a:t>
            </a:r>
          </a:p>
          <a:p>
            <a:r>
              <a:rPr lang="de-DE" dirty="0" smtClean="0"/>
              <a:t>Nicht-flüchtige Speicher</a:t>
            </a:r>
          </a:p>
          <a:p>
            <a:pPr lvl="1"/>
            <a:r>
              <a:rPr lang="de-DE" dirty="0" smtClean="0"/>
              <a:t>Festplatten</a:t>
            </a:r>
          </a:p>
          <a:p>
            <a:r>
              <a:rPr lang="de-DE" dirty="0" smtClean="0"/>
              <a:t>Stabile Speicher</a:t>
            </a:r>
          </a:p>
          <a:p>
            <a:pPr lvl="1"/>
            <a:r>
              <a:rPr lang="de-DE" dirty="0" smtClean="0"/>
              <a:t>Nicht-flüchtiger Speicher, der alle drei Arten von Fehlern überlebt. Stabilität kann durch Replikation auf mehrere Platten erhöht werden (auch: Bänder)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Vergleiche Arten von Fehler und Arten von Speichern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4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Fehler können zu jeder Zeit auftreten, also muss das System jederzeit in einen konsistenten Zustand zurückgeführt werden können</a:t>
            </a:r>
          </a:p>
          <a:p>
            <a:r>
              <a:rPr lang="de-DE" sz="2400" dirty="0" smtClean="0"/>
              <a:t>Dies kann durch Redundanz erreicht werden</a:t>
            </a:r>
          </a:p>
          <a:p>
            <a:r>
              <a:rPr lang="de-DE" sz="2400" dirty="0" smtClean="0"/>
              <a:t>Schatten-Seiten (eingeführt durch IBMs „System R“)</a:t>
            </a:r>
          </a:p>
          <a:p>
            <a:pPr lvl="1"/>
            <a:r>
              <a:rPr lang="de-DE" sz="2000" dirty="0" smtClean="0"/>
              <a:t>Von jeder Seite werden zwei Versionen geführt</a:t>
            </a:r>
          </a:p>
          <a:p>
            <a:pPr lvl="1"/>
            <a:r>
              <a:rPr lang="de-DE" sz="2000" dirty="0" smtClean="0"/>
              <a:t>Aktuelle Version (Arbeitskopie, </a:t>
            </a:r>
            <a:r>
              <a:rPr lang="de-DE" sz="2000" dirty="0" err="1" smtClean="0"/>
              <a:t>copy</a:t>
            </a:r>
            <a:r>
              <a:rPr lang="de-DE" sz="2000" dirty="0" smtClean="0"/>
              <a:t>-on-</a:t>
            </a:r>
            <a:r>
              <a:rPr lang="de-DE" sz="2000" dirty="0" err="1" smtClean="0"/>
              <a:t>write</a:t>
            </a:r>
            <a:r>
              <a:rPr lang="de-DE" sz="2000" dirty="0" smtClean="0"/>
              <a:t>)</a:t>
            </a:r>
          </a:p>
          <a:p>
            <a:pPr lvl="1"/>
            <a:r>
              <a:rPr lang="de-DE" sz="2000" dirty="0" smtClean="0"/>
              <a:t>Schatten-Seite (konsistente Version auf </a:t>
            </a:r>
            <a:br>
              <a:rPr lang="de-DE" sz="2000" dirty="0" smtClean="0"/>
            </a:br>
            <a:r>
              <a:rPr lang="de-DE" sz="2000" dirty="0" smtClean="0"/>
              <a:t>nicht-flüchtigem Speicher zur Wiederherstellung)</a:t>
            </a:r>
          </a:p>
          <a:p>
            <a:r>
              <a:rPr lang="de-DE" sz="2400" dirty="0" smtClean="0"/>
              <a:t>Operation SAVE, um aktuellen Zustand als </a:t>
            </a:r>
            <a:br>
              <a:rPr lang="de-DE" sz="2400" dirty="0" smtClean="0"/>
            </a:br>
            <a:r>
              <a:rPr lang="de-DE" sz="2400" dirty="0" smtClean="0"/>
              <a:t>Schatten-Version zu sichern (für Commit)</a:t>
            </a:r>
          </a:p>
          <a:p>
            <a:r>
              <a:rPr lang="de-DE" sz="2400" dirty="0" smtClean="0"/>
              <a:t>Operation RESTORE, um Wiederherstellung einzuleiten </a:t>
            </a:r>
            <a:br>
              <a:rPr lang="de-DE" sz="2400" dirty="0" smtClean="0"/>
            </a:br>
            <a:r>
              <a:rPr lang="de-DE" sz="2400" dirty="0" smtClean="0"/>
              <a:t>(für Abort)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8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I</a:t>
            </a:r>
            <a:r>
              <a:rPr lang="de-DE" sz="2400" dirty="0" smtClean="0">
                <a:solidFill>
                  <a:srgbClr val="0000FF"/>
                </a:solidFill>
              </a:rPr>
              <a:t>solation: </a:t>
            </a:r>
            <a:r>
              <a:rPr lang="de-DE" sz="2400" dirty="0" smtClean="0"/>
              <a:t>Eine Transaktion berücksichtigt bei der Berechnung keine Effekte andere parallel laufender Transaktionen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D</a:t>
            </a:r>
            <a:r>
              <a:rPr lang="de-DE" sz="2400" dirty="0" err="1" smtClean="0">
                <a:solidFill>
                  <a:srgbClr val="0000FF"/>
                </a:solidFill>
              </a:rPr>
              <a:t>urability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Effekte einer erfolgreichen Transaktion werden persistent gemacht 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3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2840" y="1196975"/>
            <a:ext cx="8229600" cy="4968875"/>
          </a:xfrm>
        </p:spPr>
        <p:txBody>
          <a:bodyPr/>
          <a:lstStyle/>
          <a:p>
            <a:r>
              <a:rPr lang="de-DE" sz="2400" dirty="0" smtClean="0"/>
              <a:t>Am Anfang: </a:t>
            </a:r>
            <a:r>
              <a:rPr lang="de-DE" sz="2400" dirty="0" err="1" smtClean="0"/>
              <a:t>shadow</a:t>
            </a:r>
            <a:r>
              <a:rPr lang="de-DE" sz="2400" dirty="0" smtClean="0"/>
              <a:t> = </a:t>
            </a:r>
            <a:r>
              <a:rPr lang="de-DE" sz="2400" dirty="0" err="1" smtClean="0"/>
              <a:t>current</a:t>
            </a:r>
            <a:endParaRPr lang="de-DE" sz="2400" dirty="0" smtClean="0"/>
          </a:p>
          <a:p>
            <a:r>
              <a:rPr lang="de-DE" sz="2400" dirty="0" smtClean="0"/>
              <a:t>Ein Transaktion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dirty="0" smtClean="0"/>
              <a:t> ändert nun die</a:t>
            </a:r>
            <a:br>
              <a:rPr lang="de-DE" sz="2400" dirty="0" smtClean="0"/>
            </a:br>
            <a:r>
              <a:rPr lang="de-DE" sz="2400" dirty="0" smtClean="0"/>
              <a:t>aktuelle Version</a:t>
            </a:r>
          </a:p>
          <a:p>
            <a:pPr lvl="1"/>
            <a:r>
              <a:rPr lang="de-DE" sz="2000" dirty="0" smtClean="0"/>
              <a:t>Aktualisierung nicht in situ</a:t>
            </a:r>
          </a:p>
          <a:p>
            <a:pPr lvl="1"/>
            <a:r>
              <a:rPr lang="de-DE" sz="2000" dirty="0" smtClean="0"/>
              <a:t>Neue Seiten anfordern, kopieren, ändern </a:t>
            </a:r>
            <a:br>
              <a:rPr lang="de-DE" sz="2000" dirty="0" smtClean="0"/>
            </a:br>
            <a:r>
              <a:rPr lang="de-DE" sz="2000" dirty="0" smtClean="0"/>
              <a:t>und Seitentabelle anpassen</a:t>
            </a:r>
          </a:p>
          <a:p>
            <a:r>
              <a:rPr lang="de-DE" sz="2400" dirty="0" smtClean="0"/>
              <a:t>Wenn </a:t>
            </a:r>
            <a:r>
              <a:rPr lang="de-DE" sz="2400" dirty="0" smtClean="0">
                <a:solidFill>
                  <a:srgbClr val="3C8C93"/>
                </a:solidFill>
              </a:rPr>
              <a:t>T</a:t>
            </a:r>
            <a:r>
              <a:rPr lang="de-DE" sz="2400" dirty="0" smtClean="0"/>
              <a:t> abgebrochen wird,  überschreibe</a:t>
            </a:r>
            <a:br>
              <a:rPr lang="de-DE" sz="2400" dirty="0" smtClean="0"/>
            </a:br>
            <a:r>
              <a:rPr lang="de-DE" sz="2400" dirty="0" smtClean="0"/>
              <a:t>aktuelle Version mit Schatten-Version</a:t>
            </a:r>
          </a:p>
          <a:p>
            <a:r>
              <a:rPr lang="de-DE" sz="2400" dirty="0" smtClean="0"/>
              <a:t>Wenn </a:t>
            </a:r>
            <a:r>
              <a:rPr lang="de-DE" sz="2400" dirty="0" smtClean="0">
                <a:solidFill>
                  <a:srgbClr val="3C8C93"/>
                </a:solidFill>
              </a:rPr>
              <a:t>T</a:t>
            </a:r>
            <a:r>
              <a:rPr lang="de-DE" sz="2400" dirty="0" smtClean="0"/>
              <a:t> beendet wird, aktualisiere Info</a:t>
            </a:r>
            <a:br>
              <a:rPr lang="de-DE" sz="2400" dirty="0" smtClean="0"/>
            </a:br>
            <a:r>
              <a:rPr lang="de-DE" sz="2400" dirty="0" smtClean="0"/>
              <a:t>in Verzeichnis, um aktuelle Version </a:t>
            </a:r>
            <a:br>
              <a:rPr lang="de-DE" sz="2400" dirty="0" smtClean="0"/>
            </a:br>
            <a:r>
              <a:rPr lang="de-DE" sz="2400" dirty="0" smtClean="0"/>
              <a:t>persistent zu machen</a:t>
            </a:r>
          </a:p>
          <a:p>
            <a:r>
              <a:rPr lang="de-DE" sz="2400" dirty="0" smtClean="0"/>
              <a:t>Gewinne ggf. Seiten durch </a:t>
            </a:r>
            <a:r>
              <a:rPr lang="de-DE" sz="2400" dirty="0" err="1" smtClean="0"/>
              <a:t>Garbage</a:t>
            </a:r>
            <a:r>
              <a:rPr lang="de-DE" sz="2400" dirty="0" smtClean="0"/>
              <a:t> </a:t>
            </a:r>
            <a:r>
              <a:rPr lang="de-DE" sz="2400" dirty="0" err="1" smtClean="0"/>
              <a:t>Collection</a:t>
            </a:r>
            <a:r>
              <a:rPr lang="de-DE" sz="2400" dirty="0" smtClean="0"/>
              <a:t> wieder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pic>
        <p:nvPicPr>
          <p:cNvPr id="5" name="Bild 4" descr="Pages from 09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9" y="1196752"/>
            <a:ext cx="2679493" cy="41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Schatten-Seiten: Diskussion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Wiederherstellung schnell für ganze Relationen/Dateien</a:t>
            </a:r>
          </a:p>
          <a:p>
            <a:r>
              <a:rPr lang="de-DE" sz="2400" dirty="0" smtClean="0"/>
              <a:t>Um Persistenz (Durabilität) sicherzustellen, müssen modifizierte Seiten bei einem Commit in nicht-flüchtigen Speicher (z.B. Festplatte) geschrieben werden (</a:t>
            </a:r>
            <a:r>
              <a:rPr lang="de-DE" sz="2400" dirty="0" err="1" smtClean="0"/>
              <a:t>force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disk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Nachteile:</a:t>
            </a:r>
          </a:p>
          <a:p>
            <a:pPr lvl="1"/>
            <a:r>
              <a:rPr lang="de-DE" sz="2000" dirty="0" smtClean="0"/>
              <a:t>Hohe I/O-Kosten, keine Verwendung von Cache möglich</a:t>
            </a:r>
          </a:p>
          <a:p>
            <a:pPr lvl="1"/>
            <a:r>
              <a:rPr lang="de-DE" sz="2000" dirty="0" smtClean="0"/>
              <a:t>Langsame Antwortzeiten</a:t>
            </a:r>
          </a:p>
          <a:p>
            <a:r>
              <a:rPr lang="de-DE" sz="2400" dirty="0" smtClean="0"/>
              <a:t>Besser: 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-Force-Strategie, Verzögerung des Schreibens</a:t>
            </a:r>
          </a:p>
          <a:p>
            <a:r>
              <a:rPr lang="de-DE" sz="2400" dirty="0" smtClean="0"/>
              <a:t>Transaktion muss neu abgespielt werden können (</a:t>
            </a:r>
            <a:r>
              <a:rPr lang="de-DE" sz="2400" dirty="0" err="1" smtClean="0"/>
              <a:t>Redo</a:t>
            </a:r>
            <a:r>
              <a:rPr lang="de-DE" sz="2400" dirty="0" smtClean="0"/>
              <a:t>), auch für Änderungen, die nicht gespeichert wurden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483768" y="6165304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Gray et al.. The </a:t>
            </a:r>
            <a:r>
              <a:rPr lang="de-DE" sz="1400" dirty="0" err="1">
                <a:solidFill>
                  <a:srgbClr val="0000FF"/>
                </a:solidFill>
              </a:rPr>
              <a:t>Recovery</a:t>
            </a:r>
            <a:r>
              <a:rPr lang="de-DE" sz="1400" dirty="0">
                <a:solidFill>
                  <a:srgbClr val="0000FF"/>
                </a:solidFill>
              </a:rPr>
              <a:t> Manager of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System R Database</a:t>
            </a:r>
          </a:p>
          <a:p>
            <a:r>
              <a:rPr lang="de-DE" sz="1400" dirty="0">
                <a:solidFill>
                  <a:srgbClr val="0000FF"/>
                </a:solidFill>
              </a:rPr>
              <a:t>Manager. ACM Comp. </a:t>
            </a:r>
            <a:r>
              <a:rPr lang="de-DE" sz="1400" dirty="0" err="1">
                <a:solidFill>
                  <a:srgbClr val="0000FF"/>
                </a:solidFill>
              </a:rPr>
              <a:t>Surv</a:t>
            </a:r>
            <a:r>
              <a:rPr lang="de-DE" sz="1400" dirty="0">
                <a:solidFill>
                  <a:srgbClr val="0000FF"/>
                </a:solidFill>
              </a:rPr>
              <a:t>., vol. 13(2), June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  <a:r>
              <a:rPr lang="de-DE" sz="14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Schatten-Seiten: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Schatten-Seiten </a:t>
            </a:r>
            <a:r>
              <a:rPr lang="de-DE" sz="2400" dirty="0" smtClean="0"/>
              <a:t>ermöglichen</a:t>
            </a:r>
            <a:r>
              <a:rPr lang="de-DE" dirty="0" smtClean="0"/>
              <a:t> das Stehlen der Rahmen im Pufferverwalter (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stealing</a:t>
            </a:r>
            <a:r>
              <a:rPr lang="de-DE" dirty="0" smtClean="0"/>
              <a:t>): Seiten werden möglicherweise sofort auf die Platte geschrieben (sogar bevor Transaktion erfolgreich beendet wird)</a:t>
            </a:r>
          </a:p>
          <a:p>
            <a:pPr lvl="1"/>
            <a:r>
              <a:rPr lang="de-DE" dirty="0" smtClean="0"/>
              <a:t>Stehlen erfolgt durch andere Transaktionen</a:t>
            </a:r>
          </a:p>
          <a:p>
            <a:pPr lvl="1"/>
            <a:r>
              <a:rPr lang="de-DE" dirty="0" smtClean="0"/>
              <a:t>Stehlen kann nur erfolgen, wenn Seite nicht gepinnt</a:t>
            </a:r>
          </a:p>
          <a:p>
            <a:pPr lvl="1"/>
            <a:r>
              <a:rPr lang="de-DE" dirty="0" smtClean="0"/>
              <a:t>Geänderte Seiten (</a:t>
            </a:r>
            <a:r>
              <a:rPr lang="de-DE" dirty="0" err="1" smtClean="0"/>
              <a:t>dirty</a:t>
            </a:r>
            <a:r>
              <a:rPr lang="de-DE" dirty="0"/>
              <a:t> </a:t>
            </a:r>
            <a:r>
              <a:rPr lang="de-DE" dirty="0" err="1" smtClean="0"/>
              <a:t>pages</a:t>
            </a:r>
            <a:r>
              <a:rPr lang="de-DE" dirty="0" smtClean="0"/>
              <a:t>) werden auf die Platte geschrieben</a:t>
            </a:r>
          </a:p>
          <a:p>
            <a:r>
              <a:rPr lang="de-DE" dirty="0" smtClean="0"/>
              <a:t>Diese Änderungen müssen ungeschehen gemacht werden während der Wiederherstellung</a:t>
            </a:r>
          </a:p>
          <a:p>
            <a:pPr lvl="1"/>
            <a:r>
              <a:rPr lang="de-DE" dirty="0" smtClean="0"/>
              <a:t>Leicht möglich durch Schatten-Seiten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1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/>
              <a:t>Effekte, </a:t>
            </a:r>
            <a:r>
              <a:rPr lang="de-DE" sz="2800" dirty="0" smtClean="0"/>
              <a:t>die </a:t>
            </a:r>
            <a:r>
              <a:rPr lang="de-DE" sz="2800" smtClean="0"/>
              <a:t>Wiederherstellung berücksichtigen muss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Entscheidungen zur Strategie haben Auswirkungen auf das, was bei der Wiederherstellung erfolgen muss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Bei </a:t>
            </a:r>
            <a:r>
              <a:rPr lang="de-DE" b="1" dirty="0" err="1" smtClean="0"/>
              <a:t>steal</a:t>
            </a:r>
            <a:r>
              <a:rPr lang="de-DE" dirty="0" smtClean="0"/>
              <a:t> und </a:t>
            </a:r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force</a:t>
            </a:r>
            <a:r>
              <a:rPr lang="de-DE" b="1" dirty="0" smtClean="0"/>
              <a:t> </a:t>
            </a:r>
            <a:r>
              <a:rPr lang="de-DE" dirty="0" smtClean="0"/>
              <a:t>wird zur Erhöhung der Nebenläufigkeit und der Performanz ein </a:t>
            </a:r>
            <a:r>
              <a:rPr lang="de-DE" b="1" dirty="0" err="1" smtClean="0"/>
              <a:t>redo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und ein </a:t>
            </a:r>
            <a:r>
              <a:rPr lang="de-DE" b="1" dirty="0" err="1" smtClean="0"/>
              <a:t>undo</a:t>
            </a:r>
            <a:r>
              <a:rPr lang="de-DE" dirty="0" smtClean="0"/>
              <a:t> implementiert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pic>
        <p:nvPicPr>
          <p:cNvPr id="5" name="Bild 4" descr="Pages from 09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" y="2204864"/>
            <a:ext cx="62401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 (WAL)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24313"/>
          </a:xfrm>
        </p:spPr>
        <p:txBody>
          <a:bodyPr/>
          <a:lstStyle/>
          <a:p>
            <a:r>
              <a:rPr lang="de-DE" sz="2400" dirty="0" smtClean="0"/>
              <a:t>Die ARIES</a:t>
            </a:r>
            <a:r>
              <a:rPr lang="de-DE" sz="2400" baseline="30000" dirty="0" smtClean="0"/>
              <a:t>1</a:t>
            </a:r>
            <a:r>
              <a:rPr lang="de-DE" sz="2400" dirty="0" smtClean="0"/>
              <a:t>-Wiederherstellungsmethode verwendet ein </a:t>
            </a:r>
            <a:r>
              <a:rPr lang="de-DE" sz="2400" dirty="0" smtClean="0">
                <a:solidFill>
                  <a:srgbClr val="0000C8"/>
                </a:solidFill>
              </a:rPr>
              <a:t>Write-</a:t>
            </a:r>
            <a:r>
              <a:rPr lang="de-DE" sz="2400" dirty="0" err="1" smtClean="0">
                <a:solidFill>
                  <a:srgbClr val="0000C8"/>
                </a:solidFill>
              </a:rPr>
              <a:t>Ahead</a:t>
            </a:r>
            <a:r>
              <a:rPr lang="de-DE" sz="2400" dirty="0" smtClean="0">
                <a:solidFill>
                  <a:srgbClr val="0000C8"/>
                </a:solidFill>
              </a:rPr>
              <a:t>-Log </a:t>
            </a:r>
            <a:r>
              <a:rPr lang="de-DE" sz="2400" dirty="0" smtClean="0"/>
              <a:t>zur Implementierung der notwendigen redundanten Datenhaltung</a:t>
            </a:r>
          </a:p>
          <a:p>
            <a:r>
              <a:rPr lang="de-DE" sz="2400" dirty="0" smtClean="0"/>
              <a:t>Datenseiten werden in situ modifiziert</a:t>
            </a:r>
          </a:p>
          <a:p>
            <a:r>
              <a:rPr lang="de-DE" sz="2400" dirty="0" smtClean="0"/>
              <a:t>Für ein </a:t>
            </a:r>
            <a:r>
              <a:rPr lang="de-DE" sz="2400" dirty="0" err="1" smtClean="0"/>
              <a:t>Undo</a:t>
            </a:r>
            <a:r>
              <a:rPr lang="de-DE" sz="2400" dirty="0" smtClean="0"/>
              <a:t> müssen </a:t>
            </a:r>
            <a:r>
              <a:rPr lang="de-DE" sz="2400" dirty="0" err="1" smtClean="0"/>
              <a:t>Undo</a:t>
            </a:r>
            <a:r>
              <a:rPr lang="de-DE" sz="2400" dirty="0" smtClean="0"/>
              <a:t>-Informationen in eine Logdatei auf nicht-flüchtigem Speicher geschrieben werden bevor eine geänderte Seite auf die Platte geschrieben wird</a:t>
            </a:r>
          </a:p>
          <a:p>
            <a:r>
              <a:rPr lang="de-DE" sz="2400" dirty="0" smtClean="0"/>
              <a:t>Zur </a:t>
            </a:r>
            <a:r>
              <a:rPr lang="de-DE" sz="2400" dirty="0" err="1" smtClean="0"/>
              <a:t>Persistenzsicherung</a:t>
            </a:r>
            <a:r>
              <a:rPr lang="de-DE" sz="2400" dirty="0" smtClean="0"/>
              <a:t> muss zur Commit-Zeit </a:t>
            </a:r>
            <a:r>
              <a:rPr lang="de-DE" sz="2400" dirty="0" err="1" smtClean="0"/>
              <a:t>Redo</a:t>
            </a:r>
            <a:r>
              <a:rPr lang="de-DE" sz="2400" dirty="0" smtClean="0"/>
              <a:t>-Information sicher gespeichert werden (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-Force-Strategie: Daten auf der Platte enthalten alte Information)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376264" y="58344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baseline="30000" dirty="0" smtClean="0">
                <a:solidFill>
                  <a:srgbClr val="0000FF"/>
                </a:solidFill>
              </a:rPr>
              <a:t>1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Algorithm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for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Recovery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and</a:t>
            </a:r>
            <a:r>
              <a:rPr lang="de-DE" sz="1200" dirty="0" smtClean="0">
                <a:solidFill>
                  <a:srgbClr val="0000FF"/>
                </a:solidFill>
              </a:rPr>
              <a:t> Isolation </a:t>
            </a:r>
            <a:r>
              <a:rPr lang="de-DE" sz="1200" dirty="0" err="1" smtClean="0">
                <a:solidFill>
                  <a:srgbClr val="0000FF"/>
                </a:solidFill>
              </a:rPr>
              <a:t>Exploiting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Semantics</a:t>
            </a:r>
            <a:endParaRPr lang="de-DE" sz="1200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rgbClr val="0000FF"/>
                </a:solidFill>
              </a:rPr>
              <a:t>Mohan </a:t>
            </a:r>
            <a:r>
              <a:rPr lang="de-DE" sz="1200" dirty="0">
                <a:solidFill>
                  <a:srgbClr val="0000FF"/>
                </a:solidFill>
              </a:rPr>
              <a:t>et al. ARIES: A Transaction </a:t>
            </a:r>
            <a:r>
              <a:rPr lang="de-DE" sz="1200" dirty="0" err="1">
                <a:solidFill>
                  <a:srgbClr val="0000FF"/>
                </a:solidFill>
              </a:rPr>
              <a:t>Recovery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Method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Supporting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>
                <a:solidFill>
                  <a:srgbClr val="0000FF"/>
                </a:solidFill>
              </a:rPr>
              <a:t>Fine-</a:t>
            </a:r>
            <a:r>
              <a:rPr lang="de-DE" sz="1200" dirty="0" err="1">
                <a:solidFill>
                  <a:srgbClr val="0000FF"/>
                </a:solidFill>
              </a:rPr>
              <a:t>Granularity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Locking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Partial Rollbacks </a:t>
            </a:r>
            <a:r>
              <a:rPr lang="de-DE" sz="1200" dirty="0" err="1">
                <a:solidFill>
                  <a:srgbClr val="0000FF"/>
                </a:solidFill>
              </a:rPr>
              <a:t>UsingWrite-Ahead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 err="1">
                <a:solidFill>
                  <a:srgbClr val="0000FF"/>
                </a:solidFill>
              </a:rPr>
              <a:t>Logging</a:t>
            </a:r>
            <a:r>
              <a:rPr lang="de-DE" sz="1200" dirty="0">
                <a:solidFill>
                  <a:srgbClr val="0000FF"/>
                </a:solidFill>
              </a:rPr>
              <a:t>. ACM TODS, vol. 17(1), March </a:t>
            </a:r>
            <a:r>
              <a:rPr lang="de-DE" sz="1200" b="1" dirty="0">
                <a:solidFill>
                  <a:srgbClr val="FF0000"/>
                </a:solidFill>
              </a:rPr>
              <a:t>1992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67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Inhalte des Write-</a:t>
            </a:r>
            <a:r>
              <a:rPr lang="de-DE" dirty="0" err="1" smtClean="0"/>
              <a:t>Ahead</a:t>
            </a:r>
            <a:r>
              <a:rPr lang="de-DE" dirty="0" smtClean="0"/>
              <a:t>-Logs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453"/>
            <a:ext cx="8219256" cy="4968875"/>
          </a:xfrm>
        </p:spPr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LSN (Log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Monoton steigende Zahl, um Einträge zu identifizieren</a:t>
            </a:r>
            <a:br>
              <a:rPr lang="de-DE" sz="2400" dirty="0" smtClean="0"/>
            </a:br>
            <a:r>
              <a:rPr lang="de-DE" sz="2400" dirty="0" smtClean="0"/>
              <a:t>Trick: Verwende Byte-Position of Log-Eintrag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Typ (Log </a:t>
            </a:r>
            <a:r>
              <a:rPr lang="de-DE" sz="2400" dirty="0" err="1" smtClean="0">
                <a:solidFill>
                  <a:srgbClr val="0000FF"/>
                </a:solidFill>
              </a:rPr>
              <a:t>Record</a:t>
            </a:r>
            <a:r>
              <a:rPr lang="de-DE" sz="2400" dirty="0" smtClean="0">
                <a:solidFill>
                  <a:srgbClr val="0000FF"/>
                </a:solidFill>
              </a:rPr>
              <a:t> Type)</a:t>
            </a:r>
          </a:p>
          <a:p>
            <a:r>
              <a:rPr lang="de-DE" sz="2400" dirty="0" smtClean="0"/>
              <a:t>Repräsentiert, ob es ein Update-Eintrag (UPD), End-of-Transaction-Eintrag (EOT), </a:t>
            </a:r>
            <a:r>
              <a:rPr lang="de-DE" sz="2400" dirty="0" err="1" smtClean="0"/>
              <a:t>Compensation</a:t>
            </a:r>
            <a:r>
              <a:rPr lang="de-DE" sz="2400" dirty="0" smtClean="0"/>
              <a:t>-Log-</a:t>
            </a:r>
            <a:r>
              <a:rPr lang="de-DE" sz="2400" dirty="0" err="1" smtClean="0"/>
              <a:t>Record</a:t>
            </a:r>
            <a:r>
              <a:rPr lang="de-DE" sz="2400" dirty="0" smtClean="0"/>
              <a:t> (CLR)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TX (Transaktions-ID)</a:t>
            </a:r>
          </a:p>
          <a:p>
            <a:r>
              <a:rPr lang="de-DE" sz="2400" dirty="0" smtClean="0"/>
              <a:t>Transaktionsbezeichner (falls anwendbar)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pic>
        <p:nvPicPr>
          <p:cNvPr id="5" name="Bild 4" descr="Pages from 06-Transaction-Management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60" y="1196752"/>
            <a:ext cx="513069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des Write-</a:t>
            </a:r>
            <a:r>
              <a:rPr lang="de-DE" dirty="0" err="1"/>
              <a:t>Ahead</a:t>
            </a:r>
            <a:r>
              <a:rPr lang="de-DE" dirty="0"/>
              <a:t>-</a:t>
            </a:r>
            <a:r>
              <a:rPr lang="de-DE" dirty="0" smtClean="0"/>
              <a:t>Logs (Forts.)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Prev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Previous</a:t>
            </a:r>
            <a:r>
              <a:rPr lang="de-DE" sz="2400" dirty="0" smtClean="0">
                <a:solidFill>
                  <a:srgbClr val="0000FF"/>
                </a:solidFill>
              </a:rPr>
              <a:t> 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LSN des vorigen Eintrags von der gleichen Transaktion</a:t>
            </a:r>
            <a:br>
              <a:rPr lang="de-DE" sz="2400" dirty="0" smtClean="0"/>
            </a:br>
            <a:r>
              <a:rPr lang="de-DE" sz="2400" dirty="0" smtClean="0"/>
              <a:t>(falls anwendbar, am Anfang steht ‘-</a:t>
            </a:r>
            <a:r>
              <a:rPr lang="de-DE" sz="2400" dirty="0"/>
              <a:t>‘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Page (Page Identifier)</a:t>
            </a:r>
          </a:p>
          <a:p>
            <a:r>
              <a:rPr lang="de-DE" sz="2400" dirty="0" smtClean="0"/>
              <a:t>Seite, die aktualisiert wurde (nur für UPD und CLR)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UNxt</a:t>
            </a:r>
            <a:r>
              <a:rPr lang="de-DE" sz="2400" dirty="0" smtClean="0">
                <a:solidFill>
                  <a:srgbClr val="0000FF"/>
                </a:solidFill>
              </a:rPr>
              <a:t> (LSN Next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Undone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Nur für CLR: Nächster Eintrag der Transaktion, der während des Zurückrollens bearbeitet werden muss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Redo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erneuten Erzeugen einer Operation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</a:t>
            </a:r>
            <a:r>
              <a:rPr lang="de-DE" sz="2400" dirty="0" err="1" smtClean="0"/>
              <a:t>Ungeschehenmachen</a:t>
            </a:r>
            <a:r>
              <a:rPr lang="de-DE" sz="2400" dirty="0" smtClean="0"/>
              <a:t> einer Operation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0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6" name="Bild 5" descr="Pages from 06-Transaction-Management-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1340768"/>
            <a:ext cx="847294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91264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rgbClr val="00B050"/>
                </a:solidFill>
              </a:rPr>
              <a:t>ARIES</a:t>
            </a:r>
            <a:r>
              <a:rPr lang="de-DE" sz="2400" dirty="0" smtClean="0"/>
              <a:t> nimmt </a:t>
            </a:r>
            <a:r>
              <a:rPr lang="de-DE" sz="2400" dirty="0" smtClean="0">
                <a:solidFill>
                  <a:srgbClr val="0000FF"/>
                </a:solidFill>
              </a:rPr>
              <a:t>seitenorientiertes </a:t>
            </a:r>
            <a:r>
              <a:rPr lang="de-DE" sz="2400" dirty="0" err="1" smtClean="0">
                <a:solidFill>
                  <a:srgbClr val="FF0000"/>
                </a:solidFill>
              </a:rPr>
              <a:t>Redo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/>
              <a:t>an</a:t>
            </a:r>
          </a:p>
          <a:p>
            <a:r>
              <a:rPr lang="de-DE" sz="2400" dirty="0" smtClean="0"/>
              <a:t>Keine anderen Seiten müssen angesehen werden, </a:t>
            </a:r>
            <a:br>
              <a:rPr lang="de-DE" sz="2400" dirty="0" smtClean="0"/>
            </a:br>
            <a:r>
              <a:rPr lang="de-DE" sz="2400" dirty="0" smtClean="0"/>
              <a:t>um eine Operation erneut zu erzeugen</a:t>
            </a:r>
          </a:p>
          <a:p>
            <a:r>
              <a:rPr lang="de-DE" sz="2400" dirty="0" smtClean="0"/>
              <a:t>Z.B.: </a:t>
            </a:r>
            <a:r>
              <a:rPr lang="de-DE" sz="2400" dirty="0" smtClean="0">
                <a:solidFill>
                  <a:srgbClr val="0432FF"/>
                </a:solidFill>
              </a:rPr>
              <a:t>Physikalisches </a:t>
            </a:r>
            <a:r>
              <a:rPr lang="de-DE" sz="2400" dirty="0" err="1" smtClean="0">
                <a:solidFill>
                  <a:srgbClr val="0432FF"/>
                </a:solidFill>
              </a:rPr>
              <a:t>Logging</a:t>
            </a:r>
            <a:endParaRPr lang="de-DE" sz="2400" dirty="0" smtClean="0">
              <a:solidFill>
                <a:srgbClr val="0432FF"/>
              </a:solidFill>
            </a:endParaRPr>
          </a:p>
          <a:p>
            <a:pPr lvl="1"/>
            <a:r>
              <a:rPr lang="de-DE" sz="2000" dirty="0" smtClean="0"/>
              <a:t>Speicher von Byte-Abbildern von (Teilen von) Seiteninhalten</a:t>
            </a:r>
          </a:p>
          <a:p>
            <a:pPr lvl="1"/>
            <a:r>
              <a:rPr lang="de-DE" sz="2000" dirty="0" smtClean="0"/>
              <a:t>Vorher-Abbild (Abbild vor der Operation)</a:t>
            </a:r>
          </a:p>
          <a:p>
            <a:pPr lvl="1"/>
            <a:r>
              <a:rPr lang="de-DE" sz="2000" dirty="0" smtClean="0"/>
              <a:t>Nachher-Abbild (Abbild nach der Operation)</a:t>
            </a:r>
          </a:p>
          <a:p>
            <a:pPr lvl="1"/>
            <a:r>
              <a:rPr lang="de-DE" sz="2000" dirty="0" smtClean="0"/>
              <a:t>Wiederherstellung unabhängig von Objekten</a:t>
            </a:r>
            <a:endParaRPr lang="de-DE" sz="1600" dirty="0" smtClean="0"/>
          </a:p>
          <a:p>
            <a:pPr lvl="2"/>
            <a:r>
              <a:rPr lang="de-DE" sz="1800" dirty="0" smtClean="0"/>
              <a:t>Struktur braucht nicht bekannt zu sein, nur Seitenstruktur relevant</a:t>
            </a:r>
          </a:p>
          <a:p>
            <a:r>
              <a:rPr lang="de-DE" sz="2200" dirty="0" smtClean="0"/>
              <a:t>Gegensatz: </a:t>
            </a:r>
            <a:r>
              <a:rPr lang="de-DE" sz="2200" dirty="0" smtClean="0">
                <a:solidFill>
                  <a:srgbClr val="0432FF"/>
                </a:solidFill>
              </a:rPr>
              <a:t>Logisches </a:t>
            </a:r>
            <a:r>
              <a:rPr lang="de-DE" sz="2200" dirty="0" err="1" smtClean="0">
                <a:solidFill>
                  <a:srgbClr val="0432FF"/>
                </a:solidFill>
              </a:rPr>
              <a:t>Redo</a:t>
            </a:r>
            <a:r>
              <a:rPr lang="de-DE" sz="2200" dirty="0" smtClean="0">
                <a:solidFill>
                  <a:srgbClr val="0432FF"/>
                </a:solidFill>
              </a:rPr>
              <a:t> </a:t>
            </a:r>
            <a:r>
              <a:rPr lang="de-DE" sz="2200" dirty="0" smtClean="0"/>
              <a:t>(‚Setze </a:t>
            </a:r>
            <a:r>
              <a:rPr lang="de-DE" sz="2200" dirty="0" err="1" smtClean="0"/>
              <a:t>Tupelwert</a:t>
            </a:r>
            <a:r>
              <a:rPr lang="de-DE" sz="2200" dirty="0" smtClean="0"/>
              <a:t> auf v‘)</a:t>
            </a:r>
          </a:p>
          <a:p>
            <a:pPr lvl="1"/>
            <a:r>
              <a:rPr lang="de-DE" sz="2000" dirty="0" err="1" smtClean="0"/>
              <a:t>Redo</a:t>
            </a:r>
            <a:r>
              <a:rPr lang="de-DE" sz="2000" dirty="0" smtClean="0"/>
              <a:t> müsste vollständig durchgeführt werden, auch Indexeinträge würden neu generiert, inkl. Aufspaltung usw.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9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rgbClr val="00B050"/>
                </a:solidFill>
              </a:rPr>
              <a:t>ARIES</a:t>
            </a:r>
            <a:r>
              <a:rPr lang="de-DE" sz="2400" dirty="0" smtClean="0"/>
              <a:t> unterstützt </a:t>
            </a:r>
            <a:r>
              <a:rPr lang="de-DE" sz="2400" dirty="0" smtClean="0">
                <a:solidFill>
                  <a:srgbClr val="0000FF"/>
                </a:solidFill>
              </a:rPr>
              <a:t>logisches </a:t>
            </a:r>
            <a:r>
              <a:rPr lang="de-DE" sz="2400" dirty="0" err="1" smtClean="0">
                <a:solidFill>
                  <a:srgbClr val="FF0000"/>
                </a:solidFill>
              </a:rPr>
              <a:t>Undo</a:t>
            </a:r>
            <a:endParaRPr lang="de-DE" sz="2400" dirty="0" smtClean="0">
              <a:solidFill>
                <a:srgbClr val="FF0000"/>
              </a:solidFill>
            </a:endParaRPr>
          </a:p>
          <a:p>
            <a:r>
              <a:rPr lang="de-DE" sz="2400" dirty="0" smtClean="0"/>
              <a:t>Seitenorientiertes </a:t>
            </a:r>
            <a:r>
              <a:rPr lang="de-DE" sz="2400" dirty="0" err="1" smtClean="0"/>
              <a:t>Undo</a:t>
            </a:r>
            <a:r>
              <a:rPr lang="de-DE" sz="2400" dirty="0" smtClean="0"/>
              <a:t> kann </a:t>
            </a:r>
            <a:r>
              <a:rPr lang="de-DE" sz="2400" dirty="0" err="1" smtClean="0"/>
              <a:t>kaskadierende</a:t>
            </a:r>
            <a:r>
              <a:rPr lang="de-DE" sz="2400" dirty="0" smtClean="0"/>
              <a:t> Rückroll-Situationen heraufbeschwören</a:t>
            </a:r>
          </a:p>
          <a:p>
            <a:pPr lvl="1"/>
            <a:r>
              <a:rPr lang="de-DE" sz="2000" dirty="0" smtClean="0"/>
              <a:t>Selbst wenn eine Transaktion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nicht direkt </a:t>
            </a:r>
            <a:r>
              <a:rPr lang="de-DE" sz="2000" dirty="0" err="1" smtClean="0"/>
              <a:t>Tupel</a:t>
            </a:r>
            <a:r>
              <a:rPr lang="de-DE" sz="2000" dirty="0" smtClean="0"/>
              <a:t> betrachtet hat, die von anderer Transaktion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beschrieben wurden, ist doch das physikalische Seitenlayout, dass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sieht, von T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beeinflusst</a:t>
            </a:r>
            <a:endParaRPr lang="de-DE" sz="1800" dirty="0" smtClean="0"/>
          </a:p>
          <a:p>
            <a:pPr lvl="1"/>
            <a:r>
              <a:rPr lang="de-DE" sz="2000" dirty="0" smtClean="0"/>
              <a:t>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kann nicht vor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erfolgreich beendet werden</a:t>
            </a:r>
          </a:p>
          <a:p>
            <a:r>
              <a:rPr lang="de-DE" sz="2200" dirty="0" smtClean="0"/>
              <a:t>Logisches </a:t>
            </a:r>
            <a:r>
              <a:rPr lang="de-DE" sz="2200" dirty="0" err="1" smtClean="0"/>
              <a:t>Undo</a:t>
            </a:r>
            <a:r>
              <a:rPr lang="de-DE" sz="2200" dirty="0" smtClean="0"/>
              <a:t> erhöht also die Nebenläufigkeit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8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Lost Update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haben schon „Lost Update“ im Beispiel betrachtet</a:t>
            </a:r>
          </a:p>
          <a:p>
            <a:r>
              <a:rPr lang="de-DE" dirty="0" smtClean="0"/>
              <a:t>Effekte einer Transaktion gehen verloren, weil eine andere Transaktion geänderte Werte unkontrolliert überschreibt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Schreiben von Log-Einträgen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 </a:t>
            </a:r>
            <a:r>
              <a:rPr lang="de-DE" dirty="0" err="1" smtClean="0"/>
              <a:t>Performanzgründen</a:t>
            </a:r>
            <a:r>
              <a:rPr lang="de-DE" dirty="0" smtClean="0"/>
              <a:t> werden Log-Einträge zunächst in flüchtigen Speicher geschrieben</a:t>
            </a:r>
          </a:p>
          <a:p>
            <a:r>
              <a:rPr lang="de-DE" dirty="0" smtClean="0"/>
              <a:t>Zu bestimmten Zeiten werden die Einträge bis zu einer bestimmten LSN in stabilen Speicher geschrieben</a:t>
            </a:r>
          </a:p>
          <a:p>
            <a:pPr lvl="1"/>
            <a:r>
              <a:rPr lang="de-DE" dirty="0" smtClean="0"/>
              <a:t>Alle Einträge bis zum EOT einer Transaktion T werden auf die Platte geschrieben wenn T erfolgreich beendet (um ein </a:t>
            </a:r>
            <a:r>
              <a:rPr lang="de-DE" dirty="0" err="1" smtClean="0"/>
              <a:t>Redo</a:t>
            </a:r>
            <a:r>
              <a:rPr lang="de-DE" dirty="0" smtClean="0"/>
              <a:t> von </a:t>
            </a:r>
            <a:r>
              <a:rPr lang="de-DE" dirty="0" err="1" smtClean="0"/>
              <a:t>Ts</a:t>
            </a:r>
            <a:r>
              <a:rPr lang="de-DE" dirty="0" smtClean="0"/>
              <a:t> Effekten vorzubereiten)</a:t>
            </a:r>
          </a:p>
          <a:p>
            <a:pPr lvl="1"/>
            <a:r>
              <a:rPr lang="de-DE" dirty="0" smtClean="0"/>
              <a:t>Wenn eine Datenseite p auf die Platte geschrieben wird, werden vorher die letzten Modifikationen von p im WAL auf die Platte geschrieben (zur Vorbereitung eines </a:t>
            </a:r>
            <a:r>
              <a:rPr lang="de-DE" dirty="0" err="1" smtClean="0"/>
              <a:t>Undo</a:t>
            </a:r>
            <a:r>
              <a:rPr lang="de-DE" dirty="0" smtClean="0"/>
              <a:t>)</a:t>
            </a:r>
          </a:p>
          <a:p>
            <a:r>
              <a:rPr lang="de-DE" dirty="0" smtClean="0"/>
              <a:t>Die Größe des Logs nimmt immer weiter zu </a:t>
            </a:r>
            <a:br>
              <a:rPr lang="de-DE" dirty="0" smtClean="0"/>
            </a:br>
            <a:r>
              <a:rPr lang="de-DE" dirty="0" smtClean="0"/>
              <a:t>(s. aber Schnappschüsse weiter unten)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20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Normaler Verarbeitungsmodus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Während der normalen Transaktionsverarbeitung werden zwei Dinge im Transaktionskontrollblock gespeichert</a:t>
            </a:r>
          </a:p>
          <a:p>
            <a:pPr>
              <a:lnSpc>
                <a:spcPct val="130000"/>
              </a:lnSpc>
            </a:pPr>
            <a:r>
              <a:rPr lang="de-DE" sz="2400" dirty="0" err="1" smtClean="0"/>
              <a:t>LastLSN</a:t>
            </a:r>
            <a:r>
              <a:rPr lang="de-DE" sz="2400" dirty="0" smtClean="0"/>
              <a:t> (Last Log </a:t>
            </a:r>
            <a:r>
              <a:rPr lang="de-DE" sz="2400" dirty="0" err="1" smtClean="0"/>
              <a:t>Sequence</a:t>
            </a:r>
            <a:r>
              <a:rPr lang="de-DE" sz="2400" dirty="0" smtClean="0"/>
              <a:t> </a:t>
            </a:r>
            <a:r>
              <a:rPr lang="de-DE" sz="2400" dirty="0" err="1" smtClean="0"/>
              <a:t>Number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letzten geschriebenen Log-Eintrags für die Transaktion</a:t>
            </a:r>
          </a:p>
          <a:p>
            <a:r>
              <a:rPr lang="de-DE" sz="2400" dirty="0" err="1" smtClean="0"/>
              <a:t>UNxt</a:t>
            </a:r>
            <a:r>
              <a:rPr lang="de-DE" sz="2400" dirty="0" smtClean="0"/>
              <a:t> (LSN Next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Undone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nächsten Eintrags, der beim Rückrollen betrachtet werden muss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/>
              <a:t>Wenn eine Aktualisierung einer Seite p durchgeführt wird</a:t>
            </a:r>
          </a:p>
          <a:p>
            <a:pPr lvl="1"/>
            <a:r>
              <a:rPr lang="de-DE" sz="2200" dirty="0" smtClean="0"/>
              <a:t>wird ein Eintrag </a:t>
            </a:r>
            <a:r>
              <a:rPr lang="de-DE" sz="2200" dirty="0" err="1" smtClean="0"/>
              <a:t>r</a:t>
            </a:r>
            <a:r>
              <a:rPr lang="de-DE" sz="2200" dirty="0" smtClean="0"/>
              <a:t> ins WAL geschrieben und</a:t>
            </a:r>
          </a:p>
          <a:p>
            <a:pPr lvl="1"/>
            <a:r>
              <a:rPr lang="de-DE" sz="2200" dirty="0" smtClean="0"/>
              <a:t>die LSN von </a:t>
            </a:r>
            <a:r>
              <a:rPr lang="de-DE" sz="2200" dirty="0" err="1" smtClean="0"/>
              <a:t>r</a:t>
            </a:r>
            <a:r>
              <a:rPr lang="de-DE" sz="2200" dirty="0" smtClean="0"/>
              <a:t> im Seitenkopf von p gespeichert</a:t>
            </a:r>
            <a:endParaRPr lang="de-DE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0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Rückrollen einer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Schritte zum Rückrollen einer Transaktion T:</a:t>
            </a:r>
          </a:p>
          <a:p>
            <a:r>
              <a:rPr lang="de-DE" dirty="0" smtClean="0"/>
              <a:t>Abarbeiten des WAL in Rückwärtsrichtung</a:t>
            </a:r>
          </a:p>
          <a:p>
            <a:r>
              <a:rPr lang="de-DE" dirty="0" smtClean="0"/>
              <a:t>Beginn bei Eintrag, auf den </a:t>
            </a:r>
            <a:r>
              <a:rPr lang="de-DE" dirty="0" err="1" smtClean="0"/>
              <a:t>UNxt</a:t>
            </a:r>
            <a:r>
              <a:rPr lang="de-DE" dirty="0" smtClean="0"/>
              <a:t> im Transaktionskontrollblock von T zeigt</a:t>
            </a:r>
          </a:p>
          <a:p>
            <a:r>
              <a:rPr lang="de-DE" dirty="0" smtClean="0"/>
              <a:t>Finden der übrigen Einträge von T durch Verfolgen der </a:t>
            </a:r>
            <a:r>
              <a:rPr lang="de-DE" dirty="0" err="1" smtClean="0"/>
              <a:t>Prev</a:t>
            </a:r>
            <a:r>
              <a:rPr lang="de-DE" dirty="0" smtClean="0"/>
              <a:t>- und </a:t>
            </a:r>
            <a:r>
              <a:rPr lang="de-DE" dirty="0" err="1" smtClean="0"/>
              <a:t>UNxt</a:t>
            </a:r>
            <a:r>
              <a:rPr lang="de-DE" dirty="0" smtClean="0"/>
              <a:t>-Einträge im Log</a:t>
            </a:r>
          </a:p>
          <a:p>
            <a:pPr marL="0" indent="0">
              <a:buNone/>
            </a:pPr>
            <a:r>
              <a:rPr lang="de-DE" dirty="0" err="1" smtClean="0"/>
              <a:t>Undo</a:t>
            </a:r>
            <a:r>
              <a:rPr lang="de-DE" dirty="0" smtClean="0"/>
              <a:t>-Operationen modifizieren ebenfalls Seiten</a:t>
            </a:r>
            <a:endParaRPr lang="de-DE" dirty="0"/>
          </a:p>
          <a:p>
            <a:r>
              <a:rPr lang="de-DE" dirty="0" err="1" smtClean="0"/>
              <a:t>Logging</a:t>
            </a:r>
            <a:r>
              <a:rPr lang="de-DE" dirty="0" smtClean="0"/>
              <a:t> der </a:t>
            </a:r>
            <a:r>
              <a:rPr lang="de-DE" dirty="0" err="1" smtClean="0"/>
              <a:t>Undo</a:t>
            </a:r>
            <a:r>
              <a:rPr lang="de-DE" dirty="0" smtClean="0"/>
              <a:t>-Operationen im WAL</a:t>
            </a:r>
          </a:p>
          <a:p>
            <a:r>
              <a:rPr lang="de-DE" dirty="0" smtClean="0"/>
              <a:t>Verwendung von </a:t>
            </a:r>
            <a:r>
              <a:rPr lang="de-DE" dirty="0" err="1" smtClean="0"/>
              <a:t>Compensation</a:t>
            </a:r>
            <a:r>
              <a:rPr lang="de-DE" dirty="0" smtClean="0"/>
              <a:t>-Log-</a:t>
            </a:r>
            <a:r>
              <a:rPr lang="de-DE" dirty="0" err="1" smtClean="0"/>
              <a:t>Record</a:t>
            </a:r>
            <a:r>
              <a:rPr lang="de-DE" dirty="0" smtClean="0"/>
              <a:t> (CLRs) für diesen Zweck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3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5" name="Bild 4" descr="Pages from 06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12776"/>
            <a:ext cx="78829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Transaktionen können auch partiell zurückgerollt werden (zur </a:t>
            </a:r>
            <a:r>
              <a:rPr lang="de-DE" dirty="0" err="1" smtClean="0"/>
              <a:t>SaveLSN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Wozu könnte das nützlich sein?</a:t>
            </a:r>
          </a:p>
          <a:p>
            <a:r>
              <a:rPr lang="de-DE" dirty="0" smtClean="0"/>
              <a:t>Das </a:t>
            </a:r>
            <a:r>
              <a:rPr lang="de-DE" dirty="0" err="1" smtClean="0"/>
              <a:t>UNxt</a:t>
            </a:r>
            <a:r>
              <a:rPr lang="de-DE" dirty="0" smtClean="0"/>
              <a:t>-Feld in einem CLR zeigt auf den Logeintrag vor demjenigen, der ungeschehen gemacht wurde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pic>
        <p:nvPicPr>
          <p:cNvPr id="5" name="Bild 4" descr="Pages from 06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" y="3645024"/>
            <a:ext cx="7228683" cy="15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Ausfall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Neustart nach einem Systemabsturz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Analyse-Phase:</a:t>
            </a:r>
          </a:p>
          <a:p>
            <a:pPr marL="914400" lvl="1" indent="-514350"/>
            <a:r>
              <a:rPr lang="de-DE" dirty="0" smtClean="0"/>
              <a:t>Lese Log in Vorwärtsrichtung</a:t>
            </a:r>
          </a:p>
          <a:p>
            <a:pPr marL="914400" lvl="1" indent="-514350"/>
            <a:r>
              <a:rPr lang="de-DE" dirty="0" smtClean="0"/>
              <a:t>Bestimmt Transaktionen, die aktiv waren als der Absturz passierte (solche Transaktionen nennen wir Pechvögel)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Redo</a:t>
            </a:r>
            <a:r>
              <a:rPr lang="de-DE" dirty="0" smtClean="0"/>
              <a:t>-Phase:</a:t>
            </a:r>
          </a:p>
          <a:p>
            <a:pPr marL="914400" lvl="1" indent="-514350"/>
            <a:r>
              <a:rPr lang="de-DE" dirty="0" smtClean="0"/>
              <a:t>Spiele Operation im Log erneut ab (in Vorwärtsrichtung), um das System in den Zustand vor dem Fehler zu bringen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Undo</a:t>
            </a:r>
            <a:r>
              <a:rPr lang="de-DE" dirty="0" smtClean="0"/>
              <a:t>-Phase:</a:t>
            </a:r>
          </a:p>
          <a:p>
            <a:pPr marL="914400" lvl="1" indent="-514350"/>
            <a:r>
              <a:rPr lang="de-DE" dirty="0" smtClean="0"/>
              <a:t>Rolle Pechvögel-Transaktionen zurück, in dem das Log in Rückwärtsrichtung abgearbeitet wird (wie beim normalen Zurückrollen)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1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Analyse-Phase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pic>
        <p:nvPicPr>
          <p:cNvPr id="5" name="Bild 4" descr="Pages from 06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83447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49080"/>
            <a:ext cx="8507288" cy="201677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Auch beim Wiederherstellen können Abstürze eintreten</a:t>
            </a:r>
          </a:p>
          <a:p>
            <a:pPr lvl="1"/>
            <a:r>
              <a:rPr lang="de-DE" dirty="0" err="1" smtClean="0"/>
              <a:t>Undo</a:t>
            </a:r>
            <a:r>
              <a:rPr lang="de-DE" dirty="0" smtClean="0"/>
              <a:t> und </a:t>
            </a:r>
            <a:r>
              <a:rPr lang="de-DE" dirty="0" err="1" smtClean="0"/>
              <a:t>Redo</a:t>
            </a:r>
            <a:r>
              <a:rPr lang="de-DE" dirty="0" smtClean="0"/>
              <a:t> einer Transaktion müssen </a:t>
            </a:r>
            <a:r>
              <a:rPr lang="de-DE" dirty="0" err="1" smtClean="0"/>
              <a:t>idempotent</a:t>
            </a:r>
            <a:r>
              <a:rPr lang="de-DE" dirty="0" smtClean="0"/>
              <a:t> sein</a:t>
            </a:r>
          </a:p>
          <a:p>
            <a:pPr lvl="2"/>
            <a:r>
              <a:rPr lang="de-DE" dirty="0" err="1" smtClean="0"/>
              <a:t>undo</a:t>
            </a:r>
            <a:r>
              <a:rPr lang="de-DE" dirty="0" smtClean="0"/>
              <a:t>(</a:t>
            </a:r>
            <a:r>
              <a:rPr lang="de-DE" dirty="0" err="1" smtClean="0"/>
              <a:t>undo</a:t>
            </a:r>
            <a:r>
              <a:rPr lang="de-DE" dirty="0" smtClean="0"/>
              <a:t>(T)) = </a:t>
            </a:r>
            <a:r>
              <a:rPr lang="de-DE" dirty="0" err="1" smtClean="0"/>
              <a:t>undo</a:t>
            </a:r>
            <a:r>
              <a:rPr lang="de-DE" dirty="0" smtClean="0"/>
              <a:t>(T)       // Nicht z.B. bei A := A - 10</a:t>
            </a:r>
          </a:p>
          <a:p>
            <a:pPr lvl="2"/>
            <a:r>
              <a:rPr lang="de-DE" dirty="0" err="1" smtClean="0"/>
              <a:t>redo</a:t>
            </a:r>
            <a:r>
              <a:rPr lang="de-DE" dirty="0" smtClean="0"/>
              <a:t>(</a:t>
            </a:r>
            <a:r>
              <a:rPr lang="de-DE" dirty="0" err="1" smtClean="0"/>
              <a:t>redo</a:t>
            </a:r>
            <a:r>
              <a:rPr lang="de-DE" dirty="0" smtClean="0"/>
              <a:t>(T)) = </a:t>
            </a:r>
            <a:r>
              <a:rPr lang="de-DE" dirty="0" err="1" smtClean="0"/>
              <a:t>redo</a:t>
            </a:r>
            <a:r>
              <a:rPr lang="de-DE" dirty="0" smtClean="0"/>
              <a:t>(T)</a:t>
            </a:r>
          </a:p>
          <a:p>
            <a:pPr lvl="1"/>
            <a:r>
              <a:rPr lang="de-DE" dirty="0" smtClean="0"/>
              <a:t>Prüfe LSN vor der </a:t>
            </a:r>
            <a:r>
              <a:rPr lang="de-DE" dirty="0" err="1" smtClean="0"/>
              <a:t>Redo</a:t>
            </a:r>
            <a:r>
              <a:rPr lang="de-DE" dirty="0" smtClean="0"/>
              <a:t>-Operation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pic>
        <p:nvPicPr>
          <p:cNvPr id="5" name="Bild 4" descr="Pages from 06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5688632" cy="28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Wiederholung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Funktion </a:t>
            </a:r>
            <a:r>
              <a:rPr lang="de-DE" dirty="0" err="1" smtClean="0">
                <a:solidFill>
                  <a:srgbClr val="FF0000"/>
                </a:solidFill>
              </a:rPr>
              <a:t>pin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für Anfragen nach Seiten und </a:t>
            </a:r>
            <a:br>
              <a:rPr lang="de-DE" dirty="0" smtClean="0"/>
            </a:br>
            <a:r>
              <a:rPr lang="de-DE" dirty="0" err="1" smtClean="0">
                <a:solidFill>
                  <a:srgbClr val="FF0000"/>
                </a:solidFill>
              </a:rPr>
              <a:t>unpin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für Freistellungen von Seiten nach Verwendung</a:t>
            </a:r>
          </a:p>
          <a:p>
            <a:r>
              <a:rPr lang="de-DE" dirty="0" err="1" smtClean="0">
                <a:solidFill>
                  <a:srgbClr val="0000C8"/>
                </a:solidFill>
              </a:rPr>
              <a:t>pin</a:t>
            </a:r>
            <a:r>
              <a:rPr lang="de-DE" dirty="0" smtClean="0">
                <a:solidFill>
                  <a:srgbClr val="0000C8"/>
                </a:solidFill>
              </a:rPr>
              <a:t>(</a:t>
            </a:r>
            <a:r>
              <a:rPr lang="de-DE" dirty="0" err="1" smtClean="0">
                <a:solidFill>
                  <a:srgbClr val="0000C8"/>
                </a:solidFill>
              </a:rPr>
              <a:t>pageno</a:t>
            </a:r>
            <a:r>
              <a:rPr lang="de-DE" dirty="0" smtClean="0">
                <a:solidFill>
                  <a:srgbClr val="0000C8"/>
                </a:solidFill>
              </a:rPr>
              <a:t>)</a:t>
            </a:r>
          </a:p>
          <a:p>
            <a:pPr lvl="1"/>
            <a:r>
              <a:rPr lang="de-DE" dirty="0" smtClean="0"/>
              <a:t>Anfrage nach Seitennummer </a:t>
            </a:r>
            <a:r>
              <a:rPr lang="de-DE" dirty="0" err="1" smtClean="0"/>
              <a:t>pageno</a:t>
            </a:r>
            <a:endParaRPr lang="de-DE" dirty="0" smtClean="0"/>
          </a:p>
          <a:p>
            <a:pPr lvl="1"/>
            <a:r>
              <a:rPr lang="de-DE" dirty="0" smtClean="0"/>
              <a:t>Lade Seite in Hauptspeicher falls nötig</a:t>
            </a:r>
          </a:p>
          <a:p>
            <a:pPr lvl="1"/>
            <a:r>
              <a:rPr lang="de-DE" dirty="0" smtClean="0"/>
              <a:t>Rückgabe einer Referenz auf </a:t>
            </a:r>
            <a:r>
              <a:rPr lang="de-DE" dirty="0" err="1" smtClean="0"/>
              <a:t>pageno</a:t>
            </a:r>
            <a:endParaRPr lang="de-DE" dirty="0" smtClean="0"/>
          </a:p>
          <a:p>
            <a:r>
              <a:rPr lang="de-DE" dirty="0" err="1" smtClean="0">
                <a:solidFill>
                  <a:srgbClr val="0000C8"/>
                </a:solidFill>
              </a:rPr>
              <a:t>unpin</a:t>
            </a:r>
            <a:r>
              <a:rPr lang="de-DE" dirty="0" smtClean="0">
                <a:solidFill>
                  <a:srgbClr val="0000C8"/>
                </a:solidFill>
              </a:rPr>
              <a:t>(</a:t>
            </a:r>
            <a:r>
              <a:rPr lang="de-DE" dirty="0" err="1" smtClean="0">
                <a:solidFill>
                  <a:srgbClr val="0000C8"/>
                </a:solidFill>
              </a:rPr>
              <a:t>pageno</a:t>
            </a:r>
            <a:r>
              <a:rPr lang="de-DE" dirty="0" smtClean="0">
                <a:solidFill>
                  <a:srgbClr val="0000C8"/>
                </a:solidFill>
              </a:rPr>
              <a:t>, </a:t>
            </a:r>
            <a:r>
              <a:rPr lang="de-DE" dirty="0" err="1" smtClean="0">
                <a:solidFill>
                  <a:srgbClr val="0000C8"/>
                </a:solidFill>
              </a:rPr>
              <a:t>dirty</a:t>
            </a:r>
            <a:r>
              <a:rPr lang="de-DE" dirty="0" smtClean="0">
                <a:solidFill>
                  <a:srgbClr val="0000C8"/>
                </a:solidFill>
              </a:rPr>
              <a:t>)</a:t>
            </a:r>
          </a:p>
          <a:p>
            <a:pPr lvl="1"/>
            <a:r>
              <a:rPr lang="de-DE" dirty="0" smtClean="0"/>
              <a:t>Freistellung einer Seite </a:t>
            </a:r>
            <a:r>
              <a:rPr lang="de-DE" dirty="0" err="1" smtClean="0"/>
              <a:t>pageno</a:t>
            </a:r>
            <a:r>
              <a:rPr lang="de-DE" dirty="0"/>
              <a:t> </a:t>
            </a:r>
            <a:r>
              <a:rPr lang="de-DE" dirty="0" smtClean="0"/>
              <a:t>zur möglichen Auslagerung</a:t>
            </a:r>
          </a:p>
          <a:p>
            <a:pPr lvl="1"/>
            <a:r>
              <a:rPr lang="de-DE" dirty="0" err="1" smtClean="0"/>
              <a:t>dirty</a:t>
            </a:r>
            <a:r>
              <a:rPr lang="de-DE" dirty="0" smtClean="0"/>
              <a:t> = </a:t>
            </a:r>
            <a:r>
              <a:rPr lang="de-DE" dirty="0" err="1" smtClean="0"/>
              <a:t>true</a:t>
            </a:r>
            <a:r>
              <a:rPr lang="de-DE" dirty="0" smtClean="0"/>
              <a:t> bei Modifikationen der Seite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1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Inconsistent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die Überweisung in SQL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Font typeface="Wingdings" charset="2"/>
              <a:buChar char="Ø"/>
            </a:pPr>
            <a:r>
              <a:rPr lang="de-DE" dirty="0" smtClean="0"/>
              <a:t>Transaktion 2 sieht einen inkonsistenten Zustand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1" y="1844824"/>
            <a:ext cx="689287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sz="2400" dirty="0" smtClean="0"/>
              <a:t>Beachte, dass alle Operationen (auch solche von Pechvögeln) in chronologischer Ordnung erneut durchgeführt werden</a:t>
            </a:r>
          </a:p>
          <a:p>
            <a:r>
              <a:rPr lang="de-DE" sz="2400" dirty="0" smtClean="0"/>
              <a:t>Nach der </a:t>
            </a:r>
            <a:r>
              <a:rPr lang="de-DE" sz="2400" dirty="0" err="1" smtClean="0"/>
              <a:t>Redo</a:t>
            </a:r>
            <a:r>
              <a:rPr lang="de-DE" sz="2400" dirty="0" smtClean="0"/>
              <a:t>-Phase ist das System im gleichen Zustand, wie zum Fehlerzeitpunkt</a:t>
            </a:r>
          </a:p>
          <a:p>
            <a:pPr lvl="1"/>
            <a:r>
              <a:rPr lang="de-DE" sz="2200" dirty="0" smtClean="0"/>
              <a:t>Einige Log-Einträge sind noch nicht auf der Platte, obwohl erfolgreich beendete Transaktionen ihre Änderung geschrieben hätten. Alle anderen müssten ungeschehen gemacht werden</a:t>
            </a:r>
          </a:p>
          <a:p>
            <a:r>
              <a:rPr lang="de-DE" dirty="0" smtClean="0"/>
              <a:t>Wir müssen hinterher alle Effekte von Pechvögeln ungeschehen machen</a:t>
            </a:r>
          </a:p>
          <a:p>
            <a:r>
              <a:rPr lang="de-DE" dirty="0" smtClean="0"/>
              <a:t>Als Optimierung kann man den Puffermanager instruieren, geänderte Seiten vorab zu holen (</a:t>
            </a:r>
            <a:r>
              <a:rPr lang="de-DE" dirty="0" err="1" smtClean="0"/>
              <a:t>Prefetch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0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Undo</a:t>
            </a:r>
            <a:r>
              <a:rPr lang="de-DE" dirty="0" smtClean="0"/>
              <a:t>-Phase ist ähnlich zum Rückrollen im normalen Betrieb</a:t>
            </a:r>
          </a:p>
          <a:p>
            <a:r>
              <a:rPr lang="de-DE" dirty="0" smtClean="0"/>
              <a:t>Es werden mehrere </a:t>
            </a:r>
            <a:r>
              <a:rPr lang="de-DE" dirty="0"/>
              <a:t>Transaktionen auf </a:t>
            </a:r>
            <a:r>
              <a:rPr lang="de-DE" dirty="0" smtClean="0"/>
              <a:t>einmal zurückgerollt (alle Pechvögel)</a:t>
            </a:r>
          </a:p>
          <a:p>
            <a:r>
              <a:rPr lang="de-DE" dirty="0" smtClean="0"/>
              <a:t>Alle Pechvögel werden vollständig zurückgerollt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  <p:pic>
        <p:nvPicPr>
          <p:cNvPr id="5" name="Bild 4" descr="Pages from 06-Transaction-Management-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78461"/>
            <a:ext cx="7308304" cy="49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Checkpointing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WAL ist eine immer-wachsendes Log-Datei, die bei der Wiederherstellung gelesen wird</a:t>
            </a:r>
          </a:p>
          <a:p>
            <a:r>
              <a:rPr lang="de-DE" dirty="0" smtClean="0"/>
              <a:t>In der Praxis sollte die Datei nicht zu groß werden (Wiederherstellung dauert zu lange)</a:t>
            </a:r>
          </a:p>
          <a:p>
            <a:r>
              <a:rPr lang="de-DE" dirty="0" smtClean="0"/>
              <a:t>Daher wird ab und zu ein sog. </a:t>
            </a:r>
            <a:r>
              <a:rPr lang="de-DE" dirty="0" smtClean="0">
                <a:solidFill>
                  <a:srgbClr val="0000FF"/>
                </a:solidFill>
              </a:rPr>
              <a:t>Checkpoint</a:t>
            </a:r>
            <a:r>
              <a:rPr lang="de-DE" dirty="0" smtClean="0"/>
              <a:t> erstellt</a:t>
            </a:r>
          </a:p>
          <a:p>
            <a:pPr lvl="1"/>
            <a:r>
              <a:rPr lang="de-DE" dirty="0" smtClean="0">
                <a:solidFill>
                  <a:schemeClr val="accent2"/>
                </a:solidFill>
              </a:rPr>
              <a:t>Schwergewichtiger Checkpoint:</a:t>
            </a:r>
            <a:br>
              <a:rPr lang="de-DE" dirty="0" smtClean="0">
                <a:solidFill>
                  <a:schemeClr val="accent2"/>
                </a:solidFill>
              </a:rPr>
            </a:br>
            <a:r>
              <a:rPr lang="de-DE" dirty="0" smtClean="0"/>
              <a:t>Speicherung aller geänderter Seiten auf der Platte, dann Verwaltungsinformation für Checkpoint schreiben (</a:t>
            </a:r>
            <a:r>
              <a:rPr lang="de-DE" dirty="0" err="1" smtClean="0"/>
              <a:t>Redo</a:t>
            </a:r>
            <a:r>
              <a:rPr lang="de-DE" dirty="0" smtClean="0"/>
              <a:t> kann dann ab Checkpoint erfolgen)</a:t>
            </a:r>
          </a:p>
          <a:p>
            <a:pPr lvl="1"/>
            <a:r>
              <a:rPr lang="de-DE" dirty="0" smtClean="0">
                <a:solidFill>
                  <a:srgbClr val="333399"/>
                </a:solidFill>
              </a:rPr>
              <a:t>Leichtgewichtiger Checkpoint:</a:t>
            </a:r>
            <a:br>
              <a:rPr lang="de-DE" dirty="0" smtClean="0">
                <a:solidFill>
                  <a:srgbClr val="333399"/>
                </a:solidFill>
              </a:rPr>
            </a:br>
            <a:r>
              <a:rPr lang="de-DE" dirty="0" smtClean="0"/>
              <a:t>Speichere Information bzgl. geänderter Seiten in Log, aber keine Seiten (</a:t>
            </a:r>
            <a:r>
              <a:rPr lang="de-DE" dirty="0" err="1" smtClean="0"/>
              <a:t>Redo</a:t>
            </a:r>
            <a:r>
              <a:rPr lang="de-DE" dirty="0" smtClean="0"/>
              <a:t> ab Zeitpunkt kurz vor Checkpoint)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6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Medien-Wiederherstellung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Um Medienfehler zu kompensieren, muss </a:t>
            </a:r>
            <a:r>
              <a:rPr lang="de-DE" smtClean="0"/>
              <a:t>peridiodisch</a:t>
            </a:r>
            <a:r>
              <a:rPr lang="de-DE" dirty="0" smtClean="0"/>
              <a:t> eine Sicherungskopie erstellt werden (nicht-flüchtiger Speicher)</a:t>
            </a:r>
          </a:p>
          <a:p>
            <a:r>
              <a:rPr lang="de-DE" dirty="0" smtClean="0"/>
              <a:t>Kann während des Betriebs erfolgen, wenn WAL auch gesichert wird</a:t>
            </a:r>
          </a:p>
          <a:p>
            <a:r>
              <a:rPr lang="de-DE" dirty="0" smtClean="0"/>
              <a:t>Wenn Pufferverwalter verwendet wird, reicht es, das Log vom Zeitpunkt des Backups zu archivieren</a:t>
            </a:r>
          </a:p>
          <a:p>
            <a:pPr lvl="1"/>
            <a:r>
              <a:rPr lang="de-DE" dirty="0" smtClean="0"/>
              <a:t>Pufferverwalter hat aktuelle Seiten</a:t>
            </a:r>
          </a:p>
          <a:p>
            <a:pPr lvl="1"/>
            <a:r>
              <a:rPr lang="de-DE" dirty="0" smtClean="0"/>
              <a:t>Sonst muss bis zum ältesten Write der aktualisierten Seiten zurückgegangen werden</a:t>
            </a:r>
          </a:p>
          <a:p>
            <a:r>
              <a:rPr lang="de-DE" dirty="0" smtClean="0"/>
              <a:t>Anderer Ansatz: </a:t>
            </a:r>
            <a:br>
              <a:rPr lang="de-DE" dirty="0" smtClean="0"/>
            </a:br>
            <a:r>
              <a:rPr lang="de-DE" dirty="0" smtClean="0"/>
              <a:t>Spiegeldatenbank auf anderem Rechner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8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Leichtgewichtiger Checkpoint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Schreibe periodisch Checkpoint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Schreibe Begin-Checkpoint-Logeintrag BCK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Sammle Information</a:t>
            </a:r>
          </a:p>
          <a:p>
            <a:pPr marL="914400" lvl="1" indent="-514350"/>
            <a:r>
              <a:rPr lang="de-DE" dirty="0" smtClean="0"/>
              <a:t>über geänderte Seiten im Pufferverwalter und dem LSN ihrer letzten Modifikationsoperation und</a:t>
            </a:r>
          </a:p>
          <a:p>
            <a:pPr marL="914400" lvl="1" indent="-514350"/>
            <a:r>
              <a:rPr lang="de-DE" dirty="0" smtClean="0"/>
              <a:t>über alle aktiven Transaktionen (und ihrer </a:t>
            </a:r>
            <a:r>
              <a:rPr lang="de-DE" dirty="0" err="1" smtClean="0"/>
              <a:t>LastLSN</a:t>
            </a:r>
            <a:r>
              <a:rPr lang="de-DE" dirty="0" smtClean="0"/>
              <a:t> und </a:t>
            </a:r>
            <a:r>
              <a:rPr lang="de-DE" dirty="0" err="1" smtClean="0"/>
              <a:t>UNxt</a:t>
            </a:r>
            <a:r>
              <a:rPr lang="de-DE" dirty="0" smtClean="0"/>
              <a:t> TCB-Einträge)</a:t>
            </a:r>
          </a:p>
          <a:p>
            <a:pPr marL="400050" lvl="1" indent="0">
              <a:buNone/>
            </a:pPr>
            <a:r>
              <a:rPr lang="de-DE" dirty="0" smtClean="0"/>
              <a:t>Schreibe diese Information in End-Checkpoint Eintrag ECK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Setze Master-</a:t>
            </a:r>
            <a:r>
              <a:rPr lang="de-DE" dirty="0" err="1" smtClean="0"/>
              <a:t>Record</a:t>
            </a:r>
            <a:r>
              <a:rPr lang="de-DE" dirty="0" smtClean="0"/>
              <a:t> auf bekannte Position auf der Platte und zeige auf LSN und BCK Logeinträge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mit </a:t>
            </a:r>
            <a:r>
              <a:rPr lang="de-DE" dirty="0" err="1" smtClean="0"/>
              <a:t>leichtgew</a:t>
            </a:r>
            <a:r>
              <a:rPr lang="de-DE" dirty="0" smtClean="0"/>
              <a:t>. Checkpoint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Während der Wiederherstellung</a:t>
            </a:r>
          </a:p>
          <a:p>
            <a:r>
              <a:rPr lang="de-DE" dirty="0" smtClean="0"/>
              <a:t>Starte Analyse beim BCK-Eintrag im Master-</a:t>
            </a:r>
            <a:r>
              <a:rPr lang="de-DE" dirty="0" err="1" smtClean="0"/>
              <a:t>Record</a:t>
            </a:r>
            <a:r>
              <a:rPr lang="de-DE" dirty="0" smtClean="0"/>
              <a:t> (anstelle vom Anfang des Logs)</a:t>
            </a:r>
          </a:p>
          <a:p>
            <a:r>
              <a:rPr lang="de-DE" dirty="0" smtClean="0"/>
              <a:t>Wenn der ECK-Eintrag gelesen wird</a:t>
            </a:r>
          </a:p>
          <a:p>
            <a:pPr lvl="1"/>
            <a:r>
              <a:rPr lang="de-DE" dirty="0" smtClean="0"/>
              <a:t>Bestimme kleinste LSN für die die </a:t>
            </a:r>
            <a:r>
              <a:rPr lang="de-DE" dirty="0" err="1" smtClean="0"/>
              <a:t>Redo</a:t>
            </a:r>
            <a:r>
              <a:rPr lang="de-DE" dirty="0" smtClean="0"/>
              <a:t>-Verarbeitung und</a:t>
            </a:r>
          </a:p>
          <a:p>
            <a:pPr lvl="1"/>
            <a:r>
              <a:rPr lang="de-DE" dirty="0" smtClean="0"/>
              <a:t>Erzeuge TCBs für alle Transaktionen im Checkpoint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pic>
        <p:nvPicPr>
          <p:cNvPr id="5" name="Bild 4" descr="Pages from 06-Transaction-Management-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05064"/>
            <a:ext cx="578991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507288" cy="4968875"/>
          </a:xfrm>
        </p:spPr>
        <p:txBody>
          <a:bodyPr/>
          <a:lstStyle/>
          <a:p>
            <a:r>
              <a:rPr lang="de-DE" dirty="0" smtClean="0">
                <a:solidFill>
                  <a:schemeClr val="accent2"/>
                </a:solidFill>
              </a:rPr>
              <a:t>ACID und </a:t>
            </a:r>
            <a:r>
              <a:rPr lang="de-DE" dirty="0" err="1" smtClean="0">
                <a:solidFill>
                  <a:schemeClr val="accent2"/>
                </a:solidFill>
              </a:rPr>
              <a:t>Serialisierbarkeit</a:t>
            </a:r>
            <a:endParaRPr lang="de-DE" dirty="0" smtClean="0">
              <a:solidFill>
                <a:schemeClr val="accent2"/>
              </a:solidFill>
            </a:endParaRPr>
          </a:p>
          <a:p>
            <a:pPr lvl="1"/>
            <a:r>
              <a:rPr lang="de-DE" dirty="0" smtClean="0"/>
              <a:t>Vermeiden von Anomalien durch Nebenläufigkeit</a:t>
            </a:r>
          </a:p>
          <a:p>
            <a:pPr lvl="1"/>
            <a:r>
              <a:rPr lang="de-DE" dirty="0" err="1" smtClean="0"/>
              <a:t>Serialisierbarkeit</a:t>
            </a:r>
            <a:r>
              <a:rPr lang="de-DE" dirty="0" smtClean="0"/>
              <a:t> reicht für Isolation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Zwei-Phasen-Sperrprotokoll</a:t>
            </a:r>
          </a:p>
          <a:p>
            <a:pPr lvl="1"/>
            <a:r>
              <a:rPr lang="de-DE" dirty="0" smtClean="0"/>
              <a:t>2PL ist eine praktikable Technik, um </a:t>
            </a:r>
            <a:r>
              <a:rPr lang="de-DE" dirty="0" err="1" smtClean="0"/>
              <a:t>Serialisierbarkeit</a:t>
            </a:r>
            <a:r>
              <a:rPr lang="de-DE" dirty="0" smtClean="0"/>
              <a:t> zu garantieren (meist wird strikte 2PL verwendet)</a:t>
            </a:r>
          </a:p>
          <a:p>
            <a:pPr lvl="1"/>
            <a:r>
              <a:rPr lang="de-DE" dirty="0" smtClean="0"/>
              <a:t>In SQL-92 können sog. Isolationsgrade eingestellt werden</a:t>
            </a:r>
            <a:br>
              <a:rPr lang="de-DE" dirty="0" smtClean="0"/>
            </a:br>
            <a:r>
              <a:rPr lang="de-DE" dirty="0" smtClean="0"/>
              <a:t>(Abschwächung der ACID-Bedingungen)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Nebenläufigkeit in B-Bäumen</a:t>
            </a:r>
          </a:p>
          <a:p>
            <a:pPr lvl="1"/>
            <a:r>
              <a:rPr lang="de-DE" dirty="0" smtClean="0"/>
              <a:t>Spezialisierte Protokolle (WTL) zur Flaschenhalsvermeidung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Wiederherstellung (ARIES)</a:t>
            </a:r>
          </a:p>
          <a:p>
            <a:pPr lvl="1"/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Checkpoints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8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Gesamtbild </a:t>
            </a:r>
            <a:r>
              <a:rPr lang="de-DE" smtClean="0"/>
              <a:t>der Architektur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6264359" y="3602877"/>
            <a:ext cx="1378387" cy="1376658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</TotalTime>
  <Words>4166</Words>
  <Application>Microsoft Macintosh PowerPoint</Application>
  <PresentationFormat>On-screen Show (4:3)</PresentationFormat>
  <Paragraphs>861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Calibri</vt:lpstr>
      <vt:lpstr>Chalkduster</vt:lpstr>
      <vt:lpstr>Courier New</vt:lpstr>
      <vt:lpstr>ＭＳ Ｐゴシック</vt:lpstr>
      <vt:lpstr>Myriad Pro</vt:lpstr>
      <vt:lpstr>Symbol</vt:lpstr>
      <vt:lpstr>Wingdings</vt:lpstr>
      <vt:lpstr>Arial</vt:lpstr>
      <vt:lpstr>7_Standarddesign</vt:lpstr>
      <vt:lpstr>Datenbanken </vt:lpstr>
      <vt:lpstr>Transaktionsverwaltung</vt:lpstr>
      <vt:lpstr>Danksagung</vt:lpstr>
      <vt:lpstr>Eine einfache Transaktion</vt:lpstr>
      <vt:lpstr>Nebenläufiger Zugriff</vt:lpstr>
      <vt:lpstr>... kann es auch nach hinten losgehen</vt:lpstr>
      <vt:lpstr>ACID-Eigenschaften und Transaktionen</vt:lpstr>
      <vt:lpstr>Anomalien: Lost Update</vt:lpstr>
      <vt:lpstr>Anomalien: Inconsistent Read</vt:lpstr>
      <vt:lpstr>Anomalien: Dirty Read</vt:lpstr>
      <vt:lpstr>Nebenläufige Ausführung</vt:lpstr>
      <vt:lpstr>Datenbankobjekte und Zugriffe daraus</vt:lpstr>
      <vt:lpstr>Transaktion: Definition</vt:lpstr>
      <vt:lpstr>Serielle Ausführung</vt:lpstr>
      <vt:lpstr>Korrektheit der seriellen Ausführung</vt:lpstr>
      <vt:lpstr>Abarbeitungsreihenfolge</vt:lpstr>
      <vt:lpstr>Konflikte</vt:lpstr>
      <vt:lpstr>Serialisierbarkeit</vt:lpstr>
      <vt:lpstr>Serialisierungsgraph</vt:lpstr>
      <vt:lpstr>Sperren im Anfrageplan</vt:lpstr>
      <vt:lpstr>Sperr-Verwaltung</vt:lpstr>
      <vt:lpstr>Verwendung von Sperren vor dem Zugriff</vt:lpstr>
      <vt:lpstr>Serialisierbarkeit durch Sperren</vt:lpstr>
      <vt:lpstr>Aufgabe:  </vt:lpstr>
      <vt:lpstr>Zwei-Phasen-Sperrverwaltung</vt:lpstr>
      <vt:lpstr>Sperrarten (Sperrmodi)</vt:lpstr>
      <vt:lpstr>Beispiele noch einmal: Serialisierungsgraph</vt:lpstr>
      <vt:lpstr>PowerPoint Presentation</vt:lpstr>
      <vt:lpstr>Varianten des Zwei-Phasen-Sperrprotokolls</vt:lpstr>
      <vt:lpstr>Aufgabe:  </vt:lpstr>
      <vt:lpstr>Phantom-Problem</vt:lpstr>
      <vt:lpstr>Implementierung eines Sperrverwalters</vt:lpstr>
      <vt:lpstr>Datenstruktur zur Buchführung</vt:lpstr>
      <vt:lpstr>Implementierung von Aufgaben</vt:lpstr>
      <vt:lpstr>Granularität des Sperrens</vt:lpstr>
      <vt:lpstr>Sperren mit multipler Granularität </vt:lpstr>
      <vt:lpstr>Vorhabens-Sperren</vt:lpstr>
      <vt:lpstr>Vorhabens-Sperren</vt:lpstr>
      <vt:lpstr>Entdeckung von Konflikten</vt:lpstr>
      <vt:lpstr>Konsistenzgarantien in SQL-92</vt:lpstr>
      <vt:lpstr>SQL-92 Isolations-Modi</vt:lpstr>
      <vt:lpstr>Resultierende Konsistenzgarantien</vt:lpstr>
      <vt:lpstr>Nebenläufigkeit beim Indexzugriff</vt:lpstr>
      <vt:lpstr>Nebenläufigkeit beim Indexzugriff</vt:lpstr>
      <vt:lpstr>Sperren und B-Baum-Indexe</vt:lpstr>
      <vt:lpstr>Sperren und B-Baum-Indexe</vt:lpstr>
      <vt:lpstr>Sperrkopplung</vt:lpstr>
      <vt:lpstr>Aufspaltungssicherheit</vt:lpstr>
      <vt:lpstr>Sperrkopplungsprotokoll (Variante 1)</vt:lpstr>
      <vt:lpstr>Erhöhung der Nebenläufigkeit </vt:lpstr>
      <vt:lpstr>Sperrkopplungsprotokoll (Variante 2)</vt:lpstr>
      <vt:lpstr>Zusammenfassung</vt:lpstr>
      <vt:lpstr>B+-Bäume ohne Lesesperren</vt:lpstr>
      <vt:lpstr>Einfügung mit Aufspaltung eines inneren Knotens</vt:lpstr>
      <vt:lpstr>B-Baum-Zugriff beim Lesen</vt:lpstr>
      <vt:lpstr>Sperren (Locks) und Indexsperren (Latches)</vt:lpstr>
      <vt:lpstr>Optimistische Organisation der Nebenläufigkeit</vt:lpstr>
      <vt:lpstr>Optimistische Organisation der Nebenläufigkeit</vt:lpstr>
      <vt:lpstr>Validierung von Transaktionen</vt:lpstr>
      <vt:lpstr>Validierung von Transaktionen</vt:lpstr>
      <vt:lpstr>Multiversions-Nebenläufigkeitsorganisation</vt:lpstr>
      <vt:lpstr>Multiversions-Nebenläufigkeitsorganisation</vt:lpstr>
      <vt:lpstr>Datenbanken </vt:lpstr>
      <vt:lpstr>Wiederherstellung (Recovery)</vt:lpstr>
      <vt:lpstr>Wiederherstellung nach Fehlern</vt:lpstr>
      <vt:lpstr>Wiederherstellung nach Fehlern</vt:lpstr>
      <vt:lpstr>Beispiel: Systemausfall (oder Medienfehler)</vt:lpstr>
      <vt:lpstr>Arten von Speichern</vt:lpstr>
      <vt:lpstr>Schatten-Seiten-Verwaltung</vt:lpstr>
      <vt:lpstr>Schatten-Seiten-Verwaltung</vt:lpstr>
      <vt:lpstr>Schatten-Seiten: Diskussion</vt:lpstr>
      <vt:lpstr>Schatten-Seiten: Diskussion</vt:lpstr>
      <vt:lpstr>Effekte, die Wiederherstellung berücksichtigen muss</vt:lpstr>
      <vt:lpstr>Write-Ahead-Log (WAL)</vt:lpstr>
      <vt:lpstr>Inhalte des Write-Ahead-Logs</vt:lpstr>
      <vt:lpstr>Inhalte des Write-Ahead-Logs (Forts.)</vt:lpstr>
      <vt:lpstr>Beispiel</vt:lpstr>
      <vt:lpstr>Redo/Undo-Information</vt:lpstr>
      <vt:lpstr>Redo/Undo-Information</vt:lpstr>
      <vt:lpstr>Schreiben von Log-Einträgen</vt:lpstr>
      <vt:lpstr>Normaler Verarbeitungsmodus</vt:lpstr>
      <vt:lpstr>Datenstruktur zur Buchführung</vt:lpstr>
      <vt:lpstr>Rückrollen einer Transaktion</vt:lpstr>
      <vt:lpstr>Rückrollen einer Transaktion</vt:lpstr>
      <vt:lpstr>Rückrollen einer Transaktion</vt:lpstr>
      <vt:lpstr>Wiederherstellung nach Ausfall</vt:lpstr>
      <vt:lpstr>Analyse-Phase</vt:lpstr>
      <vt:lpstr>Redo-Phase</vt:lpstr>
      <vt:lpstr>Wiederholung</vt:lpstr>
      <vt:lpstr>Redo-Phase</vt:lpstr>
      <vt:lpstr>Undo-Phase</vt:lpstr>
      <vt:lpstr>Undo-Phase</vt:lpstr>
      <vt:lpstr>Checkpointing</vt:lpstr>
      <vt:lpstr>Medien-Wiederherstellung</vt:lpstr>
      <vt:lpstr>Leichtgewichtiger Checkpoint </vt:lpstr>
      <vt:lpstr>Wiederherstellung mit leichtgew. Checkpoint</vt:lpstr>
      <vt:lpstr>Zusammenfassung</vt:lpstr>
      <vt:lpstr>Das Gesamtbild der Architektur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1235</cp:revision>
  <cp:lastPrinted>2014-10-18T14:57:02Z</cp:lastPrinted>
  <dcterms:created xsi:type="dcterms:W3CDTF">2010-04-27T12:26:40Z</dcterms:created>
  <dcterms:modified xsi:type="dcterms:W3CDTF">2016-07-12T10:00:04Z</dcterms:modified>
</cp:coreProperties>
</file>