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png" ContentType="image/png"/>
  <Default Extension="vml" ContentType="application/vnd.openxmlformats-officedocument.vmlDrawi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437" r:id="rId2"/>
    <p:sldId id="439" r:id="rId3"/>
    <p:sldId id="432" r:id="rId4"/>
    <p:sldId id="433" r:id="rId5"/>
    <p:sldId id="421" r:id="rId6"/>
    <p:sldId id="422" r:id="rId7"/>
    <p:sldId id="423" r:id="rId8"/>
    <p:sldId id="424" r:id="rId9"/>
    <p:sldId id="425" r:id="rId10"/>
    <p:sldId id="426" r:id="rId11"/>
    <p:sldId id="427" r:id="rId12"/>
    <p:sldId id="428" r:id="rId13"/>
    <p:sldId id="429" r:id="rId14"/>
    <p:sldId id="430" r:id="rId15"/>
    <p:sldId id="431" r:id="rId16"/>
    <p:sldId id="434" r:id="rId17"/>
    <p:sldId id="436" r:id="rId18"/>
    <p:sldId id="435" r:id="rId19"/>
    <p:sldId id="440" r:id="rId20"/>
  </p:sldIdLst>
  <p:sldSz cx="9906000" cy="6858000" type="A4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2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734FF"/>
    <a:srgbClr val="DAD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670"/>
  </p:normalViewPr>
  <p:slideViewPr>
    <p:cSldViewPr>
      <p:cViewPr varScale="1">
        <p:scale>
          <a:sx n="125" d="100"/>
          <a:sy n="125" d="100"/>
        </p:scale>
        <p:origin x="160" y="19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520"/>
    </p:cViewPr>
  </p:sorterViewPr>
  <p:notesViewPr>
    <p:cSldViewPr>
      <p:cViewPr>
        <p:scale>
          <a:sx n="150" d="100"/>
          <a:sy n="150" d="100"/>
        </p:scale>
        <p:origin x="-60" y="-72"/>
      </p:cViewPr>
      <p:guideLst>
        <p:guide orient="horz" pos="3222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6142038" y="9575800"/>
            <a:ext cx="560387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658" tIns="46006" rIns="93658" bIns="46006">
            <a:spAutoFit/>
          </a:bodyPr>
          <a:lstStyle>
            <a:lvl1pPr defTabSz="947738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47738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47738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47738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47738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477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477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477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477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lnSpc>
                <a:spcPct val="90000"/>
              </a:lnSpc>
              <a:defRPr/>
            </a:pPr>
            <a:r>
              <a:rPr lang="de-DE" altLang="en-US" sz="800" smtClean="0"/>
              <a:t>3.2.</a:t>
            </a:r>
            <a:fld id="{656A5F9A-1C0B-3B42-B214-41692418CA4E}" type="slidenum">
              <a:rPr lang="de-DE" altLang="en-US" sz="800" smtClean="0"/>
              <a:pPr algn="r">
                <a:lnSpc>
                  <a:spcPct val="90000"/>
                </a:lnSpc>
                <a:defRPr/>
              </a:pPr>
              <a:t>‹#›</a:t>
            </a:fld>
            <a:endParaRPr lang="de-DE" altLang="en-US" sz="800" smtClean="0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3571875" y="254000"/>
            <a:ext cx="3130550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58" tIns="46006" rIns="93658" bIns="46006">
            <a:spAutoFit/>
          </a:bodyPr>
          <a:lstStyle>
            <a:lvl1pPr defTabSz="947738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47738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47738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47738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47738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477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477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477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477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lnSpc>
                <a:spcPct val="90000"/>
              </a:lnSpc>
              <a:defRPr/>
            </a:pPr>
            <a:r>
              <a:rPr lang="de-DE" altLang="en-US" sz="800" smtClean="0"/>
              <a:t>© F. Matthes, J.W. Schmidt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239713" y="9575800"/>
            <a:ext cx="393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658" tIns="46006" rIns="93658" bIns="46006">
            <a:spAutoFit/>
          </a:bodyPr>
          <a:lstStyle>
            <a:lvl1pPr defTabSz="947738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47738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47738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47738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47738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477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477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477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477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en-US" sz="800" smtClean="0"/>
              <a:t>SQL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239713" y="254000"/>
            <a:ext cx="453707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58" tIns="46006" rIns="93658" bIns="46006">
            <a:spAutoFit/>
          </a:bodyPr>
          <a:lstStyle>
            <a:lvl1pPr defTabSz="947738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47738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47738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47738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47738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477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477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477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477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en-US" sz="800" smtClean="0"/>
              <a:t>Vorlesung </a:t>
            </a:r>
            <a:r>
              <a:rPr lang="ja-JP" altLang="de-DE" sz="800" smtClean="0"/>
              <a:t>“</a:t>
            </a:r>
            <a:r>
              <a:rPr lang="de-DE" altLang="ja-JP" sz="800" smtClean="0"/>
              <a:t>Einführung in Datenbanksysteme</a:t>
            </a:r>
            <a:r>
              <a:rPr lang="ja-JP" altLang="de-DE" sz="800" smtClean="0"/>
              <a:t>“</a:t>
            </a:r>
            <a:r>
              <a:rPr lang="de-DE" altLang="ja-JP" sz="800" smtClean="0"/>
              <a:t>, Stand: </a:t>
            </a:r>
            <a:fld id="{9810E178-7988-A64F-ADB4-4D4D27D40AC5}" type="datetime4">
              <a:rPr lang="de-DE" altLang="ja-JP" sz="800" smtClean="0"/>
              <a:pPr>
                <a:lnSpc>
                  <a:spcPct val="90000"/>
                </a:lnSpc>
                <a:defRPr/>
              </a:pPr>
              <a:t>12. Juli 2016</a:t>
            </a:fld>
            <a:endParaRPr lang="de-DE" altLang="en-US" sz="800" smtClean="0"/>
          </a:p>
        </p:txBody>
      </p:sp>
    </p:spTree>
    <p:extLst>
      <p:ext uri="{BB962C8B-B14F-4D97-AF65-F5344CB8AC3E}">
        <p14:creationId xmlns:p14="http://schemas.microsoft.com/office/powerpoint/2010/main" val="1715246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3138" y="900113"/>
            <a:ext cx="515937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95850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58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9A48C398-5CC9-8445-9DD4-6AC9BCA922C0}" type="slidenum">
              <a:rPr lang="de-DE" altLang="en-US"/>
              <a:pPr>
                <a:lnSpc>
                  <a:spcPct val="90000"/>
                </a:lnSpc>
              </a:pPr>
              <a:t>11</a:t>
            </a:fld>
            <a:endParaRPr lang="de-DE" alt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2983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2D3610B8-31B3-5743-8A6B-56C5C64EA01F}" type="slidenum">
              <a:rPr lang="de-DE" altLang="en-US"/>
              <a:pPr>
                <a:lnSpc>
                  <a:spcPct val="90000"/>
                </a:lnSpc>
              </a:pPr>
              <a:t>12</a:t>
            </a:fld>
            <a:endParaRPr lang="de-DE" alt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34234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9001AE71-E0E7-0C4C-8570-8F1BD50F6FD4}" type="slidenum">
              <a:rPr lang="de-DE" altLang="en-US"/>
              <a:pPr>
                <a:lnSpc>
                  <a:spcPct val="90000"/>
                </a:lnSpc>
              </a:pPr>
              <a:t>13</a:t>
            </a:fld>
            <a:endParaRPr lang="de-DE" alt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303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2B63DBA7-8C8E-1449-BFBF-7A74C7B9785A}" type="slidenum">
              <a:rPr lang="de-DE" altLang="en-US"/>
              <a:pPr>
                <a:lnSpc>
                  <a:spcPct val="90000"/>
                </a:lnSpc>
              </a:pPr>
              <a:t>14</a:t>
            </a:fld>
            <a:endParaRPr lang="de-DE" alt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826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CAE5FAF5-2B7F-E84E-A98E-E2DA07E7D77C}" type="slidenum">
              <a:rPr lang="de-DE" altLang="en-US"/>
              <a:pPr>
                <a:lnSpc>
                  <a:spcPct val="90000"/>
                </a:lnSpc>
              </a:pPr>
              <a:t>15</a:t>
            </a:fld>
            <a:endParaRPr lang="de-DE" alt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9800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15DAEA12-0B75-DF4F-BD21-BA71855C5E66}" type="slidenum">
              <a:rPr lang="de-DE" altLang="en-US"/>
              <a:pPr>
                <a:lnSpc>
                  <a:spcPct val="90000"/>
                </a:lnSpc>
              </a:pPr>
              <a:t>16</a:t>
            </a:fld>
            <a:endParaRPr lang="de-DE" alt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72658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7125CFC-0FF8-544E-A6CD-784D771D7B1C}" type="slidenum">
              <a:rPr lang="de-DE" altLang="en-US"/>
              <a:pPr/>
              <a:t>17</a:t>
            </a:fld>
            <a:endParaRPr lang="de-DE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0627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E0CDF6B-408F-E94B-A829-C2690DC0803F}" type="slidenum">
              <a:rPr lang="de-DE" sz="1100"/>
              <a:pPr/>
              <a:t>19</a:t>
            </a:fld>
            <a:endParaRPr lang="de-DE" sz="11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31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F32B12AB-DD95-DF4A-BFAB-271AD3D9F19D}" type="slidenum">
              <a:rPr lang="de-DE" altLang="en-US"/>
              <a:pPr>
                <a:lnSpc>
                  <a:spcPct val="90000"/>
                </a:lnSpc>
              </a:pPr>
              <a:t>3</a:t>
            </a:fld>
            <a:endParaRPr lang="de-DE" alt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90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64FA042D-5E58-D54A-BC29-BCDAEDBEBDA0}" type="slidenum">
              <a:rPr lang="de-DE" altLang="en-US"/>
              <a:pPr>
                <a:lnSpc>
                  <a:spcPct val="90000"/>
                </a:lnSpc>
              </a:pPr>
              <a:t>4</a:t>
            </a:fld>
            <a:endParaRPr lang="de-DE" alt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520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E510E57D-E4AC-384E-9960-ACE8426F1038}" type="slidenum">
              <a:rPr lang="de-DE" altLang="en-US"/>
              <a:pPr>
                <a:lnSpc>
                  <a:spcPct val="90000"/>
                </a:lnSpc>
              </a:pPr>
              <a:t>5</a:t>
            </a:fld>
            <a:endParaRPr lang="de-DE" alt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280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38007A10-3C6C-9646-8BD8-82A570E6DF80}" type="slidenum">
              <a:rPr lang="de-DE" altLang="en-US"/>
              <a:pPr>
                <a:lnSpc>
                  <a:spcPct val="90000"/>
                </a:lnSpc>
              </a:pPr>
              <a:t>6</a:t>
            </a:fld>
            <a:endParaRPr lang="de-DE" alt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500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9A4C125D-7720-2C4C-B12D-E7E81E6D7C63}" type="slidenum">
              <a:rPr lang="de-DE" altLang="en-US"/>
              <a:pPr>
                <a:lnSpc>
                  <a:spcPct val="90000"/>
                </a:lnSpc>
              </a:pPr>
              <a:t>7</a:t>
            </a:fld>
            <a:endParaRPr lang="de-DE" alt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28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BAB34AFC-023F-CC4F-A67A-7D13D5A9E962}" type="slidenum">
              <a:rPr lang="de-DE" altLang="en-US"/>
              <a:pPr>
                <a:lnSpc>
                  <a:spcPct val="90000"/>
                </a:lnSpc>
              </a:pPr>
              <a:t>8</a:t>
            </a:fld>
            <a:endParaRPr lang="de-DE" alt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897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89D06E4E-80DD-3343-B5E9-8E96A767A5D3}" type="slidenum">
              <a:rPr lang="de-DE" altLang="en-US"/>
              <a:pPr>
                <a:lnSpc>
                  <a:spcPct val="90000"/>
                </a:lnSpc>
              </a:pPr>
              <a:t>9</a:t>
            </a:fld>
            <a:endParaRPr lang="de-DE" alt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08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FACFCF4A-235F-C74E-8B4E-C957F242C84A}" type="slidenum">
              <a:rPr lang="de-DE" altLang="en-US"/>
              <a:pPr>
                <a:lnSpc>
                  <a:spcPct val="90000"/>
                </a:lnSpc>
              </a:pPr>
              <a:t>10</a:t>
            </a:fld>
            <a:endParaRPr lang="de-DE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914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52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39000" y="304800"/>
            <a:ext cx="2286000" cy="60198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705600" cy="60198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5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955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495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066800"/>
            <a:ext cx="4495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9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2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99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631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9932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28212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91440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en-US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86134"/>
            <a:ext cx="9144000" cy="5138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Mastertextformat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  <a:p>
            <a:pPr lvl="3"/>
            <a:r>
              <a:rPr lang="de-DE" altLang="en-US"/>
              <a:t>Vierte Ebene</a:t>
            </a:r>
          </a:p>
          <a:p>
            <a:pPr lvl="4"/>
            <a:r>
              <a:rPr lang="de-DE" altLang="en-US"/>
              <a:t>Fünfte Ebene</a:t>
            </a:r>
          </a:p>
        </p:txBody>
      </p:sp>
      <p:sp>
        <p:nvSpPr>
          <p:cNvPr id="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20711" y="6401082"/>
            <a:ext cx="1084817" cy="19656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7" name="Picture 45" descr="Logo_ImFocu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597" y="6446782"/>
            <a:ext cx="1482867" cy="90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47"/>
          <p:cNvSpPr>
            <a:spLocks noChangeArrowheads="1"/>
          </p:cNvSpPr>
          <p:nvPr userDrawn="1"/>
        </p:nvSpPr>
        <p:spPr bwMode="auto">
          <a:xfrm flipV="1">
            <a:off x="179388" y="6669360"/>
            <a:ext cx="9454132" cy="1886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9" name="Bild 48" descr="Logo_Inst_InfSys_P309.pd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4" y="6123682"/>
            <a:ext cx="2325095" cy="618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6"/>
          <p:cNvSpPr>
            <a:spLocks noChangeArrowheads="1"/>
          </p:cNvSpPr>
          <p:nvPr userDrawn="1"/>
        </p:nvSpPr>
        <p:spPr bwMode="auto">
          <a:xfrm>
            <a:off x="287908" y="976417"/>
            <a:ext cx="9345612" cy="7768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923925" rtl="0" eaLnBrk="0" fontAlgn="base" hangingPunct="0">
        <a:lnSpc>
          <a:spcPct val="92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defTabSz="923925" rtl="0" eaLnBrk="0" fontAlgn="base" hangingPunct="0">
        <a:lnSpc>
          <a:spcPct val="92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923925" rtl="0" eaLnBrk="0" fontAlgn="base" hangingPunct="0">
        <a:lnSpc>
          <a:spcPct val="92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923925" rtl="0" eaLnBrk="0" fontAlgn="base" hangingPunct="0">
        <a:lnSpc>
          <a:spcPct val="92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923925" rtl="0" eaLnBrk="0" fontAlgn="base" hangingPunct="0">
        <a:lnSpc>
          <a:spcPct val="92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defTabSz="923925" rtl="0" eaLnBrk="0" fontAlgn="base" hangingPunct="0">
        <a:lnSpc>
          <a:spcPct val="92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defTabSz="923925" rtl="0" eaLnBrk="0" fontAlgn="base" hangingPunct="0">
        <a:lnSpc>
          <a:spcPct val="92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defTabSz="923925" rtl="0" eaLnBrk="0" fontAlgn="base" hangingPunct="0">
        <a:lnSpc>
          <a:spcPct val="92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defTabSz="923925" rtl="0" eaLnBrk="0" fontAlgn="base" hangingPunct="0">
        <a:lnSpc>
          <a:spcPct val="92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923925" rtl="0" eaLnBrk="0" fontAlgn="base" hangingPunct="0">
        <a:spcBef>
          <a:spcPct val="5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461963" indent="-231775" algn="l" defTabSz="923925" rtl="0" eaLnBrk="0" fontAlgn="base" hangingPunct="0">
        <a:spcBef>
          <a:spcPct val="50000"/>
        </a:spcBef>
        <a:spcAft>
          <a:spcPct val="0"/>
        </a:spcAft>
        <a:buSzPct val="100000"/>
        <a:buFont typeface="Monotype Sorts" charset="2"/>
        <a:buChar char="o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857250" indent="-231775" algn="l" defTabSz="923925" rtl="0" eaLnBrk="0" fontAlgn="base" hangingPunct="0">
        <a:spcBef>
          <a:spcPct val="5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200150" indent="-173038" algn="l" defTabSz="923925" rtl="0" eaLnBrk="0" fontAlgn="base" hangingPunct="0">
        <a:spcBef>
          <a:spcPct val="5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543050" indent="-173038" algn="l" defTabSz="923925" rtl="0" eaLnBrk="0" fontAlgn="base" hangingPunct="0">
        <a:spcBef>
          <a:spcPct val="50000"/>
        </a:spcBef>
        <a:spcAft>
          <a:spcPct val="0"/>
        </a:spcAft>
        <a:buSzPct val="75000"/>
        <a:buFont typeface="Monotype Sorts" charset="2"/>
        <a:buChar char="m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000250" indent="-173038" algn="l" defTabSz="923925" rtl="0" eaLnBrk="0" fontAlgn="base" hangingPunct="0">
        <a:spcBef>
          <a:spcPct val="50000"/>
        </a:spcBef>
        <a:spcAft>
          <a:spcPct val="0"/>
        </a:spcAft>
        <a:buSzPct val="75000"/>
        <a:buFont typeface="Monotype Sorts" charset="2"/>
        <a:buChar char="m"/>
        <a:defRPr>
          <a:solidFill>
            <a:schemeClr val="tx1"/>
          </a:solidFill>
          <a:latin typeface="+mn-lt"/>
          <a:ea typeface="ＭＳ Ｐゴシック" charset="-128"/>
        </a:defRPr>
      </a:lvl6pPr>
      <a:lvl7pPr marL="2457450" indent="-173038" algn="l" defTabSz="923925" rtl="0" eaLnBrk="0" fontAlgn="base" hangingPunct="0">
        <a:spcBef>
          <a:spcPct val="50000"/>
        </a:spcBef>
        <a:spcAft>
          <a:spcPct val="0"/>
        </a:spcAft>
        <a:buSzPct val="75000"/>
        <a:buFont typeface="Monotype Sorts" charset="2"/>
        <a:buChar char="m"/>
        <a:defRPr>
          <a:solidFill>
            <a:schemeClr val="tx1"/>
          </a:solidFill>
          <a:latin typeface="+mn-lt"/>
          <a:ea typeface="ＭＳ Ｐゴシック" charset="-128"/>
        </a:defRPr>
      </a:lvl7pPr>
      <a:lvl8pPr marL="2914650" indent="-173038" algn="l" defTabSz="923925" rtl="0" eaLnBrk="0" fontAlgn="base" hangingPunct="0">
        <a:spcBef>
          <a:spcPct val="50000"/>
        </a:spcBef>
        <a:spcAft>
          <a:spcPct val="0"/>
        </a:spcAft>
        <a:buSzPct val="75000"/>
        <a:buFont typeface="Monotype Sorts" charset="2"/>
        <a:buChar char="m"/>
        <a:defRPr>
          <a:solidFill>
            <a:schemeClr val="tx1"/>
          </a:solidFill>
          <a:latin typeface="+mn-lt"/>
          <a:ea typeface="ＭＳ Ｐゴシック" charset="-128"/>
        </a:defRPr>
      </a:lvl8pPr>
      <a:lvl9pPr marL="3371850" indent="-173038" algn="l" defTabSz="923925" rtl="0" eaLnBrk="0" fontAlgn="base" hangingPunct="0">
        <a:spcBef>
          <a:spcPct val="50000"/>
        </a:spcBef>
        <a:spcAft>
          <a:spcPct val="0"/>
        </a:spcAft>
        <a:buSzPct val="75000"/>
        <a:buFont typeface="Monotype Sorts" charset="2"/>
        <a:buChar char="m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08784" y="1412776"/>
            <a:ext cx="5830416" cy="674224"/>
          </a:xfrm>
        </p:spPr>
        <p:txBody>
          <a:bodyPr/>
          <a:lstStyle/>
          <a:p>
            <a:pPr eaLnBrk="1" hangingPunct="1">
              <a:defRPr/>
            </a:pPr>
            <a:r>
              <a:rPr lang="de-DE" sz="4400" b="1" dirty="0">
                <a:cs typeface="+mj-cs"/>
              </a:rPr>
              <a:t>Datenbanken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52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Karsten Martiny (Übungen)</a:t>
            </a:r>
          </a:p>
          <a:p>
            <a:r>
              <a:rPr lang="de-DE" sz="2400" dirty="0"/>
              <a:t>und studentische Tutoren</a:t>
            </a:r>
            <a:endParaRPr lang="de-DE" sz="2400" dirty="0">
              <a:cs typeface="+mn-cs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28464" y="908720"/>
            <a:ext cx="9649072" cy="21602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97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9144000" cy="511175"/>
          </a:xfrm>
        </p:spPr>
        <p:txBody>
          <a:bodyPr/>
          <a:lstStyle/>
          <a:p>
            <a:pPr eaLnBrk="1" hangingPunct="1"/>
            <a:r>
              <a:rPr lang="de-DE" altLang="en-US"/>
              <a:t>Intuition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1524000"/>
            <a:ext cx="842645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/>
              <a:t>Transitive closure of a graph:</a:t>
            </a:r>
          </a:p>
          <a:p>
            <a:pPr eaLnBrk="1" hangingPunct="1">
              <a:buFont typeface="Wingdings" charset="2"/>
              <a:buNone/>
            </a:pPr>
            <a:endParaRPr lang="de-DE" altLang="en-US"/>
          </a:p>
          <a:p>
            <a:pPr lvl="1" eaLnBrk="1" hangingPunct="1">
              <a:buFont typeface="Wingdings" charset="2"/>
              <a:buNone/>
            </a:pPr>
            <a:r>
              <a:rPr lang="de-DE" altLang="en-US" b="1">
                <a:latin typeface="Courier New" charset="0"/>
              </a:rPr>
              <a:t>		T(</a:t>
            </a:r>
            <a:r>
              <a:rPr lang="de-DE" altLang="en-US" b="1">
                <a:solidFill>
                  <a:srgbClr val="003366"/>
                </a:solidFill>
                <a:latin typeface="Courier New" charset="0"/>
              </a:rPr>
              <a:t>x</a:t>
            </a:r>
            <a:r>
              <a:rPr lang="de-DE" altLang="en-US" b="1">
                <a:latin typeface="Courier New" charset="0"/>
              </a:rPr>
              <a:t>,</a:t>
            </a:r>
            <a:r>
              <a:rPr lang="de-DE" altLang="en-US" b="1">
                <a:solidFill>
                  <a:srgbClr val="003366"/>
                </a:solidFill>
                <a:latin typeface="Courier New" charset="0"/>
              </a:rPr>
              <a:t>y</a:t>
            </a:r>
            <a:r>
              <a:rPr lang="de-DE" altLang="en-US" b="1">
                <a:latin typeface="Courier New" charset="0"/>
              </a:rPr>
              <a:t>) :- G(</a:t>
            </a:r>
            <a:r>
              <a:rPr lang="de-DE" altLang="en-US" b="1">
                <a:solidFill>
                  <a:srgbClr val="003366"/>
                </a:solidFill>
                <a:latin typeface="Courier New" charset="0"/>
              </a:rPr>
              <a:t>x</a:t>
            </a:r>
            <a:r>
              <a:rPr lang="de-DE" altLang="en-US" b="1">
                <a:latin typeface="Courier New" charset="0"/>
              </a:rPr>
              <a:t>,</a:t>
            </a:r>
            <a:r>
              <a:rPr lang="de-DE" altLang="en-US" b="1">
                <a:solidFill>
                  <a:srgbClr val="003366"/>
                </a:solidFill>
                <a:latin typeface="Courier New" charset="0"/>
              </a:rPr>
              <a:t>y</a:t>
            </a:r>
            <a:r>
              <a:rPr lang="de-DE" altLang="en-US" b="1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>
                <a:latin typeface="Courier New" charset="0"/>
              </a:rPr>
              <a:t>		T(x,y) :- G(x,z), T(z,y)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/>
          </a:p>
          <a:p>
            <a:pPr eaLnBrk="1" hangingPunct="1">
              <a:buFont typeface="Wingdings" charset="2"/>
              <a:buNone/>
            </a:pPr>
            <a:r>
              <a:rPr lang="de-DE" altLang="en-US"/>
              <a:t> </a:t>
            </a:r>
            <a:endParaRPr lang="de-DE" altLang="en-US" b="1">
              <a:latin typeface="Courier New" charset="0"/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8072438" y="2997200"/>
            <a:ext cx="1271587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400"/>
              <a:t>    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G____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1 | 2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2 | 3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3 | 2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193675" y="3116263"/>
            <a:ext cx="1271588" cy="176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400"/>
              <a:t>   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T____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1 | 2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2 | 3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  |</a:t>
            </a:r>
            <a:r>
              <a:rPr lang="de-DE" altLang="en-US" sz="2400"/>
              <a:t> </a:t>
            </a:r>
          </a:p>
        </p:txBody>
      </p:sp>
      <p:sp>
        <p:nvSpPr>
          <p:cNvPr id="18437" name="Oval 14"/>
          <p:cNvSpPr>
            <a:spLocks noChangeArrowheads="1"/>
          </p:cNvSpPr>
          <p:nvPr/>
        </p:nvSpPr>
        <p:spPr bwMode="auto">
          <a:xfrm>
            <a:off x="8229600" y="4076700"/>
            <a:ext cx="1014413" cy="433388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/>
          </a:p>
        </p:txBody>
      </p:sp>
      <p:sp>
        <p:nvSpPr>
          <p:cNvPr id="18438" name="Oval 18"/>
          <p:cNvSpPr>
            <a:spLocks noChangeArrowheads="1"/>
          </p:cNvSpPr>
          <p:nvPr/>
        </p:nvSpPr>
        <p:spPr bwMode="auto">
          <a:xfrm>
            <a:off x="350838" y="4149725"/>
            <a:ext cx="935037" cy="431800"/>
          </a:xfrm>
          <a:prstGeom prst="ellipse">
            <a:avLst/>
          </a:prstGeom>
          <a:noFill/>
          <a:ln w="28575">
            <a:solidFill>
              <a:srgbClr val="99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/>
          </a:p>
        </p:txBody>
      </p:sp>
      <p:sp>
        <p:nvSpPr>
          <p:cNvPr id="18439" name="Freeform 20"/>
          <p:cNvSpPr>
            <a:spLocks/>
          </p:cNvSpPr>
          <p:nvPr/>
        </p:nvSpPr>
        <p:spPr bwMode="auto">
          <a:xfrm>
            <a:off x="5654675" y="3213100"/>
            <a:ext cx="3171825" cy="863600"/>
          </a:xfrm>
          <a:custGeom>
            <a:avLst/>
            <a:gdLst>
              <a:gd name="T0" fmla="*/ 2147483646 w 1844"/>
              <a:gd name="T1" fmla="*/ 2147483646 h 544"/>
              <a:gd name="T2" fmla="*/ 2147483646 w 1844"/>
              <a:gd name="T3" fmla="*/ 2147483646 h 544"/>
              <a:gd name="T4" fmla="*/ 0 w 1844"/>
              <a:gd name="T5" fmla="*/ 0 h 544"/>
              <a:gd name="T6" fmla="*/ 0 60000 65536"/>
              <a:gd name="T7" fmla="*/ 0 60000 65536"/>
              <a:gd name="T8" fmla="*/ 0 60000 65536"/>
              <a:gd name="T9" fmla="*/ 0 w 1844"/>
              <a:gd name="T10" fmla="*/ 0 h 544"/>
              <a:gd name="T11" fmla="*/ 1844 w 1844"/>
              <a:gd name="T12" fmla="*/ 544 h 5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4" h="544">
                <a:moveTo>
                  <a:pt x="1815" y="544"/>
                </a:moveTo>
                <a:cubicBezTo>
                  <a:pt x="1829" y="385"/>
                  <a:pt x="1844" y="227"/>
                  <a:pt x="1542" y="136"/>
                </a:cubicBezTo>
                <a:cubicBezTo>
                  <a:pt x="1240" y="45"/>
                  <a:pt x="620" y="22"/>
                  <a:pt x="0" y="0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Freeform 21"/>
          <p:cNvSpPr>
            <a:spLocks/>
          </p:cNvSpPr>
          <p:nvPr/>
        </p:nvSpPr>
        <p:spPr bwMode="auto">
          <a:xfrm>
            <a:off x="311150" y="3200400"/>
            <a:ext cx="1522413" cy="1020763"/>
          </a:xfrm>
          <a:custGeom>
            <a:avLst/>
            <a:gdLst>
              <a:gd name="T0" fmla="*/ 2147483646 w 885"/>
              <a:gd name="T1" fmla="*/ 2147483646 h 643"/>
              <a:gd name="T2" fmla="*/ 2147483646 w 885"/>
              <a:gd name="T3" fmla="*/ 2147483646 h 643"/>
              <a:gd name="T4" fmla="*/ 2147483646 w 885"/>
              <a:gd name="T5" fmla="*/ 2147483646 h 643"/>
              <a:gd name="T6" fmla="*/ 2147483646 w 885"/>
              <a:gd name="T7" fmla="*/ 2147483646 h 643"/>
              <a:gd name="T8" fmla="*/ 0 60000 65536"/>
              <a:gd name="T9" fmla="*/ 0 60000 65536"/>
              <a:gd name="T10" fmla="*/ 0 60000 65536"/>
              <a:gd name="T11" fmla="*/ 0 60000 65536"/>
              <a:gd name="T12" fmla="*/ 0 w 885"/>
              <a:gd name="T13" fmla="*/ 0 h 643"/>
              <a:gd name="T14" fmla="*/ 885 w 885"/>
              <a:gd name="T15" fmla="*/ 643 h 6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85" h="643">
                <a:moveTo>
                  <a:pt x="885" y="53"/>
                </a:moveTo>
                <a:cubicBezTo>
                  <a:pt x="726" y="26"/>
                  <a:pt x="567" y="0"/>
                  <a:pt x="431" y="53"/>
                </a:cubicBezTo>
                <a:cubicBezTo>
                  <a:pt x="295" y="106"/>
                  <a:pt x="136" y="273"/>
                  <a:pt x="68" y="371"/>
                </a:cubicBezTo>
                <a:cubicBezTo>
                  <a:pt x="0" y="469"/>
                  <a:pt x="11" y="556"/>
                  <a:pt x="23" y="643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Text Box 23"/>
          <p:cNvSpPr txBox="1">
            <a:spLocks noChangeArrowheads="1"/>
          </p:cNvSpPr>
          <p:nvPr/>
        </p:nvSpPr>
        <p:spPr bwMode="auto">
          <a:xfrm>
            <a:off x="7215188" y="1916113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18442" name="Text Box 24"/>
          <p:cNvSpPr txBox="1">
            <a:spLocks noChangeArrowheads="1"/>
          </p:cNvSpPr>
          <p:nvPr/>
        </p:nvSpPr>
        <p:spPr bwMode="auto">
          <a:xfrm>
            <a:off x="8540750" y="1989138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18443" name="Text Box 25"/>
          <p:cNvSpPr txBox="1">
            <a:spLocks noChangeArrowheads="1"/>
          </p:cNvSpPr>
          <p:nvPr/>
        </p:nvSpPr>
        <p:spPr bwMode="auto">
          <a:xfrm>
            <a:off x="7681913" y="2636838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18444" name="Line 26"/>
          <p:cNvSpPr>
            <a:spLocks noChangeShapeType="1"/>
          </p:cNvSpPr>
          <p:nvPr/>
        </p:nvSpPr>
        <p:spPr bwMode="auto">
          <a:xfrm>
            <a:off x="7548563" y="2112963"/>
            <a:ext cx="936625" cy="7143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27"/>
          <p:cNvSpPr>
            <a:spLocks noChangeShapeType="1"/>
          </p:cNvSpPr>
          <p:nvPr/>
        </p:nvSpPr>
        <p:spPr bwMode="auto">
          <a:xfrm flipH="1">
            <a:off x="8015288" y="2328863"/>
            <a:ext cx="663575" cy="431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8"/>
          <p:cNvSpPr>
            <a:spLocks noChangeShapeType="1"/>
          </p:cNvSpPr>
          <p:nvPr/>
        </p:nvSpPr>
        <p:spPr bwMode="auto">
          <a:xfrm flipH="1">
            <a:off x="8072438" y="2420938"/>
            <a:ext cx="661987" cy="431800"/>
          </a:xfrm>
          <a:prstGeom prst="line">
            <a:avLst/>
          </a:prstGeom>
          <a:noFill/>
          <a:ln w="19050">
            <a:solidFill>
              <a:srgbClr val="003366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9144000" cy="511175"/>
          </a:xfrm>
        </p:spPr>
        <p:txBody>
          <a:bodyPr/>
          <a:lstStyle/>
          <a:p>
            <a:pPr eaLnBrk="1" hangingPunct="1"/>
            <a:r>
              <a:rPr lang="de-DE" altLang="en-US"/>
              <a:t>Intuition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1524000"/>
            <a:ext cx="842645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/>
              <a:t>Transitive closure of a graph:</a:t>
            </a:r>
          </a:p>
          <a:p>
            <a:pPr eaLnBrk="1" hangingPunct="1">
              <a:buFont typeface="Wingdings" charset="2"/>
              <a:buNone/>
            </a:pPr>
            <a:endParaRPr lang="de-DE" altLang="en-US"/>
          </a:p>
          <a:p>
            <a:pPr lvl="1" eaLnBrk="1" hangingPunct="1">
              <a:buFont typeface="Wingdings" charset="2"/>
              <a:buNone/>
            </a:pPr>
            <a:r>
              <a:rPr lang="de-DE" altLang="en-US" b="1">
                <a:latin typeface="Courier New" charset="0"/>
              </a:rPr>
              <a:t>		T(</a:t>
            </a:r>
            <a:r>
              <a:rPr lang="de-DE" altLang="en-US" b="1">
                <a:solidFill>
                  <a:srgbClr val="003366"/>
                </a:solidFill>
                <a:latin typeface="Courier New" charset="0"/>
              </a:rPr>
              <a:t>x</a:t>
            </a:r>
            <a:r>
              <a:rPr lang="de-DE" altLang="en-US" b="1">
                <a:latin typeface="Courier New" charset="0"/>
              </a:rPr>
              <a:t>,</a:t>
            </a:r>
            <a:r>
              <a:rPr lang="de-DE" altLang="en-US" b="1">
                <a:solidFill>
                  <a:srgbClr val="003366"/>
                </a:solidFill>
                <a:latin typeface="Courier New" charset="0"/>
              </a:rPr>
              <a:t>y</a:t>
            </a:r>
            <a:r>
              <a:rPr lang="de-DE" altLang="en-US" b="1">
                <a:latin typeface="Courier New" charset="0"/>
              </a:rPr>
              <a:t>) :- G(</a:t>
            </a:r>
            <a:r>
              <a:rPr lang="de-DE" altLang="en-US" b="1">
                <a:solidFill>
                  <a:srgbClr val="003366"/>
                </a:solidFill>
                <a:latin typeface="Courier New" charset="0"/>
              </a:rPr>
              <a:t>x</a:t>
            </a:r>
            <a:r>
              <a:rPr lang="de-DE" altLang="en-US" b="1">
                <a:latin typeface="Courier New" charset="0"/>
              </a:rPr>
              <a:t>,</a:t>
            </a:r>
            <a:r>
              <a:rPr lang="de-DE" altLang="en-US" b="1">
                <a:solidFill>
                  <a:srgbClr val="003366"/>
                </a:solidFill>
                <a:latin typeface="Courier New" charset="0"/>
              </a:rPr>
              <a:t>y</a:t>
            </a:r>
            <a:r>
              <a:rPr lang="de-DE" altLang="en-US" b="1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>
                <a:latin typeface="Courier New" charset="0"/>
              </a:rPr>
              <a:t>		T(x,y) :- G(x,z), T(z,y)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/>
          </a:p>
          <a:p>
            <a:pPr eaLnBrk="1" hangingPunct="1">
              <a:buFont typeface="Wingdings" charset="2"/>
              <a:buNone/>
            </a:pPr>
            <a:r>
              <a:rPr lang="de-DE" altLang="en-US"/>
              <a:t> </a:t>
            </a:r>
            <a:endParaRPr lang="de-DE" altLang="en-US" b="1">
              <a:latin typeface="Courier New" charset="0"/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8072438" y="2997200"/>
            <a:ext cx="1271587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400"/>
              <a:t>    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G____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1 | 2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2 | 3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3 | 2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93675" y="3124200"/>
            <a:ext cx="1271588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400"/>
              <a:t>   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T____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1 | 2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2 | 3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3 |</a:t>
            </a:r>
            <a:r>
              <a:rPr lang="de-DE" altLang="en-US" sz="2400"/>
              <a:t> </a:t>
            </a:r>
            <a:r>
              <a:rPr lang="de-DE" altLang="en-US" sz="2400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20485" name="Oval 13"/>
          <p:cNvSpPr>
            <a:spLocks noChangeArrowheads="1"/>
          </p:cNvSpPr>
          <p:nvPr/>
        </p:nvSpPr>
        <p:spPr bwMode="auto">
          <a:xfrm>
            <a:off x="8229600" y="4508500"/>
            <a:ext cx="1014413" cy="433388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/>
          </a:p>
        </p:txBody>
      </p:sp>
      <p:sp>
        <p:nvSpPr>
          <p:cNvPr id="20486" name="Oval 14"/>
          <p:cNvSpPr>
            <a:spLocks noChangeArrowheads="1"/>
          </p:cNvSpPr>
          <p:nvPr/>
        </p:nvSpPr>
        <p:spPr bwMode="auto">
          <a:xfrm>
            <a:off x="350838" y="4521200"/>
            <a:ext cx="935037" cy="431800"/>
          </a:xfrm>
          <a:prstGeom prst="ellipse">
            <a:avLst/>
          </a:prstGeom>
          <a:noFill/>
          <a:ln w="28575">
            <a:solidFill>
              <a:srgbClr val="99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/>
          </a:p>
        </p:txBody>
      </p:sp>
      <p:sp>
        <p:nvSpPr>
          <p:cNvPr id="20487" name="Freeform 15"/>
          <p:cNvSpPr>
            <a:spLocks/>
          </p:cNvSpPr>
          <p:nvPr/>
        </p:nvSpPr>
        <p:spPr bwMode="auto">
          <a:xfrm>
            <a:off x="5654675" y="3213100"/>
            <a:ext cx="3198813" cy="1223963"/>
          </a:xfrm>
          <a:custGeom>
            <a:avLst/>
            <a:gdLst>
              <a:gd name="T0" fmla="*/ 2147483646 w 1844"/>
              <a:gd name="T1" fmla="*/ 2147483646 h 544"/>
              <a:gd name="T2" fmla="*/ 2147483646 w 1844"/>
              <a:gd name="T3" fmla="*/ 2147483646 h 544"/>
              <a:gd name="T4" fmla="*/ 0 w 1844"/>
              <a:gd name="T5" fmla="*/ 0 h 544"/>
              <a:gd name="T6" fmla="*/ 0 60000 65536"/>
              <a:gd name="T7" fmla="*/ 0 60000 65536"/>
              <a:gd name="T8" fmla="*/ 0 60000 65536"/>
              <a:gd name="T9" fmla="*/ 0 w 1844"/>
              <a:gd name="T10" fmla="*/ 0 h 544"/>
              <a:gd name="T11" fmla="*/ 1844 w 1844"/>
              <a:gd name="T12" fmla="*/ 544 h 5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4" h="544">
                <a:moveTo>
                  <a:pt x="1815" y="544"/>
                </a:moveTo>
                <a:cubicBezTo>
                  <a:pt x="1829" y="385"/>
                  <a:pt x="1844" y="227"/>
                  <a:pt x="1542" y="136"/>
                </a:cubicBezTo>
                <a:cubicBezTo>
                  <a:pt x="1240" y="45"/>
                  <a:pt x="620" y="22"/>
                  <a:pt x="0" y="0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Freeform 16"/>
          <p:cNvSpPr>
            <a:spLocks/>
          </p:cNvSpPr>
          <p:nvPr/>
        </p:nvSpPr>
        <p:spPr bwMode="auto">
          <a:xfrm>
            <a:off x="350838" y="2997200"/>
            <a:ext cx="1482725" cy="1655763"/>
          </a:xfrm>
          <a:custGeom>
            <a:avLst/>
            <a:gdLst>
              <a:gd name="T0" fmla="*/ 2147483646 w 885"/>
              <a:gd name="T1" fmla="*/ 2147483646 h 643"/>
              <a:gd name="T2" fmla="*/ 2147483646 w 885"/>
              <a:gd name="T3" fmla="*/ 2147483646 h 643"/>
              <a:gd name="T4" fmla="*/ 2147483646 w 885"/>
              <a:gd name="T5" fmla="*/ 2147483646 h 643"/>
              <a:gd name="T6" fmla="*/ 2147483646 w 885"/>
              <a:gd name="T7" fmla="*/ 2147483646 h 643"/>
              <a:gd name="T8" fmla="*/ 0 60000 65536"/>
              <a:gd name="T9" fmla="*/ 0 60000 65536"/>
              <a:gd name="T10" fmla="*/ 0 60000 65536"/>
              <a:gd name="T11" fmla="*/ 0 60000 65536"/>
              <a:gd name="T12" fmla="*/ 0 w 885"/>
              <a:gd name="T13" fmla="*/ 0 h 643"/>
              <a:gd name="T14" fmla="*/ 885 w 885"/>
              <a:gd name="T15" fmla="*/ 643 h 6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85" h="643">
                <a:moveTo>
                  <a:pt x="885" y="53"/>
                </a:moveTo>
                <a:cubicBezTo>
                  <a:pt x="726" y="26"/>
                  <a:pt x="567" y="0"/>
                  <a:pt x="431" y="53"/>
                </a:cubicBezTo>
                <a:cubicBezTo>
                  <a:pt x="295" y="106"/>
                  <a:pt x="136" y="273"/>
                  <a:pt x="68" y="371"/>
                </a:cubicBezTo>
                <a:cubicBezTo>
                  <a:pt x="0" y="469"/>
                  <a:pt x="11" y="556"/>
                  <a:pt x="23" y="643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Text Box 18"/>
          <p:cNvSpPr txBox="1">
            <a:spLocks noChangeArrowheads="1"/>
          </p:cNvSpPr>
          <p:nvPr/>
        </p:nvSpPr>
        <p:spPr bwMode="auto">
          <a:xfrm>
            <a:off x="7215188" y="1916113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20490" name="Text Box 19"/>
          <p:cNvSpPr txBox="1">
            <a:spLocks noChangeArrowheads="1"/>
          </p:cNvSpPr>
          <p:nvPr/>
        </p:nvSpPr>
        <p:spPr bwMode="auto">
          <a:xfrm>
            <a:off x="8540750" y="1989138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20491" name="Text Box 20"/>
          <p:cNvSpPr txBox="1">
            <a:spLocks noChangeArrowheads="1"/>
          </p:cNvSpPr>
          <p:nvPr/>
        </p:nvSpPr>
        <p:spPr bwMode="auto">
          <a:xfrm>
            <a:off x="7681913" y="2636838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20492" name="Line 21"/>
          <p:cNvSpPr>
            <a:spLocks noChangeShapeType="1"/>
          </p:cNvSpPr>
          <p:nvPr/>
        </p:nvSpPr>
        <p:spPr bwMode="auto">
          <a:xfrm>
            <a:off x="7548563" y="2112963"/>
            <a:ext cx="936625" cy="7143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22"/>
          <p:cNvSpPr>
            <a:spLocks noChangeShapeType="1"/>
          </p:cNvSpPr>
          <p:nvPr/>
        </p:nvSpPr>
        <p:spPr bwMode="auto">
          <a:xfrm flipH="1">
            <a:off x="8015288" y="2328863"/>
            <a:ext cx="663575" cy="431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23"/>
          <p:cNvSpPr>
            <a:spLocks noChangeShapeType="1"/>
          </p:cNvSpPr>
          <p:nvPr/>
        </p:nvSpPr>
        <p:spPr bwMode="auto">
          <a:xfrm flipH="1">
            <a:off x="8072438" y="2420938"/>
            <a:ext cx="661987" cy="431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9144000" cy="511175"/>
          </a:xfrm>
        </p:spPr>
        <p:txBody>
          <a:bodyPr/>
          <a:lstStyle/>
          <a:p>
            <a:pPr eaLnBrk="1" hangingPunct="1"/>
            <a:r>
              <a:rPr lang="de-DE" altLang="en-US"/>
              <a:t>Intuition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1524000"/>
            <a:ext cx="842645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/>
              <a:t>Transitive closure of a graph:</a:t>
            </a:r>
          </a:p>
          <a:p>
            <a:pPr eaLnBrk="1" hangingPunct="1">
              <a:buFont typeface="Wingdings" charset="2"/>
              <a:buNone/>
            </a:pPr>
            <a:endParaRPr lang="de-DE" altLang="en-US"/>
          </a:p>
          <a:p>
            <a:pPr lvl="1" eaLnBrk="1" hangingPunct="1">
              <a:buFont typeface="Wingdings" charset="2"/>
              <a:buNone/>
            </a:pPr>
            <a:r>
              <a:rPr lang="de-DE" altLang="en-US" b="1">
                <a:latin typeface="Courier New" charset="0"/>
              </a:rPr>
              <a:t>		T(x,y) :- G(x,y)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>
                <a:latin typeface="Courier New" charset="0"/>
              </a:rPr>
              <a:t>		T(x,y) :- G(</a:t>
            </a:r>
            <a:r>
              <a:rPr lang="de-DE" altLang="en-US" b="1">
                <a:solidFill>
                  <a:srgbClr val="003366"/>
                </a:solidFill>
                <a:latin typeface="Courier New" charset="0"/>
              </a:rPr>
              <a:t>1</a:t>
            </a:r>
            <a:r>
              <a:rPr lang="de-DE" altLang="en-US" b="1">
                <a:latin typeface="Courier New" charset="0"/>
              </a:rPr>
              <a:t>,</a:t>
            </a:r>
            <a:r>
              <a:rPr lang="de-DE" altLang="en-US" b="1">
                <a:solidFill>
                  <a:srgbClr val="003366"/>
                </a:solidFill>
                <a:latin typeface="Courier New" charset="0"/>
              </a:rPr>
              <a:t>2</a:t>
            </a:r>
            <a:r>
              <a:rPr lang="de-DE" altLang="en-US" b="1">
                <a:latin typeface="Courier New" charset="0"/>
              </a:rPr>
              <a:t>), T(</a:t>
            </a:r>
            <a:r>
              <a:rPr lang="de-DE" altLang="en-US" b="1">
                <a:solidFill>
                  <a:srgbClr val="003366"/>
                </a:solidFill>
                <a:latin typeface="Courier New" charset="0"/>
              </a:rPr>
              <a:t>2</a:t>
            </a:r>
            <a:r>
              <a:rPr lang="de-DE" altLang="en-US" b="1">
                <a:latin typeface="Courier New" charset="0"/>
              </a:rPr>
              <a:t>,</a:t>
            </a:r>
            <a:r>
              <a:rPr lang="de-DE" altLang="en-US" b="1">
                <a:solidFill>
                  <a:srgbClr val="003366"/>
                </a:solidFill>
                <a:latin typeface="Courier New" charset="0"/>
              </a:rPr>
              <a:t>3</a:t>
            </a:r>
            <a:r>
              <a:rPr lang="de-DE" altLang="en-US" b="1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/>
          </a:p>
          <a:p>
            <a:pPr eaLnBrk="1" hangingPunct="1">
              <a:buFont typeface="Wingdings" charset="2"/>
              <a:buNone/>
            </a:pPr>
            <a:r>
              <a:rPr lang="de-DE" altLang="en-US"/>
              <a:t> </a:t>
            </a:r>
            <a:endParaRPr lang="de-DE" altLang="en-US" b="1">
              <a:latin typeface="Courier New" charset="0"/>
            </a:endParaRP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8072438" y="2997200"/>
            <a:ext cx="1271587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400"/>
              <a:t>    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G____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1 | 2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2 | 3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3 | 2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193675" y="3116263"/>
            <a:ext cx="1271588" cy="176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400"/>
              <a:t>   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T____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1 | 2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2 | 3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3 |</a:t>
            </a:r>
            <a:r>
              <a:rPr lang="de-DE" altLang="en-US" sz="2400"/>
              <a:t> </a:t>
            </a:r>
            <a:r>
              <a:rPr lang="de-DE" altLang="en-US" sz="2400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22533" name="Oval 19"/>
          <p:cNvSpPr>
            <a:spLocks noChangeArrowheads="1"/>
          </p:cNvSpPr>
          <p:nvPr/>
        </p:nvSpPr>
        <p:spPr bwMode="auto">
          <a:xfrm>
            <a:off x="8229600" y="3716338"/>
            <a:ext cx="1014413" cy="433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/>
          </a:p>
        </p:txBody>
      </p:sp>
      <p:sp>
        <p:nvSpPr>
          <p:cNvPr id="22534" name="Oval 21"/>
          <p:cNvSpPr>
            <a:spLocks noChangeArrowheads="1"/>
          </p:cNvSpPr>
          <p:nvPr/>
        </p:nvSpPr>
        <p:spPr bwMode="auto">
          <a:xfrm>
            <a:off x="350838" y="4149725"/>
            <a:ext cx="935037" cy="4318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/>
          </a:p>
        </p:txBody>
      </p:sp>
      <p:sp>
        <p:nvSpPr>
          <p:cNvPr id="22535" name="Freeform 35"/>
          <p:cNvSpPr>
            <a:spLocks/>
          </p:cNvSpPr>
          <p:nvPr/>
        </p:nvSpPr>
        <p:spPr bwMode="auto">
          <a:xfrm>
            <a:off x="4953000" y="4005263"/>
            <a:ext cx="3276600" cy="287337"/>
          </a:xfrm>
          <a:custGeom>
            <a:avLst/>
            <a:gdLst>
              <a:gd name="T0" fmla="*/ 2147483646 w 1905"/>
              <a:gd name="T1" fmla="*/ 0 h 181"/>
              <a:gd name="T2" fmla="*/ 2147483646 w 1905"/>
              <a:gd name="T3" fmla="*/ 2147483646 h 181"/>
              <a:gd name="T4" fmla="*/ 0 w 1905"/>
              <a:gd name="T5" fmla="*/ 0 h 181"/>
              <a:gd name="T6" fmla="*/ 0 60000 65536"/>
              <a:gd name="T7" fmla="*/ 0 60000 65536"/>
              <a:gd name="T8" fmla="*/ 0 60000 65536"/>
              <a:gd name="T9" fmla="*/ 0 w 1905"/>
              <a:gd name="T10" fmla="*/ 0 h 181"/>
              <a:gd name="T11" fmla="*/ 1905 w 1905"/>
              <a:gd name="T12" fmla="*/ 181 h 1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05" h="181">
                <a:moveTo>
                  <a:pt x="1905" y="0"/>
                </a:moveTo>
                <a:cubicBezTo>
                  <a:pt x="1768" y="90"/>
                  <a:pt x="1632" y="181"/>
                  <a:pt x="1315" y="181"/>
                </a:cubicBezTo>
                <a:cubicBezTo>
                  <a:pt x="998" y="181"/>
                  <a:pt x="499" y="90"/>
                  <a:pt x="0" y="0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Freeform 36"/>
          <p:cNvSpPr>
            <a:spLocks/>
          </p:cNvSpPr>
          <p:nvPr/>
        </p:nvSpPr>
        <p:spPr bwMode="auto">
          <a:xfrm>
            <a:off x="1285875" y="4149725"/>
            <a:ext cx="4962525" cy="755650"/>
          </a:xfrm>
          <a:custGeom>
            <a:avLst/>
            <a:gdLst>
              <a:gd name="T0" fmla="*/ 0 w 3357"/>
              <a:gd name="T1" fmla="*/ 2147483646 h 567"/>
              <a:gd name="T2" fmla="*/ 2147483646 w 3357"/>
              <a:gd name="T3" fmla="*/ 2147483646 h 567"/>
              <a:gd name="T4" fmla="*/ 2147483646 w 3357"/>
              <a:gd name="T5" fmla="*/ 2147483646 h 567"/>
              <a:gd name="T6" fmla="*/ 2147483646 w 3357"/>
              <a:gd name="T7" fmla="*/ 0 h 567"/>
              <a:gd name="T8" fmla="*/ 0 60000 65536"/>
              <a:gd name="T9" fmla="*/ 0 60000 65536"/>
              <a:gd name="T10" fmla="*/ 0 60000 65536"/>
              <a:gd name="T11" fmla="*/ 0 60000 65536"/>
              <a:gd name="T12" fmla="*/ 0 w 3357"/>
              <a:gd name="T13" fmla="*/ 0 h 567"/>
              <a:gd name="T14" fmla="*/ 3357 w 3357"/>
              <a:gd name="T15" fmla="*/ 567 h 5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57" h="567">
                <a:moveTo>
                  <a:pt x="0" y="272"/>
                </a:moveTo>
                <a:cubicBezTo>
                  <a:pt x="503" y="396"/>
                  <a:pt x="1006" y="521"/>
                  <a:pt x="1497" y="544"/>
                </a:cubicBezTo>
                <a:cubicBezTo>
                  <a:pt x="1988" y="567"/>
                  <a:pt x="2638" y="499"/>
                  <a:pt x="2948" y="408"/>
                </a:cubicBezTo>
                <a:cubicBezTo>
                  <a:pt x="3258" y="317"/>
                  <a:pt x="3307" y="158"/>
                  <a:pt x="3357" y="0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Text Box 37"/>
          <p:cNvSpPr txBox="1">
            <a:spLocks noChangeArrowheads="1"/>
          </p:cNvSpPr>
          <p:nvPr/>
        </p:nvSpPr>
        <p:spPr bwMode="auto">
          <a:xfrm>
            <a:off x="5576888" y="5013325"/>
            <a:ext cx="3494087" cy="5397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b="1"/>
              <a:t>(1) Map from instances</a:t>
            </a:r>
            <a:br>
              <a:rPr lang="de-DE" altLang="en-US" b="1"/>
            </a:br>
            <a:r>
              <a:rPr lang="de-DE" altLang="en-US" b="1"/>
              <a:t>over the relations in the rule body</a:t>
            </a:r>
          </a:p>
        </p:txBody>
      </p:sp>
      <p:grpSp>
        <p:nvGrpSpPr>
          <p:cNvPr id="22538" name="Group 44"/>
          <p:cNvGrpSpPr>
            <a:grpSpLocks/>
          </p:cNvGrpSpPr>
          <p:nvPr/>
        </p:nvGrpSpPr>
        <p:grpSpPr bwMode="auto">
          <a:xfrm>
            <a:off x="7215188" y="1916113"/>
            <a:ext cx="1624012" cy="1038225"/>
            <a:chOff x="4195" y="1207"/>
            <a:chExt cx="945" cy="654"/>
          </a:xfrm>
        </p:grpSpPr>
        <p:sp>
          <p:nvSpPr>
            <p:cNvPr id="22539" name="Text Box 38"/>
            <p:cNvSpPr txBox="1">
              <a:spLocks noChangeArrowheads="1"/>
            </p:cNvSpPr>
            <p:nvPr/>
          </p:nvSpPr>
          <p:spPr bwMode="auto">
            <a:xfrm>
              <a:off x="4195" y="1207"/>
              <a:ext cx="174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22540" name="Text Box 39"/>
            <p:cNvSpPr txBox="1">
              <a:spLocks noChangeArrowheads="1"/>
            </p:cNvSpPr>
            <p:nvPr/>
          </p:nvSpPr>
          <p:spPr bwMode="auto">
            <a:xfrm>
              <a:off x="4966" y="1253"/>
              <a:ext cx="174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22541" name="Text Box 40"/>
            <p:cNvSpPr txBox="1">
              <a:spLocks noChangeArrowheads="1"/>
            </p:cNvSpPr>
            <p:nvPr/>
          </p:nvSpPr>
          <p:spPr bwMode="auto">
            <a:xfrm>
              <a:off x="4467" y="1661"/>
              <a:ext cx="174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22542" name="Line 41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3" name="Line 42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4" name="Line 43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9144000" cy="511175"/>
          </a:xfrm>
        </p:spPr>
        <p:txBody>
          <a:bodyPr/>
          <a:lstStyle/>
          <a:p>
            <a:pPr eaLnBrk="1" hangingPunct="1"/>
            <a:r>
              <a:rPr lang="de-DE" altLang="en-US"/>
              <a:t>Intuition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1524000"/>
            <a:ext cx="842645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/>
              <a:t>Transitive closure of a graph:</a:t>
            </a:r>
          </a:p>
          <a:p>
            <a:pPr eaLnBrk="1" hangingPunct="1">
              <a:buFont typeface="Wingdings" charset="2"/>
              <a:buNone/>
            </a:pPr>
            <a:endParaRPr lang="de-DE" altLang="en-US"/>
          </a:p>
          <a:p>
            <a:pPr lvl="1" eaLnBrk="1" hangingPunct="1">
              <a:buFont typeface="Wingdings" charset="2"/>
              <a:buNone/>
            </a:pPr>
            <a:r>
              <a:rPr lang="de-DE" altLang="en-US" b="1">
                <a:latin typeface="Courier New" charset="0"/>
              </a:rPr>
              <a:t>		T(x,y) :- G(x,y)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>
                <a:latin typeface="Courier New" charset="0"/>
              </a:rPr>
              <a:t>		T(</a:t>
            </a:r>
            <a:r>
              <a:rPr lang="de-DE" altLang="en-US" b="1">
                <a:solidFill>
                  <a:srgbClr val="003366"/>
                </a:solidFill>
                <a:latin typeface="Courier New" charset="0"/>
              </a:rPr>
              <a:t>1</a:t>
            </a:r>
            <a:r>
              <a:rPr lang="de-DE" altLang="en-US" b="1">
                <a:latin typeface="Courier New" charset="0"/>
              </a:rPr>
              <a:t>,</a:t>
            </a:r>
            <a:r>
              <a:rPr lang="de-DE" altLang="en-US" b="1">
                <a:solidFill>
                  <a:srgbClr val="003366"/>
                </a:solidFill>
                <a:latin typeface="Courier New" charset="0"/>
              </a:rPr>
              <a:t>3</a:t>
            </a:r>
            <a:r>
              <a:rPr lang="de-DE" altLang="en-US" b="1">
                <a:latin typeface="Courier New" charset="0"/>
              </a:rPr>
              <a:t>) :- G(</a:t>
            </a:r>
            <a:r>
              <a:rPr lang="de-DE" altLang="en-US" b="1">
                <a:solidFill>
                  <a:srgbClr val="003366"/>
                </a:solidFill>
                <a:latin typeface="Courier New" charset="0"/>
              </a:rPr>
              <a:t>1</a:t>
            </a:r>
            <a:r>
              <a:rPr lang="de-DE" altLang="en-US" b="1">
                <a:latin typeface="Courier New" charset="0"/>
              </a:rPr>
              <a:t>,</a:t>
            </a:r>
            <a:r>
              <a:rPr lang="de-DE" altLang="en-US" b="1">
                <a:solidFill>
                  <a:srgbClr val="003366"/>
                </a:solidFill>
                <a:latin typeface="Courier New" charset="0"/>
              </a:rPr>
              <a:t>2</a:t>
            </a:r>
            <a:r>
              <a:rPr lang="de-DE" altLang="en-US" b="1">
                <a:latin typeface="Courier New" charset="0"/>
              </a:rPr>
              <a:t>), T(</a:t>
            </a:r>
            <a:r>
              <a:rPr lang="de-DE" altLang="en-US" b="1">
                <a:solidFill>
                  <a:srgbClr val="003366"/>
                </a:solidFill>
                <a:latin typeface="Courier New" charset="0"/>
              </a:rPr>
              <a:t>2</a:t>
            </a:r>
            <a:r>
              <a:rPr lang="de-DE" altLang="en-US" b="1">
                <a:latin typeface="Courier New" charset="0"/>
              </a:rPr>
              <a:t>,</a:t>
            </a:r>
            <a:r>
              <a:rPr lang="de-DE" altLang="en-US" b="1">
                <a:solidFill>
                  <a:srgbClr val="003366"/>
                </a:solidFill>
                <a:latin typeface="Courier New" charset="0"/>
              </a:rPr>
              <a:t>3</a:t>
            </a:r>
            <a:r>
              <a:rPr lang="de-DE" altLang="en-US" b="1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/>
          </a:p>
          <a:p>
            <a:pPr eaLnBrk="1" hangingPunct="1">
              <a:buFont typeface="Wingdings" charset="2"/>
              <a:buNone/>
            </a:pPr>
            <a:r>
              <a:rPr lang="de-DE" altLang="en-US"/>
              <a:t> </a:t>
            </a:r>
            <a:endParaRPr lang="de-DE" altLang="en-US" b="1">
              <a:latin typeface="Courier New" charset="0"/>
            </a:endParaRP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8072438" y="2997200"/>
            <a:ext cx="1271587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400"/>
              <a:t>    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G____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1 | 2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2 | 3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3 | 2</a:t>
            </a: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193675" y="3116263"/>
            <a:ext cx="1271588" cy="176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400"/>
              <a:t>   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T____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1 | 2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2 | 3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3 |</a:t>
            </a:r>
            <a:r>
              <a:rPr lang="de-DE" altLang="en-US" sz="2400"/>
              <a:t> </a:t>
            </a:r>
            <a:r>
              <a:rPr lang="de-DE" altLang="en-US" sz="2400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24581" name="Oval 6"/>
          <p:cNvSpPr>
            <a:spLocks noChangeArrowheads="1"/>
          </p:cNvSpPr>
          <p:nvPr/>
        </p:nvSpPr>
        <p:spPr bwMode="auto">
          <a:xfrm>
            <a:off x="8229600" y="3716338"/>
            <a:ext cx="1014413" cy="433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/>
          </a:p>
        </p:txBody>
      </p:sp>
      <p:sp>
        <p:nvSpPr>
          <p:cNvPr id="24582" name="Oval 7"/>
          <p:cNvSpPr>
            <a:spLocks noChangeArrowheads="1"/>
          </p:cNvSpPr>
          <p:nvPr/>
        </p:nvSpPr>
        <p:spPr bwMode="auto">
          <a:xfrm>
            <a:off x="350838" y="4149725"/>
            <a:ext cx="935037" cy="4318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/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1052513" y="5422900"/>
            <a:ext cx="3468687" cy="5397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b="1"/>
              <a:t>(2) ... map to instances</a:t>
            </a:r>
            <a:br>
              <a:rPr lang="de-DE" altLang="en-US" b="1"/>
            </a:br>
            <a:r>
              <a:rPr lang="de-DE" altLang="en-US" b="1"/>
              <a:t>over the relations in the rule head</a:t>
            </a:r>
          </a:p>
        </p:txBody>
      </p:sp>
      <p:sp>
        <p:nvSpPr>
          <p:cNvPr id="24584" name="Freeform 9"/>
          <p:cNvSpPr>
            <a:spLocks/>
          </p:cNvSpPr>
          <p:nvPr/>
        </p:nvSpPr>
        <p:spPr bwMode="auto">
          <a:xfrm>
            <a:off x="2392363" y="3933825"/>
            <a:ext cx="2403475" cy="419100"/>
          </a:xfrm>
          <a:custGeom>
            <a:avLst/>
            <a:gdLst>
              <a:gd name="T0" fmla="*/ 2147483646 w 1398"/>
              <a:gd name="T1" fmla="*/ 2147483646 h 264"/>
              <a:gd name="T2" fmla="*/ 2147483646 w 1398"/>
              <a:gd name="T3" fmla="*/ 2147483646 h 264"/>
              <a:gd name="T4" fmla="*/ 2147483646 w 1398"/>
              <a:gd name="T5" fmla="*/ 2147483646 h 264"/>
              <a:gd name="T6" fmla="*/ 2147483646 w 1398"/>
              <a:gd name="T7" fmla="*/ 0 h 264"/>
              <a:gd name="T8" fmla="*/ 0 60000 65536"/>
              <a:gd name="T9" fmla="*/ 0 60000 65536"/>
              <a:gd name="T10" fmla="*/ 0 60000 65536"/>
              <a:gd name="T11" fmla="*/ 0 60000 65536"/>
              <a:gd name="T12" fmla="*/ 0 w 1398"/>
              <a:gd name="T13" fmla="*/ 0 h 264"/>
              <a:gd name="T14" fmla="*/ 1398 w 1398"/>
              <a:gd name="T15" fmla="*/ 264 h 2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98" h="264">
                <a:moveTo>
                  <a:pt x="1398" y="45"/>
                </a:moveTo>
                <a:cubicBezTo>
                  <a:pt x="1341" y="120"/>
                  <a:pt x="1285" y="196"/>
                  <a:pt x="1081" y="226"/>
                </a:cubicBezTo>
                <a:cubicBezTo>
                  <a:pt x="877" y="256"/>
                  <a:pt x="348" y="264"/>
                  <a:pt x="174" y="226"/>
                </a:cubicBezTo>
                <a:cubicBezTo>
                  <a:pt x="0" y="188"/>
                  <a:pt x="19" y="94"/>
                  <a:pt x="38" y="0"/>
                </a:cubicBezTo>
              </a:path>
            </a:pathLst>
          </a:custGeom>
          <a:noFill/>
          <a:ln w="28575">
            <a:solidFill>
              <a:schemeClr val="accent2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Freeform 10"/>
          <p:cNvSpPr>
            <a:spLocks/>
          </p:cNvSpPr>
          <p:nvPr/>
        </p:nvSpPr>
        <p:spPr bwMode="auto">
          <a:xfrm>
            <a:off x="2925763" y="4005263"/>
            <a:ext cx="3683000" cy="827087"/>
          </a:xfrm>
          <a:custGeom>
            <a:avLst/>
            <a:gdLst>
              <a:gd name="T0" fmla="*/ 2147483646 w 2449"/>
              <a:gd name="T1" fmla="*/ 0 h 566"/>
              <a:gd name="T2" fmla="*/ 2147483646 w 2449"/>
              <a:gd name="T3" fmla="*/ 2147483646 h 566"/>
              <a:gd name="T4" fmla="*/ 2147483646 w 2449"/>
              <a:gd name="T5" fmla="*/ 2147483646 h 566"/>
              <a:gd name="T6" fmla="*/ 0 w 2449"/>
              <a:gd name="T7" fmla="*/ 2147483646 h 566"/>
              <a:gd name="T8" fmla="*/ 0 60000 65536"/>
              <a:gd name="T9" fmla="*/ 0 60000 65536"/>
              <a:gd name="T10" fmla="*/ 0 60000 65536"/>
              <a:gd name="T11" fmla="*/ 0 60000 65536"/>
              <a:gd name="T12" fmla="*/ 0 w 2449"/>
              <a:gd name="T13" fmla="*/ 0 h 566"/>
              <a:gd name="T14" fmla="*/ 2449 w 2449"/>
              <a:gd name="T15" fmla="*/ 566 h 5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49" h="566">
                <a:moveTo>
                  <a:pt x="2404" y="0"/>
                </a:moveTo>
                <a:cubicBezTo>
                  <a:pt x="2426" y="185"/>
                  <a:pt x="2449" y="370"/>
                  <a:pt x="2132" y="453"/>
                </a:cubicBezTo>
                <a:cubicBezTo>
                  <a:pt x="1815" y="536"/>
                  <a:pt x="854" y="566"/>
                  <a:pt x="499" y="498"/>
                </a:cubicBezTo>
                <a:cubicBezTo>
                  <a:pt x="144" y="430"/>
                  <a:pt x="72" y="237"/>
                  <a:pt x="0" y="45"/>
                </a:cubicBezTo>
              </a:path>
            </a:pathLst>
          </a:custGeom>
          <a:noFill/>
          <a:ln w="28575">
            <a:solidFill>
              <a:schemeClr val="accent2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586" name="Group 17"/>
          <p:cNvGrpSpPr>
            <a:grpSpLocks/>
          </p:cNvGrpSpPr>
          <p:nvPr/>
        </p:nvGrpSpPr>
        <p:grpSpPr bwMode="auto">
          <a:xfrm>
            <a:off x="7215188" y="1916113"/>
            <a:ext cx="1624012" cy="1038225"/>
            <a:chOff x="4195" y="1207"/>
            <a:chExt cx="945" cy="654"/>
          </a:xfrm>
        </p:grpSpPr>
        <p:sp>
          <p:nvSpPr>
            <p:cNvPr id="24587" name="Text Box 18"/>
            <p:cNvSpPr txBox="1">
              <a:spLocks noChangeArrowheads="1"/>
            </p:cNvSpPr>
            <p:nvPr/>
          </p:nvSpPr>
          <p:spPr bwMode="auto">
            <a:xfrm>
              <a:off x="4195" y="1207"/>
              <a:ext cx="174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24588" name="Text Box 19"/>
            <p:cNvSpPr txBox="1">
              <a:spLocks noChangeArrowheads="1"/>
            </p:cNvSpPr>
            <p:nvPr/>
          </p:nvSpPr>
          <p:spPr bwMode="auto">
            <a:xfrm>
              <a:off x="4966" y="1253"/>
              <a:ext cx="174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24589" name="Text Box 20"/>
            <p:cNvSpPr txBox="1">
              <a:spLocks noChangeArrowheads="1"/>
            </p:cNvSpPr>
            <p:nvPr/>
          </p:nvSpPr>
          <p:spPr bwMode="auto">
            <a:xfrm>
              <a:off x="4467" y="1661"/>
              <a:ext cx="174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24590" name="Line 21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1" name="Line 22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2" name="Line 23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9144000" cy="511175"/>
          </a:xfrm>
        </p:spPr>
        <p:txBody>
          <a:bodyPr/>
          <a:lstStyle/>
          <a:p>
            <a:pPr eaLnBrk="1" hangingPunct="1"/>
            <a:r>
              <a:rPr lang="de-DE" altLang="en-US"/>
              <a:t>Intuition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1524000"/>
            <a:ext cx="842645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/>
              <a:t>Transitive closure of a graph:</a:t>
            </a:r>
          </a:p>
          <a:p>
            <a:pPr eaLnBrk="1" hangingPunct="1">
              <a:buFont typeface="Wingdings" charset="2"/>
              <a:buNone/>
            </a:pPr>
            <a:endParaRPr lang="de-DE" altLang="en-US"/>
          </a:p>
          <a:p>
            <a:pPr lvl="1" eaLnBrk="1" hangingPunct="1">
              <a:buFont typeface="Wingdings" charset="2"/>
              <a:buNone/>
            </a:pPr>
            <a:r>
              <a:rPr lang="de-DE" altLang="en-US" b="1">
                <a:latin typeface="Courier New" charset="0"/>
              </a:rPr>
              <a:t>		T(x,y) :- G(x,y)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>
                <a:latin typeface="Courier New" charset="0"/>
              </a:rPr>
              <a:t>		T(</a:t>
            </a:r>
            <a:r>
              <a:rPr lang="de-DE" altLang="en-US" b="1">
                <a:solidFill>
                  <a:srgbClr val="003366"/>
                </a:solidFill>
                <a:latin typeface="Courier New" charset="0"/>
              </a:rPr>
              <a:t>1</a:t>
            </a:r>
            <a:r>
              <a:rPr lang="de-DE" altLang="en-US" b="1">
                <a:latin typeface="Courier New" charset="0"/>
              </a:rPr>
              <a:t>,</a:t>
            </a:r>
            <a:r>
              <a:rPr lang="de-DE" altLang="en-US" b="1">
                <a:solidFill>
                  <a:srgbClr val="003366"/>
                </a:solidFill>
                <a:latin typeface="Courier New" charset="0"/>
              </a:rPr>
              <a:t>3</a:t>
            </a:r>
            <a:r>
              <a:rPr lang="de-DE" altLang="en-US" b="1">
                <a:latin typeface="Courier New" charset="0"/>
              </a:rPr>
              <a:t>) :- G(</a:t>
            </a:r>
            <a:r>
              <a:rPr lang="de-DE" altLang="en-US" b="1">
                <a:solidFill>
                  <a:srgbClr val="003366"/>
                </a:solidFill>
                <a:latin typeface="Courier New" charset="0"/>
              </a:rPr>
              <a:t>1</a:t>
            </a:r>
            <a:r>
              <a:rPr lang="de-DE" altLang="en-US" b="1">
                <a:latin typeface="Courier New" charset="0"/>
              </a:rPr>
              <a:t>,</a:t>
            </a:r>
            <a:r>
              <a:rPr lang="de-DE" altLang="en-US" b="1">
                <a:solidFill>
                  <a:srgbClr val="003366"/>
                </a:solidFill>
                <a:latin typeface="Courier New" charset="0"/>
              </a:rPr>
              <a:t>2</a:t>
            </a:r>
            <a:r>
              <a:rPr lang="de-DE" altLang="en-US" b="1">
                <a:latin typeface="Courier New" charset="0"/>
              </a:rPr>
              <a:t>), T(</a:t>
            </a:r>
            <a:r>
              <a:rPr lang="de-DE" altLang="en-US" b="1">
                <a:solidFill>
                  <a:srgbClr val="003366"/>
                </a:solidFill>
                <a:latin typeface="Courier New" charset="0"/>
              </a:rPr>
              <a:t>2</a:t>
            </a:r>
            <a:r>
              <a:rPr lang="de-DE" altLang="en-US" b="1">
                <a:latin typeface="Courier New" charset="0"/>
              </a:rPr>
              <a:t>,</a:t>
            </a:r>
            <a:r>
              <a:rPr lang="de-DE" altLang="en-US" b="1">
                <a:solidFill>
                  <a:srgbClr val="003366"/>
                </a:solidFill>
                <a:latin typeface="Courier New" charset="0"/>
              </a:rPr>
              <a:t>3</a:t>
            </a:r>
            <a:r>
              <a:rPr lang="de-DE" altLang="en-US" b="1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/>
          </a:p>
          <a:p>
            <a:pPr eaLnBrk="1" hangingPunct="1">
              <a:buFont typeface="Wingdings" charset="2"/>
              <a:buNone/>
            </a:pPr>
            <a:r>
              <a:rPr lang="de-DE" altLang="en-US"/>
              <a:t> </a:t>
            </a:r>
            <a:endParaRPr lang="de-DE" altLang="en-US" b="1">
              <a:latin typeface="Courier New" charset="0"/>
            </a:endParaRP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8072438" y="2997200"/>
            <a:ext cx="1271587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400"/>
              <a:t>    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G____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1 | 2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2 | 3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3 | 2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193675" y="3165475"/>
            <a:ext cx="1271588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400"/>
              <a:t>   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T____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1 | 2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2 | 3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3 | 2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1 | 3</a:t>
            </a:r>
          </a:p>
        </p:txBody>
      </p:sp>
      <p:sp>
        <p:nvSpPr>
          <p:cNvPr id="26629" name="Oval 13"/>
          <p:cNvSpPr>
            <a:spLocks noChangeArrowheads="1"/>
          </p:cNvSpPr>
          <p:nvPr/>
        </p:nvSpPr>
        <p:spPr bwMode="auto">
          <a:xfrm>
            <a:off x="8229600" y="3716338"/>
            <a:ext cx="1014413" cy="433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/>
          </a:p>
        </p:txBody>
      </p:sp>
      <p:sp>
        <p:nvSpPr>
          <p:cNvPr id="26630" name="Oval 14"/>
          <p:cNvSpPr>
            <a:spLocks noChangeArrowheads="1"/>
          </p:cNvSpPr>
          <p:nvPr/>
        </p:nvSpPr>
        <p:spPr bwMode="auto">
          <a:xfrm>
            <a:off x="350838" y="4149725"/>
            <a:ext cx="935037" cy="4318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/>
          </a:p>
        </p:txBody>
      </p:sp>
      <p:sp>
        <p:nvSpPr>
          <p:cNvPr id="26631" name="Text Box 15"/>
          <p:cNvSpPr txBox="1">
            <a:spLocks noChangeArrowheads="1"/>
          </p:cNvSpPr>
          <p:nvPr/>
        </p:nvSpPr>
        <p:spPr bwMode="auto">
          <a:xfrm>
            <a:off x="1052513" y="5422900"/>
            <a:ext cx="3468687" cy="5397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b="1"/>
              <a:t>(2) ... map to instances</a:t>
            </a:r>
            <a:br>
              <a:rPr lang="de-DE" altLang="en-US" b="1"/>
            </a:br>
            <a:r>
              <a:rPr lang="de-DE" altLang="en-US" b="1"/>
              <a:t>over the relations in the rule head</a:t>
            </a:r>
          </a:p>
        </p:txBody>
      </p:sp>
      <p:sp>
        <p:nvSpPr>
          <p:cNvPr id="26632" name="Oval 20"/>
          <p:cNvSpPr>
            <a:spLocks noChangeArrowheads="1"/>
          </p:cNvSpPr>
          <p:nvPr/>
        </p:nvSpPr>
        <p:spPr bwMode="auto">
          <a:xfrm>
            <a:off x="350838" y="4800600"/>
            <a:ext cx="935037" cy="4318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/>
          </a:p>
        </p:txBody>
      </p:sp>
      <p:sp>
        <p:nvSpPr>
          <p:cNvPr id="26633" name="Line 18"/>
          <p:cNvSpPr>
            <a:spLocks noChangeShapeType="1"/>
          </p:cNvSpPr>
          <p:nvPr/>
        </p:nvSpPr>
        <p:spPr bwMode="auto">
          <a:xfrm flipH="1">
            <a:off x="1104900" y="4038600"/>
            <a:ext cx="1638300" cy="10795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634" name="Group 35"/>
          <p:cNvGrpSpPr>
            <a:grpSpLocks/>
          </p:cNvGrpSpPr>
          <p:nvPr/>
        </p:nvGrpSpPr>
        <p:grpSpPr bwMode="auto">
          <a:xfrm>
            <a:off x="7215188" y="1916113"/>
            <a:ext cx="1624012" cy="1038225"/>
            <a:chOff x="4195" y="1207"/>
            <a:chExt cx="945" cy="654"/>
          </a:xfrm>
        </p:grpSpPr>
        <p:grpSp>
          <p:nvGrpSpPr>
            <p:cNvPr id="26635" name="Group 36"/>
            <p:cNvGrpSpPr>
              <a:grpSpLocks/>
            </p:cNvGrpSpPr>
            <p:nvPr/>
          </p:nvGrpSpPr>
          <p:grpSpPr bwMode="auto">
            <a:xfrm>
              <a:off x="4195" y="1207"/>
              <a:ext cx="945" cy="654"/>
              <a:chOff x="4195" y="1207"/>
              <a:chExt cx="945" cy="654"/>
            </a:xfrm>
          </p:grpSpPr>
          <p:sp>
            <p:nvSpPr>
              <p:cNvPr id="26637" name="Text Box 37"/>
              <p:cNvSpPr txBox="1">
                <a:spLocks noChangeArrowheads="1"/>
              </p:cNvSpPr>
              <p:nvPr/>
            </p:nvSpPr>
            <p:spPr bwMode="auto">
              <a:xfrm>
                <a:off x="4195" y="1207"/>
                <a:ext cx="174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90000"/>
                  </a:lnSpc>
                </a:pPr>
                <a:r>
                  <a:rPr lang="de-DE" altLang="en-US">
                    <a:solidFill>
                      <a:srgbClr val="003366"/>
                    </a:solidFill>
                  </a:rPr>
                  <a:t>1</a:t>
                </a:r>
              </a:p>
            </p:txBody>
          </p:sp>
          <p:sp>
            <p:nvSpPr>
              <p:cNvPr id="26638" name="Text Box 38"/>
              <p:cNvSpPr txBox="1">
                <a:spLocks noChangeArrowheads="1"/>
              </p:cNvSpPr>
              <p:nvPr/>
            </p:nvSpPr>
            <p:spPr bwMode="auto">
              <a:xfrm>
                <a:off x="4966" y="1253"/>
                <a:ext cx="174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90000"/>
                  </a:lnSpc>
                </a:pPr>
                <a:r>
                  <a:rPr lang="de-DE" altLang="en-US">
                    <a:solidFill>
                      <a:srgbClr val="003366"/>
                    </a:solidFill>
                  </a:rPr>
                  <a:t>2</a:t>
                </a:r>
              </a:p>
            </p:txBody>
          </p:sp>
          <p:sp>
            <p:nvSpPr>
              <p:cNvPr id="26639" name="Text Box 39"/>
              <p:cNvSpPr txBox="1">
                <a:spLocks noChangeArrowheads="1"/>
              </p:cNvSpPr>
              <p:nvPr/>
            </p:nvSpPr>
            <p:spPr bwMode="auto">
              <a:xfrm>
                <a:off x="4467" y="1661"/>
                <a:ext cx="174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90000"/>
                  </a:lnSpc>
                </a:pPr>
                <a:r>
                  <a:rPr lang="de-DE" altLang="en-US">
                    <a:solidFill>
                      <a:srgbClr val="003366"/>
                    </a:solidFill>
                  </a:rPr>
                  <a:t>3</a:t>
                </a:r>
              </a:p>
            </p:txBody>
          </p:sp>
          <p:sp>
            <p:nvSpPr>
              <p:cNvPr id="26640" name="Line 40"/>
              <p:cNvSpPr>
                <a:spLocks noChangeShapeType="1"/>
              </p:cNvSpPr>
              <p:nvPr/>
            </p:nvSpPr>
            <p:spPr bwMode="auto">
              <a:xfrm>
                <a:off x="4389" y="1331"/>
                <a:ext cx="545" cy="45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1" name="Line 41"/>
              <p:cNvSpPr>
                <a:spLocks noChangeShapeType="1"/>
              </p:cNvSpPr>
              <p:nvPr/>
            </p:nvSpPr>
            <p:spPr bwMode="auto">
              <a:xfrm flipH="1">
                <a:off x="4661" y="1467"/>
                <a:ext cx="385" cy="272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2" name="Line 42"/>
              <p:cNvSpPr>
                <a:spLocks noChangeShapeType="1"/>
              </p:cNvSpPr>
              <p:nvPr/>
            </p:nvSpPr>
            <p:spPr bwMode="auto">
              <a:xfrm flipH="1">
                <a:off x="4694" y="1525"/>
                <a:ext cx="385" cy="272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36" name="Line 43"/>
            <p:cNvSpPr>
              <a:spLocks noChangeShapeType="1"/>
            </p:cNvSpPr>
            <p:nvPr/>
          </p:nvSpPr>
          <p:spPr bwMode="auto">
            <a:xfrm>
              <a:off x="4330" y="1389"/>
              <a:ext cx="183" cy="317"/>
            </a:xfrm>
            <a:prstGeom prst="line">
              <a:avLst/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9144000" cy="511175"/>
          </a:xfrm>
        </p:spPr>
        <p:txBody>
          <a:bodyPr/>
          <a:lstStyle/>
          <a:p>
            <a:pPr eaLnBrk="1" hangingPunct="1"/>
            <a:r>
              <a:rPr lang="de-DE" altLang="en-US"/>
              <a:t>Intuition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1524000"/>
            <a:ext cx="842645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/>
              <a:t>Transitive closure of a graph:</a:t>
            </a:r>
          </a:p>
          <a:p>
            <a:pPr eaLnBrk="1" hangingPunct="1">
              <a:buFont typeface="Wingdings" charset="2"/>
              <a:buNone/>
            </a:pPr>
            <a:endParaRPr lang="de-DE" altLang="en-US"/>
          </a:p>
          <a:p>
            <a:pPr lvl="1" eaLnBrk="1" hangingPunct="1">
              <a:buFont typeface="Wingdings" charset="2"/>
              <a:buNone/>
            </a:pPr>
            <a:r>
              <a:rPr lang="de-DE" altLang="en-US" b="1">
                <a:latin typeface="Courier New" charset="0"/>
              </a:rPr>
              <a:t>		T(x,y) :- G(x,y)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>
                <a:latin typeface="Courier New" charset="0"/>
              </a:rPr>
              <a:t>		T(x,y) :- G(x,z), T(z,y)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/>
          </a:p>
          <a:p>
            <a:pPr eaLnBrk="1" hangingPunct="1">
              <a:buFont typeface="Wingdings" charset="2"/>
              <a:buNone/>
            </a:pPr>
            <a:r>
              <a:rPr lang="de-DE" altLang="en-US"/>
              <a:t> </a:t>
            </a:r>
            <a:endParaRPr lang="de-DE" altLang="en-US" b="1">
              <a:latin typeface="Courier New" charset="0"/>
            </a:endParaRP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8072438" y="2997200"/>
            <a:ext cx="1271587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400"/>
              <a:t>    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G____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1 | 2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2 | 3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3 | 2</a:t>
            </a: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193675" y="2633663"/>
            <a:ext cx="1271588" cy="275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400"/>
              <a:t>   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T____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1 | 2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2 | 3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3 |</a:t>
            </a:r>
            <a:r>
              <a:rPr lang="de-DE" altLang="en-US" sz="2400"/>
              <a:t> </a:t>
            </a:r>
            <a:r>
              <a:rPr lang="de-DE" altLang="en-US" sz="2400">
                <a:solidFill>
                  <a:srgbClr val="003366"/>
                </a:solidFill>
              </a:rPr>
              <a:t>2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1 | 3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2 | 2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3 | 3</a:t>
            </a:r>
          </a:p>
        </p:txBody>
      </p:sp>
      <p:sp>
        <p:nvSpPr>
          <p:cNvPr id="28677" name="Text Box 8"/>
          <p:cNvSpPr txBox="1">
            <a:spLocks noChangeArrowheads="1"/>
          </p:cNvSpPr>
          <p:nvPr/>
        </p:nvSpPr>
        <p:spPr bwMode="auto">
          <a:xfrm>
            <a:off x="1833563" y="5734050"/>
            <a:ext cx="6318250" cy="5397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en-US" b="1"/>
              <a:t>... repeat until fixpoint is reached </a:t>
            </a:r>
            <a:br>
              <a:rPr lang="de-DE" altLang="en-US" b="1"/>
            </a:br>
            <a:r>
              <a:rPr lang="de-DE" altLang="en-US" b="1"/>
              <a:t>(datalog without negation is monotone) </a:t>
            </a:r>
          </a:p>
        </p:txBody>
      </p:sp>
      <p:grpSp>
        <p:nvGrpSpPr>
          <p:cNvPr id="28678" name="Group 38"/>
          <p:cNvGrpSpPr>
            <a:grpSpLocks/>
          </p:cNvGrpSpPr>
          <p:nvPr/>
        </p:nvGrpSpPr>
        <p:grpSpPr bwMode="auto">
          <a:xfrm>
            <a:off x="7137400" y="1736725"/>
            <a:ext cx="2260600" cy="1512888"/>
            <a:chOff x="4150" y="1094"/>
            <a:chExt cx="1315" cy="953"/>
          </a:xfrm>
        </p:grpSpPr>
        <p:grpSp>
          <p:nvGrpSpPr>
            <p:cNvPr id="28679" name="Group 27"/>
            <p:cNvGrpSpPr>
              <a:grpSpLocks/>
            </p:cNvGrpSpPr>
            <p:nvPr/>
          </p:nvGrpSpPr>
          <p:grpSpPr bwMode="auto">
            <a:xfrm>
              <a:off x="4195" y="1207"/>
              <a:ext cx="945" cy="654"/>
              <a:chOff x="4195" y="1207"/>
              <a:chExt cx="945" cy="654"/>
            </a:xfrm>
          </p:grpSpPr>
          <p:grpSp>
            <p:nvGrpSpPr>
              <p:cNvPr id="28682" name="Group 28"/>
              <p:cNvGrpSpPr>
                <a:grpSpLocks/>
              </p:cNvGrpSpPr>
              <p:nvPr/>
            </p:nvGrpSpPr>
            <p:grpSpPr bwMode="auto">
              <a:xfrm>
                <a:off x="4195" y="1207"/>
                <a:ext cx="945" cy="654"/>
                <a:chOff x="4195" y="1207"/>
                <a:chExt cx="945" cy="654"/>
              </a:xfrm>
            </p:grpSpPr>
            <p:sp>
              <p:nvSpPr>
                <p:cNvPr id="28684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195" y="1207"/>
                  <a:ext cx="174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</a:pPr>
                  <a:r>
                    <a:rPr lang="de-DE" altLang="en-US">
                      <a:solidFill>
                        <a:srgbClr val="003366"/>
                      </a:solidFill>
                    </a:rPr>
                    <a:t>1</a:t>
                  </a:r>
                </a:p>
              </p:txBody>
            </p:sp>
            <p:sp>
              <p:nvSpPr>
                <p:cNvPr id="28685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966" y="1253"/>
                  <a:ext cx="174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</a:pPr>
                  <a:r>
                    <a:rPr lang="de-DE" altLang="en-US">
                      <a:solidFill>
                        <a:srgbClr val="003366"/>
                      </a:solidFill>
                    </a:rPr>
                    <a:t>2</a:t>
                  </a:r>
                </a:p>
              </p:txBody>
            </p:sp>
            <p:sp>
              <p:nvSpPr>
                <p:cNvPr id="28686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4467" y="1661"/>
                  <a:ext cx="174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</a:pPr>
                  <a:r>
                    <a:rPr lang="de-DE" altLang="en-US">
                      <a:solidFill>
                        <a:srgbClr val="003366"/>
                      </a:solidFill>
                    </a:rPr>
                    <a:t>3</a:t>
                  </a:r>
                </a:p>
              </p:txBody>
            </p:sp>
            <p:sp>
              <p:nvSpPr>
                <p:cNvPr id="28687" name="Line 32"/>
                <p:cNvSpPr>
                  <a:spLocks noChangeShapeType="1"/>
                </p:cNvSpPr>
                <p:nvPr/>
              </p:nvSpPr>
              <p:spPr bwMode="auto">
                <a:xfrm>
                  <a:off x="4389" y="1331"/>
                  <a:ext cx="545" cy="45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88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4661" y="1467"/>
                  <a:ext cx="385" cy="272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89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4694" y="1525"/>
                  <a:ext cx="385" cy="272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8683" name="Line 35"/>
              <p:cNvSpPr>
                <a:spLocks noChangeShapeType="1"/>
              </p:cNvSpPr>
              <p:nvPr/>
            </p:nvSpPr>
            <p:spPr bwMode="auto">
              <a:xfrm>
                <a:off x="4330" y="1389"/>
                <a:ext cx="183" cy="317"/>
              </a:xfrm>
              <a:prstGeom prst="line">
                <a:avLst/>
              </a:prstGeom>
              <a:noFill/>
              <a:ln w="19050" cap="rnd">
                <a:solidFill>
                  <a:schemeClr val="accent2"/>
                </a:solidFill>
                <a:prstDash val="sysDot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680" name="Freeform 36"/>
            <p:cNvSpPr>
              <a:spLocks/>
            </p:cNvSpPr>
            <p:nvPr/>
          </p:nvSpPr>
          <p:spPr bwMode="auto">
            <a:xfrm>
              <a:off x="4996" y="1094"/>
              <a:ext cx="469" cy="295"/>
            </a:xfrm>
            <a:custGeom>
              <a:avLst/>
              <a:gdLst>
                <a:gd name="T0" fmla="*/ 61 w 469"/>
                <a:gd name="T1" fmla="*/ 204 h 295"/>
                <a:gd name="T2" fmla="*/ 61 w 469"/>
                <a:gd name="T3" fmla="*/ 23 h 295"/>
                <a:gd name="T4" fmla="*/ 424 w 469"/>
                <a:gd name="T5" fmla="*/ 68 h 295"/>
                <a:gd name="T6" fmla="*/ 333 w 469"/>
                <a:gd name="T7" fmla="*/ 250 h 295"/>
                <a:gd name="T8" fmla="*/ 152 w 469"/>
                <a:gd name="T9" fmla="*/ 295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9525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Freeform 37"/>
            <p:cNvSpPr>
              <a:spLocks/>
            </p:cNvSpPr>
            <p:nvPr/>
          </p:nvSpPr>
          <p:spPr bwMode="auto">
            <a:xfrm rot="-9900000">
              <a:off x="4150" y="1752"/>
              <a:ext cx="469" cy="295"/>
            </a:xfrm>
            <a:custGeom>
              <a:avLst/>
              <a:gdLst>
                <a:gd name="T0" fmla="*/ 61 w 469"/>
                <a:gd name="T1" fmla="*/ 204 h 295"/>
                <a:gd name="T2" fmla="*/ 61 w 469"/>
                <a:gd name="T3" fmla="*/ 23 h 295"/>
                <a:gd name="T4" fmla="*/ 424 w 469"/>
                <a:gd name="T5" fmla="*/ 68 h 295"/>
                <a:gd name="T6" fmla="*/ 333 w 469"/>
                <a:gd name="T7" fmla="*/ 250 h 295"/>
                <a:gd name="T8" fmla="*/ 152 w 469"/>
                <a:gd name="T9" fmla="*/ 295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9525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42"/>
          <p:cNvSpPr txBox="1">
            <a:spLocks noChangeArrowheads="1"/>
          </p:cNvSpPr>
          <p:nvPr/>
        </p:nvSpPr>
        <p:spPr bwMode="auto">
          <a:xfrm>
            <a:off x="250825" y="3429000"/>
            <a:ext cx="18843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u="sng"/>
              <a:t>Possible solutions:</a:t>
            </a:r>
          </a:p>
        </p:txBody>
      </p:sp>
      <p:sp>
        <p:nvSpPr>
          <p:cNvPr id="30722" name="Text Box 123"/>
          <p:cNvSpPr txBox="1">
            <a:spLocks noChangeArrowheads="1"/>
          </p:cNvSpPr>
          <p:nvPr/>
        </p:nvSpPr>
        <p:spPr bwMode="auto">
          <a:xfrm>
            <a:off x="1130300" y="4184650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30723" name="Text Box 124"/>
          <p:cNvSpPr txBox="1">
            <a:spLocks noChangeArrowheads="1"/>
          </p:cNvSpPr>
          <p:nvPr/>
        </p:nvSpPr>
        <p:spPr bwMode="auto">
          <a:xfrm>
            <a:off x="2455863" y="4257675"/>
            <a:ext cx="3000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30724" name="Text Box 125"/>
          <p:cNvSpPr txBox="1">
            <a:spLocks noChangeArrowheads="1"/>
          </p:cNvSpPr>
          <p:nvPr/>
        </p:nvSpPr>
        <p:spPr bwMode="auto">
          <a:xfrm>
            <a:off x="1597025" y="4905375"/>
            <a:ext cx="300038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30725" name="Text Box 135"/>
          <p:cNvSpPr txBox="1">
            <a:spLocks noChangeArrowheads="1"/>
          </p:cNvSpPr>
          <p:nvPr/>
        </p:nvSpPr>
        <p:spPr bwMode="auto">
          <a:xfrm>
            <a:off x="4249738" y="4184650"/>
            <a:ext cx="3000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30726" name="Text Box 136"/>
          <p:cNvSpPr txBox="1">
            <a:spLocks noChangeArrowheads="1"/>
          </p:cNvSpPr>
          <p:nvPr/>
        </p:nvSpPr>
        <p:spPr bwMode="auto">
          <a:xfrm>
            <a:off x="5575300" y="4257675"/>
            <a:ext cx="300038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30727" name="Text Box 137"/>
          <p:cNvSpPr txBox="1">
            <a:spLocks noChangeArrowheads="1"/>
          </p:cNvSpPr>
          <p:nvPr/>
        </p:nvSpPr>
        <p:spPr bwMode="auto">
          <a:xfrm>
            <a:off x="4718050" y="4905375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30728" name="Text Box 148"/>
          <p:cNvSpPr txBox="1">
            <a:spLocks noChangeArrowheads="1"/>
          </p:cNvSpPr>
          <p:nvPr/>
        </p:nvSpPr>
        <p:spPr bwMode="auto">
          <a:xfrm>
            <a:off x="7448550" y="4256088"/>
            <a:ext cx="300038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30729" name="Text Box 149"/>
          <p:cNvSpPr txBox="1">
            <a:spLocks noChangeArrowheads="1"/>
          </p:cNvSpPr>
          <p:nvPr/>
        </p:nvSpPr>
        <p:spPr bwMode="auto">
          <a:xfrm>
            <a:off x="8774113" y="4329113"/>
            <a:ext cx="3000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30730" name="Text Box 150"/>
          <p:cNvSpPr txBox="1">
            <a:spLocks noChangeArrowheads="1"/>
          </p:cNvSpPr>
          <p:nvPr/>
        </p:nvSpPr>
        <p:spPr bwMode="auto">
          <a:xfrm>
            <a:off x="7916863" y="4976813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3</a:t>
            </a:r>
          </a:p>
        </p:txBody>
      </p:sp>
      <p:grpSp>
        <p:nvGrpSpPr>
          <p:cNvPr id="30731" name="Gruppierung 66"/>
          <p:cNvGrpSpPr>
            <a:grpSpLocks/>
          </p:cNvGrpSpPr>
          <p:nvPr/>
        </p:nvGrpSpPr>
        <p:grpSpPr bwMode="auto">
          <a:xfrm>
            <a:off x="1052513" y="3716338"/>
            <a:ext cx="8580437" cy="1873250"/>
            <a:chOff x="1052513" y="3716338"/>
            <a:chExt cx="8580437" cy="1873251"/>
          </a:xfrm>
        </p:grpSpPr>
        <p:sp>
          <p:nvSpPr>
            <p:cNvPr id="30745" name="Line 126"/>
            <p:cNvSpPr>
              <a:spLocks noChangeShapeType="1"/>
            </p:cNvSpPr>
            <p:nvPr/>
          </p:nvSpPr>
          <p:spPr bwMode="auto">
            <a:xfrm>
              <a:off x="1463562" y="4381501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6" name="Line 127"/>
            <p:cNvSpPr>
              <a:spLocks noChangeShapeType="1"/>
            </p:cNvSpPr>
            <p:nvPr/>
          </p:nvSpPr>
          <p:spPr bwMode="auto">
            <a:xfrm flipH="1">
              <a:off x="1931367" y="4597401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7" name="Line 128"/>
            <p:cNvSpPr>
              <a:spLocks noChangeShapeType="1"/>
            </p:cNvSpPr>
            <p:nvPr/>
          </p:nvSpPr>
          <p:spPr bwMode="auto">
            <a:xfrm flipH="1">
              <a:off x="1988123" y="4689476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Line 129"/>
            <p:cNvSpPr>
              <a:spLocks noChangeShapeType="1"/>
            </p:cNvSpPr>
            <p:nvPr/>
          </p:nvSpPr>
          <p:spPr bwMode="auto">
            <a:xfrm>
              <a:off x="1362090" y="4473576"/>
              <a:ext cx="314737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9" name="Freeform 130"/>
            <p:cNvSpPr>
              <a:spLocks/>
            </p:cNvSpPr>
            <p:nvPr/>
          </p:nvSpPr>
          <p:spPr bwMode="auto">
            <a:xfrm>
              <a:off x="2507524" y="4005263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0" name="Freeform 131"/>
            <p:cNvSpPr>
              <a:spLocks/>
            </p:cNvSpPr>
            <p:nvPr/>
          </p:nvSpPr>
          <p:spPr bwMode="auto">
            <a:xfrm rot="-9900000">
              <a:off x="1052513" y="5049838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1" name="Line 138"/>
            <p:cNvSpPr>
              <a:spLocks noChangeShapeType="1"/>
            </p:cNvSpPr>
            <p:nvPr/>
          </p:nvSpPr>
          <p:spPr bwMode="auto">
            <a:xfrm>
              <a:off x="4583408" y="4381501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2" name="Line 139"/>
            <p:cNvSpPr>
              <a:spLocks noChangeShapeType="1"/>
            </p:cNvSpPr>
            <p:nvPr/>
          </p:nvSpPr>
          <p:spPr bwMode="auto">
            <a:xfrm flipH="1">
              <a:off x="5051213" y="4597401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3" name="Line 140"/>
            <p:cNvSpPr>
              <a:spLocks noChangeShapeType="1"/>
            </p:cNvSpPr>
            <p:nvPr/>
          </p:nvSpPr>
          <p:spPr bwMode="auto">
            <a:xfrm flipH="1">
              <a:off x="5107969" y="4689476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4" name="Line 141"/>
            <p:cNvSpPr>
              <a:spLocks noChangeShapeType="1"/>
            </p:cNvSpPr>
            <p:nvPr/>
          </p:nvSpPr>
          <p:spPr bwMode="auto">
            <a:xfrm>
              <a:off x="4481936" y="4473576"/>
              <a:ext cx="314737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5" name="Freeform 142"/>
            <p:cNvSpPr>
              <a:spLocks/>
            </p:cNvSpPr>
            <p:nvPr/>
          </p:nvSpPr>
          <p:spPr bwMode="auto">
            <a:xfrm>
              <a:off x="5627370" y="4005263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6" name="Freeform 143"/>
            <p:cNvSpPr>
              <a:spLocks/>
            </p:cNvSpPr>
            <p:nvPr/>
          </p:nvSpPr>
          <p:spPr bwMode="auto">
            <a:xfrm rot="-9900000">
              <a:off x="4172359" y="5049838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7" name="Line 144"/>
            <p:cNvSpPr>
              <a:spLocks noChangeShapeType="1"/>
            </p:cNvSpPr>
            <p:nvPr/>
          </p:nvSpPr>
          <p:spPr bwMode="auto">
            <a:xfrm flipH="1" flipV="1">
              <a:off x="4315109" y="4437063"/>
              <a:ext cx="361173" cy="576263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8" name="Line 151"/>
            <p:cNvSpPr>
              <a:spLocks noChangeShapeType="1"/>
            </p:cNvSpPr>
            <p:nvPr/>
          </p:nvSpPr>
          <p:spPr bwMode="auto">
            <a:xfrm>
              <a:off x="7782369" y="4452938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Line 152"/>
            <p:cNvSpPr>
              <a:spLocks noChangeShapeType="1"/>
            </p:cNvSpPr>
            <p:nvPr/>
          </p:nvSpPr>
          <p:spPr bwMode="auto">
            <a:xfrm flipH="1">
              <a:off x="8250174" y="4668838"/>
              <a:ext cx="662150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0" name="Line 153"/>
            <p:cNvSpPr>
              <a:spLocks noChangeShapeType="1"/>
            </p:cNvSpPr>
            <p:nvPr/>
          </p:nvSpPr>
          <p:spPr bwMode="auto">
            <a:xfrm flipH="1">
              <a:off x="8306930" y="4760913"/>
              <a:ext cx="662150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Line 154"/>
            <p:cNvSpPr>
              <a:spLocks noChangeShapeType="1"/>
            </p:cNvSpPr>
            <p:nvPr/>
          </p:nvSpPr>
          <p:spPr bwMode="auto">
            <a:xfrm>
              <a:off x="7680897" y="4545013"/>
              <a:ext cx="314736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2" name="Freeform 155"/>
            <p:cNvSpPr>
              <a:spLocks/>
            </p:cNvSpPr>
            <p:nvPr/>
          </p:nvSpPr>
          <p:spPr bwMode="auto">
            <a:xfrm>
              <a:off x="8826330" y="4076701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Freeform 156"/>
            <p:cNvSpPr>
              <a:spLocks/>
            </p:cNvSpPr>
            <p:nvPr/>
          </p:nvSpPr>
          <p:spPr bwMode="auto">
            <a:xfrm rot="-9900000">
              <a:off x="7371319" y="5121276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4" name="Freeform 157"/>
            <p:cNvSpPr>
              <a:spLocks/>
            </p:cNvSpPr>
            <p:nvPr/>
          </p:nvSpPr>
          <p:spPr bwMode="auto">
            <a:xfrm rot="-3600000">
              <a:off x="7018829" y="3834926"/>
              <a:ext cx="744538" cy="507362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Line 158"/>
            <p:cNvSpPr>
              <a:spLocks noChangeShapeType="1"/>
            </p:cNvSpPr>
            <p:nvPr/>
          </p:nvSpPr>
          <p:spPr bwMode="auto">
            <a:xfrm flipH="1" flipV="1">
              <a:off x="7527828" y="4508501"/>
              <a:ext cx="361173" cy="576263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6" name="Line 159"/>
            <p:cNvSpPr>
              <a:spLocks noChangeShapeType="1"/>
            </p:cNvSpPr>
            <p:nvPr/>
          </p:nvSpPr>
          <p:spPr bwMode="auto">
            <a:xfrm flipH="1" flipV="1">
              <a:off x="7684336" y="4365626"/>
              <a:ext cx="1062880" cy="71438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32" name="Rectangle 2"/>
          <p:cNvSpPr>
            <a:spLocks noGrp="1" noChangeArrowheads="1"/>
          </p:cNvSpPr>
          <p:nvPr>
            <p:ph type="title"/>
          </p:nvPr>
        </p:nvSpPr>
        <p:spPr>
          <a:xfrm>
            <a:off x="368525" y="260648"/>
            <a:ext cx="9144000" cy="511175"/>
          </a:xfrm>
        </p:spPr>
        <p:txBody>
          <a:bodyPr/>
          <a:lstStyle/>
          <a:p>
            <a:pPr eaLnBrk="1" hangingPunct="1"/>
            <a:r>
              <a:rPr lang="de-DE" altLang="en-US"/>
              <a:t>Correctness</a:t>
            </a:r>
          </a:p>
        </p:txBody>
      </p:sp>
      <p:sp>
        <p:nvSpPr>
          <p:cNvPr id="307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96752"/>
            <a:ext cx="9144000" cy="4975448"/>
          </a:xfrm>
        </p:spPr>
        <p:txBody>
          <a:bodyPr/>
          <a:lstStyle/>
          <a:p>
            <a:pPr lvl="1" eaLnBrk="1" hangingPunct="1">
              <a:buFont typeface="Wingdings" charset="2"/>
              <a:buNone/>
            </a:pPr>
            <a:r>
              <a:rPr lang="de-DE" altLang="en-US" dirty="0">
                <a:sym typeface="Symbol" charset="2"/>
              </a:rPr>
              <a:t></a:t>
            </a:r>
            <a:r>
              <a:rPr lang="en-US" altLang="en-US" dirty="0">
                <a:sym typeface="Symbol" charset="2"/>
              </a:rPr>
              <a:t> 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   ( T(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 G(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)</a:t>
            </a:r>
          </a:p>
          <a:p>
            <a:pPr lvl="1" eaLnBrk="1" hangingPunct="1">
              <a:buFont typeface="Monotype Sorts" charset="2"/>
              <a:buNone/>
            </a:pPr>
            <a:r>
              <a:rPr lang="de-DE" altLang="en-US" dirty="0">
                <a:sym typeface="Symbol" charset="2"/>
              </a:rPr>
              <a:t></a:t>
            </a:r>
            <a:r>
              <a:rPr lang="en-US" altLang="en-US" dirty="0">
                <a:sym typeface="Symbol" charset="2"/>
              </a:rPr>
              <a:t> </a:t>
            </a:r>
            <a:r>
              <a:rPr lang="de-DE" altLang="en-US" dirty="0" err="1">
                <a:sym typeface="Symbol" charset="2"/>
              </a:rPr>
              <a:t>x,y,z</a:t>
            </a:r>
            <a:r>
              <a:rPr lang="de-DE" altLang="en-US" dirty="0">
                <a:sym typeface="Symbol" charset="2"/>
              </a:rPr>
              <a:t> ( T(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 ( G(</a:t>
            </a:r>
            <a:r>
              <a:rPr lang="de-DE" altLang="en-US" dirty="0" err="1">
                <a:sym typeface="Symbol" charset="2"/>
              </a:rPr>
              <a:t>x,z</a:t>
            </a:r>
            <a:r>
              <a:rPr lang="de-DE" altLang="en-US" dirty="0">
                <a:sym typeface="Symbol" charset="2"/>
              </a:rPr>
              <a:t>)  T(</a:t>
            </a:r>
            <a:r>
              <a:rPr lang="de-DE" altLang="en-US" dirty="0" err="1">
                <a:sym typeface="Symbol" charset="2"/>
              </a:rPr>
              <a:t>z,y</a:t>
            </a:r>
            <a:r>
              <a:rPr lang="de-DE" altLang="en-US" dirty="0">
                <a:sym typeface="Symbol" charset="2"/>
              </a:rPr>
              <a:t>) ) )</a:t>
            </a:r>
          </a:p>
          <a:p>
            <a:pPr lvl="1" eaLnBrk="1" hangingPunct="1">
              <a:buFont typeface="Monotype Sorts" charset="2"/>
              <a:buNone/>
            </a:pPr>
            <a:r>
              <a:rPr lang="de-DE" altLang="en-US" dirty="0">
                <a:sym typeface="Symbol" charset="2"/>
              </a:rPr>
              <a:t>G( 1,2 ),  G( 2,3 ),  G( 3, 2 )</a:t>
            </a:r>
          </a:p>
          <a:p>
            <a:pPr lvl="1" eaLnBrk="1" hangingPunct="1">
              <a:buFont typeface="Symbol" charset="2"/>
              <a:buChar char="&quot;"/>
            </a:pPr>
            <a:endParaRPr lang="de-DE" altLang="en-US" dirty="0">
              <a:sym typeface="Symbol" charset="2"/>
            </a:endParaRPr>
          </a:p>
          <a:p>
            <a:pPr lvl="1" eaLnBrk="1" hangingPunct="1">
              <a:buFont typeface="Wingdings" charset="2"/>
              <a:buNone/>
            </a:pPr>
            <a:endParaRPr lang="de-DE" altLang="en-US" dirty="0">
              <a:sym typeface="Symbol" charset="2"/>
            </a:endParaRPr>
          </a:p>
          <a:p>
            <a:pPr lvl="1" eaLnBrk="1" hangingPunct="1">
              <a:buFont typeface="Wingdings" charset="2"/>
              <a:buNone/>
            </a:pPr>
            <a:endParaRPr lang="de-DE" altLang="en-US" dirty="0">
              <a:sym typeface="Symbol" charset="2"/>
            </a:endParaRPr>
          </a:p>
        </p:txBody>
      </p:sp>
      <p:sp>
        <p:nvSpPr>
          <p:cNvPr id="30734" name="Text Box 45"/>
          <p:cNvSpPr txBox="1">
            <a:spLocks noChangeArrowheads="1"/>
          </p:cNvSpPr>
          <p:nvPr/>
        </p:nvSpPr>
        <p:spPr bwMode="auto">
          <a:xfrm>
            <a:off x="7972425" y="1593850"/>
            <a:ext cx="401638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u="sng"/>
              <a:t>G:</a:t>
            </a:r>
          </a:p>
        </p:txBody>
      </p:sp>
      <p:sp>
        <p:nvSpPr>
          <p:cNvPr id="30735" name="Text Box 46"/>
          <p:cNvSpPr txBox="1">
            <a:spLocks noChangeArrowheads="1"/>
          </p:cNvSpPr>
          <p:nvPr/>
        </p:nvSpPr>
        <p:spPr bwMode="auto">
          <a:xfrm>
            <a:off x="661988" y="5856288"/>
            <a:ext cx="8582025" cy="53975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90000"/>
              </a:lnSpc>
              <a:buFont typeface="Wingdings" charset="2"/>
              <a:buChar char="à"/>
            </a:pPr>
            <a:r>
              <a:rPr lang="de-DE" altLang="en-US" b="1">
                <a:sym typeface="Wingdings" charset="2"/>
              </a:rPr>
              <a:t> </a:t>
            </a:r>
            <a:r>
              <a:rPr lang="de-DE" altLang="en-US" b="1" i="1">
                <a:sym typeface="Wingdings" charset="2"/>
              </a:rPr>
              <a:t>Chose the </a:t>
            </a:r>
            <a:r>
              <a:rPr lang="de-DE" altLang="en-US" b="1" i="1">
                <a:solidFill>
                  <a:schemeClr val="accent2"/>
                </a:solidFill>
                <a:sym typeface="Wingdings" charset="2"/>
              </a:rPr>
              <a:t>minimum model</a:t>
            </a:r>
            <a:r>
              <a:rPr lang="de-DE" altLang="en-US" b="1" i="1">
                <a:sym typeface="Wingdings" charset="2"/>
              </a:rPr>
              <a:t> </a:t>
            </a:r>
            <a:r>
              <a:rPr lang="de-DE" altLang="en-US" b="1">
                <a:sym typeface="Wingdings" charset="2"/>
              </a:rPr>
              <a:t> </a:t>
            </a:r>
          </a:p>
          <a:p>
            <a:pPr algn="ctr">
              <a:lnSpc>
                <a:spcPct val="90000"/>
              </a:lnSpc>
              <a:buFont typeface="Wingdings" charset="2"/>
              <a:buNone/>
            </a:pPr>
            <a:r>
              <a:rPr lang="de-DE" altLang="en-US" b="1">
                <a:sym typeface="Wingdings" charset="2"/>
              </a:rPr>
              <a:t>T consists of the smallest set of facts that make the sentences true.</a:t>
            </a:r>
            <a:endParaRPr lang="de-DE" altLang="en-US" b="1"/>
          </a:p>
        </p:txBody>
      </p:sp>
      <p:sp>
        <p:nvSpPr>
          <p:cNvPr id="30736" name="Line 92"/>
          <p:cNvSpPr>
            <a:spLocks noChangeShapeType="1"/>
          </p:cNvSpPr>
          <p:nvPr/>
        </p:nvSpPr>
        <p:spPr bwMode="auto">
          <a:xfrm flipV="1">
            <a:off x="4171950" y="3563938"/>
            <a:ext cx="1716088" cy="2016125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74"/>
          <p:cNvSpPr>
            <a:spLocks noChangeShapeType="1"/>
          </p:cNvSpPr>
          <p:nvPr/>
        </p:nvSpPr>
        <p:spPr bwMode="auto">
          <a:xfrm flipV="1">
            <a:off x="7292975" y="3636963"/>
            <a:ext cx="1717675" cy="2016125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38" name="Group 175"/>
          <p:cNvGrpSpPr>
            <a:grpSpLocks/>
          </p:cNvGrpSpPr>
          <p:nvPr/>
        </p:nvGrpSpPr>
        <p:grpSpPr bwMode="auto">
          <a:xfrm>
            <a:off x="8048625" y="1933575"/>
            <a:ext cx="1625600" cy="1038225"/>
            <a:chOff x="4195" y="1207"/>
            <a:chExt cx="945" cy="654"/>
          </a:xfrm>
        </p:grpSpPr>
        <p:sp>
          <p:nvSpPr>
            <p:cNvPr id="30739" name="Text Box 176"/>
            <p:cNvSpPr txBox="1">
              <a:spLocks noChangeArrowheads="1"/>
            </p:cNvSpPr>
            <p:nvPr/>
          </p:nvSpPr>
          <p:spPr bwMode="auto">
            <a:xfrm>
              <a:off x="4195" y="1207"/>
              <a:ext cx="174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30740" name="Text Box 177"/>
            <p:cNvSpPr txBox="1">
              <a:spLocks noChangeArrowheads="1"/>
            </p:cNvSpPr>
            <p:nvPr/>
          </p:nvSpPr>
          <p:spPr bwMode="auto">
            <a:xfrm>
              <a:off x="4966" y="1253"/>
              <a:ext cx="174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30741" name="Text Box 178"/>
            <p:cNvSpPr txBox="1">
              <a:spLocks noChangeArrowheads="1"/>
            </p:cNvSpPr>
            <p:nvPr/>
          </p:nvSpPr>
          <p:spPr bwMode="auto">
            <a:xfrm>
              <a:off x="4467" y="1661"/>
              <a:ext cx="174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30742" name="Line 179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3" name="Line 180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4" name="Line 181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9144000" cy="511175"/>
          </a:xfrm>
        </p:spPr>
        <p:txBody>
          <a:bodyPr/>
          <a:lstStyle/>
          <a:p>
            <a:pPr eaLnBrk="1" hangingPunct="1"/>
            <a:r>
              <a:rPr lang="de-DE" altLang="en-US"/>
              <a:t>Works only for Safe Datalog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en-US" sz="2400"/>
              <a:t>Here: Datalog without negation.</a:t>
            </a:r>
          </a:p>
          <a:p>
            <a:pPr eaLnBrk="1" hangingPunct="1">
              <a:lnSpc>
                <a:spcPct val="90000"/>
              </a:lnSpc>
            </a:pPr>
            <a:r>
              <a:rPr lang="de-DE" altLang="en-US" sz="2400"/>
              <a:t>Notion of </a:t>
            </a:r>
            <a:r>
              <a:rPr lang="de-DE" altLang="en-US" sz="2400" i="1"/>
              <a:t>range-restricted</a:t>
            </a:r>
            <a:r>
              <a:rPr lang="de-DE" altLang="en-US" sz="2400"/>
              <a:t> queries.</a:t>
            </a:r>
            <a:br>
              <a:rPr lang="de-DE" altLang="en-US" sz="2400"/>
            </a:br>
            <a:endParaRPr lang="de-DE" altLang="en-US" sz="2400"/>
          </a:p>
          <a:p>
            <a:pPr eaLnBrk="1" hangingPunct="1">
              <a:lnSpc>
                <a:spcPct val="90000"/>
              </a:lnSpc>
            </a:pPr>
            <a:r>
              <a:rPr lang="de-DE" altLang="en-US" sz="2400"/>
              <a:t>This query is not safe:</a:t>
            </a:r>
            <a:br>
              <a:rPr lang="de-DE" altLang="en-US" sz="2400"/>
            </a:br>
            <a:r>
              <a:rPr lang="de-DE" altLang="en-US" sz="2000" b="1">
                <a:latin typeface="Courier New" charset="0"/>
              </a:rPr>
              <a:t>Colored_edges(x,y,col) :- G(x,y)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de-DE" altLang="en-US" sz="2400"/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de-DE" altLang="en-US" sz="2400">
                <a:sym typeface="Wingdings" charset="2"/>
              </a:rPr>
              <a:t></a:t>
            </a:r>
            <a:r>
              <a:rPr lang="de-DE" altLang="en-US" sz="2400"/>
              <a:t>Every variable in the head of a rule must also appear in the body (or must be range-restricted in case of built-in ops)</a:t>
            </a:r>
          </a:p>
          <a:p>
            <a:pPr eaLnBrk="1" hangingPunct="1">
              <a:lnSpc>
                <a:spcPct val="90000"/>
              </a:lnSpc>
            </a:pPr>
            <a:endParaRPr lang="de-DE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9144000" cy="504825"/>
          </a:xfrm>
        </p:spPr>
        <p:txBody>
          <a:bodyPr/>
          <a:lstStyle/>
          <a:p>
            <a:r>
              <a:rPr lang="en-US" altLang="en-US"/>
              <a:t>Evaluation in SQL with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Wingdings" charset="2"/>
              <a:buNone/>
              <a:defRPr/>
            </a:pPr>
            <a:r>
              <a:rPr lang="de-DE" altLang="en-US" dirty="0" smtClean="0">
                <a:sym typeface="Symbol" charset="2"/>
              </a:rPr>
              <a:t></a:t>
            </a:r>
            <a:r>
              <a:rPr lang="en-US" altLang="en-US" dirty="0" smtClean="0">
                <a:sym typeface="Symbol" charset="2"/>
              </a:rPr>
              <a:t> </a:t>
            </a:r>
            <a:r>
              <a:rPr lang="de-DE" altLang="en-US" dirty="0" err="1" smtClean="0">
                <a:sym typeface="Symbol" charset="2"/>
              </a:rPr>
              <a:t>x,y</a:t>
            </a:r>
            <a:r>
              <a:rPr lang="de-DE" altLang="en-US" dirty="0" smtClean="0">
                <a:sym typeface="Symbol" charset="2"/>
              </a:rPr>
              <a:t>   ( T(</a:t>
            </a:r>
            <a:r>
              <a:rPr lang="de-DE" altLang="en-US" dirty="0" err="1" smtClean="0">
                <a:sym typeface="Symbol" charset="2"/>
              </a:rPr>
              <a:t>x,y</a:t>
            </a:r>
            <a:r>
              <a:rPr lang="de-DE" altLang="en-US" dirty="0" smtClean="0">
                <a:sym typeface="Symbol" charset="2"/>
              </a:rPr>
              <a:t>)  G(</a:t>
            </a:r>
            <a:r>
              <a:rPr lang="de-DE" altLang="en-US" dirty="0" err="1" smtClean="0">
                <a:sym typeface="Symbol" charset="2"/>
              </a:rPr>
              <a:t>x,y</a:t>
            </a:r>
            <a:r>
              <a:rPr lang="de-DE" altLang="en-US" dirty="0" smtClean="0">
                <a:sym typeface="Symbol" charset="2"/>
              </a:rPr>
              <a:t>) )</a:t>
            </a:r>
          </a:p>
          <a:p>
            <a:pPr lvl="1" eaLnBrk="1" hangingPunct="1">
              <a:buFont typeface="Monotype Sorts" charset="2"/>
              <a:buNone/>
              <a:defRPr/>
            </a:pPr>
            <a:r>
              <a:rPr lang="de-DE" altLang="en-US" dirty="0" smtClean="0">
                <a:sym typeface="Symbol" charset="2"/>
              </a:rPr>
              <a:t></a:t>
            </a:r>
            <a:r>
              <a:rPr lang="en-US" altLang="en-US" dirty="0" smtClean="0">
                <a:sym typeface="Symbol" charset="2"/>
              </a:rPr>
              <a:t> </a:t>
            </a:r>
            <a:r>
              <a:rPr lang="de-DE" altLang="en-US" dirty="0" err="1" smtClean="0">
                <a:sym typeface="Symbol" charset="2"/>
              </a:rPr>
              <a:t>x,y,z</a:t>
            </a:r>
            <a:r>
              <a:rPr lang="de-DE" altLang="en-US" dirty="0" smtClean="0">
                <a:sym typeface="Symbol" charset="2"/>
              </a:rPr>
              <a:t> ( T(</a:t>
            </a:r>
            <a:r>
              <a:rPr lang="de-DE" altLang="en-US" dirty="0" err="1" smtClean="0">
                <a:sym typeface="Symbol" charset="2"/>
              </a:rPr>
              <a:t>x,y</a:t>
            </a:r>
            <a:r>
              <a:rPr lang="de-DE" altLang="en-US" dirty="0" smtClean="0">
                <a:sym typeface="Symbol" charset="2"/>
              </a:rPr>
              <a:t>)  ( G(</a:t>
            </a:r>
            <a:r>
              <a:rPr lang="de-DE" altLang="en-US" dirty="0" err="1" smtClean="0">
                <a:sym typeface="Symbol" charset="2"/>
              </a:rPr>
              <a:t>x,z</a:t>
            </a:r>
            <a:r>
              <a:rPr lang="de-DE" altLang="en-US" dirty="0" smtClean="0">
                <a:sym typeface="Symbol" charset="2"/>
              </a:rPr>
              <a:t>)  T(</a:t>
            </a:r>
            <a:r>
              <a:rPr lang="de-DE" altLang="en-US" dirty="0" err="1" smtClean="0">
                <a:sym typeface="Symbol" charset="2"/>
              </a:rPr>
              <a:t>z,y</a:t>
            </a:r>
            <a:r>
              <a:rPr lang="de-DE" altLang="en-US" dirty="0" smtClean="0">
                <a:sym typeface="Symbol" charset="2"/>
              </a:rPr>
              <a:t>) ) )</a:t>
            </a:r>
          </a:p>
          <a:p>
            <a:pPr lvl="1" eaLnBrk="1" hangingPunct="1">
              <a:buFont typeface="Monotype Sorts" charset="2"/>
              <a:buNone/>
              <a:defRPr/>
            </a:pPr>
            <a:r>
              <a:rPr lang="de-DE" altLang="en-US" dirty="0" smtClean="0">
                <a:sym typeface="Symbol" charset="2"/>
              </a:rPr>
              <a:t>G( 1,2 ),  G( 2,3 ),  G( 3, 2 )</a:t>
            </a:r>
          </a:p>
          <a:p>
            <a:pPr>
              <a:defRPr/>
            </a:pPr>
            <a:endParaRPr lang="de-DE" altLang="en-US" sz="2400" dirty="0" smtClean="0">
              <a:sym typeface="Symbol" charset="2"/>
            </a:endParaRPr>
          </a:p>
          <a:p>
            <a:pPr>
              <a:defRPr/>
            </a:pPr>
            <a:r>
              <a:rPr lang="de-DE" altLang="en-US" sz="2400" dirty="0" smtClean="0">
                <a:sym typeface="Symbol" charset="2"/>
              </a:rPr>
              <a:t>G(</a:t>
            </a:r>
            <a:r>
              <a:rPr lang="de-DE" altLang="en-US" sz="2400" dirty="0" err="1" smtClean="0">
                <a:sym typeface="Symbol" charset="2"/>
              </a:rPr>
              <a:t>x,z</a:t>
            </a:r>
            <a:r>
              <a:rPr lang="de-DE" altLang="en-US" sz="2400" dirty="0" smtClean="0">
                <a:sym typeface="Symbol" charset="2"/>
              </a:rPr>
              <a:t>)  T(</a:t>
            </a:r>
            <a:r>
              <a:rPr lang="de-DE" altLang="en-US" sz="2400" dirty="0" err="1" smtClean="0">
                <a:sym typeface="Symbol" charset="2"/>
              </a:rPr>
              <a:t>z,y</a:t>
            </a:r>
            <a:r>
              <a:rPr lang="de-DE" altLang="en-US" sz="2400" dirty="0" smtClean="0">
                <a:sym typeface="Symbol" charset="2"/>
              </a:rPr>
              <a:t>) </a:t>
            </a:r>
            <a:r>
              <a:rPr lang="de-DE" altLang="en-US" sz="2400" dirty="0" err="1" smtClean="0">
                <a:sym typeface="Symbol" charset="2"/>
              </a:rPr>
              <a:t>is</a:t>
            </a:r>
            <a:r>
              <a:rPr lang="de-DE" altLang="en-US" sz="2400" dirty="0" smtClean="0">
                <a:sym typeface="Symbol" charset="2"/>
              </a:rPr>
              <a:t> a </a:t>
            </a:r>
            <a:r>
              <a:rPr lang="de-DE" altLang="en-US" sz="2400" dirty="0" err="1" smtClean="0">
                <a:sym typeface="Symbol" charset="2"/>
              </a:rPr>
              <a:t>join</a:t>
            </a:r>
            <a:endParaRPr lang="de-DE" altLang="en-US" sz="2400" dirty="0" smtClean="0">
              <a:sym typeface="Symbol" charset="2"/>
            </a:endParaRPr>
          </a:p>
          <a:p>
            <a:pPr>
              <a:defRPr/>
            </a:pPr>
            <a:r>
              <a:rPr lang="de-DE" sz="2400" dirty="0" smtClean="0">
                <a:sym typeface="Symbol" charset="2"/>
              </a:rPr>
              <a:t>Need </a:t>
            </a:r>
            <a:r>
              <a:rPr lang="de-DE" sz="2400" dirty="0" err="1" smtClean="0">
                <a:sym typeface="Symbol" charset="2"/>
              </a:rPr>
              <a:t>joins</a:t>
            </a:r>
            <a:r>
              <a:rPr lang="de-DE" sz="2400" dirty="0" smtClean="0">
                <a:sym typeface="Symbol" charset="2"/>
              </a:rPr>
              <a:t> </a:t>
            </a:r>
            <a:r>
              <a:rPr lang="de-DE" sz="2400" dirty="0" err="1" smtClean="0">
                <a:sym typeface="Symbol" charset="2"/>
              </a:rPr>
              <a:t>until</a:t>
            </a:r>
            <a:r>
              <a:rPr lang="de-DE" sz="2400" dirty="0" smtClean="0">
                <a:sym typeface="Symbol" charset="2"/>
              </a:rPr>
              <a:t> </a:t>
            </a:r>
            <a:r>
              <a:rPr lang="de-DE" sz="2400" dirty="0" err="1" smtClean="0">
                <a:sym typeface="Symbol" charset="2"/>
              </a:rPr>
              <a:t>fixpoint</a:t>
            </a:r>
            <a:r>
              <a:rPr lang="de-DE" sz="2400" dirty="0" smtClean="0">
                <a:sym typeface="Symbol" charset="2"/>
              </a:rPr>
              <a:t> </a:t>
            </a:r>
            <a:r>
              <a:rPr lang="de-DE" sz="2400" dirty="0" err="1" smtClean="0">
                <a:sym typeface="Symbol" charset="2"/>
              </a:rPr>
              <a:t>over</a:t>
            </a:r>
            <a:r>
              <a:rPr lang="de-DE" sz="2400" dirty="0" smtClean="0">
                <a:sym typeface="Symbol" charset="2"/>
              </a:rPr>
              <a:t> all </a:t>
            </a:r>
            <a:r>
              <a:rPr lang="de-DE" sz="2400" dirty="0" err="1" smtClean="0">
                <a:sym typeface="Symbol" charset="2"/>
              </a:rPr>
              <a:t>data</a:t>
            </a:r>
            <a:r>
              <a:rPr lang="de-DE" sz="2400" dirty="0">
                <a:sym typeface="Symbol" charset="2"/>
              </a:rPr>
              <a:t> </a:t>
            </a:r>
            <a:r>
              <a:rPr lang="de-DE" sz="2400" dirty="0" smtClean="0">
                <a:sym typeface="Symbol" charset="2"/>
              </a:rPr>
              <a:t>(naive </a:t>
            </a:r>
            <a:r>
              <a:rPr lang="de-DE" sz="2400" dirty="0" err="1" smtClean="0">
                <a:sym typeface="Symbol" charset="2"/>
              </a:rPr>
              <a:t>evaluation</a:t>
            </a:r>
            <a:r>
              <a:rPr lang="de-DE" sz="2400" dirty="0" smtClean="0">
                <a:sym typeface="Symbol" charset="2"/>
              </a:rPr>
              <a:t>)</a:t>
            </a:r>
          </a:p>
          <a:p>
            <a:pPr>
              <a:defRPr/>
            </a:pPr>
            <a:r>
              <a:rPr lang="de-DE" sz="2400" dirty="0" smtClean="0">
                <a:sym typeface="Symbol" charset="2"/>
              </a:rPr>
              <a:t>Need </a:t>
            </a:r>
            <a:r>
              <a:rPr lang="de-DE" sz="2400" dirty="0" err="1" smtClean="0">
                <a:sym typeface="Symbol" charset="2"/>
              </a:rPr>
              <a:t>to</a:t>
            </a:r>
            <a:r>
              <a:rPr lang="de-DE" sz="2400" dirty="0" smtClean="0">
                <a:sym typeface="Symbol" charset="2"/>
              </a:rPr>
              <a:t> </a:t>
            </a:r>
            <a:r>
              <a:rPr lang="de-DE" sz="2400" dirty="0" err="1" smtClean="0">
                <a:sym typeface="Symbol" charset="2"/>
              </a:rPr>
              <a:t>consider</a:t>
            </a:r>
            <a:r>
              <a:rPr lang="de-DE" sz="2400" dirty="0" smtClean="0">
                <a:sym typeface="Symbol" charset="2"/>
              </a:rPr>
              <a:t> </a:t>
            </a:r>
            <a:r>
              <a:rPr lang="de-DE" sz="2400" dirty="0" err="1" smtClean="0">
                <a:sym typeface="Symbol" charset="2"/>
              </a:rPr>
              <a:t>only</a:t>
            </a:r>
            <a:r>
              <a:rPr lang="de-DE" sz="2400" dirty="0" smtClean="0">
                <a:sym typeface="Symbol" charset="2"/>
              </a:rPr>
              <a:t> </a:t>
            </a:r>
            <a:r>
              <a:rPr lang="de-DE" sz="2400" dirty="0" err="1" smtClean="0">
                <a:sym typeface="Symbol" charset="2"/>
              </a:rPr>
              <a:t>newly</a:t>
            </a:r>
            <a:r>
              <a:rPr lang="de-DE" sz="2400" dirty="0" smtClean="0">
                <a:sym typeface="Symbol" charset="2"/>
              </a:rPr>
              <a:t> </a:t>
            </a:r>
            <a:r>
              <a:rPr lang="de-DE" sz="2400" dirty="0" err="1" smtClean="0">
                <a:sym typeface="Symbol" charset="2"/>
              </a:rPr>
              <a:t>derived</a:t>
            </a:r>
            <a:r>
              <a:rPr lang="de-DE" sz="2400" dirty="0" smtClean="0">
                <a:sym typeface="Symbol" charset="2"/>
              </a:rPr>
              <a:t> </a:t>
            </a:r>
            <a:r>
              <a:rPr lang="de-DE" sz="2400" dirty="0" err="1" smtClean="0">
                <a:sym typeface="Symbol" charset="2"/>
              </a:rPr>
              <a:t>data</a:t>
            </a:r>
            <a:r>
              <a:rPr lang="de-DE" sz="2400" dirty="0" smtClean="0">
                <a:sym typeface="Symbol" charset="2"/>
              </a:rPr>
              <a:t> (semi-naive)</a:t>
            </a:r>
            <a:endParaRPr lang="en-US" sz="2400" dirty="0" smtClean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9144000" cy="504369"/>
          </a:xfrm>
        </p:spPr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Zusammenfassung, Kernpunkte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68761"/>
            <a:ext cx="8178312" cy="5167313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>
                <a:ea typeface="ＭＳ Ｐゴシック" charset="0"/>
              </a:rPr>
              <a:t>Keine Angst vor rekursiven Anfragen:</a:t>
            </a:r>
          </a:p>
          <a:p>
            <a:r>
              <a:rPr lang="de-DE" dirty="0" smtClean="0">
                <a:ea typeface="ＭＳ Ｐゴシック" charset="0"/>
              </a:rPr>
              <a:t>Effiziente Auswertung möglich</a:t>
            </a:r>
          </a:p>
          <a:p>
            <a:r>
              <a:rPr lang="de-DE" dirty="0" smtClean="0">
                <a:ea typeface="ＭＳ Ｐゴシック" charset="0"/>
              </a:rPr>
              <a:t>Keine Endlosschleifen zu befürchten</a:t>
            </a:r>
          </a:p>
          <a:p>
            <a:r>
              <a:rPr lang="de-DE" dirty="0" smtClean="0">
                <a:ea typeface="ＭＳ Ｐゴシック" charset="0"/>
              </a:rPr>
              <a:t>Aber: Sicherheitsbedingungen</a:t>
            </a:r>
            <a:br>
              <a:rPr lang="de-DE" dirty="0" smtClean="0">
                <a:ea typeface="ＭＳ Ｐゴシック" charset="0"/>
              </a:rPr>
            </a:br>
            <a:r>
              <a:rPr lang="de-DE" dirty="0" smtClean="0">
                <a:ea typeface="ＭＳ Ｐゴシック" charset="0"/>
              </a:rPr>
              <a:t>(gilt auch für </a:t>
            </a:r>
            <a:r>
              <a:rPr lang="de-DE" smtClean="0">
                <a:ea typeface="ＭＳ Ｐゴシック" charset="0"/>
              </a:rPr>
              <a:t>rekursive Anfragen in SQL)</a:t>
            </a:r>
            <a:endParaRPr lang="de-DE" dirty="0">
              <a:ea typeface="ＭＳ Ｐゴシック" charset="0"/>
            </a:endParaRPr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635006"/>
              </p:ext>
            </p:extLst>
          </p:nvPr>
        </p:nvGraphicFramePr>
        <p:xfrm>
          <a:off x="8713511" y="304800"/>
          <a:ext cx="992017" cy="1904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lip" r:id="rId4" imgW="2221595" imgH="3937487" progId="MS_ClipArt_Gallery.2">
                  <p:embed/>
                </p:oleObj>
              </mc:Choice>
              <mc:Fallback>
                <p:oleObj name="Clip" r:id="rId4" imgW="2221595" imgH="3937487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3511" y="304800"/>
                        <a:ext cx="992017" cy="190467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9536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9144000" cy="504369"/>
          </a:xfrm>
        </p:spPr>
        <p:txBody>
          <a:bodyPr/>
          <a:lstStyle/>
          <a:p>
            <a:r>
              <a:rPr lang="en-US" dirty="0" err="1" smtClean="0"/>
              <a:t>Danksagung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Einige</a:t>
            </a:r>
            <a:r>
              <a:rPr lang="en-US" sz="2400" dirty="0" smtClean="0"/>
              <a:t> </a:t>
            </a:r>
            <a:r>
              <a:rPr lang="en-US" sz="2400" dirty="0" err="1" smtClean="0"/>
              <a:t>Präsentationen</a:t>
            </a:r>
            <a:r>
              <a:rPr lang="en-US" sz="2400" dirty="0" smtClean="0"/>
              <a:t> </a:t>
            </a:r>
            <a:r>
              <a:rPr lang="en-US" sz="2400" dirty="0" err="1" smtClean="0"/>
              <a:t>zu</a:t>
            </a:r>
            <a:r>
              <a:rPr lang="en-US" sz="2400" dirty="0" smtClean="0"/>
              <a:t> </a:t>
            </a:r>
            <a:r>
              <a:rPr lang="en-US" sz="2400" dirty="0" err="1" smtClean="0"/>
              <a:t>wurden</a:t>
            </a:r>
            <a:r>
              <a:rPr lang="en-US" sz="2400" dirty="0" smtClean="0"/>
              <a:t> </a:t>
            </a:r>
            <a:r>
              <a:rPr lang="en-US" sz="2400" dirty="0" err="1" smtClean="0"/>
              <a:t>mit</a:t>
            </a:r>
            <a:r>
              <a:rPr lang="en-US" sz="2400" dirty="0" smtClean="0"/>
              <a:t> </a:t>
            </a:r>
            <a:r>
              <a:rPr lang="en-US" sz="2400" dirty="0" err="1" smtClean="0"/>
              <a:t>Änderungen</a:t>
            </a:r>
            <a:r>
              <a:rPr lang="en-US" sz="2400" dirty="0" smtClean="0"/>
              <a:t> </a:t>
            </a:r>
            <a:r>
              <a:rPr lang="en-US" sz="2400" dirty="0" err="1" smtClean="0"/>
              <a:t>übernommen</a:t>
            </a:r>
            <a:r>
              <a:rPr lang="en-US" sz="2400" dirty="0" smtClean="0"/>
              <a:t> </a:t>
            </a:r>
            <a:r>
              <a:rPr lang="en-US" sz="2400" dirty="0" err="1" smtClean="0"/>
              <a:t>aus</a:t>
            </a:r>
            <a:r>
              <a:rPr lang="en-US" sz="2400" dirty="0" smtClean="0"/>
              <a:t> </a:t>
            </a:r>
            <a:r>
              <a:rPr lang="en-US" sz="2400" dirty="0" err="1" smtClean="0"/>
              <a:t>einer</a:t>
            </a:r>
            <a:r>
              <a:rPr lang="en-US" sz="2400" dirty="0" smtClean="0"/>
              <a:t> </a:t>
            </a:r>
            <a:r>
              <a:rPr lang="en-US" sz="2400" dirty="0" err="1" smtClean="0"/>
              <a:t>Präsentation</a:t>
            </a:r>
            <a:r>
              <a:rPr lang="en-US" sz="2400" dirty="0" smtClean="0"/>
              <a:t> von Stephanie </a:t>
            </a:r>
            <a:r>
              <a:rPr lang="en-US" sz="2400" dirty="0" err="1" smtClean="0"/>
              <a:t>Scherzinger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37551" y="6400800"/>
            <a:ext cx="1008063" cy="1968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637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9144000" cy="511175"/>
          </a:xfrm>
        </p:spPr>
        <p:txBody>
          <a:bodyPr/>
          <a:lstStyle/>
          <a:p>
            <a:pPr eaLnBrk="1" hangingPunct="1"/>
            <a:r>
              <a:rPr lang="de-DE" altLang="en-US"/>
              <a:t>Datalog: Recursive Queries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96752"/>
            <a:ext cx="9144000" cy="4975448"/>
          </a:xfrm>
        </p:spPr>
        <p:txBody>
          <a:bodyPr/>
          <a:lstStyle/>
          <a:p>
            <a:pPr lvl="1" eaLnBrk="1" hangingPunct="1">
              <a:buFont typeface="Wingdings" charset="2"/>
              <a:buNone/>
            </a:pPr>
            <a:r>
              <a:rPr lang="de-DE" altLang="en-US" dirty="0">
                <a:sym typeface="Symbol" charset="2"/>
              </a:rPr>
              <a:t> 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 (  T(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 G(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)</a:t>
            </a:r>
          </a:p>
          <a:p>
            <a:pPr lvl="1" eaLnBrk="1" hangingPunct="1">
              <a:buFont typeface="Symbol" charset="2"/>
              <a:buChar char="&quot;"/>
            </a:pPr>
            <a:r>
              <a:rPr lang="de-DE" altLang="en-US" dirty="0">
                <a:sym typeface="Symbol" charset="2"/>
              </a:rPr>
              <a:t> </a:t>
            </a:r>
            <a:r>
              <a:rPr lang="de-DE" altLang="en-US" dirty="0" err="1">
                <a:sym typeface="Symbol" charset="2"/>
              </a:rPr>
              <a:t>x,y,z</a:t>
            </a:r>
            <a:r>
              <a:rPr lang="de-DE" altLang="en-US" dirty="0">
                <a:sym typeface="Symbol" charset="2"/>
              </a:rPr>
              <a:t> (  T(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 ( G(</a:t>
            </a:r>
            <a:r>
              <a:rPr lang="de-DE" altLang="en-US" dirty="0" err="1">
                <a:sym typeface="Symbol" charset="2"/>
              </a:rPr>
              <a:t>x,z</a:t>
            </a:r>
            <a:r>
              <a:rPr lang="de-DE" altLang="en-US" dirty="0">
                <a:sym typeface="Symbol" charset="2"/>
              </a:rPr>
              <a:t>)  T(</a:t>
            </a:r>
            <a:r>
              <a:rPr lang="de-DE" altLang="en-US" dirty="0" err="1">
                <a:sym typeface="Symbol" charset="2"/>
              </a:rPr>
              <a:t>z,y</a:t>
            </a:r>
            <a:r>
              <a:rPr lang="de-DE" altLang="en-US" dirty="0">
                <a:sym typeface="Symbol" charset="2"/>
              </a:rPr>
              <a:t>) ) )</a:t>
            </a:r>
          </a:p>
          <a:p>
            <a:pPr lvl="1" eaLnBrk="1" hangingPunct="1">
              <a:buFont typeface="Monotype Sorts" charset="2"/>
              <a:buNone/>
            </a:pPr>
            <a:r>
              <a:rPr lang="de-DE" altLang="en-US" dirty="0">
                <a:sym typeface="Symbol" charset="2"/>
              </a:rPr>
              <a:t>G( 1, 2 ),  G( 2, 3 ),  G( 3, 2 )</a:t>
            </a:r>
          </a:p>
          <a:p>
            <a:pPr lvl="1" eaLnBrk="1" hangingPunct="1">
              <a:buFont typeface="Wingdings" charset="2"/>
              <a:buNone/>
            </a:pPr>
            <a:endParaRPr lang="de-DE" altLang="en-US" dirty="0">
              <a:sym typeface="Symbol" charset="2"/>
            </a:endParaRPr>
          </a:p>
          <a:p>
            <a:pPr lvl="1" eaLnBrk="1" hangingPunct="1">
              <a:buFont typeface="Wingdings" charset="2"/>
              <a:buNone/>
            </a:pPr>
            <a:endParaRPr lang="de-DE" altLang="en-US" dirty="0">
              <a:sym typeface="Symbol" charset="2"/>
            </a:endParaRPr>
          </a:p>
        </p:txBody>
      </p:sp>
      <p:sp>
        <p:nvSpPr>
          <p:cNvPr id="4099" name="Text Box 42"/>
          <p:cNvSpPr txBox="1">
            <a:spLocks noChangeArrowheads="1"/>
          </p:cNvSpPr>
          <p:nvPr/>
        </p:nvSpPr>
        <p:spPr bwMode="auto">
          <a:xfrm>
            <a:off x="250825" y="3429000"/>
            <a:ext cx="18843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u="sng"/>
              <a:t>Possible solutions:</a:t>
            </a:r>
          </a:p>
        </p:txBody>
      </p:sp>
      <p:sp>
        <p:nvSpPr>
          <p:cNvPr id="4100" name="Text Box 50"/>
          <p:cNvSpPr txBox="1">
            <a:spLocks noChangeArrowheads="1"/>
          </p:cNvSpPr>
          <p:nvPr/>
        </p:nvSpPr>
        <p:spPr bwMode="auto">
          <a:xfrm>
            <a:off x="7972425" y="1576388"/>
            <a:ext cx="401638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u="sng"/>
              <a:t>G:</a:t>
            </a:r>
          </a:p>
        </p:txBody>
      </p:sp>
      <p:grpSp>
        <p:nvGrpSpPr>
          <p:cNvPr id="4101" name="Group 113"/>
          <p:cNvGrpSpPr>
            <a:grpSpLocks/>
          </p:cNvGrpSpPr>
          <p:nvPr/>
        </p:nvGrpSpPr>
        <p:grpSpPr bwMode="auto">
          <a:xfrm>
            <a:off x="8048625" y="1916113"/>
            <a:ext cx="1625600" cy="1038225"/>
            <a:chOff x="4195" y="1207"/>
            <a:chExt cx="945" cy="654"/>
          </a:xfrm>
        </p:grpSpPr>
        <p:sp>
          <p:nvSpPr>
            <p:cNvPr id="4134" name="Text Box 114"/>
            <p:cNvSpPr txBox="1">
              <a:spLocks noChangeArrowheads="1"/>
            </p:cNvSpPr>
            <p:nvPr/>
          </p:nvSpPr>
          <p:spPr bwMode="auto">
            <a:xfrm>
              <a:off x="4195" y="1207"/>
              <a:ext cx="174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4135" name="Text Box 115"/>
            <p:cNvSpPr txBox="1">
              <a:spLocks noChangeArrowheads="1"/>
            </p:cNvSpPr>
            <p:nvPr/>
          </p:nvSpPr>
          <p:spPr bwMode="auto">
            <a:xfrm>
              <a:off x="4966" y="1253"/>
              <a:ext cx="174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4136" name="Text Box 116"/>
            <p:cNvSpPr txBox="1">
              <a:spLocks noChangeArrowheads="1"/>
            </p:cNvSpPr>
            <p:nvPr/>
          </p:nvSpPr>
          <p:spPr bwMode="auto">
            <a:xfrm>
              <a:off x="4467" y="1661"/>
              <a:ext cx="174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4137" name="Line 117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8" name="Line 118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9" name="Line 119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2" name="Text Box 123"/>
          <p:cNvSpPr txBox="1">
            <a:spLocks noChangeArrowheads="1"/>
          </p:cNvSpPr>
          <p:nvPr/>
        </p:nvSpPr>
        <p:spPr bwMode="auto">
          <a:xfrm>
            <a:off x="1130300" y="4184650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4103" name="Text Box 124"/>
          <p:cNvSpPr txBox="1">
            <a:spLocks noChangeArrowheads="1"/>
          </p:cNvSpPr>
          <p:nvPr/>
        </p:nvSpPr>
        <p:spPr bwMode="auto">
          <a:xfrm>
            <a:off x="2455863" y="4257675"/>
            <a:ext cx="3000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4104" name="Text Box 125"/>
          <p:cNvSpPr txBox="1">
            <a:spLocks noChangeArrowheads="1"/>
          </p:cNvSpPr>
          <p:nvPr/>
        </p:nvSpPr>
        <p:spPr bwMode="auto">
          <a:xfrm>
            <a:off x="1597025" y="4905375"/>
            <a:ext cx="300038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4105" name="Text Box 135"/>
          <p:cNvSpPr txBox="1">
            <a:spLocks noChangeArrowheads="1"/>
          </p:cNvSpPr>
          <p:nvPr/>
        </p:nvSpPr>
        <p:spPr bwMode="auto">
          <a:xfrm>
            <a:off x="4249738" y="4184650"/>
            <a:ext cx="3000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4106" name="Text Box 136"/>
          <p:cNvSpPr txBox="1">
            <a:spLocks noChangeArrowheads="1"/>
          </p:cNvSpPr>
          <p:nvPr/>
        </p:nvSpPr>
        <p:spPr bwMode="auto">
          <a:xfrm>
            <a:off x="5575300" y="4257675"/>
            <a:ext cx="300038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4107" name="Text Box 137"/>
          <p:cNvSpPr txBox="1">
            <a:spLocks noChangeArrowheads="1"/>
          </p:cNvSpPr>
          <p:nvPr/>
        </p:nvSpPr>
        <p:spPr bwMode="auto">
          <a:xfrm>
            <a:off x="4718050" y="4905375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4108" name="Text Box 148"/>
          <p:cNvSpPr txBox="1">
            <a:spLocks noChangeArrowheads="1"/>
          </p:cNvSpPr>
          <p:nvPr/>
        </p:nvSpPr>
        <p:spPr bwMode="auto">
          <a:xfrm>
            <a:off x="7448550" y="4256088"/>
            <a:ext cx="300038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4109" name="Text Box 149"/>
          <p:cNvSpPr txBox="1">
            <a:spLocks noChangeArrowheads="1"/>
          </p:cNvSpPr>
          <p:nvPr/>
        </p:nvSpPr>
        <p:spPr bwMode="auto">
          <a:xfrm>
            <a:off x="8774113" y="4329113"/>
            <a:ext cx="3000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4110" name="Text Box 150"/>
          <p:cNvSpPr txBox="1">
            <a:spLocks noChangeArrowheads="1"/>
          </p:cNvSpPr>
          <p:nvPr/>
        </p:nvSpPr>
        <p:spPr bwMode="auto">
          <a:xfrm>
            <a:off x="7916863" y="4976813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3</a:t>
            </a:r>
          </a:p>
        </p:txBody>
      </p:sp>
      <p:grpSp>
        <p:nvGrpSpPr>
          <p:cNvPr id="4111" name="Gruppierung 53"/>
          <p:cNvGrpSpPr>
            <a:grpSpLocks/>
          </p:cNvGrpSpPr>
          <p:nvPr/>
        </p:nvGrpSpPr>
        <p:grpSpPr bwMode="auto">
          <a:xfrm>
            <a:off x="1052513" y="3716338"/>
            <a:ext cx="8580437" cy="1873250"/>
            <a:chOff x="1052513" y="3716338"/>
            <a:chExt cx="8580437" cy="1873251"/>
          </a:xfrm>
        </p:grpSpPr>
        <p:sp>
          <p:nvSpPr>
            <p:cNvPr id="4112" name="Line 126"/>
            <p:cNvSpPr>
              <a:spLocks noChangeShapeType="1"/>
            </p:cNvSpPr>
            <p:nvPr/>
          </p:nvSpPr>
          <p:spPr bwMode="auto">
            <a:xfrm>
              <a:off x="1463562" y="4381501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Line 127"/>
            <p:cNvSpPr>
              <a:spLocks noChangeShapeType="1"/>
            </p:cNvSpPr>
            <p:nvPr/>
          </p:nvSpPr>
          <p:spPr bwMode="auto">
            <a:xfrm flipH="1">
              <a:off x="1931367" y="4597401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Line 128"/>
            <p:cNvSpPr>
              <a:spLocks noChangeShapeType="1"/>
            </p:cNvSpPr>
            <p:nvPr/>
          </p:nvSpPr>
          <p:spPr bwMode="auto">
            <a:xfrm flipH="1">
              <a:off x="1988123" y="4689476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Line 129"/>
            <p:cNvSpPr>
              <a:spLocks noChangeShapeType="1"/>
            </p:cNvSpPr>
            <p:nvPr/>
          </p:nvSpPr>
          <p:spPr bwMode="auto">
            <a:xfrm>
              <a:off x="1362090" y="4473576"/>
              <a:ext cx="314737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130"/>
            <p:cNvSpPr>
              <a:spLocks/>
            </p:cNvSpPr>
            <p:nvPr/>
          </p:nvSpPr>
          <p:spPr bwMode="auto">
            <a:xfrm>
              <a:off x="2507524" y="4005263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131"/>
            <p:cNvSpPr>
              <a:spLocks/>
            </p:cNvSpPr>
            <p:nvPr/>
          </p:nvSpPr>
          <p:spPr bwMode="auto">
            <a:xfrm rot="-9900000">
              <a:off x="1052513" y="5049838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138"/>
            <p:cNvSpPr>
              <a:spLocks noChangeShapeType="1"/>
            </p:cNvSpPr>
            <p:nvPr/>
          </p:nvSpPr>
          <p:spPr bwMode="auto">
            <a:xfrm>
              <a:off x="4583408" y="4381501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139"/>
            <p:cNvSpPr>
              <a:spLocks noChangeShapeType="1"/>
            </p:cNvSpPr>
            <p:nvPr/>
          </p:nvSpPr>
          <p:spPr bwMode="auto">
            <a:xfrm flipH="1">
              <a:off x="5051213" y="4597401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140"/>
            <p:cNvSpPr>
              <a:spLocks noChangeShapeType="1"/>
            </p:cNvSpPr>
            <p:nvPr/>
          </p:nvSpPr>
          <p:spPr bwMode="auto">
            <a:xfrm flipH="1">
              <a:off x="5107969" y="4689476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Line 141"/>
            <p:cNvSpPr>
              <a:spLocks noChangeShapeType="1"/>
            </p:cNvSpPr>
            <p:nvPr/>
          </p:nvSpPr>
          <p:spPr bwMode="auto">
            <a:xfrm>
              <a:off x="4481936" y="4473576"/>
              <a:ext cx="314737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Freeform 142"/>
            <p:cNvSpPr>
              <a:spLocks/>
            </p:cNvSpPr>
            <p:nvPr/>
          </p:nvSpPr>
          <p:spPr bwMode="auto">
            <a:xfrm>
              <a:off x="5627370" y="4005263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Freeform 143"/>
            <p:cNvSpPr>
              <a:spLocks/>
            </p:cNvSpPr>
            <p:nvPr/>
          </p:nvSpPr>
          <p:spPr bwMode="auto">
            <a:xfrm rot="-9900000">
              <a:off x="4172359" y="5049838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144"/>
            <p:cNvSpPr>
              <a:spLocks noChangeShapeType="1"/>
            </p:cNvSpPr>
            <p:nvPr/>
          </p:nvSpPr>
          <p:spPr bwMode="auto">
            <a:xfrm flipH="1" flipV="1">
              <a:off x="4315109" y="4437063"/>
              <a:ext cx="361173" cy="576263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Line 151"/>
            <p:cNvSpPr>
              <a:spLocks noChangeShapeType="1"/>
            </p:cNvSpPr>
            <p:nvPr/>
          </p:nvSpPr>
          <p:spPr bwMode="auto">
            <a:xfrm>
              <a:off x="7782369" y="4452938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Line 152"/>
            <p:cNvSpPr>
              <a:spLocks noChangeShapeType="1"/>
            </p:cNvSpPr>
            <p:nvPr/>
          </p:nvSpPr>
          <p:spPr bwMode="auto">
            <a:xfrm flipH="1">
              <a:off x="8250174" y="4668838"/>
              <a:ext cx="662150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Line 153"/>
            <p:cNvSpPr>
              <a:spLocks noChangeShapeType="1"/>
            </p:cNvSpPr>
            <p:nvPr/>
          </p:nvSpPr>
          <p:spPr bwMode="auto">
            <a:xfrm flipH="1">
              <a:off x="8306930" y="4760913"/>
              <a:ext cx="662150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154"/>
            <p:cNvSpPr>
              <a:spLocks noChangeShapeType="1"/>
            </p:cNvSpPr>
            <p:nvPr/>
          </p:nvSpPr>
          <p:spPr bwMode="auto">
            <a:xfrm>
              <a:off x="7680897" y="4545013"/>
              <a:ext cx="314736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Freeform 155"/>
            <p:cNvSpPr>
              <a:spLocks/>
            </p:cNvSpPr>
            <p:nvPr/>
          </p:nvSpPr>
          <p:spPr bwMode="auto">
            <a:xfrm>
              <a:off x="8826330" y="4076701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Freeform 156"/>
            <p:cNvSpPr>
              <a:spLocks/>
            </p:cNvSpPr>
            <p:nvPr/>
          </p:nvSpPr>
          <p:spPr bwMode="auto">
            <a:xfrm rot="-9900000">
              <a:off x="7371319" y="5121276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Freeform 157"/>
            <p:cNvSpPr>
              <a:spLocks/>
            </p:cNvSpPr>
            <p:nvPr/>
          </p:nvSpPr>
          <p:spPr bwMode="auto">
            <a:xfrm rot="-3600000">
              <a:off x="7018829" y="3834926"/>
              <a:ext cx="744538" cy="507362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Line 158"/>
            <p:cNvSpPr>
              <a:spLocks noChangeShapeType="1"/>
            </p:cNvSpPr>
            <p:nvPr/>
          </p:nvSpPr>
          <p:spPr bwMode="auto">
            <a:xfrm flipH="1" flipV="1">
              <a:off x="7527828" y="4508501"/>
              <a:ext cx="361173" cy="576263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Line 159"/>
            <p:cNvSpPr>
              <a:spLocks noChangeShapeType="1"/>
            </p:cNvSpPr>
            <p:nvPr/>
          </p:nvSpPr>
          <p:spPr bwMode="auto">
            <a:xfrm flipH="1" flipV="1">
              <a:off x="7684336" y="4365626"/>
              <a:ext cx="1062880" cy="71438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Rectangle 44"/>
          <p:cNvSpPr/>
          <p:nvPr/>
        </p:nvSpPr>
        <p:spPr>
          <a:xfrm>
            <a:off x="2678113" y="583836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err="1">
                <a:solidFill>
                  <a:srgbClr val="0734FF"/>
                </a:solidFill>
                <a:latin typeface="Helvetica" charset="0"/>
              </a:rPr>
              <a:t>Herve</a:t>
            </a:r>
            <a:r>
              <a:rPr lang="en-US" sz="1200" dirty="0">
                <a:solidFill>
                  <a:srgbClr val="0734FF"/>
                </a:solidFill>
                <a:latin typeface="Helvetica" charset="0"/>
              </a:rPr>
              <a:t> </a:t>
            </a:r>
            <a:r>
              <a:rPr lang="en-US" sz="1200" dirty="0" err="1">
                <a:solidFill>
                  <a:srgbClr val="0734FF"/>
                </a:solidFill>
                <a:latin typeface="Helvetica" charset="0"/>
              </a:rPr>
              <a:t>Gallaire</a:t>
            </a:r>
            <a:r>
              <a:rPr lang="en-US" sz="1200" dirty="0">
                <a:solidFill>
                  <a:srgbClr val="0734FF"/>
                </a:solidFill>
                <a:latin typeface="Helvetica" charset="0"/>
              </a:rPr>
              <a:t> und Jack </a:t>
            </a:r>
            <a:r>
              <a:rPr lang="en-US" sz="1200" dirty="0" err="1">
                <a:solidFill>
                  <a:srgbClr val="0734FF"/>
                </a:solidFill>
                <a:latin typeface="Helvetica" charset="0"/>
              </a:rPr>
              <a:t>Minker</a:t>
            </a:r>
            <a:r>
              <a:rPr lang="en-US" sz="1200" dirty="0">
                <a:solidFill>
                  <a:srgbClr val="0734FF"/>
                </a:solidFill>
                <a:latin typeface="Helvetica" charset="0"/>
              </a:rPr>
              <a:t> </a:t>
            </a:r>
            <a:r>
              <a:rPr lang="en-US" sz="1200" i="1" dirty="0">
                <a:solidFill>
                  <a:srgbClr val="0734FF"/>
                </a:solidFill>
                <a:latin typeface="Helvetica" charset="0"/>
              </a:rPr>
              <a:t>Logic and Data Bases</a:t>
            </a:r>
            <a:r>
              <a:rPr lang="en-US" sz="1200" dirty="0">
                <a:solidFill>
                  <a:srgbClr val="0734FF"/>
                </a:solidFill>
                <a:latin typeface="Helvetica" charset="0"/>
              </a:rPr>
              <a:t>. Symposium on Logic and Data Bases, Centre </a:t>
            </a:r>
            <a:r>
              <a:rPr lang="en-US" sz="1200" dirty="0" err="1">
                <a:solidFill>
                  <a:srgbClr val="0734FF"/>
                </a:solidFill>
                <a:latin typeface="Helvetica" charset="0"/>
              </a:rPr>
              <a:t>d’études</a:t>
            </a:r>
            <a:r>
              <a:rPr lang="en-US" sz="1200" dirty="0">
                <a:solidFill>
                  <a:srgbClr val="0734FF"/>
                </a:solidFill>
                <a:latin typeface="Helvetica" charset="0"/>
              </a:rPr>
              <a:t> et de </a:t>
            </a:r>
            <a:r>
              <a:rPr lang="en-US" sz="1200" dirty="0" err="1">
                <a:solidFill>
                  <a:srgbClr val="0734FF"/>
                </a:solidFill>
                <a:latin typeface="Helvetica" charset="0"/>
              </a:rPr>
              <a:t>recherches</a:t>
            </a:r>
            <a:r>
              <a:rPr lang="en-US" sz="1200" dirty="0">
                <a:solidFill>
                  <a:srgbClr val="0734FF"/>
                </a:solidFill>
                <a:latin typeface="Helvetica" charset="0"/>
              </a:rPr>
              <a:t> de Toulouse in „Advances in Data Base Theory“. Plenum Press, New York </a:t>
            </a:r>
            <a:r>
              <a:rPr lang="en-US" sz="1200" b="1" dirty="0">
                <a:solidFill>
                  <a:srgbClr val="FF0000"/>
                </a:solidFill>
                <a:latin typeface="Helvetica" charset="0"/>
              </a:rPr>
              <a:t>1978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42"/>
          <p:cNvSpPr txBox="1">
            <a:spLocks noChangeArrowheads="1"/>
          </p:cNvSpPr>
          <p:nvPr/>
        </p:nvSpPr>
        <p:spPr bwMode="auto">
          <a:xfrm>
            <a:off x="250825" y="3429000"/>
            <a:ext cx="18843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u="sng"/>
              <a:t>Possible solutions:</a:t>
            </a:r>
          </a:p>
        </p:txBody>
      </p:sp>
      <p:sp>
        <p:nvSpPr>
          <p:cNvPr id="6146" name="Text Box 123"/>
          <p:cNvSpPr txBox="1">
            <a:spLocks noChangeArrowheads="1"/>
          </p:cNvSpPr>
          <p:nvPr/>
        </p:nvSpPr>
        <p:spPr bwMode="auto">
          <a:xfrm>
            <a:off x="1130300" y="4184650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6147" name="Text Box 124"/>
          <p:cNvSpPr txBox="1">
            <a:spLocks noChangeArrowheads="1"/>
          </p:cNvSpPr>
          <p:nvPr/>
        </p:nvSpPr>
        <p:spPr bwMode="auto">
          <a:xfrm>
            <a:off x="2455863" y="4257675"/>
            <a:ext cx="3000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6148" name="Text Box 125"/>
          <p:cNvSpPr txBox="1">
            <a:spLocks noChangeArrowheads="1"/>
          </p:cNvSpPr>
          <p:nvPr/>
        </p:nvSpPr>
        <p:spPr bwMode="auto">
          <a:xfrm>
            <a:off x="1597025" y="4905375"/>
            <a:ext cx="300038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6149" name="Text Box 135"/>
          <p:cNvSpPr txBox="1">
            <a:spLocks noChangeArrowheads="1"/>
          </p:cNvSpPr>
          <p:nvPr/>
        </p:nvSpPr>
        <p:spPr bwMode="auto">
          <a:xfrm>
            <a:off x="4249738" y="4184650"/>
            <a:ext cx="3000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6150" name="Text Box 136"/>
          <p:cNvSpPr txBox="1">
            <a:spLocks noChangeArrowheads="1"/>
          </p:cNvSpPr>
          <p:nvPr/>
        </p:nvSpPr>
        <p:spPr bwMode="auto">
          <a:xfrm>
            <a:off x="5575300" y="4257675"/>
            <a:ext cx="300038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6151" name="Text Box 137"/>
          <p:cNvSpPr txBox="1">
            <a:spLocks noChangeArrowheads="1"/>
          </p:cNvSpPr>
          <p:nvPr/>
        </p:nvSpPr>
        <p:spPr bwMode="auto">
          <a:xfrm>
            <a:off x="4718050" y="4905375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6152" name="Text Box 148"/>
          <p:cNvSpPr txBox="1">
            <a:spLocks noChangeArrowheads="1"/>
          </p:cNvSpPr>
          <p:nvPr/>
        </p:nvSpPr>
        <p:spPr bwMode="auto">
          <a:xfrm>
            <a:off x="7448550" y="4256088"/>
            <a:ext cx="300038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6153" name="Text Box 149"/>
          <p:cNvSpPr txBox="1">
            <a:spLocks noChangeArrowheads="1"/>
          </p:cNvSpPr>
          <p:nvPr/>
        </p:nvSpPr>
        <p:spPr bwMode="auto">
          <a:xfrm>
            <a:off x="8774113" y="4329113"/>
            <a:ext cx="3000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6154" name="Text Box 150"/>
          <p:cNvSpPr txBox="1">
            <a:spLocks noChangeArrowheads="1"/>
          </p:cNvSpPr>
          <p:nvPr/>
        </p:nvSpPr>
        <p:spPr bwMode="auto">
          <a:xfrm>
            <a:off x="7916863" y="4976813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3</a:t>
            </a:r>
          </a:p>
        </p:txBody>
      </p:sp>
      <p:grpSp>
        <p:nvGrpSpPr>
          <p:cNvPr id="6155" name="Gruppierung 66"/>
          <p:cNvGrpSpPr>
            <a:grpSpLocks/>
          </p:cNvGrpSpPr>
          <p:nvPr/>
        </p:nvGrpSpPr>
        <p:grpSpPr bwMode="auto">
          <a:xfrm>
            <a:off x="1052513" y="3716338"/>
            <a:ext cx="8580437" cy="1873250"/>
            <a:chOff x="1052513" y="3716338"/>
            <a:chExt cx="8580437" cy="1873251"/>
          </a:xfrm>
        </p:grpSpPr>
        <p:sp>
          <p:nvSpPr>
            <p:cNvPr id="6169" name="Line 126"/>
            <p:cNvSpPr>
              <a:spLocks noChangeShapeType="1"/>
            </p:cNvSpPr>
            <p:nvPr/>
          </p:nvSpPr>
          <p:spPr bwMode="auto">
            <a:xfrm>
              <a:off x="1463562" y="4381501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127"/>
            <p:cNvSpPr>
              <a:spLocks noChangeShapeType="1"/>
            </p:cNvSpPr>
            <p:nvPr/>
          </p:nvSpPr>
          <p:spPr bwMode="auto">
            <a:xfrm flipH="1">
              <a:off x="1931367" y="4597401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128"/>
            <p:cNvSpPr>
              <a:spLocks noChangeShapeType="1"/>
            </p:cNvSpPr>
            <p:nvPr/>
          </p:nvSpPr>
          <p:spPr bwMode="auto">
            <a:xfrm flipH="1">
              <a:off x="1988123" y="4689476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129"/>
            <p:cNvSpPr>
              <a:spLocks noChangeShapeType="1"/>
            </p:cNvSpPr>
            <p:nvPr/>
          </p:nvSpPr>
          <p:spPr bwMode="auto">
            <a:xfrm>
              <a:off x="1362090" y="4473576"/>
              <a:ext cx="314737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Freeform 130"/>
            <p:cNvSpPr>
              <a:spLocks/>
            </p:cNvSpPr>
            <p:nvPr/>
          </p:nvSpPr>
          <p:spPr bwMode="auto">
            <a:xfrm>
              <a:off x="2507524" y="4005263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Freeform 131"/>
            <p:cNvSpPr>
              <a:spLocks/>
            </p:cNvSpPr>
            <p:nvPr/>
          </p:nvSpPr>
          <p:spPr bwMode="auto">
            <a:xfrm rot="-9900000">
              <a:off x="1052513" y="5049838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Line 138"/>
            <p:cNvSpPr>
              <a:spLocks noChangeShapeType="1"/>
            </p:cNvSpPr>
            <p:nvPr/>
          </p:nvSpPr>
          <p:spPr bwMode="auto">
            <a:xfrm>
              <a:off x="4583408" y="4381501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Line 139"/>
            <p:cNvSpPr>
              <a:spLocks noChangeShapeType="1"/>
            </p:cNvSpPr>
            <p:nvPr/>
          </p:nvSpPr>
          <p:spPr bwMode="auto">
            <a:xfrm flipH="1">
              <a:off x="5051213" y="4597401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Line 140"/>
            <p:cNvSpPr>
              <a:spLocks noChangeShapeType="1"/>
            </p:cNvSpPr>
            <p:nvPr/>
          </p:nvSpPr>
          <p:spPr bwMode="auto">
            <a:xfrm flipH="1">
              <a:off x="5107969" y="4689476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Line 141"/>
            <p:cNvSpPr>
              <a:spLocks noChangeShapeType="1"/>
            </p:cNvSpPr>
            <p:nvPr/>
          </p:nvSpPr>
          <p:spPr bwMode="auto">
            <a:xfrm>
              <a:off x="4481936" y="4473576"/>
              <a:ext cx="314737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Freeform 142"/>
            <p:cNvSpPr>
              <a:spLocks/>
            </p:cNvSpPr>
            <p:nvPr/>
          </p:nvSpPr>
          <p:spPr bwMode="auto">
            <a:xfrm>
              <a:off x="5627370" y="4005263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Freeform 143"/>
            <p:cNvSpPr>
              <a:spLocks/>
            </p:cNvSpPr>
            <p:nvPr/>
          </p:nvSpPr>
          <p:spPr bwMode="auto">
            <a:xfrm rot="-9900000">
              <a:off x="4172359" y="5049838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Line 144"/>
            <p:cNvSpPr>
              <a:spLocks noChangeShapeType="1"/>
            </p:cNvSpPr>
            <p:nvPr/>
          </p:nvSpPr>
          <p:spPr bwMode="auto">
            <a:xfrm flipH="1" flipV="1">
              <a:off x="4315109" y="4437063"/>
              <a:ext cx="361173" cy="576263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Line 151"/>
            <p:cNvSpPr>
              <a:spLocks noChangeShapeType="1"/>
            </p:cNvSpPr>
            <p:nvPr/>
          </p:nvSpPr>
          <p:spPr bwMode="auto">
            <a:xfrm>
              <a:off x="7782369" y="4452938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Line 152"/>
            <p:cNvSpPr>
              <a:spLocks noChangeShapeType="1"/>
            </p:cNvSpPr>
            <p:nvPr/>
          </p:nvSpPr>
          <p:spPr bwMode="auto">
            <a:xfrm flipH="1">
              <a:off x="8250174" y="4668838"/>
              <a:ext cx="662150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4" name="Line 153"/>
            <p:cNvSpPr>
              <a:spLocks noChangeShapeType="1"/>
            </p:cNvSpPr>
            <p:nvPr/>
          </p:nvSpPr>
          <p:spPr bwMode="auto">
            <a:xfrm flipH="1">
              <a:off x="8306930" y="4760913"/>
              <a:ext cx="662150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Line 154"/>
            <p:cNvSpPr>
              <a:spLocks noChangeShapeType="1"/>
            </p:cNvSpPr>
            <p:nvPr/>
          </p:nvSpPr>
          <p:spPr bwMode="auto">
            <a:xfrm>
              <a:off x="7680897" y="4545013"/>
              <a:ext cx="314736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6" name="Freeform 155"/>
            <p:cNvSpPr>
              <a:spLocks/>
            </p:cNvSpPr>
            <p:nvPr/>
          </p:nvSpPr>
          <p:spPr bwMode="auto">
            <a:xfrm>
              <a:off x="8826330" y="4076701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7" name="Freeform 156"/>
            <p:cNvSpPr>
              <a:spLocks/>
            </p:cNvSpPr>
            <p:nvPr/>
          </p:nvSpPr>
          <p:spPr bwMode="auto">
            <a:xfrm rot="-9900000">
              <a:off x="7371319" y="5121276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8" name="Freeform 157"/>
            <p:cNvSpPr>
              <a:spLocks/>
            </p:cNvSpPr>
            <p:nvPr/>
          </p:nvSpPr>
          <p:spPr bwMode="auto">
            <a:xfrm rot="-3600000">
              <a:off x="7018829" y="3834926"/>
              <a:ext cx="744538" cy="507362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9" name="Line 158"/>
            <p:cNvSpPr>
              <a:spLocks noChangeShapeType="1"/>
            </p:cNvSpPr>
            <p:nvPr/>
          </p:nvSpPr>
          <p:spPr bwMode="auto">
            <a:xfrm flipH="1" flipV="1">
              <a:off x="7527828" y="4508501"/>
              <a:ext cx="361173" cy="576263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Line 159"/>
            <p:cNvSpPr>
              <a:spLocks noChangeShapeType="1"/>
            </p:cNvSpPr>
            <p:nvPr/>
          </p:nvSpPr>
          <p:spPr bwMode="auto">
            <a:xfrm flipH="1" flipV="1">
              <a:off x="7684336" y="4365626"/>
              <a:ext cx="1062880" cy="71438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9144000" cy="511175"/>
          </a:xfrm>
        </p:spPr>
        <p:txBody>
          <a:bodyPr/>
          <a:lstStyle/>
          <a:p>
            <a:pPr eaLnBrk="1" hangingPunct="1"/>
            <a:r>
              <a:rPr lang="de-DE" altLang="en-US"/>
              <a:t>Model Theoretic Approach</a:t>
            </a:r>
          </a:p>
        </p:txBody>
      </p:sp>
      <p:sp>
        <p:nvSpPr>
          <p:cNvPr id="6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96752"/>
            <a:ext cx="9144000" cy="4975448"/>
          </a:xfrm>
        </p:spPr>
        <p:txBody>
          <a:bodyPr/>
          <a:lstStyle/>
          <a:p>
            <a:pPr lvl="1" eaLnBrk="1" hangingPunct="1">
              <a:buFont typeface="Wingdings" charset="2"/>
              <a:buNone/>
            </a:pPr>
            <a:r>
              <a:rPr lang="de-DE" altLang="en-US" dirty="0">
                <a:sym typeface="Symbol" charset="2"/>
              </a:rPr>
              <a:t> 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 (  T(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 G(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)</a:t>
            </a:r>
          </a:p>
          <a:p>
            <a:pPr lvl="1" eaLnBrk="1" hangingPunct="1">
              <a:buFont typeface="Symbol" charset="2"/>
              <a:buChar char="&quot;"/>
            </a:pPr>
            <a:r>
              <a:rPr lang="de-DE" altLang="en-US" dirty="0">
                <a:sym typeface="Symbol" charset="2"/>
              </a:rPr>
              <a:t> </a:t>
            </a:r>
            <a:r>
              <a:rPr lang="de-DE" altLang="en-US" dirty="0" err="1">
                <a:sym typeface="Symbol" charset="2"/>
              </a:rPr>
              <a:t>x,y,z</a:t>
            </a:r>
            <a:r>
              <a:rPr lang="de-DE" altLang="en-US" dirty="0">
                <a:sym typeface="Symbol" charset="2"/>
              </a:rPr>
              <a:t> (  T(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 ( G(</a:t>
            </a:r>
            <a:r>
              <a:rPr lang="de-DE" altLang="en-US" dirty="0" err="1">
                <a:sym typeface="Symbol" charset="2"/>
              </a:rPr>
              <a:t>x,z</a:t>
            </a:r>
            <a:r>
              <a:rPr lang="de-DE" altLang="en-US" dirty="0">
                <a:sym typeface="Symbol" charset="2"/>
              </a:rPr>
              <a:t>)  T(</a:t>
            </a:r>
            <a:r>
              <a:rPr lang="de-DE" altLang="en-US" dirty="0" err="1">
                <a:sym typeface="Symbol" charset="2"/>
              </a:rPr>
              <a:t>z,y</a:t>
            </a:r>
            <a:r>
              <a:rPr lang="de-DE" altLang="en-US" dirty="0">
                <a:sym typeface="Symbol" charset="2"/>
              </a:rPr>
              <a:t>) ) )</a:t>
            </a:r>
          </a:p>
          <a:p>
            <a:pPr lvl="1" eaLnBrk="1" hangingPunct="1">
              <a:buNone/>
            </a:pPr>
            <a:r>
              <a:rPr lang="de-DE" altLang="en-US" dirty="0">
                <a:sym typeface="Symbol" charset="2"/>
              </a:rPr>
              <a:t>G( 1, 2 ),  G( 2, 3 ),  G( 3, 2 )</a:t>
            </a:r>
          </a:p>
          <a:p>
            <a:pPr lvl="1" eaLnBrk="1" hangingPunct="1">
              <a:buFont typeface="Symbol" charset="2"/>
              <a:buChar char="&quot;"/>
            </a:pPr>
            <a:endParaRPr lang="de-DE" altLang="en-US" dirty="0">
              <a:sym typeface="Symbol" charset="2"/>
            </a:endParaRPr>
          </a:p>
          <a:p>
            <a:pPr lvl="1" eaLnBrk="1" hangingPunct="1">
              <a:buFont typeface="Wingdings" charset="2"/>
              <a:buNone/>
            </a:pPr>
            <a:endParaRPr lang="de-DE" altLang="en-US" dirty="0">
              <a:sym typeface="Symbol" charset="2"/>
            </a:endParaRPr>
          </a:p>
          <a:p>
            <a:pPr lvl="1" eaLnBrk="1" hangingPunct="1">
              <a:buFont typeface="Wingdings" charset="2"/>
              <a:buNone/>
            </a:pPr>
            <a:endParaRPr lang="de-DE" altLang="en-US" dirty="0">
              <a:sym typeface="Symbol" charset="2"/>
            </a:endParaRPr>
          </a:p>
        </p:txBody>
      </p:sp>
      <p:sp>
        <p:nvSpPr>
          <p:cNvPr id="6158" name="Text Box 45"/>
          <p:cNvSpPr txBox="1">
            <a:spLocks noChangeArrowheads="1"/>
          </p:cNvSpPr>
          <p:nvPr/>
        </p:nvSpPr>
        <p:spPr bwMode="auto">
          <a:xfrm>
            <a:off x="7972425" y="1593850"/>
            <a:ext cx="401638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u="sng"/>
              <a:t>G:</a:t>
            </a:r>
          </a:p>
        </p:txBody>
      </p:sp>
      <p:sp>
        <p:nvSpPr>
          <p:cNvPr id="6159" name="Text Box 46"/>
          <p:cNvSpPr txBox="1">
            <a:spLocks noChangeArrowheads="1"/>
          </p:cNvSpPr>
          <p:nvPr/>
        </p:nvSpPr>
        <p:spPr bwMode="auto">
          <a:xfrm>
            <a:off x="661988" y="5856288"/>
            <a:ext cx="8582025" cy="53975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90000"/>
              </a:lnSpc>
              <a:buFont typeface="Wingdings" charset="2"/>
              <a:buChar char="à"/>
            </a:pPr>
            <a:r>
              <a:rPr lang="de-DE" altLang="en-US" b="1">
                <a:sym typeface="Wingdings" charset="2"/>
              </a:rPr>
              <a:t> </a:t>
            </a:r>
            <a:r>
              <a:rPr lang="de-DE" altLang="en-US" b="1" i="1">
                <a:sym typeface="Wingdings" charset="2"/>
              </a:rPr>
              <a:t>Chose the </a:t>
            </a:r>
            <a:r>
              <a:rPr lang="de-DE" altLang="en-US" b="1" i="1">
                <a:solidFill>
                  <a:schemeClr val="accent2"/>
                </a:solidFill>
                <a:sym typeface="Wingdings" charset="2"/>
              </a:rPr>
              <a:t>minimum model</a:t>
            </a:r>
            <a:r>
              <a:rPr lang="de-DE" altLang="en-US" b="1" i="1">
                <a:sym typeface="Wingdings" charset="2"/>
              </a:rPr>
              <a:t> </a:t>
            </a:r>
            <a:r>
              <a:rPr lang="de-DE" altLang="en-US" b="1">
                <a:sym typeface="Wingdings" charset="2"/>
              </a:rPr>
              <a:t> </a:t>
            </a:r>
          </a:p>
          <a:p>
            <a:pPr algn="ctr">
              <a:lnSpc>
                <a:spcPct val="90000"/>
              </a:lnSpc>
              <a:buFont typeface="Wingdings" charset="2"/>
              <a:buNone/>
            </a:pPr>
            <a:r>
              <a:rPr lang="de-DE" altLang="en-US" b="1">
                <a:sym typeface="Wingdings" charset="2"/>
              </a:rPr>
              <a:t>T consists of the smallest set of facts that make the sentences true.</a:t>
            </a:r>
            <a:endParaRPr lang="de-DE" altLang="en-US" b="1"/>
          </a:p>
        </p:txBody>
      </p:sp>
      <p:sp>
        <p:nvSpPr>
          <p:cNvPr id="6160" name="Line 92"/>
          <p:cNvSpPr>
            <a:spLocks noChangeShapeType="1"/>
          </p:cNvSpPr>
          <p:nvPr/>
        </p:nvSpPr>
        <p:spPr bwMode="auto">
          <a:xfrm flipV="1">
            <a:off x="4171950" y="3563938"/>
            <a:ext cx="1716088" cy="2016125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74"/>
          <p:cNvSpPr>
            <a:spLocks noChangeShapeType="1"/>
          </p:cNvSpPr>
          <p:nvPr/>
        </p:nvSpPr>
        <p:spPr bwMode="auto">
          <a:xfrm flipV="1">
            <a:off x="7292975" y="3636963"/>
            <a:ext cx="1717675" cy="2016125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62" name="Group 175"/>
          <p:cNvGrpSpPr>
            <a:grpSpLocks/>
          </p:cNvGrpSpPr>
          <p:nvPr/>
        </p:nvGrpSpPr>
        <p:grpSpPr bwMode="auto">
          <a:xfrm>
            <a:off x="8048625" y="1933575"/>
            <a:ext cx="1625600" cy="1038225"/>
            <a:chOff x="4195" y="1207"/>
            <a:chExt cx="945" cy="654"/>
          </a:xfrm>
        </p:grpSpPr>
        <p:sp>
          <p:nvSpPr>
            <p:cNvPr id="6163" name="Text Box 176"/>
            <p:cNvSpPr txBox="1">
              <a:spLocks noChangeArrowheads="1"/>
            </p:cNvSpPr>
            <p:nvPr/>
          </p:nvSpPr>
          <p:spPr bwMode="auto">
            <a:xfrm>
              <a:off x="4195" y="1207"/>
              <a:ext cx="174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6164" name="Text Box 177"/>
            <p:cNvSpPr txBox="1">
              <a:spLocks noChangeArrowheads="1"/>
            </p:cNvSpPr>
            <p:nvPr/>
          </p:nvSpPr>
          <p:spPr bwMode="auto">
            <a:xfrm>
              <a:off x="4966" y="1253"/>
              <a:ext cx="174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6165" name="Text Box 178"/>
            <p:cNvSpPr txBox="1">
              <a:spLocks noChangeArrowheads="1"/>
            </p:cNvSpPr>
            <p:nvPr/>
          </p:nvSpPr>
          <p:spPr bwMode="auto">
            <a:xfrm>
              <a:off x="4467" y="1661"/>
              <a:ext cx="174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6166" name="Line 179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180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181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9144000" cy="504825"/>
          </a:xfrm>
        </p:spPr>
        <p:txBody>
          <a:bodyPr/>
          <a:lstStyle/>
          <a:p>
            <a:pPr eaLnBrk="1" hangingPunct="1"/>
            <a:r>
              <a:rPr lang="de-DE" altLang="en-US"/>
              <a:t>Recursive query in Datalog</a:t>
            </a:r>
            <a:r>
              <a:rPr lang="de-DE" altLang="en-US" baseline="-25000"/>
              <a:t>(rec, no-neg)</a:t>
            </a:r>
            <a:r>
              <a:rPr lang="de-DE" altLang="en-US"/>
              <a:t> notation	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1524000"/>
            <a:ext cx="842645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/>
              <a:t>Reachability or Transitive closure of a graph:</a:t>
            </a:r>
          </a:p>
          <a:p>
            <a:pPr eaLnBrk="1" hangingPunct="1">
              <a:buFont typeface="Wingdings" charset="2"/>
              <a:buNone/>
            </a:pPr>
            <a:endParaRPr lang="de-DE" altLang="en-US"/>
          </a:p>
          <a:p>
            <a:pPr lvl="1" eaLnBrk="1" hangingPunct="1">
              <a:buFont typeface="Wingdings" charset="2"/>
              <a:buNone/>
            </a:pPr>
            <a:r>
              <a:rPr lang="de-DE" altLang="en-US" b="1">
                <a:latin typeface="Courier New" charset="0"/>
              </a:rPr>
              <a:t>		T(x,y) :- G(x,y)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>
                <a:latin typeface="Courier New" charset="0"/>
              </a:rPr>
              <a:t>		T(x,y) :- G(x,z), T(z,y)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/>
          </a:p>
          <a:p>
            <a:pPr eaLnBrk="1" hangingPunct="1">
              <a:buFont typeface="Wingdings" charset="2"/>
              <a:buNone/>
            </a:pPr>
            <a:r>
              <a:rPr lang="de-DE" altLang="en-US"/>
              <a:t> </a:t>
            </a:r>
            <a:endParaRPr lang="de-DE" altLang="en-US" b="1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9144000" cy="511175"/>
          </a:xfrm>
        </p:spPr>
        <p:txBody>
          <a:bodyPr/>
          <a:lstStyle/>
          <a:p>
            <a:pPr eaLnBrk="1" hangingPunct="1"/>
            <a:r>
              <a:rPr lang="de-DE" altLang="en-US"/>
              <a:t>Intuition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1524000"/>
            <a:ext cx="842645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/>
              <a:t>Transitive closure of a graph:</a:t>
            </a:r>
          </a:p>
          <a:p>
            <a:pPr eaLnBrk="1" hangingPunct="1">
              <a:buFont typeface="Wingdings" charset="2"/>
              <a:buNone/>
            </a:pPr>
            <a:endParaRPr lang="de-DE" altLang="en-US"/>
          </a:p>
          <a:p>
            <a:pPr lvl="1" eaLnBrk="1" hangingPunct="1">
              <a:buFont typeface="Wingdings" charset="2"/>
              <a:buNone/>
            </a:pPr>
            <a:r>
              <a:rPr lang="de-DE" altLang="en-US" b="1">
                <a:latin typeface="Courier New" charset="0"/>
              </a:rPr>
              <a:t>		T(x,y) :- G(x,y)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>
                <a:latin typeface="Courier New" charset="0"/>
              </a:rPr>
              <a:t>		T(x,y) :- G(x,z), T(z,y)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/>
          </a:p>
          <a:p>
            <a:pPr eaLnBrk="1" hangingPunct="1">
              <a:buFont typeface="Wingdings" charset="2"/>
              <a:buNone/>
            </a:pPr>
            <a:r>
              <a:rPr lang="de-DE" altLang="en-US"/>
              <a:t> </a:t>
            </a:r>
            <a:endParaRPr lang="de-DE" altLang="en-US" b="1">
              <a:latin typeface="Courier New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8072438" y="2997200"/>
            <a:ext cx="1271587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400"/>
              <a:t>    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G____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1 | 2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2 | 3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3 | 2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193675" y="3116263"/>
            <a:ext cx="1271588" cy="176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400"/>
              <a:t>   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T____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  | 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  | 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  |</a:t>
            </a:r>
            <a:r>
              <a:rPr lang="de-DE" altLang="en-US" sz="2400"/>
              <a:t> </a:t>
            </a:r>
          </a:p>
        </p:txBody>
      </p:sp>
      <p:grpSp>
        <p:nvGrpSpPr>
          <p:cNvPr id="10245" name="Group 14"/>
          <p:cNvGrpSpPr>
            <a:grpSpLocks/>
          </p:cNvGrpSpPr>
          <p:nvPr/>
        </p:nvGrpSpPr>
        <p:grpSpPr bwMode="auto">
          <a:xfrm>
            <a:off x="7215188" y="1916113"/>
            <a:ext cx="1624012" cy="1038225"/>
            <a:chOff x="4195" y="1207"/>
            <a:chExt cx="945" cy="654"/>
          </a:xfrm>
        </p:grpSpPr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4195" y="1207"/>
              <a:ext cx="174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4966" y="1253"/>
              <a:ext cx="174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4467" y="1661"/>
              <a:ext cx="174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Line 13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9144000" cy="511175"/>
          </a:xfrm>
        </p:spPr>
        <p:txBody>
          <a:bodyPr/>
          <a:lstStyle/>
          <a:p>
            <a:pPr eaLnBrk="1" hangingPunct="1"/>
            <a:r>
              <a:rPr lang="de-DE" altLang="en-US"/>
              <a:t>Intuition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1524000"/>
            <a:ext cx="842645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/>
              <a:t>Transitive closure of a graph:</a:t>
            </a:r>
          </a:p>
          <a:p>
            <a:pPr eaLnBrk="1" hangingPunct="1">
              <a:buFont typeface="Wingdings" charset="2"/>
              <a:buNone/>
            </a:pPr>
            <a:endParaRPr lang="de-DE" altLang="en-US"/>
          </a:p>
          <a:p>
            <a:pPr lvl="1" eaLnBrk="1" hangingPunct="1">
              <a:buFont typeface="Wingdings" charset="2"/>
              <a:buNone/>
            </a:pPr>
            <a:r>
              <a:rPr lang="de-DE" altLang="en-US" b="1">
                <a:latin typeface="Courier New" charset="0"/>
              </a:rPr>
              <a:t>		T(x,y) :- G(</a:t>
            </a:r>
            <a:r>
              <a:rPr lang="de-DE" altLang="en-US" b="1">
                <a:solidFill>
                  <a:srgbClr val="003366"/>
                </a:solidFill>
                <a:latin typeface="Courier New" charset="0"/>
              </a:rPr>
              <a:t>1,2</a:t>
            </a:r>
            <a:r>
              <a:rPr lang="de-DE" altLang="en-US" b="1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>
                <a:latin typeface="Courier New" charset="0"/>
              </a:rPr>
              <a:t>		T(x,y) :- G(x,z), T(z,y)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/>
          </a:p>
          <a:p>
            <a:pPr eaLnBrk="1" hangingPunct="1">
              <a:buFont typeface="Wingdings" charset="2"/>
              <a:buNone/>
            </a:pPr>
            <a:r>
              <a:rPr lang="de-DE" altLang="en-US"/>
              <a:t> </a:t>
            </a:r>
            <a:endParaRPr lang="de-DE" altLang="en-US" b="1">
              <a:latin typeface="Courier New" charset="0"/>
            </a:endParaRP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8072438" y="2997200"/>
            <a:ext cx="1271587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400"/>
              <a:t>    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G____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1 | 2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2 | 3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3 | 2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193675" y="3116263"/>
            <a:ext cx="1271588" cy="176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400"/>
              <a:t>   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T____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  | 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  | 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  |</a:t>
            </a:r>
            <a:r>
              <a:rPr lang="de-DE" altLang="en-US" sz="2400"/>
              <a:t> </a:t>
            </a:r>
          </a:p>
        </p:txBody>
      </p:sp>
      <p:sp>
        <p:nvSpPr>
          <p:cNvPr id="12293" name="Freeform 13"/>
          <p:cNvSpPr>
            <a:spLocks/>
          </p:cNvSpPr>
          <p:nvPr/>
        </p:nvSpPr>
        <p:spPr bwMode="auto">
          <a:xfrm>
            <a:off x="5500688" y="3141663"/>
            <a:ext cx="4040187" cy="682625"/>
          </a:xfrm>
          <a:custGeom>
            <a:avLst/>
            <a:gdLst>
              <a:gd name="T0" fmla="*/ 2147483646 w 2350"/>
              <a:gd name="T1" fmla="*/ 2147483646 h 430"/>
              <a:gd name="T2" fmla="*/ 2147483646 w 2350"/>
              <a:gd name="T3" fmla="*/ 2147483646 h 430"/>
              <a:gd name="T4" fmla="*/ 0 w 2350"/>
              <a:gd name="T5" fmla="*/ 2147483646 h 430"/>
              <a:gd name="T6" fmla="*/ 0 60000 65536"/>
              <a:gd name="T7" fmla="*/ 0 60000 65536"/>
              <a:gd name="T8" fmla="*/ 0 60000 65536"/>
              <a:gd name="T9" fmla="*/ 0 w 2350"/>
              <a:gd name="T10" fmla="*/ 0 h 430"/>
              <a:gd name="T11" fmla="*/ 2350 w 2350"/>
              <a:gd name="T12" fmla="*/ 430 h 4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0" h="430">
                <a:moveTo>
                  <a:pt x="2131" y="430"/>
                </a:moveTo>
                <a:cubicBezTo>
                  <a:pt x="2240" y="283"/>
                  <a:pt x="2350" y="136"/>
                  <a:pt x="1995" y="68"/>
                </a:cubicBezTo>
                <a:cubicBezTo>
                  <a:pt x="1640" y="0"/>
                  <a:pt x="820" y="11"/>
                  <a:pt x="0" y="22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Oval 14"/>
          <p:cNvSpPr>
            <a:spLocks noChangeArrowheads="1"/>
          </p:cNvSpPr>
          <p:nvPr/>
        </p:nvSpPr>
        <p:spPr bwMode="auto">
          <a:xfrm>
            <a:off x="8229600" y="3716338"/>
            <a:ext cx="1014413" cy="433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/>
          </a:p>
        </p:txBody>
      </p:sp>
      <p:sp>
        <p:nvSpPr>
          <p:cNvPr id="12295" name="Text Box 15"/>
          <p:cNvSpPr txBox="1">
            <a:spLocks noChangeArrowheads="1"/>
          </p:cNvSpPr>
          <p:nvPr/>
        </p:nvSpPr>
        <p:spPr bwMode="auto">
          <a:xfrm>
            <a:off x="5576888" y="5013325"/>
            <a:ext cx="3494087" cy="5397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b="1"/>
              <a:t>(1) Map from instances</a:t>
            </a:r>
            <a:br>
              <a:rPr lang="de-DE" altLang="en-US" b="1"/>
            </a:br>
            <a:r>
              <a:rPr lang="de-DE" altLang="en-US" b="1"/>
              <a:t>over the relations in the rule body</a:t>
            </a:r>
          </a:p>
        </p:txBody>
      </p:sp>
      <p:grpSp>
        <p:nvGrpSpPr>
          <p:cNvPr id="12296" name="Group 23"/>
          <p:cNvGrpSpPr>
            <a:grpSpLocks/>
          </p:cNvGrpSpPr>
          <p:nvPr/>
        </p:nvGrpSpPr>
        <p:grpSpPr bwMode="auto">
          <a:xfrm>
            <a:off x="7215188" y="1916113"/>
            <a:ext cx="1624012" cy="1038225"/>
            <a:chOff x="4195" y="1207"/>
            <a:chExt cx="945" cy="654"/>
          </a:xfrm>
        </p:grpSpPr>
        <p:sp>
          <p:nvSpPr>
            <p:cNvPr id="12297" name="Text Box 17"/>
            <p:cNvSpPr txBox="1">
              <a:spLocks noChangeArrowheads="1"/>
            </p:cNvSpPr>
            <p:nvPr/>
          </p:nvSpPr>
          <p:spPr bwMode="auto">
            <a:xfrm>
              <a:off x="4195" y="1207"/>
              <a:ext cx="174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12298" name="Text Box 18"/>
            <p:cNvSpPr txBox="1">
              <a:spLocks noChangeArrowheads="1"/>
            </p:cNvSpPr>
            <p:nvPr/>
          </p:nvSpPr>
          <p:spPr bwMode="auto">
            <a:xfrm>
              <a:off x="4966" y="1253"/>
              <a:ext cx="174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12299" name="Text Box 19"/>
            <p:cNvSpPr txBox="1">
              <a:spLocks noChangeArrowheads="1"/>
            </p:cNvSpPr>
            <p:nvPr/>
          </p:nvSpPr>
          <p:spPr bwMode="auto">
            <a:xfrm>
              <a:off x="4467" y="1661"/>
              <a:ext cx="174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12300" name="Line 20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21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22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9144000" cy="511175"/>
          </a:xfrm>
        </p:spPr>
        <p:txBody>
          <a:bodyPr/>
          <a:lstStyle/>
          <a:p>
            <a:pPr eaLnBrk="1" hangingPunct="1"/>
            <a:r>
              <a:rPr lang="de-DE" altLang="en-US"/>
              <a:t>Intuition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1524000"/>
            <a:ext cx="842645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/>
              <a:t>Transitive closure of a graph:</a:t>
            </a:r>
          </a:p>
          <a:p>
            <a:pPr eaLnBrk="1" hangingPunct="1">
              <a:buFont typeface="Wingdings" charset="2"/>
              <a:buNone/>
            </a:pPr>
            <a:endParaRPr lang="de-DE" altLang="en-US"/>
          </a:p>
          <a:p>
            <a:pPr lvl="1" eaLnBrk="1" hangingPunct="1">
              <a:buFont typeface="Wingdings" charset="2"/>
              <a:buNone/>
            </a:pPr>
            <a:r>
              <a:rPr lang="de-DE" altLang="en-US" b="1">
                <a:latin typeface="Courier New" charset="0"/>
              </a:rPr>
              <a:t>		T(</a:t>
            </a:r>
            <a:r>
              <a:rPr lang="de-DE" altLang="en-US" b="1">
                <a:solidFill>
                  <a:srgbClr val="003366"/>
                </a:solidFill>
                <a:latin typeface="Courier New" charset="0"/>
              </a:rPr>
              <a:t>1</a:t>
            </a:r>
            <a:r>
              <a:rPr lang="de-DE" altLang="en-US" b="1">
                <a:latin typeface="Courier New" charset="0"/>
              </a:rPr>
              <a:t>,</a:t>
            </a:r>
            <a:r>
              <a:rPr lang="de-DE" altLang="en-US" b="1">
                <a:solidFill>
                  <a:srgbClr val="003366"/>
                </a:solidFill>
                <a:latin typeface="Courier New" charset="0"/>
              </a:rPr>
              <a:t>2</a:t>
            </a:r>
            <a:r>
              <a:rPr lang="de-DE" altLang="en-US" b="1">
                <a:latin typeface="Courier New" charset="0"/>
              </a:rPr>
              <a:t>) :- G(</a:t>
            </a:r>
            <a:r>
              <a:rPr lang="de-DE" altLang="en-US" b="1">
                <a:solidFill>
                  <a:srgbClr val="003366"/>
                </a:solidFill>
                <a:latin typeface="Courier New" charset="0"/>
              </a:rPr>
              <a:t>1,2</a:t>
            </a:r>
            <a:r>
              <a:rPr lang="de-DE" altLang="en-US" b="1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>
                <a:latin typeface="Courier New" charset="0"/>
              </a:rPr>
              <a:t>		T(x,y) :- G(x,z), T(z,y)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/>
          </a:p>
          <a:p>
            <a:pPr eaLnBrk="1" hangingPunct="1">
              <a:buFont typeface="Wingdings" charset="2"/>
              <a:buNone/>
            </a:pPr>
            <a:r>
              <a:rPr lang="de-DE" altLang="en-US"/>
              <a:t> </a:t>
            </a:r>
            <a:endParaRPr lang="de-DE" altLang="en-US" b="1">
              <a:latin typeface="Courier New" charset="0"/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8072438" y="2997200"/>
            <a:ext cx="1271587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400"/>
              <a:t>    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G____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1 | 2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2 | 3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3 | 2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193675" y="3116263"/>
            <a:ext cx="1271588" cy="176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400"/>
              <a:t>   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T____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  |  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  | 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  |</a:t>
            </a:r>
            <a:r>
              <a:rPr lang="de-DE" altLang="en-US" sz="2400"/>
              <a:t> </a:t>
            </a:r>
          </a:p>
        </p:txBody>
      </p:sp>
      <p:sp>
        <p:nvSpPr>
          <p:cNvPr id="14341" name="Freeform 13"/>
          <p:cNvSpPr>
            <a:spLocks/>
          </p:cNvSpPr>
          <p:nvPr/>
        </p:nvSpPr>
        <p:spPr bwMode="auto">
          <a:xfrm>
            <a:off x="5500688" y="3141663"/>
            <a:ext cx="4040187" cy="682625"/>
          </a:xfrm>
          <a:custGeom>
            <a:avLst/>
            <a:gdLst>
              <a:gd name="T0" fmla="*/ 2147483646 w 2350"/>
              <a:gd name="T1" fmla="*/ 2147483646 h 430"/>
              <a:gd name="T2" fmla="*/ 2147483646 w 2350"/>
              <a:gd name="T3" fmla="*/ 2147483646 h 430"/>
              <a:gd name="T4" fmla="*/ 0 w 2350"/>
              <a:gd name="T5" fmla="*/ 2147483646 h 430"/>
              <a:gd name="T6" fmla="*/ 0 60000 65536"/>
              <a:gd name="T7" fmla="*/ 0 60000 65536"/>
              <a:gd name="T8" fmla="*/ 0 60000 65536"/>
              <a:gd name="T9" fmla="*/ 0 w 2350"/>
              <a:gd name="T10" fmla="*/ 0 h 430"/>
              <a:gd name="T11" fmla="*/ 2350 w 2350"/>
              <a:gd name="T12" fmla="*/ 430 h 4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0" h="430">
                <a:moveTo>
                  <a:pt x="2131" y="430"/>
                </a:moveTo>
                <a:cubicBezTo>
                  <a:pt x="2240" y="283"/>
                  <a:pt x="2350" y="136"/>
                  <a:pt x="1995" y="68"/>
                </a:cubicBezTo>
                <a:cubicBezTo>
                  <a:pt x="1640" y="0"/>
                  <a:pt x="820" y="11"/>
                  <a:pt x="0" y="22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Oval 14"/>
          <p:cNvSpPr>
            <a:spLocks noChangeArrowheads="1"/>
          </p:cNvSpPr>
          <p:nvPr/>
        </p:nvSpPr>
        <p:spPr bwMode="auto">
          <a:xfrm>
            <a:off x="8229600" y="3716338"/>
            <a:ext cx="1014413" cy="433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/>
          </a:p>
        </p:txBody>
      </p:sp>
      <p:sp>
        <p:nvSpPr>
          <p:cNvPr id="14343" name="Text Box 15"/>
          <p:cNvSpPr txBox="1">
            <a:spLocks noChangeArrowheads="1"/>
          </p:cNvSpPr>
          <p:nvPr/>
        </p:nvSpPr>
        <p:spPr bwMode="auto">
          <a:xfrm>
            <a:off x="1052513" y="5229225"/>
            <a:ext cx="3468687" cy="5397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b="1"/>
              <a:t>(2) ... map to instances</a:t>
            </a:r>
            <a:br>
              <a:rPr lang="de-DE" altLang="en-US" b="1"/>
            </a:br>
            <a:r>
              <a:rPr lang="de-DE" altLang="en-US" b="1"/>
              <a:t>over the relations in the rule head</a:t>
            </a:r>
          </a:p>
        </p:txBody>
      </p:sp>
      <p:sp>
        <p:nvSpPr>
          <p:cNvPr id="14344" name="Freeform 18"/>
          <p:cNvSpPr>
            <a:spLocks/>
          </p:cNvSpPr>
          <p:nvPr/>
        </p:nvSpPr>
        <p:spPr bwMode="auto">
          <a:xfrm>
            <a:off x="2535238" y="2744788"/>
            <a:ext cx="2965450" cy="468312"/>
          </a:xfrm>
          <a:custGeom>
            <a:avLst/>
            <a:gdLst>
              <a:gd name="T0" fmla="*/ 2147483646 w 1724"/>
              <a:gd name="T1" fmla="*/ 2147483646 h 295"/>
              <a:gd name="T2" fmla="*/ 2147483646 w 1724"/>
              <a:gd name="T3" fmla="*/ 2147483646 h 295"/>
              <a:gd name="T4" fmla="*/ 2147483646 w 1724"/>
              <a:gd name="T5" fmla="*/ 2147483646 h 295"/>
              <a:gd name="T6" fmla="*/ 2147483646 w 1724"/>
              <a:gd name="T7" fmla="*/ 2147483646 h 295"/>
              <a:gd name="T8" fmla="*/ 0 w 1724"/>
              <a:gd name="T9" fmla="*/ 2147483646 h 2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24"/>
              <a:gd name="T16" fmla="*/ 0 h 295"/>
              <a:gd name="T17" fmla="*/ 1724 w 1724"/>
              <a:gd name="T18" fmla="*/ 295 h 2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24" h="295">
                <a:moveTo>
                  <a:pt x="1724" y="295"/>
                </a:moveTo>
                <a:cubicBezTo>
                  <a:pt x="1716" y="291"/>
                  <a:pt x="1708" y="288"/>
                  <a:pt x="1633" y="250"/>
                </a:cubicBezTo>
                <a:cubicBezTo>
                  <a:pt x="1558" y="212"/>
                  <a:pt x="1459" y="106"/>
                  <a:pt x="1270" y="68"/>
                </a:cubicBezTo>
                <a:cubicBezTo>
                  <a:pt x="1081" y="30"/>
                  <a:pt x="711" y="0"/>
                  <a:pt x="499" y="23"/>
                </a:cubicBezTo>
                <a:cubicBezTo>
                  <a:pt x="287" y="46"/>
                  <a:pt x="143" y="125"/>
                  <a:pt x="0" y="204"/>
                </a:cubicBezTo>
              </a:path>
            </a:pathLst>
          </a:custGeom>
          <a:noFill/>
          <a:ln w="28575">
            <a:solidFill>
              <a:schemeClr val="accent2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345" name="Group 19"/>
          <p:cNvGrpSpPr>
            <a:grpSpLocks/>
          </p:cNvGrpSpPr>
          <p:nvPr/>
        </p:nvGrpSpPr>
        <p:grpSpPr bwMode="auto">
          <a:xfrm>
            <a:off x="7215188" y="1916113"/>
            <a:ext cx="1624012" cy="1038225"/>
            <a:chOff x="4195" y="1207"/>
            <a:chExt cx="945" cy="654"/>
          </a:xfrm>
        </p:grpSpPr>
        <p:sp>
          <p:nvSpPr>
            <p:cNvPr id="14346" name="Text Box 20"/>
            <p:cNvSpPr txBox="1">
              <a:spLocks noChangeArrowheads="1"/>
            </p:cNvSpPr>
            <p:nvPr/>
          </p:nvSpPr>
          <p:spPr bwMode="auto">
            <a:xfrm>
              <a:off x="4195" y="1207"/>
              <a:ext cx="174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14347" name="Text Box 21"/>
            <p:cNvSpPr txBox="1">
              <a:spLocks noChangeArrowheads="1"/>
            </p:cNvSpPr>
            <p:nvPr/>
          </p:nvSpPr>
          <p:spPr bwMode="auto">
            <a:xfrm>
              <a:off x="4966" y="1253"/>
              <a:ext cx="174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14348" name="Text Box 22"/>
            <p:cNvSpPr txBox="1">
              <a:spLocks noChangeArrowheads="1"/>
            </p:cNvSpPr>
            <p:nvPr/>
          </p:nvSpPr>
          <p:spPr bwMode="auto">
            <a:xfrm>
              <a:off x="4467" y="1661"/>
              <a:ext cx="174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14349" name="Line 23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Line 24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Line 25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9144000" cy="511175"/>
          </a:xfrm>
        </p:spPr>
        <p:txBody>
          <a:bodyPr/>
          <a:lstStyle/>
          <a:p>
            <a:pPr eaLnBrk="1" hangingPunct="1"/>
            <a:r>
              <a:rPr lang="de-DE" altLang="en-US"/>
              <a:t>Intuition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1524000"/>
            <a:ext cx="842645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/>
              <a:t>Transitive closure of a graph:</a:t>
            </a:r>
          </a:p>
          <a:p>
            <a:pPr eaLnBrk="1" hangingPunct="1">
              <a:buFont typeface="Wingdings" charset="2"/>
              <a:buNone/>
            </a:pPr>
            <a:endParaRPr lang="de-DE" altLang="en-US"/>
          </a:p>
          <a:p>
            <a:pPr lvl="1" eaLnBrk="1" hangingPunct="1">
              <a:buFont typeface="Wingdings" charset="2"/>
              <a:buNone/>
            </a:pPr>
            <a:r>
              <a:rPr lang="de-DE" altLang="en-US" b="1">
                <a:latin typeface="Courier New" charset="0"/>
              </a:rPr>
              <a:t>		T(</a:t>
            </a:r>
            <a:r>
              <a:rPr lang="de-DE" altLang="en-US" b="1">
                <a:solidFill>
                  <a:srgbClr val="003366"/>
                </a:solidFill>
                <a:latin typeface="Courier New" charset="0"/>
              </a:rPr>
              <a:t>1</a:t>
            </a:r>
            <a:r>
              <a:rPr lang="de-DE" altLang="en-US" b="1">
                <a:latin typeface="Courier New" charset="0"/>
              </a:rPr>
              <a:t>,</a:t>
            </a:r>
            <a:r>
              <a:rPr lang="de-DE" altLang="en-US" b="1">
                <a:solidFill>
                  <a:srgbClr val="003366"/>
                </a:solidFill>
                <a:latin typeface="Courier New" charset="0"/>
              </a:rPr>
              <a:t>2</a:t>
            </a:r>
            <a:r>
              <a:rPr lang="de-DE" altLang="en-US" b="1">
                <a:latin typeface="Courier New" charset="0"/>
              </a:rPr>
              <a:t>) :- G(</a:t>
            </a:r>
            <a:r>
              <a:rPr lang="de-DE" altLang="en-US" b="1">
                <a:solidFill>
                  <a:srgbClr val="003366"/>
                </a:solidFill>
                <a:latin typeface="Courier New" charset="0"/>
              </a:rPr>
              <a:t>1,2</a:t>
            </a:r>
            <a:r>
              <a:rPr lang="de-DE" altLang="en-US" b="1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>
                <a:latin typeface="Courier New" charset="0"/>
              </a:rPr>
              <a:t>		T(x,y) :- G(x,z), T(z,y)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/>
          </a:p>
          <a:p>
            <a:pPr eaLnBrk="1" hangingPunct="1">
              <a:buFont typeface="Wingdings" charset="2"/>
              <a:buNone/>
            </a:pPr>
            <a:r>
              <a:rPr lang="de-DE" altLang="en-US"/>
              <a:t> </a:t>
            </a:r>
            <a:endParaRPr lang="de-DE" altLang="en-US" b="1">
              <a:latin typeface="Courier New" charset="0"/>
            </a:endParaRP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8072438" y="2997200"/>
            <a:ext cx="1271587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400"/>
              <a:t>    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G____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1 | 2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2 | 3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3 | 2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193675" y="3116263"/>
            <a:ext cx="1271588" cy="176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400"/>
              <a:t>   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T____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1 | 2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  | </a:t>
            </a:r>
          </a:p>
          <a:p>
            <a:pPr>
              <a:lnSpc>
                <a:spcPct val="90000"/>
              </a:lnSpc>
            </a:pPr>
            <a:r>
              <a:rPr lang="de-DE" altLang="en-US" sz="2400">
                <a:solidFill>
                  <a:srgbClr val="003366"/>
                </a:solidFill>
              </a:rPr>
              <a:t>     |</a:t>
            </a:r>
            <a:r>
              <a:rPr lang="de-DE" altLang="en-US" sz="2400"/>
              <a:t> </a:t>
            </a:r>
          </a:p>
        </p:txBody>
      </p:sp>
      <p:sp>
        <p:nvSpPr>
          <p:cNvPr id="16389" name="Freeform 13"/>
          <p:cNvSpPr>
            <a:spLocks/>
          </p:cNvSpPr>
          <p:nvPr/>
        </p:nvSpPr>
        <p:spPr bwMode="auto">
          <a:xfrm>
            <a:off x="5500688" y="3141663"/>
            <a:ext cx="4040187" cy="682625"/>
          </a:xfrm>
          <a:custGeom>
            <a:avLst/>
            <a:gdLst>
              <a:gd name="T0" fmla="*/ 2147483646 w 2350"/>
              <a:gd name="T1" fmla="*/ 2147483646 h 430"/>
              <a:gd name="T2" fmla="*/ 2147483646 w 2350"/>
              <a:gd name="T3" fmla="*/ 2147483646 h 430"/>
              <a:gd name="T4" fmla="*/ 0 w 2350"/>
              <a:gd name="T5" fmla="*/ 2147483646 h 430"/>
              <a:gd name="T6" fmla="*/ 0 60000 65536"/>
              <a:gd name="T7" fmla="*/ 0 60000 65536"/>
              <a:gd name="T8" fmla="*/ 0 60000 65536"/>
              <a:gd name="T9" fmla="*/ 0 w 2350"/>
              <a:gd name="T10" fmla="*/ 0 h 430"/>
              <a:gd name="T11" fmla="*/ 2350 w 2350"/>
              <a:gd name="T12" fmla="*/ 430 h 4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0" h="430">
                <a:moveTo>
                  <a:pt x="2131" y="430"/>
                </a:moveTo>
                <a:cubicBezTo>
                  <a:pt x="2240" y="283"/>
                  <a:pt x="2350" y="136"/>
                  <a:pt x="1995" y="68"/>
                </a:cubicBezTo>
                <a:cubicBezTo>
                  <a:pt x="1640" y="0"/>
                  <a:pt x="820" y="11"/>
                  <a:pt x="0" y="22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Oval 14"/>
          <p:cNvSpPr>
            <a:spLocks noChangeArrowheads="1"/>
          </p:cNvSpPr>
          <p:nvPr/>
        </p:nvSpPr>
        <p:spPr bwMode="auto">
          <a:xfrm>
            <a:off x="8229600" y="3716338"/>
            <a:ext cx="1014413" cy="433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/>
          </a:p>
        </p:txBody>
      </p:sp>
      <p:sp>
        <p:nvSpPr>
          <p:cNvPr id="16391" name="Text Box 15"/>
          <p:cNvSpPr txBox="1">
            <a:spLocks noChangeArrowheads="1"/>
          </p:cNvSpPr>
          <p:nvPr/>
        </p:nvSpPr>
        <p:spPr bwMode="auto">
          <a:xfrm>
            <a:off x="1052513" y="5229225"/>
            <a:ext cx="3468687" cy="5397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b="1"/>
              <a:t>(2) ... map to instances</a:t>
            </a:r>
            <a:br>
              <a:rPr lang="de-DE" altLang="en-US" b="1"/>
            </a:br>
            <a:r>
              <a:rPr lang="de-DE" altLang="en-US" b="1"/>
              <a:t>over the relations in the rule head</a:t>
            </a:r>
          </a:p>
        </p:txBody>
      </p:sp>
      <p:sp>
        <p:nvSpPr>
          <p:cNvPr id="16392" name="Freeform 16"/>
          <p:cNvSpPr>
            <a:spLocks/>
          </p:cNvSpPr>
          <p:nvPr/>
        </p:nvSpPr>
        <p:spPr bwMode="auto">
          <a:xfrm>
            <a:off x="2535238" y="2744788"/>
            <a:ext cx="2965450" cy="468312"/>
          </a:xfrm>
          <a:custGeom>
            <a:avLst/>
            <a:gdLst>
              <a:gd name="T0" fmla="*/ 2147483646 w 1724"/>
              <a:gd name="T1" fmla="*/ 2147483646 h 295"/>
              <a:gd name="T2" fmla="*/ 2147483646 w 1724"/>
              <a:gd name="T3" fmla="*/ 2147483646 h 295"/>
              <a:gd name="T4" fmla="*/ 2147483646 w 1724"/>
              <a:gd name="T5" fmla="*/ 2147483646 h 295"/>
              <a:gd name="T6" fmla="*/ 2147483646 w 1724"/>
              <a:gd name="T7" fmla="*/ 2147483646 h 295"/>
              <a:gd name="T8" fmla="*/ 0 w 1724"/>
              <a:gd name="T9" fmla="*/ 2147483646 h 2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24"/>
              <a:gd name="T16" fmla="*/ 0 h 295"/>
              <a:gd name="T17" fmla="*/ 1724 w 1724"/>
              <a:gd name="T18" fmla="*/ 295 h 2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24" h="295">
                <a:moveTo>
                  <a:pt x="1724" y="295"/>
                </a:moveTo>
                <a:cubicBezTo>
                  <a:pt x="1716" y="291"/>
                  <a:pt x="1708" y="288"/>
                  <a:pt x="1633" y="250"/>
                </a:cubicBezTo>
                <a:cubicBezTo>
                  <a:pt x="1558" y="212"/>
                  <a:pt x="1459" y="106"/>
                  <a:pt x="1270" y="68"/>
                </a:cubicBezTo>
                <a:cubicBezTo>
                  <a:pt x="1081" y="30"/>
                  <a:pt x="711" y="0"/>
                  <a:pt x="499" y="23"/>
                </a:cubicBezTo>
                <a:cubicBezTo>
                  <a:pt x="287" y="46"/>
                  <a:pt x="143" y="125"/>
                  <a:pt x="0" y="204"/>
                </a:cubicBezTo>
              </a:path>
            </a:pathLst>
          </a:custGeom>
          <a:noFill/>
          <a:ln w="28575">
            <a:solidFill>
              <a:schemeClr val="accent2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Freeform 17"/>
          <p:cNvSpPr>
            <a:spLocks/>
          </p:cNvSpPr>
          <p:nvPr/>
        </p:nvSpPr>
        <p:spPr bwMode="auto">
          <a:xfrm>
            <a:off x="584200" y="2924175"/>
            <a:ext cx="1873250" cy="744538"/>
          </a:xfrm>
          <a:custGeom>
            <a:avLst/>
            <a:gdLst>
              <a:gd name="T0" fmla="*/ 2147483646 w 1089"/>
              <a:gd name="T1" fmla="*/ 2147483646 h 469"/>
              <a:gd name="T2" fmla="*/ 2147483646 w 1089"/>
              <a:gd name="T3" fmla="*/ 2147483646 h 469"/>
              <a:gd name="T4" fmla="*/ 2147483646 w 1089"/>
              <a:gd name="T5" fmla="*/ 2147483646 h 469"/>
              <a:gd name="T6" fmla="*/ 0 w 1089"/>
              <a:gd name="T7" fmla="*/ 2147483646 h 469"/>
              <a:gd name="T8" fmla="*/ 0 60000 65536"/>
              <a:gd name="T9" fmla="*/ 0 60000 65536"/>
              <a:gd name="T10" fmla="*/ 0 60000 65536"/>
              <a:gd name="T11" fmla="*/ 0 60000 65536"/>
              <a:gd name="T12" fmla="*/ 0 w 1089"/>
              <a:gd name="T13" fmla="*/ 0 h 469"/>
              <a:gd name="T14" fmla="*/ 1089 w 1089"/>
              <a:gd name="T15" fmla="*/ 469 h 4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9" h="469">
                <a:moveTo>
                  <a:pt x="1089" y="106"/>
                </a:moveTo>
                <a:cubicBezTo>
                  <a:pt x="964" y="53"/>
                  <a:pt x="839" y="0"/>
                  <a:pt x="680" y="15"/>
                </a:cubicBezTo>
                <a:cubicBezTo>
                  <a:pt x="521" y="30"/>
                  <a:pt x="249" y="121"/>
                  <a:pt x="136" y="197"/>
                </a:cubicBezTo>
                <a:cubicBezTo>
                  <a:pt x="23" y="273"/>
                  <a:pt x="11" y="371"/>
                  <a:pt x="0" y="469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Oval 18"/>
          <p:cNvSpPr>
            <a:spLocks noChangeArrowheads="1"/>
          </p:cNvSpPr>
          <p:nvPr/>
        </p:nvSpPr>
        <p:spPr bwMode="auto">
          <a:xfrm>
            <a:off x="350838" y="3789363"/>
            <a:ext cx="935037" cy="431800"/>
          </a:xfrm>
          <a:prstGeom prst="ellipse">
            <a:avLst/>
          </a:prstGeom>
          <a:noFill/>
          <a:ln w="28575">
            <a:solidFill>
              <a:srgbClr val="99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/>
          </a:p>
        </p:txBody>
      </p:sp>
      <p:sp>
        <p:nvSpPr>
          <p:cNvPr id="16395" name="Text Box 20"/>
          <p:cNvSpPr txBox="1">
            <a:spLocks noChangeArrowheads="1"/>
          </p:cNvSpPr>
          <p:nvPr/>
        </p:nvSpPr>
        <p:spPr bwMode="auto">
          <a:xfrm>
            <a:off x="7215188" y="1916113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16396" name="Text Box 21"/>
          <p:cNvSpPr txBox="1">
            <a:spLocks noChangeArrowheads="1"/>
          </p:cNvSpPr>
          <p:nvPr/>
        </p:nvSpPr>
        <p:spPr bwMode="auto">
          <a:xfrm>
            <a:off x="8540750" y="1989138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16397" name="Text Box 22"/>
          <p:cNvSpPr txBox="1">
            <a:spLocks noChangeArrowheads="1"/>
          </p:cNvSpPr>
          <p:nvPr/>
        </p:nvSpPr>
        <p:spPr bwMode="auto">
          <a:xfrm>
            <a:off x="7681913" y="2636838"/>
            <a:ext cx="298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16398" name="Line 23"/>
          <p:cNvSpPr>
            <a:spLocks noChangeShapeType="1"/>
          </p:cNvSpPr>
          <p:nvPr/>
        </p:nvSpPr>
        <p:spPr bwMode="auto">
          <a:xfrm>
            <a:off x="7548563" y="2112963"/>
            <a:ext cx="936625" cy="7143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24"/>
          <p:cNvSpPr>
            <a:spLocks noChangeShapeType="1"/>
          </p:cNvSpPr>
          <p:nvPr/>
        </p:nvSpPr>
        <p:spPr bwMode="auto">
          <a:xfrm flipH="1">
            <a:off x="8015288" y="2328863"/>
            <a:ext cx="663575" cy="431800"/>
          </a:xfrm>
          <a:prstGeom prst="line">
            <a:avLst/>
          </a:prstGeom>
          <a:noFill/>
          <a:ln w="19050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25"/>
          <p:cNvSpPr>
            <a:spLocks noChangeShapeType="1"/>
          </p:cNvSpPr>
          <p:nvPr/>
        </p:nvSpPr>
        <p:spPr bwMode="auto">
          <a:xfrm flipH="1">
            <a:off x="8072438" y="2420938"/>
            <a:ext cx="661987" cy="431800"/>
          </a:xfrm>
          <a:prstGeom prst="line">
            <a:avLst/>
          </a:prstGeom>
          <a:noFill/>
          <a:ln w="19050">
            <a:solidFill>
              <a:srgbClr val="003366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-Einführung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1E12A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-Einführu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-Einführ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-Einführu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-Einführu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-Einführu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-Einführu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-Einführu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-Einführu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868</Words>
  <Application>Microsoft Macintosh PowerPoint</Application>
  <PresentationFormat>A4 Paper (210x297 mm)</PresentationFormat>
  <Paragraphs>324</Paragraphs>
  <Slides>19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Courier New</vt:lpstr>
      <vt:lpstr>Helvetica</vt:lpstr>
      <vt:lpstr>Monotype Sorts</vt:lpstr>
      <vt:lpstr>ＭＳ Ｐゴシック</vt:lpstr>
      <vt:lpstr>Symbol</vt:lpstr>
      <vt:lpstr>Wingdings</vt:lpstr>
      <vt:lpstr>Arial</vt:lpstr>
      <vt:lpstr>1-Einführung</vt:lpstr>
      <vt:lpstr>Clip</vt:lpstr>
      <vt:lpstr>Datenbanken </vt:lpstr>
      <vt:lpstr>Danksagung</vt:lpstr>
      <vt:lpstr>Datalog: Recursive Queries</vt:lpstr>
      <vt:lpstr>Model Theoretic Approach</vt:lpstr>
      <vt:lpstr>Recursive query in Datalog(rec, no-neg) notation </vt:lpstr>
      <vt:lpstr>Intuition</vt:lpstr>
      <vt:lpstr>Intuition</vt:lpstr>
      <vt:lpstr>Intuition</vt:lpstr>
      <vt:lpstr>Intuition</vt:lpstr>
      <vt:lpstr>Intuition</vt:lpstr>
      <vt:lpstr>Intuition</vt:lpstr>
      <vt:lpstr>Intuition</vt:lpstr>
      <vt:lpstr>Intuition</vt:lpstr>
      <vt:lpstr>Intuition</vt:lpstr>
      <vt:lpstr>Intuition</vt:lpstr>
      <vt:lpstr>Correctness</vt:lpstr>
      <vt:lpstr>Works only for Safe Datalog</vt:lpstr>
      <vt:lpstr>Evaluation in SQL with Joins</vt:lpstr>
      <vt:lpstr>Zusammenfassung, Kernpunkte</vt:lpstr>
    </vt:vector>
  </TitlesOfParts>
  <Company>Hamburg University of Technology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3: Das relationale DB-Modell &amp; SQL</dc:title>
  <cp:lastModifiedBy>Ralf Möller</cp:lastModifiedBy>
  <cp:revision>137</cp:revision>
  <cp:lastPrinted>2016-07-12T06:11:33Z</cp:lastPrinted>
  <dcterms:created xsi:type="dcterms:W3CDTF">2013-01-28T13:28:53Z</dcterms:created>
  <dcterms:modified xsi:type="dcterms:W3CDTF">2016-07-12T06:11:46Z</dcterms:modified>
</cp:coreProperties>
</file>