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419" r:id="rId2"/>
    <p:sldId id="289" r:id="rId3"/>
    <p:sldId id="272" r:id="rId4"/>
    <p:sldId id="274" r:id="rId5"/>
    <p:sldId id="295" r:id="rId6"/>
    <p:sldId id="377" r:id="rId7"/>
    <p:sldId id="287" r:id="rId8"/>
    <p:sldId id="340" r:id="rId9"/>
    <p:sldId id="413" r:id="rId10"/>
    <p:sldId id="414" r:id="rId11"/>
    <p:sldId id="415" r:id="rId12"/>
    <p:sldId id="416" r:id="rId13"/>
    <p:sldId id="418" r:id="rId14"/>
    <p:sldId id="428" r:id="rId15"/>
    <p:sldId id="421" r:id="rId16"/>
    <p:sldId id="422" r:id="rId17"/>
    <p:sldId id="423" r:id="rId18"/>
    <p:sldId id="427" r:id="rId19"/>
    <p:sldId id="429" r:id="rId20"/>
    <p:sldId id="37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/>
    <p:restoredTop sz="94775"/>
  </p:normalViewPr>
  <p:slideViewPr>
    <p:cSldViewPr>
      <p:cViewPr varScale="1">
        <p:scale>
          <a:sx n="124" d="100"/>
          <a:sy n="124" d="100"/>
        </p:scale>
        <p:origin x="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28.06.17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28.06.17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Braun und Felix </a:t>
            </a:r>
            <a:r>
              <a:rPr lang="de-DE" sz="2400" dirty="0" err="1" smtClean="0">
                <a:cs typeface="+mn-cs"/>
              </a:rPr>
              <a:t>Kuhr</a:t>
            </a:r>
            <a:r>
              <a:rPr lang="de-DE" sz="2400" dirty="0" smtClean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Spezialisierung des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Vorwissen: A[i] = i</a:t>
            </a:r>
          </a:p>
          <a:p>
            <a:endParaRPr lang="de-DE" sz="3200" dirty="0"/>
          </a:p>
          <a:p>
            <a:r>
              <a:rPr lang="de-DE" sz="3200" dirty="0" smtClean="0"/>
              <a:t>Das Problem wird sehr viel einfacher!</a:t>
            </a:r>
          </a:p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13278" y="1412776"/>
            <a:ext cx="51395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aseline="0" dirty="0"/>
              <a:t>1  2  3  </a:t>
            </a:r>
            <a:r>
              <a:rPr lang="de-DE" altLang="de-DE" sz="2400" baseline="0" dirty="0" smtClean="0"/>
              <a:t>…  </a:t>
            </a:r>
            <a:r>
              <a:rPr lang="de-DE" altLang="de-DE" sz="2400" baseline="0" dirty="0"/>
              <a:t>49  50  51  52  </a:t>
            </a:r>
            <a:r>
              <a:rPr lang="de-DE" altLang="de-DE" sz="2400" dirty="0" smtClean="0"/>
              <a:t>…</a:t>
            </a:r>
            <a:r>
              <a:rPr lang="de-DE" altLang="de-DE" sz="2400" baseline="0" dirty="0" smtClean="0"/>
              <a:t>   </a:t>
            </a:r>
            <a:r>
              <a:rPr lang="de-DE" altLang="de-DE" sz="2400" baseline="0" dirty="0"/>
              <a:t>98  99  100</a:t>
            </a: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2625154" y="1773138"/>
            <a:ext cx="360363" cy="215900"/>
            <a:chOff x="1474" y="3385"/>
            <a:chExt cx="227" cy="136"/>
          </a:xfrm>
        </p:grpSpPr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474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1701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1474" y="352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2193354" y="1773138"/>
            <a:ext cx="1295400" cy="287338"/>
            <a:chOff x="1202" y="3385"/>
            <a:chExt cx="816" cy="181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202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018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1202" y="356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328167" y="1773138"/>
            <a:ext cx="3168650" cy="360363"/>
            <a:chOff x="657" y="3385"/>
            <a:chExt cx="1996" cy="227"/>
          </a:xfrm>
        </p:grpSpPr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657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653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657" y="3612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3" name="Group 33"/>
          <p:cNvGrpSpPr>
            <a:grpSpLocks/>
          </p:cNvGrpSpPr>
          <p:nvPr/>
        </p:nvGrpSpPr>
        <p:grpSpPr bwMode="auto">
          <a:xfrm>
            <a:off x="1040829" y="1773138"/>
            <a:ext cx="3887788" cy="431800"/>
            <a:chOff x="476" y="3385"/>
            <a:chExt cx="2449" cy="272"/>
          </a:xfrm>
        </p:grpSpPr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476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2925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476" y="3657"/>
              <a:ext cx="2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753492" y="1773138"/>
            <a:ext cx="4679950" cy="503238"/>
            <a:chOff x="295" y="3385"/>
            <a:chExt cx="2948" cy="317"/>
          </a:xfrm>
        </p:grpSpPr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295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43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295" y="3702"/>
              <a:ext cx="2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793804" y="1484213"/>
            <a:ext cx="317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Summe jedes Paares: 101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5793804" y="1916013"/>
            <a:ext cx="135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50 Paare: 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7162229" y="191601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101 </a:t>
            </a:r>
            <a:r>
              <a:rPr lang="de-DE" altLang="de-DE" baseline="-2000"/>
              <a:t>*</a:t>
            </a:r>
            <a:r>
              <a:rPr lang="de-DE" altLang="de-DE" baseline="0"/>
              <a:t> 50 = 5050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Ausnutzen der Einschränkung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2780382"/>
            <a:ext cx="8229600" cy="3528938"/>
          </a:xfrm>
        </p:spPr>
        <p:txBody>
          <a:bodyPr/>
          <a:lstStyle/>
          <a:p>
            <a:r>
              <a:rPr lang="de-DE" sz="2400" dirty="0" smtClean="0"/>
              <a:t>Lösungsverfahren: </a:t>
            </a:r>
            <a:br>
              <a:rPr lang="de-DE" sz="2400" dirty="0" smtClean="0"/>
            </a:br>
            <a:r>
              <a:rPr lang="de-DE" sz="2400" dirty="0" smtClean="0"/>
              <a:t>       </a:t>
            </a:r>
            <a:r>
              <a:rPr lang="de-DE" sz="2400" b="1" dirty="0" err="1" smtClean="0"/>
              <a:t>function</a:t>
            </a:r>
            <a:r>
              <a:rPr lang="de-DE" sz="2400" dirty="0" smtClean="0"/>
              <a:t> summe-2(A)</a:t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/>
              </a:rPr>
              <a:t> </a:t>
            </a:r>
            <a:r>
              <a:rPr lang="de-DE" sz="2400" i="1" dirty="0" err="1" smtClean="0">
                <a:sym typeface="Wingdings"/>
              </a:rPr>
              <a:t>length</a:t>
            </a:r>
            <a:r>
              <a:rPr lang="de-DE" sz="2400" dirty="0" smtClean="0">
                <a:sym typeface="Wingdings"/>
              </a:rPr>
              <a:t>(A)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(n+1)*(</a:t>
            </a:r>
            <a:r>
              <a:rPr lang="de-DE" sz="2400" dirty="0" err="1" smtClean="0"/>
              <a:t>n</a:t>
            </a:r>
            <a:r>
              <a:rPr lang="de-DE" sz="2400" dirty="0" smtClean="0"/>
              <a:t>/2)</a:t>
            </a:r>
          </a:p>
          <a:p>
            <a:r>
              <a:rPr lang="de-DE" sz="2400" dirty="0" smtClean="0"/>
              <a:t>Nach Carl Friedrich Gauß (ca. 1786)</a:t>
            </a:r>
          </a:p>
          <a:p>
            <a:r>
              <a:rPr lang="de-DE" sz="2400" dirty="0" smtClean="0"/>
              <a:t>Aufwand? </a:t>
            </a:r>
            <a:endParaRPr lang="de-DE" sz="2400" dirty="0"/>
          </a:p>
          <a:p>
            <a:r>
              <a:rPr lang="de-DE" sz="2400" dirty="0" smtClean="0"/>
              <a:t>Konstant, d.h. </a:t>
            </a:r>
            <a:r>
              <a:rPr lang="de-DE" sz="2400" dirty="0"/>
              <a:t>hängt (idealisiert</a:t>
            </a:r>
            <a:r>
              <a:rPr lang="de-DE" sz="2400" dirty="0" smtClean="0"/>
              <a:t>!) nicht von </a:t>
            </a:r>
            <a:r>
              <a:rPr lang="de-DE" sz="2400" dirty="0" err="1" smtClean="0"/>
              <a:t>n</a:t>
            </a:r>
            <a:r>
              <a:rPr lang="de-DE" sz="2400" dirty="0" smtClean="0"/>
              <a:t> ab </a:t>
            </a:r>
          </a:p>
          <a:p>
            <a:r>
              <a:rPr lang="de-DE" sz="2400" dirty="0" smtClean="0"/>
              <a:t>Entwurfsmuster</a:t>
            </a:r>
            <a:r>
              <a:rPr lang="de-DE" sz="2400" dirty="0"/>
              <a:t>: </a:t>
            </a:r>
            <a:r>
              <a:rPr lang="de-DE" sz="2400" dirty="0" smtClean="0"/>
              <a:t>Ein-Schritt-Berechnung</a:t>
            </a:r>
            <a:endParaRPr lang="de-DE" sz="2400" dirty="0"/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6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Algorithmen: Notation durch Programme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Annahme: Serielle Ausführung</a:t>
            </a:r>
          </a:p>
          <a:p>
            <a:r>
              <a:rPr lang="de-DE" dirty="0" smtClean="0"/>
              <a:t>Vgl.</a:t>
            </a:r>
            <a:r>
              <a:rPr lang="de-DE" b="1" dirty="0" smtClean="0"/>
              <a:t> </a:t>
            </a:r>
            <a:r>
              <a:rPr lang="de-DE" b="1" dirty="0"/>
              <a:t>Vorlesung </a:t>
            </a:r>
            <a:r>
              <a:rPr lang="de-DE" b="1" dirty="0" smtClean="0"/>
              <a:t>„Einführung in die Programmierung“</a:t>
            </a:r>
            <a:endParaRPr lang="de-DE" b="1" dirty="0"/>
          </a:p>
          <a:p>
            <a:pPr lvl="1"/>
            <a:r>
              <a:rPr lang="de-DE" dirty="0" smtClean="0"/>
              <a:t>Variablen, Felder A[...]</a:t>
            </a:r>
          </a:p>
          <a:p>
            <a:pPr lvl="1"/>
            <a:r>
              <a:rPr lang="de-DE" dirty="0" smtClean="0"/>
              <a:t>Zuweisungen </a:t>
            </a:r>
            <a:r>
              <a:rPr lang="de-DE" smtClean="0">
                <a:sym typeface="Wingdings"/>
              </a:rPr>
              <a:t> (oder auch </a:t>
            </a:r>
            <a:r>
              <a:rPr lang="de-DE" smtClean="0"/>
              <a:t> </a:t>
            </a:r>
            <a:r>
              <a:rPr lang="de-DE" b="1" dirty="0" smtClean="0"/>
              <a:t>:= 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Fallunterscheidungen </a:t>
            </a:r>
            <a:r>
              <a:rPr lang="de-DE" b="1" dirty="0" err="1" smtClean="0"/>
              <a:t>if</a:t>
            </a:r>
            <a:r>
              <a:rPr lang="de-DE" b="1" dirty="0" smtClean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r>
              <a:rPr lang="de-DE" b="1" dirty="0" err="1"/>
              <a:t>then</a:t>
            </a:r>
            <a:r>
              <a:rPr lang="de-DE" b="1" dirty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r>
              <a:rPr lang="de-DE" b="1" dirty="0" err="1" smtClean="0"/>
              <a:t>else</a:t>
            </a:r>
            <a:r>
              <a:rPr lang="de-DE" b="1" dirty="0" smtClean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endParaRPr lang="de-DE" b="1" dirty="0" smtClean="0"/>
          </a:p>
          <a:p>
            <a:pPr lvl="2"/>
            <a:r>
              <a:rPr lang="de-DE" dirty="0" smtClean="0"/>
              <a:t>Vergleich und Berechnungen für Bedingungstest</a:t>
            </a:r>
            <a:endParaRPr lang="de-DE" b="1" dirty="0" smtClean="0"/>
          </a:p>
          <a:p>
            <a:pPr lvl="1"/>
            <a:r>
              <a:rPr lang="de-DE" dirty="0" smtClean="0"/>
              <a:t>Schleifen </a:t>
            </a:r>
            <a:r>
              <a:rPr lang="de-DE" b="1" dirty="0" err="1" smtClean="0"/>
              <a:t>while</a:t>
            </a:r>
            <a:r>
              <a:rPr lang="de-DE" b="1" dirty="0" smtClean="0"/>
              <a:t> </a:t>
            </a:r>
            <a:r>
              <a:rPr lang="de-DE" dirty="0" smtClean="0"/>
              <a:t>...</a:t>
            </a:r>
            <a:r>
              <a:rPr lang="de-DE" b="1" dirty="0" smtClean="0"/>
              <a:t> do</a:t>
            </a:r>
            <a:r>
              <a:rPr lang="de-DE" dirty="0" smtClean="0"/>
              <a:t>,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dirty="0" smtClean="0"/>
              <a:t>...</a:t>
            </a:r>
            <a:r>
              <a:rPr lang="de-DE" b="1" dirty="0" smtClean="0"/>
              <a:t> do</a:t>
            </a:r>
          </a:p>
          <a:p>
            <a:pPr lvl="2"/>
            <a:r>
              <a:rPr lang="de-DE" dirty="0" smtClean="0"/>
              <a:t>Vergleich </a:t>
            </a:r>
            <a:r>
              <a:rPr lang="de-DE" dirty="0"/>
              <a:t>und Berechnungen für </a:t>
            </a:r>
            <a:r>
              <a:rPr lang="de-DE" dirty="0" smtClean="0"/>
              <a:t>Bedingungstest</a:t>
            </a:r>
          </a:p>
          <a:p>
            <a:pPr lvl="1"/>
            <a:r>
              <a:rPr lang="de-DE" b="1" dirty="0" err="1"/>
              <a:t>procedure</a:t>
            </a:r>
            <a:r>
              <a:rPr lang="de-DE" dirty="0"/>
              <a:t>, </a:t>
            </a:r>
            <a:r>
              <a:rPr lang="de-DE" b="1" dirty="0" err="1"/>
              <a:t>function</a:t>
            </a:r>
            <a:endParaRPr lang="de-DE" b="1" dirty="0"/>
          </a:p>
          <a:p>
            <a:pPr lvl="1"/>
            <a:r>
              <a:rPr lang="de-DE" dirty="0" smtClean="0"/>
              <a:t>Auf Folien wird der jeweilige Skopus durch Einrückung ausgedrückt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6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Summe der Elemente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</a:t>
            </a:r>
            <a:r>
              <a:rPr lang="de-DE" b="1" dirty="0" smtClean="0"/>
              <a:t>S</a:t>
            </a:r>
            <a:r>
              <a:rPr lang="de-DE" dirty="0" smtClean="0"/>
              <a:t> von A, so dass gilt: </a:t>
            </a:r>
          </a:p>
          <a:p>
            <a:pPr lvl="2"/>
            <a:r>
              <a:rPr lang="de-DE" dirty="0" smtClean="0"/>
              <a:t>summe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</a:t>
            </a:r>
            <a:r>
              <a:rPr lang="de-DE" sz="2400" dirty="0" smtClean="0"/>
              <a:t>:</a:t>
            </a:r>
            <a:r>
              <a:rPr lang="de-DE" b="1" dirty="0" smtClean="0"/>
              <a:t> </a:t>
            </a:r>
            <a:r>
              <a:rPr lang="de-DE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</a:t>
            </a:r>
            <a:r>
              <a:rPr lang="de-DE" dirty="0" smtClean="0"/>
              <a:t>:</a:t>
            </a:r>
            <a:r>
              <a:rPr lang="de-DE" b="1" dirty="0" smtClean="0"/>
              <a:t> </a:t>
            </a:r>
            <a:r>
              <a:rPr lang="de-DE" dirty="0" smtClean="0"/>
              <a:t>summe </a:t>
            </a:r>
            <a:r>
              <a:rPr lang="de-DE" dirty="0"/>
              <a:t>= 𝚺</a:t>
            </a:r>
            <a:r>
              <a:rPr lang="de-DE" baseline="-25000" dirty="0"/>
              <a:t>i</a:t>
            </a:r>
            <a:r>
              <a:rPr lang="de-DE" baseline="-25000" dirty="0" smtClean="0"/>
              <a:t>∈{1</a:t>
            </a:r>
            <a:r>
              <a:rPr lang="de-DE" baseline="-25000" dirty="0"/>
              <a:t>,...,</a:t>
            </a:r>
            <a:r>
              <a:rPr lang="de-DE" baseline="-25000" dirty="0" err="1"/>
              <a:t>n</a:t>
            </a:r>
            <a:r>
              <a:rPr lang="de-DE" baseline="-25000" dirty="0"/>
              <a:t>}</a:t>
            </a:r>
            <a:r>
              <a:rPr lang="de-DE" dirty="0"/>
              <a:t> A[i</a:t>
            </a:r>
            <a:r>
              <a:rPr lang="de-DE" dirty="0" smtClean="0"/>
              <a:t>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29194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zweites Problem: Summe der Elemente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</a:t>
            </a:r>
            <a:r>
              <a:rPr lang="de-DE" b="1" dirty="0" smtClean="0"/>
              <a:t>S</a:t>
            </a:r>
            <a:r>
              <a:rPr lang="de-DE" dirty="0" smtClean="0"/>
              <a:t> von A, so dass gilt: </a:t>
            </a:r>
          </a:p>
          <a:p>
            <a:pPr lvl="2"/>
            <a:r>
              <a:rPr lang="de-DE" dirty="0" smtClean="0"/>
              <a:t>summe-2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</a:t>
            </a:r>
            <a:r>
              <a:rPr lang="de-DE" sz="2400" dirty="0" smtClean="0"/>
              <a:t>: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A[i] = i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</a:t>
            </a:r>
            <a:r>
              <a:rPr lang="de-DE" dirty="0" smtClean="0"/>
              <a:t>:</a:t>
            </a:r>
            <a:r>
              <a:rPr lang="de-DE" b="1" dirty="0" smtClean="0"/>
              <a:t> </a:t>
            </a:r>
            <a:r>
              <a:rPr lang="de-DE" dirty="0" smtClean="0"/>
              <a:t>summe-2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3210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</a:t>
            </a:r>
            <a:r>
              <a:rPr lang="de-DE" dirty="0"/>
              <a:t>In-situ-Sortierproblem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S von A, so dass gilt: ∀1≤i&lt;</a:t>
            </a:r>
            <a:r>
              <a:rPr lang="de-DE" dirty="0" err="1" smtClean="0"/>
              <a:t>j≤n</a:t>
            </a:r>
            <a:r>
              <a:rPr lang="de-DE" dirty="0" smtClean="0"/>
              <a:t>: A[i] ≤ A[</a:t>
            </a:r>
            <a:r>
              <a:rPr lang="de-DE" dirty="0" err="1" smtClean="0"/>
              <a:t>j</a:t>
            </a:r>
            <a:r>
              <a:rPr lang="de-DE" dirty="0" smtClean="0"/>
              <a:t>]</a:t>
            </a:r>
          </a:p>
          <a:p>
            <a:pPr lvl="1"/>
            <a:r>
              <a:rPr lang="de-DE" dirty="0" smtClean="0"/>
              <a:t>Nebenbedingung: Es wird intern kein weiteres Feld gleicher (oder auch nur fast gleicher Größe) verwendet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 = </a:t>
            </a:r>
            <a:r>
              <a:rPr lang="de-DE" b="1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 = </a:t>
            </a:r>
            <a:r>
              <a:rPr lang="de-DE" b="1" dirty="0"/>
              <a:t>∀1≤</a:t>
            </a:r>
            <a:r>
              <a:rPr lang="de-DE" b="1" dirty="0" smtClean="0"/>
              <a:t>i&lt;</a:t>
            </a:r>
            <a:r>
              <a:rPr lang="de-DE" b="1" dirty="0" err="1" smtClean="0"/>
              <a:t>j≤</a:t>
            </a:r>
            <a:r>
              <a:rPr lang="de-DE" b="1" dirty="0" err="1"/>
              <a:t>n</a:t>
            </a:r>
            <a:r>
              <a:rPr lang="de-DE" b="1" dirty="0"/>
              <a:t>: </a:t>
            </a:r>
            <a:r>
              <a:rPr lang="de-DE" b="1" dirty="0" smtClean="0"/>
              <a:t>A[</a:t>
            </a:r>
            <a:r>
              <a:rPr lang="de-DE" b="1" dirty="0"/>
              <a:t>i] ≤ </a:t>
            </a:r>
            <a:r>
              <a:rPr lang="de-DE" b="1" dirty="0" smtClean="0"/>
              <a:t>A[</a:t>
            </a:r>
            <a:r>
              <a:rPr lang="de-DE" b="1" dirty="0" err="1"/>
              <a:t>j</a:t>
            </a:r>
            <a:r>
              <a:rPr lang="de-DE" b="1" dirty="0" smtClean="0"/>
              <a:t>]</a:t>
            </a:r>
          </a:p>
          <a:p>
            <a:pPr lvl="2"/>
            <a:r>
              <a:rPr lang="de-DE" dirty="0" smtClean="0"/>
              <a:t>Nebenbedingung: nur „konstant“ viel zusätzlicher Speicher</a:t>
            </a:r>
            <a:br>
              <a:rPr lang="de-DE" dirty="0" smtClean="0"/>
            </a:br>
            <a:r>
              <a:rPr lang="de-DE" dirty="0" smtClean="0"/>
              <a:t>(feste Anzahl von Hilfsvariablen)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1491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In-situ-Sortieren: Problemanalyse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280" cy="5184353"/>
          </a:xfrm>
        </p:spPr>
        <p:txBody>
          <a:bodyPr/>
          <a:lstStyle/>
          <a:p>
            <a:r>
              <a:rPr lang="de-DE" dirty="0" smtClean="0"/>
              <a:t>Felder erlauben </a:t>
            </a:r>
            <a:r>
              <a:rPr lang="de-DE" b="1" dirty="0" smtClean="0"/>
              <a:t>wahlfreien</a:t>
            </a:r>
            <a:r>
              <a:rPr lang="de-DE" dirty="0" smtClean="0"/>
              <a:t> Zugriff auf Elemente</a:t>
            </a:r>
          </a:p>
          <a:p>
            <a:pPr lvl="1"/>
            <a:r>
              <a:rPr lang="de-DE" sz="2000" b="1" dirty="0" smtClean="0"/>
              <a:t>Zugriffszeit</a:t>
            </a:r>
            <a:r>
              <a:rPr lang="de-DE" sz="2000" dirty="0" smtClean="0"/>
              <a:t> für ein Feld </a:t>
            </a:r>
            <a:r>
              <a:rPr lang="de-DE" sz="2000" b="1" dirty="0" smtClean="0"/>
              <a:t>konstant</a:t>
            </a:r>
            <a:r>
              <a:rPr lang="de-DE" sz="2000" dirty="0" smtClean="0"/>
              <a:t> </a:t>
            </a:r>
            <a:br>
              <a:rPr lang="de-DE" sz="2000" dirty="0" smtClean="0"/>
            </a:br>
            <a:r>
              <a:rPr lang="de-DE" sz="2000" dirty="0" smtClean="0"/>
              <a:t>(d.h. sie hängt nicht vom Indexwert ab)</a:t>
            </a:r>
          </a:p>
          <a:p>
            <a:pPr lvl="1"/>
            <a:r>
              <a:rPr lang="de-DE" sz="2000" dirty="0" smtClean="0"/>
              <a:t>Idealisierende Annahme (gilt nicht für moderne Computer)</a:t>
            </a:r>
          </a:p>
          <a:p>
            <a:r>
              <a:rPr lang="de-DE" dirty="0" smtClean="0"/>
              <a:t>Es gibt keine Aussage darüber, ob die Feldinhalte schon sortiert sind, eine willkürliche Reihenfolge haben, oder umgekehrt sortiert sind</a:t>
            </a:r>
          </a:p>
          <a:p>
            <a:pPr lvl="1"/>
            <a:r>
              <a:rPr lang="de-DE" sz="2000" dirty="0" smtClean="0"/>
              <a:t>Vielleicht lassen sich solche „</a:t>
            </a:r>
            <a:r>
              <a:rPr lang="de-DE" sz="2000" b="1" dirty="0" smtClean="0"/>
              <a:t>erwarteten Eingaben</a:t>
            </a:r>
            <a:r>
              <a:rPr lang="de-DE" sz="2000" dirty="0" smtClean="0"/>
              <a:t>“ aber in der Praxis feststellen</a:t>
            </a:r>
          </a:p>
          <a:p>
            <a:r>
              <a:rPr lang="de-DE" b="1" dirty="0" smtClean="0"/>
              <a:t>Aufwand das Problem zu lösen</a:t>
            </a:r>
            <a:r>
              <a:rPr lang="de-DE" dirty="0" smtClean="0"/>
              <a:t>: Man kann leicht sehen, dass jedes Element „falsch positioniert“ sein kann</a:t>
            </a:r>
          </a:p>
          <a:p>
            <a:pPr lvl="1"/>
            <a:r>
              <a:rPr lang="de-DE" sz="2000" b="1" dirty="0" smtClean="0"/>
              <a:t>Mindestaufwand</a:t>
            </a:r>
            <a:r>
              <a:rPr lang="de-DE" sz="2000" dirty="0" smtClean="0"/>
              <a:t> im allgemeinen Fall: </a:t>
            </a:r>
            <a:r>
              <a:rPr lang="de-DE" sz="2000" dirty="0" err="1" smtClean="0"/>
              <a:t>n</a:t>
            </a:r>
            <a:r>
              <a:rPr lang="de-DE" sz="2000" dirty="0" smtClean="0"/>
              <a:t> Bewegungen</a:t>
            </a:r>
          </a:p>
          <a:p>
            <a:pPr lvl="1"/>
            <a:r>
              <a:rPr lang="de-DE" sz="2000" b="1" dirty="0" smtClean="0"/>
              <a:t>Maximalaufwand</a:t>
            </a:r>
            <a:r>
              <a:rPr lang="de-DE" sz="2000" dirty="0" smtClean="0"/>
              <a:t> in Abhängigkeit von </a:t>
            </a:r>
            <a:r>
              <a:rPr lang="de-DE" sz="2000" dirty="0" err="1" smtClean="0"/>
              <a:t>n</a:t>
            </a:r>
            <a:r>
              <a:rPr lang="de-DE" sz="2000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22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Aufwand zur Lösung eines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363272" cy="4968875"/>
          </a:xfrm>
        </p:spPr>
        <p:txBody>
          <a:bodyPr/>
          <a:lstStyle/>
          <a:p>
            <a:r>
              <a:rPr lang="de-DE" sz="2400" dirty="0" smtClean="0"/>
              <a:t>Gegeben ein </a:t>
            </a:r>
            <a:r>
              <a:rPr lang="de-DE" sz="2400" b="1" dirty="0" smtClean="0"/>
              <a:t>Problem</a:t>
            </a:r>
            <a:r>
              <a:rPr lang="de-DE" sz="2400" dirty="0" smtClean="0"/>
              <a:t> (hier: In-situ-Sortierproblem)</a:t>
            </a:r>
          </a:p>
          <a:p>
            <a:pPr lvl="1"/>
            <a:r>
              <a:rPr lang="de-DE" sz="2000" dirty="0" smtClean="0"/>
              <a:t>Damit verbundene Fragen:</a:t>
            </a:r>
          </a:p>
          <a:p>
            <a:pPr lvl="2"/>
            <a:r>
              <a:rPr lang="de-DE" sz="2000" dirty="0" smtClean="0"/>
              <a:t>Wie „langsam“ muss ein Algorithmus sein, damit alle möglichen Probleminstanzen korrekt gelöst werden?</a:t>
            </a:r>
          </a:p>
          <a:p>
            <a:pPr lvl="2"/>
            <a:r>
              <a:rPr lang="de-DE" sz="2000" dirty="0" smtClean="0"/>
              <a:t>Oder: Wenn wir schon einen Algorithmus haben, </a:t>
            </a:r>
            <a:br>
              <a:rPr lang="de-DE" sz="2000" dirty="0" smtClean="0"/>
            </a:br>
            <a:r>
              <a:rPr lang="de-DE" sz="2000" dirty="0" smtClean="0"/>
              <a:t>können wir noch einen „substantiell besseren“ finden?</a:t>
            </a:r>
          </a:p>
          <a:p>
            <a:r>
              <a:rPr lang="de-DE" sz="2400" dirty="0" smtClean="0"/>
              <a:t>Jedes Eingabefeld A stellt eine </a:t>
            </a:r>
            <a:r>
              <a:rPr lang="de-DE" sz="2400" b="1" dirty="0" smtClean="0"/>
              <a:t>Probleminstanz</a:t>
            </a:r>
            <a:r>
              <a:rPr lang="de-DE" sz="2400" dirty="0" smtClean="0"/>
              <a:t> dar</a:t>
            </a:r>
          </a:p>
          <a:p>
            <a:r>
              <a:rPr lang="de-DE" sz="2400" dirty="0" smtClean="0"/>
              <a:t>Notwendiger Aufwand in Abhängigkeit von der Eingabegröße heißt </a:t>
            </a:r>
            <a:r>
              <a:rPr lang="de-DE" sz="2400" b="1" dirty="0" smtClean="0"/>
              <a:t>Komplexität eines Problems</a:t>
            </a:r>
          </a:p>
          <a:p>
            <a:pPr lvl="1"/>
            <a:r>
              <a:rPr lang="de-DE" sz="2000" dirty="0" smtClean="0"/>
              <a:t>Anzahl der notwendigen Verarbeitungsschritte in Abhängigkeit der Größe der Eingabe (hier: Anzahl der Elemente des Feldes A)</a:t>
            </a:r>
          </a:p>
          <a:p>
            <a:pPr lvl="1"/>
            <a:r>
              <a:rPr lang="de-DE" sz="2000" dirty="0"/>
              <a:t>Komplexität durch </a:t>
            </a:r>
            <a:r>
              <a:rPr lang="de-DE" sz="2000" dirty="0" smtClean="0"/>
              <a:t>jeweils </a:t>
            </a:r>
            <a:r>
              <a:rPr lang="de-DE" sz="2000" dirty="0"/>
              <a:t>„schlimmste“ Probleminstanz </a:t>
            </a:r>
            <a:r>
              <a:rPr lang="de-DE" sz="2000" dirty="0" smtClean="0"/>
              <a:t>bestimmt</a:t>
            </a:r>
          </a:p>
          <a:p>
            <a:pPr lvl="1"/>
            <a:r>
              <a:rPr lang="de-DE" sz="2000" dirty="0" smtClean="0"/>
              <a:t>Einzelne Probleminstanzen können evtl. weniger Schritte benötigen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1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2: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Sortierung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07505" y="2636912"/>
            <a:ext cx="8208912" cy="396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7504" y="1052736"/>
            <a:ext cx="9073008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A = [4, 7, 3, 5, 9, 1]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In-situ-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Sortierverfahren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aufsteigend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Aufgabe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Entwickle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“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Idee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”</a:t>
            </a: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pic>
        <p:nvPicPr>
          <p:cNvPr id="5" name="Bild 4" descr="insertion-so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45192"/>
            <a:ext cx="6415732" cy="27801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843808" y="2708920"/>
            <a:ext cx="5200773" cy="1017404"/>
            <a:chOff x="2843808" y="2708920"/>
            <a:chExt cx="5200773" cy="1017404"/>
          </a:xfrm>
        </p:grpSpPr>
        <p:grpSp>
          <p:nvGrpSpPr>
            <p:cNvPr id="13" name="Gruppierung 12"/>
            <p:cNvGrpSpPr/>
            <p:nvPr/>
          </p:nvGrpSpPr>
          <p:grpSpPr>
            <a:xfrm>
              <a:off x="2843808" y="2708920"/>
              <a:ext cx="5200773" cy="1008112"/>
              <a:chOff x="2843808" y="2708920"/>
              <a:chExt cx="5200773" cy="1008112"/>
            </a:xfrm>
          </p:grpSpPr>
          <p:pic>
            <p:nvPicPr>
              <p:cNvPr id="9" name="Bild 8" descr="Screen Shot 2015-04-05 at 20.09.47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3170" y="2708920"/>
                <a:ext cx="4401411" cy="1008112"/>
              </a:xfrm>
              <a:prstGeom prst="rect">
                <a:avLst/>
              </a:prstGeom>
            </p:spPr>
          </p:pic>
          <p:cxnSp>
            <p:nvCxnSpPr>
              <p:cNvPr id="11" name="Gerade Verbindung mit Pfeil 10"/>
              <p:cNvCxnSpPr/>
              <p:nvPr/>
            </p:nvCxnSpPr>
            <p:spPr>
              <a:xfrm>
                <a:off x="3131840" y="2924944"/>
                <a:ext cx="5040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/>
              <p:cNvSpPr txBox="1"/>
              <p:nvPr/>
            </p:nvSpPr>
            <p:spPr>
              <a:xfrm>
                <a:off x="2843808" y="2708920"/>
                <a:ext cx="325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5868144" y="3356992"/>
              <a:ext cx="24077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mtClean="0"/>
                <a:t>j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4162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Entwurfsmuster / Entwurfsverfahren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Schrittweise Berechnung</a:t>
            </a:r>
          </a:p>
          <a:p>
            <a:pPr lvl="1"/>
            <a:r>
              <a:rPr lang="de-DE" dirty="0" smtClean="0"/>
              <a:t>Beispiel: Bestimmung </a:t>
            </a:r>
            <a:r>
              <a:rPr lang="de-DE" dirty="0"/>
              <a:t>der Summe eines Feldes </a:t>
            </a:r>
            <a:r>
              <a:rPr lang="de-DE" dirty="0" smtClean="0"/>
              <a:t>durch Aufsummierung von Feldelementen</a:t>
            </a:r>
          </a:p>
          <a:p>
            <a:r>
              <a:rPr lang="de-DE" dirty="0" smtClean="0"/>
              <a:t>Ein-Schritt-</a:t>
            </a:r>
            <a:r>
              <a:rPr lang="de-DE" dirty="0" err="1" smtClean="0"/>
              <a:t>Berechnng</a:t>
            </a:r>
            <a:endParaRPr lang="de-DE" dirty="0" smtClean="0"/>
          </a:p>
          <a:p>
            <a:pPr lvl="1"/>
            <a:r>
              <a:rPr lang="de-DE" dirty="0" smtClean="0"/>
              <a:t>Beispiel: Bestimmung der Summe eines Feldes ohne die Feldelemente selbst zu betrachten (geht nur unter Annahmen)</a:t>
            </a:r>
          </a:p>
          <a:p>
            <a:r>
              <a:rPr lang="de-DE" dirty="0" smtClean="0"/>
              <a:t>Verkleinerungsprinzip</a:t>
            </a:r>
          </a:p>
          <a:p>
            <a:pPr lvl="1"/>
            <a:r>
              <a:rPr lang="de-DE" dirty="0" smtClean="0"/>
              <a:t>Beispiel: Sortierung eines Feldes</a:t>
            </a:r>
          </a:p>
          <a:p>
            <a:pPr lvl="2"/>
            <a:r>
              <a:rPr lang="de-DE" dirty="0" smtClean="0"/>
              <a:t>Unsortierter Teil wird immer kleiner, letztlich leer</a:t>
            </a:r>
          </a:p>
          <a:p>
            <a:pPr lvl="2"/>
            <a:r>
              <a:rPr lang="de-DE" dirty="0" smtClean="0"/>
              <a:t>Umgekehrt: Sortierter Teil wird immer größer, umfasst am Ende alles </a:t>
            </a:r>
            <a:r>
              <a:rPr lang="de-DE" dirty="0" smtClean="0">
                <a:sym typeface="Wingdings"/>
              </a:rPr>
              <a:t> Sortierung erreicht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IT-Sicherheit</a:t>
            </a:r>
            <a:endParaRPr lang="de-DE" sz="1800" b="1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Robotik und Autonome Systeme</a:t>
            </a:r>
            <a:endParaRPr lang="de-DE" sz="1800" b="1" dirty="0"/>
          </a:p>
          <a:p>
            <a:pPr>
              <a:defRPr/>
            </a:pPr>
            <a:endParaRPr lang="de-DE" sz="1800" b="1" dirty="0" smtClean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Einführung in die Programmierung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charset="0"/>
              </a:rPr>
              <a:t>Zusammenfassung: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In dieser Vorlesungseinheit: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Schrittweise Berechnung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Verkleinerungsprinzip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Nächste Vorlesung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Teile </a:t>
            </a:r>
            <a:r>
              <a:rPr lang="de-DE" sz="2000" dirty="0"/>
              <a:t>und </a:t>
            </a:r>
            <a:r>
              <a:rPr lang="de-DE" sz="2000" dirty="0" smtClean="0"/>
              <a:t>Herrsche</a:t>
            </a:r>
            <a:endParaRPr lang="de-DE" dirty="0" smtClean="0"/>
          </a:p>
          <a:p>
            <a:pPr>
              <a:spcBef>
                <a:spcPts val="500"/>
              </a:spcBef>
            </a:pPr>
            <a:r>
              <a:rPr lang="de-DE" dirty="0" smtClean="0"/>
              <a:t>„Später“: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Vollständige Suchverfahren </a:t>
            </a:r>
            <a:br>
              <a:rPr lang="de-DE" sz="2000" dirty="0" smtClean="0"/>
            </a:br>
            <a:r>
              <a:rPr lang="de-DE" sz="2000" dirty="0" smtClean="0"/>
              <a:t>(z.B. Rücksetzen, </a:t>
            </a:r>
            <a:r>
              <a:rPr lang="de-DE" sz="2000" dirty="0"/>
              <a:t>V</a:t>
            </a:r>
            <a:r>
              <a:rPr lang="de-DE" sz="2000" dirty="0" smtClean="0"/>
              <a:t>erzweigen und Begrenzen)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Approximative Such- und Berechnungsverfahren 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z.B. gierige Suche)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Schrittweise Annäherung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Dynamisches </a:t>
            </a:r>
            <a:r>
              <a:rPr lang="de-DE" sz="2000" dirty="0" smtClean="0"/>
              <a:t>Programmieren (Berechnung von Teilen und deren Kombination, Wiederverwendung von Zwischenergebnissen)</a:t>
            </a:r>
            <a:endParaRPr lang="de-DE" sz="20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Montag, 24. April 2017 </a:t>
            </a:r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Montags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kurz nach der Vorlesung </a:t>
            </a:r>
            <a:br>
              <a:rPr lang="de-DE" sz="2400" dirty="0" smtClean="0"/>
            </a:br>
            <a:r>
              <a:rPr lang="de-DE" sz="2400" dirty="0" smtClean="0"/>
              <a:t>am Freitag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Donnerstag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Bitte unbedingt Namen, Matrikelnummern und Übungsgruppennummern auf Abgaben vermerken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Algorithmen </a:t>
            </a:r>
            <a:r>
              <a:rPr lang="de-DE" smtClean="0"/>
              <a:t>und Datenstrukturen teilnehmen </a:t>
            </a:r>
            <a:r>
              <a:rPr lang="de-DE" dirty="0" smtClean="0"/>
              <a:t>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err="1" smtClean="0"/>
              <a:t>Th</a:t>
            </a:r>
            <a:r>
              <a:rPr lang="de-DE" sz="2400" dirty="0" smtClean="0"/>
              <a:t>. </a:t>
            </a:r>
            <a:r>
              <a:rPr lang="de-DE" sz="2400" dirty="0" err="1" smtClean="0"/>
              <a:t>Cormen</a:t>
            </a:r>
            <a:r>
              <a:rPr lang="de-DE" sz="2400" dirty="0" smtClean="0"/>
              <a:t>, C.E. </a:t>
            </a:r>
            <a:r>
              <a:rPr lang="de-DE" sz="2400" dirty="0" err="1" smtClean="0"/>
              <a:t>Leiserson</a:t>
            </a:r>
            <a:r>
              <a:rPr lang="de-DE" sz="2400" dirty="0" smtClean="0"/>
              <a:t>, R. </a:t>
            </a:r>
            <a:r>
              <a:rPr lang="de-DE" sz="2400" dirty="0" err="1" smtClean="0"/>
              <a:t>Rivest</a:t>
            </a:r>
            <a:r>
              <a:rPr lang="de-DE" sz="2400" dirty="0" smtClean="0"/>
              <a:t>, C. Stein, </a:t>
            </a:r>
            <a:br>
              <a:rPr lang="de-DE" sz="2400" dirty="0" smtClean="0"/>
            </a:br>
            <a:r>
              <a:rPr lang="de-DE" sz="2400" i="1" dirty="0" smtClean="0"/>
              <a:t>Algorithmen: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4.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, 2013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M. </a:t>
            </a:r>
            <a:r>
              <a:rPr lang="de-DE" sz="2400" dirty="0" err="1" smtClean="0"/>
              <a:t>Dietzfelbinger</a:t>
            </a:r>
            <a:r>
              <a:rPr lang="de-DE" sz="2400" dirty="0"/>
              <a:t>, </a:t>
            </a:r>
            <a:r>
              <a:rPr lang="de-DE" sz="2400" dirty="0" smtClean="0"/>
              <a:t>K. Mehlhorn</a:t>
            </a:r>
            <a:r>
              <a:rPr lang="de-DE" sz="2400" dirty="0"/>
              <a:t>, </a:t>
            </a:r>
            <a:r>
              <a:rPr lang="de-DE" sz="2400" dirty="0" smtClean="0"/>
              <a:t>P. Sanders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 smtClean="0"/>
              <a:t>Algorithmen </a:t>
            </a:r>
            <a:r>
              <a:rPr lang="de-DE" sz="2400" i="1" dirty="0"/>
              <a:t>und Datenstrukturen - Die </a:t>
            </a:r>
            <a:r>
              <a:rPr lang="de-DE" sz="2400" i="1" dirty="0" smtClean="0"/>
              <a:t>Grundwerkzeuge,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Springer</a:t>
            </a:r>
            <a:r>
              <a:rPr lang="de-DE" sz="2400" dirty="0"/>
              <a:t>, </a:t>
            </a:r>
            <a:r>
              <a:rPr lang="de-DE" sz="2400" dirty="0" smtClean="0"/>
              <a:t>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R. </a:t>
            </a:r>
            <a:r>
              <a:rPr lang="de-DE" sz="2400" dirty="0" err="1"/>
              <a:t>Sedgewick</a:t>
            </a:r>
            <a:r>
              <a:rPr lang="de-DE" sz="2400" dirty="0"/>
              <a:t>, K. Wayne,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/>
              <a:t>Algorithmen und Datenstrukturen</a:t>
            </a:r>
            <a:r>
              <a:rPr lang="de-DE" sz="2400" dirty="0"/>
              <a:t>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4. Auflage, Pearson, 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303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dirty="0"/>
              <a:t>T. </a:t>
            </a:r>
            <a:r>
              <a:rPr lang="de-DE" dirty="0" smtClean="0"/>
              <a:t>Ottmann, </a:t>
            </a:r>
            <a:r>
              <a:rPr lang="de-DE" dirty="0"/>
              <a:t>P. </a:t>
            </a:r>
            <a:r>
              <a:rPr lang="de-DE" dirty="0" err="1"/>
              <a:t>Widmayer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Algorithmen </a:t>
            </a:r>
            <a:r>
              <a:rPr lang="de-DE" dirty="0"/>
              <a:t>und Datenstrukturen,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 1997</a:t>
            </a:r>
            <a:endParaRPr lang="de-DE" dirty="0"/>
          </a:p>
          <a:p>
            <a:endParaRPr lang="de-DE" dirty="0"/>
          </a:p>
          <a:p>
            <a:pPr marL="0" indent="0">
              <a:lnSpc>
                <a:spcPct val="90000"/>
              </a:lnSpc>
              <a:buNone/>
            </a:pPr>
            <a:r>
              <a:rPr lang="de-DE" dirty="0"/>
              <a:t>U</a:t>
            </a:r>
            <a:r>
              <a:rPr lang="de-DE" dirty="0" smtClean="0"/>
              <a:t>. Schöning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err="1" smtClean="0"/>
              <a:t>Algorithmik</a:t>
            </a:r>
            <a:r>
              <a:rPr lang="de-DE" dirty="0" smtClean="0"/>
              <a:t>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</a:t>
            </a:r>
            <a:r>
              <a:rPr lang="de-DE" smtClean="0"/>
              <a:t>, </a:t>
            </a:r>
            <a:r>
              <a:rPr lang="de-DE" smtClean="0"/>
              <a:t>2011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67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Algorithmen und Datenstrukturen</a:t>
            </a:r>
            <a:endParaRPr lang="de-DE" sz="2000" dirty="0">
              <a:solidFill>
                <a:srgbClr val="008000"/>
              </a:solidFill>
            </a:endParaRPr>
          </a:p>
          <a:p>
            <a:pPr lvl="1">
              <a:defRPr/>
            </a:pPr>
            <a:r>
              <a:rPr lang="de-DE" sz="2000" dirty="0" smtClean="0"/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</a:t>
            </a:r>
            <a:r>
              <a:rPr lang="de-DE" sz="2000" dirty="0" err="1" smtClean="0"/>
              <a:t>and</a:t>
            </a:r>
            <a:r>
              <a:rPr lang="de-DE" sz="2000" dirty="0" smtClean="0"/>
              <a:t> Data Science</a:t>
            </a:r>
          </a:p>
          <a:p>
            <a:pPr lvl="2">
              <a:defRPr/>
            </a:pPr>
            <a:r>
              <a:rPr lang="de-DE" sz="1800" dirty="0" err="1"/>
              <a:t>Foundations</a:t>
            </a:r>
            <a:r>
              <a:rPr lang="de-DE" sz="1800" dirty="0"/>
              <a:t> of </a:t>
            </a:r>
            <a:r>
              <a:rPr lang="de-DE" sz="1800" dirty="0" err="1"/>
              <a:t>Ontologies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Databases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Information </a:t>
            </a:r>
            <a:r>
              <a:rPr lang="de-DE" sz="1800" dirty="0" smtClean="0"/>
              <a:t>Systems</a:t>
            </a:r>
          </a:p>
          <a:p>
            <a:pPr lvl="2">
              <a:defRPr/>
            </a:pPr>
            <a:r>
              <a:rPr lang="de-DE" sz="1800" dirty="0" smtClean="0"/>
              <a:t>Web 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27652" name="Bild 4" descr="Data Management and Query Proces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2636912"/>
            <a:ext cx="16081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6"/>
          <p:cNvCxnSpPr/>
          <p:nvPr/>
        </p:nvCxnSpPr>
        <p:spPr>
          <a:xfrm flipV="1">
            <a:off x="5940425" y="2636912"/>
            <a:ext cx="1008063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867400" y="4724475"/>
            <a:ext cx="1081088" cy="576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Lernziele in diesem 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421"/>
            <a:ext cx="8229600" cy="5328915"/>
          </a:xfrm>
        </p:spPr>
        <p:txBody>
          <a:bodyPr/>
          <a:lstStyle/>
          <a:p>
            <a:r>
              <a:rPr lang="de-DE" dirty="0" smtClean="0"/>
              <a:t>Weg </a:t>
            </a:r>
            <a:r>
              <a:rPr lang="de-DE" b="1" dirty="0" smtClean="0"/>
              <a:t>vom Problem zum Algorithmus </a:t>
            </a:r>
            <a:r>
              <a:rPr lang="de-DE" dirty="0" smtClean="0"/>
              <a:t>gehen können</a:t>
            </a:r>
          </a:p>
          <a:p>
            <a:pPr lvl="1"/>
            <a:r>
              <a:rPr lang="de-DE" b="1" dirty="0" smtClean="0"/>
              <a:t>Auswahl</a:t>
            </a:r>
            <a:r>
              <a:rPr lang="de-DE" dirty="0" smtClean="0"/>
              <a:t> eines Algorithmus aus Alternativen unter Bezugnahme </a:t>
            </a:r>
            <a:r>
              <a:rPr lang="de-DE" dirty="0"/>
              <a:t>auf vorliegende Daten und deren Struktur</a:t>
            </a:r>
          </a:p>
          <a:p>
            <a:pPr lvl="1"/>
            <a:r>
              <a:rPr lang="de-DE" b="1" dirty="0" smtClean="0"/>
              <a:t>Entwicklung</a:t>
            </a:r>
            <a:r>
              <a:rPr lang="de-DE" dirty="0" smtClean="0"/>
              <a:t> eines Algorithmus mitsamt geeigneter Datenstrukturen (Terminierung, Korrektheit, ...)</a:t>
            </a:r>
          </a:p>
          <a:p>
            <a:r>
              <a:rPr lang="de-DE" b="1" dirty="0" smtClean="0"/>
              <a:t>Analyse von Algorithmen </a:t>
            </a:r>
            <a:r>
              <a:rPr lang="de-DE" dirty="0" smtClean="0"/>
              <a:t>durchführen </a:t>
            </a:r>
          </a:p>
          <a:p>
            <a:pPr lvl="1"/>
            <a:r>
              <a:rPr lang="de-DE" dirty="0" smtClean="0"/>
              <a:t>Anwachsen der Laufzeit bei Vergrößerung der Eingabe</a:t>
            </a:r>
          </a:p>
          <a:p>
            <a:r>
              <a:rPr lang="de-DE" dirty="0" smtClean="0"/>
              <a:t>Erste Schritte in Bezug auf die </a:t>
            </a:r>
            <a:r>
              <a:rPr lang="de-DE" b="1" dirty="0" smtClean="0"/>
              <a:t>Analyse von Problemen </a:t>
            </a:r>
            <a:r>
              <a:rPr lang="de-DE" dirty="0" smtClean="0"/>
              <a:t>gehen können </a:t>
            </a:r>
          </a:p>
          <a:p>
            <a:pPr lvl="1"/>
            <a:r>
              <a:rPr lang="de-DE" dirty="0" smtClean="0"/>
              <a:t>Ja, Probleme sind etwas anderes als Algorithmen!</a:t>
            </a:r>
          </a:p>
          <a:p>
            <a:pPr lvl="1"/>
            <a:r>
              <a:rPr lang="de-DE" dirty="0" smtClean="0"/>
              <a:t>Probleme können in gewisser Weise „</a:t>
            </a:r>
            <a:r>
              <a:rPr lang="de-DE" dirty="0"/>
              <a:t>schwer“ sein</a:t>
            </a:r>
            <a:endParaRPr lang="de-DE" dirty="0" smtClean="0"/>
          </a:p>
          <a:p>
            <a:pPr lvl="1"/>
            <a:r>
              <a:rPr lang="de-DE" dirty="0"/>
              <a:t>Prüfung, ob Algorithmus </a:t>
            </a:r>
            <a:r>
              <a:rPr lang="de-DE" dirty="0" smtClean="0"/>
              <a:t>optimal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7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Beispielproblem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Summe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der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Elemente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eines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Feldes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A[1..n]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bestimmen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7776863" cy="28992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de-DE" sz="3600" dirty="0" smtClean="0"/>
              <a:t>summe(A) = 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Aufwand</a:t>
            </a:r>
            <a:r>
              <a:rPr lang="de-DE" sz="3600" dirty="0"/>
              <a:t>?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Wenn A </a:t>
            </a:r>
            <a:r>
              <a:rPr lang="de-DE" sz="3600" dirty="0" err="1" smtClean="0"/>
              <a:t>n</a:t>
            </a:r>
            <a:r>
              <a:rPr lang="de-DE" sz="3600" dirty="0" smtClean="0"/>
              <a:t> Elemente hat, </a:t>
            </a:r>
            <a:r>
              <a:rPr lang="de-DE" sz="3600" dirty="0" err="1" smtClean="0"/>
              <a:t>n</a:t>
            </a:r>
            <a:r>
              <a:rPr lang="de-DE" sz="3600" dirty="0" smtClean="0"/>
              <a:t> Schritte!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Der Aufwand wird </a:t>
            </a:r>
            <a:r>
              <a:rPr lang="de-DE" sz="3600" i="1" dirty="0" smtClean="0"/>
              <a:t>linear</a:t>
            </a:r>
            <a:r>
              <a:rPr lang="de-DE" sz="3600" dirty="0" smtClean="0"/>
              <a:t> genannt</a:t>
            </a: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01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Algorithmus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endParaRPr lang="en-US" sz="2400" baseline="30000" dirty="0">
              <a:solidFill>
                <a:schemeClr val="bg1"/>
              </a:solidFill>
              <a:latin typeface="Chalkduster"/>
            </a:endParaRPr>
          </a:p>
        </p:txBody>
      </p:sp>
      <p:grpSp>
        <p:nvGrpSpPr>
          <p:cNvPr id="4" name="Gruppierung 3"/>
          <p:cNvGrpSpPr/>
          <p:nvPr/>
        </p:nvGrpSpPr>
        <p:grpSpPr>
          <a:xfrm>
            <a:off x="3347864" y="2276872"/>
            <a:ext cx="2232248" cy="1449452"/>
            <a:chOff x="1619672" y="3717032"/>
            <a:chExt cx="2232248" cy="1449452"/>
          </a:xfrm>
        </p:grpSpPr>
        <p:sp>
          <p:nvSpPr>
            <p:cNvPr id="3" name="Textfeld 2"/>
            <p:cNvSpPr txBox="1"/>
            <p:nvPr/>
          </p:nvSpPr>
          <p:spPr>
            <a:xfrm flipH="1">
              <a:off x="1619672" y="3861048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 smtClean="0"/>
                <a:t>∑ A[i]</a:t>
              </a:r>
              <a:endParaRPr lang="de-DE" sz="60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699908" y="4797152"/>
              <a:ext cx="495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i=1</a:t>
              </a:r>
              <a:endParaRPr lang="de-DE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691680" y="3717032"/>
              <a:ext cx="312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464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909</Words>
  <Application>Microsoft Macintosh PowerPoint</Application>
  <PresentationFormat>On-screen Show (4:3)</PresentationFormat>
  <Paragraphs>204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Chalkduster</vt:lpstr>
      <vt:lpstr>ＭＳ Ｐゴシック</vt:lpstr>
      <vt:lpstr>Myriad Pro</vt:lpstr>
      <vt:lpstr>Wingdings</vt:lpstr>
      <vt:lpstr>Arial</vt:lpstr>
      <vt:lpstr>7_Standarddesign</vt:lpstr>
      <vt:lpstr>Clip</vt:lpstr>
      <vt:lpstr>Algorithmen und Datenstrukturen</vt:lpstr>
      <vt:lpstr>Teilnehmerkreis und Voraussetzungen</vt:lpstr>
      <vt:lpstr>Organisatorisches: Übungen</vt:lpstr>
      <vt:lpstr>Organisatorisches: Prüfung</vt:lpstr>
      <vt:lpstr>Literatur</vt:lpstr>
      <vt:lpstr>Literatur</vt:lpstr>
      <vt:lpstr>Ausblick über IFIS Module</vt:lpstr>
      <vt:lpstr>Allgemeine Lernziele in diesem Kurs</vt:lpstr>
      <vt:lpstr>Beispielproblem: Summe der Elemente eines Feldes A[1..n] bestimmen</vt:lpstr>
      <vt:lpstr>Spezialisierung des Problems</vt:lpstr>
      <vt:lpstr>Ausnutzen der Einschränkung</vt:lpstr>
      <vt:lpstr>Algorithmen: Notation durch Programme</vt:lpstr>
      <vt:lpstr>Ein erstes Problem: Summe der Elemente </vt:lpstr>
      <vt:lpstr>Ein zweites Problem: Summe der Elemente </vt:lpstr>
      <vt:lpstr>Ein erstes Problem: In-situ-Sortierproblem </vt:lpstr>
      <vt:lpstr>In-situ-Sortieren: Problemanalyse</vt:lpstr>
      <vt:lpstr>Aufwand zur Lösung eines Problems</vt:lpstr>
      <vt:lpstr>Beispiel 2: Sortierung</vt:lpstr>
      <vt:lpstr>Entwurfsmuster / Entwurfsverfahren</vt:lpstr>
      <vt:lpstr>Zusammenfassung: Entwurfsmuster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716</cp:revision>
  <cp:lastPrinted>2015-04-09T12:56:16Z</cp:lastPrinted>
  <dcterms:created xsi:type="dcterms:W3CDTF">2010-04-27T12:26:40Z</dcterms:created>
  <dcterms:modified xsi:type="dcterms:W3CDTF">2017-06-28T10:08:08Z</dcterms:modified>
</cp:coreProperties>
</file>