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oleObject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55" r:id="rId1"/>
  </p:sldMasterIdLst>
  <p:notesMasterIdLst>
    <p:notesMasterId r:id="rId11"/>
  </p:notesMasterIdLst>
  <p:handoutMasterIdLst>
    <p:handoutMasterId r:id="rId12"/>
  </p:handoutMasterIdLst>
  <p:sldIdLst>
    <p:sldId id="273" r:id="rId2"/>
    <p:sldId id="465" r:id="rId3"/>
    <p:sldId id="454" r:id="rId4"/>
    <p:sldId id="455" r:id="rId5"/>
    <p:sldId id="456" r:id="rId6"/>
    <p:sldId id="457" r:id="rId7"/>
    <p:sldId id="464" r:id="rId8"/>
    <p:sldId id="466" r:id="rId9"/>
    <p:sldId id="371" r:id="rId10"/>
  </p:sldIdLst>
  <p:sldSz cx="9144000" cy="6858000" type="screen4x3"/>
  <p:notesSz cx="6858000" cy="9144000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Myriad Pro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hiddenSlides="1"/>
  <p:clrMru>
    <a:srgbClr val="38F769"/>
    <a:srgbClr val="00394A"/>
    <a:srgbClr val="003241"/>
    <a:srgbClr val="DAD9D3"/>
    <a:srgbClr val="B2B1A9"/>
    <a:srgbClr val="004B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0572" autoAdjust="0"/>
    <p:restoredTop sz="94702"/>
  </p:normalViewPr>
  <p:slideViewPr>
    <p:cSldViewPr>
      <p:cViewPr varScale="1">
        <p:scale>
          <a:sx n="96" d="100"/>
          <a:sy n="96" d="100"/>
        </p:scale>
        <p:origin x="168" y="6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8A6ECAE5-6A67-9648-BFD4-50D589EC5C71}" type="datetimeFigureOut">
              <a:rPr lang="de-DE"/>
              <a:pPr>
                <a:defRPr/>
              </a:pPr>
              <a:t>11.05.17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298B09E7-CB36-8743-B365-30F25214A41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43336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berschrift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967AB418-317D-AC4E-A41A-2B33F9292AC9}" type="datetimeFigureOut">
              <a:rPr lang="de-DE"/>
              <a:pPr>
                <a:defRPr/>
              </a:pPr>
              <a:t>11.05.17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noProof="0" smtClean="0"/>
              <a:t>Mastertextformat bearbeiten</a:t>
            </a:r>
          </a:p>
          <a:p>
            <a:pPr lvl="1"/>
            <a:r>
              <a:rPr lang="de-DE" noProof="0" smtClean="0"/>
              <a:t>Zweite Ebene</a:t>
            </a:r>
          </a:p>
          <a:p>
            <a:pPr lvl="2"/>
            <a:r>
              <a:rPr lang="de-DE" noProof="0" smtClean="0"/>
              <a:t>Dritte Ebene</a:t>
            </a:r>
          </a:p>
          <a:p>
            <a:pPr lvl="3"/>
            <a:r>
              <a:rPr lang="de-DE" noProof="0" smtClean="0"/>
              <a:t>Vierte Ebene</a:t>
            </a:r>
          </a:p>
          <a:p>
            <a:pPr lvl="4"/>
            <a:r>
              <a:rPr lang="de-DE" noProof="0" smtClean="0"/>
              <a:t>Fünfte Ebene</a:t>
            </a:r>
            <a:endParaRPr lang="en-US" noProof="0" smtClean="0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609C88DA-55BC-924E-8761-82F5902E2CE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13931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59E48E6-199D-7E45-9F1C-50DC6627F2C0}" type="slidenum">
              <a:rPr lang="en-US"/>
              <a:pPr/>
              <a:t>5</a:t>
            </a:fld>
            <a:endParaRPr lang="en-US"/>
          </a:p>
        </p:txBody>
      </p:sp>
      <p:sp>
        <p:nvSpPr>
          <p:cNvPr id="19149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ln/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91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Update 27.11.</a:t>
            </a:r>
          </a:p>
        </p:txBody>
      </p:sp>
    </p:spTree>
    <p:extLst>
      <p:ext uri="{BB962C8B-B14F-4D97-AF65-F5344CB8AC3E}">
        <p14:creationId xmlns:p14="http://schemas.microsoft.com/office/powerpoint/2010/main" val="14234313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 smtClean="0"/>
              <a:t>Master-Untertitelformat bearbeiten</a:t>
            </a:r>
            <a:endParaRPr lang="en-US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B34403-92B1-A544-A7FD-95466AC3179C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11351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Mastertitelformat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dirty="0" smtClean="0"/>
              <a:t>Mastertextformat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>
          <a:xfrm>
            <a:off x="2627313" y="6400800"/>
            <a:ext cx="1223962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>
          <a:xfrm>
            <a:off x="3133725" y="6400800"/>
            <a:ext cx="2895600" cy="196850"/>
          </a:xfrm>
          <a:prstGeom prst="rect">
            <a:avLst/>
          </a:prstGeom>
        </p:spPr>
        <p:txBody>
          <a:bodyPr/>
          <a:lstStyle>
            <a:lvl1pPr>
              <a:defRPr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C577E2-95DD-1F4B-A688-E8FB02007787}" type="slidenum">
              <a:rPr lang="de-DE"/>
              <a:pPr>
                <a:defRPr/>
              </a:pPr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0878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png"/><Relationship Id="rId5" Type="http://schemas.openxmlformats.org/officeDocument/2006/relationships/image" Target="../media/image2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56" name="Rectangle 44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956550" y="6400800"/>
            <a:ext cx="1008063" cy="196850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0" tIns="0" rIns="91440" bIns="0" numCol="1" anchor="t" anchorCtr="0" compatLnSpc="1">
            <a:prstTxWarp prst="textNoShape">
              <a:avLst/>
            </a:prstTxWarp>
          </a:bodyPr>
          <a:lstStyle>
            <a:lvl1pPr algn="r">
              <a:defRPr sz="1100">
                <a:cs typeface="+mn-cs"/>
              </a:defRPr>
            </a:lvl1pPr>
          </a:lstStyle>
          <a:p>
            <a:pPr>
              <a:defRPr/>
            </a:pPr>
            <a:fld id="{7B1C38A0-67D8-0242-BF64-2E51696E2079}" type="slidenum">
              <a:rPr lang="de-DE"/>
              <a:pPr>
                <a:defRPr/>
              </a:pPr>
              <a:t>‹#›</a:t>
            </a:fld>
            <a:endParaRPr lang="de-DE" dirty="0"/>
          </a:p>
        </p:txBody>
      </p:sp>
      <p:pic>
        <p:nvPicPr>
          <p:cNvPr id="1027" name="Picture 45" descr="Logo_ImFocus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4863" y="6453188"/>
            <a:ext cx="1377950" cy="84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4558" name="Rectangle 46"/>
          <p:cNvSpPr>
            <a:spLocks noChangeArrowheads="1"/>
          </p:cNvSpPr>
          <p:nvPr userDrawn="1"/>
        </p:nvSpPr>
        <p:spPr bwMode="auto">
          <a:xfrm>
            <a:off x="179388" y="981075"/>
            <a:ext cx="8785225" cy="73025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59" name="Rectangle 47"/>
          <p:cNvSpPr>
            <a:spLocks noChangeArrowheads="1"/>
          </p:cNvSpPr>
          <p:nvPr userDrawn="1"/>
        </p:nvSpPr>
        <p:spPr bwMode="auto">
          <a:xfrm flipV="1">
            <a:off x="179388" y="6669088"/>
            <a:ext cx="8785225" cy="188912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  <a:extLst/>
        </p:spPr>
        <p:txBody>
          <a:bodyPr wrap="none" anchor="ctr"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4561" name="Rectangle 49"/>
          <p:cNvSpPr>
            <a:spLocks noGrp="1" noChangeArrowheads="1"/>
          </p:cNvSpPr>
          <p:nvPr>
            <p:ph type="title"/>
          </p:nvPr>
        </p:nvSpPr>
        <p:spPr bwMode="auto">
          <a:xfrm>
            <a:off x="468313" y="260350"/>
            <a:ext cx="8229600" cy="503238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Titelmasterformat durch Klicken bearbeiten</a:t>
            </a:r>
          </a:p>
        </p:txBody>
      </p:sp>
      <p:sp>
        <p:nvSpPr>
          <p:cNvPr id="64562" name="Rectangle 5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4968875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 dirty="0"/>
              <a:t>Textmasterformate durch Klicken bearbeiten</a:t>
            </a:r>
          </a:p>
          <a:p>
            <a:pPr lvl="1"/>
            <a:r>
              <a:rPr lang="de-DE" noProof="0" dirty="0"/>
              <a:t>Zweite Ebene</a:t>
            </a:r>
          </a:p>
          <a:p>
            <a:pPr lvl="2"/>
            <a:r>
              <a:rPr lang="de-DE" noProof="0" dirty="0"/>
              <a:t>Dritte Ebene</a:t>
            </a:r>
          </a:p>
          <a:p>
            <a:pPr lvl="3"/>
            <a:r>
              <a:rPr lang="de-DE" noProof="0" dirty="0"/>
              <a:t>Vierte Ebene</a:t>
            </a:r>
          </a:p>
          <a:p>
            <a:pPr lvl="4"/>
            <a:r>
              <a:rPr lang="de-DE" noProof="0" dirty="0"/>
              <a:t>Fünfte Ebene</a:t>
            </a:r>
          </a:p>
        </p:txBody>
      </p:sp>
      <p:pic>
        <p:nvPicPr>
          <p:cNvPr id="1032" name="Bild 48" descr="Logo_Inst_InfSys_P309.pdf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825" y="6167438"/>
            <a:ext cx="2160588" cy="57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73" r:id="rId1"/>
    <p:sldLayoutId id="2147483874" r:id="rId2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  <a:cs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Myriad Pro" charset="0"/>
          <a:ea typeface="ＭＳ Ｐゴシック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6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e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emf"/><Relationship Id="rId9" Type="http://schemas.openxmlformats.org/officeDocument/2006/relationships/image" Target="../media/image4.png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8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1412776"/>
            <a:ext cx="7772400" cy="935037"/>
          </a:xfrm>
        </p:spPr>
        <p:txBody>
          <a:bodyPr/>
          <a:lstStyle/>
          <a:p>
            <a:pPr eaLnBrk="1" hangingPunct="1">
              <a:defRPr/>
            </a:pPr>
            <a:r>
              <a:rPr lang="de-DE" sz="3600" b="1" dirty="0" smtClean="0">
                <a:cs typeface="+mj-cs"/>
              </a:rPr>
              <a:t>Algorithmen und Datenstrukturen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2565052"/>
            <a:ext cx="6400800" cy="3024188"/>
          </a:xfrm>
        </p:spPr>
        <p:txBody>
          <a:bodyPr/>
          <a:lstStyle/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Prof. Dr. Ralf Möller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Universität zu Lübeck</a:t>
            </a:r>
          </a:p>
          <a:p>
            <a:pPr eaLnBrk="1" hangingPunct="1">
              <a:defRPr/>
            </a:pPr>
            <a:r>
              <a:rPr lang="de-DE" sz="2400" b="1" dirty="0" smtClean="0">
                <a:cs typeface="+mn-cs"/>
              </a:rPr>
              <a:t>Institut für Informationssysteme</a:t>
            </a:r>
          </a:p>
          <a:p>
            <a:pPr eaLnBrk="1" hangingPunct="1">
              <a:defRPr/>
            </a:pPr>
            <a:endParaRPr lang="de-DE" sz="2400" dirty="0" smtClean="0">
              <a:cs typeface="+mn-cs"/>
            </a:endParaRP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Tanya Braun </a:t>
            </a:r>
            <a:r>
              <a:rPr lang="de-DE" sz="2400" dirty="0" smtClean="0">
                <a:cs typeface="+mn-cs"/>
              </a:rPr>
              <a:t>und Felix </a:t>
            </a:r>
            <a:r>
              <a:rPr lang="de-DE" sz="2400" dirty="0" err="1" smtClean="0">
                <a:cs typeface="+mn-cs"/>
              </a:rPr>
              <a:t>Kuhr</a:t>
            </a:r>
            <a:r>
              <a:rPr lang="de-DE" sz="2400" smtClean="0">
                <a:cs typeface="+mn-cs"/>
              </a:rPr>
              <a:t> (Übungen</a:t>
            </a:r>
            <a:r>
              <a:rPr lang="de-DE" sz="2400" dirty="0" smtClean="0">
                <a:cs typeface="+mn-cs"/>
              </a:rPr>
              <a:t>)</a:t>
            </a:r>
          </a:p>
          <a:p>
            <a:pPr eaLnBrk="1" hangingPunct="1">
              <a:defRPr/>
            </a:pPr>
            <a:r>
              <a:rPr lang="de-DE" sz="2400" dirty="0" smtClean="0">
                <a:cs typeface="+mn-cs"/>
              </a:rPr>
              <a:t>sowie viele Tutoren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de-DE" dirty="0" smtClean="0"/>
              <a:t>Danksagung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r>
              <a:rPr lang="de-DE" sz="2400" dirty="0" smtClean="0"/>
              <a:t>Die nachfolgenden 4 Präsentationen übernommen aus der Vorlesung „Effiziente Algorithmen und Datenstrukturen“ (Kapitel 5: Sortieren und Selektieren) gehalten von </a:t>
            </a:r>
            <a:r>
              <a:rPr lang="de-DE" sz="2400" dirty="0"/>
              <a:t>Christian </a:t>
            </a:r>
            <a:r>
              <a:rPr lang="de-DE" sz="2400" dirty="0" err="1" smtClean="0"/>
              <a:t>Scheideler</a:t>
            </a:r>
            <a:r>
              <a:rPr lang="de-DE" sz="2400" dirty="0" smtClean="0"/>
              <a:t> an der TUM</a:t>
            </a:r>
          </a:p>
          <a:p>
            <a:pPr marL="0" indent="0">
              <a:buFontTx/>
              <a:buNone/>
              <a:defRPr/>
            </a:pPr>
            <a:endParaRPr lang="de-DE" sz="2400" dirty="0" smtClean="0"/>
          </a:p>
          <a:p>
            <a:pPr marL="0" indent="0">
              <a:buFontTx/>
              <a:buNone/>
              <a:defRPr/>
            </a:pPr>
            <a:r>
              <a:rPr lang="de-DE" sz="2400" dirty="0"/>
              <a:t>http://www14.in.tum.de/lehre/2008WS/</a:t>
            </a:r>
            <a:r>
              <a:rPr lang="de-DE" sz="2400" dirty="0" err="1"/>
              <a:t>ea</a:t>
            </a:r>
            <a:r>
              <a:rPr lang="de-DE" sz="2400" dirty="0"/>
              <a:t>/</a:t>
            </a:r>
            <a:r>
              <a:rPr lang="de-DE" sz="2400" dirty="0" err="1"/>
              <a:t>index.html.de</a:t>
            </a:r>
            <a:endParaRPr lang="de-DE" sz="2400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8162A3F-0E09-2440-B411-947F6D04022D}" type="slidenum">
              <a:rPr lang="de-DE" smtClean="0"/>
              <a:pPr>
                <a:defRPr/>
              </a:pPr>
              <a:t>2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34860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838B94-A8D0-7E45-81AC-5DE9EADAD494}" type="slidenum">
              <a:rPr lang="de-DE"/>
              <a:pPr/>
              <a:t>3</a:t>
            </a:fld>
            <a:endParaRPr lang="de-DE"/>
          </a:p>
        </p:txBody>
      </p:sp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Selektion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Problem:</a:t>
            </a:r>
            <a:r>
              <a:rPr lang="de-DE" dirty="0"/>
              <a:t> finde 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/>
              <a:t>-kleinstes Element in einer Folge von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/>
              <a:t> Elementen</a:t>
            </a:r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r>
              <a:rPr lang="de-DE" dirty="0">
                <a:solidFill>
                  <a:schemeClr val="hlink"/>
                </a:solidFill>
              </a:rPr>
              <a:t>Lösung:</a:t>
            </a:r>
            <a:r>
              <a:rPr lang="de-DE" dirty="0"/>
              <a:t> sortiere Elemente (z.B. </a:t>
            </a:r>
            <a:r>
              <a:rPr lang="de-DE" dirty="0" err="1"/>
              <a:t>Mergesort</a:t>
            </a:r>
            <a:r>
              <a:rPr lang="de-DE" dirty="0"/>
              <a:t>), gib </a:t>
            </a:r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 err="1"/>
              <a:t>-tes</a:t>
            </a:r>
            <a:r>
              <a:rPr lang="de-DE" dirty="0"/>
              <a:t> Element aus </a:t>
            </a:r>
            <a:r>
              <a:rPr lang="en-US" dirty="0">
                <a:latin typeface="cmsy10" charset="0"/>
              </a:rPr>
              <a:t>!</a:t>
            </a:r>
            <a:r>
              <a:rPr lang="de-DE" dirty="0"/>
              <a:t> Zeit </a:t>
            </a:r>
            <a:r>
              <a:rPr lang="de-DE" dirty="0">
                <a:solidFill>
                  <a:schemeClr val="hlink"/>
                </a:solidFill>
              </a:rPr>
              <a:t>O(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 log </a:t>
            </a:r>
            <a:r>
              <a:rPr lang="de-DE" dirty="0" err="1">
                <a:solidFill>
                  <a:schemeClr val="hlink"/>
                </a:solidFill>
              </a:rPr>
              <a:t>n</a:t>
            </a:r>
            <a:r>
              <a:rPr lang="de-DE" dirty="0">
                <a:solidFill>
                  <a:schemeClr val="hlink"/>
                </a:solidFill>
              </a:rPr>
              <a:t>)</a:t>
            </a:r>
          </a:p>
          <a:p>
            <a:pPr>
              <a:buFontTx/>
              <a:buNone/>
            </a:pPr>
            <a:endParaRPr lang="de-DE" dirty="0"/>
          </a:p>
          <a:p>
            <a:pPr algn="ctr">
              <a:buFontTx/>
              <a:buNone/>
            </a:pPr>
            <a:r>
              <a:rPr lang="de-DE" dirty="0">
                <a:solidFill>
                  <a:srgbClr val="FF0000"/>
                </a:solidFill>
              </a:rPr>
              <a:t>Geht das auch schneller?</a:t>
            </a:r>
            <a:r>
              <a:rPr lang="de-DE" dirty="0" smtClean="0">
                <a:solidFill>
                  <a:srgbClr val="FF0000"/>
                </a:solidFill>
              </a:rPr>
              <a:t>?</a:t>
            </a:r>
          </a:p>
          <a:p>
            <a:pPr algn="ctr">
              <a:buFontTx/>
              <a:buNone/>
            </a:pPr>
            <a:endParaRPr lang="de-DE" dirty="0">
              <a:solidFill>
                <a:srgbClr val="FF0000"/>
              </a:solidFill>
            </a:endParaRPr>
          </a:p>
          <a:p>
            <a:pPr>
              <a:buFontTx/>
              <a:buNone/>
            </a:pPr>
            <a:r>
              <a:rPr lang="de-DE" dirty="0" smtClean="0"/>
              <a:t>Ganz sicher für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=1</a:t>
            </a:r>
            <a:r>
              <a:rPr lang="de-DE" dirty="0" smtClean="0"/>
              <a:t> (min) und 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k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=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/>
              <a:t> (</a:t>
            </a:r>
            <a:r>
              <a:rPr lang="de-DE" dirty="0" err="1" smtClean="0"/>
              <a:t>max</a:t>
            </a:r>
            <a:r>
              <a:rPr lang="de-DE" dirty="0" smtClean="0"/>
              <a:t>)</a:t>
            </a:r>
          </a:p>
          <a:p>
            <a:pPr>
              <a:buFontTx/>
              <a:buNone/>
            </a:pPr>
            <a:r>
              <a:rPr lang="de-DE" dirty="0" smtClean="0">
                <a:solidFill>
                  <a:srgbClr val="000000"/>
                </a:solidFill>
              </a:rPr>
              <a:t>Ausschluss von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n-1</a:t>
            </a:r>
            <a:r>
              <a:rPr lang="de-DE" dirty="0" smtClean="0">
                <a:solidFill>
                  <a:srgbClr val="000000"/>
                </a:solidFill>
              </a:rPr>
              <a:t> Elementen nötig, also 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O(</a:t>
            </a:r>
            <a:r>
              <a:rPr lang="de-DE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dirty="0" smtClean="0">
                <a:solidFill>
                  <a:schemeClr val="accent1">
                    <a:lumMod val="50000"/>
                  </a:schemeClr>
                </a:solidFill>
              </a:rPr>
              <a:t>)</a:t>
            </a:r>
            <a:endParaRPr lang="de-DE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2" name="Rechteck 1"/>
          <p:cNvSpPr/>
          <p:nvPr/>
        </p:nvSpPr>
        <p:spPr>
          <a:xfrm>
            <a:off x="2448272" y="638132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FontTx/>
              <a:buNone/>
              <a:defRPr/>
            </a:pPr>
            <a:r>
              <a:rPr lang="de-DE" sz="1400" dirty="0"/>
              <a:t>http://www14.in.tum.de/lehre/2008WS/</a:t>
            </a:r>
            <a:r>
              <a:rPr lang="de-DE" sz="1400" dirty="0" err="1"/>
              <a:t>ea</a:t>
            </a:r>
            <a:r>
              <a:rPr lang="de-DE" sz="1400" dirty="0"/>
              <a:t>/</a:t>
            </a:r>
            <a:r>
              <a:rPr lang="de-DE" sz="1400" dirty="0" err="1"/>
              <a:t>index.html.de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963755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69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269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69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269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2260BF-8E02-3B40-A958-B210A7BABCE7}" type="slidenum">
              <a:rPr lang="de-DE"/>
              <a:pPr/>
              <a:t>4</a:t>
            </a:fld>
            <a:endParaRPr lang="de-DE"/>
          </a:p>
        </p:txBody>
      </p:sp>
      <p:sp>
        <p:nvSpPr>
          <p:cNvPr id="1280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Selektion</a:t>
            </a:r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556792"/>
            <a:ext cx="8229600" cy="4781550"/>
          </a:xfrm>
        </p:spPr>
        <p:txBody>
          <a:bodyPr/>
          <a:lstStyle/>
          <a:p>
            <a:pPr>
              <a:buFontTx/>
              <a:buNone/>
            </a:pPr>
            <a:r>
              <a:rPr lang="de-DE" dirty="0">
                <a:solidFill>
                  <a:schemeClr val="accent2"/>
                </a:solidFill>
              </a:rPr>
              <a:t>Ansatz:</a:t>
            </a:r>
            <a:r>
              <a:rPr lang="de-DE" dirty="0"/>
              <a:t> </a:t>
            </a:r>
            <a:r>
              <a:rPr lang="de-DE" dirty="0" smtClean="0"/>
              <a:t>Verfahre </a:t>
            </a:r>
            <a:r>
              <a:rPr lang="de-DE" dirty="0"/>
              <a:t>ähnlich zu </a:t>
            </a:r>
            <a:r>
              <a:rPr lang="de-DE" dirty="0" err="1"/>
              <a:t>Quicksort</a:t>
            </a: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pPr>
              <a:buFontTx/>
              <a:buNone/>
            </a:pPr>
            <a:endParaRPr lang="de-DE" dirty="0"/>
          </a:p>
          <a:p>
            <a:endParaRPr lang="de-DE" dirty="0" smtClean="0">
              <a:solidFill>
                <a:schemeClr val="hlink"/>
              </a:solidFill>
            </a:endParaRPr>
          </a:p>
          <a:p>
            <a:r>
              <a:rPr lang="de-DE" dirty="0" err="1" smtClean="0">
                <a:solidFill>
                  <a:schemeClr val="hlink"/>
                </a:solidFill>
              </a:rPr>
              <a:t>j</a:t>
            </a:r>
            <a:r>
              <a:rPr lang="de-DE" dirty="0"/>
              <a:t>: Position des </a:t>
            </a:r>
            <a:r>
              <a:rPr lang="de-DE" dirty="0" err="1" smtClean="0"/>
              <a:t>Pivotelements</a:t>
            </a:r>
            <a:r>
              <a:rPr lang="de-DE" dirty="0" smtClean="0"/>
              <a:t> nach Partitionierung</a:t>
            </a:r>
            <a:endParaRPr lang="de-DE" dirty="0"/>
          </a:p>
          <a:p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&lt;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/>
              <a:t>: mach mit linker Teilfolge weiter</a:t>
            </a:r>
          </a:p>
          <a:p>
            <a:r>
              <a:rPr lang="de-DE" dirty="0" err="1">
                <a:solidFill>
                  <a:schemeClr val="hlink"/>
                </a:solidFill>
              </a:rPr>
              <a:t>k</a:t>
            </a:r>
            <a:r>
              <a:rPr lang="de-DE" dirty="0">
                <a:solidFill>
                  <a:schemeClr val="hlink"/>
                </a:solidFill>
              </a:rPr>
              <a:t>&gt;</a:t>
            </a:r>
            <a:r>
              <a:rPr lang="de-DE" dirty="0" err="1">
                <a:solidFill>
                  <a:schemeClr val="hlink"/>
                </a:solidFill>
              </a:rPr>
              <a:t>j</a:t>
            </a:r>
            <a:r>
              <a:rPr lang="de-DE" dirty="0"/>
              <a:t>: mach mit rechter Teilfolge weiter</a:t>
            </a:r>
          </a:p>
        </p:txBody>
      </p:sp>
      <p:sp>
        <p:nvSpPr>
          <p:cNvPr id="128004" name="Rectangle 4"/>
          <p:cNvSpPr>
            <a:spLocks noChangeArrowheads="1"/>
          </p:cNvSpPr>
          <p:nvPr/>
        </p:nvSpPr>
        <p:spPr bwMode="auto">
          <a:xfrm>
            <a:off x="2338388" y="2420938"/>
            <a:ext cx="503237" cy="503237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28005" name="Rectangle 5"/>
          <p:cNvSpPr>
            <a:spLocks noChangeArrowheads="1"/>
          </p:cNvSpPr>
          <p:nvPr/>
        </p:nvSpPr>
        <p:spPr bwMode="auto">
          <a:xfrm>
            <a:off x="2986088" y="242093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28006" name="Rectangle 6"/>
          <p:cNvSpPr>
            <a:spLocks noChangeArrowheads="1"/>
          </p:cNvSpPr>
          <p:nvPr/>
        </p:nvSpPr>
        <p:spPr bwMode="auto">
          <a:xfrm>
            <a:off x="42830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28007" name="Rectangle 7"/>
          <p:cNvSpPr>
            <a:spLocks noChangeArrowheads="1"/>
          </p:cNvSpPr>
          <p:nvPr/>
        </p:nvSpPr>
        <p:spPr bwMode="auto">
          <a:xfrm>
            <a:off x="49307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28008" name="Rectangle 8"/>
          <p:cNvSpPr>
            <a:spLocks noChangeArrowheads="1"/>
          </p:cNvSpPr>
          <p:nvPr/>
        </p:nvSpPr>
        <p:spPr bwMode="auto">
          <a:xfrm>
            <a:off x="55784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128009" name="Rectangle 9"/>
          <p:cNvSpPr>
            <a:spLocks noChangeArrowheads="1"/>
          </p:cNvSpPr>
          <p:nvPr/>
        </p:nvSpPr>
        <p:spPr bwMode="auto">
          <a:xfrm>
            <a:off x="3635375" y="24209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128010" name="Rectangle 10"/>
          <p:cNvSpPr>
            <a:spLocks noChangeArrowheads="1"/>
          </p:cNvSpPr>
          <p:nvPr/>
        </p:nvSpPr>
        <p:spPr bwMode="auto">
          <a:xfrm>
            <a:off x="2336800" y="3500438"/>
            <a:ext cx="503238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5</a:t>
            </a:r>
          </a:p>
        </p:txBody>
      </p:sp>
      <p:sp>
        <p:nvSpPr>
          <p:cNvPr id="128011" name="Rectangle 11"/>
          <p:cNvSpPr>
            <a:spLocks noChangeArrowheads="1"/>
          </p:cNvSpPr>
          <p:nvPr/>
        </p:nvSpPr>
        <p:spPr bwMode="auto">
          <a:xfrm>
            <a:off x="2986088" y="35020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</a:t>
            </a:r>
          </a:p>
        </p:txBody>
      </p:sp>
      <p:sp>
        <p:nvSpPr>
          <p:cNvPr id="128012" name="Rectangle 12"/>
          <p:cNvSpPr>
            <a:spLocks noChangeArrowheads="1"/>
          </p:cNvSpPr>
          <p:nvPr/>
        </p:nvSpPr>
        <p:spPr bwMode="auto">
          <a:xfrm>
            <a:off x="3633788" y="3502025"/>
            <a:ext cx="503237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3</a:t>
            </a:r>
          </a:p>
        </p:txBody>
      </p:sp>
      <p:sp>
        <p:nvSpPr>
          <p:cNvPr id="128013" name="Rectangle 13"/>
          <p:cNvSpPr>
            <a:spLocks noChangeArrowheads="1"/>
          </p:cNvSpPr>
          <p:nvPr/>
        </p:nvSpPr>
        <p:spPr bwMode="auto">
          <a:xfrm>
            <a:off x="5576888" y="3500438"/>
            <a:ext cx="503237" cy="50323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14</a:t>
            </a:r>
          </a:p>
        </p:txBody>
      </p:sp>
      <p:sp>
        <p:nvSpPr>
          <p:cNvPr id="128014" name="Rectangle 14"/>
          <p:cNvSpPr>
            <a:spLocks noChangeArrowheads="1"/>
          </p:cNvSpPr>
          <p:nvPr/>
        </p:nvSpPr>
        <p:spPr bwMode="auto">
          <a:xfrm>
            <a:off x="4930775" y="3502025"/>
            <a:ext cx="503238" cy="503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19</a:t>
            </a:r>
          </a:p>
        </p:txBody>
      </p:sp>
      <p:sp>
        <p:nvSpPr>
          <p:cNvPr id="128015" name="Rectangle 15"/>
          <p:cNvSpPr>
            <a:spLocks noChangeArrowheads="1"/>
          </p:cNvSpPr>
          <p:nvPr/>
        </p:nvSpPr>
        <p:spPr bwMode="auto">
          <a:xfrm>
            <a:off x="4283075" y="3502025"/>
            <a:ext cx="503238" cy="503238"/>
          </a:xfrm>
          <a:prstGeom prst="rect">
            <a:avLst/>
          </a:prstGeom>
          <a:solidFill>
            <a:schemeClr val="accent1"/>
          </a:solidFill>
          <a:ln w="28575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/>
              <a:t>10</a:t>
            </a:r>
          </a:p>
        </p:txBody>
      </p:sp>
      <p:sp>
        <p:nvSpPr>
          <p:cNvPr id="128016" name="Line 16"/>
          <p:cNvSpPr>
            <a:spLocks noChangeShapeType="1"/>
          </p:cNvSpPr>
          <p:nvPr/>
        </p:nvSpPr>
        <p:spPr bwMode="auto">
          <a:xfrm flipH="1">
            <a:off x="2554288" y="2925763"/>
            <a:ext cx="6477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17" name="Line 17"/>
          <p:cNvSpPr>
            <a:spLocks noChangeShapeType="1"/>
          </p:cNvSpPr>
          <p:nvPr/>
        </p:nvSpPr>
        <p:spPr bwMode="auto">
          <a:xfrm flipH="1">
            <a:off x="3130550" y="2925763"/>
            <a:ext cx="13684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18" name="Line 18"/>
          <p:cNvSpPr>
            <a:spLocks noChangeShapeType="1"/>
          </p:cNvSpPr>
          <p:nvPr/>
        </p:nvSpPr>
        <p:spPr bwMode="auto">
          <a:xfrm flipH="1">
            <a:off x="3851275" y="2925763"/>
            <a:ext cx="1943100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19" name="Line 19"/>
          <p:cNvSpPr>
            <a:spLocks noChangeShapeType="1"/>
          </p:cNvSpPr>
          <p:nvPr/>
        </p:nvSpPr>
        <p:spPr bwMode="auto">
          <a:xfrm>
            <a:off x="3849688" y="2925763"/>
            <a:ext cx="1296987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20" name="Line 20"/>
          <p:cNvSpPr>
            <a:spLocks noChangeShapeType="1"/>
          </p:cNvSpPr>
          <p:nvPr/>
        </p:nvSpPr>
        <p:spPr bwMode="auto">
          <a:xfrm>
            <a:off x="5146675" y="2925763"/>
            <a:ext cx="720725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 xmlns="">
                <a:noFill/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/>
          <a:lstStyle/>
          <a:p>
            <a:endParaRPr lang="de-DE"/>
          </a:p>
        </p:txBody>
      </p:sp>
      <p:sp>
        <p:nvSpPr>
          <p:cNvPr id="128021" name="Rectangle 21"/>
          <p:cNvSpPr>
            <a:spLocks noChangeArrowheads="1"/>
          </p:cNvSpPr>
          <p:nvPr/>
        </p:nvSpPr>
        <p:spPr bwMode="auto">
          <a:xfrm>
            <a:off x="2265363" y="3429000"/>
            <a:ext cx="1944687" cy="6477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28022" name="Rectangle 22"/>
          <p:cNvSpPr>
            <a:spLocks noChangeArrowheads="1"/>
          </p:cNvSpPr>
          <p:nvPr/>
        </p:nvSpPr>
        <p:spPr bwMode="auto">
          <a:xfrm>
            <a:off x="4857750" y="3429000"/>
            <a:ext cx="1296988" cy="647700"/>
          </a:xfrm>
          <a:prstGeom prst="rect">
            <a:avLst/>
          </a:prstGeom>
          <a:noFill/>
          <a:ln w="28575">
            <a:solidFill>
              <a:schemeClr val="accent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2" name="Rechteck 1"/>
          <p:cNvSpPr/>
          <p:nvPr/>
        </p:nvSpPr>
        <p:spPr>
          <a:xfrm>
            <a:off x="4427984" y="3995772"/>
            <a:ext cx="25358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dirty="0" err="1">
                <a:solidFill>
                  <a:schemeClr val="hlink"/>
                </a:solidFill>
              </a:rPr>
              <a:t>j</a:t>
            </a:r>
            <a:endParaRPr lang="de-DE" dirty="0"/>
          </a:p>
        </p:txBody>
      </p:sp>
      <p:sp>
        <p:nvSpPr>
          <p:cNvPr id="26" name="Rechteck 25"/>
          <p:cNvSpPr/>
          <p:nvPr/>
        </p:nvSpPr>
        <p:spPr>
          <a:xfrm>
            <a:off x="2448272" y="638132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FontTx/>
              <a:buNone/>
              <a:defRPr/>
            </a:pPr>
            <a:r>
              <a:rPr lang="de-DE" sz="1400" dirty="0"/>
              <a:t>http://www14.in.tum.de/lehre/2008WS/</a:t>
            </a:r>
            <a:r>
              <a:rPr lang="de-DE" sz="1400" dirty="0" err="1"/>
              <a:t>ea</a:t>
            </a:r>
            <a:r>
              <a:rPr lang="de-DE" sz="1400" dirty="0"/>
              <a:t>/</a:t>
            </a:r>
            <a:r>
              <a:rPr lang="de-DE" sz="1400" dirty="0" err="1"/>
              <a:t>index.html.de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912786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DE698E-8C61-DC46-8303-3ECB218CD91D}" type="slidenum">
              <a:rPr lang="de-DE"/>
              <a:pPr/>
              <a:t>5</a:t>
            </a:fld>
            <a:endParaRPr lang="de-DE"/>
          </a:p>
        </p:txBody>
      </p:sp>
      <p:sp>
        <p:nvSpPr>
          <p:cNvPr id="1290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Selektion</a:t>
            </a:r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24744"/>
            <a:ext cx="8229600" cy="4968875"/>
          </a:xfrm>
        </p:spPr>
        <p:txBody>
          <a:bodyPr/>
          <a:lstStyle/>
          <a:p>
            <a:pPr>
              <a:buFontTx/>
              <a:buNone/>
            </a:pPr>
            <a:r>
              <a:rPr lang="de-DE" sz="2000" b="1" dirty="0" err="1" smtClean="0"/>
              <a:t>function</a:t>
            </a:r>
            <a:r>
              <a:rPr lang="de-DE" sz="2000" dirty="0" smtClean="0"/>
              <a:t> </a:t>
            </a:r>
            <a:r>
              <a:rPr lang="de-DE" sz="2000" cap="small" dirty="0" err="1">
                <a:solidFill>
                  <a:schemeClr val="accent2"/>
                </a:solidFill>
              </a:rPr>
              <a:t>Quickselect</a:t>
            </a:r>
            <a:r>
              <a:rPr lang="de-DE" sz="2000" dirty="0" smtClean="0"/>
              <a:t>(A, </a:t>
            </a:r>
            <a:r>
              <a:rPr lang="de-DE" sz="2000" dirty="0" smtClean="0">
                <a:solidFill>
                  <a:schemeClr val="hlink"/>
                </a:solidFill>
              </a:rPr>
              <a:t>l, </a:t>
            </a:r>
            <a:r>
              <a:rPr lang="de-DE" sz="2000" dirty="0" err="1" smtClean="0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, </a:t>
            </a:r>
            <a:r>
              <a:rPr lang="de-DE" sz="2000" dirty="0" err="1" smtClean="0">
                <a:solidFill>
                  <a:schemeClr val="hlink"/>
                </a:solidFill>
              </a:rPr>
              <a:t>k</a:t>
            </a:r>
            <a:r>
              <a:rPr lang="de-DE" sz="2000" dirty="0" smtClean="0"/>
              <a:t>) 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>
                <a:solidFill>
                  <a:srgbClr val="FF0000"/>
                </a:solidFill>
              </a:rPr>
              <a:t>// a[l..</a:t>
            </a:r>
            <a:r>
              <a:rPr lang="de-DE" sz="2000" dirty="0" err="1">
                <a:solidFill>
                  <a:srgbClr val="FF0000"/>
                </a:solidFill>
              </a:rPr>
              <a:t>r</a:t>
            </a:r>
            <a:r>
              <a:rPr lang="de-DE" sz="2000" dirty="0">
                <a:solidFill>
                  <a:srgbClr val="FF0000"/>
                </a:solidFill>
              </a:rPr>
              <a:t>]: </a:t>
            </a:r>
            <a:r>
              <a:rPr lang="de-DE" sz="2000" dirty="0" err="1">
                <a:solidFill>
                  <a:srgbClr val="FF0000"/>
                </a:solidFill>
              </a:rPr>
              <a:t>Restfeld</a:t>
            </a:r>
            <a:r>
              <a:rPr lang="de-DE" sz="2000" dirty="0">
                <a:solidFill>
                  <a:srgbClr val="FF0000"/>
                </a:solidFill>
              </a:rPr>
              <a:t>, </a:t>
            </a:r>
            <a:r>
              <a:rPr lang="de-DE" sz="2000" dirty="0" err="1">
                <a:solidFill>
                  <a:srgbClr val="FF0000"/>
                </a:solidFill>
              </a:rPr>
              <a:t>k</a:t>
            </a:r>
            <a:r>
              <a:rPr lang="de-DE" sz="2000" dirty="0">
                <a:solidFill>
                  <a:srgbClr val="FF0000"/>
                </a:solidFill>
              </a:rPr>
              <a:t>: </a:t>
            </a:r>
            <a:r>
              <a:rPr lang="de-DE" sz="2000" dirty="0" err="1">
                <a:solidFill>
                  <a:srgbClr val="FF0000"/>
                </a:solidFill>
              </a:rPr>
              <a:t>k</a:t>
            </a:r>
            <a:r>
              <a:rPr lang="de-DE" sz="2000" dirty="0">
                <a:solidFill>
                  <a:srgbClr val="FF0000"/>
                </a:solidFill>
              </a:rPr>
              <a:t>-kleinstes Element, </a:t>
            </a:r>
            <a:r>
              <a:rPr lang="de-DE" sz="2000" dirty="0" err="1" smtClean="0">
                <a:solidFill>
                  <a:srgbClr val="FF0000"/>
                </a:solidFill>
              </a:rPr>
              <a:t>l≤k≤r</a:t>
            </a:r>
            <a:r>
              <a:rPr lang="de-DE" sz="2000" dirty="0">
                <a:solidFill>
                  <a:srgbClr val="FF0000"/>
                </a:solidFill>
              </a:rPr>
              <a:t/>
            </a:r>
            <a:br>
              <a:rPr lang="de-DE" sz="2000" dirty="0">
                <a:solidFill>
                  <a:srgbClr val="FF0000"/>
                </a:solidFill>
              </a:rPr>
            </a:b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 = l</a:t>
            </a:r>
            <a:r>
              <a:rPr lang="de-DE" sz="2000" dirty="0" smtClean="0"/>
              <a:t>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b="1" dirty="0" err="1" smtClean="0"/>
              <a:t>return</a:t>
            </a:r>
            <a:r>
              <a:rPr lang="de-DE" sz="2000" dirty="0" smtClean="0"/>
              <a:t> </a:t>
            </a:r>
            <a:r>
              <a:rPr lang="de-DE" sz="2000" dirty="0" smtClean="0">
                <a:solidFill>
                  <a:schemeClr val="hlink"/>
                </a:solidFill>
              </a:rPr>
              <a:t>A[</a:t>
            </a:r>
            <a:r>
              <a:rPr lang="de-DE" sz="2000" dirty="0">
                <a:solidFill>
                  <a:schemeClr val="hlink"/>
                </a:solidFill>
              </a:rPr>
              <a:t>l]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err="1" smtClean="0">
                <a:solidFill>
                  <a:schemeClr val="hlink"/>
                </a:solidFill>
              </a:rPr>
              <a:t>z</a:t>
            </a:r>
            <a:r>
              <a:rPr lang="de-DE" sz="2000" dirty="0" smtClean="0">
                <a:solidFill>
                  <a:schemeClr val="hlink"/>
                </a:solidFill>
              </a:rPr>
              <a:t> := </a:t>
            </a:r>
            <a:r>
              <a:rPr lang="de-DE" sz="2000" i="1" dirty="0" smtClean="0"/>
              <a:t>zufällige </a:t>
            </a:r>
            <a:r>
              <a:rPr lang="de-DE" sz="2000" i="1" dirty="0"/>
              <a:t>Position in </a:t>
            </a:r>
            <a:r>
              <a:rPr lang="de-DE" sz="2000" dirty="0">
                <a:solidFill>
                  <a:schemeClr val="hlink"/>
                </a:solidFill>
              </a:rPr>
              <a:t>{l,..,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}</a:t>
            </a:r>
            <a:br>
              <a:rPr lang="de-DE" sz="2000" dirty="0" smtClean="0">
                <a:solidFill>
                  <a:schemeClr val="hlink"/>
                </a:solidFill>
              </a:rPr>
            </a:br>
            <a:r>
              <a:rPr lang="de-DE" sz="2000" dirty="0" err="1" smtClean="0">
                <a:solidFill>
                  <a:schemeClr val="hlink"/>
                </a:solidFill>
              </a:rPr>
              <a:t>temp</a:t>
            </a:r>
            <a:r>
              <a:rPr lang="de-DE" sz="2000" dirty="0" smtClean="0">
                <a:solidFill>
                  <a:schemeClr val="hlink"/>
                </a:solidFill>
              </a:rPr>
              <a:t> := A[</a:t>
            </a:r>
            <a:r>
              <a:rPr lang="de-DE" sz="2000" dirty="0" err="1">
                <a:solidFill>
                  <a:schemeClr val="hlink"/>
                </a:solidFill>
              </a:rPr>
              <a:t>z</a:t>
            </a:r>
            <a:r>
              <a:rPr lang="de-DE" sz="2000" dirty="0" smtClean="0">
                <a:solidFill>
                  <a:schemeClr val="hlink"/>
                </a:solidFill>
              </a:rPr>
              <a:t>]; A[</a:t>
            </a:r>
            <a:r>
              <a:rPr lang="de-DE" sz="2000" dirty="0" err="1" smtClean="0">
                <a:solidFill>
                  <a:schemeClr val="hlink"/>
                </a:solidFill>
              </a:rPr>
              <a:t>z</a:t>
            </a:r>
            <a:r>
              <a:rPr lang="de-DE" sz="2000" dirty="0" smtClean="0">
                <a:solidFill>
                  <a:schemeClr val="hlink"/>
                </a:solidFill>
              </a:rPr>
              <a:t>] := A[</a:t>
            </a:r>
            <a:r>
              <a:rPr lang="de-DE" sz="2000" dirty="0" err="1" smtClean="0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]; A[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] := </a:t>
            </a:r>
            <a:r>
              <a:rPr lang="de-DE" sz="2000" dirty="0" err="1" smtClean="0">
                <a:solidFill>
                  <a:schemeClr val="hlink"/>
                </a:solidFill>
              </a:rPr>
              <a:t>temp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 smtClean="0">
                <a:solidFill>
                  <a:schemeClr val="hlink"/>
                </a:solidFill>
              </a:rPr>
              <a:t>v := A[</a:t>
            </a:r>
            <a:r>
              <a:rPr lang="de-DE" sz="2000" dirty="0" err="1">
                <a:solidFill>
                  <a:schemeClr val="hlink"/>
                </a:solidFill>
              </a:rPr>
              <a:t>r</a:t>
            </a:r>
            <a:r>
              <a:rPr lang="de-DE" sz="2000" dirty="0">
                <a:solidFill>
                  <a:schemeClr val="hlink"/>
                </a:solidFill>
              </a:rPr>
              <a:t>]; </a:t>
            </a:r>
            <a:r>
              <a:rPr lang="de-DE" sz="2000" dirty="0" smtClean="0">
                <a:solidFill>
                  <a:schemeClr val="hlink"/>
                </a:solidFill>
              </a:rPr>
              <a:t>i := l</a:t>
            </a:r>
            <a:r>
              <a:rPr lang="de-DE" sz="2000" dirty="0">
                <a:solidFill>
                  <a:schemeClr val="hlink"/>
                </a:solidFill>
              </a:rPr>
              <a:t>-1; </a:t>
            </a:r>
            <a:r>
              <a:rPr lang="de-DE" sz="2000" dirty="0" err="1" smtClean="0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 := </a:t>
            </a:r>
            <a:r>
              <a:rPr lang="de-DE" sz="2000" dirty="0" err="1" smtClean="0">
                <a:solidFill>
                  <a:schemeClr val="hlink"/>
                </a:solidFill>
              </a:rPr>
              <a:t>r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b="1" dirty="0" err="1"/>
              <a:t>repeat</a:t>
            </a:r>
            <a:r>
              <a:rPr lang="de-DE" sz="2000" dirty="0"/>
              <a:t>     </a:t>
            </a:r>
            <a:r>
              <a:rPr lang="de-DE" sz="2000" dirty="0">
                <a:solidFill>
                  <a:srgbClr val="FF0000"/>
                </a:solidFill>
              </a:rPr>
              <a:t>// ordne Elemente in [l,r-1] nach Pivot v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/>
              <a:t>    </a:t>
            </a:r>
            <a:r>
              <a:rPr lang="de-DE" sz="2000" b="1" dirty="0" err="1"/>
              <a:t>repeat</a:t>
            </a:r>
            <a:r>
              <a:rPr lang="de-DE" sz="2000" dirty="0"/>
              <a:t> </a:t>
            </a:r>
            <a:r>
              <a:rPr lang="de-DE" sz="2000" dirty="0" smtClean="0">
                <a:solidFill>
                  <a:schemeClr val="hlink"/>
                </a:solidFill>
              </a:rPr>
              <a:t>i := i + 1</a:t>
            </a:r>
            <a:r>
              <a:rPr lang="de-DE" sz="2000" dirty="0" smtClean="0"/>
              <a:t> </a:t>
            </a:r>
            <a:r>
              <a:rPr lang="de-DE" sz="2000" b="1" dirty="0" err="1"/>
              <a:t>until</a:t>
            </a:r>
            <a:r>
              <a:rPr lang="de-DE" sz="2000" dirty="0"/>
              <a:t> </a:t>
            </a:r>
            <a:r>
              <a:rPr lang="de-DE" sz="2000" dirty="0" smtClean="0">
                <a:solidFill>
                  <a:schemeClr val="hlink"/>
                </a:solidFill>
              </a:rPr>
              <a:t>A[</a:t>
            </a:r>
            <a:r>
              <a:rPr lang="de-DE" sz="2000" dirty="0">
                <a:solidFill>
                  <a:schemeClr val="hlink"/>
                </a:solidFill>
              </a:rPr>
              <a:t>i</a:t>
            </a:r>
            <a:r>
              <a:rPr lang="de-DE" sz="2000" dirty="0" smtClean="0">
                <a:solidFill>
                  <a:schemeClr val="hlink"/>
                </a:solidFill>
              </a:rPr>
              <a:t>] ≥ v</a:t>
            </a:r>
            <a:r>
              <a:rPr lang="de-DE" sz="2000" dirty="0">
                <a:solidFill>
                  <a:schemeClr val="hlink"/>
                </a:solidFill>
              </a:rPr>
              <a:t/>
            </a:r>
            <a:br>
              <a:rPr lang="de-DE" sz="2000" dirty="0">
                <a:solidFill>
                  <a:schemeClr val="hlink"/>
                </a:solidFill>
              </a:rPr>
            </a:br>
            <a:r>
              <a:rPr lang="de-DE" sz="2000" dirty="0"/>
              <a:t>    </a:t>
            </a:r>
            <a:r>
              <a:rPr lang="de-DE" sz="2000" b="1" dirty="0" err="1"/>
              <a:t>repeat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 := </a:t>
            </a:r>
            <a:r>
              <a:rPr lang="de-DE" sz="2000" dirty="0" err="1" smtClean="0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 - 1</a:t>
            </a:r>
            <a:r>
              <a:rPr lang="de-DE" sz="2000" dirty="0" smtClean="0"/>
              <a:t> </a:t>
            </a:r>
            <a:r>
              <a:rPr lang="de-DE" sz="2000" b="1" dirty="0" err="1"/>
              <a:t>until</a:t>
            </a:r>
            <a:r>
              <a:rPr lang="de-DE" sz="2000" dirty="0"/>
              <a:t> </a:t>
            </a:r>
            <a:r>
              <a:rPr lang="de-DE" sz="2000" dirty="0" smtClean="0">
                <a:solidFill>
                  <a:schemeClr val="hlink"/>
                </a:solidFill>
              </a:rPr>
              <a:t>A[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] &lt; v </a:t>
            </a:r>
            <a:r>
              <a:rPr lang="de-DE" sz="2000" dirty="0" err="1"/>
              <a:t>or</a:t>
            </a:r>
            <a:r>
              <a:rPr lang="de-DE" sz="2000" dirty="0">
                <a:solidFill>
                  <a:schemeClr val="hlink"/>
                </a:solidFill>
              </a:rPr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 = l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dirty="0"/>
              <a:t>    </a:t>
            </a: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smtClean="0">
                <a:solidFill>
                  <a:schemeClr val="hlink"/>
                </a:solidFill>
              </a:rPr>
              <a:t>i &lt; </a:t>
            </a:r>
            <a:r>
              <a:rPr lang="de-DE" sz="2000" dirty="0" err="1" smtClean="0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rgbClr val="3C8C93"/>
                </a:solidFill>
              </a:rPr>
              <a:t>temp</a:t>
            </a:r>
            <a:r>
              <a:rPr lang="de-DE" sz="2000" dirty="0" smtClean="0">
                <a:solidFill>
                  <a:srgbClr val="3C8C93"/>
                </a:solidFill>
              </a:rPr>
              <a:t> := </a:t>
            </a:r>
            <a:r>
              <a:rPr lang="de-DE" sz="2000" dirty="0" smtClean="0">
                <a:solidFill>
                  <a:schemeClr val="hlink"/>
                </a:solidFill>
              </a:rPr>
              <a:t>A[</a:t>
            </a:r>
            <a:r>
              <a:rPr lang="de-DE" sz="2000" dirty="0">
                <a:solidFill>
                  <a:schemeClr val="hlink"/>
                </a:solidFill>
              </a:rPr>
              <a:t>i</a:t>
            </a:r>
            <a:r>
              <a:rPr lang="de-DE" sz="2000" dirty="0" smtClean="0">
                <a:solidFill>
                  <a:schemeClr val="hlink"/>
                </a:solidFill>
              </a:rPr>
              <a:t>]; A[i] := A[</a:t>
            </a:r>
            <a:r>
              <a:rPr lang="de-DE" sz="2000" dirty="0" err="1" smtClean="0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]; A[</a:t>
            </a:r>
            <a:r>
              <a:rPr lang="de-DE" sz="2000" dirty="0" err="1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] := </a:t>
            </a:r>
            <a:r>
              <a:rPr lang="de-DE" sz="2000" dirty="0" err="1" smtClean="0">
                <a:solidFill>
                  <a:schemeClr val="hlink"/>
                </a:solidFill>
              </a:rPr>
              <a:t>temp</a:t>
            </a:r>
            <a:r>
              <a:rPr lang="de-DE" sz="2000" dirty="0">
                <a:solidFill>
                  <a:schemeClr val="hlink"/>
                </a:solidFill>
              </a:rPr>
              <a:t/>
            </a:r>
            <a:br>
              <a:rPr lang="de-DE" sz="2000" dirty="0">
                <a:solidFill>
                  <a:schemeClr val="hlink"/>
                </a:solidFill>
              </a:rPr>
            </a:br>
            <a:r>
              <a:rPr lang="de-DE" sz="2000" b="1" dirty="0" err="1"/>
              <a:t>until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j</a:t>
            </a:r>
            <a:r>
              <a:rPr lang="de-DE" sz="2000" dirty="0" smtClean="0">
                <a:solidFill>
                  <a:schemeClr val="hlink"/>
                </a:solidFill>
              </a:rPr>
              <a:t> ≤ i</a:t>
            </a:r>
            <a:r>
              <a:rPr lang="de-DE" sz="2000" dirty="0" smtClean="0"/>
              <a:t/>
            </a:r>
            <a:br>
              <a:rPr lang="de-DE" sz="2000" dirty="0" smtClean="0"/>
            </a:br>
            <a:r>
              <a:rPr lang="de-DE" sz="2000" dirty="0" err="1" smtClean="0">
                <a:solidFill>
                  <a:srgbClr val="3C8C93"/>
                </a:solidFill>
              </a:rPr>
              <a:t>temp</a:t>
            </a:r>
            <a:r>
              <a:rPr lang="de-DE" sz="2000" dirty="0" smtClean="0">
                <a:solidFill>
                  <a:srgbClr val="3C8C93"/>
                </a:solidFill>
              </a:rPr>
              <a:t> := </a:t>
            </a:r>
            <a:r>
              <a:rPr lang="de-DE" sz="2000" dirty="0" smtClean="0">
                <a:solidFill>
                  <a:schemeClr val="hlink"/>
                </a:solidFill>
              </a:rPr>
              <a:t>A[</a:t>
            </a:r>
            <a:r>
              <a:rPr lang="de-DE" sz="2000" dirty="0">
                <a:solidFill>
                  <a:schemeClr val="hlink"/>
                </a:solidFill>
              </a:rPr>
              <a:t>i</a:t>
            </a:r>
            <a:r>
              <a:rPr lang="de-DE" sz="2000" dirty="0" smtClean="0">
                <a:solidFill>
                  <a:schemeClr val="hlink"/>
                </a:solidFill>
              </a:rPr>
              <a:t>]; A[i] := A[</a:t>
            </a:r>
            <a:r>
              <a:rPr lang="de-DE" sz="2000" dirty="0" err="1" smtClean="0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]; A[</a:t>
            </a:r>
            <a:r>
              <a:rPr lang="de-DE" sz="2000" dirty="0" err="1" smtClean="0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] := </a:t>
            </a:r>
            <a:r>
              <a:rPr lang="de-DE" sz="2000" dirty="0" err="1" smtClean="0">
                <a:solidFill>
                  <a:schemeClr val="hlink"/>
                </a:solidFill>
              </a:rPr>
              <a:t>temp</a:t>
            </a:r>
            <a:r>
              <a:rPr lang="de-DE" sz="2000" dirty="0"/>
              <a:t/>
            </a:r>
            <a:br>
              <a:rPr lang="de-DE" sz="2000" dirty="0"/>
            </a:b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k</a:t>
            </a:r>
            <a:r>
              <a:rPr lang="de-DE" sz="2000" dirty="0" smtClean="0">
                <a:solidFill>
                  <a:schemeClr val="hlink"/>
                </a:solidFill>
              </a:rPr>
              <a:t> &lt; i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e</a:t>
            </a:r>
            <a:r>
              <a:rPr lang="de-DE" sz="2000" dirty="0" smtClean="0">
                <a:solidFill>
                  <a:schemeClr val="hlink"/>
                </a:solidFill>
              </a:rPr>
              <a:t> := </a:t>
            </a:r>
            <a:r>
              <a:rPr lang="de-DE" sz="2000" dirty="0" err="1" smtClean="0">
                <a:solidFill>
                  <a:schemeClr val="accent2"/>
                </a:solidFill>
              </a:rPr>
              <a:t>Quickselect</a:t>
            </a:r>
            <a:r>
              <a:rPr lang="de-DE" sz="2000" dirty="0" smtClean="0"/>
              <a:t>(A, </a:t>
            </a:r>
            <a:r>
              <a:rPr lang="de-DE" sz="2000" dirty="0" smtClean="0">
                <a:solidFill>
                  <a:schemeClr val="hlink"/>
                </a:solidFill>
              </a:rPr>
              <a:t>l, i</a:t>
            </a:r>
            <a:r>
              <a:rPr lang="de-DE" sz="2000" dirty="0">
                <a:solidFill>
                  <a:schemeClr val="hlink"/>
                </a:solidFill>
              </a:rPr>
              <a:t>-1</a:t>
            </a:r>
            <a:r>
              <a:rPr lang="de-DE" sz="2000" dirty="0" smtClean="0">
                <a:solidFill>
                  <a:schemeClr val="hlink"/>
                </a:solidFill>
              </a:rPr>
              <a:t>, </a:t>
            </a:r>
            <a:r>
              <a:rPr lang="de-DE" sz="2000" dirty="0" err="1" smtClean="0">
                <a:solidFill>
                  <a:schemeClr val="hlink"/>
                </a:solidFill>
              </a:rPr>
              <a:t>k</a:t>
            </a:r>
            <a:r>
              <a:rPr lang="de-DE" sz="2000" dirty="0"/>
              <a:t>)</a:t>
            </a:r>
            <a:br>
              <a:rPr lang="de-DE" sz="2000" dirty="0"/>
            </a:b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k</a:t>
            </a:r>
            <a:r>
              <a:rPr lang="de-DE" sz="2000" dirty="0" smtClean="0">
                <a:solidFill>
                  <a:schemeClr val="hlink"/>
                </a:solidFill>
              </a:rPr>
              <a:t> &gt; i</a:t>
            </a:r>
            <a:r>
              <a:rPr lang="de-DE" sz="2000" dirty="0" smtClean="0"/>
              <a:t>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e</a:t>
            </a:r>
            <a:r>
              <a:rPr lang="de-DE" sz="2000" dirty="0" smtClean="0">
                <a:solidFill>
                  <a:schemeClr val="hlink"/>
                </a:solidFill>
              </a:rPr>
              <a:t> := </a:t>
            </a:r>
            <a:r>
              <a:rPr lang="de-DE" sz="2000" dirty="0" err="1" smtClean="0">
                <a:solidFill>
                  <a:schemeClr val="accent2"/>
                </a:solidFill>
              </a:rPr>
              <a:t>Quickselect</a:t>
            </a:r>
            <a:r>
              <a:rPr lang="de-DE" sz="2000" dirty="0" smtClean="0"/>
              <a:t>(A, </a:t>
            </a:r>
            <a:r>
              <a:rPr lang="de-DE" sz="2000" dirty="0" smtClean="0">
                <a:solidFill>
                  <a:schemeClr val="hlink"/>
                </a:solidFill>
              </a:rPr>
              <a:t>i</a:t>
            </a:r>
            <a:r>
              <a:rPr lang="de-DE" sz="2000" dirty="0">
                <a:solidFill>
                  <a:schemeClr val="hlink"/>
                </a:solidFill>
              </a:rPr>
              <a:t>+1</a:t>
            </a:r>
            <a:r>
              <a:rPr lang="de-DE" sz="2000" dirty="0" smtClean="0">
                <a:solidFill>
                  <a:schemeClr val="hlink"/>
                </a:solidFill>
              </a:rPr>
              <a:t>, </a:t>
            </a:r>
            <a:r>
              <a:rPr lang="de-DE" sz="2000" dirty="0" err="1" smtClean="0">
                <a:solidFill>
                  <a:schemeClr val="hlink"/>
                </a:solidFill>
              </a:rPr>
              <a:t>r</a:t>
            </a:r>
            <a:r>
              <a:rPr lang="de-DE" sz="2000" dirty="0" smtClean="0">
                <a:solidFill>
                  <a:schemeClr val="hlink"/>
                </a:solidFill>
              </a:rPr>
              <a:t>, </a:t>
            </a:r>
            <a:r>
              <a:rPr lang="de-DE" sz="2000" dirty="0" err="1" smtClean="0">
                <a:solidFill>
                  <a:schemeClr val="hlink"/>
                </a:solidFill>
              </a:rPr>
              <a:t>k</a:t>
            </a:r>
            <a:r>
              <a:rPr lang="de-DE" sz="2000" dirty="0"/>
              <a:t>)</a:t>
            </a:r>
            <a:br>
              <a:rPr lang="de-DE" sz="2000" dirty="0"/>
            </a:br>
            <a:r>
              <a:rPr lang="de-DE" sz="2000" b="1" dirty="0" err="1"/>
              <a:t>if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k</a:t>
            </a:r>
            <a:r>
              <a:rPr lang="de-DE" sz="2000" dirty="0" smtClean="0">
                <a:solidFill>
                  <a:schemeClr val="hlink"/>
                </a:solidFill>
              </a:rPr>
              <a:t> = i</a:t>
            </a:r>
            <a:r>
              <a:rPr lang="de-DE" sz="2000" dirty="0" smtClean="0"/>
              <a:t> </a:t>
            </a:r>
            <a:r>
              <a:rPr lang="de-DE" sz="2000" b="1" dirty="0" err="1"/>
              <a:t>then</a:t>
            </a:r>
            <a:r>
              <a:rPr lang="de-DE" sz="2000" dirty="0"/>
              <a:t> </a:t>
            </a:r>
            <a:r>
              <a:rPr lang="de-DE" sz="2000" dirty="0" err="1" smtClean="0">
                <a:solidFill>
                  <a:schemeClr val="hlink"/>
                </a:solidFill>
              </a:rPr>
              <a:t>e</a:t>
            </a:r>
            <a:r>
              <a:rPr lang="de-DE" sz="2000" dirty="0" smtClean="0">
                <a:solidFill>
                  <a:schemeClr val="hlink"/>
                </a:solidFill>
              </a:rPr>
              <a:t> := A[</a:t>
            </a:r>
            <a:r>
              <a:rPr lang="de-DE" sz="2000" dirty="0" err="1">
                <a:solidFill>
                  <a:schemeClr val="hlink"/>
                </a:solidFill>
              </a:rPr>
              <a:t>k</a:t>
            </a:r>
            <a:r>
              <a:rPr lang="de-DE" sz="2000" dirty="0">
                <a:solidFill>
                  <a:schemeClr val="hlink"/>
                </a:solidFill>
              </a:rPr>
              <a:t>]</a:t>
            </a:r>
            <a:br>
              <a:rPr lang="de-DE" sz="2000" dirty="0">
                <a:solidFill>
                  <a:schemeClr val="hlink"/>
                </a:solidFill>
              </a:rPr>
            </a:br>
            <a:r>
              <a:rPr lang="de-DE" sz="2000" b="1" dirty="0" err="1"/>
              <a:t>return</a:t>
            </a:r>
            <a:r>
              <a:rPr lang="de-DE" sz="2000" dirty="0"/>
              <a:t> </a:t>
            </a:r>
            <a:r>
              <a:rPr lang="de-DE" sz="2000" dirty="0" err="1">
                <a:solidFill>
                  <a:schemeClr val="hlink"/>
                </a:solidFill>
              </a:rPr>
              <a:t>e</a:t>
            </a:r>
            <a:endParaRPr lang="de-DE" sz="2000" dirty="0">
              <a:solidFill>
                <a:schemeClr val="hlink"/>
              </a:solidFill>
            </a:endParaRPr>
          </a:p>
          <a:p>
            <a:endParaRPr lang="de-DE" sz="2000" dirty="0"/>
          </a:p>
        </p:txBody>
      </p:sp>
      <p:sp>
        <p:nvSpPr>
          <p:cNvPr id="5" name="Rechteck 4"/>
          <p:cNvSpPr/>
          <p:nvPr/>
        </p:nvSpPr>
        <p:spPr>
          <a:xfrm>
            <a:off x="2448272" y="638132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FontTx/>
              <a:buNone/>
              <a:defRPr/>
            </a:pPr>
            <a:r>
              <a:rPr lang="de-DE" sz="1400" dirty="0"/>
              <a:t>http://www14.in.tum.de/lehre/2008WS/</a:t>
            </a:r>
            <a:r>
              <a:rPr lang="de-DE" sz="1400" dirty="0" err="1"/>
              <a:t>ea</a:t>
            </a:r>
            <a:r>
              <a:rPr lang="de-DE" sz="1400" dirty="0"/>
              <a:t>/</a:t>
            </a:r>
            <a:r>
              <a:rPr lang="de-DE" sz="1400" dirty="0" err="1"/>
              <a:t>index.html.de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1109090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33D01A-3AF5-6D43-AD0C-51238BA7A452}" type="slidenum">
              <a:rPr lang="de-DE"/>
              <a:pPr/>
              <a:t>6</a:t>
            </a:fld>
            <a:endParaRPr lang="de-DE"/>
          </a:p>
        </p:txBody>
      </p:sp>
      <p:sp>
        <p:nvSpPr>
          <p:cNvPr id="1300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Quickselect</a:t>
            </a:r>
            <a:r>
              <a:rPr lang="de-DE" dirty="0" smtClean="0"/>
              <a:t>: Analyse</a:t>
            </a:r>
            <a:endParaRPr lang="de-DE" dirty="0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sz="2800" dirty="0" smtClean="0">
                <a:solidFill>
                  <a:srgbClr val="000000"/>
                </a:solidFill>
              </a:rPr>
              <a:t>Aufwand </a:t>
            </a:r>
            <a:r>
              <a:rPr lang="de-DE" sz="2800" dirty="0" smtClean="0">
                <a:solidFill>
                  <a:schemeClr val="hlink"/>
                </a:solidFill>
              </a:rPr>
              <a:t>T(</a:t>
            </a:r>
            <a:r>
              <a:rPr lang="de-DE" sz="2800" dirty="0" err="1" smtClean="0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  <a:r>
              <a:rPr lang="de-DE" sz="2800" dirty="0"/>
              <a:t>: erwartete Anzahl Vergleiche</a:t>
            </a:r>
          </a:p>
          <a:p>
            <a:endParaRPr lang="de-DE" sz="1600" dirty="0"/>
          </a:p>
          <a:p>
            <a:pPr>
              <a:buFontTx/>
              <a:buNone/>
            </a:pPr>
            <a:r>
              <a:rPr lang="de-DE" sz="2800" dirty="0" smtClean="0">
                <a:solidFill>
                  <a:schemeClr val="accent2"/>
                </a:solidFill>
              </a:rPr>
              <a:t>Behauptung:</a:t>
            </a:r>
            <a:r>
              <a:rPr lang="de-DE" sz="2800" dirty="0" smtClean="0"/>
              <a:t> </a:t>
            </a:r>
            <a:r>
              <a:rPr lang="de-DE" sz="2800" dirty="0" smtClean="0">
                <a:solidFill>
                  <a:schemeClr val="hlink"/>
                </a:solidFill>
              </a:rPr>
              <a:t>T(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 smtClean="0">
                <a:solidFill>
                  <a:schemeClr val="hlink"/>
                </a:solidFill>
              </a:rPr>
              <a:t>) in O</a:t>
            </a:r>
            <a:r>
              <a:rPr lang="de-DE" sz="2800" dirty="0">
                <a:solidFill>
                  <a:schemeClr val="hlink"/>
                </a:solidFill>
              </a:rPr>
              <a:t>(</a:t>
            </a:r>
            <a:r>
              <a:rPr lang="de-DE" sz="2800" dirty="0" err="1">
                <a:solidFill>
                  <a:schemeClr val="hlink"/>
                </a:solidFill>
              </a:rPr>
              <a:t>n</a:t>
            </a:r>
            <a:r>
              <a:rPr lang="de-DE" sz="2800" dirty="0">
                <a:solidFill>
                  <a:schemeClr val="hlink"/>
                </a:solidFill>
              </a:rPr>
              <a:t>)</a:t>
            </a:r>
          </a:p>
          <a:p>
            <a:pPr>
              <a:buFontTx/>
              <a:buNone/>
            </a:pPr>
            <a:r>
              <a:rPr lang="de-DE" sz="2800" dirty="0">
                <a:solidFill>
                  <a:schemeClr val="accent2"/>
                </a:solidFill>
              </a:rPr>
              <a:t>Beweis:</a:t>
            </a:r>
          </a:p>
          <a:p>
            <a:r>
              <a:rPr lang="de-DE" sz="2800" dirty="0"/>
              <a:t>Pivot ist </a:t>
            </a:r>
            <a:r>
              <a:rPr lang="de-DE" sz="2800" dirty="0">
                <a:solidFill>
                  <a:srgbClr val="FF0000"/>
                </a:solidFill>
              </a:rPr>
              <a:t>gut</a:t>
            </a:r>
            <a:r>
              <a:rPr lang="de-DE" sz="2800" dirty="0"/>
              <a:t>: keine der Teilfolgen länger als </a:t>
            </a:r>
            <a:r>
              <a:rPr lang="de-DE" sz="2800" dirty="0" err="1" smtClean="0">
                <a:solidFill>
                  <a:schemeClr val="accent1">
                    <a:lumMod val="50000"/>
                  </a:schemeClr>
                </a:solidFill>
              </a:rPr>
              <a:t>n</a:t>
            </a:r>
            <a:r>
              <a:rPr lang="de-DE" sz="2800" dirty="0" smtClean="0">
                <a:solidFill>
                  <a:schemeClr val="accent1">
                    <a:lumMod val="50000"/>
                  </a:schemeClr>
                </a:solidFill>
              </a:rPr>
              <a:t> ∙ </a:t>
            </a:r>
            <a:r>
              <a:rPr lang="de-DE" sz="2800" dirty="0" smtClean="0">
                <a:solidFill>
                  <a:schemeClr val="hlink"/>
                </a:solidFill>
              </a:rPr>
              <a:t>2/</a:t>
            </a:r>
            <a:r>
              <a:rPr lang="de-DE" sz="2800" dirty="0">
                <a:solidFill>
                  <a:schemeClr val="hlink"/>
                </a:solidFill>
              </a:rPr>
              <a:t>3</a:t>
            </a:r>
          </a:p>
          <a:p>
            <a:r>
              <a:rPr lang="de-DE" sz="2800" dirty="0"/>
              <a:t>Sei </a:t>
            </a:r>
            <a:r>
              <a:rPr lang="de-DE" sz="2800" dirty="0" smtClean="0">
                <a:solidFill>
                  <a:schemeClr val="hlink"/>
                </a:solidFill>
              </a:rPr>
              <a:t>p = Anteil der Fälle, in denen gilt: </a:t>
            </a:r>
            <a:r>
              <a:rPr lang="de-DE" sz="2800" dirty="0" smtClean="0"/>
              <a:t>Pivot </a:t>
            </a:r>
            <a:r>
              <a:rPr lang="de-DE" sz="2800" dirty="0"/>
              <a:t>ist </a:t>
            </a:r>
            <a:r>
              <a:rPr lang="de-DE" sz="2800" dirty="0" smtClean="0"/>
              <a:t>gut</a:t>
            </a:r>
            <a:r>
              <a:rPr lang="de-DE" sz="2800" dirty="0" smtClean="0">
                <a:solidFill>
                  <a:schemeClr val="hlink"/>
                </a:solidFill>
              </a:rPr>
              <a:t> </a:t>
            </a:r>
            <a:endParaRPr lang="de-DE" sz="2800" dirty="0">
              <a:solidFill>
                <a:schemeClr val="hlink"/>
              </a:solidFill>
            </a:endParaRPr>
          </a:p>
          <a:p>
            <a:pPr marL="0" indent="0">
              <a:buNone/>
            </a:pPr>
            <a:endParaRPr lang="de-DE" sz="2800" dirty="0"/>
          </a:p>
          <a:p>
            <a:r>
              <a:rPr lang="de-DE" sz="2800" dirty="0">
                <a:solidFill>
                  <a:schemeClr val="hlink"/>
                </a:solidFill>
              </a:rPr>
              <a:t>p=1/3</a:t>
            </a: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2411437" y="4221088"/>
            <a:ext cx="4968875" cy="504825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de-DE"/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4067200" y="4221088"/>
            <a:ext cx="1727200" cy="504825"/>
          </a:xfrm>
          <a:prstGeom prst="rect">
            <a:avLst/>
          </a:prstGeom>
          <a:solidFill>
            <a:schemeClr val="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de-DE" sz="2800"/>
              <a:t>gut</a:t>
            </a:r>
          </a:p>
        </p:txBody>
      </p:sp>
      <p:sp>
        <p:nvSpPr>
          <p:cNvPr id="130054" name="Text Box 6"/>
          <p:cNvSpPr txBox="1">
            <a:spLocks noChangeArrowheads="1"/>
          </p:cNvSpPr>
          <p:nvPr/>
        </p:nvSpPr>
        <p:spPr bwMode="auto">
          <a:xfrm>
            <a:off x="3779862" y="4724326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1/3</a:t>
            </a:r>
          </a:p>
        </p:txBody>
      </p:sp>
      <p:sp>
        <p:nvSpPr>
          <p:cNvPr id="130055" name="Text Box 7"/>
          <p:cNvSpPr txBox="1">
            <a:spLocks noChangeArrowheads="1"/>
          </p:cNvSpPr>
          <p:nvPr/>
        </p:nvSpPr>
        <p:spPr bwMode="auto">
          <a:xfrm>
            <a:off x="5507062" y="4724326"/>
            <a:ext cx="60801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de-DE" sz="2400"/>
              <a:t>2/3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67544" y="5157192"/>
            <a:ext cx="8229600" cy="1079897"/>
          </a:xfrm>
          <a:prstGeom prst="rect">
            <a:avLst/>
          </a:prstGeom>
          <a:noFill/>
          <a:ln>
            <a:noFill/>
          </a:ln>
          <a:effectLst/>
          <a:extLst>
            <a:ext uri="{FAA26D3D-D897-4be2-8F04-BA451C77F1D7}">
              <ma14:placeholderFlag xmlns:ma14="http://schemas.microsoft.com/office/mac/drawingml/2011/main" val="1"/>
            </a:ex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+mn-lt"/>
                <a:ea typeface="+mn-ea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4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r>
              <a:rPr lang="de-DE" sz="2800" dirty="0" smtClean="0"/>
              <a:t>Pivot </a:t>
            </a:r>
            <a:r>
              <a:rPr lang="de-DE" sz="2800" dirty="0" smtClean="0">
                <a:solidFill>
                  <a:srgbClr val="FF0000"/>
                </a:solidFill>
              </a:rPr>
              <a:t>gut</a:t>
            </a:r>
            <a:r>
              <a:rPr lang="de-DE" sz="2800" dirty="0" smtClean="0"/>
              <a:t>: Restaufwand </a:t>
            </a:r>
            <a:r>
              <a:rPr lang="en-US" sz="2400" dirty="0" smtClean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de-DE" sz="2800" dirty="0" smtClean="0">
                <a:solidFill>
                  <a:schemeClr val="hlink"/>
                </a:solidFill>
              </a:rPr>
              <a:t> T(2n/3)</a:t>
            </a:r>
          </a:p>
          <a:p>
            <a:r>
              <a:rPr lang="de-DE" sz="2800" dirty="0" smtClean="0"/>
              <a:t>Pivot </a:t>
            </a:r>
            <a:r>
              <a:rPr lang="de-DE" sz="2800" dirty="0" smtClean="0">
                <a:solidFill>
                  <a:srgbClr val="FF0000"/>
                </a:solidFill>
              </a:rPr>
              <a:t>schlecht</a:t>
            </a:r>
            <a:r>
              <a:rPr lang="de-DE" sz="2800" dirty="0" smtClean="0"/>
              <a:t>: Restaufwand </a:t>
            </a:r>
            <a:r>
              <a:rPr lang="en-US" sz="2400" dirty="0" smtClean="0">
                <a:solidFill>
                  <a:schemeClr val="hlink"/>
                </a:solidFill>
                <a:latin typeface="msam6" charset="0"/>
              </a:rPr>
              <a:t>≤</a:t>
            </a:r>
            <a:r>
              <a:rPr lang="de-DE" sz="2800" dirty="0" smtClean="0">
                <a:solidFill>
                  <a:schemeClr val="hlink"/>
                </a:solidFill>
              </a:rPr>
              <a:t> T(</a:t>
            </a:r>
            <a:r>
              <a:rPr lang="de-DE" sz="2800" dirty="0" err="1" smtClean="0">
                <a:solidFill>
                  <a:schemeClr val="hlink"/>
                </a:solidFill>
              </a:rPr>
              <a:t>n</a:t>
            </a:r>
            <a:r>
              <a:rPr lang="de-DE" sz="2800" dirty="0" smtClean="0">
                <a:solidFill>
                  <a:schemeClr val="hlink"/>
                </a:solidFill>
              </a:rPr>
              <a:t>)</a:t>
            </a:r>
          </a:p>
          <a:p>
            <a:endParaRPr lang="de-DE" sz="2800" dirty="0" smtClean="0">
              <a:solidFill>
                <a:schemeClr val="hlink"/>
              </a:solidFill>
            </a:endParaRPr>
          </a:p>
          <a:p>
            <a:pPr>
              <a:buFontTx/>
              <a:buNone/>
            </a:pPr>
            <a:r>
              <a:rPr lang="de-DE" sz="2800" dirty="0" smtClean="0"/>
              <a:t>        </a:t>
            </a:r>
            <a:endParaRPr lang="de-DE" sz="2800" dirty="0">
              <a:solidFill>
                <a:schemeClr val="hlink"/>
              </a:solidFill>
            </a:endParaRPr>
          </a:p>
        </p:txBody>
      </p:sp>
      <p:sp>
        <p:nvSpPr>
          <p:cNvPr id="11" name="Rechteck 10"/>
          <p:cNvSpPr/>
          <p:nvPr/>
        </p:nvSpPr>
        <p:spPr>
          <a:xfrm>
            <a:off x="2448272" y="6381328"/>
            <a:ext cx="4572000" cy="30777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FontTx/>
              <a:buNone/>
              <a:defRPr/>
            </a:pPr>
            <a:r>
              <a:rPr lang="de-DE" sz="1400" dirty="0"/>
              <a:t>http://www14.in.tum.de/lehre/2008WS/</a:t>
            </a:r>
            <a:r>
              <a:rPr lang="de-DE" sz="1400" dirty="0" err="1"/>
              <a:t>ea</a:t>
            </a:r>
            <a:r>
              <a:rPr lang="de-DE" sz="1400" dirty="0"/>
              <a:t>/</a:t>
            </a:r>
            <a:r>
              <a:rPr lang="de-DE" sz="1400" dirty="0" err="1"/>
              <a:t>index.html.de</a:t>
            </a:r>
            <a:endParaRPr lang="de-DE" sz="1400" dirty="0"/>
          </a:p>
        </p:txBody>
      </p:sp>
    </p:spTree>
    <p:extLst>
      <p:ext uri="{BB962C8B-B14F-4D97-AF65-F5344CB8AC3E}">
        <p14:creationId xmlns:p14="http://schemas.microsoft.com/office/powerpoint/2010/main" val="399374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130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130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500"/>
                                        <p:tgtEl>
                                          <p:spTgt spid="130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" dur="500"/>
                                        <p:tgtEl>
                                          <p:spTgt spid="130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2" grpId="0" animBg="1"/>
      <p:bldP spid="130053" grpId="0" animBg="1"/>
      <p:bldP spid="130054" grpId="0"/>
      <p:bldP spid="130055" grpId="0"/>
      <p:bldP spid="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Quickselect</a:t>
            </a:r>
            <a:r>
              <a:rPr lang="de-DE" dirty="0" smtClean="0"/>
              <a:t>: Analyse</a:t>
            </a:r>
            <a:endParaRPr lang="de-DE" dirty="0"/>
          </a:p>
        </p:txBody>
      </p:sp>
      <p:pic>
        <p:nvPicPr>
          <p:cNvPr id="5" name="Inhaltsplatzhalter 4" descr="Screen Shot 2015-04-19 at 19.13.4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068" b="3068"/>
          <a:stretch>
            <a:fillRect/>
          </a:stretch>
        </p:blipFill>
        <p:spPr/>
      </p:pic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7</a:t>
            </a:fld>
            <a:endParaRPr lang="de-DE"/>
          </a:p>
        </p:txBody>
      </p:sp>
      <p:sp>
        <p:nvSpPr>
          <p:cNvPr id="6" name="Textfeld 5"/>
          <p:cNvSpPr txBox="1"/>
          <p:nvPr/>
        </p:nvSpPr>
        <p:spPr>
          <a:xfrm>
            <a:off x="6228184" y="4365104"/>
            <a:ext cx="223651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geometrischen Reihe mit </a:t>
            </a:r>
            <a:r>
              <a:rPr lang="de-DE" sz="1200" i="1" dirty="0" smtClean="0"/>
              <a:t>a</a:t>
            </a:r>
            <a:r>
              <a:rPr lang="de-DE" sz="1200" i="1" baseline="-25000" dirty="0" smtClean="0"/>
              <a:t>0</a:t>
            </a:r>
            <a:r>
              <a:rPr lang="de-DE" sz="1200" dirty="0" smtClean="0"/>
              <a:t> = 1:</a:t>
            </a:r>
          </a:p>
          <a:p>
            <a:endParaRPr lang="de-DE" sz="1200" dirty="0"/>
          </a:p>
        </p:txBody>
      </p:sp>
      <p:pic>
        <p:nvPicPr>
          <p:cNvPr id="7" name="Bild 6" descr="7628dbf8d3caa8af25a898851808eb90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653136"/>
            <a:ext cx="1233137" cy="432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472797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Quickselect</a:t>
            </a:r>
            <a:r>
              <a:rPr lang="de-DE" dirty="0" smtClean="0"/>
              <a:t>: Analyse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179512" y="1196975"/>
            <a:ext cx="8686800" cy="4968875"/>
          </a:xfrm>
        </p:spPr>
        <p:txBody>
          <a:bodyPr/>
          <a:lstStyle/>
          <a:p>
            <a:pPr marL="0" indent="0">
              <a:buNone/>
            </a:pPr>
            <a:r>
              <a:rPr lang="de-DE" dirty="0"/>
              <a:t>	</a:t>
            </a:r>
            <a:r>
              <a:rPr lang="de-DE" dirty="0" smtClean="0"/>
              <a:t>T</a:t>
            </a:r>
            <a:r>
              <a:rPr lang="de-DE" dirty="0"/>
              <a:t>(</a:t>
            </a:r>
            <a:r>
              <a:rPr lang="de-DE" dirty="0" err="1"/>
              <a:t>n</a:t>
            </a:r>
            <a:r>
              <a:rPr lang="de-DE" dirty="0" smtClean="0"/>
              <a:t>)		≤	</a:t>
            </a:r>
            <a:r>
              <a:rPr lang="de-DE" dirty="0" err="1" smtClean="0"/>
              <a:t>cn</a:t>
            </a:r>
            <a:r>
              <a:rPr lang="de-DE" dirty="0" smtClean="0"/>
              <a:t> + p · T</a:t>
            </a:r>
            <a:r>
              <a:rPr lang="de-DE" dirty="0"/>
              <a:t>(</a:t>
            </a:r>
            <a:r>
              <a:rPr lang="de-DE" dirty="0" err="1" smtClean="0"/>
              <a:t>n</a:t>
            </a:r>
            <a:r>
              <a:rPr lang="de-DE" dirty="0" smtClean="0"/>
              <a:t> · 2</a:t>
            </a:r>
            <a:r>
              <a:rPr lang="de-DE" dirty="0"/>
              <a:t>/3</a:t>
            </a:r>
            <a:r>
              <a:rPr lang="de-DE" dirty="0" smtClean="0"/>
              <a:t>) + (</a:t>
            </a:r>
            <a:r>
              <a:rPr lang="de-DE" dirty="0"/>
              <a:t>1−p)·T(</a:t>
            </a:r>
            <a:r>
              <a:rPr lang="de-DE" dirty="0" err="1"/>
              <a:t>n</a:t>
            </a:r>
            <a:r>
              <a:rPr lang="de-DE" dirty="0"/>
              <a:t>)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      p · 	T</a:t>
            </a:r>
            <a:r>
              <a:rPr lang="de-DE" dirty="0"/>
              <a:t>(</a:t>
            </a:r>
            <a:r>
              <a:rPr lang="de-DE" dirty="0" err="1"/>
              <a:t>n</a:t>
            </a:r>
            <a:r>
              <a:rPr lang="de-DE" dirty="0"/>
              <a:t>) </a:t>
            </a:r>
            <a:r>
              <a:rPr lang="de-DE" dirty="0" smtClean="0"/>
              <a:t>  	≤	</a:t>
            </a:r>
            <a:r>
              <a:rPr lang="de-DE" dirty="0" err="1" smtClean="0"/>
              <a:t>cn</a:t>
            </a:r>
            <a:r>
              <a:rPr lang="de-DE" dirty="0" smtClean="0"/>
              <a:t> + p · T</a:t>
            </a:r>
            <a:r>
              <a:rPr lang="de-DE" dirty="0"/>
              <a:t>(</a:t>
            </a:r>
            <a:r>
              <a:rPr lang="de-DE" dirty="0" err="1" smtClean="0"/>
              <a:t>n</a:t>
            </a:r>
            <a:r>
              <a:rPr lang="de-DE" dirty="0" smtClean="0"/>
              <a:t> · 2</a:t>
            </a:r>
            <a:r>
              <a:rPr lang="de-DE" dirty="0"/>
              <a:t>/3)</a:t>
            </a:r>
            <a:endParaRPr lang="de-DE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de-DE" dirty="0" smtClean="0"/>
              <a:t>   	</a:t>
            </a:r>
            <a:r>
              <a:rPr lang="de-DE" dirty="0" smtClean="0">
                <a:solidFill>
                  <a:srgbClr val="FF0000"/>
                </a:solidFill>
              </a:rPr>
              <a:t>T</a:t>
            </a:r>
            <a:r>
              <a:rPr lang="de-DE" dirty="0">
                <a:solidFill>
                  <a:srgbClr val="FF0000"/>
                </a:solidFill>
              </a:rPr>
              <a:t>(</a:t>
            </a:r>
            <a:r>
              <a:rPr lang="de-DE" dirty="0" err="1">
                <a:solidFill>
                  <a:srgbClr val="FF0000"/>
                </a:solidFill>
              </a:rPr>
              <a:t>n</a:t>
            </a:r>
            <a:r>
              <a:rPr lang="de-DE" dirty="0" smtClean="0">
                <a:solidFill>
                  <a:srgbClr val="FF0000"/>
                </a:solidFill>
              </a:rPr>
              <a:t>)	≤	</a:t>
            </a:r>
            <a:r>
              <a:rPr lang="de-DE" dirty="0" err="1" smtClean="0">
                <a:solidFill>
                  <a:srgbClr val="FF0000"/>
                </a:solidFill>
              </a:rPr>
              <a:t>cn</a:t>
            </a:r>
            <a:r>
              <a:rPr lang="de-DE" dirty="0" smtClean="0">
                <a:solidFill>
                  <a:srgbClr val="FF0000"/>
                </a:solidFill>
              </a:rPr>
              <a:t>/p + T(</a:t>
            </a:r>
            <a:r>
              <a:rPr lang="de-DE" dirty="0" err="1" smtClean="0">
                <a:solidFill>
                  <a:srgbClr val="FF0000"/>
                </a:solidFill>
              </a:rPr>
              <a:t>n</a:t>
            </a:r>
            <a:r>
              <a:rPr lang="de-DE" dirty="0" smtClean="0">
                <a:solidFill>
                  <a:srgbClr val="FF0000"/>
                </a:solidFill>
              </a:rPr>
              <a:t> · 2/3)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/>
              <a:t>	</a:t>
            </a:r>
            <a:r>
              <a:rPr lang="de-DE" dirty="0" smtClean="0"/>
              <a:t>		≤ 	</a:t>
            </a:r>
            <a:r>
              <a:rPr lang="de-DE" dirty="0" err="1" smtClean="0"/>
              <a:t>cn</a:t>
            </a:r>
            <a:r>
              <a:rPr lang="de-DE" dirty="0" smtClean="0"/>
              <a:t>/p + c · (</a:t>
            </a:r>
            <a:r>
              <a:rPr lang="de-DE" dirty="0" err="1" smtClean="0"/>
              <a:t>n</a:t>
            </a:r>
            <a:r>
              <a:rPr lang="de-DE" dirty="0" smtClean="0"/>
              <a:t> · 2/3)/p + T</a:t>
            </a:r>
            <a:r>
              <a:rPr lang="de-DE" dirty="0"/>
              <a:t>(</a:t>
            </a:r>
            <a:r>
              <a:rPr lang="de-DE" dirty="0" err="1" smtClean="0"/>
              <a:t>n</a:t>
            </a:r>
            <a:r>
              <a:rPr lang="de-DE" dirty="0" smtClean="0"/>
              <a:t> · (</a:t>
            </a:r>
            <a:r>
              <a:rPr lang="de-DE" dirty="0"/>
              <a:t>2/3)</a:t>
            </a:r>
            <a:r>
              <a:rPr lang="de-DE" baseline="30000" dirty="0"/>
              <a:t>2</a:t>
            </a:r>
            <a:r>
              <a:rPr lang="de-DE" dirty="0"/>
              <a:t>)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 </a:t>
            </a:r>
            <a:r>
              <a:rPr lang="de-DE" dirty="0"/>
              <a:t>	</a:t>
            </a:r>
            <a:r>
              <a:rPr lang="de-DE" dirty="0" smtClean="0"/>
              <a:t>		...          wiederholtes </a:t>
            </a:r>
            <a:r>
              <a:rPr lang="de-DE" dirty="0"/>
              <a:t>Einsetzen </a:t>
            </a:r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			≤	(</a:t>
            </a:r>
            <a:r>
              <a:rPr lang="de-DE" dirty="0" err="1"/>
              <a:t>cn</a:t>
            </a:r>
            <a:r>
              <a:rPr lang="de-DE" dirty="0"/>
              <a:t>/p)(</a:t>
            </a:r>
            <a:r>
              <a:rPr lang="de-DE" dirty="0" smtClean="0"/>
              <a:t>1 + 2</a:t>
            </a:r>
            <a:r>
              <a:rPr lang="de-DE" dirty="0"/>
              <a:t>/</a:t>
            </a:r>
            <a:r>
              <a:rPr lang="de-DE" dirty="0" smtClean="0"/>
              <a:t>3 + 4</a:t>
            </a:r>
            <a:r>
              <a:rPr lang="de-DE" dirty="0"/>
              <a:t>/</a:t>
            </a:r>
            <a:r>
              <a:rPr lang="de-DE" dirty="0" smtClean="0"/>
              <a:t>9 + 8</a:t>
            </a:r>
            <a:r>
              <a:rPr lang="de-DE" dirty="0"/>
              <a:t>/</a:t>
            </a:r>
            <a:r>
              <a:rPr lang="de-DE" dirty="0" smtClean="0"/>
              <a:t>27 + .</a:t>
            </a:r>
            <a:r>
              <a:rPr lang="de-DE" dirty="0"/>
              <a:t>..) </a:t>
            </a:r>
            <a:endParaRPr lang="de-DE" dirty="0" smtClean="0"/>
          </a:p>
          <a:p>
            <a:pPr marL="0" indent="0">
              <a:lnSpc>
                <a:spcPct val="140000"/>
              </a:lnSpc>
              <a:buNone/>
            </a:pPr>
            <a:r>
              <a:rPr lang="de-DE" dirty="0"/>
              <a:t> </a:t>
            </a:r>
            <a:r>
              <a:rPr lang="de-DE" dirty="0" smtClean="0"/>
              <a:t>        			≤ </a:t>
            </a:r>
          </a:p>
          <a:p>
            <a:pPr marL="0" indent="0">
              <a:buNone/>
            </a:pPr>
            <a:r>
              <a:rPr lang="de-DE" dirty="0" smtClean="0"/>
              <a:t>         </a:t>
            </a:r>
          </a:p>
          <a:p>
            <a:pPr marL="0" indent="0">
              <a:buNone/>
            </a:pPr>
            <a:r>
              <a:rPr lang="de-DE" dirty="0"/>
              <a:t> </a:t>
            </a:r>
            <a:r>
              <a:rPr lang="de-DE" dirty="0" smtClean="0"/>
              <a:t>        			≤                       .                     =  9cn </a:t>
            </a:r>
            <a:r>
              <a:rPr lang="de-DE" dirty="0"/>
              <a:t>∈ O(</a:t>
            </a:r>
            <a:r>
              <a:rPr lang="de-DE" dirty="0" err="1" smtClean="0"/>
              <a:t>n</a:t>
            </a:r>
            <a:r>
              <a:rPr lang="de-DE" dirty="0"/>
              <a:t>)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4C577E2-95DD-1F4B-A688-E8FB02007787}" type="slidenum">
              <a:rPr lang="de-DE" smtClean="0"/>
              <a:pPr>
                <a:defRPr/>
              </a:pPr>
              <a:t>8</a:t>
            </a:fld>
            <a:endParaRPr lang="de-DE"/>
          </a:p>
        </p:txBody>
      </p:sp>
      <p:graphicFrame>
        <p:nvGraphicFramePr>
          <p:cNvPr id="6" name="Objek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8265881"/>
              </p:ext>
            </p:extLst>
          </p:nvPr>
        </p:nvGraphicFramePr>
        <p:xfrm>
          <a:off x="3347864" y="4090901"/>
          <a:ext cx="183838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0" name="Formel" r:id="rId3" imgW="787400" imgH="431800" progId="Equation.3">
                  <p:embed/>
                </p:oleObj>
              </mc:Choice>
              <mc:Fallback>
                <p:oleObj name="Formel" r:id="rId3" imgW="7874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47864" y="4090901"/>
                        <a:ext cx="1838387" cy="10081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1300557"/>
              </p:ext>
            </p:extLst>
          </p:nvPr>
        </p:nvGraphicFramePr>
        <p:xfrm>
          <a:off x="3491880" y="5050745"/>
          <a:ext cx="720080" cy="9705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1" name="Formel" r:id="rId5" imgW="292100" imgH="393700" progId="Equation.3">
                  <p:embed/>
                </p:oleObj>
              </mc:Choice>
              <mc:Fallback>
                <p:oleObj name="Formel" r:id="rId5" imgW="2921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91880" y="5050745"/>
                        <a:ext cx="720080" cy="97054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3104986"/>
              </p:ext>
            </p:extLst>
          </p:nvPr>
        </p:nvGraphicFramePr>
        <p:xfrm>
          <a:off x="4427984" y="5050745"/>
          <a:ext cx="1183754" cy="9409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42" name="Formel" r:id="rId7" imgW="495300" imgH="393700" progId="Equation.3">
                  <p:embed/>
                </p:oleObj>
              </mc:Choice>
              <mc:Fallback>
                <p:oleObj name="Formel" r:id="rId7" imgW="4953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427984" y="5050745"/>
                        <a:ext cx="1183754" cy="9409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feld 8"/>
          <p:cNvSpPr txBox="1"/>
          <p:nvPr/>
        </p:nvSpPr>
        <p:spPr>
          <a:xfrm>
            <a:off x="6228184" y="4221088"/>
            <a:ext cx="21467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200" dirty="0" smtClean="0"/>
              <a:t>geometrische Reihe mit </a:t>
            </a:r>
            <a:r>
              <a:rPr lang="de-DE" sz="1200" i="1" dirty="0" smtClean="0"/>
              <a:t>a</a:t>
            </a:r>
            <a:r>
              <a:rPr lang="de-DE" sz="1200" i="1" baseline="-25000" dirty="0" smtClean="0"/>
              <a:t>0</a:t>
            </a:r>
            <a:r>
              <a:rPr lang="de-DE" sz="1200" dirty="0" smtClean="0"/>
              <a:t> = 1:</a:t>
            </a:r>
          </a:p>
          <a:p>
            <a:endParaRPr lang="de-DE" sz="1200" dirty="0"/>
          </a:p>
        </p:txBody>
      </p:sp>
      <p:pic>
        <p:nvPicPr>
          <p:cNvPr id="10" name="Bild 9" descr="7628dbf8d3caa8af25a898851808eb90.png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509120"/>
            <a:ext cx="1849706" cy="6480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1834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ea typeface="ＭＳ Ｐゴシック" charset="0"/>
              </a:rPr>
              <a:t>Überblick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500"/>
              </a:spcBef>
            </a:pPr>
            <a:r>
              <a:rPr lang="de-DE" dirty="0" smtClean="0"/>
              <a:t>Bisher behandelt:</a:t>
            </a:r>
          </a:p>
          <a:p>
            <a:pPr lvl="1">
              <a:spcBef>
                <a:spcPts val="500"/>
              </a:spcBef>
            </a:pPr>
            <a:r>
              <a:rPr lang="de-DE" dirty="0" smtClean="0"/>
              <a:t>Sortieren durch Vergleichen (vorige Sitzungen)</a:t>
            </a:r>
          </a:p>
          <a:p>
            <a:pPr lvl="1">
              <a:spcBef>
                <a:spcPts val="500"/>
              </a:spcBef>
            </a:pPr>
            <a:r>
              <a:rPr lang="de-DE" dirty="0" smtClean="0"/>
              <a:t>Lineares Sortieren</a:t>
            </a:r>
          </a:p>
          <a:p>
            <a:pPr lvl="1">
              <a:spcBef>
                <a:spcPts val="500"/>
              </a:spcBef>
            </a:pPr>
            <a:r>
              <a:rPr lang="de-DE" dirty="0"/>
              <a:t>Prioritätswarteschlangen</a:t>
            </a:r>
          </a:p>
          <a:p>
            <a:pPr lvl="1">
              <a:spcBef>
                <a:spcPts val="500"/>
              </a:spcBef>
            </a:pPr>
            <a:r>
              <a:rPr lang="de-DE" dirty="0" smtClean="0"/>
              <a:t>Selektion von Elementen aus einem Feld (z.B. Median)</a:t>
            </a:r>
          </a:p>
          <a:p>
            <a:pPr>
              <a:spcBef>
                <a:spcPts val="500"/>
              </a:spcBef>
            </a:pPr>
            <a:r>
              <a:rPr lang="de-DE" dirty="0" smtClean="0"/>
              <a:t>Es kommt:</a:t>
            </a:r>
          </a:p>
          <a:p>
            <a:pPr lvl="1">
              <a:spcBef>
                <a:spcPts val="500"/>
              </a:spcBef>
            </a:pPr>
            <a:r>
              <a:rPr lang="de-DE" dirty="0" smtClean="0"/>
              <a:t>Realisierung von Mengen</a:t>
            </a:r>
          </a:p>
          <a:p>
            <a:pPr lvl="1">
              <a:spcBef>
                <a:spcPts val="500"/>
              </a:spcBef>
            </a:pPr>
            <a:r>
              <a:rPr lang="de-DE" smtClean="0"/>
              <a:t>Assoziation </a:t>
            </a:r>
            <a:r>
              <a:rPr lang="de-DE" dirty="0" smtClean="0"/>
              <a:t>von Objekten (über sog. Hashtabellen)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8024566"/>
              </p:ext>
            </p:extLst>
          </p:nvPr>
        </p:nvGraphicFramePr>
        <p:xfrm>
          <a:off x="7956376" y="260648"/>
          <a:ext cx="900098" cy="172819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784" name="Clip" r:id="rId3" imgW="2221595" imgH="3937487" progId="MS_ClipArt_Gallery.2">
                  <p:embed/>
                </p:oleObj>
              </mc:Choice>
              <mc:Fallback>
                <p:oleObj name="Clip" r:id="rId3" imgW="2221595" imgH="3937487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956376" y="260648"/>
                        <a:ext cx="900098" cy="1728192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Foliennummernplatzhalter 3"/>
          <p:cNvSpPr>
            <a:spLocks noGrp="1"/>
          </p:cNvSpPr>
          <p:nvPr>
            <p:ph type="sldNum" sz="quarter" idx="12"/>
          </p:nvPr>
        </p:nvSpPr>
        <p:spPr>
          <a:xfrm>
            <a:off x="7956550" y="6400800"/>
            <a:ext cx="1008063" cy="196850"/>
          </a:xfrm>
        </p:spPr>
        <p:txBody>
          <a:bodyPr/>
          <a:lstStyle/>
          <a:p>
            <a:pPr>
              <a:defRPr/>
            </a:pPr>
            <a:fld id="{4F08ACC5-0C12-5A40-8FF7-76A23673B596}" type="slidenum">
              <a:rPr lang="de-DE" smtClean="0"/>
              <a:pPr>
                <a:defRPr/>
              </a:pPr>
              <a:t>9</a:t>
            </a:fld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175471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Standarddesign">
  <a:themeElements>
    <a:clrScheme name="7_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7_Standarddesign">
      <a:majorFont>
        <a:latin typeface="Myriad Pro"/>
        <a:ea typeface="ＭＳ Ｐゴシック"/>
        <a:cs typeface=""/>
      </a:majorFont>
      <a:minorFont>
        <a:latin typeface="Myriad Pro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7_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7_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7_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</TotalTime>
  <Words>314</Words>
  <Application>Microsoft Macintosh PowerPoint</Application>
  <PresentationFormat>On-screen Show (4:3)</PresentationFormat>
  <Paragraphs>95</Paragraphs>
  <Slides>9</Slides>
  <Notes>1</Notes>
  <HiddenSlides>1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Calibri</vt:lpstr>
      <vt:lpstr>cmsy10</vt:lpstr>
      <vt:lpstr>ＭＳ Ｐゴシック</vt:lpstr>
      <vt:lpstr>msam6</vt:lpstr>
      <vt:lpstr>Myriad Pro</vt:lpstr>
      <vt:lpstr>7_Standarddesign</vt:lpstr>
      <vt:lpstr>Formel</vt:lpstr>
      <vt:lpstr>Clip</vt:lpstr>
      <vt:lpstr>Algorithmen und Datenstrukturen</vt:lpstr>
      <vt:lpstr>Danksagung</vt:lpstr>
      <vt:lpstr>Selektion</vt:lpstr>
      <vt:lpstr>Selektion</vt:lpstr>
      <vt:lpstr>Selektion</vt:lpstr>
      <vt:lpstr>Quickselect: Analyse</vt:lpstr>
      <vt:lpstr>Quickselect: Analyse</vt:lpstr>
      <vt:lpstr>Quickselect: Analyse</vt:lpstr>
      <vt:lpstr>Überblick</vt:lpstr>
    </vt:vector>
  </TitlesOfParts>
  <Company/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Uli</dc:creator>
  <cp:lastModifiedBy>Ralf Möller</cp:lastModifiedBy>
  <cp:revision>1023</cp:revision>
  <cp:lastPrinted>2015-04-16T10:14:41Z</cp:lastPrinted>
  <dcterms:created xsi:type="dcterms:W3CDTF">2010-04-27T12:26:40Z</dcterms:created>
  <dcterms:modified xsi:type="dcterms:W3CDTF">2017-05-11T17:20:10Z</dcterms:modified>
</cp:coreProperties>
</file>