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119"/>
  </p:notesMasterIdLst>
  <p:handoutMasterIdLst>
    <p:handoutMasterId r:id="rId120"/>
  </p:handoutMasterIdLst>
  <p:sldIdLst>
    <p:sldId id="273" r:id="rId2"/>
    <p:sldId id="473" r:id="rId3"/>
    <p:sldId id="643" r:id="rId4"/>
    <p:sldId id="712" r:id="rId5"/>
    <p:sldId id="474" r:id="rId6"/>
    <p:sldId id="475" r:id="rId7"/>
    <p:sldId id="652" r:id="rId8"/>
    <p:sldId id="465" r:id="rId9"/>
    <p:sldId id="466" r:id="rId10"/>
    <p:sldId id="467" r:id="rId11"/>
    <p:sldId id="468" r:id="rId12"/>
    <p:sldId id="469" r:id="rId13"/>
    <p:sldId id="470" r:id="rId14"/>
    <p:sldId id="471" r:id="rId15"/>
    <p:sldId id="274" r:id="rId16"/>
    <p:sldId id="275" r:id="rId17"/>
    <p:sldId id="276" r:id="rId18"/>
    <p:sldId id="277" r:id="rId19"/>
    <p:sldId id="278" r:id="rId20"/>
    <p:sldId id="462" r:id="rId21"/>
    <p:sldId id="645" r:id="rId22"/>
    <p:sldId id="646" r:id="rId23"/>
    <p:sldId id="647" r:id="rId24"/>
    <p:sldId id="656" r:id="rId25"/>
    <p:sldId id="657" r:id="rId26"/>
    <p:sldId id="648" r:id="rId27"/>
    <p:sldId id="649" r:id="rId28"/>
    <p:sldId id="650" r:id="rId29"/>
    <p:sldId id="651" r:id="rId30"/>
    <p:sldId id="653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476" r:id="rId48"/>
    <p:sldId id="662" r:id="rId49"/>
    <p:sldId id="664" r:id="rId50"/>
    <p:sldId id="670" r:id="rId51"/>
    <p:sldId id="665" r:id="rId52"/>
    <p:sldId id="666" r:id="rId53"/>
    <p:sldId id="663" r:id="rId54"/>
    <p:sldId id="674" r:id="rId55"/>
    <p:sldId id="669" r:id="rId56"/>
    <p:sldId id="478" r:id="rId57"/>
    <p:sldId id="479" r:id="rId58"/>
    <p:sldId id="480" r:id="rId59"/>
    <p:sldId id="481" r:id="rId60"/>
    <p:sldId id="482" r:id="rId61"/>
    <p:sldId id="483" r:id="rId62"/>
    <p:sldId id="484" r:id="rId63"/>
    <p:sldId id="485" r:id="rId64"/>
    <p:sldId id="486" r:id="rId65"/>
    <p:sldId id="487" r:id="rId66"/>
    <p:sldId id="488" r:id="rId67"/>
    <p:sldId id="489" r:id="rId68"/>
    <p:sldId id="667" r:id="rId69"/>
    <p:sldId id="505" r:id="rId70"/>
    <p:sldId id="506" r:id="rId71"/>
    <p:sldId id="507" r:id="rId72"/>
    <p:sldId id="596" r:id="rId73"/>
    <p:sldId id="597" r:id="rId74"/>
    <p:sldId id="598" r:id="rId75"/>
    <p:sldId id="599" r:id="rId76"/>
    <p:sldId id="600" r:id="rId77"/>
    <p:sldId id="601" r:id="rId78"/>
    <p:sldId id="602" r:id="rId79"/>
    <p:sldId id="603" r:id="rId80"/>
    <p:sldId id="604" r:id="rId81"/>
    <p:sldId id="605" r:id="rId82"/>
    <p:sldId id="606" r:id="rId83"/>
    <p:sldId id="607" r:id="rId84"/>
    <p:sldId id="608" r:id="rId85"/>
    <p:sldId id="609" r:id="rId86"/>
    <p:sldId id="610" r:id="rId87"/>
    <p:sldId id="611" r:id="rId88"/>
    <p:sldId id="612" r:id="rId89"/>
    <p:sldId id="613" r:id="rId90"/>
    <p:sldId id="614" r:id="rId91"/>
    <p:sldId id="615" r:id="rId92"/>
    <p:sldId id="616" r:id="rId93"/>
    <p:sldId id="617" r:id="rId94"/>
    <p:sldId id="618" r:id="rId95"/>
    <p:sldId id="619" r:id="rId96"/>
    <p:sldId id="620" r:id="rId97"/>
    <p:sldId id="621" r:id="rId98"/>
    <p:sldId id="622" r:id="rId99"/>
    <p:sldId id="623" r:id="rId100"/>
    <p:sldId id="624" r:id="rId101"/>
    <p:sldId id="625" r:id="rId102"/>
    <p:sldId id="626" r:id="rId103"/>
    <p:sldId id="684" r:id="rId104"/>
    <p:sldId id="699" r:id="rId105"/>
    <p:sldId id="686" r:id="rId106"/>
    <p:sldId id="687" r:id="rId107"/>
    <p:sldId id="688" r:id="rId108"/>
    <p:sldId id="689" r:id="rId109"/>
    <p:sldId id="690" r:id="rId110"/>
    <p:sldId id="700" r:id="rId111"/>
    <p:sldId id="701" r:id="rId112"/>
    <p:sldId id="702" r:id="rId113"/>
    <p:sldId id="703" r:id="rId114"/>
    <p:sldId id="704" r:id="rId115"/>
    <p:sldId id="705" r:id="rId116"/>
    <p:sldId id="691" r:id="rId117"/>
    <p:sldId id="707" r:id="rId11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833FF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59"/>
    <p:restoredTop sz="94775"/>
  </p:normalViewPr>
  <p:slideViewPr>
    <p:cSldViewPr>
      <p:cViewPr varScale="1">
        <p:scale>
          <a:sx n="120" d="100"/>
          <a:sy n="120" d="100"/>
        </p:scale>
        <p:origin x="23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handoutMaster" Target="handoutMasters/handoutMaster1.xml"/><Relationship Id="rId121" Type="http://schemas.openxmlformats.org/officeDocument/2006/relationships/presProps" Target="presProps.xml"/><Relationship Id="rId122" Type="http://schemas.openxmlformats.org/officeDocument/2006/relationships/viewProps" Target="viewProps.xml"/><Relationship Id="rId123" Type="http://schemas.openxmlformats.org/officeDocument/2006/relationships/theme" Target="theme/theme1.xml"/><Relationship Id="rId12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notesMaster" Target="notesMasters/notesMaster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11.05.17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11.05.17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37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4D5B89-3325-D044-A9E2-707542AC534C}" type="datetime1">
              <a:rPr lang="de-DE"/>
              <a:pPr/>
              <a:t>11.05.17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Kapitel 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33590-2229-F248-96F0-143ED4C33B9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335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14.in.tum.de/lehre/2008WS/ea/index.html.de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14.in.tum.de/lehre/2008WS/ea/index.html.de" TargetMode="Externa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Tanya Braun </a:t>
            </a:r>
            <a:r>
              <a:rPr lang="de-DE" sz="2400" dirty="0" smtClean="0">
                <a:cs typeface="+mn-cs"/>
              </a:rPr>
              <a:t>und Felix </a:t>
            </a:r>
            <a:r>
              <a:rPr lang="de-DE" sz="2400" dirty="0" err="1" smtClean="0">
                <a:cs typeface="+mn-cs"/>
              </a:rPr>
              <a:t>Kuhr</a:t>
            </a:r>
            <a:r>
              <a:rPr lang="de-DE" sz="2400" smtClean="0">
                <a:cs typeface="+mn-cs"/>
              </a:rPr>
              <a:t> (Übungen</a:t>
            </a:r>
            <a:r>
              <a:rPr lang="de-DE" sz="2400" dirty="0" smtClean="0"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sowie viele Tutoren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Selbstanordnende Listen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b="1" dirty="0"/>
              <a:t>Idee:</a:t>
            </a:r>
            <a:r>
              <a:rPr lang="de-DE" altLang="de-DE" dirty="0"/>
              <a:t> </a:t>
            </a:r>
            <a:endParaRPr lang="de-DE" altLang="de-DE" dirty="0" smtClean="0"/>
          </a:p>
          <a:p>
            <a:pPr lvl="1"/>
            <a:r>
              <a:rPr lang="de-DE" altLang="de-DE" dirty="0" smtClean="0"/>
              <a:t>Ordne </a:t>
            </a:r>
            <a:r>
              <a:rPr lang="de-DE" altLang="de-DE" dirty="0"/>
              <a:t>die Elemente bei der sequentiellen Suche so an, dass die Elemente, die am häufigsten gesucht </a:t>
            </a:r>
            <a:r>
              <a:rPr lang="de-DE" altLang="de-DE" dirty="0" smtClean="0"/>
              <a:t>werden, möglichst </a:t>
            </a:r>
            <a:r>
              <a:rPr lang="de-DE" altLang="de-DE" dirty="0"/>
              <a:t>weit vorne </a:t>
            </a:r>
            <a:r>
              <a:rPr lang="de-DE" altLang="de-DE" dirty="0" smtClean="0"/>
              <a:t>stehen</a:t>
            </a:r>
          </a:p>
          <a:p>
            <a:pPr lvl="2"/>
            <a:r>
              <a:rPr lang="de-DE" altLang="de-DE" dirty="0"/>
              <a:t>Meistens ist die Häufigkeit nicht bekannt, man kann aber versuchen, </a:t>
            </a:r>
            <a:r>
              <a:rPr lang="de-DE" altLang="de-DE" i="1" dirty="0"/>
              <a:t>aus der Vergangenheit auf die Zukunft </a:t>
            </a:r>
            <a:r>
              <a:rPr lang="de-DE" altLang="de-DE" dirty="0"/>
              <a:t>zu </a:t>
            </a:r>
            <a:r>
              <a:rPr lang="de-DE" altLang="de-DE" i="1" dirty="0" smtClean="0"/>
              <a:t>schließen</a:t>
            </a:r>
          </a:p>
          <a:p>
            <a:endParaRPr lang="de-DE" altLang="de-DE" sz="1400" b="1" dirty="0" smtClean="0"/>
          </a:p>
          <a:p>
            <a:r>
              <a:rPr lang="de-DE" altLang="de-DE" b="1" dirty="0" smtClean="0"/>
              <a:t>Vorgehensweise:</a:t>
            </a:r>
          </a:p>
          <a:p>
            <a:pPr lvl="1"/>
            <a:r>
              <a:rPr lang="de-DE" altLang="de-DE" dirty="0" smtClean="0"/>
              <a:t>Immer </a:t>
            </a:r>
            <a:r>
              <a:rPr lang="de-DE" altLang="de-DE" dirty="0"/>
              <a:t>wenn nach einem Element gesucht wurde, wird dieses Element weiter vorne in der Liste </a:t>
            </a:r>
            <a:r>
              <a:rPr lang="de-DE" altLang="de-DE" dirty="0" smtClean="0"/>
              <a:t>platziert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90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7791-47D9-2F4C-981C-0F8D97850A72}" type="slidenum">
              <a:rPr lang="de-DE"/>
              <a:pPr/>
              <a:t>100</a:t>
            </a:fld>
            <a:endParaRPr lang="de-DE"/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Bruder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von</a:t>
            </a:r>
            <a:r>
              <a:rPr lang="en-US" sz="2800">
                <a:solidFill>
                  <a:schemeClr val="hlink"/>
                </a:solidFill>
              </a:rPr>
              <a:t> r</a:t>
            </a:r>
            <a:r>
              <a:rPr lang="en-US" sz="2800"/>
              <a:t> ist schwarz und beide Kinder von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sind schwarz</a:t>
            </a:r>
          </a:p>
          <a:p>
            <a:pPr>
              <a:buFontTx/>
              <a:buNone/>
            </a:pPr>
            <a:r>
              <a:rPr lang="en-US" sz="2800"/>
              <a:t>O.B.d.A. sei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rechtes Kind von 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 (links: analog)</a:t>
            </a:r>
          </a:p>
          <a:p>
            <a:pPr>
              <a:buFontTx/>
              <a:buNone/>
            </a:pPr>
            <a:r>
              <a:rPr lang="en-US" sz="2800"/>
              <a:t>2b)</a:t>
            </a:r>
          </a:p>
        </p:txBody>
      </p:sp>
      <p:sp>
        <p:nvSpPr>
          <p:cNvPr id="435204" name="Oval 4"/>
          <p:cNvSpPr>
            <a:spLocks noChangeArrowheads="1"/>
          </p:cNvSpPr>
          <p:nvPr/>
        </p:nvSpPr>
        <p:spPr bwMode="auto">
          <a:xfrm>
            <a:off x="2339975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5205" name="Line 5"/>
          <p:cNvSpPr>
            <a:spLocks noChangeShapeType="1"/>
          </p:cNvSpPr>
          <p:nvPr/>
        </p:nvSpPr>
        <p:spPr bwMode="auto">
          <a:xfrm flipH="1">
            <a:off x="2124075" y="45815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06" name="Line 6"/>
          <p:cNvSpPr>
            <a:spLocks noChangeShapeType="1"/>
          </p:cNvSpPr>
          <p:nvPr/>
        </p:nvSpPr>
        <p:spPr bwMode="auto">
          <a:xfrm>
            <a:off x="2700338" y="45815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07" name="Oval 7"/>
          <p:cNvSpPr>
            <a:spLocks noChangeArrowheads="1"/>
          </p:cNvSpPr>
          <p:nvPr/>
        </p:nvSpPr>
        <p:spPr bwMode="auto">
          <a:xfrm>
            <a:off x="1763713" y="47974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5208" name="Line 8"/>
          <p:cNvSpPr>
            <a:spLocks noChangeShapeType="1"/>
          </p:cNvSpPr>
          <p:nvPr/>
        </p:nvSpPr>
        <p:spPr bwMode="auto">
          <a:xfrm flipH="1">
            <a:off x="1547813" y="51577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09" name="Line 9"/>
          <p:cNvSpPr>
            <a:spLocks noChangeShapeType="1"/>
          </p:cNvSpPr>
          <p:nvPr/>
        </p:nvSpPr>
        <p:spPr bwMode="auto">
          <a:xfrm>
            <a:off x="2124075" y="51577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10" name="Oval 10"/>
          <p:cNvSpPr>
            <a:spLocks noChangeArrowheads="1"/>
          </p:cNvSpPr>
          <p:nvPr/>
        </p:nvSpPr>
        <p:spPr bwMode="auto">
          <a:xfrm>
            <a:off x="2843213" y="48688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5211" name="Oval 11"/>
          <p:cNvSpPr>
            <a:spLocks noChangeArrowheads="1"/>
          </p:cNvSpPr>
          <p:nvPr/>
        </p:nvSpPr>
        <p:spPr bwMode="auto">
          <a:xfrm>
            <a:off x="1763713" y="36449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5212" name="Line 12"/>
          <p:cNvSpPr>
            <a:spLocks noChangeShapeType="1"/>
          </p:cNvSpPr>
          <p:nvPr/>
        </p:nvSpPr>
        <p:spPr bwMode="auto">
          <a:xfrm flipH="1">
            <a:off x="2124075" y="34290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B050"/>
              </a:solidFill>
            </a:endParaRPr>
          </a:p>
        </p:txBody>
      </p:sp>
      <p:sp>
        <p:nvSpPr>
          <p:cNvPr id="435213" name="Line 13"/>
          <p:cNvSpPr>
            <a:spLocks noChangeShapeType="1"/>
          </p:cNvSpPr>
          <p:nvPr/>
        </p:nvSpPr>
        <p:spPr bwMode="auto">
          <a:xfrm>
            <a:off x="2124075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14" name="Line 14"/>
          <p:cNvSpPr>
            <a:spLocks noChangeShapeType="1"/>
          </p:cNvSpPr>
          <p:nvPr/>
        </p:nvSpPr>
        <p:spPr bwMode="auto">
          <a:xfrm>
            <a:off x="3779838" y="4437063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15" name="Oval 15"/>
          <p:cNvSpPr>
            <a:spLocks noChangeArrowheads="1"/>
          </p:cNvSpPr>
          <p:nvPr/>
        </p:nvSpPr>
        <p:spPr bwMode="auto">
          <a:xfrm>
            <a:off x="5867400" y="42211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5216" name="Line 16"/>
          <p:cNvSpPr>
            <a:spLocks noChangeShapeType="1"/>
          </p:cNvSpPr>
          <p:nvPr/>
        </p:nvSpPr>
        <p:spPr bwMode="auto">
          <a:xfrm flipH="1">
            <a:off x="5651500" y="4581525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17" name="Line 17"/>
          <p:cNvSpPr>
            <a:spLocks noChangeShapeType="1"/>
          </p:cNvSpPr>
          <p:nvPr/>
        </p:nvSpPr>
        <p:spPr bwMode="auto">
          <a:xfrm>
            <a:off x="6227763" y="45815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18" name="Oval 18"/>
          <p:cNvSpPr>
            <a:spLocks noChangeArrowheads="1"/>
          </p:cNvSpPr>
          <p:nvPr/>
        </p:nvSpPr>
        <p:spPr bwMode="auto">
          <a:xfrm>
            <a:off x="5291138" y="47974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35219" name="Line 19"/>
          <p:cNvSpPr>
            <a:spLocks noChangeShapeType="1"/>
          </p:cNvSpPr>
          <p:nvPr/>
        </p:nvSpPr>
        <p:spPr bwMode="auto">
          <a:xfrm flipH="1">
            <a:off x="5075238" y="51577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20" name="Line 20"/>
          <p:cNvSpPr>
            <a:spLocks noChangeShapeType="1"/>
          </p:cNvSpPr>
          <p:nvPr/>
        </p:nvSpPr>
        <p:spPr bwMode="auto">
          <a:xfrm>
            <a:off x="5651500" y="51577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21" name="Oval 21"/>
          <p:cNvSpPr>
            <a:spLocks noChangeArrowheads="1"/>
          </p:cNvSpPr>
          <p:nvPr/>
        </p:nvSpPr>
        <p:spPr bwMode="auto">
          <a:xfrm>
            <a:off x="6370638" y="4868863"/>
            <a:ext cx="431800" cy="43338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5222" name="Oval 22"/>
          <p:cNvSpPr>
            <a:spLocks noChangeArrowheads="1"/>
          </p:cNvSpPr>
          <p:nvPr/>
        </p:nvSpPr>
        <p:spPr bwMode="auto">
          <a:xfrm>
            <a:off x="5291138" y="36449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5223" name="Line 23"/>
          <p:cNvSpPr>
            <a:spLocks noChangeShapeType="1"/>
          </p:cNvSpPr>
          <p:nvPr/>
        </p:nvSpPr>
        <p:spPr bwMode="auto">
          <a:xfrm flipH="1">
            <a:off x="5651500" y="34290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B050"/>
              </a:solidFill>
            </a:endParaRPr>
          </a:p>
        </p:txBody>
      </p:sp>
      <p:sp>
        <p:nvSpPr>
          <p:cNvPr id="435224" name="Line 24"/>
          <p:cNvSpPr>
            <a:spLocks noChangeShapeType="1"/>
          </p:cNvSpPr>
          <p:nvPr/>
        </p:nvSpPr>
        <p:spPr bwMode="auto">
          <a:xfrm>
            <a:off x="5651500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5226" name="Text Box 26"/>
          <p:cNvSpPr txBox="1">
            <a:spLocks noChangeArrowheads="1"/>
          </p:cNvSpPr>
          <p:nvPr/>
        </p:nvSpPr>
        <p:spPr bwMode="auto">
          <a:xfrm>
            <a:off x="3635375" y="5589588"/>
            <a:ext cx="447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x </a:t>
            </a:r>
            <a:r>
              <a:rPr lang="en-US" sz="2400"/>
              <a:t>keine Wurzel: weiter wie mit </a:t>
            </a:r>
            <a:r>
              <a:rPr lang="en-US" sz="2400">
                <a:solidFill>
                  <a:schemeClr val="hlink"/>
                </a:solidFill>
              </a:rPr>
              <a:t>r</a:t>
            </a:r>
            <a:r>
              <a:rPr lang="en-US" sz="2400"/>
              <a:t> </a:t>
            </a:r>
          </a:p>
        </p:txBody>
      </p:sp>
      <p:sp>
        <p:nvSpPr>
          <p:cNvPr id="27" name="Rechteck 26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89815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AE00A-2E24-CD43-8B8C-8149C1D05BEE}" type="slidenum">
              <a:rPr lang="de-DE"/>
              <a:pPr/>
              <a:t>101</a:t>
            </a:fld>
            <a:endParaRPr lang="de-DE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3:</a:t>
            </a:r>
            <a:r>
              <a:rPr lang="en-US" sz="2800"/>
              <a:t> Bruder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ist rot</a:t>
            </a:r>
          </a:p>
          <a:p>
            <a:pPr>
              <a:buFontTx/>
              <a:buNone/>
            </a:pPr>
            <a:r>
              <a:rPr lang="en-US" sz="2800"/>
              <a:t>O.B.d.A. sei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rechtes Kind von 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 (links: analog)</a:t>
            </a:r>
          </a:p>
          <a:p>
            <a:pPr>
              <a:buFontTx/>
              <a:buNone/>
            </a:pPr>
            <a:endParaRPr lang="en-US" sz="2800"/>
          </a:p>
        </p:txBody>
      </p:sp>
      <p:sp>
        <p:nvSpPr>
          <p:cNvPr id="436228" name="Oval 4"/>
          <p:cNvSpPr>
            <a:spLocks noChangeArrowheads="1"/>
          </p:cNvSpPr>
          <p:nvPr/>
        </p:nvSpPr>
        <p:spPr bwMode="auto">
          <a:xfrm>
            <a:off x="1908175" y="33575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6229" name="Line 5"/>
          <p:cNvSpPr>
            <a:spLocks noChangeShapeType="1"/>
          </p:cNvSpPr>
          <p:nvPr/>
        </p:nvSpPr>
        <p:spPr bwMode="auto">
          <a:xfrm flipH="1">
            <a:off x="1692275" y="3717925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0" name="Line 6"/>
          <p:cNvSpPr>
            <a:spLocks noChangeShapeType="1"/>
          </p:cNvSpPr>
          <p:nvPr/>
        </p:nvSpPr>
        <p:spPr bwMode="auto">
          <a:xfrm>
            <a:off x="2268538" y="37179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1" name="Oval 7"/>
          <p:cNvSpPr>
            <a:spLocks noChangeArrowheads="1"/>
          </p:cNvSpPr>
          <p:nvPr/>
        </p:nvSpPr>
        <p:spPr bwMode="auto">
          <a:xfrm>
            <a:off x="1331913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36232" name="Line 8"/>
          <p:cNvSpPr>
            <a:spLocks noChangeShapeType="1"/>
          </p:cNvSpPr>
          <p:nvPr/>
        </p:nvSpPr>
        <p:spPr bwMode="auto">
          <a:xfrm flipH="1">
            <a:off x="1116013" y="42941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3" name="Line 9"/>
          <p:cNvSpPr>
            <a:spLocks noChangeShapeType="1"/>
          </p:cNvSpPr>
          <p:nvPr/>
        </p:nvSpPr>
        <p:spPr bwMode="auto">
          <a:xfrm>
            <a:off x="1692275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4" name="Oval 10"/>
          <p:cNvSpPr>
            <a:spLocks noChangeArrowheads="1"/>
          </p:cNvSpPr>
          <p:nvPr/>
        </p:nvSpPr>
        <p:spPr bwMode="auto">
          <a:xfrm>
            <a:off x="2411413" y="40052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6235" name="Line 11"/>
          <p:cNvSpPr>
            <a:spLocks noChangeShapeType="1"/>
          </p:cNvSpPr>
          <p:nvPr/>
        </p:nvSpPr>
        <p:spPr bwMode="auto">
          <a:xfrm>
            <a:off x="1692275" y="31416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6" name="Line 12"/>
          <p:cNvSpPr>
            <a:spLocks noChangeShapeType="1"/>
          </p:cNvSpPr>
          <p:nvPr/>
        </p:nvSpPr>
        <p:spPr bwMode="auto">
          <a:xfrm>
            <a:off x="3851275" y="4006850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7" name="Oval 13"/>
          <p:cNvSpPr>
            <a:spLocks noChangeArrowheads="1"/>
          </p:cNvSpPr>
          <p:nvPr/>
        </p:nvSpPr>
        <p:spPr bwMode="auto">
          <a:xfrm>
            <a:off x="6372225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36238" name="Line 14"/>
          <p:cNvSpPr>
            <a:spLocks noChangeShapeType="1"/>
          </p:cNvSpPr>
          <p:nvPr/>
        </p:nvSpPr>
        <p:spPr bwMode="auto">
          <a:xfrm flipH="1">
            <a:off x="6156325" y="4294188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39" name="Line 15"/>
          <p:cNvSpPr>
            <a:spLocks noChangeShapeType="1"/>
          </p:cNvSpPr>
          <p:nvPr/>
        </p:nvSpPr>
        <p:spPr bwMode="auto">
          <a:xfrm>
            <a:off x="6732588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40" name="Oval 16"/>
          <p:cNvSpPr>
            <a:spLocks noChangeArrowheads="1"/>
          </p:cNvSpPr>
          <p:nvPr/>
        </p:nvSpPr>
        <p:spPr bwMode="auto">
          <a:xfrm>
            <a:off x="5795963" y="33575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6241" name="Line 17"/>
          <p:cNvSpPr>
            <a:spLocks noChangeShapeType="1"/>
          </p:cNvSpPr>
          <p:nvPr/>
        </p:nvSpPr>
        <p:spPr bwMode="auto">
          <a:xfrm flipH="1">
            <a:off x="5580063" y="3717925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42" name="Line 18"/>
          <p:cNvSpPr>
            <a:spLocks noChangeShapeType="1"/>
          </p:cNvSpPr>
          <p:nvPr/>
        </p:nvSpPr>
        <p:spPr bwMode="auto">
          <a:xfrm>
            <a:off x="6156325" y="3717925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43" name="Oval 19"/>
          <p:cNvSpPr>
            <a:spLocks noChangeArrowheads="1"/>
          </p:cNvSpPr>
          <p:nvPr/>
        </p:nvSpPr>
        <p:spPr bwMode="auto">
          <a:xfrm>
            <a:off x="6875463" y="4581525"/>
            <a:ext cx="431800" cy="4333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6244" name="Line 20"/>
          <p:cNvSpPr>
            <a:spLocks noChangeShapeType="1"/>
          </p:cNvSpPr>
          <p:nvPr/>
        </p:nvSpPr>
        <p:spPr bwMode="auto">
          <a:xfrm>
            <a:off x="5580063" y="31416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6245" name="AutoShape 21"/>
          <p:cNvSpPr>
            <a:spLocks noChangeArrowheads="1"/>
          </p:cNvSpPr>
          <p:nvPr/>
        </p:nvSpPr>
        <p:spPr bwMode="auto">
          <a:xfrm>
            <a:off x="827088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36246" name="AutoShape 22"/>
          <p:cNvSpPr>
            <a:spLocks noChangeArrowheads="1"/>
          </p:cNvSpPr>
          <p:nvPr/>
        </p:nvSpPr>
        <p:spPr bwMode="auto">
          <a:xfrm>
            <a:off x="1692275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36247" name="AutoShape 23"/>
          <p:cNvSpPr>
            <a:spLocks noChangeArrowheads="1"/>
          </p:cNvSpPr>
          <p:nvPr/>
        </p:nvSpPr>
        <p:spPr bwMode="auto">
          <a:xfrm>
            <a:off x="5292725" y="4006850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36248" name="AutoShape 24"/>
          <p:cNvSpPr>
            <a:spLocks noChangeArrowheads="1"/>
          </p:cNvSpPr>
          <p:nvPr/>
        </p:nvSpPr>
        <p:spPr bwMode="auto">
          <a:xfrm>
            <a:off x="5867400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36249" name="Text Box 25"/>
          <p:cNvSpPr txBox="1">
            <a:spLocks noChangeArrowheads="1"/>
          </p:cNvSpPr>
          <p:nvPr/>
        </p:nvSpPr>
        <p:spPr bwMode="auto">
          <a:xfrm>
            <a:off x="5219700" y="5373688"/>
            <a:ext cx="259219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Fall 1 </a:t>
            </a:r>
            <a:r>
              <a:rPr lang="en-US" sz="2400" dirty="0" err="1"/>
              <a:t>oder</a:t>
            </a:r>
            <a:r>
              <a:rPr lang="en-US" sz="2400" dirty="0"/>
              <a:t> 2a</a:t>
            </a:r>
          </a:p>
          <a:p>
            <a:r>
              <a:rPr lang="en-US" sz="2400" dirty="0" smtClean="0">
                <a:latin typeface="cmsy10" charset="0"/>
                <a:sym typeface="Wingdings"/>
              </a:rPr>
              <a:t></a:t>
            </a:r>
            <a:r>
              <a:rPr lang="en-US" sz="2400" dirty="0" smtClean="0">
                <a:latin typeface="cmsy10" charset="0"/>
              </a:rPr>
              <a:t> </a:t>
            </a:r>
            <a:r>
              <a:rPr lang="en-US" sz="2400" dirty="0" err="1"/>
              <a:t>terminiert</a:t>
            </a:r>
            <a:r>
              <a:rPr lang="en-US" sz="2400" dirty="0"/>
              <a:t> </a:t>
            </a:r>
            <a:r>
              <a:rPr lang="en-US" sz="2400" dirty="0" err="1"/>
              <a:t>dann</a:t>
            </a:r>
            <a:endParaRPr lang="en-US" sz="2400" dirty="0"/>
          </a:p>
        </p:txBody>
      </p:sp>
      <p:sp>
        <p:nvSpPr>
          <p:cNvPr id="27" name="Rechteck 26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29491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07DF-1B9F-AF49-B9D5-DFE78C70AF6B}" type="slidenum">
              <a:rPr lang="de-DE"/>
              <a:pPr/>
              <a:t>102</a:t>
            </a:fld>
            <a:endParaRPr lang="de-DE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469"/>
            <a:ext cx="8229600" cy="4968875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Laufzeiten</a:t>
            </a:r>
            <a:r>
              <a:rPr lang="en-US" dirty="0">
                <a:solidFill>
                  <a:schemeClr val="accent2"/>
                </a:solidFill>
              </a:rPr>
              <a:t> der </a:t>
            </a:r>
            <a:r>
              <a:rPr lang="en-US" dirty="0" err="1">
                <a:solidFill>
                  <a:schemeClr val="accent2"/>
                </a:solidFill>
              </a:rPr>
              <a:t>Operationen</a:t>
            </a:r>
            <a:r>
              <a:rPr lang="en-US" dirty="0">
                <a:solidFill>
                  <a:schemeClr val="accent2"/>
                </a:solidFill>
              </a:rPr>
              <a:t>:</a:t>
            </a:r>
          </a:p>
          <a:p>
            <a:r>
              <a:rPr lang="en-US" dirty="0"/>
              <a:t>search(k): </a:t>
            </a:r>
            <a:r>
              <a:rPr lang="en-US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dirty="0"/>
              <a:t>insert(e): </a:t>
            </a:r>
            <a:r>
              <a:rPr lang="en-US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dirty="0"/>
              <a:t>delete(k): </a:t>
            </a:r>
            <a:r>
              <a:rPr lang="en-US" dirty="0">
                <a:solidFill>
                  <a:schemeClr val="hlink"/>
                </a:solidFill>
              </a:rPr>
              <a:t>O(log n)</a:t>
            </a:r>
          </a:p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Restrukturierungen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</a:p>
          <a:p>
            <a:r>
              <a:rPr lang="en-US" dirty="0"/>
              <a:t>insert(e): max. </a:t>
            </a:r>
            <a:r>
              <a:rPr lang="en-US" dirty="0">
                <a:solidFill>
                  <a:schemeClr val="hlink"/>
                </a:solidFill>
              </a:rPr>
              <a:t>1</a:t>
            </a:r>
          </a:p>
          <a:p>
            <a:r>
              <a:rPr lang="en-US" dirty="0"/>
              <a:t>delete(k): max. </a:t>
            </a:r>
            <a:r>
              <a:rPr lang="en-US" dirty="0">
                <a:solidFill>
                  <a:schemeClr val="hlink"/>
                </a:solidFill>
              </a:rPr>
              <a:t>2</a:t>
            </a:r>
          </a:p>
          <a:p>
            <a:endParaRPr lang="en-US" dirty="0">
              <a:solidFill>
                <a:schemeClr val="hlink"/>
              </a:solidFill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4777680" y="1196206"/>
            <a:ext cx="3826768" cy="230403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Zum Vergleich: 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err="1" smtClean="0"/>
              <a:t>Splay</a:t>
            </a:r>
            <a:r>
              <a:rPr lang="de-DE" dirty="0" smtClean="0"/>
              <a:t>-Bäume</a:t>
            </a:r>
          </a:p>
          <a:p>
            <a:r>
              <a:rPr lang="de-DE" dirty="0" err="1" smtClean="0"/>
              <a:t>search</a:t>
            </a:r>
            <a:r>
              <a:rPr lang="de-DE" dirty="0" smtClean="0"/>
              <a:t>: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dirty="0" err="1" smtClean="0"/>
              <a:t>amort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insert</a:t>
            </a:r>
            <a:r>
              <a:rPr lang="de-DE" dirty="0" smtClean="0"/>
              <a:t>: </a:t>
            </a:r>
            <a:r>
              <a:rPr lang="de-DE" dirty="0" smtClean="0">
                <a:solidFill>
                  <a:srgbClr val="3C8C93"/>
                </a:solidFill>
              </a:rPr>
              <a:t>O(log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) </a:t>
            </a:r>
          </a:p>
          <a:p>
            <a:r>
              <a:rPr lang="de-DE" dirty="0" err="1" smtClean="0"/>
              <a:t>delete</a:t>
            </a:r>
            <a:r>
              <a:rPr lang="de-DE" dirty="0" smtClean="0"/>
              <a:t>: </a:t>
            </a:r>
            <a:r>
              <a:rPr lang="de-DE" dirty="0" smtClean="0">
                <a:solidFill>
                  <a:srgbClr val="3C8C93"/>
                </a:solidFill>
              </a:rPr>
              <a:t>O(log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12932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AVL-Bäume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103</a:t>
            </a:fld>
            <a:endParaRPr lang="de-DE"/>
          </a:p>
        </p:txBody>
      </p:sp>
      <p:pic>
        <p:nvPicPr>
          <p:cNvPr id="5" name="Bild 4" descr="Screen Shot 2015-05-19 at 18.15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268760"/>
            <a:ext cx="8460432" cy="4409346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267744" y="6238473"/>
            <a:ext cx="4896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G. M. </a:t>
            </a:r>
            <a:r>
              <a:rPr lang="de-DE" sz="1100" dirty="0" err="1">
                <a:solidFill>
                  <a:srgbClr val="0000FF"/>
                </a:solidFill>
              </a:rPr>
              <a:t>Adelson-Velskii</a:t>
            </a:r>
            <a:r>
              <a:rPr lang="de-DE" sz="1100" dirty="0">
                <a:solidFill>
                  <a:srgbClr val="0000FF"/>
                </a:solidFill>
              </a:rPr>
              <a:t>, E. M. </a:t>
            </a:r>
            <a:r>
              <a:rPr lang="de-DE" sz="1100" dirty="0" smtClean="0">
                <a:solidFill>
                  <a:srgbClr val="0000FF"/>
                </a:solidFill>
              </a:rPr>
              <a:t>Landis; In: </a:t>
            </a:r>
            <a:r>
              <a:rPr lang="de-DE" sz="1100" dirty="0" err="1" smtClean="0">
                <a:solidFill>
                  <a:srgbClr val="0000FF"/>
                </a:solidFill>
              </a:rPr>
              <a:t>Doklady</a:t>
            </a:r>
            <a:r>
              <a:rPr lang="de-DE" sz="1100" dirty="0" smtClean="0">
                <a:solidFill>
                  <a:srgbClr val="0000FF"/>
                </a:solidFill>
              </a:rPr>
              <a:t> </a:t>
            </a:r>
            <a:r>
              <a:rPr lang="de-DE" sz="1100" dirty="0" err="1" smtClean="0">
                <a:solidFill>
                  <a:srgbClr val="0000FF"/>
                </a:solidFill>
              </a:rPr>
              <a:t>Akademii</a:t>
            </a:r>
            <a:r>
              <a:rPr lang="de-DE" sz="1100" dirty="0" smtClean="0">
                <a:solidFill>
                  <a:srgbClr val="0000FF"/>
                </a:solidFill>
              </a:rPr>
              <a:t> </a:t>
            </a:r>
            <a:r>
              <a:rPr lang="de-DE" sz="1100" dirty="0" err="1" smtClean="0">
                <a:solidFill>
                  <a:srgbClr val="0000FF"/>
                </a:solidFill>
              </a:rPr>
              <a:t>Nauk</a:t>
            </a:r>
            <a:r>
              <a:rPr lang="de-DE" sz="1100" dirty="0" smtClean="0">
                <a:solidFill>
                  <a:srgbClr val="0000FF"/>
                </a:solidFill>
              </a:rPr>
              <a:t> </a:t>
            </a:r>
            <a:r>
              <a:rPr lang="de-DE" sz="1100" dirty="0">
                <a:solidFill>
                  <a:srgbClr val="0000FF"/>
                </a:solidFill>
              </a:rPr>
              <a:t>SSSR 146, S. 263-266, </a:t>
            </a:r>
            <a:r>
              <a:rPr lang="de-DE" sz="1100" b="1" dirty="0">
                <a:solidFill>
                  <a:srgbClr val="FF0000"/>
                </a:solidFill>
              </a:rPr>
              <a:t>1962</a:t>
            </a:r>
            <a:r>
              <a:rPr lang="de-DE" sz="1100" dirty="0">
                <a:solidFill>
                  <a:srgbClr val="0000FF"/>
                </a:solidFill>
              </a:rPr>
              <a:t>; Englische </a:t>
            </a:r>
            <a:r>
              <a:rPr lang="de-DE" sz="1100" dirty="0" err="1">
                <a:solidFill>
                  <a:srgbClr val="0000FF"/>
                </a:solidFill>
              </a:rPr>
              <a:t>Übersetzung</a:t>
            </a:r>
            <a:r>
              <a:rPr lang="de-DE" sz="1100" dirty="0">
                <a:solidFill>
                  <a:srgbClr val="0000FF"/>
                </a:solidFill>
              </a:rPr>
              <a:t> in </a:t>
            </a:r>
            <a:r>
              <a:rPr lang="de-DE" sz="1100" dirty="0" err="1">
                <a:solidFill>
                  <a:srgbClr val="0000FF"/>
                </a:solidFill>
              </a:rPr>
              <a:t>Soviet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Math</a:t>
            </a:r>
            <a:r>
              <a:rPr lang="de-DE" sz="1100" dirty="0">
                <a:solidFill>
                  <a:srgbClr val="0000FF"/>
                </a:solidFill>
              </a:rPr>
              <a:t> 3, S. 1259-1263</a:t>
            </a:r>
          </a:p>
        </p:txBody>
      </p:sp>
      <p:sp>
        <p:nvSpPr>
          <p:cNvPr id="3" name="Rectangle 2"/>
          <p:cNvSpPr/>
          <p:nvPr/>
        </p:nvSpPr>
        <p:spPr>
          <a:xfrm>
            <a:off x="360040" y="4437112"/>
            <a:ext cx="8460432" cy="12409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7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 smtClean="0"/>
              <a:t>Die AVL-Präsentationen wurden übernommen aus:</a:t>
            </a:r>
          </a:p>
          <a:p>
            <a:r>
              <a:rPr lang="de-DE" sz="2000" dirty="0" smtClean="0"/>
              <a:t>„Informatik II“ (Kapitel: Balancierte Bäume) gehalten von Martin Wirsing an der LMU </a:t>
            </a:r>
            <a:r>
              <a:rPr lang="de-DE" sz="2000" dirty="0"/>
              <a:t>http://</a:t>
            </a:r>
            <a:r>
              <a:rPr lang="de-DE" sz="2000" dirty="0" err="1"/>
              <a:t>www.pst.ifi.lmu.de</a:t>
            </a:r>
            <a:r>
              <a:rPr lang="de-DE" sz="2000" dirty="0"/>
              <a:t>/lehre/SS06/</a:t>
            </a:r>
            <a:r>
              <a:rPr lang="de-DE" sz="2000" dirty="0" err="1"/>
              <a:t>infoII</a:t>
            </a:r>
            <a:r>
              <a:rPr lang="de-DE" sz="2000" dirty="0"/>
              <a:t>/ </a:t>
            </a:r>
          </a:p>
          <a:p>
            <a:pPr marL="0" indent="0">
              <a:buNone/>
              <a:defRPr/>
            </a:pP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104</a:t>
            </a:fld>
            <a:endParaRPr lang="de-DE"/>
          </a:p>
        </p:txBody>
      </p:sp>
      <p:pic>
        <p:nvPicPr>
          <p:cNvPr id="7" name="Bild 6" descr="b8dfe3b4-9839-404d-8428-f446b1eea78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48880"/>
            <a:ext cx="654808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1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Einfügen in AVL-Baum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105</a:t>
            </a:fld>
            <a:endParaRPr lang="de-DE"/>
          </a:p>
        </p:txBody>
      </p:sp>
      <p:pic>
        <p:nvPicPr>
          <p:cNvPr id="5" name="Bild 4" descr="Screen Shot 2015-05-19 at 18.23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976"/>
            <a:ext cx="9144000" cy="513725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881543" y="6381328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www.pst.ifi.lmu.de</a:t>
            </a:r>
            <a:r>
              <a:rPr lang="de-DE" sz="1200" dirty="0"/>
              <a:t>/lehre/SS06/</a:t>
            </a:r>
            <a:r>
              <a:rPr lang="de-DE" sz="1200" dirty="0" err="1"/>
              <a:t>infoII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365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Einfügen in AVL-Baum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106</a:t>
            </a:fld>
            <a:endParaRPr lang="de-DE"/>
          </a:p>
        </p:txBody>
      </p:sp>
      <p:pic>
        <p:nvPicPr>
          <p:cNvPr id="3" name="Bild 2" descr="Screen Shot 2015-05-19 at 18.24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4835769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881543" y="6381328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www.pst.ifi.lmu.de</a:t>
            </a:r>
            <a:r>
              <a:rPr lang="de-DE" sz="1200" dirty="0"/>
              <a:t>/lehre/SS06/</a:t>
            </a:r>
            <a:r>
              <a:rPr lang="de-DE" sz="1200" dirty="0" err="1"/>
              <a:t>infoII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365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Einfügen in AVL-Baum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107</a:t>
            </a:fld>
            <a:endParaRPr lang="de-DE"/>
          </a:p>
        </p:txBody>
      </p:sp>
      <p:pic>
        <p:nvPicPr>
          <p:cNvPr id="3" name="Bild 2" descr="Screen Shot 2015-05-19 at 18.25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5205"/>
            <a:ext cx="9144000" cy="4816083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881543" y="6381328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www.pst.ifi.lmu.de</a:t>
            </a:r>
            <a:r>
              <a:rPr lang="de-DE" sz="1200" dirty="0"/>
              <a:t>/lehre/SS06/</a:t>
            </a:r>
            <a:r>
              <a:rPr lang="de-DE" sz="1200" dirty="0" err="1"/>
              <a:t>infoII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365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Einfügen in AVL-Baum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108</a:t>
            </a:fld>
            <a:endParaRPr lang="de-DE"/>
          </a:p>
        </p:txBody>
      </p:sp>
      <p:pic>
        <p:nvPicPr>
          <p:cNvPr id="3" name="Bild 2" descr="Screen Shot 2015-05-19 at 18.26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4068693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881543" y="6381328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www.pst.ifi.lmu.de</a:t>
            </a:r>
            <a:r>
              <a:rPr lang="de-DE" sz="1200" dirty="0"/>
              <a:t>/lehre/SS06/</a:t>
            </a:r>
            <a:r>
              <a:rPr lang="de-DE" sz="1200" dirty="0" err="1"/>
              <a:t>infoII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365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Anwendungsstelle der Rotation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109</a:t>
            </a:fld>
            <a:endParaRPr lang="de-DE"/>
          </a:p>
        </p:txBody>
      </p:sp>
      <p:pic>
        <p:nvPicPr>
          <p:cNvPr id="3" name="Bild 2" descr="Screen Shot 2015-05-19 at 18.27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16164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881543" y="6381328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www.pst.ifi.lmu.de</a:t>
            </a:r>
            <a:r>
              <a:rPr lang="de-DE" sz="1200" dirty="0"/>
              <a:t>/lehre/SS06/</a:t>
            </a:r>
            <a:r>
              <a:rPr lang="de-DE" sz="1200" dirty="0" err="1"/>
              <a:t>infoII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365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Strategien von selbstanordnenden Listen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sz="2400" b="1" i="1" dirty="0"/>
              <a:t>MF - Regel</a:t>
            </a:r>
            <a:r>
              <a:rPr lang="de-DE" altLang="de-DE" sz="2400" b="1" dirty="0"/>
              <a:t>, Move-</a:t>
            </a:r>
            <a:r>
              <a:rPr lang="de-DE" altLang="de-DE" sz="2400" b="1" dirty="0" err="1"/>
              <a:t>to</a:t>
            </a:r>
            <a:r>
              <a:rPr lang="de-DE" altLang="de-DE" sz="2400" b="1" dirty="0"/>
              <a:t>-front</a:t>
            </a:r>
            <a:r>
              <a:rPr lang="de-DE" altLang="de-DE" sz="2400" b="1" dirty="0" smtClean="0"/>
              <a:t>:</a:t>
            </a:r>
            <a:br>
              <a:rPr lang="de-DE" altLang="de-DE" sz="2400" b="1" dirty="0" smtClean="0"/>
            </a:br>
            <a:r>
              <a:rPr lang="de-DE" altLang="de-DE" sz="2000" dirty="0"/>
              <a:t>Mache ein Element zum ersten Element der Liste, wenn nach diesem   Element erfolgreich gesucht wurde. Alle anderen Elemente bleiben </a:t>
            </a:r>
            <a:r>
              <a:rPr lang="de-DE" altLang="de-DE" sz="2000" dirty="0" smtClean="0"/>
              <a:t>unverändert.</a:t>
            </a:r>
          </a:p>
          <a:p>
            <a:r>
              <a:rPr lang="de-DE" altLang="de-DE" sz="2400" b="1" i="1" dirty="0"/>
              <a:t>T - Regel</a:t>
            </a:r>
            <a:r>
              <a:rPr lang="de-DE" altLang="de-DE" sz="2400" b="1" dirty="0"/>
              <a:t>, Transpose</a:t>
            </a:r>
            <a:r>
              <a:rPr lang="de-DE" altLang="de-DE" sz="2400" b="1" dirty="0" smtClean="0"/>
              <a:t>:</a:t>
            </a:r>
            <a:br>
              <a:rPr lang="de-DE" altLang="de-DE" sz="2400" b="1" dirty="0" smtClean="0"/>
            </a:br>
            <a:r>
              <a:rPr lang="de-DE" altLang="de-DE" sz="2000" dirty="0"/>
              <a:t>Vertausche ein Element mit dem unmittelbar </a:t>
            </a:r>
            <a:r>
              <a:rPr lang="de-DE" altLang="de-DE" sz="2000" dirty="0" smtClean="0"/>
              <a:t>vorangehenden </a:t>
            </a:r>
            <a:br>
              <a:rPr lang="de-DE" altLang="de-DE" sz="2000" dirty="0" smtClean="0"/>
            </a:br>
            <a:r>
              <a:rPr lang="de-DE" altLang="de-DE" sz="2000" dirty="0" smtClean="0"/>
              <a:t>nachdem </a:t>
            </a:r>
            <a:r>
              <a:rPr lang="de-DE" altLang="de-DE" sz="2000" dirty="0"/>
              <a:t>auf das Element zugegriffen </a:t>
            </a:r>
            <a:r>
              <a:rPr lang="de-DE" altLang="de-DE" sz="2000" dirty="0" smtClean="0"/>
              <a:t>wurde</a:t>
            </a:r>
          </a:p>
          <a:p>
            <a:r>
              <a:rPr lang="de-DE" altLang="de-DE" sz="2400" b="1" i="1" dirty="0"/>
              <a:t>FC - Regel</a:t>
            </a:r>
            <a:r>
              <a:rPr lang="de-DE" altLang="de-DE" sz="2400" b="1" dirty="0"/>
              <a:t>,  </a:t>
            </a:r>
            <a:r>
              <a:rPr lang="de-DE" altLang="de-DE" sz="2400" b="1" dirty="0" err="1"/>
              <a:t>Frequency</a:t>
            </a:r>
            <a:r>
              <a:rPr lang="de-DE" altLang="de-DE" sz="2400" b="1" dirty="0"/>
              <a:t> Count</a:t>
            </a:r>
            <a:r>
              <a:rPr lang="de-DE" altLang="de-DE" sz="2400" b="1" dirty="0" smtClean="0"/>
              <a:t>:</a:t>
            </a:r>
            <a:br>
              <a:rPr lang="de-DE" altLang="de-DE" sz="2400" b="1" dirty="0" smtClean="0"/>
            </a:br>
            <a:r>
              <a:rPr lang="de-DE" altLang="de-DE" sz="2000" dirty="0"/>
              <a:t>Ordne jedem Element einen Häufigkeitszähler zu, der zu Beginn mit 0 initialisiert wird und der bei jedem Zugriff auf das Element um 1 erhöht wird. Nach jedem Zugriff wird die Liste neu angeordnet, so dass die Häufigkeitszähler in absteigender Reihenfolge </a:t>
            </a:r>
            <a:r>
              <a:rPr lang="de-DE" altLang="de-DE" sz="2000" dirty="0" smtClean="0"/>
              <a:t>sind.</a:t>
            </a:r>
            <a:endParaRPr lang="de-DE" sz="2000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433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Rotationstypen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110</a:t>
            </a:fld>
            <a:endParaRPr lang="de-DE"/>
          </a:p>
        </p:txBody>
      </p:sp>
      <p:pic>
        <p:nvPicPr>
          <p:cNvPr id="3" name="Bild 2" descr="Screen Shot 2015-05-19 at 18.27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078"/>
            <a:ext cx="9144000" cy="563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5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Typ RR: Linksrotation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111</a:t>
            </a:fld>
            <a:endParaRPr lang="de-DE"/>
          </a:p>
        </p:txBody>
      </p:sp>
      <p:pic>
        <p:nvPicPr>
          <p:cNvPr id="3" name="Bild 2" descr="Screen Shot 2015-05-19 at 18.28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5972"/>
            <a:ext cx="9144000" cy="450728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881543" y="6381328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www.pst.ifi.lmu.de</a:t>
            </a:r>
            <a:r>
              <a:rPr lang="de-DE" sz="1200" dirty="0"/>
              <a:t>/lehre/SS06/</a:t>
            </a:r>
            <a:r>
              <a:rPr lang="de-DE" sz="1200" dirty="0" err="1"/>
              <a:t>infoII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8605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Typ LL: Rechtsrotation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112</a:t>
            </a:fld>
            <a:endParaRPr lang="de-DE"/>
          </a:p>
        </p:txBody>
      </p:sp>
      <p:pic>
        <p:nvPicPr>
          <p:cNvPr id="3" name="Bild 2" descr="Screen Shot 2015-05-19 at 18.29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816"/>
            <a:ext cx="9144000" cy="427859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881543" y="6381328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www.pst.ifi.lmu.de</a:t>
            </a:r>
            <a:r>
              <a:rPr lang="de-DE" sz="1200" dirty="0"/>
              <a:t>/lehre/SS06/</a:t>
            </a:r>
            <a:r>
              <a:rPr lang="de-DE" sz="1200" dirty="0" err="1"/>
              <a:t>infoII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8605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Typ RL: Doppelrotation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113</a:t>
            </a:fld>
            <a:endParaRPr lang="de-DE"/>
          </a:p>
        </p:txBody>
      </p:sp>
      <p:pic>
        <p:nvPicPr>
          <p:cNvPr id="3" name="Bild 2" descr="Screen Shot 2015-05-19 at 18.29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8913"/>
            <a:ext cx="9144000" cy="442500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881543" y="6381328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www.pst.ifi.lmu.de</a:t>
            </a:r>
            <a:r>
              <a:rPr lang="de-DE" sz="1200" dirty="0"/>
              <a:t>/lehre/SS06/</a:t>
            </a:r>
            <a:r>
              <a:rPr lang="de-DE" sz="1200" dirty="0" err="1"/>
              <a:t>infoII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8605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Typ LR: Doppelrotation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114</a:t>
            </a:fld>
            <a:endParaRPr lang="de-DE"/>
          </a:p>
        </p:txBody>
      </p:sp>
      <p:pic>
        <p:nvPicPr>
          <p:cNvPr id="3" name="Bild 2" descr="Screen Shot 2015-05-19 at 18.30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447408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881543" y="6381328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www.pst.ifi.lmu.de</a:t>
            </a:r>
            <a:r>
              <a:rPr lang="de-DE" sz="1200" dirty="0"/>
              <a:t>/lehre/SS06/</a:t>
            </a:r>
            <a:r>
              <a:rPr lang="de-DE" sz="1200" dirty="0" err="1"/>
              <a:t>infoII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8605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Typ LR: Doppelrotation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115</a:t>
            </a:fld>
            <a:endParaRPr lang="de-DE"/>
          </a:p>
        </p:txBody>
      </p:sp>
      <p:pic>
        <p:nvPicPr>
          <p:cNvPr id="3" name="Bild 2" descr="Screen Shot 2015-05-19 at 18.31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39790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881543" y="6381328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www.pst.ifi.lmu.de</a:t>
            </a:r>
            <a:r>
              <a:rPr lang="de-DE" sz="1200" dirty="0"/>
              <a:t>/lehre/SS06/</a:t>
            </a:r>
            <a:r>
              <a:rPr lang="de-DE" sz="1200" dirty="0" err="1"/>
              <a:t>infoII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48605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Löschen von Knoten in AVL-Bäumen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116</a:t>
            </a:fld>
            <a:endParaRPr lang="de-DE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68875"/>
          </a:xfrm>
        </p:spPr>
        <p:txBody>
          <a:bodyPr/>
          <a:lstStyle/>
          <a:p>
            <a:r>
              <a:rPr lang="de-DE" dirty="0" err="1"/>
              <a:t>Löschen</a:t>
            </a:r>
            <a:r>
              <a:rPr lang="de-DE" dirty="0"/>
              <a:t> erfolgt wie bei </a:t>
            </a:r>
            <a:r>
              <a:rPr lang="de-DE" dirty="0" err="1"/>
              <a:t>Suchbäumen</a:t>
            </a:r>
            <a:r>
              <a:rPr lang="de-DE" dirty="0"/>
              <a:t> und kann (wie das </a:t>
            </a:r>
            <a:r>
              <a:rPr lang="de-DE" dirty="0" err="1"/>
              <a:t>Einfügen</a:t>
            </a:r>
            <a:r>
              <a:rPr lang="de-DE" dirty="0"/>
              <a:t>) zu Strukturverletzungen </a:t>
            </a:r>
            <a:r>
              <a:rPr lang="de-DE" dirty="0" err="1"/>
              <a:t>führen</a:t>
            </a:r>
            <a:r>
              <a:rPr lang="de-DE" dirty="0"/>
              <a:t>, die durch Rotationen ausgeglichen </a:t>
            </a:r>
            <a:r>
              <a:rPr lang="de-DE" dirty="0" smtClean="0"/>
              <a:t>werden</a:t>
            </a:r>
          </a:p>
          <a:p>
            <a:pPr lvl="1"/>
            <a:r>
              <a:rPr lang="de-DE" dirty="0"/>
              <a:t>Beim </a:t>
            </a:r>
            <a:r>
              <a:rPr lang="de-DE" dirty="0" err="1"/>
              <a:t>Löschen</a:t>
            </a:r>
            <a:r>
              <a:rPr lang="de-DE" dirty="0"/>
              <a:t> </a:t>
            </a:r>
            <a:r>
              <a:rPr lang="de-DE" dirty="0" err="1"/>
              <a:t>genügt</a:t>
            </a:r>
            <a:r>
              <a:rPr lang="de-DE" dirty="0"/>
              <a:t> nicht immer eine einzige Rotation oder </a:t>
            </a:r>
            <a:r>
              <a:rPr lang="de-DE" dirty="0" smtClean="0"/>
              <a:t>Doppelrotation</a:t>
            </a:r>
          </a:p>
          <a:p>
            <a:pPr lvl="1"/>
            <a:r>
              <a:rPr lang="de-DE" dirty="0" smtClean="0"/>
              <a:t>Im </a:t>
            </a:r>
            <a:r>
              <a:rPr lang="de-DE" dirty="0"/>
              <a:t>schlechtesten Fall muss auf dem Suchpfad </a:t>
            </a:r>
            <a:r>
              <a:rPr lang="de-DE" dirty="0" err="1"/>
              <a:t>bottom-up</a:t>
            </a:r>
            <a:r>
              <a:rPr lang="de-DE" dirty="0"/>
              <a:t> vom zu entfernenden </a:t>
            </a:r>
            <a:r>
              <a:rPr lang="de-DE" dirty="0" err="1"/>
              <a:t>Schlüssel</a:t>
            </a:r>
            <a:r>
              <a:rPr lang="de-DE" dirty="0"/>
              <a:t> bis zur Wurzel auf jedem Level eine Rotation bzw. Doppelrotation </a:t>
            </a:r>
            <a:r>
              <a:rPr lang="de-DE" dirty="0" err="1"/>
              <a:t>durchgeführt</a:t>
            </a:r>
            <a:r>
              <a:rPr lang="de-DE" dirty="0"/>
              <a:t> werden </a:t>
            </a:r>
          </a:p>
          <a:p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881543" y="6381328"/>
            <a:ext cx="29674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http://</a:t>
            </a:r>
            <a:r>
              <a:rPr lang="de-DE" sz="1200" dirty="0" err="1"/>
              <a:t>www.pst.ifi.lmu.de</a:t>
            </a:r>
            <a:r>
              <a:rPr lang="de-DE" sz="1200" dirty="0"/>
              <a:t>/lehre/SS06/</a:t>
            </a:r>
            <a:r>
              <a:rPr lang="de-DE" sz="1200" dirty="0" err="1"/>
              <a:t>infoII</a:t>
            </a:r>
            <a:r>
              <a:rPr lang="de-DE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365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407DF-1B9F-AF49-B9D5-DFE78C70AF6B}" type="slidenum">
              <a:rPr lang="de-DE"/>
              <a:pPr/>
              <a:t>117</a:t>
            </a:fld>
            <a:endParaRPr lang="de-DE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Vergleich</a:t>
            </a:r>
            <a:endParaRPr lang="en-US" dirty="0"/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052959"/>
            <a:ext cx="3682752" cy="4968875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Rot-Schwarz-Baum:</a:t>
            </a:r>
            <a:endParaRPr lang="en-US" sz="2400" dirty="0">
              <a:solidFill>
                <a:schemeClr val="accent2"/>
              </a:solidFill>
            </a:endParaRPr>
          </a:p>
          <a:p>
            <a:r>
              <a:rPr lang="en-US" sz="2400" dirty="0"/>
              <a:t>search(k):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sz="2400" dirty="0"/>
              <a:t>insert(e):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sz="2400" dirty="0"/>
              <a:t>delete(k):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pPr>
              <a:buFontTx/>
              <a:buNone/>
            </a:pPr>
            <a:r>
              <a:rPr lang="en-US" sz="2400" dirty="0" err="1">
                <a:solidFill>
                  <a:schemeClr val="accent2"/>
                </a:solidFill>
              </a:rPr>
              <a:t>Restrukturierungen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  <a:r>
              <a:rPr lang="en-US" sz="2400" dirty="0"/>
              <a:t> </a:t>
            </a:r>
          </a:p>
          <a:p>
            <a:r>
              <a:rPr lang="en-US" sz="2400" dirty="0"/>
              <a:t>insert(e): max. </a:t>
            </a:r>
            <a:r>
              <a:rPr lang="en-US" sz="2400" dirty="0">
                <a:solidFill>
                  <a:schemeClr val="hlink"/>
                </a:solidFill>
              </a:rPr>
              <a:t>1</a:t>
            </a:r>
          </a:p>
          <a:p>
            <a:r>
              <a:rPr lang="en-US" sz="2400" dirty="0"/>
              <a:t>delete(k): max. </a:t>
            </a:r>
            <a:r>
              <a:rPr lang="en-US" sz="2400" dirty="0">
                <a:solidFill>
                  <a:schemeClr val="hlink"/>
                </a:solidFill>
              </a:rPr>
              <a:t>2</a:t>
            </a:r>
          </a:p>
          <a:p>
            <a:endParaRPr lang="en-US" sz="2400" dirty="0">
              <a:solidFill>
                <a:schemeClr val="hlink"/>
              </a:solidFill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889248" y="1052736"/>
            <a:ext cx="3826768" cy="530235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AVL-Baum:</a:t>
            </a:r>
          </a:p>
          <a:p>
            <a:r>
              <a:rPr lang="en-US" sz="2400" dirty="0"/>
              <a:t>search(k):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sz="2400" dirty="0"/>
              <a:t>insert(e):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r>
              <a:rPr lang="en-US" sz="2400" dirty="0"/>
              <a:t>delete(k): </a:t>
            </a:r>
            <a:r>
              <a:rPr lang="en-US" sz="2400" dirty="0">
                <a:solidFill>
                  <a:schemeClr val="hlink"/>
                </a:solidFill>
              </a:rPr>
              <a:t>O(log n)</a:t>
            </a:r>
          </a:p>
          <a:p>
            <a:pPr>
              <a:buFontTx/>
              <a:buNone/>
            </a:pPr>
            <a:r>
              <a:rPr lang="en-US" sz="2400" dirty="0" err="1">
                <a:solidFill>
                  <a:schemeClr val="accent2"/>
                </a:solidFill>
              </a:rPr>
              <a:t>Restrukturierungen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  <a:r>
              <a:rPr lang="en-US" sz="2400" dirty="0"/>
              <a:t> </a:t>
            </a:r>
          </a:p>
          <a:p>
            <a:r>
              <a:rPr lang="en-US" sz="2400" dirty="0"/>
              <a:t>insert(e): max. </a:t>
            </a:r>
            <a:r>
              <a:rPr lang="en-US" sz="2400" dirty="0">
                <a:solidFill>
                  <a:schemeClr val="hlink"/>
                </a:solidFill>
              </a:rPr>
              <a:t>1</a:t>
            </a:r>
          </a:p>
          <a:p>
            <a:r>
              <a:rPr lang="en-US" sz="2400" dirty="0"/>
              <a:t>delete(k): max. </a:t>
            </a:r>
            <a:r>
              <a:rPr lang="en-US" sz="2400" dirty="0">
                <a:solidFill>
                  <a:schemeClr val="hlink"/>
                </a:solidFill>
              </a:rPr>
              <a:t>log n</a:t>
            </a:r>
          </a:p>
          <a:p>
            <a:pPr>
              <a:buFontTx/>
              <a:buNone/>
            </a:pPr>
            <a:endParaRPr lang="en-US" sz="2400" dirty="0" smtClean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Splay-</a:t>
            </a:r>
            <a:r>
              <a:rPr lang="en-US" sz="2400" dirty="0">
                <a:solidFill>
                  <a:schemeClr val="accent2"/>
                </a:solidFill>
              </a:rPr>
              <a:t>Baum:</a:t>
            </a:r>
          </a:p>
          <a:p>
            <a:r>
              <a:rPr lang="de-DE" sz="2400" dirty="0" err="1" smtClean="0"/>
              <a:t>search</a:t>
            </a:r>
            <a:r>
              <a:rPr lang="de-DE" sz="2400" dirty="0" smtClean="0"/>
              <a:t>: ≈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O(log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sz="2400" dirty="0" err="1" smtClean="0"/>
              <a:t>amort</a:t>
            </a:r>
            <a:r>
              <a:rPr lang="de-DE" sz="2400" dirty="0" smtClean="0"/>
              <a:t>.</a:t>
            </a:r>
          </a:p>
          <a:p>
            <a:r>
              <a:rPr lang="de-DE" sz="2400" dirty="0" err="1" smtClean="0"/>
              <a:t>insert</a:t>
            </a:r>
            <a:r>
              <a:rPr lang="de-DE" sz="2400" dirty="0" smtClean="0"/>
              <a:t>: </a:t>
            </a:r>
            <a:r>
              <a:rPr lang="de-DE" sz="2400" dirty="0" smtClean="0">
                <a:solidFill>
                  <a:srgbClr val="3C8C93"/>
                </a:solidFill>
              </a:rPr>
              <a:t>O(log </a:t>
            </a:r>
            <a:r>
              <a:rPr lang="de-DE" sz="2400" dirty="0" err="1" smtClean="0">
                <a:solidFill>
                  <a:srgbClr val="3C8C93"/>
                </a:solidFill>
              </a:rPr>
              <a:t>n</a:t>
            </a:r>
            <a:r>
              <a:rPr lang="de-DE" sz="2400" dirty="0" smtClean="0">
                <a:solidFill>
                  <a:srgbClr val="3C8C93"/>
                </a:solidFill>
              </a:rPr>
              <a:t>) </a:t>
            </a:r>
          </a:p>
          <a:p>
            <a:r>
              <a:rPr lang="de-DE" sz="2400" dirty="0" err="1" smtClean="0"/>
              <a:t>delete</a:t>
            </a:r>
            <a:r>
              <a:rPr lang="de-DE" sz="2400" dirty="0" smtClean="0"/>
              <a:t>: </a:t>
            </a:r>
            <a:r>
              <a:rPr lang="de-DE" sz="2400" dirty="0" smtClean="0">
                <a:solidFill>
                  <a:srgbClr val="3C8C93"/>
                </a:solidFill>
              </a:rPr>
              <a:t>O(log </a:t>
            </a:r>
            <a:r>
              <a:rPr lang="de-DE" sz="2400" dirty="0" err="1" smtClean="0">
                <a:solidFill>
                  <a:srgbClr val="3C8C93"/>
                </a:solidFill>
              </a:rPr>
              <a:t>n</a:t>
            </a:r>
            <a:r>
              <a:rPr lang="de-DE" sz="2400" dirty="0" smtClean="0">
                <a:solidFill>
                  <a:srgbClr val="3C8C93"/>
                </a:solidFill>
              </a:rPr>
              <a:t>)</a:t>
            </a:r>
            <a:endParaRPr lang="de-DE" sz="2400" dirty="0"/>
          </a:p>
        </p:txBody>
      </p:sp>
      <p:sp>
        <p:nvSpPr>
          <p:cNvPr id="2" name="Wolkenförmige Legende 1"/>
          <p:cNvSpPr/>
          <p:nvPr/>
        </p:nvSpPr>
        <p:spPr>
          <a:xfrm>
            <a:off x="4860032" y="4725144"/>
            <a:ext cx="3096344" cy="1152128"/>
          </a:xfrm>
          <a:prstGeom prst="cloudCallout">
            <a:avLst>
              <a:gd name="adj1" fmla="val -46389"/>
              <a:gd name="adj2" fmla="val -6638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Wann welche Repräsentation nehmen?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6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 selbstanordnende Listen, MF-Regel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15325" cy="4173538"/>
          </a:xfrm>
        </p:spPr>
        <p:txBody>
          <a:bodyPr/>
          <a:lstStyle/>
          <a:p>
            <a:r>
              <a:rPr lang="de-DE" dirty="0" smtClean="0"/>
              <a:t>Beispiel (für </a:t>
            </a:r>
            <a:r>
              <a:rPr lang="de-DE" dirty="0" err="1" smtClean="0"/>
              <a:t>Worst</a:t>
            </a:r>
            <a:r>
              <a:rPr lang="de-DE" dirty="0" smtClean="0"/>
              <a:t> Case)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sz="1400" dirty="0"/>
          </a:p>
          <a:p>
            <a:r>
              <a:rPr lang="de-DE" dirty="0" smtClean="0"/>
              <a:t>Durchschnittliche Kosten: 7x7/7 </a:t>
            </a:r>
            <a:endParaRPr lang="de-DE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345276"/>
              </p:ext>
            </p:extLst>
          </p:nvPr>
        </p:nvGraphicFramePr>
        <p:xfrm>
          <a:off x="755576" y="1891640"/>
          <a:ext cx="7848871" cy="3606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8152"/>
                <a:gridCol w="2520280"/>
                <a:gridCol w="39604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Zugriff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(resultierende) Liste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Aufwand in zugegriffenen Elementen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r>
                        <a:rPr lang="de-DE" baseline="0" dirty="0" smtClean="0"/>
                        <a:t>-6-5-4-3-2-1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1-7</a:t>
                      </a:r>
                      <a:r>
                        <a:rPr lang="de-DE" baseline="0" dirty="0" smtClean="0"/>
                        <a:t>-6-5-4-3-2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2-1-7</a:t>
                      </a:r>
                      <a:r>
                        <a:rPr lang="de-DE" baseline="0" dirty="0" smtClean="0"/>
                        <a:t>-6-5-4-3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3-2-1-7</a:t>
                      </a:r>
                      <a:r>
                        <a:rPr lang="de-DE" baseline="0" dirty="0" smtClean="0"/>
                        <a:t>-6-5-4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4-3-2-1-7</a:t>
                      </a:r>
                      <a:r>
                        <a:rPr lang="de-DE" baseline="0" dirty="0" smtClean="0"/>
                        <a:t>-6-5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5-4-3-2-1-7</a:t>
                      </a:r>
                      <a:r>
                        <a:rPr lang="de-DE" baseline="0" dirty="0" smtClean="0"/>
                        <a:t>-6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6-5-4-3-2-1-7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7-6-5-4-3-2-1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352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selbstanordnende Listen, MF-Regel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15325" cy="5040560"/>
          </a:xfrm>
        </p:spPr>
        <p:txBody>
          <a:bodyPr/>
          <a:lstStyle/>
          <a:p>
            <a:r>
              <a:rPr lang="de-DE" dirty="0" smtClean="0"/>
              <a:t>Beispiel (für „beinahe“ Best </a:t>
            </a:r>
            <a:r>
              <a:rPr lang="de-DE" dirty="0"/>
              <a:t>Case</a:t>
            </a:r>
            <a:r>
              <a:rPr lang="de-DE" dirty="0" smtClean="0"/>
              <a:t>)</a:t>
            </a:r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sz="1400" dirty="0"/>
          </a:p>
          <a:p>
            <a:r>
              <a:rPr lang="de-DE" dirty="0"/>
              <a:t>Durchschnittliche Kosten: </a:t>
            </a:r>
            <a:r>
              <a:rPr lang="de-DE" dirty="0" smtClean="0"/>
              <a:t>7 + 6 x 1/7 ≈ 1.86</a:t>
            </a:r>
            <a:endParaRPr lang="de-DE" dirty="0"/>
          </a:p>
          <a:p>
            <a:endParaRPr lang="de-DE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385688"/>
              </p:ext>
            </p:extLst>
          </p:nvPr>
        </p:nvGraphicFramePr>
        <p:xfrm>
          <a:off x="755576" y="1988840"/>
          <a:ext cx="7848871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8152"/>
                <a:gridCol w="2520280"/>
                <a:gridCol w="39604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Zugriff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(resultierende) Liste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Aufwand in zugegriffene Elemente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r>
                        <a:rPr lang="de-DE" baseline="0" dirty="0" smtClean="0"/>
                        <a:t>-6-5-4-3-2-1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1-7</a:t>
                      </a:r>
                      <a:r>
                        <a:rPr lang="de-DE" baseline="0" dirty="0" smtClean="0"/>
                        <a:t>-6-5-4-3-2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1-7</a:t>
                      </a:r>
                      <a:r>
                        <a:rPr lang="de-DE" baseline="0" dirty="0" smtClean="0"/>
                        <a:t>-6-5-4-3-2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1-7</a:t>
                      </a:r>
                      <a:r>
                        <a:rPr lang="de-DE" baseline="0" dirty="0" smtClean="0"/>
                        <a:t>-6-5-4-3-2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1-7</a:t>
                      </a:r>
                      <a:r>
                        <a:rPr lang="de-DE" baseline="0" dirty="0" smtClean="0"/>
                        <a:t>-6-5-4-3-2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1-7</a:t>
                      </a:r>
                      <a:r>
                        <a:rPr lang="de-DE" baseline="0" dirty="0" smtClean="0"/>
                        <a:t>-6-5-4-3-2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1-7</a:t>
                      </a:r>
                      <a:r>
                        <a:rPr lang="de-DE" baseline="0" dirty="0" smtClean="0"/>
                        <a:t>-6-5-4-3-2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1-7</a:t>
                      </a:r>
                      <a:r>
                        <a:rPr lang="de-DE" baseline="0" dirty="0" smtClean="0"/>
                        <a:t>-6-5-4-3-2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470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selbstanordnende Listen, MF-Regel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1" dirty="0" smtClean="0"/>
              <a:t>Feste Anordnung und naives Suchen </a:t>
            </a:r>
            <a:r>
              <a:rPr lang="de-DE" sz="2400" dirty="0" smtClean="0"/>
              <a:t>hat bei einer </a:t>
            </a:r>
            <a:br>
              <a:rPr lang="de-DE" sz="2400" dirty="0" smtClean="0"/>
            </a:br>
            <a:r>
              <a:rPr lang="de-DE" sz="2400" dirty="0" smtClean="0"/>
              <a:t>7-elementigen Liste durchschnittlich den Aufwand: </a:t>
            </a:r>
            <a:br>
              <a:rPr lang="de-DE" sz="2400" dirty="0" smtClean="0"/>
            </a:br>
            <a:endParaRPr lang="de-DE" sz="2400" dirty="0" smtClean="0"/>
          </a:p>
          <a:p>
            <a:endParaRPr lang="de-DE" sz="2400" dirty="0" smtClean="0"/>
          </a:p>
          <a:p>
            <a:r>
              <a:rPr lang="de-DE" altLang="de-DE" sz="2400" dirty="0"/>
              <a:t>Die </a:t>
            </a:r>
            <a:r>
              <a:rPr lang="de-DE" altLang="de-DE" sz="2400" i="1" dirty="0"/>
              <a:t>MF -Regel</a:t>
            </a:r>
            <a:r>
              <a:rPr lang="de-DE" altLang="de-DE" sz="2400" dirty="0"/>
              <a:t> kann also Vorteile </a:t>
            </a:r>
            <a:r>
              <a:rPr lang="de-DE" altLang="de-DE" sz="2400" dirty="0" smtClean="0"/>
              <a:t/>
            </a:r>
            <a:br>
              <a:rPr lang="de-DE" altLang="de-DE" sz="2400" dirty="0" smtClean="0"/>
            </a:br>
            <a:r>
              <a:rPr lang="de-DE" altLang="de-DE" sz="2400" dirty="0" smtClean="0"/>
              <a:t>haben </a:t>
            </a:r>
            <a:r>
              <a:rPr lang="de-DE" altLang="de-DE" sz="2400" dirty="0"/>
              <a:t>gegenüber einer festen </a:t>
            </a:r>
            <a:r>
              <a:rPr lang="de-DE" altLang="de-DE" sz="2400" dirty="0" smtClean="0"/>
              <a:t/>
            </a:r>
            <a:br>
              <a:rPr lang="de-DE" altLang="de-DE" sz="2400" dirty="0" smtClean="0"/>
            </a:br>
            <a:r>
              <a:rPr lang="de-DE" altLang="de-DE" sz="2400" dirty="0" smtClean="0"/>
              <a:t>Anordnung</a:t>
            </a:r>
          </a:p>
          <a:p>
            <a:pPr lvl="1"/>
            <a:r>
              <a:rPr lang="de-DE" altLang="de-DE" sz="2000" dirty="0"/>
              <a:t>Dies ist insbesondere der Fall, </a:t>
            </a:r>
            <a:r>
              <a:rPr lang="de-DE" altLang="de-DE" sz="2000" dirty="0" smtClean="0"/>
              <a:t/>
            </a:r>
            <a:br>
              <a:rPr lang="de-DE" altLang="de-DE" sz="2000" dirty="0" smtClean="0"/>
            </a:br>
            <a:r>
              <a:rPr lang="de-DE" altLang="de-DE" sz="2000" dirty="0" smtClean="0"/>
              <a:t>wenn </a:t>
            </a:r>
            <a:r>
              <a:rPr lang="de-DE" altLang="de-DE" sz="2000" dirty="0"/>
              <a:t>die Suchschlüssel stark </a:t>
            </a:r>
            <a:r>
              <a:rPr lang="de-DE" altLang="de-DE" sz="2000" dirty="0" smtClean="0"/>
              <a:t/>
            </a:r>
            <a:br>
              <a:rPr lang="de-DE" altLang="de-DE" sz="2000" dirty="0" smtClean="0"/>
            </a:br>
            <a:r>
              <a:rPr lang="de-DE" altLang="de-DE" sz="2000" dirty="0" smtClean="0"/>
              <a:t>gebündelt auftreten</a:t>
            </a:r>
          </a:p>
          <a:p>
            <a:pPr lvl="1"/>
            <a:r>
              <a:rPr lang="de-DE" altLang="de-DE" sz="2000" dirty="0"/>
              <a:t>Näheres zu selbstanordnenden </a:t>
            </a:r>
            <a:r>
              <a:rPr lang="de-DE" altLang="de-DE" sz="2000" dirty="0" smtClean="0"/>
              <a:t/>
            </a:r>
            <a:br>
              <a:rPr lang="de-DE" altLang="de-DE" sz="2000" dirty="0" smtClean="0"/>
            </a:br>
            <a:r>
              <a:rPr lang="de-DE" altLang="de-DE" sz="2000" dirty="0" smtClean="0"/>
              <a:t>Listen findet </a:t>
            </a:r>
            <a:r>
              <a:rPr lang="de-DE" altLang="de-DE" sz="2000" dirty="0"/>
              <a:t>man im Buch von </a:t>
            </a:r>
            <a:r>
              <a:rPr lang="de-DE" altLang="de-DE" sz="2000" dirty="0" smtClean="0"/>
              <a:t/>
            </a:r>
            <a:br>
              <a:rPr lang="de-DE" altLang="de-DE" sz="2000" dirty="0" smtClean="0"/>
            </a:br>
            <a:r>
              <a:rPr lang="de-DE" altLang="de-DE" sz="2000" i="1" dirty="0" smtClean="0"/>
              <a:t>Ottmann </a:t>
            </a:r>
            <a:r>
              <a:rPr lang="de-DE" altLang="de-DE" sz="2000" i="1" dirty="0"/>
              <a:t>und </a:t>
            </a:r>
            <a:r>
              <a:rPr lang="de-DE" altLang="de-DE" sz="2000" i="1" dirty="0" err="1"/>
              <a:t>Widmayer</a:t>
            </a:r>
            <a:endParaRPr lang="de-DE" sz="20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546" y="2215235"/>
            <a:ext cx="2775853" cy="402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14</a:t>
            </a:fld>
            <a:endParaRPr lang="de-DE" dirty="0"/>
          </a:p>
        </p:txBody>
      </p:sp>
      <p:pic>
        <p:nvPicPr>
          <p:cNvPr id="4" name="Bild 3" descr="Screen Shot 2015-05-04 at 19.20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988840"/>
            <a:ext cx="2376264" cy="81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6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1E49E-719B-4344-A6DE-DDEBA8A5B66A}" type="slidenum">
              <a:rPr lang="de-DE"/>
              <a:pPr/>
              <a:t>15</a:t>
            </a:fld>
            <a:endParaRPr lang="de-DE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Suchstruktur für die Darstellung von Mengen</a:t>
            </a:r>
            <a:endParaRPr lang="de-DE" dirty="0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>
                <a:solidFill>
                  <a:schemeClr val="hlink"/>
                </a:solidFill>
              </a:rPr>
              <a:t>s</a:t>
            </a:r>
            <a:r>
              <a:rPr lang="de-DE" dirty="0" smtClean="0">
                <a:solidFill>
                  <a:schemeClr val="hlink"/>
                </a:solidFill>
              </a:rPr>
              <a:t>: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/>
              <a:t>Menge von Elementen</a:t>
            </a:r>
          </a:p>
          <a:p>
            <a:pPr>
              <a:buFontTx/>
              <a:buNone/>
            </a:pPr>
            <a:r>
              <a:rPr lang="de-DE" dirty="0"/>
              <a:t>Jedes Element </a:t>
            </a:r>
            <a:r>
              <a:rPr lang="de-DE" dirty="0" smtClean="0">
                <a:solidFill>
                  <a:schemeClr val="hlink"/>
                </a:solidFill>
              </a:rPr>
              <a:t>x</a:t>
            </a:r>
            <a:r>
              <a:rPr lang="de-DE" dirty="0" smtClean="0"/>
              <a:t> </a:t>
            </a:r>
            <a:r>
              <a:rPr lang="de-DE" dirty="0"/>
              <a:t>identifiziert über </a:t>
            </a:r>
            <a:r>
              <a:rPr lang="de-DE" dirty="0" err="1">
                <a:solidFill>
                  <a:schemeClr val="hlink"/>
                </a:solidFill>
              </a:rPr>
              <a:t>key</a:t>
            </a:r>
            <a:r>
              <a:rPr lang="de-DE" dirty="0" smtClean="0">
                <a:solidFill>
                  <a:schemeClr val="hlink"/>
                </a:solidFill>
              </a:rPr>
              <a:t>(x)</a:t>
            </a:r>
            <a:r>
              <a:rPr lang="de-DE" dirty="0">
                <a:solidFill>
                  <a:schemeClr val="hlink"/>
                </a:solidFill>
              </a:rPr>
              <a:t>.</a:t>
            </a:r>
          </a:p>
          <a:p>
            <a:pPr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Operationen: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insert</a:t>
            </a:r>
            <a:r>
              <a:rPr lang="de-DE" dirty="0" smtClean="0"/>
              <a:t>(</a:t>
            </a:r>
            <a:r>
              <a:rPr lang="de-DE" dirty="0" smtClean="0">
                <a:solidFill>
                  <a:schemeClr val="hlink"/>
                </a:solidFill>
              </a:rPr>
              <a:t>x, s</a:t>
            </a:r>
            <a:r>
              <a:rPr lang="de-DE" dirty="0" smtClean="0"/>
              <a:t>)</a:t>
            </a:r>
            <a:r>
              <a:rPr lang="de-DE" dirty="0"/>
              <a:t>: </a:t>
            </a:r>
            <a:r>
              <a:rPr lang="de-DE" dirty="0" smtClean="0"/>
              <a:t>modifiziere </a:t>
            </a:r>
            <a:r>
              <a:rPr lang="de-DE" dirty="0" smtClean="0">
                <a:solidFill>
                  <a:schemeClr val="hlink"/>
                </a:solidFill>
              </a:rPr>
              <a:t>s auf s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⋃</a:t>
            </a:r>
            <a:r>
              <a:rPr lang="de-DE" dirty="0" smtClean="0">
                <a:solidFill>
                  <a:schemeClr val="hlink"/>
                </a:solidFill>
              </a:rPr>
              <a:t> {x}</a:t>
            </a:r>
            <a:endParaRPr lang="de-DE" dirty="0"/>
          </a:p>
          <a:p>
            <a:r>
              <a:rPr lang="de-DE" dirty="0" err="1" smtClean="0">
                <a:solidFill>
                  <a:srgbClr val="FF0000"/>
                </a:solidFill>
              </a:rPr>
              <a:t>delete</a:t>
            </a:r>
            <a:r>
              <a:rPr lang="de-DE" dirty="0" smtClean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k</a:t>
            </a:r>
            <a:r>
              <a:rPr lang="de-DE" dirty="0" smtClean="0">
                <a:solidFill>
                  <a:schemeClr val="hlink"/>
                </a:solidFill>
              </a:rPr>
              <a:t>, s</a:t>
            </a:r>
            <a:r>
              <a:rPr lang="de-DE" dirty="0" smtClean="0"/>
              <a:t>)</a:t>
            </a:r>
            <a:r>
              <a:rPr lang="de-DE" dirty="0"/>
              <a:t>:  </a:t>
            </a:r>
            <a:r>
              <a:rPr lang="de-DE" dirty="0" smtClean="0"/>
              <a:t>modifiziere </a:t>
            </a:r>
            <a:r>
              <a:rPr lang="de-DE" dirty="0" smtClean="0">
                <a:solidFill>
                  <a:schemeClr val="hlink"/>
                </a:solidFill>
              </a:rPr>
              <a:t>s auf s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\</a:t>
            </a:r>
            <a:r>
              <a:rPr lang="de-DE" dirty="0" smtClean="0">
                <a:solidFill>
                  <a:schemeClr val="hlink"/>
                </a:solidFill>
              </a:rPr>
              <a:t>{x}</a:t>
            </a:r>
            <a:r>
              <a:rPr lang="de-DE" dirty="0">
                <a:solidFill>
                  <a:schemeClr val="hlink"/>
                </a:solidFill>
              </a:rPr>
              <a:t>, </a:t>
            </a:r>
            <a:r>
              <a:rPr lang="de-DE" dirty="0" smtClean="0"/>
              <a:t>sofern ein Element </a:t>
            </a:r>
            <a:r>
              <a:rPr lang="de-DE" dirty="0" smtClean="0">
                <a:solidFill>
                  <a:schemeClr val="hlink"/>
                </a:solidFill>
              </a:rPr>
              <a:t>x</a:t>
            </a:r>
            <a:r>
              <a:rPr lang="de-DE" dirty="0" smtClean="0"/>
              <a:t> enthalten </a:t>
            </a:r>
            <a:r>
              <a:rPr lang="de-DE" dirty="0"/>
              <a:t>ist mit </a:t>
            </a:r>
            <a:r>
              <a:rPr lang="de-DE" dirty="0" err="1">
                <a:solidFill>
                  <a:schemeClr val="hlink"/>
                </a:solidFill>
              </a:rPr>
              <a:t>key</a:t>
            </a:r>
            <a:r>
              <a:rPr lang="de-DE" dirty="0" smtClean="0">
                <a:solidFill>
                  <a:schemeClr val="hlink"/>
                </a:solidFill>
              </a:rPr>
              <a:t>(x)</a:t>
            </a:r>
            <a:r>
              <a:rPr lang="de-DE" dirty="0">
                <a:solidFill>
                  <a:schemeClr val="hlink"/>
                </a:solidFill>
              </a:rPr>
              <a:t>=</a:t>
            </a:r>
            <a:r>
              <a:rPr lang="de-DE" dirty="0" err="1" smtClean="0">
                <a:solidFill>
                  <a:schemeClr val="hlink"/>
                </a:solidFill>
              </a:rPr>
              <a:t>k</a:t>
            </a:r>
            <a:endParaRPr lang="de-DE" dirty="0">
              <a:solidFill>
                <a:schemeClr val="hlink"/>
              </a:solidFill>
            </a:endParaRPr>
          </a:p>
          <a:p>
            <a:r>
              <a:rPr lang="de-DE" dirty="0" err="1" smtClean="0">
                <a:solidFill>
                  <a:srgbClr val="FF0000"/>
                </a:solidFill>
              </a:rPr>
              <a:t>search</a:t>
            </a:r>
            <a:r>
              <a:rPr lang="de-DE" dirty="0" smtClean="0"/>
              <a:t>(</a:t>
            </a:r>
            <a:r>
              <a:rPr lang="de-DE" dirty="0" err="1" smtClean="0">
                <a:solidFill>
                  <a:schemeClr val="hlink"/>
                </a:solidFill>
              </a:rPr>
              <a:t>k</a:t>
            </a:r>
            <a:r>
              <a:rPr lang="de-DE" dirty="0" smtClean="0">
                <a:solidFill>
                  <a:schemeClr val="hlink"/>
                </a:solidFill>
              </a:rPr>
              <a:t>, s</a:t>
            </a:r>
            <a:r>
              <a:rPr lang="de-DE" dirty="0" smtClean="0"/>
              <a:t>)</a:t>
            </a:r>
            <a:r>
              <a:rPr lang="de-DE" dirty="0"/>
              <a:t>: gib </a:t>
            </a:r>
            <a:r>
              <a:rPr lang="de-DE" dirty="0" smtClean="0">
                <a:solidFill>
                  <a:schemeClr val="hlink"/>
                </a:solidFill>
              </a:rPr>
              <a:t>x 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de-DE" dirty="0" smtClean="0">
                <a:solidFill>
                  <a:schemeClr val="hlink"/>
                </a:solidFill>
              </a:rPr>
              <a:t> s </a:t>
            </a:r>
            <a:r>
              <a:rPr lang="de-DE" dirty="0"/>
              <a:t>aus mit minimalem </a:t>
            </a:r>
            <a:r>
              <a:rPr lang="de-DE" dirty="0" err="1">
                <a:solidFill>
                  <a:schemeClr val="hlink"/>
                </a:solidFill>
              </a:rPr>
              <a:t>key</a:t>
            </a:r>
            <a:r>
              <a:rPr lang="de-DE" dirty="0" smtClean="0">
                <a:solidFill>
                  <a:schemeClr val="hlink"/>
                </a:solidFill>
              </a:rPr>
              <a:t>(x)</a:t>
            </a:r>
            <a:r>
              <a:rPr lang="de-DE" dirty="0" smtClean="0"/>
              <a:t> </a:t>
            </a:r>
            <a:r>
              <a:rPr lang="de-DE" dirty="0"/>
              <a:t>so dass </a:t>
            </a:r>
            <a:r>
              <a:rPr lang="de-DE" dirty="0" err="1">
                <a:solidFill>
                  <a:schemeClr val="hlink"/>
                </a:solidFill>
              </a:rPr>
              <a:t>key</a:t>
            </a:r>
            <a:r>
              <a:rPr lang="de-DE" dirty="0" smtClean="0">
                <a:solidFill>
                  <a:schemeClr val="hlink"/>
                </a:solidFill>
              </a:rPr>
              <a:t>(x)</a:t>
            </a:r>
            <a:r>
              <a:rPr lang="de-DE" dirty="0" smtClean="0">
                <a:solidFill>
                  <a:srgbClr val="FF0000"/>
                </a:solidFill>
              </a:rPr>
              <a:t>≥</a:t>
            </a:r>
            <a:r>
              <a:rPr lang="de-DE" dirty="0" err="1" smtClean="0">
                <a:solidFill>
                  <a:schemeClr val="hlink"/>
                </a:solidFill>
              </a:rPr>
              <a:t>k</a:t>
            </a:r>
            <a:r>
              <a:rPr lang="de-DE" dirty="0" smtClean="0">
                <a:solidFill>
                  <a:schemeClr val="hlink"/>
                </a:solidFill>
              </a:rPr>
              <a:t> </a:t>
            </a:r>
            <a:r>
              <a:rPr lang="de-DE" dirty="0" smtClean="0"/>
              <a:t>(gib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nil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/>
              <a:t>zurück, wenn ein solches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dirty="0" smtClean="0"/>
              <a:t> nicht vorhanden)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8118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40C44-8747-BB44-ADB6-3E6CEFD9CF6F}" type="slidenum">
              <a:rPr lang="de-DE"/>
              <a:pPr/>
              <a:t>16</a:t>
            </a:fld>
            <a:endParaRPr lang="de-DE" dirty="0"/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Statische Suchstruktur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/>
              <a:t>1. </a:t>
            </a:r>
            <a:r>
              <a:rPr lang="de-DE" dirty="0" smtClean="0"/>
              <a:t>Idee: Speichere </a:t>
            </a:r>
            <a:r>
              <a:rPr lang="de-DE" dirty="0"/>
              <a:t>Elemente in sortiertem Feld.</a:t>
            </a:r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endParaRPr lang="de-DE" dirty="0"/>
          </a:p>
          <a:p>
            <a:pPr>
              <a:buFontTx/>
              <a:buNone/>
            </a:pPr>
            <a:r>
              <a:rPr lang="de-DE" dirty="0" err="1">
                <a:solidFill>
                  <a:schemeClr val="accent2"/>
                </a:solidFill>
              </a:rPr>
              <a:t>search</a:t>
            </a:r>
            <a:r>
              <a:rPr lang="de-DE" dirty="0"/>
              <a:t>: über binäre Suche ( </a:t>
            </a:r>
            <a:r>
              <a:rPr lang="de-DE" dirty="0">
                <a:solidFill>
                  <a:schemeClr val="hlink"/>
                </a:solidFill>
              </a:rPr>
              <a:t>O(log 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Zeit )</a:t>
            </a:r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1403226" y="278202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23589" name="Rectangle 5"/>
          <p:cNvSpPr>
            <a:spLocks noChangeArrowheads="1"/>
          </p:cNvSpPr>
          <p:nvPr/>
        </p:nvSpPr>
        <p:spPr bwMode="auto">
          <a:xfrm>
            <a:off x="1906463" y="278202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2914526" y="278202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23591" name="Rectangle 7"/>
          <p:cNvSpPr>
            <a:spLocks noChangeArrowheads="1"/>
          </p:cNvSpPr>
          <p:nvPr/>
        </p:nvSpPr>
        <p:spPr bwMode="auto">
          <a:xfrm>
            <a:off x="3419351" y="278202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23592" name="Rectangle 8"/>
          <p:cNvSpPr>
            <a:spLocks noChangeArrowheads="1"/>
          </p:cNvSpPr>
          <p:nvPr/>
        </p:nvSpPr>
        <p:spPr bwMode="auto">
          <a:xfrm>
            <a:off x="3922588" y="278202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23593" name="Rectangle 9"/>
          <p:cNvSpPr>
            <a:spLocks noChangeArrowheads="1"/>
          </p:cNvSpPr>
          <p:nvPr/>
        </p:nvSpPr>
        <p:spPr bwMode="auto">
          <a:xfrm>
            <a:off x="2411288" y="278202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23594" name="Rectangle 10"/>
          <p:cNvSpPr>
            <a:spLocks noChangeArrowheads="1"/>
          </p:cNvSpPr>
          <p:nvPr/>
        </p:nvSpPr>
        <p:spPr bwMode="auto">
          <a:xfrm>
            <a:off x="4427413" y="278202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23610" name="Rectangle 26"/>
          <p:cNvSpPr>
            <a:spLocks noChangeArrowheads="1"/>
          </p:cNvSpPr>
          <p:nvPr/>
        </p:nvSpPr>
        <p:spPr bwMode="auto">
          <a:xfrm>
            <a:off x="4930651" y="278202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31</a:t>
            </a:r>
          </a:p>
        </p:txBody>
      </p:sp>
      <p:sp>
        <p:nvSpPr>
          <p:cNvPr id="323611" name="Rectangle 27"/>
          <p:cNvSpPr>
            <a:spLocks noChangeArrowheads="1"/>
          </p:cNvSpPr>
          <p:nvPr/>
        </p:nvSpPr>
        <p:spPr bwMode="auto">
          <a:xfrm>
            <a:off x="5435476" y="278202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58</a:t>
            </a:r>
          </a:p>
        </p:txBody>
      </p:sp>
      <p:sp>
        <p:nvSpPr>
          <p:cNvPr id="323612" name="Rectangle 28"/>
          <p:cNvSpPr>
            <a:spLocks noChangeArrowheads="1"/>
          </p:cNvSpPr>
          <p:nvPr/>
        </p:nvSpPr>
        <p:spPr bwMode="auto">
          <a:xfrm>
            <a:off x="5938713" y="278202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60</a:t>
            </a:r>
          </a:p>
        </p:txBody>
      </p:sp>
      <p:sp>
        <p:nvSpPr>
          <p:cNvPr id="323613" name="Rectangle 29"/>
          <p:cNvSpPr>
            <a:spLocks noChangeArrowheads="1"/>
          </p:cNvSpPr>
          <p:nvPr/>
        </p:nvSpPr>
        <p:spPr bwMode="auto">
          <a:xfrm>
            <a:off x="6441951" y="278202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82</a:t>
            </a:r>
          </a:p>
        </p:txBody>
      </p:sp>
      <p:sp>
        <p:nvSpPr>
          <p:cNvPr id="323614" name="Rectangle 30"/>
          <p:cNvSpPr>
            <a:spLocks noChangeArrowheads="1"/>
          </p:cNvSpPr>
          <p:nvPr/>
        </p:nvSpPr>
        <p:spPr bwMode="auto">
          <a:xfrm>
            <a:off x="7450013" y="278202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89</a:t>
            </a:r>
          </a:p>
        </p:txBody>
      </p:sp>
      <p:sp>
        <p:nvSpPr>
          <p:cNvPr id="323615" name="Rectangle 31"/>
          <p:cNvSpPr>
            <a:spLocks noChangeArrowheads="1"/>
          </p:cNvSpPr>
          <p:nvPr/>
        </p:nvSpPr>
        <p:spPr bwMode="auto">
          <a:xfrm>
            <a:off x="7954838" y="2782020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94</a:t>
            </a:r>
          </a:p>
        </p:txBody>
      </p:sp>
      <p:sp>
        <p:nvSpPr>
          <p:cNvPr id="323616" name="Rectangle 32"/>
          <p:cNvSpPr>
            <a:spLocks noChangeArrowheads="1"/>
          </p:cNvSpPr>
          <p:nvPr/>
        </p:nvSpPr>
        <p:spPr bwMode="auto">
          <a:xfrm>
            <a:off x="8458076" y="278202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98</a:t>
            </a:r>
          </a:p>
        </p:txBody>
      </p:sp>
      <p:sp>
        <p:nvSpPr>
          <p:cNvPr id="323617" name="Rectangle 33"/>
          <p:cNvSpPr>
            <a:spLocks noChangeArrowheads="1"/>
          </p:cNvSpPr>
          <p:nvPr/>
        </p:nvSpPr>
        <p:spPr bwMode="auto">
          <a:xfrm>
            <a:off x="6946776" y="278202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85</a:t>
            </a:r>
          </a:p>
        </p:txBody>
      </p:sp>
      <p:cxnSp>
        <p:nvCxnSpPr>
          <p:cNvPr id="323618" name="AutoShape 34"/>
          <p:cNvCxnSpPr>
            <a:cxnSpLocks noChangeShapeType="1"/>
            <a:stCxn id="323610" idx="0"/>
            <a:endCxn id="323590" idx="0"/>
          </p:cNvCxnSpPr>
          <p:nvPr/>
        </p:nvCxnSpPr>
        <p:spPr bwMode="auto">
          <a:xfrm rot="16200000" flipH="1" flipV="1">
            <a:off x="4174207" y="1774751"/>
            <a:ext cx="1587" cy="2016125"/>
          </a:xfrm>
          <a:prstGeom prst="curvedConnector3">
            <a:avLst>
              <a:gd name="adj1" fmla="val -4620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3619" name="AutoShape 35"/>
          <p:cNvCxnSpPr>
            <a:cxnSpLocks noChangeShapeType="1"/>
            <a:stCxn id="323590" idx="0"/>
            <a:endCxn id="323592" idx="0"/>
          </p:cNvCxnSpPr>
          <p:nvPr/>
        </p:nvCxnSpPr>
        <p:spPr bwMode="auto">
          <a:xfrm rot="5400000" flipV="1">
            <a:off x="3670176" y="2278782"/>
            <a:ext cx="1587" cy="1008063"/>
          </a:xfrm>
          <a:prstGeom prst="curvedConnector3">
            <a:avLst>
              <a:gd name="adj1" fmla="val -2670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3620" name="AutoShape 36"/>
          <p:cNvCxnSpPr>
            <a:cxnSpLocks noChangeShapeType="1"/>
            <a:stCxn id="323592" idx="0"/>
            <a:endCxn id="323591" idx="0"/>
          </p:cNvCxnSpPr>
          <p:nvPr/>
        </p:nvCxnSpPr>
        <p:spPr bwMode="auto">
          <a:xfrm rot="16200000" flipH="1" flipV="1">
            <a:off x="3922588" y="2531195"/>
            <a:ext cx="1587" cy="503238"/>
          </a:xfrm>
          <a:prstGeom prst="curvedConnector3">
            <a:avLst>
              <a:gd name="adj1" fmla="val -1440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3621" name="Text Box 37"/>
          <p:cNvSpPr txBox="1">
            <a:spLocks noChangeArrowheads="1"/>
          </p:cNvSpPr>
          <p:nvPr/>
        </p:nvSpPr>
        <p:spPr bwMode="auto">
          <a:xfrm>
            <a:off x="4932238" y="1916832"/>
            <a:ext cx="1643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/>
              <a:t>search(12)</a:t>
            </a:r>
          </a:p>
        </p:txBody>
      </p:sp>
      <p:sp>
        <p:nvSpPr>
          <p:cNvPr id="323622" name="Line 38"/>
          <p:cNvSpPr>
            <a:spLocks noChangeShapeType="1"/>
          </p:cNvSpPr>
          <p:nvPr/>
        </p:nvSpPr>
        <p:spPr bwMode="auto">
          <a:xfrm>
            <a:off x="1403226" y="2637557"/>
            <a:ext cx="0" cy="792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3623" name="Line 39"/>
          <p:cNvSpPr>
            <a:spLocks noChangeShapeType="1"/>
          </p:cNvSpPr>
          <p:nvPr/>
        </p:nvSpPr>
        <p:spPr bwMode="auto">
          <a:xfrm>
            <a:off x="8964488" y="2637557"/>
            <a:ext cx="0" cy="792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836292" y="1844824"/>
            <a:ext cx="863600" cy="3611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" name="Line 44"/>
          <p:cNvSpPr>
            <a:spLocks noChangeShapeType="1"/>
          </p:cNvSpPr>
          <p:nvPr/>
        </p:nvSpPr>
        <p:spPr bwMode="auto">
          <a:xfrm>
            <a:off x="467544" y="2029808"/>
            <a:ext cx="36926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Line 44"/>
          <p:cNvSpPr>
            <a:spLocks noChangeShapeType="1"/>
          </p:cNvSpPr>
          <p:nvPr/>
        </p:nvSpPr>
        <p:spPr bwMode="auto">
          <a:xfrm>
            <a:off x="1556373" y="2060848"/>
            <a:ext cx="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631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2948E-6 L -0.44097 -3.2948E-6 " pathEditMode="relative" ptsTypes="AA">
                                      <p:cBhvr>
                                        <p:cTn id="12" dur="2000" fill="hold"/>
                                        <p:tgtEl>
                                          <p:spTgt spid="323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236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2948E-6 L 0.22049 -3.2948E-6 " pathEditMode="relative" ptsTypes="AA">
                                      <p:cBhvr>
                                        <p:cTn id="30" dur="2000" fill="hold"/>
                                        <p:tgtEl>
                                          <p:spTgt spid="323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2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097 -3.2948E-6 L -0.55122 -3.2948E-6 " pathEditMode="relative" ptsTypes="AA">
                                      <p:cBhvr>
                                        <p:cTn id="47" dur="2000" fill="hold"/>
                                        <p:tgtEl>
                                          <p:spTgt spid="323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2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235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622" grpId="0" animBg="1"/>
      <p:bldP spid="323623" grpId="0" animBg="1"/>
      <p:bldP spid="32362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06028-5F75-5D48-8AE3-525ED54D9C70}" type="slidenum">
              <a:rPr lang="de-DE"/>
              <a:pPr/>
              <a:t>17</a:t>
            </a:fld>
            <a:endParaRPr lang="de-DE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Binäre Suche</a:t>
            </a:r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Eingabe:</a:t>
            </a:r>
            <a:r>
              <a:rPr lang="de-DE" sz="2800" dirty="0"/>
              <a:t> Zahl </a:t>
            </a:r>
            <a:r>
              <a:rPr lang="de-DE" sz="2800" dirty="0">
                <a:solidFill>
                  <a:schemeClr val="hlink"/>
                </a:solidFill>
              </a:rPr>
              <a:t>x</a:t>
            </a:r>
            <a:r>
              <a:rPr lang="de-DE" sz="2800" dirty="0"/>
              <a:t> und ein sortiertes Feld </a:t>
            </a:r>
            <a:r>
              <a:rPr lang="de-DE" sz="2800" dirty="0">
                <a:solidFill>
                  <a:schemeClr val="hlink"/>
                </a:solidFill>
              </a:rPr>
              <a:t>A[1],…,A[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]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b="1" dirty="0" err="1" smtClean="0">
                <a:solidFill>
                  <a:schemeClr val="accent2"/>
                </a:solidFill>
              </a:rPr>
              <a:t>function</a:t>
            </a:r>
            <a:r>
              <a:rPr lang="de-DE" sz="2800" dirty="0" smtClean="0">
                <a:solidFill>
                  <a:schemeClr val="accent2"/>
                </a:solidFill>
              </a:rPr>
              <a:t> </a:t>
            </a:r>
            <a:r>
              <a:rPr lang="de-DE" sz="2800" dirty="0" err="1" smtClean="0">
                <a:solidFill>
                  <a:schemeClr val="accent2"/>
                </a:solidFill>
              </a:rPr>
              <a:t>search</a:t>
            </a:r>
            <a:r>
              <a:rPr lang="de-DE" sz="2800" dirty="0" smtClean="0">
                <a:solidFill>
                  <a:schemeClr val="accent2"/>
                </a:solidFill>
              </a:rPr>
              <a:t>(</a:t>
            </a:r>
            <a:r>
              <a:rPr lang="de-DE" sz="2800" dirty="0" err="1" smtClean="0">
                <a:solidFill>
                  <a:schemeClr val="accent2"/>
                </a:solidFill>
              </a:rPr>
              <a:t>k</a:t>
            </a:r>
            <a:r>
              <a:rPr lang="de-DE" sz="2800" dirty="0" smtClean="0">
                <a:solidFill>
                  <a:schemeClr val="accent2"/>
                </a:solidFill>
              </a:rPr>
              <a:t>, A)</a:t>
            </a:r>
            <a:endParaRPr lang="de-DE" sz="2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 err="1" smtClean="0">
                <a:solidFill>
                  <a:schemeClr val="hlink"/>
                </a:solidFill>
              </a:rPr>
              <a:t>n</a:t>
            </a:r>
            <a:r>
              <a:rPr lang="de-DE" sz="2800" dirty="0" smtClean="0">
                <a:solidFill>
                  <a:schemeClr val="hlink"/>
                </a:solidFill>
              </a:rPr>
              <a:t> := </a:t>
            </a:r>
            <a:r>
              <a:rPr lang="de-DE" sz="2800" dirty="0" err="1" smtClean="0">
                <a:solidFill>
                  <a:schemeClr val="hlink"/>
                </a:solidFill>
              </a:rPr>
              <a:t>length</a:t>
            </a:r>
            <a:r>
              <a:rPr lang="de-DE" sz="2800" dirty="0" smtClean="0">
                <a:solidFill>
                  <a:schemeClr val="hlink"/>
                </a:solidFill>
              </a:rPr>
              <a:t>(A); l := 1</a:t>
            </a:r>
            <a:r>
              <a:rPr lang="de-DE" sz="2800" dirty="0">
                <a:solidFill>
                  <a:schemeClr val="hlink"/>
                </a:solidFill>
              </a:rPr>
              <a:t>; </a:t>
            </a:r>
            <a:r>
              <a:rPr lang="de-DE" sz="2800" dirty="0" err="1" smtClean="0">
                <a:solidFill>
                  <a:schemeClr val="hlink"/>
                </a:solidFill>
              </a:rPr>
              <a:t>r</a:t>
            </a:r>
            <a:r>
              <a:rPr lang="de-DE" sz="2800" dirty="0" smtClean="0">
                <a:solidFill>
                  <a:schemeClr val="hlink"/>
                </a:solidFill>
              </a:rPr>
              <a:t> := </a:t>
            </a:r>
            <a:r>
              <a:rPr lang="de-DE" sz="2800" dirty="0" err="1" smtClean="0">
                <a:solidFill>
                  <a:schemeClr val="hlink"/>
                </a:solidFill>
              </a:rPr>
              <a:t>n</a:t>
            </a:r>
            <a:endParaRPr lang="de-DE" sz="28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b="1" dirty="0" err="1"/>
              <a:t>while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hlink"/>
                </a:solidFill>
              </a:rPr>
              <a:t>l &lt;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/>
              <a:t> </a:t>
            </a:r>
            <a:r>
              <a:rPr lang="de-DE" sz="2800" b="1" dirty="0"/>
              <a:t>do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   </a:t>
            </a:r>
            <a:r>
              <a:rPr lang="de-DE" sz="2800" dirty="0">
                <a:solidFill>
                  <a:schemeClr val="hlink"/>
                </a:solidFill>
              </a:rPr>
              <a:t>m:=(</a:t>
            </a:r>
            <a:r>
              <a:rPr lang="de-DE" sz="2800" dirty="0" err="1">
                <a:solidFill>
                  <a:schemeClr val="hlink"/>
                </a:solidFill>
              </a:rPr>
              <a:t>r+l</a:t>
            </a:r>
            <a:r>
              <a:rPr lang="de-DE" sz="2800" dirty="0">
                <a:solidFill>
                  <a:schemeClr val="hlink"/>
                </a:solidFill>
              </a:rPr>
              <a:t>) div 2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   </a:t>
            </a:r>
            <a:r>
              <a:rPr lang="de-DE" sz="2800" b="1" dirty="0" err="1"/>
              <a:t>if</a:t>
            </a:r>
            <a:r>
              <a:rPr lang="de-DE" sz="2800" dirty="0"/>
              <a:t> </a:t>
            </a:r>
            <a:r>
              <a:rPr lang="de-DE" sz="2800" dirty="0" err="1" smtClean="0">
                <a:solidFill>
                  <a:srgbClr val="3C8C93"/>
                </a:solidFill>
              </a:rPr>
              <a:t>key</a:t>
            </a:r>
            <a:r>
              <a:rPr lang="de-DE" sz="2800" dirty="0" smtClean="0">
                <a:solidFill>
                  <a:srgbClr val="3C8C93"/>
                </a:solidFill>
              </a:rPr>
              <a:t>(A</a:t>
            </a:r>
            <a:r>
              <a:rPr lang="de-DE" sz="2800" dirty="0">
                <a:solidFill>
                  <a:srgbClr val="3C8C93"/>
                </a:solidFill>
              </a:rPr>
              <a:t>[m</a:t>
            </a:r>
            <a:r>
              <a:rPr lang="de-DE" sz="2800" dirty="0" smtClean="0">
                <a:solidFill>
                  <a:srgbClr val="3C8C93"/>
                </a:solidFill>
              </a:rPr>
              <a:t>])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= </a:t>
            </a:r>
            <a:r>
              <a:rPr lang="de-DE" sz="2800" dirty="0" err="1" smtClean="0">
                <a:solidFill>
                  <a:schemeClr val="hlink"/>
                </a:solidFill>
              </a:rPr>
              <a:t>k</a:t>
            </a:r>
            <a:r>
              <a:rPr lang="de-DE" sz="2800" dirty="0" smtClean="0"/>
              <a:t> </a:t>
            </a:r>
            <a:r>
              <a:rPr lang="de-DE" sz="2800" b="1" dirty="0" err="1"/>
              <a:t>then</a:t>
            </a:r>
            <a:r>
              <a:rPr lang="de-DE" sz="2800" b="1" dirty="0"/>
              <a:t> </a:t>
            </a:r>
            <a:r>
              <a:rPr lang="de-DE" sz="2800" b="1" dirty="0" err="1"/>
              <a:t>return</a:t>
            </a:r>
            <a:r>
              <a:rPr lang="de-DE" sz="2800" b="1" dirty="0"/>
              <a:t> </a:t>
            </a:r>
            <a:r>
              <a:rPr lang="de-DE" sz="2800" dirty="0">
                <a:solidFill>
                  <a:schemeClr val="hlink"/>
                </a:solidFill>
              </a:rPr>
              <a:t>A[m]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   </a:t>
            </a:r>
            <a:r>
              <a:rPr lang="de-DE" sz="2800" b="1" dirty="0" err="1"/>
              <a:t>if</a:t>
            </a:r>
            <a:r>
              <a:rPr lang="de-DE" sz="2800" dirty="0"/>
              <a:t> </a:t>
            </a:r>
            <a:r>
              <a:rPr lang="de-DE" sz="2800" dirty="0" err="1">
                <a:solidFill>
                  <a:srgbClr val="3C8C93"/>
                </a:solidFill>
              </a:rPr>
              <a:t>key</a:t>
            </a:r>
            <a:r>
              <a:rPr lang="de-DE" sz="2800" dirty="0">
                <a:solidFill>
                  <a:srgbClr val="3C8C93"/>
                </a:solidFill>
              </a:rPr>
              <a:t>(A[m])</a:t>
            </a:r>
            <a:r>
              <a:rPr lang="de-DE" sz="2800" dirty="0" smtClean="0">
                <a:solidFill>
                  <a:schemeClr val="hlink"/>
                </a:solidFill>
              </a:rPr>
              <a:t> </a:t>
            </a:r>
            <a:r>
              <a:rPr lang="de-DE" sz="2800" dirty="0">
                <a:solidFill>
                  <a:schemeClr val="hlink"/>
                </a:solidFill>
              </a:rPr>
              <a:t>&lt; </a:t>
            </a:r>
            <a:r>
              <a:rPr lang="de-DE" sz="2800" dirty="0" err="1" smtClean="0">
                <a:solidFill>
                  <a:schemeClr val="hlink"/>
                </a:solidFill>
              </a:rPr>
              <a:t>k</a:t>
            </a:r>
            <a:r>
              <a:rPr lang="de-DE" sz="2800" dirty="0" smtClean="0"/>
              <a:t> </a:t>
            </a:r>
            <a:r>
              <a:rPr lang="de-DE" sz="2800" b="1" dirty="0" err="1"/>
              <a:t>then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hlink"/>
                </a:solidFill>
              </a:rPr>
              <a:t>l:=m+1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    </a:t>
            </a:r>
            <a:r>
              <a:rPr lang="de-DE" sz="2800" b="1" dirty="0" err="1" smtClean="0"/>
              <a:t>else</a:t>
            </a:r>
            <a:r>
              <a:rPr lang="de-DE" sz="2800" dirty="0" smtClean="0"/>
              <a:t> </a:t>
            </a:r>
            <a:r>
              <a:rPr lang="de-DE" sz="2800" dirty="0" err="1">
                <a:solidFill>
                  <a:schemeClr val="hlink"/>
                </a:solidFill>
              </a:rPr>
              <a:t>r</a:t>
            </a:r>
            <a:r>
              <a:rPr lang="de-DE" sz="2800" dirty="0">
                <a:solidFill>
                  <a:schemeClr val="hlink"/>
                </a:solidFill>
              </a:rPr>
              <a:t>:=m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b="1" dirty="0" err="1"/>
              <a:t>return</a:t>
            </a:r>
            <a:r>
              <a:rPr lang="de-DE" sz="2800" dirty="0"/>
              <a:t> </a:t>
            </a:r>
            <a:r>
              <a:rPr lang="de-DE" sz="2800" dirty="0" smtClean="0">
                <a:solidFill>
                  <a:schemeClr val="hlink"/>
                </a:solidFill>
              </a:rPr>
              <a:t>A[l]</a:t>
            </a:r>
            <a:endParaRPr lang="de-DE" sz="2800" dirty="0">
              <a:solidFill>
                <a:schemeClr val="hlink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15498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8DA68-23A0-334A-B9B6-6486889A09FC}" type="slidenum">
              <a:rPr lang="de-DE"/>
              <a:pPr/>
              <a:t>18</a:t>
            </a:fld>
            <a:endParaRPr lang="de-DE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Dynamische Suchstruktur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 dirty="0" err="1">
                <a:solidFill>
                  <a:schemeClr val="accent2"/>
                </a:solidFill>
              </a:rPr>
              <a:t>insert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/>
              <a:t>und </a:t>
            </a:r>
            <a:r>
              <a:rPr lang="de-DE" dirty="0" err="1">
                <a:solidFill>
                  <a:schemeClr val="accent2"/>
                </a:solidFill>
              </a:rPr>
              <a:t>delete</a:t>
            </a:r>
            <a:r>
              <a:rPr lang="de-DE" dirty="0"/>
              <a:t> Operationen:</a:t>
            </a:r>
          </a:p>
          <a:p>
            <a:pPr>
              <a:buFontTx/>
              <a:buNone/>
            </a:pPr>
            <a:r>
              <a:rPr lang="de-DE" dirty="0">
                <a:solidFill>
                  <a:srgbClr val="FF0000"/>
                </a:solidFill>
              </a:rPr>
              <a:t>Sortiertes Feld schwierig zu aktualisieren!</a:t>
            </a:r>
          </a:p>
          <a:p>
            <a:pPr>
              <a:buFontTx/>
              <a:buNone/>
            </a:pPr>
            <a:endParaRPr lang="de-DE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de-DE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de-DE" dirty="0" err="1">
                <a:solidFill>
                  <a:schemeClr val="accent2"/>
                </a:solidFill>
              </a:rPr>
              <a:t>Worst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case</a:t>
            </a:r>
            <a:r>
              <a:rPr lang="de-DE" dirty="0">
                <a:solidFill>
                  <a:schemeClr val="accent2"/>
                </a:solidFill>
              </a:rPr>
              <a:t>:</a:t>
            </a:r>
            <a:r>
              <a:rPr lang="de-DE" dirty="0"/>
              <a:t> </a:t>
            </a:r>
            <a:r>
              <a:rPr lang="de-DE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𝛳</a:t>
            </a:r>
            <a:r>
              <a:rPr lang="de-DE" dirty="0" smtClean="0">
                <a:solidFill>
                  <a:schemeClr val="hlink"/>
                </a:solidFill>
              </a:rPr>
              <a:t>(</a:t>
            </a:r>
            <a:r>
              <a:rPr lang="de-DE" dirty="0" err="1">
                <a:solidFill>
                  <a:schemeClr val="hlink"/>
                </a:solidFill>
              </a:rPr>
              <a:t>n</a:t>
            </a:r>
            <a:r>
              <a:rPr lang="de-DE" dirty="0">
                <a:solidFill>
                  <a:schemeClr val="hlink"/>
                </a:solidFill>
              </a:rPr>
              <a:t>)</a:t>
            </a:r>
            <a:r>
              <a:rPr lang="de-DE" dirty="0"/>
              <a:t> Zeit</a:t>
            </a:r>
          </a:p>
        </p:txBody>
      </p:sp>
      <p:sp>
        <p:nvSpPr>
          <p:cNvPr id="325636" name="Rectangle 4"/>
          <p:cNvSpPr>
            <a:spLocks noChangeArrowheads="1"/>
          </p:cNvSpPr>
          <p:nvPr/>
        </p:nvSpPr>
        <p:spPr bwMode="auto">
          <a:xfrm>
            <a:off x="973138" y="321406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25637" name="Rectangle 5"/>
          <p:cNvSpPr>
            <a:spLocks noChangeArrowheads="1"/>
          </p:cNvSpPr>
          <p:nvPr/>
        </p:nvSpPr>
        <p:spPr bwMode="auto">
          <a:xfrm>
            <a:off x="1476375" y="3214067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25638" name="Rectangle 6"/>
          <p:cNvSpPr>
            <a:spLocks noChangeArrowheads="1"/>
          </p:cNvSpPr>
          <p:nvPr/>
        </p:nvSpPr>
        <p:spPr bwMode="auto">
          <a:xfrm>
            <a:off x="2484438" y="321406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25639" name="Rectangle 7"/>
          <p:cNvSpPr>
            <a:spLocks noChangeArrowheads="1"/>
          </p:cNvSpPr>
          <p:nvPr/>
        </p:nvSpPr>
        <p:spPr bwMode="auto">
          <a:xfrm>
            <a:off x="2989263" y="3214067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25641" name="Rectangle 9"/>
          <p:cNvSpPr>
            <a:spLocks noChangeArrowheads="1"/>
          </p:cNvSpPr>
          <p:nvPr/>
        </p:nvSpPr>
        <p:spPr bwMode="auto">
          <a:xfrm>
            <a:off x="1981200" y="3214067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grpSp>
        <p:nvGrpSpPr>
          <p:cNvPr id="325651" name="Group 19"/>
          <p:cNvGrpSpPr>
            <a:grpSpLocks/>
          </p:cNvGrpSpPr>
          <p:nvPr/>
        </p:nvGrpSpPr>
        <p:grpSpPr bwMode="auto">
          <a:xfrm>
            <a:off x="3492500" y="3214067"/>
            <a:ext cx="3527425" cy="503238"/>
            <a:chOff x="2064" y="2614"/>
            <a:chExt cx="2222" cy="317"/>
          </a:xfrm>
        </p:grpSpPr>
        <p:sp>
          <p:nvSpPr>
            <p:cNvPr id="325640" name="Rectangle 8"/>
            <p:cNvSpPr>
              <a:spLocks noChangeArrowheads="1"/>
            </p:cNvSpPr>
            <p:nvPr/>
          </p:nvSpPr>
          <p:spPr bwMode="auto">
            <a:xfrm>
              <a:off x="2064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19</a:t>
              </a:r>
            </a:p>
          </p:txBody>
        </p:sp>
        <p:sp>
          <p:nvSpPr>
            <p:cNvPr id="325642" name="Rectangle 10"/>
            <p:cNvSpPr>
              <a:spLocks noChangeArrowheads="1"/>
            </p:cNvSpPr>
            <p:nvPr/>
          </p:nvSpPr>
          <p:spPr bwMode="auto">
            <a:xfrm>
              <a:off x="2382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325643" name="Rectangle 11"/>
            <p:cNvSpPr>
              <a:spLocks noChangeArrowheads="1"/>
            </p:cNvSpPr>
            <p:nvPr/>
          </p:nvSpPr>
          <p:spPr bwMode="auto">
            <a:xfrm>
              <a:off x="2699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31</a:t>
              </a:r>
            </a:p>
          </p:txBody>
        </p:sp>
        <p:sp>
          <p:nvSpPr>
            <p:cNvPr id="325644" name="Rectangle 12"/>
            <p:cNvSpPr>
              <a:spLocks noChangeArrowheads="1"/>
            </p:cNvSpPr>
            <p:nvPr/>
          </p:nvSpPr>
          <p:spPr bwMode="auto">
            <a:xfrm>
              <a:off x="3017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58</a:t>
              </a:r>
            </a:p>
          </p:txBody>
        </p:sp>
        <p:sp>
          <p:nvSpPr>
            <p:cNvPr id="325645" name="Rectangle 13"/>
            <p:cNvSpPr>
              <a:spLocks noChangeArrowheads="1"/>
            </p:cNvSpPr>
            <p:nvPr/>
          </p:nvSpPr>
          <p:spPr bwMode="auto">
            <a:xfrm>
              <a:off x="3334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60</a:t>
              </a:r>
            </a:p>
          </p:txBody>
        </p:sp>
        <p:sp>
          <p:nvSpPr>
            <p:cNvPr id="325646" name="Rectangle 14"/>
            <p:cNvSpPr>
              <a:spLocks noChangeArrowheads="1"/>
            </p:cNvSpPr>
            <p:nvPr/>
          </p:nvSpPr>
          <p:spPr bwMode="auto">
            <a:xfrm>
              <a:off x="3651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82</a:t>
              </a:r>
            </a:p>
          </p:txBody>
        </p:sp>
        <p:sp>
          <p:nvSpPr>
            <p:cNvPr id="325647" name="Rectangle 15"/>
            <p:cNvSpPr>
              <a:spLocks noChangeArrowheads="1"/>
            </p:cNvSpPr>
            <p:nvPr/>
          </p:nvSpPr>
          <p:spPr bwMode="auto">
            <a:xfrm>
              <a:off x="3969" y="2614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85</a:t>
              </a:r>
            </a:p>
          </p:txBody>
        </p:sp>
      </p:grpSp>
      <p:sp>
        <p:nvSpPr>
          <p:cNvPr id="325649" name="Rectangle 17"/>
          <p:cNvSpPr>
            <a:spLocks noChangeArrowheads="1"/>
          </p:cNvSpPr>
          <p:nvPr/>
        </p:nvSpPr>
        <p:spPr bwMode="auto">
          <a:xfrm>
            <a:off x="3275013" y="2348880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15</a:t>
            </a:r>
          </a:p>
        </p:txBody>
      </p:sp>
      <p:sp>
        <p:nvSpPr>
          <p:cNvPr id="325650" name="Line 18"/>
          <p:cNvSpPr>
            <a:spLocks noChangeShapeType="1"/>
          </p:cNvSpPr>
          <p:nvPr/>
        </p:nvSpPr>
        <p:spPr bwMode="auto">
          <a:xfrm>
            <a:off x="3492500" y="2853705"/>
            <a:ext cx="0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  <p:sp>
        <p:nvSpPr>
          <p:cNvPr id="22" name="Rectangle 39"/>
          <p:cNvSpPr>
            <a:spLocks noChangeArrowheads="1"/>
          </p:cNvSpPr>
          <p:nvPr/>
        </p:nvSpPr>
        <p:spPr bwMode="auto">
          <a:xfrm>
            <a:off x="612056" y="2276872"/>
            <a:ext cx="863600" cy="3611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" name="Line 44"/>
          <p:cNvSpPr>
            <a:spLocks noChangeShapeType="1"/>
          </p:cNvSpPr>
          <p:nvPr/>
        </p:nvSpPr>
        <p:spPr bwMode="auto">
          <a:xfrm>
            <a:off x="243308" y="2461856"/>
            <a:ext cx="36926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44"/>
          <p:cNvSpPr>
            <a:spLocks noChangeShapeType="1"/>
          </p:cNvSpPr>
          <p:nvPr/>
        </p:nvSpPr>
        <p:spPr bwMode="auto">
          <a:xfrm>
            <a:off x="1332137" y="2492896"/>
            <a:ext cx="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660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5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25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51515E-6 L 0.02778 0.13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56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657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0.00532 L 0.05902 0.005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25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49" grpId="0" animBg="1"/>
      <p:bldP spid="325649" grpId="1" animBg="1"/>
      <p:bldP spid="325650" grpId="0" animBg="1"/>
      <p:bldP spid="32565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B7D8-1965-024E-9E7B-9E28D6D4D827}" type="slidenum">
              <a:rPr lang="de-DE"/>
              <a:pPr/>
              <a:t>19</a:t>
            </a:fld>
            <a:endParaRPr lang="de-DE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Suchstruktur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/>
              <a:t>2. </a:t>
            </a:r>
            <a:r>
              <a:rPr lang="de-DE" sz="2800" dirty="0" smtClean="0"/>
              <a:t>Idee: Sortierte Liste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endParaRPr lang="de-DE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rgbClr val="FF0000"/>
                </a:solidFill>
              </a:rPr>
              <a:t>Problem:</a:t>
            </a:r>
            <a:r>
              <a:rPr lang="de-DE" sz="2800" dirty="0"/>
              <a:t> </a:t>
            </a:r>
            <a:r>
              <a:rPr lang="de-DE" sz="2800" dirty="0" err="1">
                <a:solidFill>
                  <a:schemeClr val="accent2"/>
                </a:solidFill>
              </a:rPr>
              <a:t>insert</a:t>
            </a:r>
            <a:r>
              <a:rPr lang="de-DE" sz="2800" dirty="0"/>
              <a:t>, </a:t>
            </a:r>
            <a:r>
              <a:rPr lang="de-DE" sz="2800" dirty="0" err="1">
                <a:solidFill>
                  <a:schemeClr val="accent2"/>
                </a:solidFill>
              </a:rPr>
              <a:t>delete</a:t>
            </a:r>
            <a:r>
              <a:rPr lang="de-DE" sz="2800" dirty="0">
                <a:solidFill>
                  <a:schemeClr val="accent2"/>
                </a:solidFill>
              </a:rPr>
              <a:t> </a:t>
            </a:r>
            <a:r>
              <a:rPr lang="de-DE" sz="2800" dirty="0"/>
              <a:t>und </a:t>
            </a:r>
            <a:r>
              <a:rPr lang="de-DE" sz="2800" dirty="0" err="1">
                <a:solidFill>
                  <a:schemeClr val="accent2"/>
                </a:solidFill>
              </a:rPr>
              <a:t>search</a:t>
            </a:r>
            <a:r>
              <a:rPr lang="de-DE" sz="2800" dirty="0"/>
              <a:t> kosten im </a:t>
            </a:r>
            <a:r>
              <a:rPr lang="de-DE" sz="2800" dirty="0" err="1"/>
              <a:t>worst</a:t>
            </a:r>
            <a:r>
              <a:rPr lang="de-DE" sz="2800" dirty="0"/>
              <a:t> </a:t>
            </a:r>
            <a:r>
              <a:rPr lang="de-DE" sz="2800" dirty="0" err="1"/>
              <a:t>case</a:t>
            </a:r>
            <a:r>
              <a:rPr lang="de-DE" sz="2800" dirty="0"/>
              <a:t> </a:t>
            </a:r>
            <a:r>
              <a:rPr lang="de-DE" sz="2800" dirty="0" smtClean="0">
                <a:solidFill>
                  <a:schemeClr val="hlink"/>
                </a:solidFill>
                <a:latin typeface="Symbol" charset="0"/>
                <a:sym typeface="Symbol" charset="0"/>
              </a:rPr>
              <a:t>𝛳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n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 Zeit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hlink"/>
                </a:solidFill>
              </a:rPr>
              <a:t>Einsicht:</a:t>
            </a:r>
            <a:r>
              <a:rPr lang="de-DE" sz="2800" dirty="0"/>
              <a:t> Wenn </a:t>
            </a:r>
            <a:r>
              <a:rPr lang="de-DE" sz="2800" dirty="0" err="1">
                <a:solidFill>
                  <a:schemeClr val="accent2"/>
                </a:solidFill>
              </a:rPr>
              <a:t>search</a:t>
            </a:r>
            <a:r>
              <a:rPr lang="de-DE" sz="2800" dirty="0"/>
              <a:t> effizient zu implementieren wäre, dann auch alle anderen Operationen</a:t>
            </a:r>
          </a:p>
        </p:txBody>
      </p:sp>
      <p:grpSp>
        <p:nvGrpSpPr>
          <p:cNvPr id="181252" name="Group 4"/>
          <p:cNvGrpSpPr>
            <a:grpSpLocks/>
          </p:cNvGrpSpPr>
          <p:nvPr/>
        </p:nvGrpSpPr>
        <p:grpSpPr bwMode="auto">
          <a:xfrm>
            <a:off x="2392188" y="2707952"/>
            <a:ext cx="1873250" cy="936625"/>
            <a:chOff x="3424" y="1797"/>
            <a:chExt cx="1180" cy="590"/>
          </a:xfrm>
        </p:grpSpPr>
        <p:sp>
          <p:nvSpPr>
            <p:cNvPr id="181253" name="Rectangle 5"/>
            <p:cNvSpPr>
              <a:spLocks noChangeArrowheads="1"/>
            </p:cNvSpPr>
            <p:nvPr/>
          </p:nvSpPr>
          <p:spPr bwMode="auto">
            <a:xfrm>
              <a:off x="3742" y="1842"/>
              <a:ext cx="544" cy="54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1254" name="Line 6"/>
            <p:cNvSpPr>
              <a:spLocks noChangeShapeType="1"/>
            </p:cNvSpPr>
            <p:nvPr/>
          </p:nvSpPr>
          <p:spPr bwMode="auto">
            <a:xfrm>
              <a:off x="3742" y="2024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1255" name="Line 7"/>
            <p:cNvSpPr>
              <a:spLocks noChangeShapeType="1"/>
            </p:cNvSpPr>
            <p:nvPr/>
          </p:nvSpPr>
          <p:spPr bwMode="auto">
            <a:xfrm>
              <a:off x="3742" y="2205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1256" name="Oval 8"/>
            <p:cNvSpPr>
              <a:spLocks noChangeArrowheads="1"/>
            </p:cNvSpPr>
            <p:nvPr/>
          </p:nvSpPr>
          <p:spPr bwMode="auto">
            <a:xfrm>
              <a:off x="3969" y="2069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1257" name="Oval 9"/>
            <p:cNvSpPr>
              <a:spLocks noChangeArrowheads="1"/>
            </p:cNvSpPr>
            <p:nvPr/>
          </p:nvSpPr>
          <p:spPr bwMode="auto">
            <a:xfrm>
              <a:off x="3969" y="2251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1258" name="Line 10"/>
            <p:cNvSpPr>
              <a:spLocks noChangeShapeType="1"/>
            </p:cNvSpPr>
            <p:nvPr/>
          </p:nvSpPr>
          <p:spPr bwMode="auto">
            <a:xfrm>
              <a:off x="4014" y="2115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1259" name="Line 11"/>
            <p:cNvSpPr>
              <a:spLocks noChangeShapeType="1"/>
            </p:cNvSpPr>
            <p:nvPr/>
          </p:nvSpPr>
          <p:spPr bwMode="auto">
            <a:xfrm flipH="1">
              <a:off x="3424" y="2296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1260" name="Text Box 12"/>
            <p:cNvSpPr txBox="1">
              <a:spLocks noChangeArrowheads="1"/>
            </p:cNvSpPr>
            <p:nvPr/>
          </p:nvSpPr>
          <p:spPr bwMode="auto">
            <a:xfrm>
              <a:off x="3923" y="179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/>
                <a:t>3</a:t>
              </a:r>
            </a:p>
          </p:txBody>
        </p:sp>
      </p:grpSp>
      <p:sp>
        <p:nvSpPr>
          <p:cNvPr id="181261" name="Rectangle 13"/>
          <p:cNvSpPr>
            <a:spLocks noChangeArrowheads="1"/>
          </p:cNvSpPr>
          <p:nvPr/>
        </p:nvSpPr>
        <p:spPr bwMode="auto">
          <a:xfrm>
            <a:off x="1528588" y="2779390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62" name="Line 14"/>
          <p:cNvSpPr>
            <a:spLocks noChangeShapeType="1"/>
          </p:cNvSpPr>
          <p:nvPr/>
        </p:nvSpPr>
        <p:spPr bwMode="auto">
          <a:xfrm>
            <a:off x="1528588" y="3068315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63" name="Line 15"/>
          <p:cNvSpPr>
            <a:spLocks noChangeShapeType="1"/>
          </p:cNvSpPr>
          <p:nvPr/>
        </p:nvSpPr>
        <p:spPr bwMode="auto">
          <a:xfrm>
            <a:off x="1528588" y="3355652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64" name="Oval 16"/>
          <p:cNvSpPr>
            <a:spLocks noChangeArrowheads="1"/>
          </p:cNvSpPr>
          <p:nvPr/>
        </p:nvSpPr>
        <p:spPr bwMode="auto">
          <a:xfrm>
            <a:off x="1888951" y="3139752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65" name="Oval 17"/>
          <p:cNvSpPr>
            <a:spLocks noChangeArrowheads="1"/>
          </p:cNvSpPr>
          <p:nvPr/>
        </p:nvSpPr>
        <p:spPr bwMode="auto">
          <a:xfrm>
            <a:off x="1888951" y="3428677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66" name="Line 18"/>
          <p:cNvSpPr>
            <a:spLocks noChangeShapeType="1"/>
          </p:cNvSpPr>
          <p:nvPr/>
        </p:nvSpPr>
        <p:spPr bwMode="auto">
          <a:xfrm>
            <a:off x="1960388" y="3212777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67" name="Line 19"/>
          <p:cNvSpPr>
            <a:spLocks noChangeShapeType="1"/>
          </p:cNvSpPr>
          <p:nvPr/>
        </p:nvSpPr>
        <p:spPr bwMode="auto">
          <a:xfrm flipH="1">
            <a:off x="1239663" y="3500115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68" name="Text Box 20"/>
          <p:cNvSpPr txBox="1">
            <a:spLocks noChangeArrowheads="1"/>
          </p:cNvSpPr>
          <p:nvPr/>
        </p:nvSpPr>
        <p:spPr bwMode="auto">
          <a:xfrm>
            <a:off x="1815926" y="271112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 Unicode MS" charset="0"/>
              </a:rPr>
              <a:t>1</a:t>
            </a:r>
          </a:p>
        </p:txBody>
      </p:sp>
      <p:sp>
        <p:nvSpPr>
          <p:cNvPr id="181269" name="Text Box 21"/>
          <p:cNvSpPr txBox="1">
            <a:spLocks noChangeArrowheads="1"/>
          </p:cNvSpPr>
          <p:nvPr/>
        </p:nvSpPr>
        <p:spPr bwMode="auto">
          <a:xfrm>
            <a:off x="4336876" y="2925440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/>
              <a:t>…</a:t>
            </a:r>
          </a:p>
        </p:txBody>
      </p:sp>
      <p:sp>
        <p:nvSpPr>
          <p:cNvPr id="181270" name="Rectangle 22"/>
          <p:cNvSpPr>
            <a:spLocks noChangeArrowheads="1"/>
          </p:cNvSpPr>
          <p:nvPr/>
        </p:nvSpPr>
        <p:spPr bwMode="auto">
          <a:xfrm>
            <a:off x="6784801" y="2761927"/>
            <a:ext cx="863600" cy="86518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71" name="Line 23"/>
          <p:cNvSpPr>
            <a:spLocks noChangeShapeType="1"/>
          </p:cNvSpPr>
          <p:nvPr/>
        </p:nvSpPr>
        <p:spPr bwMode="auto">
          <a:xfrm>
            <a:off x="6784801" y="3050852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72" name="Line 24"/>
          <p:cNvSpPr>
            <a:spLocks noChangeShapeType="1"/>
          </p:cNvSpPr>
          <p:nvPr/>
        </p:nvSpPr>
        <p:spPr bwMode="auto">
          <a:xfrm>
            <a:off x="6784801" y="333819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73" name="Oval 25"/>
          <p:cNvSpPr>
            <a:spLocks noChangeArrowheads="1"/>
          </p:cNvSpPr>
          <p:nvPr/>
        </p:nvSpPr>
        <p:spPr bwMode="auto">
          <a:xfrm>
            <a:off x="7145163" y="3122290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74" name="Oval 26"/>
          <p:cNvSpPr>
            <a:spLocks noChangeArrowheads="1"/>
          </p:cNvSpPr>
          <p:nvPr/>
        </p:nvSpPr>
        <p:spPr bwMode="auto">
          <a:xfrm>
            <a:off x="7145163" y="3411215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75" name="Line 27"/>
          <p:cNvSpPr>
            <a:spLocks noChangeShapeType="1"/>
          </p:cNvSpPr>
          <p:nvPr/>
        </p:nvSpPr>
        <p:spPr bwMode="auto">
          <a:xfrm flipH="1">
            <a:off x="6279976" y="3482652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76" name="Text Box 28"/>
          <p:cNvSpPr txBox="1">
            <a:spLocks noChangeArrowheads="1"/>
          </p:cNvSpPr>
          <p:nvPr/>
        </p:nvSpPr>
        <p:spPr bwMode="auto">
          <a:xfrm>
            <a:off x="7072138" y="2709540"/>
            <a:ext cx="3492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81277" name="Line 29"/>
          <p:cNvSpPr>
            <a:spLocks noChangeShapeType="1"/>
          </p:cNvSpPr>
          <p:nvPr/>
        </p:nvSpPr>
        <p:spPr bwMode="auto">
          <a:xfrm>
            <a:off x="1239663" y="3500115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78" name="Line 30"/>
          <p:cNvSpPr>
            <a:spLocks noChangeShapeType="1"/>
          </p:cNvSpPr>
          <p:nvPr/>
        </p:nvSpPr>
        <p:spPr bwMode="auto">
          <a:xfrm>
            <a:off x="1239663" y="3789040"/>
            <a:ext cx="6697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79" name="Line 31"/>
          <p:cNvSpPr>
            <a:spLocks noChangeShapeType="1"/>
          </p:cNvSpPr>
          <p:nvPr/>
        </p:nvSpPr>
        <p:spPr bwMode="auto">
          <a:xfrm flipH="1" flipV="1">
            <a:off x="7946851" y="3482652"/>
            <a:ext cx="95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0" name="Line 32"/>
          <p:cNvSpPr>
            <a:spLocks noChangeShapeType="1"/>
          </p:cNvSpPr>
          <p:nvPr/>
        </p:nvSpPr>
        <p:spPr bwMode="auto">
          <a:xfrm flipH="1">
            <a:off x="7649988" y="3482652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1" name="Line 33"/>
          <p:cNvSpPr>
            <a:spLocks noChangeShapeType="1"/>
          </p:cNvSpPr>
          <p:nvPr/>
        </p:nvSpPr>
        <p:spPr bwMode="auto">
          <a:xfrm>
            <a:off x="1239663" y="2636515"/>
            <a:ext cx="66976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2" name="Line 34"/>
          <p:cNvSpPr>
            <a:spLocks noChangeShapeType="1"/>
          </p:cNvSpPr>
          <p:nvPr/>
        </p:nvSpPr>
        <p:spPr bwMode="auto">
          <a:xfrm flipH="1" flipV="1">
            <a:off x="7946851" y="2619052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3" name="Line 35"/>
          <p:cNvSpPr>
            <a:spLocks noChangeShapeType="1"/>
          </p:cNvSpPr>
          <p:nvPr/>
        </p:nvSpPr>
        <p:spPr bwMode="auto">
          <a:xfrm flipH="1">
            <a:off x="7227713" y="3195315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4" name="Line 36"/>
          <p:cNvSpPr>
            <a:spLocks noChangeShapeType="1"/>
          </p:cNvSpPr>
          <p:nvPr/>
        </p:nvSpPr>
        <p:spPr bwMode="auto">
          <a:xfrm>
            <a:off x="1239663" y="2636515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5" name="Line 37"/>
          <p:cNvSpPr>
            <a:spLocks noChangeShapeType="1"/>
          </p:cNvSpPr>
          <p:nvPr/>
        </p:nvSpPr>
        <p:spPr bwMode="auto">
          <a:xfrm>
            <a:off x="1239663" y="3212777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417963" y="2761927"/>
            <a:ext cx="863600" cy="86518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88" name="Line 40"/>
          <p:cNvSpPr>
            <a:spLocks noChangeShapeType="1"/>
          </p:cNvSpPr>
          <p:nvPr/>
        </p:nvSpPr>
        <p:spPr bwMode="auto">
          <a:xfrm>
            <a:off x="5417963" y="3050852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89" name="Line 41"/>
          <p:cNvSpPr>
            <a:spLocks noChangeShapeType="1"/>
          </p:cNvSpPr>
          <p:nvPr/>
        </p:nvSpPr>
        <p:spPr bwMode="auto">
          <a:xfrm>
            <a:off x="5417963" y="333819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90" name="Oval 42"/>
          <p:cNvSpPr>
            <a:spLocks noChangeArrowheads="1"/>
          </p:cNvSpPr>
          <p:nvPr/>
        </p:nvSpPr>
        <p:spPr bwMode="auto">
          <a:xfrm>
            <a:off x="5778326" y="3122290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91" name="Oval 43"/>
          <p:cNvSpPr>
            <a:spLocks noChangeArrowheads="1"/>
          </p:cNvSpPr>
          <p:nvPr/>
        </p:nvSpPr>
        <p:spPr bwMode="auto">
          <a:xfrm>
            <a:off x="5778326" y="3411215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1292" name="Line 44"/>
          <p:cNvSpPr>
            <a:spLocks noChangeShapeType="1"/>
          </p:cNvSpPr>
          <p:nvPr/>
        </p:nvSpPr>
        <p:spPr bwMode="auto">
          <a:xfrm>
            <a:off x="5849763" y="3195315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93" name="Line 45"/>
          <p:cNvSpPr>
            <a:spLocks noChangeShapeType="1"/>
          </p:cNvSpPr>
          <p:nvPr/>
        </p:nvSpPr>
        <p:spPr bwMode="auto">
          <a:xfrm flipH="1">
            <a:off x="4913138" y="3482652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1294" name="Text Box 46"/>
          <p:cNvSpPr txBox="1">
            <a:spLocks noChangeArrowheads="1"/>
          </p:cNvSpPr>
          <p:nvPr/>
        </p:nvSpPr>
        <p:spPr bwMode="auto">
          <a:xfrm>
            <a:off x="5632276" y="2709540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19</a:t>
            </a:r>
            <a:endParaRPr lang="de-DE" baseline="-25000"/>
          </a:p>
        </p:txBody>
      </p:sp>
      <p:sp>
        <p:nvSpPr>
          <p:cNvPr id="47" name="Rechteck 46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1023813" y="1844824"/>
            <a:ext cx="863600" cy="3611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" name="Line 44"/>
          <p:cNvSpPr>
            <a:spLocks noChangeShapeType="1"/>
          </p:cNvSpPr>
          <p:nvPr/>
        </p:nvSpPr>
        <p:spPr bwMode="auto">
          <a:xfrm>
            <a:off x="663773" y="2029808"/>
            <a:ext cx="36056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Line 44"/>
          <p:cNvSpPr>
            <a:spLocks noChangeShapeType="1"/>
          </p:cNvSpPr>
          <p:nvPr/>
        </p:nvSpPr>
        <p:spPr bwMode="auto">
          <a:xfrm>
            <a:off x="1743894" y="2060848"/>
            <a:ext cx="0" cy="720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8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1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Dynamische Menge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24421"/>
            <a:ext cx="8496944" cy="5328915"/>
          </a:xfrm>
        </p:spPr>
        <p:txBody>
          <a:bodyPr/>
          <a:lstStyle/>
          <a:p>
            <a:r>
              <a:rPr lang="de-DE" sz="2000" dirty="0" smtClean="0"/>
              <a:t>Datenstruktur, die Objekte verwaltet, für die Schlüssel definiert sind: (1) </a:t>
            </a:r>
          </a:p>
          <a:p>
            <a:pPr lvl="1"/>
            <a:r>
              <a:rPr lang="de-DE" sz="2000" dirty="0" smtClean="0"/>
              <a:t>einfache Menge (zunächst betrachtet)</a:t>
            </a:r>
          </a:p>
          <a:p>
            <a:pPr lvl="1"/>
            <a:r>
              <a:rPr lang="de-DE" sz="2000" dirty="0" smtClean="0"/>
              <a:t>Multimenge</a:t>
            </a:r>
          </a:p>
          <a:p>
            <a:pPr lvl="1"/>
            <a:r>
              <a:rPr lang="de-DE" sz="2000" dirty="0" smtClean="0"/>
              <a:t>geordnete (Multi-)Menge</a:t>
            </a:r>
          </a:p>
          <a:p>
            <a:r>
              <a:rPr lang="de-DE" sz="2000" dirty="0" smtClean="0"/>
              <a:t>Mengen können verändert werden (anders als in der Mathematik)</a:t>
            </a:r>
          </a:p>
          <a:p>
            <a:r>
              <a:rPr lang="de-DE" sz="2000" dirty="0" smtClean="0"/>
              <a:t>Obligatorische Operationen:</a:t>
            </a:r>
          </a:p>
          <a:p>
            <a:pPr lvl="1"/>
            <a:r>
              <a:rPr lang="de-DE" sz="1800" dirty="0" err="1" smtClean="0">
                <a:solidFill>
                  <a:srgbClr val="FF0000"/>
                </a:solidFill>
              </a:rPr>
              <a:t>test</a:t>
            </a:r>
            <a:r>
              <a:rPr lang="de-DE" sz="1800" dirty="0" smtClean="0"/>
              <a:t>(</a:t>
            </a:r>
            <a:r>
              <a:rPr lang="de-DE" sz="1800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1800" dirty="0" smtClean="0">
                <a:solidFill>
                  <a:schemeClr val="accent1">
                    <a:lumMod val="50000"/>
                  </a:schemeClr>
                </a:solidFill>
              </a:rPr>
              <a:t>, s</a:t>
            </a:r>
            <a:r>
              <a:rPr lang="de-DE" sz="1800" dirty="0" smtClean="0">
                <a:solidFill>
                  <a:srgbClr val="000000"/>
                </a:solidFill>
              </a:rPr>
              <a:t>)</a:t>
            </a:r>
            <a:r>
              <a:rPr lang="de-DE" sz="1800" dirty="0"/>
              <a:t>: </a:t>
            </a:r>
            <a:r>
              <a:rPr lang="de-DE" sz="1800" dirty="0" smtClean="0"/>
              <a:t>testet, ob ein Element mit Schlüssel </a:t>
            </a:r>
            <a:r>
              <a:rPr lang="de-DE" sz="1800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1800" dirty="0" smtClean="0"/>
              <a:t> in </a:t>
            </a:r>
            <a:r>
              <a:rPr lang="de-DE" sz="1800" dirty="0" smtClean="0">
                <a:solidFill>
                  <a:srgbClr val="3C8C93"/>
                </a:solidFill>
              </a:rPr>
              <a:t>s</a:t>
            </a:r>
            <a:r>
              <a:rPr lang="de-DE" sz="1800" dirty="0" smtClean="0"/>
              <a:t> enthalten ist</a:t>
            </a:r>
            <a:r>
              <a:rPr lang="de-DE" sz="1800" dirty="0"/>
              <a:t/>
            </a:r>
            <a:br>
              <a:rPr lang="de-DE" sz="1800" dirty="0"/>
            </a:br>
            <a:r>
              <a:rPr lang="de-DE" sz="1800" dirty="0" smtClean="0"/>
              <a:t> (liefert </a:t>
            </a:r>
            <a:r>
              <a:rPr lang="de-DE" sz="1800" dirty="0" err="1" smtClean="0"/>
              <a:t>true</a:t>
            </a:r>
            <a:r>
              <a:rPr lang="de-DE" sz="1800" dirty="0" smtClean="0"/>
              <a:t>/</a:t>
            </a:r>
            <a:r>
              <a:rPr lang="de-DE" sz="1800" dirty="0" err="1" smtClean="0"/>
              <a:t>false</a:t>
            </a:r>
            <a:r>
              <a:rPr lang="de-DE" sz="1800" dirty="0" smtClean="0"/>
              <a:t>) </a:t>
            </a:r>
          </a:p>
          <a:p>
            <a:pPr lvl="1"/>
            <a:r>
              <a:rPr lang="de-DE" sz="1800" dirty="0" err="1" smtClean="0">
                <a:solidFill>
                  <a:srgbClr val="FF0000"/>
                </a:solidFill>
              </a:rPr>
              <a:t>search</a:t>
            </a:r>
            <a:r>
              <a:rPr lang="de-DE" sz="1800" dirty="0" smtClean="0">
                <a:solidFill>
                  <a:srgbClr val="000000"/>
                </a:solidFill>
              </a:rPr>
              <a:t>(</a:t>
            </a:r>
            <a:r>
              <a:rPr lang="de-DE" sz="1800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1800" dirty="0" smtClean="0">
                <a:solidFill>
                  <a:schemeClr val="accent1">
                    <a:lumMod val="50000"/>
                  </a:schemeClr>
                </a:solidFill>
              </a:rPr>
              <a:t>, s</a:t>
            </a:r>
            <a:r>
              <a:rPr lang="de-DE" sz="1800" dirty="0" smtClean="0">
                <a:solidFill>
                  <a:srgbClr val="000000"/>
                </a:solidFill>
              </a:rPr>
              <a:t>)</a:t>
            </a:r>
            <a:r>
              <a:rPr lang="de-DE" sz="1800" dirty="0"/>
              <a:t>: </a:t>
            </a:r>
            <a:endParaRPr lang="de-DE" sz="1800" dirty="0" smtClean="0"/>
          </a:p>
          <a:p>
            <a:pPr marL="914400" lvl="2" indent="0">
              <a:buNone/>
            </a:pPr>
            <a:r>
              <a:rPr lang="de-DE" sz="1600" dirty="0" smtClean="0"/>
              <a:t>(1a) liefert das Elements aus </a:t>
            </a:r>
            <a:r>
              <a:rPr lang="de-DE" sz="16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1600" dirty="0" smtClean="0"/>
              <a:t>, dessen Schlüssel </a:t>
            </a:r>
            <a:r>
              <a:rPr lang="de-DE" sz="1600" dirty="0" err="1" smtClean="0">
                <a:solidFill>
                  <a:srgbClr val="3C8C93"/>
                </a:solidFill>
              </a:rPr>
              <a:t>k</a:t>
            </a:r>
            <a:r>
              <a:rPr lang="de-DE" sz="1600" dirty="0" smtClean="0"/>
              <a:t> ist, oder </a:t>
            </a:r>
            <a:r>
              <a:rPr lang="de-DE" sz="1600" dirty="0" err="1" smtClean="0"/>
              <a:t>nil</a:t>
            </a:r>
            <a:endParaRPr lang="de-DE" sz="1600" dirty="0" smtClean="0"/>
          </a:p>
          <a:p>
            <a:pPr marL="914400" lvl="2" indent="0">
              <a:buNone/>
            </a:pPr>
            <a:r>
              <a:rPr lang="de-DE" sz="1600" dirty="0" smtClean="0"/>
              <a:t>(1b) liefert das Elements aus </a:t>
            </a:r>
            <a:r>
              <a:rPr lang="de-DE" sz="16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1600" dirty="0" smtClean="0"/>
              <a:t>, dessen Schlüssel </a:t>
            </a:r>
            <a:r>
              <a:rPr lang="de-DE" sz="1600" dirty="0" err="1" smtClean="0">
                <a:solidFill>
                  <a:srgbClr val="3C8C93"/>
                </a:solidFill>
              </a:rPr>
              <a:t>key</a:t>
            </a:r>
            <a:r>
              <a:rPr lang="de-DE" sz="1600" dirty="0" smtClean="0">
                <a:solidFill>
                  <a:srgbClr val="3C8C93"/>
                </a:solidFill>
              </a:rPr>
              <a:t> </a:t>
            </a:r>
            <a:r>
              <a:rPr lang="de-DE" sz="1600" dirty="0" smtClean="0"/>
              <a:t>minimal in </a:t>
            </a:r>
            <a:r>
              <a:rPr lang="de-DE" sz="1600" dirty="0" smtClean="0">
                <a:solidFill>
                  <a:srgbClr val="3C8C93"/>
                </a:solidFill>
              </a:rPr>
              <a:t>s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         ist und für den </a:t>
            </a:r>
            <a:r>
              <a:rPr lang="de-DE" sz="1600" dirty="0" err="1" smtClean="0">
                <a:solidFill>
                  <a:srgbClr val="3C8C93"/>
                </a:solidFill>
              </a:rPr>
              <a:t>key</a:t>
            </a:r>
            <a:r>
              <a:rPr lang="de-DE" sz="1600" dirty="0" err="1" smtClean="0">
                <a:solidFill>
                  <a:srgbClr val="FF0000"/>
                </a:solidFill>
              </a:rPr>
              <a:t>≥</a:t>
            </a:r>
            <a:r>
              <a:rPr lang="de-DE" sz="1600" dirty="0" err="1" smtClean="0">
                <a:solidFill>
                  <a:srgbClr val="3C8C93"/>
                </a:solidFill>
              </a:rPr>
              <a:t>k</a:t>
            </a:r>
            <a:r>
              <a:rPr lang="de-DE" sz="1600" dirty="0" smtClean="0"/>
              <a:t> gilt</a:t>
            </a:r>
          </a:p>
          <a:p>
            <a:pPr marL="914400" lvl="2" indent="0">
              <a:buNone/>
            </a:pPr>
            <a:r>
              <a:rPr lang="de-DE" sz="1600" dirty="0" smtClean="0"/>
              <a:t>(2) </a:t>
            </a:r>
            <a:r>
              <a:rPr lang="de-DE" sz="1600" dirty="0"/>
              <a:t>liefert eine Menge von Elementen aus </a:t>
            </a:r>
            <a:r>
              <a:rPr lang="de-DE" sz="1600" dirty="0">
                <a:solidFill>
                  <a:srgbClr val="3C8C93"/>
                </a:solidFill>
              </a:rPr>
              <a:t>s</a:t>
            </a:r>
            <a:r>
              <a:rPr lang="de-DE" sz="1600" dirty="0"/>
              <a:t>, deren Schlüssel </a:t>
            </a:r>
            <a:r>
              <a:rPr lang="de-DE" sz="1600" dirty="0" err="1">
                <a:solidFill>
                  <a:srgbClr val="3C8C93"/>
                </a:solidFill>
              </a:rPr>
              <a:t>k</a:t>
            </a:r>
            <a:r>
              <a:rPr lang="de-DE" sz="1600" dirty="0"/>
              <a:t> </a:t>
            </a:r>
            <a:r>
              <a:rPr lang="de-DE" sz="1600" dirty="0" smtClean="0"/>
              <a:t>ist</a:t>
            </a:r>
          </a:p>
          <a:p>
            <a:pPr lvl="1"/>
            <a:r>
              <a:rPr lang="de-DE" sz="1800" dirty="0" err="1" smtClean="0">
                <a:solidFill>
                  <a:srgbClr val="FF0000"/>
                </a:solidFill>
              </a:rPr>
              <a:t>insert</a:t>
            </a:r>
            <a:r>
              <a:rPr lang="de-DE" sz="1800" dirty="0" smtClean="0">
                <a:solidFill>
                  <a:srgbClr val="000000"/>
                </a:solidFill>
              </a:rPr>
              <a:t>(</a:t>
            </a:r>
            <a:r>
              <a:rPr lang="de-DE" sz="1800" dirty="0" smtClean="0">
                <a:solidFill>
                  <a:srgbClr val="3C8C93"/>
                </a:solidFill>
              </a:rPr>
              <a:t>x, s</a:t>
            </a:r>
            <a:r>
              <a:rPr lang="de-DE" sz="1800" dirty="0" smtClean="0">
                <a:solidFill>
                  <a:srgbClr val="000000"/>
                </a:solidFill>
              </a:rPr>
              <a:t>)</a:t>
            </a:r>
            <a:r>
              <a:rPr lang="de-DE" sz="1800" dirty="0" smtClean="0"/>
              <a:t>: fügt das Element </a:t>
            </a:r>
            <a:r>
              <a:rPr lang="de-DE" sz="1800" dirty="0" smtClean="0">
                <a:solidFill>
                  <a:srgbClr val="3C8C93"/>
                </a:solidFill>
              </a:rPr>
              <a:t>x</a:t>
            </a:r>
            <a:r>
              <a:rPr lang="de-DE" sz="1800" dirty="0" smtClean="0"/>
              <a:t> in </a:t>
            </a:r>
            <a:r>
              <a:rPr lang="de-DE" sz="1800" dirty="0" smtClean="0">
                <a:solidFill>
                  <a:srgbClr val="3C8C93"/>
                </a:solidFill>
              </a:rPr>
              <a:t>s</a:t>
            </a:r>
            <a:r>
              <a:rPr lang="de-DE" sz="1800" dirty="0" smtClean="0"/>
              <a:t> ein (s wird ggf. modifiziert)</a:t>
            </a:r>
          </a:p>
          <a:p>
            <a:pPr lvl="1"/>
            <a:r>
              <a:rPr lang="de-DE" sz="1800" dirty="0" err="1" smtClean="0">
                <a:solidFill>
                  <a:srgbClr val="FF0000"/>
                </a:solidFill>
              </a:rPr>
              <a:t>delete</a:t>
            </a:r>
            <a:r>
              <a:rPr lang="de-DE" sz="1800" dirty="0" smtClean="0">
                <a:solidFill>
                  <a:srgbClr val="000000"/>
                </a:solidFill>
              </a:rPr>
              <a:t>(</a:t>
            </a:r>
            <a:r>
              <a:rPr lang="de-DE" sz="1800" dirty="0" smtClean="0">
                <a:solidFill>
                  <a:srgbClr val="3C8C93"/>
                </a:solidFill>
              </a:rPr>
              <a:t>x, s</a:t>
            </a:r>
            <a:r>
              <a:rPr lang="de-DE" sz="1800" dirty="0" smtClean="0">
                <a:solidFill>
                  <a:srgbClr val="000000"/>
                </a:solidFill>
              </a:rPr>
              <a:t>)</a:t>
            </a:r>
            <a:r>
              <a:rPr lang="de-DE" sz="1800" dirty="0" smtClean="0"/>
              <a:t>: löscht Element </a:t>
            </a:r>
            <a:r>
              <a:rPr lang="de-DE" sz="1800" dirty="0" smtClean="0">
                <a:solidFill>
                  <a:srgbClr val="3C8C93"/>
                </a:solidFill>
              </a:rPr>
              <a:t>x</a:t>
            </a:r>
            <a:r>
              <a:rPr lang="de-DE" sz="1800" dirty="0" smtClean="0"/>
              <a:t> aus </a:t>
            </a:r>
            <a:r>
              <a:rPr lang="de-DE" sz="1800" dirty="0" smtClean="0">
                <a:solidFill>
                  <a:srgbClr val="3C8C93"/>
                </a:solidFill>
              </a:rPr>
              <a:t>s</a:t>
            </a:r>
            <a:r>
              <a:rPr lang="de-DE" sz="1800" dirty="0" smtClean="0"/>
              <a:t> (</a:t>
            </a:r>
            <a:r>
              <a:rPr lang="de-DE" sz="1800" dirty="0" smtClean="0">
                <a:solidFill>
                  <a:srgbClr val="3C8C93"/>
                </a:solidFill>
              </a:rPr>
              <a:t>s</a:t>
            </a:r>
            <a:r>
              <a:rPr lang="de-DE" sz="1800" dirty="0" smtClean="0"/>
              <a:t> wird ggf. modifiziert)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145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Suchstruktur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Alternativen</a:t>
            </a:r>
          </a:p>
          <a:p>
            <a:pPr lvl="1"/>
            <a:r>
              <a:rPr lang="de-DE" dirty="0" smtClean="0"/>
              <a:t>Nicht-zyklische, doppelt verkettete Liste</a:t>
            </a:r>
          </a:p>
          <a:p>
            <a:pPr lvl="1"/>
            <a:r>
              <a:rPr lang="de-DE" dirty="0" smtClean="0"/>
              <a:t>Einfach verkettete Liste</a:t>
            </a:r>
          </a:p>
          <a:p>
            <a:pPr lvl="1"/>
            <a:r>
              <a:rPr lang="de-DE" dirty="0" smtClean="0"/>
              <a:t>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  <p:sp>
        <p:nvSpPr>
          <p:cNvPr id="6" name="Explosion 1 5"/>
          <p:cNvSpPr/>
          <p:nvPr/>
        </p:nvSpPr>
        <p:spPr>
          <a:xfrm>
            <a:off x="683568" y="3645024"/>
            <a:ext cx="6048672" cy="2016224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Was </a:t>
            </a:r>
            <a:r>
              <a:rPr lang="de-DE" dirty="0" smtClean="0">
                <a:solidFill>
                  <a:schemeClr val="tx1"/>
                </a:solidFill>
              </a:rPr>
              <a:t>wäre die Folge bei einer </a:t>
            </a:r>
            <a:r>
              <a:rPr lang="de-DE" dirty="0">
                <a:solidFill>
                  <a:schemeClr val="tx1"/>
                </a:solidFill>
              </a:rPr>
              <a:t>einfach </a:t>
            </a:r>
            <a:r>
              <a:rPr lang="de-DE" dirty="0" smtClean="0">
                <a:solidFill>
                  <a:schemeClr val="tx1"/>
                </a:solidFill>
              </a:rPr>
              <a:t>verketteten Liste?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Explosion 1 6"/>
          <p:cNvSpPr/>
          <p:nvPr/>
        </p:nvSpPr>
        <p:spPr>
          <a:xfrm>
            <a:off x="3995936" y="1916832"/>
            <a:ext cx="4968552" cy="2088232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</a:rPr>
              <a:t>Welche Möglichkeiten ergeben </a:t>
            </a:r>
            <a:r>
              <a:rPr lang="de-DE" sz="1600" dirty="0">
                <a:solidFill>
                  <a:schemeClr val="tx1"/>
                </a:solidFill>
              </a:rPr>
              <a:t>s</a:t>
            </a:r>
            <a:r>
              <a:rPr lang="de-DE" sz="1600" dirty="0" smtClean="0">
                <a:solidFill>
                  <a:schemeClr val="tx1"/>
                </a:solidFill>
              </a:rPr>
              <a:t>ich durch eine zyklische Liste?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00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r>
              <a:rPr lang="de-DE" dirty="0"/>
              <a:t> </a:t>
            </a:r>
            <a:r>
              <a:rPr lang="de-DE" dirty="0" smtClean="0"/>
              <a:t>für Suche nach neuer Trägerstruktur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Halbierungssuche durchsucht Felder</a:t>
            </a:r>
          </a:p>
          <a:p>
            <a:pPr lvl="1"/>
            <a:r>
              <a:rPr lang="de-DE" dirty="0" smtClean="0"/>
              <a:t>Einfügen neuer Elemente erfordert ggf.</a:t>
            </a:r>
            <a:br>
              <a:rPr lang="de-DE" dirty="0" smtClean="0"/>
            </a:br>
            <a:r>
              <a:rPr lang="de-DE" dirty="0" smtClean="0"/>
              <a:t>ein größeres Feld und Umkopieren der Elemente </a:t>
            </a:r>
          </a:p>
          <a:p>
            <a:r>
              <a:rPr lang="de-DE" dirty="0" smtClean="0"/>
              <a:t>Einfügen in Listen in konstanter Zeit</a:t>
            </a:r>
          </a:p>
          <a:p>
            <a:pPr lvl="1"/>
            <a:r>
              <a:rPr lang="de-DE" dirty="0" smtClean="0"/>
              <a:t>Zugriffe auf Elemente jedoch sequentiell </a:t>
            </a:r>
          </a:p>
          <a:p>
            <a:r>
              <a:rPr lang="de-DE" dirty="0" smtClean="0"/>
              <a:t>(</a:t>
            </a:r>
            <a:r>
              <a:rPr lang="de-DE" dirty="0" err="1" smtClean="0"/>
              <a:t>Verzeigerter</a:t>
            </a:r>
            <a:r>
              <a:rPr lang="de-DE" dirty="0" smtClean="0"/>
              <a:t>) Baum</a:t>
            </a:r>
          </a:p>
          <a:p>
            <a:pPr lvl="1"/>
            <a:r>
              <a:rPr lang="de-DE" dirty="0" smtClean="0"/>
              <a:t>Einfügen in konstanter Zeit möglich </a:t>
            </a:r>
            <a:br>
              <a:rPr lang="de-DE" dirty="0" smtClean="0"/>
            </a:br>
            <a:r>
              <a:rPr lang="de-DE" dirty="0" smtClean="0"/>
              <a:t>(falls </a:t>
            </a:r>
            <a:r>
              <a:rPr lang="de-DE" dirty="0" err="1" smtClean="0"/>
              <a:t>Einfügeposition</a:t>
            </a:r>
            <a:r>
              <a:rPr lang="de-DE" dirty="0" smtClean="0"/>
              <a:t> gegeben)</a:t>
            </a:r>
          </a:p>
          <a:p>
            <a:pPr lvl="1"/>
            <a:r>
              <a:rPr lang="de-DE" dirty="0" smtClean="0"/>
              <a:t> zum Suchen verwendbar</a:t>
            </a: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268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Binäre Suchbäume - Definition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 binärer </a:t>
            </a:r>
            <a:r>
              <a:rPr lang="de-DE" dirty="0" err="1" smtClean="0"/>
              <a:t>Suchbaum</a:t>
            </a:r>
            <a:r>
              <a:rPr lang="de-DE" dirty="0" smtClean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/>
              <a:t>ist ein Binärbaum, und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 smtClean="0"/>
              <a:t>zusätzlich muss für jeden seiner Knoten gelten, </a:t>
            </a:r>
            <a:br>
              <a:rPr lang="de-DE" dirty="0" smtClean="0"/>
            </a:br>
            <a:r>
              <a:rPr lang="de-DE" dirty="0" smtClean="0"/>
              <a:t>dass das im Knoten</a:t>
            </a:r>
            <a:r>
              <a:rPr lang="de-DE" i="1" dirty="0" smtClean="0"/>
              <a:t> gespeicherte Element</a:t>
            </a:r>
            <a:endParaRPr lang="de-DE" dirty="0" smtClean="0"/>
          </a:p>
          <a:p>
            <a:pPr marL="1371600" lvl="2" indent="-457200">
              <a:buFont typeface="+mj-lt"/>
              <a:buAutoNum type="alphaLcParenR"/>
            </a:pPr>
            <a:r>
              <a:rPr lang="de-DE" i="1" dirty="0" smtClean="0"/>
              <a:t> </a:t>
            </a:r>
            <a:r>
              <a:rPr lang="de-DE" b="1" i="1" dirty="0" smtClean="0"/>
              <a:t>größer</a:t>
            </a:r>
            <a:r>
              <a:rPr lang="de-DE" dirty="0" smtClean="0"/>
              <a:t> ist </a:t>
            </a:r>
            <a:r>
              <a:rPr lang="de-DE" dirty="0"/>
              <a:t>als </a:t>
            </a:r>
            <a:r>
              <a:rPr lang="de-DE" dirty="0" smtClean="0"/>
              <a:t>alle </a:t>
            </a:r>
            <a:r>
              <a:rPr lang="de-DE" i="1" dirty="0" smtClean="0"/>
              <a:t>Elemente </a:t>
            </a:r>
            <a:r>
              <a:rPr lang="de-DE" dirty="0" smtClean="0"/>
              <a:t>im </a:t>
            </a:r>
            <a:r>
              <a:rPr lang="de-DE" i="1" dirty="0" smtClean="0"/>
              <a:t>linken Unterbaum</a:t>
            </a:r>
          </a:p>
          <a:p>
            <a:pPr marL="1371600" lvl="2" indent="-457200">
              <a:buFont typeface="+mj-lt"/>
              <a:buAutoNum type="alphaLcParenR"/>
            </a:pPr>
            <a:r>
              <a:rPr lang="de-DE" i="1" dirty="0" smtClean="0"/>
              <a:t> </a:t>
            </a:r>
            <a:r>
              <a:rPr lang="de-DE" b="1" i="1" dirty="0" smtClean="0"/>
              <a:t>kleiner</a:t>
            </a:r>
            <a:r>
              <a:rPr lang="de-DE" i="1" dirty="0" smtClean="0"/>
              <a:t> </a:t>
            </a:r>
            <a:r>
              <a:rPr lang="de-DE" dirty="0" smtClean="0"/>
              <a:t>ist als </a:t>
            </a:r>
            <a:r>
              <a:rPr lang="de-DE" dirty="0"/>
              <a:t>alle </a:t>
            </a:r>
            <a:r>
              <a:rPr lang="de-DE" i="1" dirty="0"/>
              <a:t>Elemente </a:t>
            </a:r>
            <a:r>
              <a:rPr lang="de-DE" dirty="0"/>
              <a:t>im </a:t>
            </a:r>
            <a:r>
              <a:rPr lang="de-DE" i="1" dirty="0" smtClean="0"/>
              <a:t>rechten </a:t>
            </a:r>
            <a:r>
              <a:rPr lang="de-DE" i="1" dirty="0"/>
              <a:t>Unterbaum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llipse 4"/>
              <p:cNvSpPr/>
              <p:nvPr/>
            </p:nvSpPr>
            <p:spPr>
              <a:xfrm>
                <a:off x="4247964" y="4941168"/>
                <a:ext cx="288032" cy="28803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Ellips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964" y="4941168"/>
                <a:ext cx="288032" cy="288032"/>
              </a:xfrm>
              <a:prstGeom prst="ellipse">
                <a:avLst/>
              </a:prstGeom>
              <a:blipFill rotWithShape="1">
                <a:blip r:embed="rId2"/>
                <a:stretch>
                  <a:fillRect t="-44231" r="-15094" b="-442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rade Verbindung 6"/>
          <p:cNvCxnSpPr>
            <a:stCxn id="5" idx="5"/>
            <a:endCxn id="11" idx="0"/>
          </p:cNvCxnSpPr>
          <p:nvPr/>
        </p:nvCxnSpPr>
        <p:spPr>
          <a:xfrm>
            <a:off x="4493815" y="5187019"/>
            <a:ext cx="546237" cy="330213"/>
          </a:xfrm>
          <a:prstGeom prst="line">
            <a:avLst/>
          </a:prstGeom>
          <a:ln w="25400">
            <a:solidFill>
              <a:srgbClr val="89A4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>
            <a:stCxn id="5" idx="3"/>
            <a:endCxn id="10" idx="0"/>
          </p:cNvCxnSpPr>
          <p:nvPr/>
        </p:nvCxnSpPr>
        <p:spPr>
          <a:xfrm flipH="1">
            <a:off x="3685682" y="5187019"/>
            <a:ext cx="604463" cy="330213"/>
          </a:xfrm>
          <a:prstGeom prst="line">
            <a:avLst/>
          </a:prstGeom>
          <a:ln w="25400">
            <a:solidFill>
              <a:srgbClr val="89A4A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leichschenkliges Dreieck 9"/>
          <p:cNvSpPr/>
          <p:nvPr/>
        </p:nvSpPr>
        <p:spPr>
          <a:xfrm>
            <a:off x="3073614" y="5517232"/>
            <a:ext cx="1224136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links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1" name="Gleichschenkliges Dreieck 10"/>
          <p:cNvSpPr/>
          <p:nvPr/>
        </p:nvSpPr>
        <p:spPr>
          <a:xfrm>
            <a:off x="4427984" y="5517232"/>
            <a:ext cx="1224136" cy="6480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rechts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273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Beispiele für binäre Suchbäume</a:t>
            </a:r>
            <a:endParaRPr lang="de-DE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684213" y="2492375"/>
            <a:ext cx="1455737" cy="3582988"/>
            <a:chOff x="793" y="1586"/>
            <a:chExt cx="917" cy="2257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H="1">
              <a:off x="884" y="1842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1111" y="1842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>
              <a:off x="1110" y="2341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337" y="2341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>
              <a:off x="884" y="2840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111" y="2840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H="1">
              <a:off x="1110" y="3339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337" y="3339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1027" y="158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5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793" y="211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3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207" y="2115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13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1020" y="261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7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1434" y="2614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</a:t>
              </a: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1207" y="3113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10</a:t>
              </a: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1020" y="361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8</a:t>
              </a: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1434" y="3612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12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793" y="311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6</a:t>
              </a:r>
            </a:p>
          </p:txBody>
        </p:sp>
      </p:grpSp>
      <p:grpSp>
        <p:nvGrpSpPr>
          <p:cNvPr id="23" name="Group 24"/>
          <p:cNvGrpSpPr>
            <a:grpSpLocks/>
          </p:cNvGrpSpPr>
          <p:nvPr/>
        </p:nvGrpSpPr>
        <p:grpSpPr bwMode="auto">
          <a:xfrm>
            <a:off x="2700338" y="2781300"/>
            <a:ext cx="2454275" cy="1951038"/>
            <a:chOff x="2784" y="1752"/>
            <a:chExt cx="1546" cy="1229"/>
          </a:xfrm>
        </p:grpSpPr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H="1">
              <a:off x="3697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3924" y="2478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H="1">
              <a:off x="2880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3107" y="2478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3107" y="1979"/>
              <a:ext cx="454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3561" y="1979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3430" y="1752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27</a:t>
              </a:r>
            </a:p>
          </p:txBody>
        </p:sp>
        <p:sp>
          <p:nvSpPr>
            <p:cNvPr id="31" name="Text Box 32"/>
            <p:cNvSpPr txBox="1">
              <a:spLocks noChangeArrowheads="1"/>
            </p:cNvSpPr>
            <p:nvPr/>
          </p:nvSpPr>
          <p:spPr bwMode="auto">
            <a:xfrm>
              <a:off x="2976" y="2251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</a:t>
              </a:r>
            </a:p>
          </p:txBody>
        </p:sp>
        <p:sp>
          <p:nvSpPr>
            <p:cNvPr id="32" name="Text Box 33"/>
            <p:cNvSpPr txBox="1">
              <a:spLocks noChangeArrowheads="1"/>
            </p:cNvSpPr>
            <p:nvPr/>
          </p:nvSpPr>
          <p:spPr bwMode="auto">
            <a:xfrm>
              <a:off x="3753" y="225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156</a:t>
              </a:r>
            </a:p>
          </p:txBody>
        </p:sp>
        <p:sp>
          <p:nvSpPr>
            <p:cNvPr id="33" name="Text Box 34"/>
            <p:cNvSpPr txBox="1">
              <a:spLocks noChangeArrowheads="1"/>
            </p:cNvSpPr>
            <p:nvPr/>
          </p:nvSpPr>
          <p:spPr bwMode="auto">
            <a:xfrm>
              <a:off x="2784" y="275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3</a:t>
              </a:r>
            </a:p>
          </p:txBody>
        </p:sp>
        <p:sp>
          <p:nvSpPr>
            <p:cNvPr id="34" name="Text Box 35"/>
            <p:cNvSpPr txBox="1">
              <a:spLocks noChangeArrowheads="1"/>
            </p:cNvSpPr>
            <p:nvPr/>
          </p:nvSpPr>
          <p:spPr bwMode="auto">
            <a:xfrm>
              <a:off x="3198" y="2750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26</a:t>
              </a:r>
            </a:p>
          </p:txBody>
        </p:sp>
        <p:sp>
          <p:nvSpPr>
            <p:cNvPr id="35" name="Text Box 36"/>
            <p:cNvSpPr txBox="1">
              <a:spLocks noChangeArrowheads="1"/>
            </p:cNvSpPr>
            <p:nvPr/>
          </p:nvSpPr>
          <p:spPr bwMode="auto">
            <a:xfrm>
              <a:off x="3520" y="2750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119</a:t>
              </a:r>
            </a:p>
          </p:txBody>
        </p:sp>
        <p:sp>
          <p:nvSpPr>
            <p:cNvPr id="36" name="Text Box 37"/>
            <p:cNvSpPr txBox="1">
              <a:spLocks noChangeArrowheads="1"/>
            </p:cNvSpPr>
            <p:nvPr/>
          </p:nvSpPr>
          <p:spPr bwMode="auto">
            <a:xfrm>
              <a:off x="3974" y="2750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159</a:t>
              </a:r>
            </a:p>
          </p:txBody>
        </p:sp>
      </p:grpSp>
      <p:grpSp>
        <p:nvGrpSpPr>
          <p:cNvPr id="37" name="Group 53"/>
          <p:cNvGrpSpPr>
            <a:grpSpLocks/>
          </p:cNvGrpSpPr>
          <p:nvPr/>
        </p:nvGrpSpPr>
        <p:grpSpPr bwMode="auto">
          <a:xfrm>
            <a:off x="5795963" y="2781300"/>
            <a:ext cx="2390775" cy="1951038"/>
            <a:chOff x="3651" y="1752"/>
            <a:chExt cx="1506" cy="1229"/>
          </a:xfrm>
        </p:grpSpPr>
        <p:sp>
          <p:nvSpPr>
            <p:cNvPr id="38" name="Line 40"/>
            <p:cNvSpPr>
              <a:spLocks noChangeShapeType="1"/>
            </p:cNvSpPr>
            <p:nvPr/>
          </p:nvSpPr>
          <p:spPr bwMode="auto">
            <a:xfrm flipH="1">
              <a:off x="4564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39" name="Line 41"/>
            <p:cNvSpPr>
              <a:spLocks noChangeShapeType="1"/>
            </p:cNvSpPr>
            <p:nvPr/>
          </p:nvSpPr>
          <p:spPr bwMode="auto">
            <a:xfrm>
              <a:off x="4791" y="2478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40" name="Line 42"/>
            <p:cNvSpPr>
              <a:spLocks noChangeShapeType="1"/>
            </p:cNvSpPr>
            <p:nvPr/>
          </p:nvSpPr>
          <p:spPr bwMode="auto">
            <a:xfrm flipH="1">
              <a:off x="3747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 flipV="1">
              <a:off x="3974" y="1979"/>
              <a:ext cx="454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4428" y="1979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43" name="Text Box 46"/>
            <p:cNvSpPr txBox="1">
              <a:spLocks noChangeArrowheads="1"/>
            </p:cNvSpPr>
            <p:nvPr/>
          </p:nvSpPr>
          <p:spPr bwMode="auto">
            <a:xfrm>
              <a:off x="4297" y="1752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17</a:t>
              </a:r>
            </a:p>
          </p:txBody>
        </p:sp>
        <p:sp>
          <p:nvSpPr>
            <p:cNvPr id="44" name="Text Box 47"/>
            <p:cNvSpPr txBox="1">
              <a:spLocks noChangeArrowheads="1"/>
            </p:cNvSpPr>
            <p:nvPr/>
          </p:nvSpPr>
          <p:spPr bwMode="auto">
            <a:xfrm>
              <a:off x="3883" y="225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9</a:t>
              </a:r>
            </a:p>
          </p:txBody>
        </p:sp>
        <p:sp>
          <p:nvSpPr>
            <p:cNvPr id="45" name="Text Box 48"/>
            <p:cNvSpPr txBox="1">
              <a:spLocks noChangeArrowheads="1"/>
            </p:cNvSpPr>
            <p:nvPr/>
          </p:nvSpPr>
          <p:spPr bwMode="auto">
            <a:xfrm>
              <a:off x="4660" y="2251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26</a:t>
              </a:r>
            </a:p>
          </p:txBody>
        </p:sp>
        <p:sp>
          <p:nvSpPr>
            <p:cNvPr id="46" name="Text Box 49"/>
            <p:cNvSpPr txBox="1">
              <a:spLocks noChangeArrowheads="1"/>
            </p:cNvSpPr>
            <p:nvPr/>
          </p:nvSpPr>
          <p:spPr bwMode="auto">
            <a:xfrm>
              <a:off x="3651" y="275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8</a:t>
              </a:r>
            </a:p>
          </p:txBody>
        </p:sp>
        <p:sp>
          <p:nvSpPr>
            <p:cNvPr id="47" name="Text Box 51"/>
            <p:cNvSpPr txBox="1">
              <a:spLocks noChangeArrowheads="1"/>
            </p:cNvSpPr>
            <p:nvPr/>
          </p:nvSpPr>
          <p:spPr bwMode="auto">
            <a:xfrm>
              <a:off x="4427" y="2750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18</a:t>
              </a:r>
            </a:p>
          </p:txBody>
        </p:sp>
        <p:sp>
          <p:nvSpPr>
            <p:cNvPr id="48" name="Text Box 52"/>
            <p:cNvSpPr txBox="1">
              <a:spLocks noChangeArrowheads="1"/>
            </p:cNvSpPr>
            <p:nvPr/>
          </p:nvSpPr>
          <p:spPr bwMode="auto">
            <a:xfrm>
              <a:off x="4881" y="2750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28</a:t>
              </a:r>
            </a:p>
          </p:txBody>
        </p:sp>
      </p:grpSp>
      <p:sp>
        <p:nvSpPr>
          <p:cNvPr id="4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115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60350"/>
            <a:ext cx="9324527" cy="64837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Wende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Funktion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auf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Elemente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an</a:t>
            </a: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95536" y="2348880"/>
            <a:ext cx="8352928" cy="37444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de-DE" sz="36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23528" y="1484784"/>
            <a:ext cx="8301360" cy="64807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</a:rPr>
              <a:t>Algorithmus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</a:rPr>
              <a:t>?</a:t>
            </a:r>
            <a:endParaRPr lang="en-US" sz="2400" baseline="30000" dirty="0">
              <a:solidFill>
                <a:schemeClr val="bg1"/>
              </a:solidFill>
              <a:latin typeface="Chalkduster"/>
            </a:endParaRPr>
          </a:p>
        </p:txBody>
      </p: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1764234" y="2781300"/>
            <a:ext cx="2454275" cy="1951038"/>
            <a:chOff x="2784" y="1752"/>
            <a:chExt cx="1546" cy="1229"/>
          </a:xfrm>
        </p:grpSpPr>
        <p:sp>
          <p:nvSpPr>
            <p:cNvPr id="12" name="Line 25"/>
            <p:cNvSpPr>
              <a:spLocks noChangeShapeType="1"/>
            </p:cNvSpPr>
            <p:nvPr/>
          </p:nvSpPr>
          <p:spPr bwMode="auto">
            <a:xfrm flipH="1">
              <a:off x="3697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3" name="Line 26"/>
            <p:cNvSpPr>
              <a:spLocks noChangeShapeType="1"/>
            </p:cNvSpPr>
            <p:nvPr/>
          </p:nvSpPr>
          <p:spPr bwMode="auto">
            <a:xfrm>
              <a:off x="3924" y="2478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4" name="Line 27"/>
            <p:cNvSpPr>
              <a:spLocks noChangeShapeType="1"/>
            </p:cNvSpPr>
            <p:nvPr/>
          </p:nvSpPr>
          <p:spPr bwMode="auto">
            <a:xfrm flipH="1">
              <a:off x="2880" y="2478"/>
              <a:ext cx="227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5" name="Line 28"/>
            <p:cNvSpPr>
              <a:spLocks noChangeShapeType="1"/>
            </p:cNvSpPr>
            <p:nvPr/>
          </p:nvSpPr>
          <p:spPr bwMode="auto">
            <a:xfrm>
              <a:off x="3107" y="2478"/>
              <a:ext cx="22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6" name="Line 29"/>
            <p:cNvSpPr>
              <a:spLocks noChangeShapeType="1"/>
            </p:cNvSpPr>
            <p:nvPr/>
          </p:nvSpPr>
          <p:spPr bwMode="auto">
            <a:xfrm flipV="1">
              <a:off x="3107" y="1979"/>
              <a:ext cx="454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7" name="Line 30"/>
            <p:cNvSpPr>
              <a:spLocks noChangeShapeType="1"/>
            </p:cNvSpPr>
            <p:nvPr/>
          </p:nvSpPr>
          <p:spPr bwMode="auto">
            <a:xfrm>
              <a:off x="3561" y="1979"/>
              <a:ext cx="363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  <p:sp>
          <p:nvSpPr>
            <p:cNvPr id="18" name="Text Box 31"/>
            <p:cNvSpPr txBox="1">
              <a:spLocks noChangeArrowheads="1"/>
            </p:cNvSpPr>
            <p:nvPr/>
          </p:nvSpPr>
          <p:spPr bwMode="auto">
            <a:xfrm>
              <a:off x="3430" y="1752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27</a:t>
              </a:r>
            </a:p>
          </p:txBody>
        </p:sp>
        <p:sp>
          <p:nvSpPr>
            <p:cNvPr id="20" name="Text Box 32"/>
            <p:cNvSpPr txBox="1">
              <a:spLocks noChangeArrowheads="1"/>
            </p:cNvSpPr>
            <p:nvPr/>
          </p:nvSpPr>
          <p:spPr bwMode="auto">
            <a:xfrm>
              <a:off x="2976" y="2251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 dirty="0"/>
                <a:t>15</a:t>
              </a:r>
            </a:p>
          </p:txBody>
        </p:sp>
        <p:sp>
          <p:nvSpPr>
            <p:cNvPr id="21" name="Text Box 33"/>
            <p:cNvSpPr txBox="1">
              <a:spLocks noChangeArrowheads="1"/>
            </p:cNvSpPr>
            <p:nvPr/>
          </p:nvSpPr>
          <p:spPr bwMode="auto">
            <a:xfrm>
              <a:off x="3753" y="2251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156</a:t>
              </a:r>
            </a:p>
          </p:txBody>
        </p:sp>
        <p:sp>
          <p:nvSpPr>
            <p:cNvPr id="22" name="Text Box 34"/>
            <p:cNvSpPr txBox="1">
              <a:spLocks noChangeArrowheads="1"/>
            </p:cNvSpPr>
            <p:nvPr/>
          </p:nvSpPr>
          <p:spPr bwMode="auto">
            <a:xfrm>
              <a:off x="2784" y="275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3</a:t>
              </a:r>
            </a:p>
          </p:txBody>
        </p:sp>
        <p:sp>
          <p:nvSpPr>
            <p:cNvPr id="23" name="Text Box 35"/>
            <p:cNvSpPr txBox="1">
              <a:spLocks noChangeArrowheads="1"/>
            </p:cNvSpPr>
            <p:nvPr/>
          </p:nvSpPr>
          <p:spPr bwMode="auto">
            <a:xfrm>
              <a:off x="3198" y="2750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26</a:t>
              </a:r>
            </a:p>
          </p:txBody>
        </p:sp>
        <p:sp>
          <p:nvSpPr>
            <p:cNvPr id="24" name="Text Box 36"/>
            <p:cNvSpPr txBox="1">
              <a:spLocks noChangeArrowheads="1"/>
            </p:cNvSpPr>
            <p:nvPr/>
          </p:nvSpPr>
          <p:spPr bwMode="auto">
            <a:xfrm>
              <a:off x="3520" y="2750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119</a:t>
              </a:r>
            </a:p>
          </p:txBody>
        </p:sp>
        <p:sp>
          <p:nvSpPr>
            <p:cNvPr id="25" name="Text Box 37"/>
            <p:cNvSpPr txBox="1">
              <a:spLocks noChangeArrowheads="1"/>
            </p:cNvSpPr>
            <p:nvPr/>
          </p:nvSpPr>
          <p:spPr bwMode="auto">
            <a:xfrm>
              <a:off x="3974" y="2750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altLang="de-DE"/>
                <a:t>159</a:t>
              </a:r>
            </a:p>
          </p:txBody>
        </p:sp>
      </p:grpSp>
      <p:sp>
        <p:nvSpPr>
          <p:cNvPr id="28" name="Line 44"/>
          <p:cNvSpPr>
            <a:spLocks noChangeShapeType="1"/>
          </p:cNvSpPr>
          <p:nvPr/>
        </p:nvSpPr>
        <p:spPr bwMode="auto">
          <a:xfrm>
            <a:off x="971600" y="2996952"/>
            <a:ext cx="180019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611560" y="277163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tr</a:t>
            </a:r>
            <a:endParaRPr lang="de-DE" dirty="0"/>
          </a:p>
        </p:txBody>
      </p:sp>
      <p:sp>
        <p:nvSpPr>
          <p:cNvPr id="29" name="Textfeld 28"/>
          <p:cNvSpPr txBox="1"/>
          <p:nvPr/>
        </p:nvSpPr>
        <p:spPr>
          <a:xfrm>
            <a:off x="4427984" y="2636912"/>
            <a:ext cx="214725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>
                <a:sym typeface="Wingdings"/>
              </a:rPr>
              <a:t>fold</a:t>
            </a:r>
            <a:r>
              <a:rPr lang="de-DE" sz="2000" dirty="0">
                <a:sym typeface="Wingdings"/>
              </a:rPr>
              <a:t>(</a:t>
            </a:r>
            <a:r>
              <a:rPr lang="de-DE" sz="2000" dirty="0">
                <a:solidFill>
                  <a:srgbClr val="262673"/>
                </a:solidFill>
                <a:sym typeface="Wingdings"/>
              </a:rPr>
              <a:t>+</a:t>
            </a:r>
            <a:r>
              <a:rPr lang="de-DE" sz="2000" dirty="0">
                <a:sym typeface="Wingdings"/>
              </a:rPr>
              <a:t>, </a:t>
            </a:r>
            <a:r>
              <a:rPr lang="de-DE" sz="2000" dirty="0" err="1">
                <a:sym typeface="Wingdings"/>
              </a:rPr>
              <a:t>tr</a:t>
            </a:r>
            <a:r>
              <a:rPr lang="de-DE" sz="2000" dirty="0">
                <a:sym typeface="Wingdings"/>
              </a:rPr>
              <a:t>, 0)</a:t>
            </a:r>
          </a:p>
          <a:p>
            <a:r>
              <a:rPr lang="de-DE" sz="2000" dirty="0">
                <a:sym typeface="Wingdings"/>
              </a:rPr>
              <a:t> 505</a:t>
            </a:r>
            <a:endParaRPr lang="de-DE" sz="2000" dirty="0"/>
          </a:p>
          <a:p>
            <a:endParaRPr lang="de-DE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de-DE" sz="2000" dirty="0" err="1" smtClean="0">
                <a:solidFill>
                  <a:schemeClr val="accent2">
                    <a:lumMod val="75000"/>
                  </a:schemeClr>
                </a:solidFill>
              </a:rPr>
              <a:t>function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accent2">
                    <a:lumMod val="75000"/>
                  </a:schemeClr>
                </a:solidFill>
              </a:rPr>
              <a:t>max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 (x, </a:t>
            </a:r>
            <a:r>
              <a:rPr lang="de-DE" sz="2000" dirty="0" err="1" smtClean="0">
                <a:solidFill>
                  <a:schemeClr val="accent2">
                    <a:lumMod val="75000"/>
                  </a:schemeClr>
                </a:solidFill>
              </a:rPr>
              <a:t>y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r>
              <a:rPr lang="de-DE" sz="2000" dirty="0" smtClean="0"/>
              <a:t>   </a:t>
            </a:r>
            <a:r>
              <a:rPr lang="de-DE" sz="2000" b="1" dirty="0" err="1" smtClean="0"/>
              <a:t>if</a:t>
            </a:r>
            <a:r>
              <a:rPr lang="de-DE" sz="2000" dirty="0" smtClean="0"/>
              <a:t>  x &gt; </a:t>
            </a:r>
            <a:r>
              <a:rPr lang="de-DE" sz="2000" dirty="0" err="1" smtClean="0"/>
              <a:t>y</a:t>
            </a:r>
            <a:r>
              <a:rPr lang="de-DE" sz="2000" dirty="0" smtClean="0"/>
              <a:t> </a:t>
            </a:r>
            <a:r>
              <a:rPr lang="de-DE" sz="2000" b="1" dirty="0" err="1" smtClean="0"/>
              <a:t>then</a:t>
            </a:r>
            <a:endParaRPr lang="de-DE" sz="2000" b="1" dirty="0" smtClean="0"/>
          </a:p>
          <a:p>
            <a:r>
              <a:rPr lang="de-DE" sz="2000" dirty="0" smtClean="0"/>
              <a:t>      </a:t>
            </a:r>
            <a:r>
              <a:rPr lang="de-DE" sz="2000" b="1" dirty="0" err="1" smtClean="0"/>
              <a:t>return</a:t>
            </a:r>
            <a:r>
              <a:rPr lang="de-DE" sz="2000" dirty="0" smtClean="0"/>
              <a:t> x</a:t>
            </a:r>
          </a:p>
          <a:p>
            <a:r>
              <a:rPr lang="de-DE" sz="2000" dirty="0" smtClean="0"/>
              <a:t>   </a:t>
            </a:r>
            <a:r>
              <a:rPr lang="de-DE" sz="2000" b="1" dirty="0" err="1" smtClean="0"/>
              <a:t>else</a:t>
            </a:r>
            <a:r>
              <a:rPr lang="de-DE" sz="2000" dirty="0" smtClean="0"/>
              <a:t> </a:t>
            </a:r>
            <a:r>
              <a:rPr lang="de-DE" sz="2000" b="1" dirty="0" err="1" smtClean="0"/>
              <a:t>return</a:t>
            </a:r>
            <a:r>
              <a:rPr lang="de-DE" sz="2000" dirty="0" smtClean="0"/>
              <a:t> </a:t>
            </a:r>
            <a:r>
              <a:rPr lang="de-DE" sz="2000" dirty="0" err="1" smtClean="0"/>
              <a:t>y</a:t>
            </a:r>
            <a:endParaRPr lang="de-DE" sz="2000" dirty="0" smtClean="0"/>
          </a:p>
          <a:p>
            <a:endParaRPr lang="de-DE" sz="2000" dirty="0"/>
          </a:p>
          <a:p>
            <a:r>
              <a:rPr lang="de-DE" sz="2000" dirty="0" err="1" smtClean="0"/>
              <a:t>fold</a:t>
            </a:r>
            <a:r>
              <a:rPr lang="de-DE" sz="2000" dirty="0" smtClean="0"/>
              <a:t>(</a:t>
            </a:r>
            <a:r>
              <a:rPr lang="de-DE" sz="2000" dirty="0" err="1" smtClean="0">
                <a:solidFill>
                  <a:schemeClr val="accent2">
                    <a:lumMod val="75000"/>
                  </a:schemeClr>
                </a:solidFill>
              </a:rPr>
              <a:t>max</a:t>
            </a:r>
            <a:r>
              <a:rPr lang="de-DE" sz="2000" dirty="0" smtClean="0"/>
              <a:t>, </a:t>
            </a:r>
            <a:r>
              <a:rPr lang="de-DE" sz="2000" dirty="0" err="1" smtClean="0"/>
              <a:t>tr</a:t>
            </a:r>
            <a:r>
              <a:rPr lang="de-DE" sz="2000" dirty="0" smtClean="0"/>
              <a:t>, 0)</a:t>
            </a:r>
          </a:p>
          <a:p>
            <a:pPr marL="342900" indent="-342900">
              <a:buFont typeface="Wingdings" charset="0"/>
              <a:buChar char="à"/>
            </a:pPr>
            <a:r>
              <a:rPr lang="de-DE" sz="2000" dirty="0" smtClean="0">
                <a:sym typeface="Wingdings"/>
              </a:rPr>
              <a:t>159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6568187" y="3558495"/>
            <a:ext cx="210826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solidFill>
                  <a:schemeClr val="accent2">
                    <a:lumMod val="75000"/>
                  </a:schemeClr>
                </a:solidFill>
              </a:rPr>
              <a:t>function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 min (x, </a:t>
            </a:r>
            <a:r>
              <a:rPr lang="de-DE" sz="2000" dirty="0" err="1" smtClean="0">
                <a:solidFill>
                  <a:schemeClr val="accent2">
                    <a:lumMod val="75000"/>
                  </a:schemeClr>
                </a:solidFill>
              </a:rPr>
              <a:t>y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r>
              <a:rPr lang="de-DE" sz="2000" dirty="0" smtClean="0"/>
              <a:t>   </a:t>
            </a:r>
            <a:r>
              <a:rPr lang="de-DE" sz="2000" b="1" dirty="0" err="1" smtClean="0"/>
              <a:t>if</a:t>
            </a:r>
            <a:r>
              <a:rPr lang="de-DE" sz="2000" dirty="0" smtClean="0"/>
              <a:t>  x &gt; </a:t>
            </a:r>
            <a:r>
              <a:rPr lang="de-DE" sz="2000" dirty="0" err="1" smtClean="0"/>
              <a:t>y</a:t>
            </a:r>
            <a:r>
              <a:rPr lang="de-DE" sz="2000" dirty="0" smtClean="0"/>
              <a:t> </a:t>
            </a:r>
            <a:r>
              <a:rPr lang="de-DE" sz="2000" b="1" dirty="0" err="1" smtClean="0"/>
              <a:t>then</a:t>
            </a:r>
            <a:endParaRPr lang="de-DE" sz="2000" b="1" dirty="0" smtClean="0"/>
          </a:p>
          <a:p>
            <a:r>
              <a:rPr lang="de-DE" sz="2000" dirty="0" smtClean="0"/>
              <a:t>      </a:t>
            </a:r>
            <a:r>
              <a:rPr lang="de-DE" sz="2000" b="1" dirty="0" err="1" smtClean="0"/>
              <a:t>return</a:t>
            </a:r>
            <a:r>
              <a:rPr lang="de-DE" sz="2000" dirty="0" smtClean="0"/>
              <a:t> </a:t>
            </a:r>
            <a:r>
              <a:rPr lang="de-DE" sz="2000" dirty="0" err="1" smtClean="0"/>
              <a:t>y</a:t>
            </a:r>
            <a:endParaRPr lang="de-DE" sz="2000" dirty="0" smtClean="0"/>
          </a:p>
          <a:p>
            <a:r>
              <a:rPr lang="de-DE" sz="2000" dirty="0" smtClean="0"/>
              <a:t>   </a:t>
            </a:r>
            <a:r>
              <a:rPr lang="de-DE" sz="2000" b="1" dirty="0" err="1" smtClean="0"/>
              <a:t>else</a:t>
            </a:r>
            <a:r>
              <a:rPr lang="de-DE" sz="2000" dirty="0" smtClean="0"/>
              <a:t> </a:t>
            </a:r>
            <a:r>
              <a:rPr lang="de-DE" sz="2000" b="1" dirty="0" err="1" smtClean="0"/>
              <a:t>return</a:t>
            </a:r>
            <a:r>
              <a:rPr lang="de-DE" sz="2000" dirty="0" smtClean="0"/>
              <a:t> x</a:t>
            </a:r>
          </a:p>
          <a:p>
            <a:endParaRPr lang="de-DE" sz="2000" dirty="0"/>
          </a:p>
          <a:p>
            <a:r>
              <a:rPr lang="de-DE" sz="2000" dirty="0" err="1" smtClean="0"/>
              <a:t>fold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</a:rPr>
              <a:t>min</a:t>
            </a:r>
            <a:r>
              <a:rPr lang="de-DE" sz="2000" dirty="0" smtClean="0"/>
              <a:t>, </a:t>
            </a:r>
            <a:r>
              <a:rPr lang="de-DE" sz="2000" dirty="0" err="1" smtClean="0"/>
              <a:t>tr</a:t>
            </a:r>
            <a:r>
              <a:rPr lang="de-DE" sz="2000" dirty="0" smtClean="0"/>
              <a:t>, </a:t>
            </a:r>
            <a:r>
              <a:rPr lang="de-DE" sz="2000" dirty="0"/>
              <a:t>∞</a:t>
            </a:r>
            <a:r>
              <a:rPr lang="de-DE" sz="2000" dirty="0" smtClean="0"/>
              <a:t>)</a:t>
            </a:r>
          </a:p>
          <a:p>
            <a:pPr marL="342900" indent="-342900">
              <a:buFont typeface="Wingdings" charset="0"/>
              <a:buChar char="à"/>
            </a:pPr>
            <a:r>
              <a:rPr lang="de-DE" sz="2000" dirty="0" smtClean="0">
                <a:sym typeface="Wingding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1506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-72007" y="188640"/>
            <a:ext cx="9540551" cy="576064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Wende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Funktion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auf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Elemente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an</a:t>
            </a: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95536" y="1052736"/>
            <a:ext cx="8352928" cy="539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400" b="1" dirty="0" err="1" smtClean="0">
                <a:solidFill>
                  <a:schemeClr val="accent2">
                    <a:lumMod val="75000"/>
                  </a:schemeClr>
                </a:solidFill>
              </a:rPr>
              <a:t>function</a:t>
            </a:r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fold</a:t>
            </a:r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de-DE" sz="2400" dirty="0" smtClean="0">
                <a:solidFill>
                  <a:srgbClr val="0000FF"/>
                </a:solidFill>
              </a:rPr>
              <a:t>f</a:t>
            </a:r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de-DE" sz="2400" dirty="0" err="1" smtClean="0">
                <a:solidFill>
                  <a:srgbClr val="3C8C93"/>
                </a:solidFill>
              </a:rPr>
              <a:t>tr</a:t>
            </a:r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de-DE" sz="2400" dirty="0" err="1" smtClean="0">
                <a:solidFill>
                  <a:srgbClr val="3C8C93"/>
                </a:solidFill>
              </a:rPr>
              <a:t>init</a:t>
            </a:r>
            <a:r>
              <a:rPr lang="de-DE" sz="2400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de-DE" sz="2400" dirty="0" smtClean="0"/>
              <a:t>   </a:t>
            </a:r>
            <a:r>
              <a:rPr lang="de-DE" sz="2400" b="1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emptyTree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tr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r>
              <a:rPr lang="de-DE" sz="2400" b="1" dirty="0" err="1" smtClean="0"/>
              <a:t>then</a:t>
            </a:r>
            <a:endParaRPr lang="de-DE" sz="2400" b="1" dirty="0" smtClean="0"/>
          </a:p>
          <a:p>
            <a:pPr>
              <a:lnSpc>
                <a:spcPct val="120000"/>
              </a:lnSpc>
            </a:pPr>
            <a:r>
              <a:rPr lang="de-DE" sz="2400" dirty="0"/>
              <a:t> </a:t>
            </a:r>
            <a:r>
              <a:rPr lang="de-DE" sz="2400" dirty="0" smtClean="0"/>
              <a:t>     </a:t>
            </a:r>
            <a:r>
              <a:rPr lang="de-DE" sz="2400" b="1" dirty="0" err="1" smtClean="0"/>
              <a:t>return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3C8C93"/>
                </a:solidFill>
              </a:rPr>
              <a:t>init</a:t>
            </a:r>
            <a:endParaRPr lang="de-DE" sz="2400" dirty="0" smtClean="0">
              <a:solidFill>
                <a:srgbClr val="3C8C93"/>
              </a:solidFill>
            </a:endParaRPr>
          </a:p>
          <a:p>
            <a:pPr>
              <a:lnSpc>
                <a:spcPct val="120000"/>
              </a:lnSpc>
            </a:pPr>
            <a:r>
              <a:rPr lang="de-DE" sz="2400" dirty="0"/>
              <a:t> </a:t>
            </a:r>
            <a:r>
              <a:rPr lang="de-DE" sz="2400" dirty="0" smtClean="0"/>
              <a:t>  </a:t>
            </a:r>
            <a:r>
              <a:rPr lang="de-DE" sz="2400" b="1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3C8C93"/>
                </a:solidFill>
              </a:rPr>
              <a:t>leaf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tr</a:t>
            </a:r>
            <a:r>
              <a:rPr lang="de-DE" sz="2400" dirty="0" smtClean="0">
                <a:solidFill>
                  <a:srgbClr val="3C8C93"/>
                </a:solidFill>
              </a:rPr>
              <a:t>)</a:t>
            </a:r>
            <a:r>
              <a:rPr lang="de-DE" sz="2400" dirty="0" smtClean="0"/>
              <a:t> </a:t>
            </a:r>
            <a:r>
              <a:rPr lang="de-DE" sz="2400" b="1" dirty="0" err="1" smtClean="0"/>
              <a:t>then</a:t>
            </a:r>
            <a:endParaRPr lang="de-DE" sz="2400" b="1" dirty="0" smtClean="0"/>
          </a:p>
          <a:p>
            <a:pPr>
              <a:lnSpc>
                <a:spcPct val="120000"/>
              </a:lnSpc>
            </a:pPr>
            <a:r>
              <a:rPr lang="de-DE" sz="2400" dirty="0"/>
              <a:t> </a:t>
            </a:r>
            <a:r>
              <a:rPr lang="de-DE" sz="2400" dirty="0" smtClean="0"/>
              <a:t>     </a:t>
            </a:r>
            <a:r>
              <a:rPr lang="de-DE" sz="2400" b="1" dirty="0" err="1" smtClean="0"/>
              <a:t>return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0000FF"/>
                </a:solidFill>
              </a:rPr>
              <a:t>f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init</a:t>
            </a:r>
            <a:r>
              <a:rPr lang="de-DE" sz="2400" dirty="0" smtClean="0">
                <a:solidFill>
                  <a:srgbClr val="3C8C93"/>
                </a:solidFill>
              </a:rPr>
              <a:t>, </a:t>
            </a:r>
            <a:r>
              <a:rPr lang="de-DE" sz="2400" dirty="0" err="1" smtClean="0">
                <a:solidFill>
                  <a:srgbClr val="3C8C93"/>
                </a:solidFill>
              </a:rPr>
              <a:t>key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tr</a:t>
            </a:r>
            <a:r>
              <a:rPr lang="de-DE" sz="2400" dirty="0" smtClean="0">
                <a:solidFill>
                  <a:srgbClr val="3C8C93"/>
                </a:solidFill>
              </a:rPr>
              <a:t>))</a:t>
            </a:r>
          </a:p>
          <a:p>
            <a:pPr>
              <a:lnSpc>
                <a:spcPct val="120000"/>
              </a:lnSpc>
            </a:pPr>
            <a:r>
              <a:rPr lang="de-DE" sz="2400" dirty="0"/>
              <a:t> </a:t>
            </a:r>
            <a:r>
              <a:rPr lang="de-DE" sz="2400" dirty="0" smtClean="0"/>
              <a:t>  </a:t>
            </a:r>
            <a:r>
              <a:rPr lang="de-DE" sz="2400" b="1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3C8C93"/>
                </a:solidFill>
              </a:rPr>
              <a:t>leftExists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tr</a:t>
            </a:r>
            <a:r>
              <a:rPr lang="de-DE" sz="2400" dirty="0" smtClean="0">
                <a:solidFill>
                  <a:srgbClr val="3C8C93"/>
                </a:solidFill>
              </a:rPr>
              <a:t>)</a:t>
            </a:r>
            <a:r>
              <a:rPr lang="de-DE" sz="2400" dirty="0" smtClean="0"/>
              <a:t> </a:t>
            </a:r>
            <a:r>
              <a:rPr lang="de-DE" sz="2400" b="1" dirty="0" err="1" smtClean="0"/>
              <a:t>then</a:t>
            </a:r>
            <a:endParaRPr lang="de-DE" sz="2400" b="1" dirty="0" smtClean="0"/>
          </a:p>
          <a:p>
            <a:pPr>
              <a:lnSpc>
                <a:spcPct val="120000"/>
              </a:lnSpc>
            </a:pPr>
            <a:r>
              <a:rPr lang="de-DE" sz="2400" dirty="0"/>
              <a:t> </a:t>
            </a:r>
            <a:r>
              <a:rPr lang="de-DE" sz="2400" dirty="0" smtClean="0"/>
              <a:t>     </a:t>
            </a:r>
            <a:r>
              <a:rPr lang="de-DE" sz="2400" dirty="0" smtClean="0">
                <a:solidFill>
                  <a:srgbClr val="3C8C93"/>
                </a:solidFill>
              </a:rPr>
              <a:t>x := </a:t>
            </a:r>
            <a:r>
              <a:rPr lang="de-DE" sz="2400" dirty="0" smtClean="0">
                <a:solidFill>
                  <a:srgbClr val="0000FF"/>
                </a:solidFill>
              </a:rPr>
              <a:t>f</a:t>
            </a:r>
            <a:r>
              <a:rPr lang="de-DE" sz="2400" dirty="0" smtClean="0">
                <a:solidFill>
                  <a:srgbClr val="3C8C93"/>
                </a:solidFill>
              </a:rPr>
              <a:t>(  </a:t>
            </a:r>
            <a:r>
              <a:rPr lang="de-DE" sz="2400" dirty="0" err="1" smtClean="0">
                <a:solidFill>
                  <a:srgbClr val="FF0000"/>
                </a:solidFill>
              </a:rPr>
              <a:t>fold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smtClean="0">
                <a:solidFill>
                  <a:schemeClr val="accent1">
                    <a:lumMod val="25000"/>
                  </a:schemeClr>
                </a:solidFill>
              </a:rPr>
              <a:t>f</a:t>
            </a:r>
            <a:r>
              <a:rPr lang="de-DE" sz="2400" dirty="0" smtClean="0">
                <a:solidFill>
                  <a:srgbClr val="3C8C93"/>
                </a:solidFill>
              </a:rPr>
              <a:t>, </a:t>
            </a:r>
            <a:r>
              <a:rPr lang="de-DE" sz="2400" dirty="0" err="1" smtClean="0">
                <a:solidFill>
                  <a:srgbClr val="3C8C93"/>
                </a:solidFill>
              </a:rPr>
              <a:t>left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tr</a:t>
            </a:r>
            <a:r>
              <a:rPr lang="de-DE" sz="2400" dirty="0" smtClean="0">
                <a:solidFill>
                  <a:srgbClr val="3C8C93"/>
                </a:solidFill>
              </a:rPr>
              <a:t>), </a:t>
            </a:r>
            <a:r>
              <a:rPr lang="de-DE" sz="2400" dirty="0" err="1" smtClean="0">
                <a:solidFill>
                  <a:srgbClr val="3C8C93"/>
                </a:solidFill>
              </a:rPr>
              <a:t>init</a:t>
            </a:r>
            <a:r>
              <a:rPr lang="de-DE" sz="2400" dirty="0" smtClean="0">
                <a:solidFill>
                  <a:srgbClr val="3C8C93"/>
                </a:solidFill>
              </a:rPr>
              <a:t>),  </a:t>
            </a:r>
            <a:r>
              <a:rPr lang="de-DE" sz="2400" dirty="0" err="1" smtClean="0">
                <a:solidFill>
                  <a:srgbClr val="3C8C93"/>
                </a:solidFill>
              </a:rPr>
              <a:t>key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tr</a:t>
            </a:r>
            <a:r>
              <a:rPr lang="de-DE" sz="2400" dirty="0" smtClean="0">
                <a:solidFill>
                  <a:srgbClr val="3C8C93"/>
                </a:solidFill>
              </a:rPr>
              <a:t>) )</a:t>
            </a:r>
          </a:p>
          <a:p>
            <a:pPr>
              <a:lnSpc>
                <a:spcPct val="120000"/>
              </a:lnSpc>
            </a:pPr>
            <a:r>
              <a:rPr lang="de-DE" sz="2400" dirty="0"/>
              <a:t> </a:t>
            </a:r>
            <a:r>
              <a:rPr lang="de-DE" sz="2400" dirty="0" smtClean="0"/>
              <a:t>     </a:t>
            </a:r>
            <a:r>
              <a:rPr lang="de-DE" sz="2400" b="1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3C8C93"/>
                </a:solidFill>
              </a:rPr>
              <a:t>rightExists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tr</a:t>
            </a:r>
            <a:r>
              <a:rPr lang="de-DE" sz="2400" dirty="0" smtClean="0">
                <a:solidFill>
                  <a:srgbClr val="3C8C93"/>
                </a:solidFill>
              </a:rPr>
              <a:t>) </a:t>
            </a:r>
            <a:r>
              <a:rPr lang="de-DE" sz="2400" b="1" dirty="0" err="1" smtClean="0"/>
              <a:t>then</a:t>
            </a:r>
            <a:endParaRPr lang="de-DE" sz="2400" b="1" dirty="0" smtClean="0"/>
          </a:p>
          <a:p>
            <a:pPr>
              <a:lnSpc>
                <a:spcPct val="120000"/>
              </a:lnSpc>
            </a:pPr>
            <a:r>
              <a:rPr lang="de-DE" sz="2400" dirty="0"/>
              <a:t> </a:t>
            </a:r>
            <a:r>
              <a:rPr lang="de-DE" sz="2400" dirty="0" smtClean="0"/>
              <a:t>        </a:t>
            </a:r>
            <a:r>
              <a:rPr lang="de-DE" sz="2400" b="1" dirty="0" err="1" smtClean="0"/>
              <a:t>return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fold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smtClean="0">
                <a:solidFill>
                  <a:srgbClr val="1E4649"/>
                </a:solidFill>
              </a:rPr>
              <a:t>f</a:t>
            </a:r>
            <a:r>
              <a:rPr lang="de-DE" sz="2400" dirty="0" smtClean="0">
                <a:solidFill>
                  <a:srgbClr val="3C8C93"/>
                </a:solidFill>
              </a:rPr>
              <a:t>, </a:t>
            </a:r>
            <a:r>
              <a:rPr lang="de-DE" sz="2400" dirty="0" err="1" smtClean="0">
                <a:solidFill>
                  <a:srgbClr val="3C8C93"/>
                </a:solidFill>
              </a:rPr>
              <a:t>right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tr</a:t>
            </a:r>
            <a:r>
              <a:rPr lang="de-DE" sz="2400" dirty="0" smtClean="0">
                <a:solidFill>
                  <a:srgbClr val="3C8C93"/>
                </a:solidFill>
              </a:rPr>
              <a:t>), x)</a:t>
            </a:r>
          </a:p>
          <a:p>
            <a:pPr>
              <a:lnSpc>
                <a:spcPct val="120000"/>
              </a:lnSpc>
            </a:pPr>
            <a:r>
              <a:rPr lang="de-DE" sz="2400" dirty="0"/>
              <a:t> </a:t>
            </a:r>
            <a:r>
              <a:rPr lang="de-DE" sz="2400" dirty="0" smtClean="0"/>
              <a:t>     </a:t>
            </a:r>
            <a:r>
              <a:rPr lang="de-DE" sz="2400" b="1" dirty="0" err="1" smtClean="0"/>
              <a:t>else</a:t>
            </a:r>
            <a:r>
              <a:rPr lang="de-DE" sz="2400" dirty="0" smtClean="0"/>
              <a:t> </a:t>
            </a:r>
            <a:r>
              <a:rPr lang="de-DE" sz="2400" b="1" dirty="0" err="1" smtClean="0"/>
              <a:t>return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3C8C93"/>
                </a:solidFill>
              </a:rPr>
              <a:t>x</a:t>
            </a:r>
          </a:p>
          <a:p>
            <a:pPr>
              <a:lnSpc>
                <a:spcPct val="120000"/>
              </a:lnSpc>
            </a:pPr>
            <a:r>
              <a:rPr lang="de-DE" sz="2400" dirty="0"/>
              <a:t> </a:t>
            </a:r>
            <a:r>
              <a:rPr lang="de-DE" sz="2400" dirty="0" smtClean="0"/>
              <a:t>  </a:t>
            </a:r>
            <a:r>
              <a:rPr lang="de-DE" sz="2400" b="1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3C8C93"/>
                </a:solidFill>
              </a:rPr>
              <a:t>rightExists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tr</a:t>
            </a:r>
            <a:r>
              <a:rPr lang="de-DE" sz="2400" dirty="0" smtClean="0">
                <a:solidFill>
                  <a:srgbClr val="3C8C93"/>
                </a:solidFill>
              </a:rPr>
              <a:t>) </a:t>
            </a:r>
            <a:r>
              <a:rPr lang="de-DE" sz="2400" dirty="0" err="1" smtClean="0"/>
              <a:t>then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FF0000"/>
                </a:solidFill>
              </a:rPr>
              <a:t>// linker Nachfolger existiert nicht</a:t>
            </a:r>
            <a:endParaRPr lang="de-DE" sz="2400" dirty="0" smtClean="0"/>
          </a:p>
          <a:p>
            <a:pPr>
              <a:lnSpc>
                <a:spcPct val="120000"/>
              </a:lnSpc>
            </a:pPr>
            <a:r>
              <a:rPr lang="de-DE" sz="2400" dirty="0"/>
              <a:t> </a:t>
            </a:r>
            <a:r>
              <a:rPr lang="de-DE" sz="2400" dirty="0" smtClean="0"/>
              <a:t>     </a:t>
            </a:r>
            <a:r>
              <a:rPr lang="de-DE" sz="2400" b="1" dirty="0" err="1" smtClean="0"/>
              <a:t>return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0000FF"/>
                </a:solidFill>
              </a:rPr>
              <a:t>f</a:t>
            </a:r>
            <a:r>
              <a:rPr lang="de-DE" sz="2400" dirty="0" smtClean="0">
                <a:solidFill>
                  <a:srgbClr val="3C8C93"/>
                </a:solidFill>
              </a:rPr>
              <a:t>( </a:t>
            </a:r>
            <a:r>
              <a:rPr lang="de-DE" sz="2400" dirty="0" err="1" smtClean="0">
                <a:solidFill>
                  <a:srgbClr val="FF0000"/>
                </a:solidFill>
              </a:rPr>
              <a:t>fold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smtClean="0">
                <a:solidFill>
                  <a:srgbClr val="1E4649"/>
                </a:solidFill>
              </a:rPr>
              <a:t>f</a:t>
            </a:r>
            <a:r>
              <a:rPr lang="de-DE" sz="2400" dirty="0" smtClean="0">
                <a:solidFill>
                  <a:srgbClr val="3C8C93"/>
                </a:solidFill>
              </a:rPr>
              <a:t>, </a:t>
            </a:r>
            <a:r>
              <a:rPr lang="de-DE" sz="2400" dirty="0" err="1" smtClean="0">
                <a:solidFill>
                  <a:srgbClr val="3C8C93"/>
                </a:solidFill>
              </a:rPr>
              <a:t>right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tr</a:t>
            </a:r>
            <a:r>
              <a:rPr lang="de-DE" sz="2400" dirty="0" smtClean="0">
                <a:solidFill>
                  <a:srgbClr val="3C8C93"/>
                </a:solidFill>
              </a:rPr>
              <a:t>), </a:t>
            </a:r>
            <a:r>
              <a:rPr lang="de-DE" sz="2400" dirty="0" err="1" smtClean="0">
                <a:solidFill>
                  <a:srgbClr val="3C8C93"/>
                </a:solidFill>
              </a:rPr>
              <a:t>init</a:t>
            </a:r>
            <a:r>
              <a:rPr lang="de-DE" sz="2400" dirty="0" smtClean="0">
                <a:solidFill>
                  <a:srgbClr val="3C8C93"/>
                </a:solidFill>
              </a:rPr>
              <a:t>),  </a:t>
            </a:r>
            <a:r>
              <a:rPr lang="de-DE" sz="2400" dirty="0" err="1" smtClean="0">
                <a:solidFill>
                  <a:srgbClr val="3C8C93"/>
                </a:solidFill>
              </a:rPr>
              <a:t>key</a:t>
            </a:r>
            <a:r>
              <a:rPr lang="de-DE" sz="2400" dirty="0" smtClean="0">
                <a:solidFill>
                  <a:srgbClr val="3C8C93"/>
                </a:solidFill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</a:rPr>
              <a:t>tr</a:t>
            </a:r>
            <a:r>
              <a:rPr lang="de-DE" sz="2400" dirty="0" smtClean="0">
                <a:solidFill>
                  <a:srgbClr val="3C8C93"/>
                </a:solidFill>
              </a:rPr>
              <a:t>) )</a:t>
            </a:r>
          </a:p>
        </p:txBody>
      </p:sp>
    </p:spTree>
    <p:extLst>
      <p:ext uri="{BB962C8B-B14F-4D97-AF65-F5344CB8AC3E}">
        <p14:creationId xmlns:p14="http://schemas.microsoft.com/office/powerpoint/2010/main" val="766865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Inorder</a:t>
            </a:r>
            <a:r>
              <a:rPr lang="de-DE" dirty="0" smtClean="0"/>
              <a:t>-Ausgabe ergibt Sortierreihenfolge</a:t>
            </a:r>
            <a:endParaRPr lang="de-DE" dirty="0"/>
          </a:p>
        </p:txBody>
      </p:sp>
      <p:pic>
        <p:nvPicPr>
          <p:cNvPr id="5" name="Picture 3" descr="f4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5508625" cy="4160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3274864" y="2186583"/>
            <a:ext cx="649288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2050902" y="3339108"/>
            <a:ext cx="720725" cy="71913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2266802" y="3555008"/>
            <a:ext cx="649287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274864" y="3481983"/>
            <a:ext cx="720725" cy="7207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3274864" y="4418608"/>
            <a:ext cx="720725" cy="7207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V="1">
            <a:off x="3419327" y="4563071"/>
            <a:ext cx="720725" cy="7191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 flipV="1">
            <a:off x="3492352" y="3266083"/>
            <a:ext cx="719137" cy="7207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3492352" y="2402483"/>
            <a:ext cx="647700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4427389" y="2402483"/>
            <a:ext cx="720725" cy="6477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5003652" y="3410546"/>
            <a:ext cx="288925" cy="576262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5219552" y="3481983"/>
            <a:ext cx="288925" cy="5762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5651352" y="3481983"/>
            <a:ext cx="720725" cy="6492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H="1">
            <a:off x="5651352" y="4418608"/>
            <a:ext cx="720725" cy="7207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V="1">
            <a:off x="5795814" y="4563071"/>
            <a:ext cx="720725" cy="7191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H="1" flipV="1">
            <a:off x="5795814" y="3266083"/>
            <a:ext cx="792163" cy="7207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H="1" flipV="1">
            <a:off x="4571852" y="2115146"/>
            <a:ext cx="863600" cy="71913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763688" y="6134696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-5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2359001" y="6134696"/>
            <a:ext cx="409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-2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2881288" y="6134696"/>
            <a:ext cx="395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de-DE" sz="2000"/>
              <a:t> 0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3511526" y="6134696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12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4068738" y="6134696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14</a:t>
            </a: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664051" y="6134696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20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5221263" y="6134696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23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5816576" y="6134696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28</a:t>
            </a: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6318226" y="6134696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/>
              <a:t>36</a:t>
            </a:r>
          </a:p>
        </p:txBody>
      </p:sp>
      <p:sp>
        <p:nvSpPr>
          <p:cNvPr id="32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26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868144" y="1412776"/>
            <a:ext cx="29950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printNode</a:t>
            </a:r>
            <a:r>
              <a:rPr lang="de-DE" dirty="0" smtClean="0"/>
              <a:t>(</a:t>
            </a:r>
            <a:r>
              <a:rPr lang="de-DE" dirty="0" err="1" smtClean="0"/>
              <a:t>ignore</a:t>
            </a:r>
            <a:r>
              <a:rPr lang="de-DE" dirty="0" smtClean="0"/>
              <a:t>, x)</a:t>
            </a:r>
          </a:p>
          <a:p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dirty="0" err="1" smtClean="0"/>
              <a:t>print</a:t>
            </a:r>
            <a:r>
              <a:rPr lang="de-DE" dirty="0" smtClean="0"/>
              <a:t>(x)</a:t>
            </a:r>
          </a:p>
          <a:p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dirty="0" err="1" smtClean="0"/>
              <a:t>return</a:t>
            </a:r>
            <a:r>
              <a:rPr lang="de-DE" dirty="0" smtClean="0"/>
              <a:t> </a:t>
            </a:r>
            <a:r>
              <a:rPr lang="de-DE" dirty="0"/>
              <a:t>0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fold</a:t>
            </a:r>
            <a:r>
              <a:rPr lang="de-DE" dirty="0" smtClean="0"/>
              <a:t>(</a:t>
            </a:r>
            <a:r>
              <a:rPr lang="de-DE" dirty="0" err="1" smtClean="0"/>
              <a:t>printNode</a:t>
            </a:r>
            <a:r>
              <a:rPr lang="de-DE" dirty="0" smtClean="0"/>
              <a:t>, </a:t>
            </a:r>
            <a:r>
              <a:rPr lang="de-DE" dirty="0" err="1" smtClean="0"/>
              <a:t>tr</a:t>
            </a:r>
            <a:r>
              <a:rPr lang="de-DE" dirty="0" smtClean="0"/>
              <a:t>, 0)</a:t>
            </a:r>
            <a:endParaRPr lang="de-DE" dirty="0"/>
          </a:p>
        </p:txBody>
      </p:sp>
      <p:sp>
        <p:nvSpPr>
          <p:cNvPr id="33" name="Line 44"/>
          <p:cNvSpPr>
            <a:spLocks noChangeShapeType="1"/>
          </p:cNvSpPr>
          <p:nvPr/>
        </p:nvSpPr>
        <p:spPr bwMode="auto">
          <a:xfrm>
            <a:off x="2267744" y="2060848"/>
            <a:ext cx="180019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Textfeld 33"/>
          <p:cNvSpPr txBox="1"/>
          <p:nvPr/>
        </p:nvSpPr>
        <p:spPr>
          <a:xfrm>
            <a:off x="1907704" y="183553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984498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" grpId="0"/>
      <p:bldP spid="33" grpId="0" animBg="1"/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Suche im binären </a:t>
            </a:r>
            <a:r>
              <a:rPr lang="de-DE" dirty="0" err="1" smtClean="0"/>
              <a:t>Suchbaum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>
                <a:sym typeface="Arrows2" pitchFamily="34" charset="2"/>
              </a:rPr>
              <a:t>Suche nach einem Element </a:t>
            </a:r>
            <a:r>
              <a:rPr lang="de-DE" altLang="de-DE" dirty="0" smtClean="0">
                <a:sym typeface="Arrows2" pitchFamily="34" charset="2"/>
              </a:rPr>
              <a:t>im </a:t>
            </a:r>
            <a:r>
              <a:rPr lang="de-DE" altLang="de-DE" dirty="0">
                <a:sym typeface="Arrows2" pitchFamily="34" charset="2"/>
              </a:rPr>
              <a:t>binären </a:t>
            </a:r>
            <a:r>
              <a:rPr lang="de-DE" altLang="de-DE" dirty="0" err="1">
                <a:sym typeface="Arrows2" pitchFamily="34" charset="2"/>
              </a:rPr>
              <a:t>Suchbaum</a:t>
            </a:r>
            <a:r>
              <a:rPr lang="de-DE" altLang="de-DE" dirty="0">
                <a:sym typeface="Arrows2" pitchFamily="34" charset="2"/>
              </a:rPr>
              <a:t>:</a:t>
            </a:r>
          </a:p>
          <a:p>
            <a:pPr lvl="1"/>
            <a:r>
              <a:rPr lang="de-DE" altLang="de-DE" dirty="0">
                <a:sym typeface="Arrows2" pitchFamily="34" charset="2"/>
              </a:rPr>
              <a:t>Baum ist leer:</a:t>
            </a:r>
          </a:p>
          <a:p>
            <a:pPr lvl="2"/>
            <a:r>
              <a:rPr lang="de-DE" altLang="de-DE" dirty="0">
                <a:sym typeface="Arrows2" pitchFamily="34" charset="2"/>
              </a:rPr>
              <a:t>Element nicht gefunden</a:t>
            </a:r>
          </a:p>
          <a:p>
            <a:pPr lvl="1"/>
            <a:r>
              <a:rPr lang="de-DE" altLang="de-DE" dirty="0">
                <a:sym typeface="Arrows2" pitchFamily="34" charset="2"/>
              </a:rPr>
              <a:t>Baum ist nicht leer:</a:t>
            </a:r>
          </a:p>
          <a:p>
            <a:pPr lvl="2"/>
            <a:r>
              <a:rPr lang="de-DE" altLang="de-DE" dirty="0">
                <a:sym typeface="Arrows2" pitchFamily="34" charset="2"/>
              </a:rPr>
              <a:t>Wurzelelement ist gleich dem gesuchten Element:</a:t>
            </a:r>
          </a:p>
          <a:p>
            <a:pPr lvl="3"/>
            <a:r>
              <a:rPr lang="de-DE" altLang="de-DE" dirty="0">
                <a:sym typeface="Arrows2" pitchFamily="34" charset="2"/>
              </a:rPr>
              <a:t>Element gefunden</a:t>
            </a:r>
          </a:p>
          <a:p>
            <a:pPr lvl="2"/>
            <a:r>
              <a:rPr lang="de-DE" altLang="de-DE" dirty="0">
                <a:sym typeface="Arrows2" pitchFamily="34" charset="2"/>
              </a:rPr>
              <a:t>Gesuchtes Element ist kleiner als das Wurzelelement:</a:t>
            </a:r>
          </a:p>
          <a:p>
            <a:pPr lvl="3"/>
            <a:r>
              <a:rPr lang="de-DE" altLang="de-DE" dirty="0">
                <a:sym typeface="Arrows2" pitchFamily="34" charset="2"/>
              </a:rPr>
              <a:t>Suche im linken Unterbaum rekursiv</a:t>
            </a:r>
          </a:p>
          <a:p>
            <a:pPr lvl="2"/>
            <a:r>
              <a:rPr lang="de-DE" altLang="de-DE" dirty="0">
                <a:sym typeface="Arrows2" pitchFamily="34" charset="2"/>
              </a:rPr>
              <a:t>Gesuchtes Element ist größer als das Wurzelelement:</a:t>
            </a:r>
          </a:p>
          <a:p>
            <a:pPr lvl="3"/>
            <a:r>
              <a:rPr lang="de-DE" altLang="de-DE" dirty="0">
                <a:sym typeface="Arrows2" pitchFamily="34" charset="2"/>
              </a:rPr>
              <a:t>Suche im rechten Unterbaum </a:t>
            </a:r>
            <a:r>
              <a:rPr lang="de-DE" altLang="de-DE" dirty="0" smtClean="0">
                <a:sym typeface="Arrows2" pitchFamily="34" charset="2"/>
              </a:rPr>
              <a:t>rekursiv</a:t>
            </a:r>
            <a:endParaRPr lang="de-DE" altLang="de-DE" dirty="0">
              <a:sym typeface="Arrows2" pitchFamily="34" charset="2"/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935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4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46497"/>
            <a:ext cx="6781800" cy="5122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4787900" y="2103710"/>
            <a:ext cx="936625" cy="9366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6227763" y="3545160"/>
            <a:ext cx="936625" cy="863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6156325" y="4911997"/>
            <a:ext cx="863600" cy="8651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Suche nach 28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116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Suche nach 13</a:t>
            </a:r>
            <a:endParaRPr lang="de-DE" dirty="0"/>
          </a:p>
        </p:txBody>
      </p:sp>
      <p:pic>
        <p:nvPicPr>
          <p:cNvPr id="5" name="Picture 3" descr="f4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46497"/>
            <a:ext cx="6781800" cy="5122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3348038" y="2319610"/>
            <a:ext cx="936625" cy="865187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348038" y="3545160"/>
            <a:ext cx="936625" cy="863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4716463" y="4985022"/>
            <a:ext cx="431800" cy="36036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84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Dynamische Mengen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361"/>
          </a:xfrm>
        </p:spPr>
        <p:txBody>
          <a:bodyPr/>
          <a:lstStyle/>
          <a:p>
            <a:r>
              <a:rPr lang="de-DE" sz="2400" dirty="0" smtClean="0"/>
              <a:t>Zusätzliche Operationen</a:t>
            </a:r>
          </a:p>
          <a:p>
            <a:pPr lvl="1"/>
            <a:r>
              <a:rPr lang="de-DE" sz="2000" dirty="0" err="1" smtClean="0">
                <a:solidFill>
                  <a:srgbClr val="FF0000"/>
                </a:solidFill>
              </a:rPr>
              <a:t>union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s1</a:t>
            </a:r>
            <a:r>
              <a:rPr lang="de-DE" sz="2000" dirty="0" smtClean="0"/>
              <a:t>,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 s2</a:t>
            </a:r>
            <a:r>
              <a:rPr lang="de-DE" sz="2000" dirty="0" smtClean="0"/>
              <a:t>) (</a:t>
            </a:r>
            <a:r>
              <a:rPr lang="de-DE" sz="2000" dirty="0" err="1" smtClean="0"/>
              <a:t>merge</a:t>
            </a:r>
            <a:r>
              <a:rPr lang="de-DE" sz="2000" dirty="0" smtClean="0"/>
              <a:t>)</a:t>
            </a:r>
          </a:p>
          <a:p>
            <a:pPr lvl="1"/>
            <a:r>
              <a:rPr lang="de-DE" sz="2000" dirty="0" err="1" smtClean="0">
                <a:solidFill>
                  <a:srgbClr val="FF0000"/>
                </a:solidFill>
              </a:rPr>
              <a:t>intersect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rgbClr val="3C8C93"/>
                </a:solidFill>
              </a:rPr>
              <a:t>s1</a:t>
            </a:r>
            <a:r>
              <a:rPr lang="de-DE" sz="2000" dirty="0" smtClean="0">
                <a:solidFill>
                  <a:srgbClr val="000000"/>
                </a:solidFill>
              </a:rPr>
              <a:t>,</a:t>
            </a:r>
            <a:r>
              <a:rPr lang="de-DE" sz="2000" dirty="0" smtClean="0">
                <a:solidFill>
                  <a:srgbClr val="3C8C93"/>
                </a:solidFill>
              </a:rPr>
              <a:t> s2</a:t>
            </a:r>
            <a:r>
              <a:rPr lang="de-DE" sz="2000" dirty="0" smtClean="0"/>
              <a:t>)</a:t>
            </a:r>
          </a:p>
          <a:p>
            <a:pPr lvl="1"/>
            <a:r>
              <a:rPr lang="de-DE" sz="2000" dirty="0" err="1">
                <a:solidFill>
                  <a:srgbClr val="FF0000"/>
                </a:solidFill>
              </a:rPr>
              <a:t>map</a:t>
            </a:r>
            <a:r>
              <a:rPr lang="de-DE" sz="2000" dirty="0">
                <a:solidFill>
                  <a:srgbClr val="000000"/>
                </a:solidFill>
              </a:rPr>
              <a:t>(</a:t>
            </a:r>
            <a:r>
              <a:rPr lang="de-DE" sz="2000" dirty="0">
                <a:solidFill>
                  <a:srgbClr val="3C8C93"/>
                </a:solidFill>
              </a:rPr>
              <a:t>f</a:t>
            </a:r>
            <a:r>
              <a:rPr lang="de-DE" sz="2000" dirty="0">
                <a:solidFill>
                  <a:srgbClr val="000000"/>
                </a:solidFill>
              </a:rPr>
              <a:t>,</a:t>
            </a:r>
            <a:r>
              <a:rPr lang="de-DE" sz="2000" dirty="0">
                <a:solidFill>
                  <a:srgbClr val="3C8C93"/>
                </a:solidFill>
              </a:rPr>
              <a:t> s</a:t>
            </a:r>
            <a:r>
              <a:rPr lang="de-DE" sz="2000" dirty="0">
                <a:solidFill>
                  <a:srgbClr val="000000"/>
                </a:solidFill>
              </a:rPr>
              <a:t>)</a:t>
            </a:r>
            <a:r>
              <a:rPr lang="de-DE" sz="2000" dirty="0"/>
              <a:t>: wendet </a:t>
            </a:r>
            <a:r>
              <a:rPr lang="de-DE" sz="2000" dirty="0">
                <a:solidFill>
                  <a:srgbClr val="3C8C93"/>
                </a:solidFill>
              </a:rPr>
              <a:t>f</a:t>
            </a:r>
            <a:r>
              <a:rPr lang="de-DE" sz="2000" dirty="0"/>
              <a:t> auf jedes Element aus </a:t>
            </a:r>
            <a:r>
              <a:rPr lang="de-DE" sz="2000" dirty="0">
                <a:solidFill>
                  <a:srgbClr val="3C8C93"/>
                </a:solidFill>
              </a:rPr>
              <a:t>s</a:t>
            </a:r>
            <a:r>
              <a:rPr lang="de-DE" sz="2000" dirty="0"/>
              <a:t> an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und </a:t>
            </a:r>
            <a:r>
              <a:rPr lang="de-DE" sz="2000" dirty="0"/>
              <a:t>gibt Ergebnisse als neue Menge zurück</a:t>
            </a:r>
          </a:p>
          <a:p>
            <a:pPr lvl="1"/>
            <a:r>
              <a:rPr lang="de-DE" sz="2000" dirty="0" err="1">
                <a:solidFill>
                  <a:srgbClr val="FF0000"/>
                </a:solidFill>
              </a:rPr>
              <a:t>fold</a:t>
            </a:r>
            <a:r>
              <a:rPr lang="de-DE" sz="2000" dirty="0">
                <a:solidFill>
                  <a:srgbClr val="000000"/>
                </a:solidFill>
              </a:rPr>
              <a:t>(</a:t>
            </a:r>
            <a:r>
              <a:rPr lang="de-DE" sz="2000" dirty="0">
                <a:solidFill>
                  <a:srgbClr val="3C8C93"/>
                </a:solidFill>
              </a:rPr>
              <a:t>f</a:t>
            </a:r>
            <a:r>
              <a:rPr lang="de-DE" sz="2000" dirty="0">
                <a:solidFill>
                  <a:srgbClr val="000000"/>
                </a:solidFill>
              </a:rPr>
              <a:t>,</a:t>
            </a:r>
            <a:r>
              <a:rPr lang="de-DE" sz="2000" dirty="0">
                <a:solidFill>
                  <a:srgbClr val="3C8C93"/>
                </a:solidFill>
              </a:rPr>
              <a:t> s</a:t>
            </a:r>
            <a:r>
              <a:rPr lang="de-DE" sz="2000" dirty="0">
                <a:solidFill>
                  <a:srgbClr val="000000"/>
                </a:solidFill>
              </a:rPr>
              <a:t>,</a:t>
            </a:r>
            <a:r>
              <a:rPr lang="de-DE" sz="2000" dirty="0">
                <a:solidFill>
                  <a:srgbClr val="3C8C93"/>
                </a:solidFill>
              </a:rPr>
              <a:t> </a:t>
            </a:r>
            <a:r>
              <a:rPr lang="de-DE" sz="2000" dirty="0" err="1">
                <a:solidFill>
                  <a:srgbClr val="3C8C93"/>
                </a:solidFill>
              </a:rPr>
              <a:t>init</a:t>
            </a:r>
            <a:r>
              <a:rPr lang="de-DE" sz="2000" dirty="0">
                <a:solidFill>
                  <a:srgbClr val="000000"/>
                </a:solidFill>
              </a:rPr>
              <a:t>)</a:t>
            </a:r>
            <a:r>
              <a:rPr lang="de-DE" sz="2000" dirty="0"/>
              <a:t>: wendet die </a:t>
            </a:r>
            <a:r>
              <a:rPr lang="de-DE" sz="2000" dirty="0" smtClean="0"/>
              <a:t>Funktion </a:t>
            </a:r>
            <a:r>
              <a:rPr lang="de-DE" sz="2000" dirty="0">
                <a:solidFill>
                  <a:srgbClr val="3C8C93"/>
                </a:solidFill>
              </a:rPr>
              <a:t>f</a:t>
            </a:r>
            <a:r>
              <a:rPr lang="de-DE" sz="2000" dirty="0"/>
              <a:t> </a:t>
            </a:r>
            <a:r>
              <a:rPr lang="de-DE" sz="2000" dirty="0" err="1" smtClean="0"/>
              <a:t>kaskadierend</a:t>
            </a: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2000" dirty="0" smtClean="0"/>
              <a:t>auf Objekte in </a:t>
            </a:r>
            <a:r>
              <a:rPr lang="de-DE" sz="2000" dirty="0">
                <a:solidFill>
                  <a:srgbClr val="3C8C93"/>
                </a:solidFill>
              </a:rPr>
              <a:t>s</a:t>
            </a:r>
            <a:r>
              <a:rPr lang="de-DE" sz="2000" dirty="0"/>
              <a:t> an, </a:t>
            </a:r>
            <a:r>
              <a:rPr lang="de-DE" sz="2000" dirty="0" smtClean="0"/>
              <a:t>liefert </a:t>
            </a:r>
            <a:r>
              <a:rPr lang="de-DE" sz="2000" dirty="0"/>
              <a:t>einen </a:t>
            </a:r>
            <a:r>
              <a:rPr lang="de-DE" sz="2000" dirty="0" smtClean="0"/>
              <a:t>Wert</a:t>
            </a:r>
          </a:p>
          <a:p>
            <a:r>
              <a:rPr lang="de-DE" sz="2400" dirty="0" err="1" smtClean="0"/>
              <a:t>Iteratoren</a:t>
            </a:r>
            <a:r>
              <a:rPr lang="de-DE" sz="2400" dirty="0" smtClean="0"/>
              <a:t> für einfache Mengen und Multimengen</a:t>
            </a:r>
          </a:p>
          <a:p>
            <a:pPr lvl="1"/>
            <a:r>
              <a:rPr lang="de-DE" sz="2000" dirty="0" err="1" smtClean="0">
                <a:solidFill>
                  <a:srgbClr val="FF0000"/>
                </a:solidFill>
              </a:rPr>
              <a:t>getIterator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000" dirty="0" smtClean="0"/>
              <a:t>), </a:t>
            </a:r>
          </a:p>
          <a:p>
            <a:pPr lvl="1"/>
            <a:r>
              <a:rPr lang="de-DE" sz="2000" dirty="0" err="1" smtClean="0">
                <a:solidFill>
                  <a:srgbClr val="FF0000"/>
                </a:solidFill>
              </a:rPr>
              <a:t>testNextElement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rgbClr val="3C8C93"/>
                </a:solidFill>
              </a:rPr>
              <a:t>i</a:t>
            </a:r>
            <a:r>
              <a:rPr lang="de-DE" sz="2000" dirty="0" smtClean="0"/>
              <a:t>), </a:t>
            </a:r>
            <a:r>
              <a:rPr lang="de-DE" sz="2000" dirty="0" err="1" smtClean="0">
                <a:solidFill>
                  <a:srgbClr val="FF0000"/>
                </a:solidFill>
              </a:rPr>
              <a:t>testPreviousElement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rgbClr val="3C8C93"/>
                </a:solidFill>
              </a:rPr>
              <a:t>i</a:t>
            </a:r>
            <a:r>
              <a:rPr lang="de-DE" sz="2000" dirty="0" smtClean="0"/>
              <a:t>)</a:t>
            </a:r>
          </a:p>
          <a:p>
            <a:pPr lvl="1"/>
            <a:r>
              <a:rPr lang="de-DE" sz="2000" dirty="0" err="1" smtClean="0">
                <a:solidFill>
                  <a:srgbClr val="FF0000"/>
                </a:solidFill>
              </a:rPr>
              <a:t>nextElement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rgbClr val="3C8C93"/>
                </a:solidFill>
              </a:rPr>
              <a:t>i</a:t>
            </a:r>
            <a:r>
              <a:rPr lang="de-DE" sz="2000" dirty="0" smtClean="0"/>
              <a:t>), </a:t>
            </a:r>
            <a:r>
              <a:rPr lang="de-DE" sz="2000" dirty="0" err="1" smtClean="0">
                <a:solidFill>
                  <a:srgbClr val="FF0000"/>
                </a:solidFill>
              </a:rPr>
              <a:t>previousElement</a:t>
            </a:r>
            <a:r>
              <a:rPr lang="de-DE" sz="2000" dirty="0" smtClean="0"/>
              <a:t>(</a:t>
            </a:r>
            <a:r>
              <a:rPr lang="de-DE" sz="2000" dirty="0" smtClean="0">
                <a:solidFill>
                  <a:srgbClr val="3C8C93"/>
                </a:solidFill>
              </a:rPr>
              <a:t>i</a:t>
            </a:r>
            <a:r>
              <a:rPr lang="de-DE" sz="2000" dirty="0" smtClean="0"/>
              <a:t>)</a:t>
            </a:r>
          </a:p>
          <a:p>
            <a:r>
              <a:rPr lang="de-DE" sz="2200" dirty="0" err="1" smtClean="0"/>
              <a:t>Iteratoren</a:t>
            </a:r>
            <a:r>
              <a:rPr lang="de-DE" sz="2200" dirty="0" smtClean="0"/>
              <a:t> für geordnete Mengen</a:t>
            </a:r>
          </a:p>
          <a:p>
            <a:pPr lvl="1"/>
            <a:r>
              <a:rPr lang="de-DE" sz="2000" dirty="0" err="1">
                <a:solidFill>
                  <a:srgbClr val="FF0000"/>
                </a:solidFill>
              </a:rPr>
              <a:t>getIterator</a:t>
            </a:r>
            <a:r>
              <a:rPr lang="de-DE" sz="2000" dirty="0"/>
              <a:t>(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000" dirty="0"/>
              <a:t>, </a:t>
            </a:r>
            <a:r>
              <a:rPr lang="de-DE" sz="2000" dirty="0" err="1">
                <a:solidFill>
                  <a:srgbClr val="3C8C93"/>
                </a:solidFill>
              </a:rPr>
              <a:t>fromKey</a:t>
            </a:r>
            <a:r>
              <a:rPr lang="de-DE" sz="2000" dirty="0"/>
              <a:t>), </a:t>
            </a:r>
            <a:r>
              <a:rPr lang="de-DE" sz="2000" dirty="0" err="1">
                <a:solidFill>
                  <a:srgbClr val="FF0000"/>
                </a:solidFill>
              </a:rPr>
              <a:t>getIterator</a:t>
            </a:r>
            <a:r>
              <a:rPr lang="de-DE" sz="2000" dirty="0"/>
              <a:t>(</a:t>
            </a:r>
            <a:r>
              <a:rPr lang="de-DE" sz="2000" dirty="0">
                <a:solidFill>
                  <a:srgbClr val="3C8C93"/>
                </a:solidFill>
              </a:rPr>
              <a:t>s</a:t>
            </a:r>
            <a:r>
              <a:rPr lang="de-DE" sz="2000" dirty="0"/>
              <a:t>, </a:t>
            </a:r>
            <a:r>
              <a:rPr lang="de-DE" sz="2000" dirty="0" err="1">
                <a:solidFill>
                  <a:srgbClr val="3C8C93"/>
                </a:solidFill>
              </a:rPr>
              <a:t>fromKey</a:t>
            </a:r>
            <a:r>
              <a:rPr lang="de-DE" sz="2000" dirty="0"/>
              <a:t>, </a:t>
            </a:r>
            <a:r>
              <a:rPr lang="de-DE" sz="2000" dirty="0" err="1">
                <a:solidFill>
                  <a:srgbClr val="3C8C93"/>
                </a:solidFill>
              </a:rPr>
              <a:t>toKey</a:t>
            </a:r>
            <a:r>
              <a:rPr lang="de-DE" sz="2000" dirty="0"/>
              <a:t>)</a:t>
            </a:r>
          </a:p>
          <a:p>
            <a:pPr lvl="1"/>
            <a:endParaRPr lang="de-DE" sz="2000" dirty="0" smtClean="0"/>
          </a:p>
          <a:p>
            <a:endParaRPr lang="de-DE" sz="2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49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Binärer </a:t>
            </a:r>
            <a:r>
              <a:rPr lang="de-DE" dirty="0" err="1" smtClean="0"/>
              <a:t>Suchbaum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Wie kann man </a:t>
            </a:r>
            <a:r>
              <a:rPr lang="de-DE" dirty="0" err="1" smtClean="0"/>
              <a:t>Iteratoren</a:t>
            </a:r>
            <a:r>
              <a:rPr lang="de-DE" dirty="0" smtClean="0"/>
              <a:t> realisieren?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getIterator</a:t>
            </a:r>
            <a:r>
              <a:rPr lang="de-DE" dirty="0" smtClean="0"/>
              <a:t>(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 smtClean="0"/>
              <a:t>) bzw. </a:t>
            </a:r>
            <a:r>
              <a:rPr lang="de-DE" dirty="0" err="1" smtClean="0">
                <a:solidFill>
                  <a:srgbClr val="FF0000"/>
                </a:solidFill>
              </a:rPr>
              <a:t>getIterator</a:t>
            </a:r>
            <a:r>
              <a:rPr lang="de-DE" dirty="0" smtClean="0"/>
              <a:t>(</a:t>
            </a:r>
            <a:r>
              <a:rPr lang="de-DE" dirty="0" smtClean="0">
                <a:solidFill>
                  <a:srgbClr val="3C8C93"/>
                </a:solidFill>
              </a:rPr>
              <a:t>s</a:t>
            </a:r>
            <a:r>
              <a:rPr lang="de-DE" dirty="0" smtClean="0"/>
              <a:t>, </a:t>
            </a:r>
            <a:r>
              <a:rPr lang="de-DE" dirty="0" err="1" smtClean="0">
                <a:solidFill>
                  <a:srgbClr val="3C8C93"/>
                </a:solidFill>
              </a:rPr>
              <a:t>firstKey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64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B111-DE11-7A45-848F-BBD7EAEDEE08}" type="slidenum">
              <a:rPr lang="de-DE"/>
              <a:pPr/>
              <a:t>31</a:t>
            </a:fld>
            <a:endParaRPr lang="de-DE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Suchstruktur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hlink"/>
                </a:solidFill>
              </a:rPr>
              <a:t>Idee:</a:t>
            </a:r>
            <a:r>
              <a:rPr lang="de-DE" dirty="0"/>
              <a:t> füge Navigationsstruktur hinzu, die </a:t>
            </a:r>
            <a:r>
              <a:rPr lang="de-DE" dirty="0" err="1">
                <a:solidFill>
                  <a:schemeClr val="accent2"/>
                </a:solidFill>
              </a:rPr>
              <a:t>search</a:t>
            </a:r>
            <a:r>
              <a:rPr lang="de-DE" dirty="0"/>
              <a:t> effizient </a:t>
            </a:r>
            <a:r>
              <a:rPr lang="de-DE" dirty="0" smtClean="0"/>
              <a:t>macht, Navigationsstruktur enthält nur Schlüssel</a:t>
            </a:r>
            <a:endParaRPr lang="de-DE" dirty="0"/>
          </a:p>
        </p:txBody>
      </p:sp>
      <p:grpSp>
        <p:nvGrpSpPr>
          <p:cNvPr id="182276" name="Group 4"/>
          <p:cNvGrpSpPr>
            <a:grpSpLocks/>
          </p:cNvGrpSpPr>
          <p:nvPr/>
        </p:nvGrpSpPr>
        <p:grpSpPr bwMode="auto">
          <a:xfrm>
            <a:off x="2411413" y="4868490"/>
            <a:ext cx="1873250" cy="936625"/>
            <a:chOff x="3424" y="1797"/>
            <a:chExt cx="1180" cy="590"/>
          </a:xfrm>
        </p:grpSpPr>
        <p:sp>
          <p:nvSpPr>
            <p:cNvPr id="182277" name="Rectangle 5"/>
            <p:cNvSpPr>
              <a:spLocks noChangeArrowheads="1"/>
            </p:cNvSpPr>
            <p:nvPr/>
          </p:nvSpPr>
          <p:spPr bwMode="auto">
            <a:xfrm>
              <a:off x="3742" y="1842"/>
              <a:ext cx="544" cy="54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2278" name="Line 6"/>
            <p:cNvSpPr>
              <a:spLocks noChangeShapeType="1"/>
            </p:cNvSpPr>
            <p:nvPr/>
          </p:nvSpPr>
          <p:spPr bwMode="auto">
            <a:xfrm>
              <a:off x="3742" y="2024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2279" name="Line 7"/>
            <p:cNvSpPr>
              <a:spLocks noChangeShapeType="1"/>
            </p:cNvSpPr>
            <p:nvPr/>
          </p:nvSpPr>
          <p:spPr bwMode="auto">
            <a:xfrm>
              <a:off x="3742" y="2205"/>
              <a:ext cx="5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2280" name="Oval 8"/>
            <p:cNvSpPr>
              <a:spLocks noChangeArrowheads="1"/>
            </p:cNvSpPr>
            <p:nvPr/>
          </p:nvSpPr>
          <p:spPr bwMode="auto">
            <a:xfrm>
              <a:off x="3969" y="2069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2281" name="Oval 9"/>
            <p:cNvSpPr>
              <a:spLocks noChangeArrowheads="1"/>
            </p:cNvSpPr>
            <p:nvPr/>
          </p:nvSpPr>
          <p:spPr bwMode="auto">
            <a:xfrm>
              <a:off x="3969" y="2251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2282" name="Line 10"/>
            <p:cNvSpPr>
              <a:spLocks noChangeShapeType="1"/>
            </p:cNvSpPr>
            <p:nvPr/>
          </p:nvSpPr>
          <p:spPr bwMode="auto">
            <a:xfrm>
              <a:off x="4014" y="2115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2283" name="Line 11"/>
            <p:cNvSpPr>
              <a:spLocks noChangeShapeType="1"/>
            </p:cNvSpPr>
            <p:nvPr/>
          </p:nvSpPr>
          <p:spPr bwMode="auto">
            <a:xfrm flipH="1">
              <a:off x="3424" y="2296"/>
              <a:ext cx="59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2284" name="Text Box 12"/>
            <p:cNvSpPr txBox="1">
              <a:spLocks noChangeArrowheads="1"/>
            </p:cNvSpPr>
            <p:nvPr/>
          </p:nvSpPr>
          <p:spPr bwMode="auto">
            <a:xfrm>
              <a:off x="3923" y="179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/>
                <a:t>3</a:t>
              </a:r>
            </a:p>
          </p:txBody>
        </p:sp>
      </p:grpSp>
      <p:sp>
        <p:nvSpPr>
          <p:cNvPr id="182285" name="Rectangle 13"/>
          <p:cNvSpPr>
            <a:spLocks noChangeArrowheads="1"/>
          </p:cNvSpPr>
          <p:nvPr/>
        </p:nvSpPr>
        <p:spPr bwMode="auto">
          <a:xfrm>
            <a:off x="1547813" y="4939928"/>
            <a:ext cx="863600" cy="86518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86" name="Line 14"/>
          <p:cNvSpPr>
            <a:spLocks noChangeShapeType="1"/>
          </p:cNvSpPr>
          <p:nvPr/>
        </p:nvSpPr>
        <p:spPr bwMode="auto">
          <a:xfrm>
            <a:off x="1547813" y="5228853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287" name="Line 15"/>
          <p:cNvSpPr>
            <a:spLocks noChangeShapeType="1"/>
          </p:cNvSpPr>
          <p:nvPr/>
        </p:nvSpPr>
        <p:spPr bwMode="auto">
          <a:xfrm>
            <a:off x="1547813" y="551619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288" name="Oval 16"/>
          <p:cNvSpPr>
            <a:spLocks noChangeArrowheads="1"/>
          </p:cNvSpPr>
          <p:nvPr/>
        </p:nvSpPr>
        <p:spPr bwMode="auto">
          <a:xfrm>
            <a:off x="1908175" y="5300290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89" name="Oval 17"/>
          <p:cNvSpPr>
            <a:spLocks noChangeArrowheads="1"/>
          </p:cNvSpPr>
          <p:nvPr/>
        </p:nvSpPr>
        <p:spPr bwMode="auto">
          <a:xfrm>
            <a:off x="1908175" y="5589215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90" name="Line 18"/>
          <p:cNvSpPr>
            <a:spLocks noChangeShapeType="1"/>
          </p:cNvSpPr>
          <p:nvPr/>
        </p:nvSpPr>
        <p:spPr bwMode="auto">
          <a:xfrm>
            <a:off x="1979613" y="5373315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291" name="Line 19"/>
          <p:cNvSpPr>
            <a:spLocks noChangeShapeType="1"/>
          </p:cNvSpPr>
          <p:nvPr/>
        </p:nvSpPr>
        <p:spPr bwMode="auto">
          <a:xfrm flipH="1">
            <a:off x="1258888" y="5660653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292" name="Text Box 20"/>
          <p:cNvSpPr txBox="1">
            <a:spLocks noChangeArrowheads="1"/>
          </p:cNvSpPr>
          <p:nvPr/>
        </p:nvSpPr>
        <p:spPr bwMode="auto">
          <a:xfrm>
            <a:off x="1835150" y="487166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 Unicode MS" charset="0"/>
              </a:rPr>
              <a:t>1</a:t>
            </a:r>
          </a:p>
        </p:txBody>
      </p:sp>
      <p:sp>
        <p:nvSpPr>
          <p:cNvPr id="182293" name="Text Box 21"/>
          <p:cNvSpPr txBox="1">
            <a:spLocks noChangeArrowheads="1"/>
          </p:cNvSpPr>
          <p:nvPr/>
        </p:nvSpPr>
        <p:spPr bwMode="auto">
          <a:xfrm>
            <a:off x="4356100" y="5085978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/>
              <a:t>…</a:t>
            </a:r>
          </a:p>
        </p:txBody>
      </p:sp>
      <p:sp>
        <p:nvSpPr>
          <p:cNvPr id="182294" name="Rectangle 22"/>
          <p:cNvSpPr>
            <a:spLocks noChangeArrowheads="1"/>
          </p:cNvSpPr>
          <p:nvPr/>
        </p:nvSpPr>
        <p:spPr bwMode="auto">
          <a:xfrm>
            <a:off x="6804025" y="4922465"/>
            <a:ext cx="863600" cy="86518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95" name="Line 23"/>
          <p:cNvSpPr>
            <a:spLocks noChangeShapeType="1"/>
          </p:cNvSpPr>
          <p:nvPr/>
        </p:nvSpPr>
        <p:spPr bwMode="auto">
          <a:xfrm>
            <a:off x="6804025" y="521139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296" name="Line 24"/>
          <p:cNvSpPr>
            <a:spLocks noChangeShapeType="1"/>
          </p:cNvSpPr>
          <p:nvPr/>
        </p:nvSpPr>
        <p:spPr bwMode="auto">
          <a:xfrm>
            <a:off x="6804025" y="5498728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297" name="Oval 25"/>
          <p:cNvSpPr>
            <a:spLocks noChangeArrowheads="1"/>
          </p:cNvSpPr>
          <p:nvPr/>
        </p:nvSpPr>
        <p:spPr bwMode="auto">
          <a:xfrm>
            <a:off x="7164388" y="5282828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98" name="Oval 26"/>
          <p:cNvSpPr>
            <a:spLocks noChangeArrowheads="1"/>
          </p:cNvSpPr>
          <p:nvPr/>
        </p:nvSpPr>
        <p:spPr bwMode="auto">
          <a:xfrm>
            <a:off x="7164388" y="5571753"/>
            <a:ext cx="144462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299" name="Line 27"/>
          <p:cNvSpPr>
            <a:spLocks noChangeShapeType="1"/>
          </p:cNvSpPr>
          <p:nvPr/>
        </p:nvSpPr>
        <p:spPr bwMode="auto">
          <a:xfrm flipH="1">
            <a:off x="6299200" y="5643190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0" name="Text Box 28"/>
          <p:cNvSpPr txBox="1">
            <a:spLocks noChangeArrowheads="1"/>
          </p:cNvSpPr>
          <p:nvPr/>
        </p:nvSpPr>
        <p:spPr bwMode="auto">
          <a:xfrm>
            <a:off x="7091363" y="4870078"/>
            <a:ext cx="3492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182301" name="Line 29"/>
          <p:cNvSpPr>
            <a:spLocks noChangeShapeType="1"/>
          </p:cNvSpPr>
          <p:nvPr/>
        </p:nvSpPr>
        <p:spPr bwMode="auto">
          <a:xfrm>
            <a:off x="1258888" y="5660653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2" name="Line 30"/>
          <p:cNvSpPr>
            <a:spLocks noChangeShapeType="1"/>
          </p:cNvSpPr>
          <p:nvPr/>
        </p:nvSpPr>
        <p:spPr bwMode="auto">
          <a:xfrm>
            <a:off x="1258888" y="5949578"/>
            <a:ext cx="66976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3" name="Line 31"/>
          <p:cNvSpPr>
            <a:spLocks noChangeShapeType="1"/>
          </p:cNvSpPr>
          <p:nvPr/>
        </p:nvSpPr>
        <p:spPr bwMode="auto">
          <a:xfrm flipH="1" flipV="1">
            <a:off x="7966075" y="5643190"/>
            <a:ext cx="95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4" name="Line 32"/>
          <p:cNvSpPr>
            <a:spLocks noChangeShapeType="1"/>
          </p:cNvSpPr>
          <p:nvPr/>
        </p:nvSpPr>
        <p:spPr bwMode="auto">
          <a:xfrm flipH="1">
            <a:off x="7669213" y="5643190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5" name="Line 33"/>
          <p:cNvSpPr>
            <a:spLocks noChangeShapeType="1"/>
          </p:cNvSpPr>
          <p:nvPr/>
        </p:nvSpPr>
        <p:spPr bwMode="auto">
          <a:xfrm>
            <a:off x="1258888" y="4797053"/>
            <a:ext cx="66976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6" name="Line 34"/>
          <p:cNvSpPr>
            <a:spLocks noChangeShapeType="1"/>
          </p:cNvSpPr>
          <p:nvPr/>
        </p:nvSpPr>
        <p:spPr bwMode="auto">
          <a:xfrm flipH="1" flipV="1">
            <a:off x="7966075" y="4779590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7" name="Line 35"/>
          <p:cNvSpPr>
            <a:spLocks noChangeShapeType="1"/>
          </p:cNvSpPr>
          <p:nvPr/>
        </p:nvSpPr>
        <p:spPr bwMode="auto">
          <a:xfrm flipH="1">
            <a:off x="7246938" y="5355853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8" name="Line 36"/>
          <p:cNvSpPr>
            <a:spLocks noChangeShapeType="1"/>
          </p:cNvSpPr>
          <p:nvPr/>
        </p:nvSpPr>
        <p:spPr bwMode="auto">
          <a:xfrm>
            <a:off x="1258888" y="4797053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09" name="Line 37"/>
          <p:cNvSpPr>
            <a:spLocks noChangeShapeType="1"/>
          </p:cNvSpPr>
          <p:nvPr/>
        </p:nvSpPr>
        <p:spPr bwMode="auto">
          <a:xfrm>
            <a:off x="1258888" y="5373315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10" name="Rectangle 38"/>
          <p:cNvSpPr>
            <a:spLocks noChangeArrowheads="1"/>
          </p:cNvSpPr>
          <p:nvPr/>
        </p:nvSpPr>
        <p:spPr bwMode="auto">
          <a:xfrm>
            <a:off x="5437188" y="4922465"/>
            <a:ext cx="863600" cy="86518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311" name="Line 39"/>
          <p:cNvSpPr>
            <a:spLocks noChangeShapeType="1"/>
          </p:cNvSpPr>
          <p:nvPr/>
        </p:nvSpPr>
        <p:spPr bwMode="auto">
          <a:xfrm>
            <a:off x="5437188" y="5211390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12" name="Line 40"/>
          <p:cNvSpPr>
            <a:spLocks noChangeShapeType="1"/>
          </p:cNvSpPr>
          <p:nvPr/>
        </p:nvSpPr>
        <p:spPr bwMode="auto">
          <a:xfrm>
            <a:off x="5437188" y="5498728"/>
            <a:ext cx="863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13" name="Oval 41"/>
          <p:cNvSpPr>
            <a:spLocks noChangeArrowheads="1"/>
          </p:cNvSpPr>
          <p:nvPr/>
        </p:nvSpPr>
        <p:spPr bwMode="auto">
          <a:xfrm>
            <a:off x="5797550" y="5282828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314" name="Oval 42"/>
          <p:cNvSpPr>
            <a:spLocks noChangeArrowheads="1"/>
          </p:cNvSpPr>
          <p:nvPr/>
        </p:nvSpPr>
        <p:spPr bwMode="auto">
          <a:xfrm>
            <a:off x="5797550" y="5571753"/>
            <a:ext cx="144463" cy="1428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82315" name="Line 43"/>
          <p:cNvSpPr>
            <a:spLocks noChangeShapeType="1"/>
          </p:cNvSpPr>
          <p:nvPr/>
        </p:nvSpPr>
        <p:spPr bwMode="auto">
          <a:xfrm>
            <a:off x="5868988" y="5355853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16" name="Line 44"/>
          <p:cNvSpPr>
            <a:spLocks noChangeShapeType="1"/>
          </p:cNvSpPr>
          <p:nvPr/>
        </p:nvSpPr>
        <p:spPr bwMode="auto">
          <a:xfrm flipH="1">
            <a:off x="4932363" y="5643190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17" name="Text Box 45"/>
          <p:cNvSpPr txBox="1">
            <a:spLocks noChangeArrowheads="1"/>
          </p:cNvSpPr>
          <p:nvPr/>
        </p:nvSpPr>
        <p:spPr bwMode="auto">
          <a:xfrm>
            <a:off x="5651500" y="487007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19</a:t>
            </a:r>
            <a:endParaRPr lang="de-DE" baseline="-25000"/>
          </a:p>
        </p:txBody>
      </p:sp>
      <p:sp>
        <p:nvSpPr>
          <p:cNvPr id="182318" name="Line 46"/>
          <p:cNvSpPr>
            <a:spLocks noChangeShapeType="1"/>
          </p:cNvSpPr>
          <p:nvPr/>
        </p:nvSpPr>
        <p:spPr bwMode="auto">
          <a:xfrm flipH="1">
            <a:off x="1979613" y="4292228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19" name="AutoShape 47"/>
          <p:cNvSpPr>
            <a:spLocks noChangeArrowheads="1"/>
          </p:cNvSpPr>
          <p:nvPr/>
        </p:nvSpPr>
        <p:spPr bwMode="auto">
          <a:xfrm>
            <a:off x="1619250" y="2780928"/>
            <a:ext cx="6048375" cy="15113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2400"/>
              <a:t>Navigationsstruktur</a:t>
            </a:r>
          </a:p>
        </p:txBody>
      </p:sp>
      <p:sp>
        <p:nvSpPr>
          <p:cNvPr id="182320" name="Line 48"/>
          <p:cNvSpPr>
            <a:spLocks noChangeShapeType="1"/>
          </p:cNvSpPr>
          <p:nvPr/>
        </p:nvSpPr>
        <p:spPr bwMode="auto">
          <a:xfrm flipH="1">
            <a:off x="3348038" y="4292228"/>
            <a:ext cx="144462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21" name="Line 49"/>
          <p:cNvSpPr>
            <a:spLocks noChangeShapeType="1"/>
          </p:cNvSpPr>
          <p:nvPr/>
        </p:nvSpPr>
        <p:spPr bwMode="auto">
          <a:xfrm>
            <a:off x="5724525" y="4292228"/>
            <a:ext cx="14287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2322" name="Line 50"/>
          <p:cNvSpPr>
            <a:spLocks noChangeShapeType="1"/>
          </p:cNvSpPr>
          <p:nvPr/>
        </p:nvSpPr>
        <p:spPr bwMode="auto">
          <a:xfrm>
            <a:off x="6948488" y="4292228"/>
            <a:ext cx="28733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Rechteck 51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  <p:sp>
        <p:nvSpPr>
          <p:cNvPr id="54" name="Rectangle 39"/>
          <p:cNvSpPr>
            <a:spLocks noChangeArrowheads="1"/>
          </p:cNvSpPr>
          <p:nvPr/>
        </p:nvSpPr>
        <p:spPr bwMode="auto">
          <a:xfrm>
            <a:off x="1507188" y="2605872"/>
            <a:ext cx="863600" cy="3611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" name="Line 44"/>
          <p:cNvSpPr>
            <a:spLocks noChangeShapeType="1"/>
          </p:cNvSpPr>
          <p:nvPr/>
        </p:nvSpPr>
        <p:spPr bwMode="auto">
          <a:xfrm>
            <a:off x="683568" y="2791170"/>
            <a:ext cx="80131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" name="Line 44"/>
          <p:cNvSpPr>
            <a:spLocks noChangeShapeType="1"/>
          </p:cNvSpPr>
          <p:nvPr/>
        </p:nvSpPr>
        <p:spPr bwMode="auto">
          <a:xfrm flipV="1">
            <a:off x="2202140" y="2780928"/>
            <a:ext cx="2441868" cy="2525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" name="Line 44"/>
          <p:cNvSpPr>
            <a:spLocks noChangeShapeType="1"/>
          </p:cNvSpPr>
          <p:nvPr/>
        </p:nvSpPr>
        <p:spPr bwMode="auto">
          <a:xfrm flipH="1">
            <a:off x="1745801" y="2795944"/>
            <a:ext cx="17887" cy="214522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142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3AD76-6592-0B44-A965-CB7BE9C50B4D}" type="slidenum">
              <a:rPr lang="de-DE"/>
              <a:pPr/>
              <a:t>32</a:t>
            </a:fld>
            <a:endParaRPr lang="de-DE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Binärer Suchbaum (ideal)</a:t>
            </a:r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3301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183302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3303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3304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183305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83306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3307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83308" name="Oval 12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3309" name="Oval 13"/>
          <p:cNvSpPr>
            <a:spLocks noChangeArrowheads="1"/>
          </p:cNvSpPr>
          <p:nvPr/>
        </p:nvSpPr>
        <p:spPr bwMode="auto">
          <a:xfrm>
            <a:off x="327660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83310" name="Oval 14"/>
          <p:cNvSpPr>
            <a:spLocks noChangeArrowheads="1"/>
          </p:cNvSpPr>
          <p:nvPr/>
        </p:nvSpPr>
        <p:spPr bwMode="auto">
          <a:xfrm>
            <a:off x="2484438" y="30686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183311" name="Line 15"/>
          <p:cNvSpPr>
            <a:spLocks noChangeShapeType="1"/>
          </p:cNvSpPr>
          <p:nvPr/>
        </p:nvSpPr>
        <p:spPr bwMode="auto">
          <a:xfrm flipH="1">
            <a:off x="2051050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2" name="Line 16"/>
          <p:cNvSpPr>
            <a:spLocks noChangeShapeType="1"/>
          </p:cNvSpPr>
          <p:nvPr/>
        </p:nvSpPr>
        <p:spPr bwMode="auto">
          <a:xfrm>
            <a:off x="2916238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3" name="Line 1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4" name="Line 1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5" name="Line 19"/>
          <p:cNvSpPr>
            <a:spLocks noChangeShapeType="1"/>
          </p:cNvSpPr>
          <p:nvPr/>
        </p:nvSpPr>
        <p:spPr bwMode="auto">
          <a:xfrm flipH="1">
            <a:off x="305911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6" name="Line 20"/>
          <p:cNvSpPr>
            <a:spLocks noChangeShapeType="1"/>
          </p:cNvSpPr>
          <p:nvPr/>
        </p:nvSpPr>
        <p:spPr bwMode="auto">
          <a:xfrm>
            <a:off x="35639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17" name="Oval 21"/>
          <p:cNvSpPr>
            <a:spLocks noChangeArrowheads="1"/>
          </p:cNvSpPr>
          <p:nvPr/>
        </p:nvSpPr>
        <p:spPr bwMode="auto">
          <a:xfrm>
            <a:off x="507523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3318" name="Oval 22"/>
          <p:cNvSpPr>
            <a:spLocks noChangeArrowheads="1"/>
          </p:cNvSpPr>
          <p:nvPr/>
        </p:nvSpPr>
        <p:spPr bwMode="auto">
          <a:xfrm>
            <a:off x="673258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3319" name="Oval 23"/>
          <p:cNvSpPr>
            <a:spLocks noChangeArrowheads="1"/>
          </p:cNvSpPr>
          <p:nvPr/>
        </p:nvSpPr>
        <p:spPr bwMode="auto">
          <a:xfrm>
            <a:off x="5940425" y="30686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183320" name="Line 24"/>
          <p:cNvSpPr>
            <a:spLocks noChangeShapeType="1"/>
          </p:cNvSpPr>
          <p:nvPr/>
        </p:nvSpPr>
        <p:spPr bwMode="auto">
          <a:xfrm flipH="1">
            <a:off x="5507038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1" name="Line 25"/>
          <p:cNvSpPr>
            <a:spLocks noChangeShapeType="1"/>
          </p:cNvSpPr>
          <p:nvPr/>
        </p:nvSpPr>
        <p:spPr bwMode="auto">
          <a:xfrm>
            <a:off x="6372225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2" name="Line 26"/>
          <p:cNvSpPr>
            <a:spLocks noChangeShapeType="1"/>
          </p:cNvSpPr>
          <p:nvPr/>
        </p:nvSpPr>
        <p:spPr bwMode="auto">
          <a:xfrm flipH="1">
            <a:off x="48593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3" name="Line 27"/>
          <p:cNvSpPr>
            <a:spLocks noChangeShapeType="1"/>
          </p:cNvSpPr>
          <p:nvPr/>
        </p:nvSpPr>
        <p:spPr bwMode="auto">
          <a:xfrm>
            <a:off x="536416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4" name="Line 28"/>
          <p:cNvSpPr>
            <a:spLocks noChangeShapeType="1"/>
          </p:cNvSpPr>
          <p:nvPr/>
        </p:nvSpPr>
        <p:spPr bwMode="auto">
          <a:xfrm flipH="1">
            <a:off x="651510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5" name="Line 29"/>
          <p:cNvSpPr>
            <a:spLocks noChangeShapeType="1"/>
          </p:cNvSpPr>
          <p:nvPr/>
        </p:nvSpPr>
        <p:spPr bwMode="auto">
          <a:xfrm>
            <a:off x="701992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6" name="Oval 30"/>
          <p:cNvSpPr>
            <a:spLocks noChangeArrowheads="1"/>
          </p:cNvSpPr>
          <p:nvPr/>
        </p:nvSpPr>
        <p:spPr bwMode="auto">
          <a:xfrm>
            <a:off x="4211638" y="191611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3327" name="Line 31"/>
          <p:cNvSpPr>
            <a:spLocks noChangeShapeType="1"/>
          </p:cNvSpPr>
          <p:nvPr/>
        </p:nvSpPr>
        <p:spPr bwMode="auto">
          <a:xfrm flipH="1">
            <a:off x="2987675" y="2276475"/>
            <a:ext cx="12239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28" name="Line 32"/>
          <p:cNvSpPr>
            <a:spLocks noChangeShapeType="1"/>
          </p:cNvSpPr>
          <p:nvPr/>
        </p:nvSpPr>
        <p:spPr bwMode="auto">
          <a:xfrm>
            <a:off x="4716463" y="2349500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0" name="Line 34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1" name="Line 35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2" name="Line 36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3" name="Line 37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4" name="Line 38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5" name="Line 39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6" name="Line 40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7" name="Line 41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8" name="Line 42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39" name="Line 43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0" name="Line 44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1" name="Line 45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2" name="Line 46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3" name="Line 47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3344" name="Text Box 48"/>
          <p:cNvSpPr txBox="1">
            <a:spLocks noChangeArrowheads="1"/>
          </p:cNvSpPr>
          <p:nvPr/>
        </p:nvSpPr>
        <p:spPr bwMode="auto">
          <a:xfrm>
            <a:off x="1042988" y="1700213"/>
            <a:ext cx="1643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search(12)</a:t>
            </a:r>
          </a:p>
        </p:txBody>
      </p:sp>
      <p:sp>
        <p:nvSpPr>
          <p:cNvPr id="48" name="Rechteck 47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08625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0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3E56C-C359-8F4A-B61B-E8719101510B}" type="slidenum">
              <a:rPr lang="de-DE"/>
              <a:pPr/>
              <a:t>33</a:t>
            </a:fld>
            <a:endParaRPr lang="de-DE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Binärer Suchbaum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dirty="0">
                <a:solidFill>
                  <a:schemeClr val="accent2"/>
                </a:solidFill>
              </a:rPr>
              <a:t>Suchbaum-Regel: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  <a:buFontTx/>
              <a:buNone/>
            </a:pPr>
            <a:endParaRPr lang="de-DE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de-DE" dirty="0" smtClean="0"/>
          </a:p>
          <a:p>
            <a:pPr>
              <a:lnSpc>
                <a:spcPct val="90000"/>
              </a:lnSpc>
            </a:pPr>
            <a:r>
              <a:rPr lang="de-DE" dirty="0" smtClean="0"/>
              <a:t>Damit lässt sich die </a:t>
            </a:r>
            <a:r>
              <a:rPr lang="de-DE" dirty="0" err="1">
                <a:solidFill>
                  <a:schemeClr val="accent2"/>
                </a:solidFill>
              </a:rPr>
              <a:t>search</a:t>
            </a:r>
            <a:r>
              <a:rPr lang="de-DE" dirty="0"/>
              <a:t> Operation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einfach implementieren</a:t>
            </a:r>
            <a:r>
              <a:rPr lang="de-DE" dirty="0"/>
              <a:t>.</a:t>
            </a:r>
          </a:p>
        </p:txBody>
      </p:sp>
      <p:sp>
        <p:nvSpPr>
          <p:cNvPr id="185348" name="Oval 4"/>
          <p:cNvSpPr>
            <a:spLocks noChangeArrowheads="1"/>
          </p:cNvSpPr>
          <p:nvPr/>
        </p:nvSpPr>
        <p:spPr bwMode="auto">
          <a:xfrm>
            <a:off x="2052117" y="1916832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k</a:t>
            </a:r>
          </a:p>
        </p:txBody>
      </p:sp>
      <p:sp>
        <p:nvSpPr>
          <p:cNvPr id="185349" name="AutoShape 5"/>
          <p:cNvSpPr>
            <a:spLocks noChangeArrowheads="1"/>
          </p:cNvSpPr>
          <p:nvPr/>
        </p:nvSpPr>
        <p:spPr bwMode="auto">
          <a:xfrm>
            <a:off x="899592" y="2780432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T</a:t>
            </a:r>
            <a:r>
              <a:rPr lang="de-DE" baseline="-25000"/>
              <a:t>1</a:t>
            </a:r>
          </a:p>
        </p:txBody>
      </p:sp>
      <p:sp>
        <p:nvSpPr>
          <p:cNvPr id="185350" name="AutoShape 6"/>
          <p:cNvSpPr>
            <a:spLocks noChangeArrowheads="1"/>
          </p:cNvSpPr>
          <p:nvPr/>
        </p:nvSpPr>
        <p:spPr bwMode="auto">
          <a:xfrm>
            <a:off x="2626792" y="2780432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T</a:t>
            </a:r>
            <a:r>
              <a:rPr lang="de-DE" baseline="-25000"/>
              <a:t>2</a:t>
            </a:r>
          </a:p>
        </p:txBody>
      </p:sp>
      <p:sp>
        <p:nvSpPr>
          <p:cNvPr id="185351" name="Line 7"/>
          <p:cNvSpPr>
            <a:spLocks noChangeShapeType="1"/>
          </p:cNvSpPr>
          <p:nvPr/>
        </p:nvSpPr>
        <p:spPr bwMode="auto">
          <a:xfrm flipH="1">
            <a:off x="1402829" y="2275607"/>
            <a:ext cx="64928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352" name="Line 8"/>
          <p:cNvSpPr>
            <a:spLocks noChangeShapeType="1"/>
          </p:cNvSpPr>
          <p:nvPr/>
        </p:nvSpPr>
        <p:spPr bwMode="auto">
          <a:xfrm>
            <a:off x="2410892" y="2275607"/>
            <a:ext cx="7207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5353" name="Text Box 9"/>
          <p:cNvSpPr txBox="1">
            <a:spLocks noChangeArrowheads="1"/>
          </p:cNvSpPr>
          <p:nvPr/>
        </p:nvSpPr>
        <p:spPr bwMode="auto">
          <a:xfrm>
            <a:off x="4211638" y="2636838"/>
            <a:ext cx="394691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Für alle Schlüssel </a:t>
            </a:r>
            <a:r>
              <a:rPr lang="de-DE" sz="2800" dirty="0" err="1" smtClean="0">
                <a:solidFill>
                  <a:schemeClr val="hlink"/>
                </a:solidFill>
              </a:rPr>
              <a:t>k</a:t>
            </a:r>
            <a:r>
              <a:rPr lang="de-DE" sz="2800" dirty="0" smtClean="0">
                <a:solidFill>
                  <a:schemeClr val="hlink"/>
                </a:solidFill>
              </a:rPr>
              <a:t>'</a:t>
            </a:r>
            <a:r>
              <a:rPr lang="de-DE" sz="2800" dirty="0" smtClean="0"/>
              <a:t> </a:t>
            </a:r>
            <a:r>
              <a:rPr lang="de-DE" sz="2800" dirty="0"/>
              <a:t>in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baseline="-25000" dirty="0">
                <a:solidFill>
                  <a:schemeClr val="hlink"/>
                </a:solidFill>
              </a:rPr>
              <a:t>1</a:t>
            </a:r>
            <a:r>
              <a:rPr lang="de-DE" sz="2800" dirty="0"/>
              <a:t> </a:t>
            </a:r>
          </a:p>
          <a:p>
            <a:r>
              <a:rPr lang="de-DE" sz="2800" dirty="0"/>
              <a:t>und </a:t>
            </a:r>
            <a:r>
              <a:rPr lang="de-DE" sz="2800" dirty="0" err="1" smtClean="0">
                <a:solidFill>
                  <a:schemeClr val="hlink"/>
                </a:solidFill>
              </a:rPr>
              <a:t>k</a:t>
            </a:r>
            <a:r>
              <a:rPr lang="de-DE" sz="2800" dirty="0" smtClean="0">
                <a:solidFill>
                  <a:schemeClr val="hlink"/>
                </a:solidFill>
              </a:rPr>
              <a:t>''</a:t>
            </a:r>
            <a:r>
              <a:rPr lang="de-DE" sz="2800" dirty="0" smtClean="0"/>
              <a:t> </a:t>
            </a:r>
            <a:r>
              <a:rPr lang="de-DE" sz="2800" dirty="0"/>
              <a:t>in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baseline="-25000" dirty="0">
                <a:solidFill>
                  <a:schemeClr val="hlink"/>
                </a:solidFill>
              </a:rPr>
              <a:t>2</a:t>
            </a:r>
            <a:r>
              <a:rPr lang="de-DE" sz="2800" dirty="0"/>
              <a:t>: </a:t>
            </a:r>
            <a:r>
              <a:rPr lang="de-DE" sz="2800" dirty="0" err="1" smtClean="0">
                <a:solidFill>
                  <a:srgbClr val="FF0000"/>
                </a:solidFill>
              </a:rPr>
              <a:t>k</a:t>
            </a:r>
            <a:r>
              <a:rPr lang="de-DE" sz="2800" dirty="0" smtClean="0">
                <a:solidFill>
                  <a:srgbClr val="FF0000"/>
                </a:solidFill>
              </a:rPr>
              <a:t>' ≤ </a:t>
            </a:r>
            <a:r>
              <a:rPr lang="de-DE" sz="2800" dirty="0" err="1">
                <a:solidFill>
                  <a:srgbClr val="FF0000"/>
                </a:solidFill>
              </a:rPr>
              <a:t>k</a:t>
            </a:r>
            <a:r>
              <a:rPr lang="de-DE" sz="2800" dirty="0">
                <a:solidFill>
                  <a:srgbClr val="FF0000"/>
                </a:solidFill>
              </a:rPr>
              <a:t> &lt; </a:t>
            </a:r>
            <a:r>
              <a:rPr lang="de-DE" sz="2800" dirty="0" err="1" smtClean="0">
                <a:solidFill>
                  <a:srgbClr val="FF0000"/>
                </a:solidFill>
              </a:rPr>
              <a:t>k</a:t>
            </a:r>
            <a:r>
              <a:rPr lang="de-DE" sz="2800" dirty="0" smtClean="0">
                <a:solidFill>
                  <a:srgbClr val="FF0000"/>
                </a:solidFill>
              </a:rPr>
              <a:t>''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13270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5C625-C945-2049-906F-C5B233852461}" type="slidenum">
              <a:rPr lang="de-DE"/>
              <a:pPr/>
              <a:t>34</a:t>
            </a:fld>
            <a:endParaRPr lang="de-DE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search(k) Operation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endParaRPr lang="de-DE" sz="2800" dirty="0"/>
          </a:p>
          <a:p>
            <a:pPr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Suchstrategie:</a:t>
            </a:r>
          </a:p>
          <a:p>
            <a:r>
              <a:rPr lang="de-DE" sz="2800" dirty="0"/>
              <a:t>Starte in Wurzel des Suchbaums</a:t>
            </a:r>
          </a:p>
          <a:p>
            <a:r>
              <a:rPr lang="de-DE" sz="2800" dirty="0"/>
              <a:t>Für jeden erreichten Knoten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:</a:t>
            </a:r>
          </a:p>
          <a:p>
            <a:pPr lvl="1"/>
            <a:r>
              <a:rPr lang="de-DE" sz="2400" dirty="0"/>
              <a:t>Falls 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(v) </a:t>
            </a:r>
            <a:r>
              <a:rPr lang="de-DE" dirty="0">
                <a:solidFill>
                  <a:schemeClr val="hlink"/>
                </a:solidFill>
              </a:rPr>
              <a:t>≤</a:t>
            </a:r>
            <a:r>
              <a:rPr lang="de-DE" sz="2400" dirty="0" smtClean="0">
                <a:solidFill>
                  <a:schemeClr val="hlink"/>
                </a:solidFill>
              </a:rPr>
              <a:t> </a:t>
            </a:r>
            <a:r>
              <a:rPr lang="de-DE" sz="2400" dirty="0" err="1">
                <a:solidFill>
                  <a:schemeClr val="hlink"/>
                </a:solidFill>
              </a:rPr>
              <a:t>k</a:t>
            </a:r>
            <a:r>
              <a:rPr lang="de-DE" sz="2400" dirty="0"/>
              <a:t>, gehe zum linken Kind von </a:t>
            </a:r>
            <a:r>
              <a:rPr lang="de-DE" sz="2400" dirty="0">
                <a:solidFill>
                  <a:schemeClr val="hlink"/>
                </a:solidFill>
              </a:rPr>
              <a:t>v,</a:t>
            </a:r>
            <a:r>
              <a:rPr lang="de-DE" sz="2400" dirty="0"/>
              <a:t> sonst gehe zum rechten Kind</a:t>
            </a:r>
          </a:p>
          <a:p>
            <a:endParaRPr lang="de-DE" sz="2800" dirty="0"/>
          </a:p>
        </p:txBody>
      </p:sp>
      <p:sp>
        <p:nvSpPr>
          <p:cNvPr id="191492" name="Oval 4"/>
          <p:cNvSpPr>
            <a:spLocks noChangeArrowheads="1"/>
          </p:cNvSpPr>
          <p:nvPr/>
        </p:nvSpPr>
        <p:spPr bwMode="auto">
          <a:xfrm>
            <a:off x="2268538" y="1628775"/>
            <a:ext cx="4318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k</a:t>
            </a:r>
          </a:p>
        </p:txBody>
      </p:sp>
      <p:sp>
        <p:nvSpPr>
          <p:cNvPr id="191493" name="AutoShape 5"/>
          <p:cNvSpPr>
            <a:spLocks noChangeArrowheads="1"/>
          </p:cNvSpPr>
          <p:nvPr/>
        </p:nvSpPr>
        <p:spPr bwMode="auto">
          <a:xfrm>
            <a:off x="1116013" y="2492375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T</a:t>
            </a:r>
            <a:r>
              <a:rPr lang="de-DE" baseline="-25000"/>
              <a:t>1</a:t>
            </a:r>
          </a:p>
        </p:txBody>
      </p:sp>
      <p:sp>
        <p:nvSpPr>
          <p:cNvPr id="191494" name="AutoShape 6"/>
          <p:cNvSpPr>
            <a:spLocks noChangeArrowheads="1"/>
          </p:cNvSpPr>
          <p:nvPr/>
        </p:nvSpPr>
        <p:spPr bwMode="auto">
          <a:xfrm>
            <a:off x="2843213" y="2492375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T</a:t>
            </a:r>
            <a:r>
              <a:rPr lang="de-DE" baseline="-25000"/>
              <a:t>2</a:t>
            </a:r>
          </a:p>
        </p:txBody>
      </p:sp>
      <p:sp>
        <p:nvSpPr>
          <p:cNvPr id="191495" name="Line 7"/>
          <p:cNvSpPr>
            <a:spLocks noChangeShapeType="1"/>
          </p:cNvSpPr>
          <p:nvPr/>
        </p:nvSpPr>
        <p:spPr bwMode="auto">
          <a:xfrm flipH="1">
            <a:off x="1619250" y="1987550"/>
            <a:ext cx="649288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1496" name="Line 8"/>
          <p:cNvSpPr>
            <a:spLocks noChangeShapeType="1"/>
          </p:cNvSpPr>
          <p:nvPr/>
        </p:nvSpPr>
        <p:spPr bwMode="auto">
          <a:xfrm>
            <a:off x="2627313" y="1987550"/>
            <a:ext cx="7207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4067175" y="1989138"/>
            <a:ext cx="383470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/>
              <a:t>Für alle Schlüssel </a:t>
            </a:r>
            <a:r>
              <a:rPr lang="de-DE" sz="2800" dirty="0" err="1" smtClean="0">
                <a:solidFill>
                  <a:schemeClr val="hlink"/>
                </a:solidFill>
              </a:rPr>
              <a:t>k</a:t>
            </a:r>
            <a:r>
              <a:rPr lang="de-DE" sz="2800" dirty="0" smtClean="0">
                <a:solidFill>
                  <a:schemeClr val="hlink"/>
                </a:solidFill>
              </a:rPr>
              <a:t>'</a:t>
            </a:r>
            <a:r>
              <a:rPr lang="de-DE" sz="2800" dirty="0" smtClean="0"/>
              <a:t> </a:t>
            </a:r>
            <a:r>
              <a:rPr lang="de-DE" sz="2800" dirty="0"/>
              <a:t>in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baseline="-25000" dirty="0">
                <a:solidFill>
                  <a:schemeClr val="hlink"/>
                </a:solidFill>
              </a:rPr>
              <a:t>1</a:t>
            </a:r>
            <a:r>
              <a:rPr lang="de-DE" sz="2800" dirty="0"/>
              <a:t> </a:t>
            </a:r>
          </a:p>
          <a:p>
            <a:r>
              <a:rPr lang="de-DE" sz="2800" dirty="0"/>
              <a:t>und </a:t>
            </a:r>
            <a:r>
              <a:rPr lang="de-DE" sz="2800" dirty="0" err="1" smtClean="0">
                <a:solidFill>
                  <a:schemeClr val="hlink"/>
                </a:solidFill>
              </a:rPr>
              <a:t>k</a:t>
            </a:r>
            <a:r>
              <a:rPr lang="de-DE" sz="2800" dirty="0" smtClean="0">
                <a:solidFill>
                  <a:schemeClr val="hlink"/>
                </a:solidFill>
              </a:rPr>
              <a:t>''</a:t>
            </a:r>
            <a:r>
              <a:rPr lang="de-DE" sz="2800" dirty="0" smtClean="0"/>
              <a:t> </a:t>
            </a:r>
            <a:r>
              <a:rPr lang="de-DE" sz="2800" dirty="0"/>
              <a:t>in </a:t>
            </a:r>
            <a:r>
              <a:rPr lang="de-DE" sz="2800" dirty="0">
                <a:solidFill>
                  <a:schemeClr val="hlink"/>
                </a:solidFill>
              </a:rPr>
              <a:t>T</a:t>
            </a:r>
            <a:r>
              <a:rPr lang="de-DE" sz="2800" baseline="-25000" dirty="0">
                <a:solidFill>
                  <a:schemeClr val="hlink"/>
                </a:solidFill>
              </a:rPr>
              <a:t>2</a:t>
            </a:r>
            <a:r>
              <a:rPr lang="de-DE" sz="2800" dirty="0"/>
              <a:t>: </a:t>
            </a:r>
            <a:r>
              <a:rPr lang="de-DE" sz="2800" dirty="0" err="1" smtClean="0">
                <a:solidFill>
                  <a:schemeClr val="hlink"/>
                </a:solidFill>
              </a:rPr>
              <a:t>k</a:t>
            </a:r>
            <a:r>
              <a:rPr lang="de-DE" sz="2800" dirty="0" smtClean="0">
                <a:solidFill>
                  <a:schemeClr val="hlink"/>
                </a:solidFill>
              </a:rPr>
              <a:t>' ≤ 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>
                <a:solidFill>
                  <a:schemeClr val="hlink"/>
                </a:solidFill>
              </a:rPr>
              <a:t> &lt; </a:t>
            </a:r>
            <a:r>
              <a:rPr lang="de-DE" sz="2800" dirty="0" err="1" smtClean="0">
                <a:solidFill>
                  <a:schemeClr val="hlink"/>
                </a:solidFill>
              </a:rPr>
              <a:t>k</a:t>
            </a:r>
            <a:r>
              <a:rPr lang="de-DE" sz="2800" dirty="0" smtClean="0">
                <a:solidFill>
                  <a:schemeClr val="hlink"/>
                </a:solidFill>
              </a:rPr>
              <a:t>''</a:t>
            </a:r>
            <a:endParaRPr lang="de-DE" sz="2800" dirty="0">
              <a:solidFill>
                <a:schemeClr val="hlink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417095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B8777-DF02-3743-B68E-5B7AAB71486B}" type="slidenum">
              <a:rPr lang="de-DE"/>
              <a:pPr/>
              <a:t>35</a:t>
            </a:fld>
            <a:endParaRPr lang="de-DE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Binärer Suchbaum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400" dirty="0">
                <a:solidFill>
                  <a:schemeClr val="accent2"/>
                </a:solidFill>
              </a:rPr>
              <a:t>Formell: </a:t>
            </a:r>
            <a:r>
              <a:rPr lang="de-DE" sz="2400" dirty="0"/>
              <a:t>für einen Baumknoten 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  <a:r>
              <a:rPr lang="de-DE" sz="2400" dirty="0"/>
              <a:t> sei</a:t>
            </a:r>
          </a:p>
          <a:p>
            <a:pPr>
              <a:lnSpc>
                <a:spcPct val="90000"/>
              </a:lnSpc>
            </a:pP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(v) </a:t>
            </a:r>
            <a:r>
              <a:rPr lang="de-DE" sz="2400" dirty="0"/>
              <a:t>der Schlüssel in 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chemeClr val="hlink"/>
                </a:solidFill>
              </a:rPr>
              <a:t>d(v) </a:t>
            </a:r>
            <a:r>
              <a:rPr lang="de-DE" sz="2400" dirty="0"/>
              <a:t>die Anzahl Kinder von 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  <a:endParaRPr lang="de-DE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de-DE" sz="1400" dirty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rgbClr val="FF0000"/>
                </a:solidFill>
              </a:rPr>
              <a:t>Suchbaum-Regel: </a:t>
            </a:r>
            <a:r>
              <a:rPr lang="de-DE" sz="2400" dirty="0"/>
              <a:t>(s.o.)</a:t>
            </a:r>
          </a:p>
          <a:p>
            <a:pPr>
              <a:lnSpc>
                <a:spcPct val="90000"/>
              </a:lnSpc>
              <a:buFontTx/>
              <a:buNone/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rgbClr val="FF0000"/>
                </a:solidFill>
              </a:rPr>
              <a:t>Grad-Regel</a:t>
            </a:r>
            <a:r>
              <a:rPr lang="de-DE" sz="2400" dirty="0" smtClean="0">
                <a:solidFill>
                  <a:srgbClr val="FF0000"/>
                </a:solidFill>
              </a:rPr>
              <a:t>: (Grad = Anzahl der Kinder)</a:t>
            </a:r>
            <a:r>
              <a:rPr lang="de-DE" sz="2400" dirty="0">
                <a:solidFill>
                  <a:srgbClr val="FF0000"/>
                </a:solidFill>
              </a:rPr>
              <a:t/>
            </a:r>
            <a:br>
              <a:rPr lang="de-DE" sz="2400" dirty="0">
                <a:solidFill>
                  <a:srgbClr val="FF0000"/>
                </a:solidFill>
              </a:rPr>
            </a:br>
            <a:r>
              <a:rPr lang="de-DE" sz="2400" dirty="0"/>
              <a:t>Alle Baumknoten haben zwei Kinder </a:t>
            </a:r>
            <a:br>
              <a:rPr lang="de-DE" sz="2400" dirty="0"/>
            </a:br>
            <a:r>
              <a:rPr lang="de-DE" sz="2400" dirty="0"/>
              <a:t>(sofern #Elemente </a:t>
            </a:r>
            <a:r>
              <a:rPr lang="de-DE" sz="2400" dirty="0">
                <a:solidFill>
                  <a:schemeClr val="hlink"/>
                </a:solidFill>
              </a:rPr>
              <a:t>&gt;1</a:t>
            </a:r>
            <a:r>
              <a:rPr lang="de-DE" sz="2400" dirty="0"/>
              <a:t>)</a:t>
            </a:r>
            <a:endParaRPr lang="de-DE" sz="2400" dirty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endParaRPr lang="de-DE" sz="1200" dirty="0"/>
          </a:p>
          <a:p>
            <a:pPr>
              <a:lnSpc>
                <a:spcPct val="90000"/>
              </a:lnSpc>
            </a:pPr>
            <a:r>
              <a:rPr lang="de-DE" sz="2400" dirty="0">
                <a:solidFill>
                  <a:srgbClr val="FF0000"/>
                </a:solidFill>
              </a:rPr>
              <a:t>Schlüssel-Regel: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Für jedes Element 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/>
              <a:t> in der Liste gibt es genau einen Baumknoten </a:t>
            </a:r>
            <a:r>
              <a:rPr lang="de-DE" sz="2400" dirty="0">
                <a:solidFill>
                  <a:schemeClr val="hlink"/>
                </a:solidFill>
              </a:rPr>
              <a:t>v</a:t>
            </a:r>
            <a:r>
              <a:rPr lang="de-DE" sz="2400" dirty="0"/>
              <a:t> mit 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(v)=</a:t>
            </a:r>
            <a:r>
              <a:rPr lang="de-DE" sz="2400" dirty="0" err="1">
                <a:solidFill>
                  <a:schemeClr val="hlink"/>
                </a:solidFill>
              </a:rPr>
              <a:t>key</a:t>
            </a:r>
            <a:r>
              <a:rPr lang="de-DE" sz="2400" dirty="0">
                <a:solidFill>
                  <a:schemeClr val="hlink"/>
                </a:solidFill>
              </a:rPr>
              <a:t>(</a:t>
            </a:r>
            <a:r>
              <a:rPr lang="de-DE" sz="2400" dirty="0" err="1">
                <a:solidFill>
                  <a:schemeClr val="hlink"/>
                </a:solidFill>
              </a:rPr>
              <a:t>e</a:t>
            </a:r>
            <a:r>
              <a:rPr lang="de-DE" sz="2400" dirty="0">
                <a:solidFill>
                  <a:schemeClr val="hlink"/>
                </a:solidFill>
              </a:rPr>
              <a:t>).</a:t>
            </a:r>
          </a:p>
        </p:txBody>
      </p:sp>
      <p:sp>
        <p:nvSpPr>
          <p:cNvPr id="5" name="Rechteck 4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87669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B82C6-E2DA-184E-8DE6-75C4D3433187}" type="slidenum">
              <a:rPr lang="de-DE"/>
              <a:pPr/>
              <a:t>36</a:t>
            </a:fld>
            <a:endParaRPr lang="de-DE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Search(9)</a:t>
            </a: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2520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2522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2523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92524" name="Oval 12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2525" name="Oval 13"/>
          <p:cNvSpPr>
            <a:spLocks noChangeArrowheads="1"/>
          </p:cNvSpPr>
          <p:nvPr/>
        </p:nvSpPr>
        <p:spPr bwMode="auto">
          <a:xfrm>
            <a:off x="327660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2526" name="Oval 14"/>
          <p:cNvSpPr>
            <a:spLocks noChangeArrowheads="1"/>
          </p:cNvSpPr>
          <p:nvPr/>
        </p:nvSpPr>
        <p:spPr bwMode="auto">
          <a:xfrm>
            <a:off x="2484438" y="30686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192527" name="Line 15"/>
          <p:cNvSpPr>
            <a:spLocks noChangeShapeType="1"/>
          </p:cNvSpPr>
          <p:nvPr/>
        </p:nvSpPr>
        <p:spPr bwMode="auto">
          <a:xfrm flipH="1">
            <a:off x="2051050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28" name="Line 16"/>
          <p:cNvSpPr>
            <a:spLocks noChangeShapeType="1"/>
          </p:cNvSpPr>
          <p:nvPr/>
        </p:nvSpPr>
        <p:spPr bwMode="auto">
          <a:xfrm>
            <a:off x="2916238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29" name="Line 1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0" name="Line 1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1" name="Line 19"/>
          <p:cNvSpPr>
            <a:spLocks noChangeShapeType="1"/>
          </p:cNvSpPr>
          <p:nvPr/>
        </p:nvSpPr>
        <p:spPr bwMode="auto">
          <a:xfrm flipH="1">
            <a:off x="305911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2" name="Line 20"/>
          <p:cNvSpPr>
            <a:spLocks noChangeShapeType="1"/>
          </p:cNvSpPr>
          <p:nvPr/>
        </p:nvSpPr>
        <p:spPr bwMode="auto">
          <a:xfrm>
            <a:off x="35639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3" name="Oval 21"/>
          <p:cNvSpPr>
            <a:spLocks noChangeArrowheads="1"/>
          </p:cNvSpPr>
          <p:nvPr/>
        </p:nvSpPr>
        <p:spPr bwMode="auto">
          <a:xfrm>
            <a:off x="507523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2534" name="Oval 22"/>
          <p:cNvSpPr>
            <a:spLocks noChangeArrowheads="1"/>
          </p:cNvSpPr>
          <p:nvPr/>
        </p:nvSpPr>
        <p:spPr bwMode="auto">
          <a:xfrm>
            <a:off x="673258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2535" name="Oval 23"/>
          <p:cNvSpPr>
            <a:spLocks noChangeArrowheads="1"/>
          </p:cNvSpPr>
          <p:nvPr/>
        </p:nvSpPr>
        <p:spPr bwMode="auto">
          <a:xfrm>
            <a:off x="5940425" y="30686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192536" name="Line 24"/>
          <p:cNvSpPr>
            <a:spLocks noChangeShapeType="1"/>
          </p:cNvSpPr>
          <p:nvPr/>
        </p:nvSpPr>
        <p:spPr bwMode="auto">
          <a:xfrm flipH="1">
            <a:off x="5507038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7" name="Line 25"/>
          <p:cNvSpPr>
            <a:spLocks noChangeShapeType="1"/>
          </p:cNvSpPr>
          <p:nvPr/>
        </p:nvSpPr>
        <p:spPr bwMode="auto">
          <a:xfrm>
            <a:off x="6372225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8" name="Line 26"/>
          <p:cNvSpPr>
            <a:spLocks noChangeShapeType="1"/>
          </p:cNvSpPr>
          <p:nvPr/>
        </p:nvSpPr>
        <p:spPr bwMode="auto">
          <a:xfrm flipH="1">
            <a:off x="48593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39" name="Line 27"/>
          <p:cNvSpPr>
            <a:spLocks noChangeShapeType="1"/>
          </p:cNvSpPr>
          <p:nvPr/>
        </p:nvSpPr>
        <p:spPr bwMode="auto">
          <a:xfrm>
            <a:off x="536416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0" name="Line 28"/>
          <p:cNvSpPr>
            <a:spLocks noChangeShapeType="1"/>
          </p:cNvSpPr>
          <p:nvPr/>
        </p:nvSpPr>
        <p:spPr bwMode="auto">
          <a:xfrm flipH="1">
            <a:off x="651510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1" name="Line 29"/>
          <p:cNvSpPr>
            <a:spLocks noChangeShapeType="1"/>
          </p:cNvSpPr>
          <p:nvPr/>
        </p:nvSpPr>
        <p:spPr bwMode="auto">
          <a:xfrm>
            <a:off x="701992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2" name="Oval 30"/>
          <p:cNvSpPr>
            <a:spLocks noChangeArrowheads="1"/>
          </p:cNvSpPr>
          <p:nvPr/>
        </p:nvSpPr>
        <p:spPr bwMode="auto">
          <a:xfrm>
            <a:off x="4211638" y="191611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2543" name="Line 31"/>
          <p:cNvSpPr>
            <a:spLocks noChangeShapeType="1"/>
          </p:cNvSpPr>
          <p:nvPr/>
        </p:nvSpPr>
        <p:spPr bwMode="auto">
          <a:xfrm flipH="1">
            <a:off x="2987675" y="2276475"/>
            <a:ext cx="12239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4" name="Line 32"/>
          <p:cNvSpPr>
            <a:spLocks noChangeShapeType="1"/>
          </p:cNvSpPr>
          <p:nvPr/>
        </p:nvSpPr>
        <p:spPr bwMode="auto">
          <a:xfrm>
            <a:off x="4716463" y="2349500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5" name="Line 33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6" name="Line 34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7" name="Line 35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8" name="Line 36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49" name="Line 37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0" name="Line 38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1" name="Line 39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2" name="Line 40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3" name="Line 41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4" name="Line 42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5" name="Line 43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6" name="Line 44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7" name="Line 45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2558" name="Line 46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Rechteck 46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40296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925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925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74813-7346-4343-947A-FB24EB442F39}" type="slidenum">
              <a:rPr lang="de-DE"/>
              <a:pPr/>
              <a:t>37</a:t>
            </a:fld>
            <a:endParaRPr lang="de-DE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Insert und Delete Operationen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de-DE" sz="2800" dirty="0">
                <a:solidFill>
                  <a:schemeClr val="accent2"/>
                </a:solidFill>
              </a:rPr>
              <a:t>Strategie:</a:t>
            </a:r>
          </a:p>
          <a:p>
            <a:pPr>
              <a:lnSpc>
                <a:spcPct val="90000"/>
              </a:lnSpc>
            </a:pPr>
            <a:r>
              <a:rPr lang="de-DE" sz="2800" dirty="0" err="1">
                <a:solidFill>
                  <a:schemeClr val="accent2"/>
                </a:solidFill>
              </a:rPr>
              <a:t>insert</a:t>
            </a: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/>
              <a:t>):</a:t>
            </a:r>
            <a:br>
              <a:rPr lang="de-DE" sz="2800" dirty="0"/>
            </a:br>
            <a:r>
              <a:rPr lang="de-DE" sz="2800" dirty="0"/>
              <a:t>Erst </a:t>
            </a:r>
            <a:r>
              <a:rPr lang="de-DE" sz="2800" dirty="0" err="1">
                <a:solidFill>
                  <a:schemeClr val="accent2"/>
                </a:solidFill>
              </a:rPr>
              <a:t>search</a:t>
            </a: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) bis Element </a:t>
            </a:r>
            <a:r>
              <a:rPr lang="de-DE" sz="2800" dirty="0" err="1" smtClean="0">
                <a:solidFill>
                  <a:schemeClr val="hlink"/>
                </a:solidFill>
              </a:rPr>
              <a:t>e</a:t>
            </a:r>
            <a:r>
              <a:rPr lang="de-DE" sz="2800" dirty="0" smtClean="0">
                <a:solidFill>
                  <a:schemeClr val="hlink"/>
                </a:solidFill>
              </a:rPr>
              <a:t>'</a:t>
            </a:r>
            <a:r>
              <a:rPr lang="de-DE" sz="2800" dirty="0" smtClean="0"/>
              <a:t> </a:t>
            </a:r>
            <a:r>
              <a:rPr lang="de-DE" sz="2800" dirty="0"/>
              <a:t>in Liste erreicht. Falls </a:t>
            </a:r>
            <a:r>
              <a:rPr lang="de-DE" sz="2800" dirty="0" err="1" smtClean="0">
                <a:solidFill>
                  <a:schemeClr val="hlink"/>
                </a:solidFill>
              </a:rPr>
              <a:t>key</a:t>
            </a:r>
            <a:r>
              <a:rPr lang="de-DE" sz="2800" dirty="0" smtClean="0">
                <a:solidFill>
                  <a:schemeClr val="hlink"/>
                </a:solidFill>
              </a:rPr>
              <a:t>(</a:t>
            </a:r>
            <a:r>
              <a:rPr lang="de-DE" sz="2800" dirty="0" err="1" smtClean="0">
                <a:solidFill>
                  <a:schemeClr val="hlink"/>
                </a:solidFill>
              </a:rPr>
              <a:t>e</a:t>
            </a:r>
            <a:r>
              <a:rPr lang="de-DE" sz="2800" dirty="0" smtClean="0">
                <a:solidFill>
                  <a:schemeClr val="hlink"/>
                </a:solidFill>
              </a:rPr>
              <a:t>')&gt;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</a:t>
            </a:r>
            <a:r>
              <a:rPr lang="de-DE" sz="2800" dirty="0"/>
              <a:t>, füge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/>
              <a:t> vor </a:t>
            </a:r>
            <a:r>
              <a:rPr lang="de-DE" sz="2800" dirty="0" err="1" smtClean="0">
                <a:solidFill>
                  <a:schemeClr val="hlink"/>
                </a:solidFill>
              </a:rPr>
              <a:t>e</a:t>
            </a:r>
            <a:r>
              <a:rPr lang="de-DE" sz="2800" dirty="0" smtClean="0">
                <a:solidFill>
                  <a:schemeClr val="hlink"/>
                </a:solidFill>
              </a:rPr>
              <a:t>'</a:t>
            </a:r>
            <a:r>
              <a:rPr lang="de-DE" sz="2800" dirty="0" smtClean="0"/>
              <a:t> </a:t>
            </a:r>
            <a:r>
              <a:rPr lang="de-DE" sz="2800" dirty="0"/>
              <a:t>ein und ein neues Suchbaumblatt für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/>
              <a:t> und </a:t>
            </a:r>
            <a:r>
              <a:rPr lang="de-DE" sz="2800" dirty="0" err="1" smtClean="0">
                <a:solidFill>
                  <a:schemeClr val="hlink"/>
                </a:solidFill>
              </a:rPr>
              <a:t>e</a:t>
            </a:r>
            <a:r>
              <a:rPr lang="de-DE" sz="2800" dirty="0" smtClean="0">
                <a:solidFill>
                  <a:schemeClr val="hlink"/>
                </a:solidFill>
              </a:rPr>
              <a:t>'</a:t>
            </a:r>
            <a:r>
              <a:rPr lang="de-DE" sz="2800" dirty="0" smtClean="0"/>
              <a:t> </a:t>
            </a:r>
            <a:r>
              <a:rPr lang="de-DE" sz="2800" dirty="0"/>
              <a:t>mit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), </a:t>
            </a:r>
            <a:r>
              <a:rPr lang="de-DE" sz="2800" dirty="0"/>
              <a:t>so dass Suchbaum-Regel erfüllt.</a:t>
            </a:r>
          </a:p>
          <a:p>
            <a:pPr>
              <a:lnSpc>
                <a:spcPct val="90000"/>
              </a:lnSpc>
            </a:pPr>
            <a:r>
              <a:rPr lang="de-DE" sz="2800" dirty="0" err="1">
                <a:solidFill>
                  <a:schemeClr val="accent2"/>
                </a:solidFill>
              </a:rPr>
              <a:t>delete</a:t>
            </a: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/>
              <a:t>):</a:t>
            </a:r>
            <a:br>
              <a:rPr lang="de-DE" sz="2800" dirty="0"/>
            </a:br>
            <a:r>
              <a:rPr lang="de-DE" sz="2800" dirty="0"/>
              <a:t>Erst </a:t>
            </a:r>
            <a:r>
              <a:rPr lang="de-DE" sz="2800" dirty="0" err="1">
                <a:solidFill>
                  <a:schemeClr val="accent2"/>
                </a:solidFill>
              </a:rPr>
              <a:t>search</a:t>
            </a:r>
            <a:r>
              <a:rPr lang="de-DE" sz="2800" dirty="0"/>
              <a:t>(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/>
              <a:t>) bis ein Element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/>
              <a:t> in Liste erreicht. Falls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>
                <a:solidFill>
                  <a:schemeClr val="hlink"/>
                </a:solidFill>
              </a:rPr>
              <a:t>)=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/>
              <a:t>, lösche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/>
              <a:t> aus Liste und Vater </a:t>
            </a:r>
            <a:r>
              <a:rPr lang="de-DE" sz="2800" dirty="0">
                <a:solidFill>
                  <a:schemeClr val="hlink"/>
                </a:solidFill>
              </a:rPr>
              <a:t>v</a:t>
            </a:r>
            <a:r>
              <a:rPr lang="de-DE" sz="2800" dirty="0"/>
              <a:t> von </a:t>
            </a:r>
            <a:r>
              <a:rPr lang="de-DE" sz="2800" dirty="0" err="1">
                <a:solidFill>
                  <a:schemeClr val="hlink"/>
                </a:solidFill>
              </a:rPr>
              <a:t>e</a:t>
            </a:r>
            <a:r>
              <a:rPr lang="de-DE" sz="2800" dirty="0"/>
              <a:t> aus </a:t>
            </a:r>
            <a:r>
              <a:rPr lang="de-DE" sz="2800" dirty="0" err="1"/>
              <a:t>Suchbaum</a:t>
            </a:r>
            <a:r>
              <a:rPr lang="de-DE" sz="2800" dirty="0"/>
              <a:t>, und setze in dem Baumknoten 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/>
              <a:t> mit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)=</a:t>
            </a:r>
            <a:r>
              <a:rPr lang="de-DE" sz="2800" dirty="0" err="1">
                <a:solidFill>
                  <a:schemeClr val="hlink"/>
                </a:solidFill>
              </a:rPr>
              <a:t>k</a:t>
            </a:r>
            <a:r>
              <a:rPr lang="de-DE" sz="2800" dirty="0"/>
              <a:t>: 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</a:t>
            </a:r>
            <a:r>
              <a:rPr lang="de-DE" sz="2800" dirty="0" err="1">
                <a:solidFill>
                  <a:schemeClr val="hlink"/>
                </a:solidFill>
              </a:rPr>
              <a:t>w</a:t>
            </a:r>
            <a:r>
              <a:rPr lang="de-DE" sz="2800" dirty="0">
                <a:solidFill>
                  <a:schemeClr val="hlink"/>
                </a:solidFill>
              </a:rPr>
              <a:t>):=</a:t>
            </a:r>
            <a:r>
              <a:rPr lang="de-DE" sz="2800" dirty="0" err="1">
                <a:solidFill>
                  <a:schemeClr val="hlink"/>
                </a:solidFill>
              </a:rPr>
              <a:t>key</a:t>
            </a:r>
            <a:r>
              <a:rPr lang="de-DE" sz="2800" dirty="0">
                <a:solidFill>
                  <a:schemeClr val="hlink"/>
                </a:solidFill>
              </a:rPr>
              <a:t>(v)</a:t>
            </a:r>
          </a:p>
        </p:txBody>
      </p:sp>
      <p:sp>
        <p:nvSpPr>
          <p:cNvPr id="5" name="Rechteck 4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55855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BD60D-1615-7C4D-A580-28980DEE6BA0}" type="slidenum">
              <a:rPr lang="de-DE"/>
              <a:pPr/>
              <a:t>38</a:t>
            </a:fld>
            <a:endParaRPr lang="de-DE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Insert(5)</a:t>
            </a:r>
          </a:p>
        </p:txBody>
      </p:sp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11890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7398" name="Rectangle 6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7399" name="Rectangle 7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7402" name="Rectangle 10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7403" name="Rectangle 11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87406" name="Oval 14"/>
          <p:cNvSpPr>
            <a:spLocks noChangeArrowheads="1"/>
          </p:cNvSpPr>
          <p:nvPr/>
        </p:nvSpPr>
        <p:spPr bwMode="auto">
          <a:xfrm>
            <a:off x="2557463" y="27813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7407" name="Line 15"/>
          <p:cNvSpPr>
            <a:spLocks noChangeShapeType="1"/>
          </p:cNvSpPr>
          <p:nvPr/>
        </p:nvSpPr>
        <p:spPr bwMode="auto">
          <a:xfrm flipH="1">
            <a:off x="1403350" y="3286125"/>
            <a:ext cx="122555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08" name="Line 16"/>
          <p:cNvSpPr>
            <a:spLocks noChangeShapeType="1"/>
          </p:cNvSpPr>
          <p:nvPr/>
        </p:nvSpPr>
        <p:spPr bwMode="auto">
          <a:xfrm>
            <a:off x="2989263" y="3286125"/>
            <a:ext cx="1006475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14" name="Oval 22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7415" name="Oval 23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7416" name="Line 24"/>
          <p:cNvSpPr>
            <a:spLocks noChangeShapeType="1"/>
          </p:cNvSpPr>
          <p:nvPr/>
        </p:nvSpPr>
        <p:spPr bwMode="auto">
          <a:xfrm flipH="1">
            <a:off x="4932363" y="3286125"/>
            <a:ext cx="1152525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17" name="Line 25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20" name="Line 28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21" name="Line 29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22" name="Oval 30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7423" name="Line 31"/>
          <p:cNvSpPr>
            <a:spLocks noChangeShapeType="1"/>
          </p:cNvSpPr>
          <p:nvPr/>
        </p:nvSpPr>
        <p:spPr bwMode="auto">
          <a:xfrm flipH="1">
            <a:off x="3060700" y="1989138"/>
            <a:ext cx="12239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24" name="Line 32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29" name="Line 37"/>
          <p:cNvSpPr>
            <a:spLocks noChangeShapeType="1"/>
          </p:cNvSpPr>
          <p:nvPr/>
        </p:nvSpPr>
        <p:spPr bwMode="auto">
          <a:xfrm>
            <a:off x="1692275" y="5300663"/>
            <a:ext cx="20891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0" name="Line 38"/>
          <p:cNvSpPr>
            <a:spLocks noChangeShapeType="1"/>
          </p:cNvSpPr>
          <p:nvPr/>
        </p:nvSpPr>
        <p:spPr bwMode="auto">
          <a:xfrm flipH="1" flipV="1">
            <a:off x="1692275" y="5516563"/>
            <a:ext cx="20891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1" name="Line 39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2" name="Line 40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3" name="Line 41"/>
          <p:cNvSpPr>
            <a:spLocks noChangeShapeType="1"/>
          </p:cNvSpPr>
          <p:nvPr/>
        </p:nvSpPr>
        <p:spPr bwMode="auto">
          <a:xfrm flipV="1">
            <a:off x="5149850" y="5300663"/>
            <a:ext cx="1222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4" name="Line 42"/>
          <p:cNvSpPr>
            <a:spLocks noChangeShapeType="1"/>
          </p:cNvSpPr>
          <p:nvPr/>
        </p:nvSpPr>
        <p:spPr bwMode="auto">
          <a:xfrm flipH="1">
            <a:off x="5149850" y="5516563"/>
            <a:ext cx="1222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7" name="Line 45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7438" name="Line 46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3638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74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874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D2BA1-020E-424D-B2C1-A13AF544B905}" type="slidenum">
              <a:rPr lang="de-DE"/>
              <a:pPr/>
              <a:t>39</a:t>
            </a:fld>
            <a:endParaRPr lang="de-DE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Insert(5)</a:t>
            </a:r>
          </a:p>
        </p:txBody>
      </p:sp>
      <p:sp>
        <p:nvSpPr>
          <p:cNvPr id="189443" name="Rectangle 3"/>
          <p:cNvSpPr>
            <a:spLocks noChangeArrowheads="1"/>
          </p:cNvSpPr>
          <p:nvPr/>
        </p:nvSpPr>
        <p:spPr bwMode="auto">
          <a:xfrm>
            <a:off x="11890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9445" name="Rectangle 5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9447" name="Rectangle 7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89448" name="Oval 8"/>
          <p:cNvSpPr>
            <a:spLocks noChangeArrowheads="1"/>
          </p:cNvSpPr>
          <p:nvPr/>
        </p:nvSpPr>
        <p:spPr bwMode="auto">
          <a:xfrm>
            <a:off x="2557463" y="27813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89449" name="Line 9"/>
          <p:cNvSpPr>
            <a:spLocks noChangeShapeType="1"/>
          </p:cNvSpPr>
          <p:nvPr/>
        </p:nvSpPr>
        <p:spPr bwMode="auto">
          <a:xfrm flipH="1">
            <a:off x="1403350" y="3286125"/>
            <a:ext cx="122555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0" name="Line 10"/>
          <p:cNvSpPr>
            <a:spLocks noChangeShapeType="1"/>
          </p:cNvSpPr>
          <p:nvPr/>
        </p:nvSpPr>
        <p:spPr bwMode="auto">
          <a:xfrm>
            <a:off x="2989263" y="3286125"/>
            <a:ext cx="287337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1" name="Oval 11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89452" name="Oval 12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89453" name="Line 13"/>
          <p:cNvSpPr>
            <a:spLocks noChangeShapeType="1"/>
          </p:cNvSpPr>
          <p:nvPr/>
        </p:nvSpPr>
        <p:spPr bwMode="auto">
          <a:xfrm flipH="1">
            <a:off x="4932363" y="3286125"/>
            <a:ext cx="1152525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4" name="Line 14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5" name="Line 15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6" name="Line 16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7" name="Oval 17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89458" name="Line 18"/>
          <p:cNvSpPr>
            <a:spLocks noChangeShapeType="1"/>
          </p:cNvSpPr>
          <p:nvPr/>
        </p:nvSpPr>
        <p:spPr bwMode="auto">
          <a:xfrm flipH="1">
            <a:off x="3060700" y="1989138"/>
            <a:ext cx="12239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59" name="Line 19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0" name="Line 20"/>
          <p:cNvSpPr>
            <a:spLocks noChangeShapeType="1"/>
          </p:cNvSpPr>
          <p:nvPr/>
        </p:nvSpPr>
        <p:spPr bwMode="auto">
          <a:xfrm>
            <a:off x="1692275" y="53006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1" name="Line 21"/>
          <p:cNvSpPr>
            <a:spLocks noChangeShapeType="1"/>
          </p:cNvSpPr>
          <p:nvPr/>
        </p:nvSpPr>
        <p:spPr bwMode="auto">
          <a:xfrm flipH="1" flipV="1">
            <a:off x="1692275" y="55165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2" name="Line 22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3" name="Line 23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4" name="Line 24"/>
          <p:cNvSpPr>
            <a:spLocks noChangeShapeType="1"/>
          </p:cNvSpPr>
          <p:nvPr/>
        </p:nvSpPr>
        <p:spPr bwMode="auto">
          <a:xfrm flipV="1">
            <a:off x="5149850" y="5300663"/>
            <a:ext cx="1222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5" name="Line 25"/>
          <p:cNvSpPr>
            <a:spLocks noChangeShapeType="1"/>
          </p:cNvSpPr>
          <p:nvPr/>
        </p:nvSpPr>
        <p:spPr bwMode="auto">
          <a:xfrm flipH="1">
            <a:off x="5149850" y="5516563"/>
            <a:ext cx="1222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6" name="Line 26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7" name="Line 27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68" name="Rectangle 28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89469" name="Line 29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70" name="Line 30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71" name="Oval 31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89472" name="Line 32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9473" name="Line 33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Rechteck 34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9734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Iteration über "lineare Strukturen" (Mengen)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196975"/>
            <a:ext cx="8507413" cy="5184353"/>
          </a:xfrm>
        </p:spPr>
        <p:txBody>
          <a:bodyPr/>
          <a:lstStyle/>
          <a:p>
            <a:r>
              <a:rPr lang="de-DE" altLang="de-DE" dirty="0" smtClean="0"/>
              <a:t>Wir wollen über die </a:t>
            </a:r>
            <a:r>
              <a:rPr lang="de-DE" altLang="de-DE" dirty="0"/>
              <a:t>genaue Datenstruktur </a:t>
            </a:r>
            <a:r>
              <a:rPr lang="de-DE" altLang="de-DE" dirty="0" smtClean="0"/>
              <a:t>abstrahieren</a:t>
            </a:r>
          </a:p>
          <a:p>
            <a:endParaRPr lang="de-DE" altLang="de-DE" dirty="0" smtClean="0"/>
          </a:p>
          <a:p>
            <a:endParaRPr lang="de-DE" altLang="de-DE" dirty="0"/>
          </a:p>
          <a:p>
            <a:endParaRPr lang="de-DE" altLang="de-DE" dirty="0" smtClean="0"/>
          </a:p>
          <a:p>
            <a:endParaRPr lang="de-DE" altLang="de-DE" dirty="0"/>
          </a:p>
          <a:p>
            <a:r>
              <a:rPr lang="de-DE" altLang="de-DE" dirty="0" smtClean="0"/>
              <a:t>Das ist eine Kurzschreibweise für die </a:t>
            </a:r>
            <a:r>
              <a:rPr lang="de-DE" altLang="de-DE" dirty="0" err="1" smtClean="0"/>
              <a:t>Iteratoranwendung</a:t>
            </a:r>
            <a:endParaRPr lang="de-DE" altLang="de-DE" dirty="0" smtClean="0"/>
          </a:p>
          <a:p>
            <a:endParaRPr lang="de-DE" altLang="de-DE" dirty="0" smtClean="0"/>
          </a:p>
          <a:p>
            <a:endParaRPr lang="de-DE" alt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4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971601" y="1778040"/>
            <a:ext cx="4176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altLang="de-DE" sz="2000" b="1" dirty="0" err="1"/>
              <a:t>function</a:t>
            </a:r>
            <a:r>
              <a:rPr lang="de-DE" altLang="de-DE" sz="2000" dirty="0"/>
              <a:t> </a:t>
            </a:r>
            <a:r>
              <a:rPr lang="de-DE" altLang="de-DE" sz="2000" dirty="0" err="1" smtClean="0">
                <a:solidFill>
                  <a:srgbClr val="0833FF"/>
                </a:solidFill>
              </a:rPr>
              <a:t>test</a:t>
            </a:r>
            <a:r>
              <a:rPr lang="de-DE" altLang="de-DE" sz="2000" dirty="0" smtClean="0"/>
              <a:t>(</a:t>
            </a:r>
            <a:r>
              <a:rPr lang="de-DE" alt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de-DE" altLang="de-DE" sz="2000" dirty="0" smtClean="0">
                <a:solidFill>
                  <a:schemeClr val="accent1">
                    <a:lumMod val="50000"/>
                  </a:schemeClr>
                </a:solidFill>
              </a:rPr>
              <a:t>, S</a:t>
            </a:r>
            <a:r>
              <a:rPr lang="de-DE" altLang="de-DE" sz="2000" dirty="0" smtClean="0"/>
              <a:t>)</a:t>
            </a:r>
            <a:endParaRPr lang="de-DE" altLang="de-DE" sz="2000" dirty="0"/>
          </a:p>
          <a:p>
            <a:pPr marL="0" indent="0">
              <a:buNone/>
            </a:pPr>
            <a:r>
              <a:rPr lang="de-DE" altLang="de-DE" sz="2000" b="1" dirty="0" smtClean="0"/>
              <a:t>   </a:t>
            </a:r>
            <a:r>
              <a:rPr lang="de-DE" altLang="de-DE" sz="2000" b="1" dirty="0" err="1" smtClean="0"/>
              <a:t>for</a:t>
            </a:r>
            <a:r>
              <a:rPr lang="de-DE" altLang="de-DE" sz="2000" b="1" dirty="0" smtClean="0"/>
              <a:t> </a:t>
            </a:r>
            <a:r>
              <a:rPr lang="de-DE" altLang="de-DE" sz="2000" dirty="0" smtClean="0">
                <a:solidFill>
                  <a:schemeClr val="accent1">
                    <a:lumMod val="50000"/>
                  </a:schemeClr>
                </a:solidFill>
              </a:rPr>
              <a:t>x ∈ S </a:t>
            </a:r>
            <a:r>
              <a:rPr lang="de-DE" altLang="de-DE" sz="2000" b="1" dirty="0"/>
              <a:t>do</a:t>
            </a:r>
          </a:p>
          <a:p>
            <a:pPr marL="0" indent="0">
              <a:buNone/>
            </a:pPr>
            <a:r>
              <a:rPr lang="de-DE" altLang="de-DE" sz="2000" dirty="0"/>
              <a:t>  </a:t>
            </a:r>
            <a:r>
              <a:rPr lang="de-DE" altLang="de-DE" sz="2000" dirty="0" smtClean="0"/>
              <a:t>   </a:t>
            </a:r>
            <a:r>
              <a:rPr lang="de-DE" altLang="de-DE" sz="2000" b="1" dirty="0" err="1"/>
              <a:t>if</a:t>
            </a:r>
            <a:r>
              <a:rPr lang="de-DE" altLang="de-DE" sz="2000" dirty="0"/>
              <a:t> </a:t>
            </a:r>
            <a:r>
              <a:rPr lang="de-DE" alt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de-DE" altLang="de-DE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de-DE" sz="2000" dirty="0">
                <a:solidFill>
                  <a:schemeClr val="accent1">
                    <a:lumMod val="50000"/>
                  </a:schemeClr>
                </a:solidFill>
              </a:rPr>
              <a:t>= </a:t>
            </a:r>
            <a:r>
              <a:rPr lang="de-DE" alt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de-DE" altLang="de-DE" sz="2000" dirty="0" smtClean="0">
                <a:solidFill>
                  <a:schemeClr val="accent1">
                    <a:lumMod val="50000"/>
                  </a:schemeClr>
                </a:solidFill>
              </a:rPr>
              <a:t>(x) </a:t>
            </a:r>
            <a:r>
              <a:rPr lang="de-DE" altLang="de-DE" sz="2000" b="1" dirty="0" err="1"/>
              <a:t>then</a:t>
            </a:r>
            <a:endParaRPr lang="de-DE" altLang="de-DE" sz="2000" b="1" dirty="0"/>
          </a:p>
          <a:p>
            <a:pPr marL="0" indent="0">
              <a:buNone/>
            </a:pPr>
            <a:r>
              <a:rPr lang="de-DE" altLang="de-DE" sz="2000" dirty="0"/>
              <a:t>  </a:t>
            </a:r>
            <a:r>
              <a:rPr lang="de-DE" altLang="de-DE" sz="2000" dirty="0" smtClean="0"/>
              <a:t>       </a:t>
            </a:r>
            <a:r>
              <a:rPr lang="de-DE" altLang="de-DE" sz="2000" b="1" dirty="0" err="1"/>
              <a:t>return</a:t>
            </a:r>
            <a:r>
              <a:rPr lang="de-DE" altLang="de-DE" sz="2000" dirty="0"/>
              <a:t> </a:t>
            </a:r>
            <a:r>
              <a:rPr lang="de-DE" altLang="de-DE" sz="2000" dirty="0" err="1"/>
              <a:t>true</a:t>
            </a:r>
            <a:endParaRPr lang="de-DE" altLang="de-DE" sz="2000" dirty="0"/>
          </a:p>
          <a:p>
            <a:pPr marL="0" indent="0">
              <a:buNone/>
            </a:pPr>
            <a:r>
              <a:rPr lang="de-DE" altLang="de-DE" sz="2000" b="1" dirty="0" err="1" smtClean="0"/>
              <a:t>return</a:t>
            </a:r>
            <a:r>
              <a:rPr lang="de-DE" altLang="de-DE" sz="2000" dirty="0" smtClean="0"/>
              <a:t> </a:t>
            </a:r>
            <a:r>
              <a:rPr lang="de-DE" altLang="de-DE" sz="2000" dirty="0" err="1"/>
              <a:t>false</a:t>
            </a:r>
            <a:endParaRPr lang="de-DE" altLang="de-DE" sz="2000" dirty="0"/>
          </a:p>
          <a:p>
            <a:endParaRPr lang="de-DE" sz="2000" dirty="0"/>
          </a:p>
        </p:txBody>
      </p:sp>
      <p:sp>
        <p:nvSpPr>
          <p:cNvPr id="6" name="Textfeld 8"/>
          <p:cNvSpPr txBox="1"/>
          <p:nvPr/>
        </p:nvSpPr>
        <p:spPr>
          <a:xfrm>
            <a:off x="971601" y="4077072"/>
            <a:ext cx="79930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altLang="de-DE" sz="2000" b="1" dirty="0" err="1"/>
              <a:t>function</a:t>
            </a:r>
            <a:r>
              <a:rPr lang="de-DE" altLang="de-DE" sz="2000" dirty="0"/>
              <a:t> </a:t>
            </a:r>
            <a:r>
              <a:rPr lang="de-DE" altLang="de-DE" sz="2000" dirty="0" err="1" smtClean="0">
                <a:solidFill>
                  <a:srgbClr val="0833FF"/>
                </a:solidFill>
              </a:rPr>
              <a:t>test</a:t>
            </a:r>
            <a:r>
              <a:rPr lang="de-DE" altLang="de-DE" sz="2000" dirty="0" smtClean="0"/>
              <a:t>(</a:t>
            </a:r>
            <a:r>
              <a:rPr lang="de-DE" alt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de-DE" altLang="de-DE" sz="2000" dirty="0" smtClean="0">
                <a:solidFill>
                  <a:schemeClr val="accent1">
                    <a:lumMod val="50000"/>
                  </a:schemeClr>
                </a:solidFill>
              </a:rPr>
              <a:t>, S</a:t>
            </a:r>
            <a:r>
              <a:rPr lang="de-DE" altLang="de-DE" sz="2000" dirty="0" smtClean="0"/>
              <a:t>)</a:t>
            </a:r>
          </a:p>
          <a:p>
            <a:pPr marL="0" indent="0">
              <a:buNone/>
            </a:pPr>
            <a:r>
              <a:rPr lang="de-DE" altLang="de-DE" sz="2000" dirty="0"/>
              <a:t> </a:t>
            </a:r>
            <a:r>
              <a:rPr lang="de-DE" altLang="de-DE" sz="2000" dirty="0" smtClean="0"/>
              <a:t>  </a:t>
            </a:r>
            <a:r>
              <a:rPr lang="de-DE" alt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iter</a:t>
            </a:r>
            <a:r>
              <a:rPr lang="de-DE" altLang="de-DE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altLang="de-DE" sz="2000" dirty="0" smtClean="0"/>
              <a:t>:= </a:t>
            </a:r>
            <a:r>
              <a:rPr lang="de-DE" altLang="de-DE" sz="2000" dirty="0" err="1" smtClean="0">
                <a:solidFill>
                  <a:srgbClr val="FF0000"/>
                </a:solidFill>
              </a:rPr>
              <a:t>getIterator</a:t>
            </a:r>
            <a:r>
              <a:rPr lang="de-DE" altLang="de-DE" sz="2000" dirty="0" smtClean="0">
                <a:solidFill>
                  <a:srgbClr val="FF0000"/>
                </a:solidFill>
              </a:rPr>
              <a:t>(</a:t>
            </a:r>
            <a:r>
              <a:rPr lang="de-DE" altLang="de-DE" sz="20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altLang="de-DE" sz="2000" dirty="0" smtClean="0"/>
              <a:t>)  	        </a:t>
            </a:r>
            <a:r>
              <a:rPr lang="de-DE" altLang="de-DE" sz="2000" dirty="0" smtClean="0">
                <a:solidFill>
                  <a:srgbClr val="FF0000"/>
                </a:solidFill>
              </a:rPr>
              <a:t>// Erzeuge </a:t>
            </a:r>
            <a:r>
              <a:rPr lang="de-DE" altLang="de-DE" sz="2000" dirty="0" err="1" smtClean="0">
                <a:solidFill>
                  <a:srgbClr val="FF0000"/>
                </a:solidFill>
              </a:rPr>
              <a:t>Iterator</a:t>
            </a:r>
            <a:r>
              <a:rPr lang="de-DE" altLang="de-DE" sz="2000" dirty="0" smtClean="0">
                <a:solidFill>
                  <a:srgbClr val="FF0000"/>
                </a:solidFill>
              </a:rPr>
              <a:t> mit Zustand</a:t>
            </a:r>
            <a:endParaRPr lang="de-DE" altLang="de-DE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altLang="de-DE" sz="2000" b="1" dirty="0" smtClean="0"/>
              <a:t>   </a:t>
            </a:r>
            <a:r>
              <a:rPr lang="de-DE" altLang="de-DE" sz="2000" b="1" dirty="0" err="1" smtClean="0"/>
              <a:t>while</a:t>
            </a:r>
            <a:r>
              <a:rPr lang="de-DE" altLang="de-DE" sz="2000" b="1" dirty="0" smtClean="0"/>
              <a:t> </a:t>
            </a:r>
            <a:r>
              <a:rPr lang="de-DE" altLang="de-DE" sz="2000" dirty="0" err="1" smtClean="0">
                <a:solidFill>
                  <a:srgbClr val="FF0000"/>
                </a:solidFill>
              </a:rPr>
              <a:t>testNextElement</a:t>
            </a:r>
            <a:r>
              <a:rPr lang="de-DE" altLang="de-DE" sz="2000" dirty="0" smtClean="0"/>
              <a:t>(</a:t>
            </a:r>
            <a:r>
              <a:rPr lang="de-DE" alt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iter</a:t>
            </a:r>
            <a:r>
              <a:rPr lang="de-DE" altLang="de-DE" sz="2000" dirty="0" smtClean="0"/>
              <a:t>)  </a:t>
            </a:r>
            <a:r>
              <a:rPr lang="de-DE" altLang="de-DE" sz="2000" dirty="0" smtClean="0">
                <a:solidFill>
                  <a:srgbClr val="FF0000"/>
                </a:solidFill>
              </a:rPr>
              <a:t>// Noch ein Element vorhanden?</a:t>
            </a:r>
          </a:p>
          <a:p>
            <a:pPr marL="0" indent="0">
              <a:buNone/>
            </a:pPr>
            <a:r>
              <a:rPr lang="de-DE" altLang="de-DE" sz="2000" dirty="0"/>
              <a:t> </a:t>
            </a:r>
            <a:r>
              <a:rPr lang="de-DE" altLang="de-DE" sz="2000" dirty="0" smtClean="0"/>
              <a:t>    </a:t>
            </a:r>
            <a:r>
              <a:rPr lang="de-DE" altLang="de-DE" sz="2000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altLang="de-DE" sz="2000" dirty="0" smtClean="0"/>
              <a:t> := </a:t>
            </a:r>
            <a:r>
              <a:rPr lang="de-DE" altLang="de-DE" sz="2000" dirty="0" err="1" smtClean="0">
                <a:solidFill>
                  <a:srgbClr val="FF0000"/>
                </a:solidFill>
              </a:rPr>
              <a:t>nextElement</a:t>
            </a:r>
            <a:r>
              <a:rPr lang="de-DE" altLang="de-DE" sz="2000" dirty="0" smtClean="0"/>
              <a:t>(</a:t>
            </a:r>
            <a:r>
              <a:rPr lang="de-DE" alt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iter</a:t>
            </a:r>
            <a:r>
              <a:rPr lang="de-DE" altLang="de-DE" sz="2000" dirty="0" smtClean="0"/>
              <a:t>)            </a:t>
            </a:r>
            <a:r>
              <a:rPr lang="de-DE" altLang="de-DE" sz="2000" dirty="0" smtClean="0">
                <a:solidFill>
                  <a:srgbClr val="FF0000"/>
                </a:solidFill>
              </a:rPr>
              <a:t>// Funktion mit </a:t>
            </a:r>
            <a:r>
              <a:rPr lang="de-DE" altLang="de-DE" sz="2000" dirty="0" err="1" smtClean="0">
                <a:solidFill>
                  <a:srgbClr val="FF0000"/>
                </a:solidFill>
              </a:rPr>
              <a:t>Iteratorzustandsänderung</a:t>
            </a:r>
            <a:endParaRPr lang="de-DE" altLang="de-DE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altLang="de-DE" sz="2000" dirty="0"/>
              <a:t>  </a:t>
            </a:r>
            <a:r>
              <a:rPr lang="de-DE" altLang="de-DE" sz="2000" dirty="0" smtClean="0"/>
              <a:t>   </a:t>
            </a:r>
            <a:r>
              <a:rPr lang="de-DE" altLang="de-DE" sz="2000" b="1" dirty="0" err="1"/>
              <a:t>if</a:t>
            </a:r>
            <a:r>
              <a:rPr lang="de-DE" altLang="de-DE" sz="2000" dirty="0"/>
              <a:t> </a:t>
            </a:r>
            <a:r>
              <a:rPr lang="de-DE" alt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de-DE" altLang="de-DE" sz="2000" dirty="0" smtClean="0"/>
              <a:t> = </a:t>
            </a:r>
            <a:r>
              <a:rPr lang="de-DE" altLang="de-DE" sz="2000" dirty="0" err="1" smtClean="0"/>
              <a:t>key</a:t>
            </a:r>
            <a:r>
              <a:rPr lang="de-DE" altLang="de-DE" sz="2000" dirty="0" smtClean="0"/>
              <a:t>(</a:t>
            </a:r>
            <a:r>
              <a:rPr lang="de-DE" altLang="de-DE" sz="2000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de-DE" altLang="de-DE" sz="2000" dirty="0" smtClean="0"/>
              <a:t>) </a:t>
            </a:r>
            <a:r>
              <a:rPr lang="de-DE" altLang="de-DE" sz="2000" b="1" dirty="0" err="1"/>
              <a:t>then</a:t>
            </a:r>
            <a:endParaRPr lang="de-DE" altLang="de-DE" sz="2000" b="1" dirty="0"/>
          </a:p>
          <a:p>
            <a:pPr marL="0" indent="0">
              <a:buNone/>
            </a:pPr>
            <a:r>
              <a:rPr lang="de-DE" altLang="de-DE" sz="2000" dirty="0"/>
              <a:t>  </a:t>
            </a:r>
            <a:r>
              <a:rPr lang="de-DE" altLang="de-DE" sz="2000" dirty="0" smtClean="0"/>
              <a:t>       </a:t>
            </a:r>
            <a:r>
              <a:rPr lang="de-DE" altLang="de-DE" sz="2000" b="1" dirty="0" err="1"/>
              <a:t>return</a:t>
            </a:r>
            <a:r>
              <a:rPr lang="de-DE" altLang="de-DE" sz="2000" dirty="0"/>
              <a:t> </a:t>
            </a:r>
            <a:r>
              <a:rPr lang="de-DE" altLang="de-DE" sz="2000" dirty="0" err="1"/>
              <a:t>true</a:t>
            </a:r>
            <a:endParaRPr lang="de-DE" altLang="de-DE" sz="2000" dirty="0"/>
          </a:p>
          <a:p>
            <a:pPr marL="0" indent="0">
              <a:buNone/>
            </a:pPr>
            <a:r>
              <a:rPr lang="de-DE" altLang="de-DE" sz="2000" b="1" dirty="0" err="1" smtClean="0"/>
              <a:t>return</a:t>
            </a:r>
            <a:r>
              <a:rPr lang="de-DE" altLang="de-DE" sz="2000" dirty="0" smtClean="0"/>
              <a:t> </a:t>
            </a:r>
            <a:r>
              <a:rPr lang="de-DE" altLang="de-DE" sz="2000" dirty="0" err="1"/>
              <a:t>false</a:t>
            </a:r>
            <a:endParaRPr lang="de-DE" alt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21498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A2AF1-26D7-D249-8E2A-870CD4D618C8}" type="slidenum">
              <a:rPr lang="de-DE"/>
              <a:pPr/>
              <a:t>40</a:t>
            </a:fld>
            <a:endParaRPr lang="de-DE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Insert(12)</a:t>
            </a:r>
          </a:p>
        </p:txBody>
      </p:sp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11890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4567" name="Rectangle 7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4569" name="Rectangle 9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94570" name="Oval 10"/>
          <p:cNvSpPr>
            <a:spLocks noChangeArrowheads="1"/>
          </p:cNvSpPr>
          <p:nvPr/>
        </p:nvSpPr>
        <p:spPr bwMode="auto">
          <a:xfrm>
            <a:off x="2557463" y="27813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4571" name="Line 11"/>
          <p:cNvSpPr>
            <a:spLocks noChangeShapeType="1"/>
          </p:cNvSpPr>
          <p:nvPr/>
        </p:nvSpPr>
        <p:spPr bwMode="auto">
          <a:xfrm flipH="1">
            <a:off x="1403350" y="3286125"/>
            <a:ext cx="122555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72" name="Line 12"/>
          <p:cNvSpPr>
            <a:spLocks noChangeShapeType="1"/>
          </p:cNvSpPr>
          <p:nvPr/>
        </p:nvSpPr>
        <p:spPr bwMode="auto">
          <a:xfrm>
            <a:off x="2989263" y="3286125"/>
            <a:ext cx="287337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73" name="Oval 13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4574" name="Oval 14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4575" name="Line 15"/>
          <p:cNvSpPr>
            <a:spLocks noChangeShapeType="1"/>
          </p:cNvSpPr>
          <p:nvPr/>
        </p:nvSpPr>
        <p:spPr bwMode="auto">
          <a:xfrm flipH="1">
            <a:off x="4932363" y="3286125"/>
            <a:ext cx="1152525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76" name="Line 16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77" name="Line 17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78" name="Line 18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79" name="Oval 19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4580" name="Line 20"/>
          <p:cNvSpPr>
            <a:spLocks noChangeShapeType="1"/>
          </p:cNvSpPr>
          <p:nvPr/>
        </p:nvSpPr>
        <p:spPr bwMode="auto">
          <a:xfrm flipH="1">
            <a:off x="3060700" y="1989138"/>
            <a:ext cx="12239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1" name="Line 21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2" name="Line 22"/>
          <p:cNvSpPr>
            <a:spLocks noChangeShapeType="1"/>
          </p:cNvSpPr>
          <p:nvPr/>
        </p:nvSpPr>
        <p:spPr bwMode="auto">
          <a:xfrm>
            <a:off x="1692275" y="53006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3" name="Line 23"/>
          <p:cNvSpPr>
            <a:spLocks noChangeShapeType="1"/>
          </p:cNvSpPr>
          <p:nvPr/>
        </p:nvSpPr>
        <p:spPr bwMode="auto">
          <a:xfrm flipH="1" flipV="1">
            <a:off x="1692275" y="55165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4" name="Line 24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5" name="Line 25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6" name="Line 26"/>
          <p:cNvSpPr>
            <a:spLocks noChangeShapeType="1"/>
          </p:cNvSpPr>
          <p:nvPr/>
        </p:nvSpPr>
        <p:spPr bwMode="auto">
          <a:xfrm flipV="1">
            <a:off x="5149850" y="5300663"/>
            <a:ext cx="1222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7" name="Line 27"/>
          <p:cNvSpPr>
            <a:spLocks noChangeShapeType="1"/>
          </p:cNvSpPr>
          <p:nvPr/>
        </p:nvSpPr>
        <p:spPr bwMode="auto">
          <a:xfrm flipH="1">
            <a:off x="5149850" y="5516563"/>
            <a:ext cx="122237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8" name="Line 28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89" name="Line 29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90" name="Rectangle 30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4591" name="Line 31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92" name="Line 32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93" name="Oval 33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4594" name="Line 34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4595" name="Line 35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Rechteck 34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11997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BC25-4C0D-954F-B39D-B2DB19145DBF}" type="slidenum">
              <a:rPr lang="de-DE"/>
              <a:pPr/>
              <a:t>41</a:t>
            </a:fld>
            <a:endParaRPr lang="de-DE"/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Insert(12)</a:t>
            </a:r>
          </a:p>
        </p:txBody>
      </p:sp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11890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6614" name="Rectangle 6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6615" name="Rectangle 7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196616" name="Rectangle 8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6617" name="Rectangle 9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96618" name="Oval 10"/>
          <p:cNvSpPr>
            <a:spLocks noChangeArrowheads="1"/>
          </p:cNvSpPr>
          <p:nvPr/>
        </p:nvSpPr>
        <p:spPr bwMode="auto">
          <a:xfrm>
            <a:off x="2557463" y="27813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6619" name="Line 11"/>
          <p:cNvSpPr>
            <a:spLocks noChangeShapeType="1"/>
          </p:cNvSpPr>
          <p:nvPr/>
        </p:nvSpPr>
        <p:spPr bwMode="auto">
          <a:xfrm flipH="1">
            <a:off x="1403350" y="3286125"/>
            <a:ext cx="122555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0" name="Line 12"/>
          <p:cNvSpPr>
            <a:spLocks noChangeShapeType="1"/>
          </p:cNvSpPr>
          <p:nvPr/>
        </p:nvSpPr>
        <p:spPr bwMode="auto">
          <a:xfrm>
            <a:off x="2989263" y="3286125"/>
            <a:ext cx="287337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1" name="Oval 13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6622" name="Oval 14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6623" name="Line 15"/>
          <p:cNvSpPr>
            <a:spLocks noChangeShapeType="1"/>
          </p:cNvSpPr>
          <p:nvPr/>
        </p:nvSpPr>
        <p:spPr bwMode="auto">
          <a:xfrm flipH="1">
            <a:off x="5580063" y="328612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4" name="Line 16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5" name="Line 17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6" name="Line 18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7" name="Oval 19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6628" name="Line 20"/>
          <p:cNvSpPr>
            <a:spLocks noChangeShapeType="1"/>
          </p:cNvSpPr>
          <p:nvPr/>
        </p:nvSpPr>
        <p:spPr bwMode="auto">
          <a:xfrm flipH="1">
            <a:off x="3060700" y="1989138"/>
            <a:ext cx="12239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29" name="Line 21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0" name="Line 22"/>
          <p:cNvSpPr>
            <a:spLocks noChangeShapeType="1"/>
          </p:cNvSpPr>
          <p:nvPr/>
        </p:nvSpPr>
        <p:spPr bwMode="auto">
          <a:xfrm>
            <a:off x="1692275" y="53006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1" name="Line 23"/>
          <p:cNvSpPr>
            <a:spLocks noChangeShapeType="1"/>
          </p:cNvSpPr>
          <p:nvPr/>
        </p:nvSpPr>
        <p:spPr bwMode="auto">
          <a:xfrm flipH="1" flipV="1">
            <a:off x="1692275" y="55165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2" name="Line 24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3" name="Line 25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6" name="Line 28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7" name="Line 29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38" name="Rectangle 30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6639" name="Line 31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0" name="Line 32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1" name="Oval 33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6642" name="Line 34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3" name="Line 35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4" name="Rectangle 36"/>
          <p:cNvSpPr>
            <a:spLocks noChangeArrowheads="1"/>
          </p:cNvSpPr>
          <p:nvPr/>
        </p:nvSpPr>
        <p:spPr bwMode="auto">
          <a:xfrm>
            <a:off x="55086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6645" name="Line 37"/>
          <p:cNvSpPr>
            <a:spLocks noChangeShapeType="1"/>
          </p:cNvSpPr>
          <p:nvPr/>
        </p:nvSpPr>
        <p:spPr bwMode="auto">
          <a:xfrm>
            <a:off x="60118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6" name="Line 38"/>
          <p:cNvSpPr>
            <a:spLocks noChangeShapeType="1"/>
          </p:cNvSpPr>
          <p:nvPr/>
        </p:nvSpPr>
        <p:spPr bwMode="auto">
          <a:xfrm flipH="1">
            <a:off x="60118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7" name="Line 39"/>
          <p:cNvSpPr>
            <a:spLocks noChangeShapeType="1"/>
          </p:cNvSpPr>
          <p:nvPr/>
        </p:nvSpPr>
        <p:spPr bwMode="auto">
          <a:xfrm>
            <a:off x="51482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8" name="Line 40"/>
          <p:cNvSpPr>
            <a:spLocks noChangeShapeType="1"/>
          </p:cNvSpPr>
          <p:nvPr/>
        </p:nvSpPr>
        <p:spPr bwMode="auto">
          <a:xfrm flipH="1">
            <a:off x="51482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49" name="Oval 41"/>
          <p:cNvSpPr>
            <a:spLocks noChangeArrowheads="1"/>
          </p:cNvSpPr>
          <p:nvPr/>
        </p:nvSpPr>
        <p:spPr bwMode="auto">
          <a:xfrm>
            <a:off x="514826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196650" name="Line 42"/>
          <p:cNvSpPr>
            <a:spLocks noChangeShapeType="1"/>
          </p:cNvSpPr>
          <p:nvPr/>
        </p:nvSpPr>
        <p:spPr bwMode="auto">
          <a:xfrm flipH="1">
            <a:off x="4932363" y="4437063"/>
            <a:ext cx="360362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6651" name="Line 43"/>
          <p:cNvSpPr>
            <a:spLocks noChangeShapeType="1"/>
          </p:cNvSpPr>
          <p:nvPr/>
        </p:nvSpPr>
        <p:spPr bwMode="auto">
          <a:xfrm>
            <a:off x="5508625" y="4437063"/>
            <a:ext cx="2159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7983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3329-08FE-5A4A-9418-220D48782D12}" type="slidenum">
              <a:rPr lang="de-DE"/>
              <a:pPr/>
              <a:t>42</a:t>
            </a:fld>
            <a:endParaRPr lang="de-DE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Delete(1)</a:t>
            </a:r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11890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8662" name="Rectangle 6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198663" name="Rectangle 7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8664" name="Rectangle 8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198665" name="Oval 9"/>
          <p:cNvSpPr>
            <a:spLocks noChangeArrowheads="1"/>
          </p:cNvSpPr>
          <p:nvPr/>
        </p:nvSpPr>
        <p:spPr bwMode="auto">
          <a:xfrm>
            <a:off x="2557463" y="2781300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198666" name="Line 10"/>
          <p:cNvSpPr>
            <a:spLocks noChangeShapeType="1"/>
          </p:cNvSpPr>
          <p:nvPr/>
        </p:nvSpPr>
        <p:spPr bwMode="auto">
          <a:xfrm flipH="1">
            <a:off x="1403350" y="3286125"/>
            <a:ext cx="1225550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67" name="Line 11"/>
          <p:cNvSpPr>
            <a:spLocks noChangeShapeType="1"/>
          </p:cNvSpPr>
          <p:nvPr/>
        </p:nvSpPr>
        <p:spPr bwMode="auto">
          <a:xfrm>
            <a:off x="2989263" y="3286125"/>
            <a:ext cx="287337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68" name="Oval 12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198669" name="Oval 13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8670" name="Line 14"/>
          <p:cNvSpPr>
            <a:spLocks noChangeShapeType="1"/>
          </p:cNvSpPr>
          <p:nvPr/>
        </p:nvSpPr>
        <p:spPr bwMode="auto">
          <a:xfrm flipH="1">
            <a:off x="5580063" y="328612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1" name="Line 15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2" name="Line 16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3" name="Line 17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4" name="Oval 18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198675" name="Line 19"/>
          <p:cNvSpPr>
            <a:spLocks noChangeShapeType="1"/>
          </p:cNvSpPr>
          <p:nvPr/>
        </p:nvSpPr>
        <p:spPr bwMode="auto">
          <a:xfrm flipH="1">
            <a:off x="3060700" y="1989138"/>
            <a:ext cx="1223963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6" name="Line 20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7" name="Line 21"/>
          <p:cNvSpPr>
            <a:spLocks noChangeShapeType="1"/>
          </p:cNvSpPr>
          <p:nvPr/>
        </p:nvSpPr>
        <p:spPr bwMode="auto">
          <a:xfrm>
            <a:off x="1692275" y="53006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8" name="Line 22"/>
          <p:cNvSpPr>
            <a:spLocks noChangeShapeType="1"/>
          </p:cNvSpPr>
          <p:nvPr/>
        </p:nvSpPr>
        <p:spPr bwMode="auto">
          <a:xfrm flipH="1" flipV="1">
            <a:off x="1692275" y="5516563"/>
            <a:ext cx="93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79" name="Line 23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0" name="Line 24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1" name="Line 25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2" name="Line 26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3" name="Rectangle 27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8684" name="Line 28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5" name="Line 29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6" name="Oval 30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198687" name="Line 31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8" name="Line 32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89" name="Rectangle 33"/>
          <p:cNvSpPr>
            <a:spLocks noChangeArrowheads="1"/>
          </p:cNvSpPr>
          <p:nvPr/>
        </p:nvSpPr>
        <p:spPr bwMode="auto">
          <a:xfrm>
            <a:off x="55086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198690" name="Line 34"/>
          <p:cNvSpPr>
            <a:spLocks noChangeShapeType="1"/>
          </p:cNvSpPr>
          <p:nvPr/>
        </p:nvSpPr>
        <p:spPr bwMode="auto">
          <a:xfrm>
            <a:off x="60118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1" name="Line 35"/>
          <p:cNvSpPr>
            <a:spLocks noChangeShapeType="1"/>
          </p:cNvSpPr>
          <p:nvPr/>
        </p:nvSpPr>
        <p:spPr bwMode="auto">
          <a:xfrm flipH="1">
            <a:off x="60118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2" name="Line 36"/>
          <p:cNvSpPr>
            <a:spLocks noChangeShapeType="1"/>
          </p:cNvSpPr>
          <p:nvPr/>
        </p:nvSpPr>
        <p:spPr bwMode="auto">
          <a:xfrm>
            <a:off x="51482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3" name="Line 37"/>
          <p:cNvSpPr>
            <a:spLocks noChangeShapeType="1"/>
          </p:cNvSpPr>
          <p:nvPr/>
        </p:nvSpPr>
        <p:spPr bwMode="auto">
          <a:xfrm flipH="1">
            <a:off x="51482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4" name="Oval 38"/>
          <p:cNvSpPr>
            <a:spLocks noChangeArrowheads="1"/>
          </p:cNvSpPr>
          <p:nvPr/>
        </p:nvSpPr>
        <p:spPr bwMode="auto">
          <a:xfrm>
            <a:off x="514826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198695" name="Line 39"/>
          <p:cNvSpPr>
            <a:spLocks noChangeShapeType="1"/>
          </p:cNvSpPr>
          <p:nvPr/>
        </p:nvSpPr>
        <p:spPr bwMode="auto">
          <a:xfrm flipH="1">
            <a:off x="4932363" y="4437063"/>
            <a:ext cx="360362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8696" name="Line 40"/>
          <p:cNvSpPr>
            <a:spLocks noChangeShapeType="1"/>
          </p:cNvSpPr>
          <p:nvPr/>
        </p:nvSpPr>
        <p:spPr bwMode="auto">
          <a:xfrm>
            <a:off x="5508625" y="4437063"/>
            <a:ext cx="2159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Rechteck 40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48484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986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48F64-17C2-1F4E-BB62-49091DCA1662}" type="slidenum">
              <a:rPr lang="de-DE"/>
              <a:pPr/>
              <a:t>43</a:t>
            </a:fld>
            <a:endParaRPr lang="de-DE"/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Delete(1)</a:t>
            </a:r>
          </a:p>
        </p:txBody>
      </p:sp>
      <p:sp>
        <p:nvSpPr>
          <p:cNvPr id="200710" name="Rectangle 6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200713" name="Rectangle 9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200717" name="Oval 13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200718" name="Oval 14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200719" name="Line 15"/>
          <p:cNvSpPr>
            <a:spLocks noChangeShapeType="1"/>
          </p:cNvSpPr>
          <p:nvPr/>
        </p:nvSpPr>
        <p:spPr bwMode="auto">
          <a:xfrm flipH="1">
            <a:off x="5580063" y="328612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0" name="Line 16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1" name="Line 17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2" name="Line 18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3" name="Oval 19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200724" name="Line 20"/>
          <p:cNvSpPr>
            <a:spLocks noChangeShapeType="1"/>
          </p:cNvSpPr>
          <p:nvPr/>
        </p:nvSpPr>
        <p:spPr bwMode="auto">
          <a:xfrm flipH="1">
            <a:off x="3492500" y="1989138"/>
            <a:ext cx="792163" cy="187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5" name="Line 21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8" name="Line 24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29" name="Line 25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0" name="Line 26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1" name="Line 27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2" name="Rectangle 28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200733" name="Line 29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4" name="Line 30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5" name="Oval 31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200736" name="Line 32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7" name="Line 33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38" name="Rectangle 34"/>
          <p:cNvSpPr>
            <a:spLocks noChangeArrowheads="1"/>
          </p:cNvSpPr>
          <p:nvPr/>
        </p:nvSpPr>
        <p:spPr bwMode="auto">
          <a:xfrm>
            <a:off x="55086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200739" name="Line 35"/>
          <p:cNvSpPr>
            <a:spLocks noChangeShapeType="1"/>
          </p:cNvSpPr>
          <p:nvPr/>
        </p:nvSpPr>
        <p:spPr bwMode="auto">
          <a:xfrm>
            <a:off x="60118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40" name="Line 36"/>
          <p:cNvSpPr>
            <a:spLocks noChangeShapeType="1"/>
          </p:cNvSpPr>
          <p:nvPr/>
        </p:nvSpPr>
        <p:spPr bwMode="auto">
          <a:xfrm flipH="1">
            <a:off x="60118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41" name="Line 37"/>
          <p:cNvSpPr>
            <a:spLocks noChangeShapeType="1"/>
          </p:cNvSpPr>
          <p:nvPr/>
        </p:nvSpPr>
        <p:spPr bwMode="auto">
          <a:xfrm>
            <a:off x="51482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42" name="Line 38"/>
          <p:cNvSpPr>
            <a:spLocks noChangeShapeType="1"/>
          </p:cNvSpPr>
          <p:nvPr/>
        </p:nvSpPr>
        <p:spPr bwMode="auto">
          <a:xfrm flipH="1">
            <a:off x="51482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43" name="Oval 39"/>
          <p:cNvSpPr>
            <a:spLocks noChangeArrowheads="1"/>
          </p:cNvSpPr>
          <p:nvPr/>
        </p:nvSpPr>
        <p:spPr bwMode="auto">
          <a:xfrm>
            <a:off x="514826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200744" name="Line 40"/>
          <p:cNvSpPr>
            <a:spLocks noChangeShapeType="1"/>
          </p:cNvSpPr>
          <p:nvPr/>
        </p:nvSpPr>
        <p:spPr bwMode="auto">
          <a:xfrm flipH="1">
            <a:off x="4932363" y="4437063"/>
            <a:ext cx="360362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0745" name="Line 41"/>
          <p:cNvSpPr>
            <a:spLocks noChangeShapeType="1"/>
          </p:cNvSpPr>
          <p:nvPr/>
        </p:nvSpPr>
        <p:spPr bwMode="auto">
          <a:xfrm>
            <a:off x="5508625" y="4437063"/>
            <a:ext cx="2159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Rechteck 34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27283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F92B9-CA68-2348-B72A-100A9BD5F619}" type="slidenum">
              <a:rPr lang="de-DE"/>
              <a:pPr/>
              <a:t>44</a:t>
            </a:fld>
            <a:endParaRPr lang="de-DE"/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Delete(14)</a:t>
            </a:r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202760" name="Oval 8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202761" name="Oval 9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202762" name="Line 10"/>
          <p:cNvSpPr>
            <a:spLocks noChangeShapeType="1"/>
          </p:cNvSpPr>
          <p:nvPr/>
        </p:nvSpPr>
        <p:spPr bwMode="auto">
          <a:xfrm flipH="1">
            <a:off x="5580063" y="3286125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63" name="Line 11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64" name="Line 12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65" name="Line 13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66" name="Oval 14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202767" name="Line 15"/>
          <p:cNvSpPr>
            <a:spLocks noChangeShapeType="1"/>
          </p:cNvSpPr>
          <p:nvPr/>
        </p:nvSpPr>
        <p:spPr bwMode="auto">
          <a:xfrm flipH="1">
            <a:off x="3492500" y="1989138"/>
            <a:ext cx="792163" cy="187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68" name="Line 16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69" name="Line 17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0" name="Line 18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1" name="Line 19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3" name="Rectangle 21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202774" name="Line 22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5" name="Line 23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6" name="Oval 24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202777" name="Line 25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8" name="Line 26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79" name="Rectangle 27"/>
          <p:cNvSpPr>
            <a:spLocks noChangeArrowheads="1"/>
          </p:cNvSpPr>
          <p:nvPr/>
        </p:nvSpPr>
        <p:spPr bwMode="auto">
          <a:xfrm>
            <a:off x="55086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202780" name="Line 28"/>
          <p:cNvSpPr>
            <a:spLocks noChangeShapeType="1"/>
          </p:cNvSpPr>
          <p:nvPr/>
        </p:nvSpPr>
        <p:spPr bwMode="auto">
          <a:xfrm>
            <a:off x="60118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81" name="Line 29"/>
          <p:cNvSpPr>
            <a:spLocks noChangeShapeType="1"/>
          </p:cNvSpPr>
          <p:nvPr/>
        </p:nvSpPr>
        <p:spPr bwMode="auto">
          <a:xfrm flipH="1">
            <a:off x="60118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82" name="Line 30"/>
          <p:cNvSpPr>
            <a:spLocks noChangeShapeType="1"/>
          </p:cNvSpPr>
          <p:nvPr/>
        </p:nvSpPr>
        <p:spPr bwMode="auto">
          <a:xfrm>
            <a:off x="5148263" y="53006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83" name="Line 31"/>
          <p:cNvSpPr>
            <a:spLocks noChangeShapeType="1"/>
          </p:cNvSpPr>
          <p:nvPr/>
        </p:nvSpPr>
        <p:spPr bwMode="auto">
          <a:xfrm flipH="1">
            <a:off x="5148263" y="55165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84" name="Oval 32"/>
          <p:cNvSpPr>
            <a:spLocks noChangeArrowheads="1"/>
          </p:cNvSpPr>
          <p:nvPr/>
        </p:nvSpPr>
        <p:spPr bwMode="auto">
          <a:xfrm>
            <a:off x="514826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202785" name="Line 33"/>
          <p:cNvSpPr>
            <a:spLocks noChangeShapeType="1"/>
          </p:cNvSpPr>
          <p:nvPr/>
        </p:nvSpPr>
        <p:spPr bwMode="auto">
          <a:xfrm flipH="1">
            <a:off x="4932363" y="4437063"/>
            <a:ext cx="360362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86" name="Line 34"/>
          <p:cNvSpPr>
            <a:spLocks noChangeShapeType="1"/>
          </p:cNvSpPr>
          <p:nvPr/>
        </p:nvSpPr>
        <p:spPr bwMode="auto">
          <a:xfrm>
            <a:off x="5508625" y="4437063"/>
            <a:ext cx="2159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2787" name="Line 35"/>
          <p:cNvSpPr>
            <a:spLocks noChangeShapeType="1"/>
          </p:cNvSpPr>
          <p:nvPr/>
        </p:nvSpPr>
        <p:spPr bwMode="auto">
          <a:xfrm flipV="1">
            <a:off x="5508625" y="3141663"/>
            <a:ext cx="792163" cy="10080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Rechteck 35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06301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8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06F38-1F14-B941-9E1D-D03040E719A7}" type="slidenum">
              <a:rPr lang="de-DE"/>
              <a:pPr/>
              <a:t>45</a:t>
            </a:fld>
            <a:endParaRPr lang="de-DE"/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Delete(14)</a:t>
            </a:r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3779838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204806" name="Rectangle 6"/>
          <p:cNvSpPr>
            <a:spLocks noChangeArrowheads="1"/>
          </p:cNvSpPr>
          <p:nvPr/>
        </p:nvSpPr>
        <p:spPr bwMode="auto">
          <a:xfrm>
            <a:off x="4645025" y="5157788"/>
            <a:ext cx="50323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204807" name="Rectangle 7"/>
          <p:cNvSpPr>
            <a:spLocks noChangeArrowheads="1"/>
          </p:cNvSpPr>
          <p:nvPr/>
        </p:nvSpPr>
        <p:spPr bwMode="auto">
          <a:xfrm>
            <a:off x="63738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204808" name="Rectangle 8"/>
          <p:cNvSpPr>
            <a:spLocks noChangeArrowheads="1"/>
          </p:cNvSpPr>
          <p:nvPr/>
        </p:nvSpPr>
        <p:spPr bwMode="auto">
          <a:xfrm>
            <a:off x="72374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204809" name="Oval 9"/>
          <p:cNvSpPr>
            <a:spLocks noChangeArrowheads="1"/>
          </p:cNvSpPr>
          <p:nvPr/>
        </p:nvSpPr>
        <p:spPr bwMode="auto">
          <a:xfrm>
            <a:off x="6805613" y="393382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204810" name="Oval 10"/>
          <p:cNvSpPr>
            <a:spLocks noChangeArrowheads="1"/>
          </p:cNvSpPr>
          <p:nvPr/>
        </p:nvSpPr>
        <p:spPr bwMode="auto">
          <a:xfrm>
            <a:off x="6013450" y="27813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12</a:t>
            </a:r>
          </a:p>
        </p:txBody>
      </p:sp>
      <p:sp>
        <p:nvSpPr>
          <p:cNvPr id="204811" name="Line 11"/>
          <p:cNvSpPr>
            <a:spLocks noChangeShapeType="1"/>
          </p:cNvSpPr>
          <p:nvPr/>
        </p:nvSpPr>
        <p:spPr bwMode="auto">
          <a:xfrm flipH="1">
            <a:off x="4932363" y="3286125"/>
            <a:ext cx="1152525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2" name="Line 12"/>
          <p:cNvSpPr>
            <a:spLocks noChangeShapeType="1"/>
          </p:cNvSpPr>
          <p:nvPr/>
        </p:nvSpPr>
        <p:spPr bwMode="auto">
          <a:xfrm>
            <a:off x="6445250" y="3286125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3" name="Line 13"/>
          <p:cNvSpPr>
            <a:spLocks noChangeShapeType="1"/>
          </p:cNvSpPr>
          <p:nvPr/>
        </p:nvSpPr>
        <p:spPr bwMode="auto">
          <a:xfrm flipH="1">
            <a:off x="6588125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4" name="Line 14"/>
          <p:cNvSpPr>
            <a:spLocks noChangeShapeType="1"/>
          </p:cNvSpPr>
          <p:nvPr/>
        </p:nvSpPr>
        <p:spPr bwMode="auto">
          <a:xfrm>
            <a:off x="7092950" y="4437063"/>
            <a:ext cx="360363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5" name="Oval 15"/>
          <p:cNvSpPr>
            <a:spLocks noChangeArrowheads="1"/>
          </p:cNvSpPr>
          <p:nvPr/>
        </p:nvSpPr>
        <p:spPr bwMode="auto">
          <a:xfrm>
            <a:off x="4284663" y="1628775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204816" name="Line 16"/>
          <p:cNvSpPr>
            <a:spLocks noChangeShapeType="1"/>
          </p:cNvSpPr>
          <p:nvPr/>
        </p:nvSpPr>
        <p:spPr bwMode="auto">
          <a:xfrm flipH="1">
            <a:off x="3492500" y="1989138"/>
            <a:ext cx="792163" cy="1871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7" name="Line 17"/>
          <p:cNvSpPr>
            <a:spLocks noChangeShapeType="1"/>
          </p:cNvSpPr>
          <p:nvPr/>
        </p:nvSpPr>
        <p:spPr bwMode="auto">
          <a:xfrm>
            <a:off x="4789488" y="2062163"/>
            <a:ext cx="1223962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8" name="Line 18"/>
          <p:cNvSpPr>
            <a:spLocks noChangeShapeType="1"/>
          </p:cNvSpPr>
          <p:nvPr/>
        </p:nvSpPr>
        <p:spPr bwMode="auto">
          <a:xfrm>
            <a:off x="4284663" y="53022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19" name="Line 19"/>
          <p:cNvSpPr>
            <a:spLocks noChangeShapeType="1"/>
          </p:cNvSpPr>
          <p:nvPr/>
        </p:nvSpPr>
        <p:spPr bwMode="auto">
          <a:xfrm flipH="1">
            <a:off x="4284663" y="551815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0" name="Line 20"/>
          <p:cNvSpPr>
            <a:spLocks noChangeShapeType="1"/>
          </p:cNvSpPr>
          <p:nvPr/>
        </p:nvSpPr>
        <p:spPr bwMode="auto">
          <a:xfrm>
            <a:off x="6877050" y="53022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1" name="Line 21"/>
          <p:cNvSpPr>
            <a:spLocks noChangeShapeType="1"/>
          </p:cNvSpPr>
          <p:nvPr/>
        </p:nvSpPr>
        <p:spPr bwMode="auto">
          <a:xfrm flipH="1">
            <a:off x="6877050" y="551815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2" name="Rectangle 22"/>
          <p:cNvSpPr>
            <a:spLocks noChangeArrowheads="1"/>
          </p:cNvSpPr>
          <p:nvPr/>
        </p:nvSpPr>
        <p:spPr bwMode="auto">
          <a:xfrm>
            <a:off x="2627313" y="5157788"/>
            <a:ext cx="503237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204823" name="Line 23"/>
          <p:cNvSpPr>
            <a:spLocks noChangeShapeType="1"/>
          </p:cNvSpPr>
          <p:nvPr/>
        </p:nvSpPr>
        <p:spPr bwMode="auto">
          <a:xfrm>
            <a:off x="3132138" y="53006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4" name="Line 24"/>
          <p:cNvSpPr>
            <a:spLocks noChangeShapeType="1"/>
          </p:cNvSpPr>
          <p:nvPr/>
        </p:nvSpPr>
        <p:spPr bwMode="auto">
          <a:xfrm flipH="1" flipV="1">
            <a:off x="3132138" y="5516563"/>
            <a:ext cx="6477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5" name="Oval 25"/>
          <p:cNvSpPr>
            <a:spLocks noChangeArrowheads="1"/>
          </p:cNvSpPr>
          <p:nvPr/>
        </p:nvSpPr>
        <p:spPr bwMode="auto">
          <a:xfrm>
            <a:off x="3203575" y="3860800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204826" name="Line 26"/>
          <p:cNvSpPr>
            <a:spLocks noChangeShapeType="1"/>
          </p:cNvSpPr>
          <p:nvPr/>
        </p:nvSpPr>
        <p:spPr bwMode="auto">
          <a:xfrm flipH="1">
            <a:off x="29162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27" name="Line 27"/>
          <p:cNvSpPr>
            <a:spLocks noChangeShapeType="1"/>
          </p:cNvSpPr>
          <p:nvPr/>
        </p:nvSpPr>
        <p:spPr bwMode="auto">
          <a:xfrm>
            <a:off x="3563938" y="436562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1" name="Line 31"/>
          <p:cNvSpPr>
            <a:spLocks noChangeShapeType="1"/>
          </p:cNvSpPr>
          <p:nvPr/>
        </p:nvSpPr>
        <p:spPr bwMode="auto">
          <a:xfrm>
            <a:off x="5148263" y="5300663"/>
            <a:ext cx="122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4832" name="Line 32"/>
          <p:cNvSpPr>
            <a:spLocks noChangeShapeType="1"/>
          </p:cNvSpPr>
          <p:nvPr/>
        </p:nvSpPr>
        <p:spPr bwMode="auto">
          <a:xfrm flipH="1">
            <a:off x="5148263" y="5516563"/>
            <a:ext cx="122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03572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76FD-396F-1F4E-8DC0-39D5B54BDE89}" type="slidenum">
              <a:rPr lang="de-DE"/>
              <a:pPr/>
              <a:t>46</a:t>
            </a:fld>
            <a:endParaRPr lang="de-DE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Binärbaum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de-DE">
                <a:solidFill>
                  <a:srgbClr val="FF0000"/>
                </a:solidFill>
              </a:rPr>
              <a:t>Problem:</a:t>
            </a:r>
            <a:r>
              <a:rPr lang="de-DE"/>
              <a:t> Binärbaum kann entarten!</a:t>
            </a:r>
          </a:p>
          <a:p>
            <a:pPr>
              <a:buFontTx/>
              <a:buNone/>
            </a:pPr>
            <a:r>
              <a:rPr lang="de-DE">
                <a:solidFill>
                  <a:schemeClr val="accent2"/>
                </a:solidFill>
              </a:rPr>
              <a:t>Beispiel:</a:t>
            </a:r>
            <a:r>
              <a:rPr lang="de-DE"/>
              <a:t> Zahlen werden in sortierter Folge eingefügt</a:t>
            </a:r>
          </a:p>
        </p:txBody>
      </p:sp>
      <p:grpSp>
        <p:nvGrpSpPr>
          <p:cNvPr id="210991" name="Group 47"/>
          <p:cNvGrpSpPr>
            <a:grpSpLocks/>
          </p:cNvGrpSpPr>
          <p:nvPr/>
        </p:nvGrpSpPr>
        <p:grpSpPr bwMode="auto">
          <a:xfrm>
            <a:off x="755650" y="2781945"/>
            <a:ext cx="5545138" cy="2808287"/>
            <a:chOff x="703" y="1525"/>
            <a:chExt cx="4127" cy="2222"/>
          </a:xfrm>
        </p:grpSpPr>
        <p:sp>
          <p:nvSpPr>
            <p:cNvPr id="210948" name="Rectangle 4"/>
            <p:cNvSpPr>
              <a:spLocks noChangeArrowheads="1"/>
            </p:cNvSpPr>
            <p:nvPr/>
          </p:nvSpPr>
          <p:spPr bwMode="auto">
            <a:xfrm>
              <a:off x="703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</a:t>
              </a:r>
            </a:p>
          </p:txBody>
        </p:sp>
        <p:sp>
          <p:nvSpPr>
            <p:cNvPr id="210949" name="Rectangle 5"/>
            <p:cNvSpPr>
              <a:spLocks noChangeArrowheads="1"/>
            </p:cNvSpPr>
            <p:nvPr/>
          </p:nvSpPr>
          <p:spPr bwMode="auto">
            <a:xfrm>
              <a:off x="1247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3</a:t>
              </a:r>
            </a:p>
          </p:txBody>
        </p:sp>
        <p:sp>
          <p:nvSpPr>
            <p:cNvPr id="210950" name="Rectangle 6"/>
            <p:cNvSpPr>
              <a:spLocks noChangeArrowheads="1"/>
            </p:cNvSpPr>
            <p:nvPr/>
          </p:nvSpPr>
          <p:spPr bwMode="auto">
            <a:xfrm>
              <a:off x="2335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210951" name="Rectangle 7"/>
            <p:cNvSpPr>
              <a:spLocks noChangeArrowheads="1"/>
            </p:cNvSpPr>
            <p:nvPr/>
          </p:nvSpPr>
          <p:spPr bwMode="auto">
            <a:xfrm>
              <a:off x="2880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14</a:t>
              </a:r>
            </a:p>
          </p:txBody>
        </p:sp>
        <p:sp>
          <p:nvSpPr>
            <p:cNvPr id="210952" name="Rectangle 8"/>
            <p:cNvSpPr>
              <a:spLocks noChangeArrowheads="1"/>
            </p:cNvSpPr>
            <p:nvPr/>
          </p:nvSpPr>
          <p:spPr bwMode="auto">
            <a:xfrm>
              <a:off x="3424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19</a:t>
              </a:r>
            </a:p>
          </p:txBody>
        </p:sp>
        <p:sp>
          <p:nvSpPr>
            <p:cNvPr id="210953" name="Rectangle 9"/>
            <p:cNvSpPr>
              <a:spLocks noChangeArrowheads="1"/>
            </p:cNvSpPr>
            <p:nvPr/>
          </p:nvSpPr>
          <p:spPr bwMode="auto">
            <a:xfrm>
              <a:off x="1792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5</a:t>
              </a:r>
            </a:p>
          </p:txBody>
        </p:sp>
        <p:sp>
          <p:nvSpPr>
            <p:cNvPr id="210954" name="Rectangle 10"/>
            <p:cNvSpPr>
              <a:spLocks noChangeArrowheads="1"/>
            </p:cNvSpPr>
            <p:nvPr/>
          </p:nvSpPr>
          <p:spPr bwMode="auto">
            <a:xfrm>
              <a:off x="3969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210955" name="Rectangle 11"/>
            <p:cNvSpPr>
              <a:spLocks noChangeArrowheads="1"/>
            </p:cNvSpPr>
            <p:nvPr/>
          </p:nvSpPr>
          <p:spPr bwMode="auto">
            <a:xfrm>
              <a:off x="4513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msy10" charset="0"/>
                </a:rPr>
                <a:t>∞</a:t>
              </a:r>
            </a:p>
          </p:txBody>
        </p:sp>
        <p:sp>
          <p:nvSpPr>
            <p:cNvPr id="210956" name="Oval 12"/>
            <p:cNvSpPr>
              <a:spLocks noChangeArrowheads="1"/>
            </p:cNvSpPr>
            <p:nvPr/>
          </p:nvSpPr>
          <p:spPr bwMode="auto">
            <a:xfrm>
              <a:off x="1066" y="1525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</a:t>
              </a:r>
            </a:p>
          </p:txBody>
        </p:sp>
        <p:sp>
          <p:nvSpPr>
            <p:cNvPr id="210957" name="Oval 13"/>
            <p:cNvSpPr>
              <a:spLocks noChangeArrowheads="1"/>
            </p:cNvSpPr>
            <p:nvPr/>
          </p:nvSpPr>
          <p:spPr bwMode="auto">
            <a:xfrm>
              <a:off x="2109" y="1933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5</a:t>
              </a:r>
            </a:p>
          </p:txBody>
        </p:sp>
        <p:sp>
          <p:nvSpPr>
            <p:cNvPr id="210958" name="Oval 14"/>
            <p:cNvSpPr>
              <a:spLocks noChangeArrowheads="1"/>
            </p:cNvSpPr>
            <p:nvPr/>
          </p:nvSpPr>
          <p:spPr bwMode="auto">
            <a:xfrm>
              <a:off x="1610" y="1752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3</a:t>
              </a:r>
            </a:p>
          </p:txBody>
        </p:sp>
        <p:sp>
          <p:nvSpPr>
            <p:cNvPr id="210959" name="Line 15"/>
            <p:cNvSpPr>
              <a:spLocks noChangeShapeType="1"/>
            </p:cNvSpPr>
            <p:nvPr/>
          </p:nvSpPr>
          <p:spPr bwMode="auto">
            <a:xfrm>
              <a:off x="3969" y="2795"/>
              <a:ext cx="22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0" name="Line 16"/>
            <p:cNvSpPr>
              <a:spLocks noChangeShapeType="1"/>
            </p:cNvSpPr>
            <p:nvPr/>
          </p:nvSpPr>
          <p:spPr bwMode="auto">
            <a:xfrm>
              <a:off x="3424" y="2568"/>
              <a:ext cx="227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1" name="Line 17"/>
            <p:cNvSpPr>
              <a:spLocks noChangeShapeType="1"/>
            </p:cNvSpPr>
            <p:nvPr/>
          </p:nvSpPr>
          <p:spPr bwMode="auto">
            <a:xfrm flipH="1">
              <a:off x="884" y="1797"/>
              <a:ext cx="272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2" name="Line 18"/>
            <p:cNvSpPr>
              <a:spLocks noChangeShapeType="1"/>
            </p:cNvSpPr>
            <p:nvPr/>
          </p:nvSpPr>
          <p:spPr bwMode="auto">
            <a:xfrm flipH="1">
              <a:off x="1429" y="2069"/>
              <a:ext cx="272" cy="13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3" name="Line 19"/>
            <p:cNvSpPr>
              <a:spLocks noChangeShapeType="1"/>
            </p:cNvSpPr>
            <p:nvPr/>
          </p:nvSpPr>
          <p:spPr bwMode="auto">
            <a:xfrm flipH="1">
              <a:off x="1927" y="2251"/>
              <a:ext cx="273" cy="1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4" name="Line 20"/>
            <p:cNvSpPr>
              <a:spLocks noChangeShapeType="1"/>
            </p:cNvSpPr>
            <p:nvPr/>
          </p:nvSpPr>
          <p:spPr bwMode="auto">
            <a:xfrm flipH="1">
              <a:off x="2472" y="2478"/>
              <a:ext cx="227" cy="9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5" name="Oval 21"/>
            <p:cNvSpPr>
              <a:spLocks noChangeArrowheads="1"/>
            </p:cNvSpPr>
            <p:nvPr/>
          </p:nvSpPr>
          <p:spPr bwMode="auto">
            <a:xfrm>
              <a:off x="3107" y="2341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14</a:t>
              </a:r>
            </a:p>
          </p:txBody>
        </p:sp>
        <p:sp>
          <p:nvSpPr>
            <p:cNvPr id="210966" name="Oval 22"/>
            <p:cNvSpPr>
              <a:spLocks noChangeArrowheads="1"/>
            </p:cNvSpPr>
            <p:nvPr/>
          </p:nvSpPr>
          <p:spPr bwMode="auto">
            <a:xfrm>
              <a:off x="4195" y="2795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210967" name="Oval 23"/>
            <p:cNvSpPr>
              <a:spLocks noChangeArrowheads="1"/>
            </p:cNvSpPr>
            <p:nvPr/>
          </p:nvSpPr>
          <p:spPr bwMode="auto">
            <a:xfrm>
              <a:off x="3651" y="2568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19</a:t>
              </a:r>
            </a:p>
          </p:txBody>
        </p:sp>
        <p:sp>
          <p:nvSpPr>
            <p:cNvPr id="210968" name="Line 24"/>
            <p:cNvSpPr>
              <a:spLocks noChangeShapeType="1"/>
            </p:cNvSpPr>
            <p:nvPr/>
          </p:nvSpPr>
          <p:spPr bwMode="auto">
            <a:xfrm>
              <a:off x="2426" y="2160"/>
              <a:ext cx="182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69" name="Line 25"/>
            <p:cNvSpPr>
              <a:spLocks noChangeShapeType="1"/>
            </p:cNvSpPr>
            <p:nvPr/>
          </p:nvSpPr>
          <p:spPr bwMode="auto">
            <a:xfrm>
              <a:off x="2925" y="2341"/>
              <a:ext cx="182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0" name="Line 26"/>
            <p:cNvSpPr>
              <a:spLocks noChangeShapeType="1"/>
            </p:cNvSpPr>
            <p:nvPr/>
          </p:nvSpPr>
          <p:spPr bwMode="auto">
            <a:xfrm flipH="1">
              <a:off x="3061" y="2659"/>
              <a:ext cx="137" cy="7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1" name="Line 27"/>
            <p:cNvSpPr>
              <a:spLocks noChangeShapeType="1"/>
            </p:cNvSpPr>
            <p:nvPr/>
          </p:nvSpPr>
          <p:spPr bwMode="auto">
            <a:xfrm flipH="1">
              <a:off x="3606" y="2886"/>
              <a:ext cx="136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2" name="Line 28"/>
            <p:cNvSpPr>
              <a:spLocks noChangeShapeType="1"/>
            </p:cNvSpPr>
            <p:nvPr/>
          </p:nvSpPr>
          <p:spPr bwMode="auto">
            <a:xfrm flipH="1">
              <a:off x="4104" y="3113"/>
              <a:ext cx="137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3" name="Line 29"/>
            <p:cNvSpPr>
              <a:spLocks noChangeShapeType="1"/>
            </p:cNvSpPr>
            <p:nvPr/>
          </p:nvSpPr>
          <p:spPr bwMode="auto">
            <a:xfrm>
              <a:off x="4468" y="3067"/>
              <a:ext cx="181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4" name="Oval 30"/>
            <p:cNvSpPr>
              <a:spLocks noChangeArrowheads="1"/>
            </p:cNvSpPr>
            <p:nvPr/>
          </p:nvSpPr>
          <p:spPr bwMode="auto">
            <a:xfrm>
              <a:off x="2608" y="2160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210975" name="Line 31"/>
            <p:cNvSpPr>
              <a:spLocks noChangeShapeType="1"/>
            </p:cNvSpPr>
            <p:nvPr/>
          </p:nvSpPr>
          <p:spPr bwMode="auto">
            <a:xfrm>
              <a:off x="1383" y="1752"/>
              <a:ext cx="227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6" name="Line 32"/>
            <p:cNvSpPr>
              <a:spLocks noChangeShapeType="1"/>
            </p:cNvSpPr>
            <p:nvPr/>
          </p:nvSpPr>
          <p:spPr bwMode="auto">
            <a:xfrm>
              <a:off x="1927" y="1933"/>
              <a:ext cx="182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7" name="Line 33"/>
            <p:cNvSpPr>
              <a:spLocks noChangeShapeType="1"/>
            </p:cNvSpPr>
            <p:nvPr/>
          </p:nvSpPr>
          <p:spPr bwMode="auto">
            <a:xfrm>
              <a:off x="1020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8" name="Line 34"/>
            <p:cNvSpPr>
              <a:spLocks noChangeShapeType="1"/>
            </p:cNvSpPr>
            <p:nvPr/>
          </p:nvSpPr>
          <p:spPr bwMode="auto">
            <a:xfrm flipH="1">
              <a:off x="1020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79" name="Line 35"/>
            <p:cNvSpPr>
              <a:spLocks noChangeShapeType="1"/>
            </p:cNvSpPr>
            <p:nvPr/>
          </p:nvSpPr>
          <p:spPr bwMode="auto">
            <a:xfrm>
              <a:off x="1565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0" name="Line 36"/>
            <p:cNvSpPr>
              <a:spLocks noChangeShapeType="1"/>
            </p:cNvSpPr>
            <p:nvPr/>
          </p:nvSpPr>
          <p:spPr bwMode="auto">
            <a:xfrm flipH="1">
              <a:off x="1565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1" name="Line 37"/>
            <p:cNvSpPr>
              <a:spLocks noChangeShapeType="1"/>
            </p:cNvSpPr>
            <p:nvPr/>
          </p:nvSpPr>
          <p:spPr bwMode="auto">
            <a:xfrm>
              <a:off x="2109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2" name="Line 38"/>
            <p:cNvSpPr>
              <a:spLocks noChangeShapeType="1"/>
            </p:cNvSpPr>
            <p:nvPr/>
          </p:nvSpPr>
          <p:spPr bwMode="auto">
            <a:xfrm flipH="1">
              <a:off x="2109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3" name="Line 39"/>
            <p:cNvSpPr>
              <a:spLocks noChangeShapeType="1"/>
            </p:cNvSpPr>
            <p:nvPr/>
          </p:nvSpPr>
          <p:spPr bwMode="auto">
            <a:xfrm>
              <a:off x="2653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4" name="Line 40"/>
            <p:cNvSpPr>
              <a:spLocks noChangeShapeType="1"/>
            </p:cNvSpPr>
            <p:nvPr/>
          </p:nvSpPr>
          <p:spPr bwMode="auto">
            <a:xfrm flipH="1">
              <a:off x="2653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5" name="Line 41"/>
            <p:cNvSpPr>
              <a:spLocks noChangeShapeType="1"/>
            </p:cNvSpPr>
            <p:nvPr/>
          </p:nvSpPr>
          <p:spPr bwMode="auto">
            <a:xfrm>
              <a:off x="3198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6" name="Line 42"/>
            <p:cNvSpPr>
              <a:spLocks noChangeShapeType="1"/>
            </p:cNvSpPr>
            <p:nvPr/>
          </p:nvSpPr>
          <p:spPr bwMode="auto">
            <a:xfrm flipH="1">
              <a:off x="3198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7" name="Line 43"/>
            <p:cNvSpPr>
              <a:spLocks noChangeShapeType="1"/>
            </p:cNvSpPr>
            <p:nvPr/>
          </p:nvSpPr>
          <p:spPr bwMode="auto">
            <a:xfrm>
              <a:off x="3742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8" name="Line 44"/>
            <p:cNvSpPr>
              <a:spLocks noChangeShapeType="1"/>
            </p:cNvSpPr>
            <p:nvPr/>
          </p:nvSpPr>
          <p:spPr bwMode="auto">
            <a:xfrm flipH="1">
              <a:off x="3742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89" name="Line 45"/>
            <p:cNvSpPr>
              <a:spLocks noChangeShapeType="1"/>
            </p:cNvSpPr>
            <p:nvPr/>
          </p:nvSpPr>
          <p:spPr bwMode="auto">
            <a:xfrm>
              <a:off x="4286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0990" name="Line 46"/>
            <p:cNvSpPr>
              <a:spLocks noChangeShapeType="1"/>
            </p:cNvSpPr>
            <p:nvPr/>
          </p:nvSpPr>
          <p:spPr bwMode="auto">
            <a:xfrm flipH="1">
              <a:off x="4286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10992" name="Text Box 48"/>
          <p:cNvSpPr txBox="1">
            <a:spLocks noChangeArrowheads="1"/>
          </p:cNvSpPr>
          <p:nvPr/>
        </p:nvSpPr>
        <p:spPr bwMode="auto">
          <a:xfrm>
            <a:off x="4500563" y="2708920"/>
            <a:ext cx="32880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dirty="0">
                <a:solidFill>
                  <a:srgbClr val="FF0000"/>
                </a:solidFill>
              </a:rPr>
              <a:t>Search benötigt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latin typeface="Symbol" charset="0"/>
                <a:sym typeface="Symbol" charset="0"/>
              </a:rPr>
              <a:t>𝛳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de-DE" sz="2800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800" dirty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sz="2800" dirty="0">
                <a:solidFill>
                  <a:srgbClr val="FF0000"/>
                </a:solidFill>
              </a:rPr>
              <a:t/>
            </a:r>
            <a:br>
              <a:rPr lang="de-DE" sz="2800" dirty="0">
                <a:solidFill>
                  <a:srgbClr val="FF0000"/>
                </a:solidFill>
              </a:rPr>
            </a:br>
            <a:r>
              <a:rPr lang="de-DE" sz="2800" dirty="0">
                <a:solidFill>
                  <a:srgbClr val="FF0000"/>
                </a:solidFill>
              </a:rPr>
              <a:t>Zeit im </a:t>
            </a:r>
            <a:r>
              <a:rPr lang="de-DE" sz="2800" dirty="0" err="1">
                <a:solidFill>
                  <a:srgbClr val="FF0000"/>
                </a:solidFill>
              </a:rPr>
              <a:t>worst</a:t>
            </a:r>
            <a:r>
              <a:rPr lang="de-DE" sz="2800" dirty="0">
                <a:solidFill>
                  <a:srgbClr val="FF0000"/>
                </a:solidFill>
              </a:rPr>
              <a:t> </a:t>
            </a:r>
            <a:r>
              <a:rPr lang="de-DE" sz="2800" dirty="0" err="1">
                <a:solidFill>
                  <a:srgbClr val="FF0000"/>
                </a:solidFill>
              </a:rPr>
              <a:t>case</a:t>
            </a:r>
            <a:endParaRPr lang="de-DE" sz="2800" dirty="0">
              <a:solidFill>
                <a:srgbClr val="FF0000"/>
              </a:solidFill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2699792" y="6392361"/>
            <a:ext cx="40324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  <a:defRPr/>
            </a:pPr>
            <a:r>
              <a:rPr lang="de-DE" sz="1200" dirty="0"/>
              <a:t>http://www14.in.tum.de/lehre/2008WS/</a:t>
            </a:r>
            <a:r>
              <a:rPr lang="de-DE" sz="1200" dirty="0" err="1"/>
              <a:t>ea</a:t>
            </a:r>
            <a:r>
              <a:rPr lang="de-DE" sz="1200" dirty="0"/>
              <a:t>/</a:t>
            </a:r>
            <a:r>
              <a:rPr lang="de-DE" sz="1200" dirty="0" err="1"/>
              <a:t>index.html.de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5636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Selbstanordnung?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Anpassung beim Anfragen (Operation </a:t>
            </a:r>
            <a:r>
              <a:rPr lang="de-DE" dirty="0" err="1" smtClean="0"/>
              <a:t>search</a:t>
            </a:r>
            <a:r>
              <a:rPr lang="de-DE" dirty="0" smtClean="0"/>
              <a:t>/</a:t>
            </a:r>
            <a:r>
              <a:rPr lang="de-DE" dirty="0" err="1" smtClean="0"/>
              <a:t>test</a:t>
            </a:r>
            <a:r>
              <a:rPr lang="de-DE" dirty="0" smtClean="0"/>
              <a:t>)</a:t>
            </a:r>
          </a:p>
          <a:p>
            <a:r>
              <a:rPr lang="de-DE" dirty="0"/>
              <a:t>Balancierung beim Einfügen neuer </a:t>
            </a:r>
            <a:r>
              <a:rPr lang="de-DE" dirty="0" smtClean="0"/>
              <a:t>Elemente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17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Definition: Ausgeglichener </a:t>
            </a:r>
            <a:r>
              <a:rPr lang="de-DE" dirty="0" err="1" smtClean="0"/>
              <a:t>Suchbaum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Längen der Pfade von den Blättern zur Wurzel unterscheiden sich maximal um 1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„Alle Ebenen bis auf Blattebene voll gefüllt“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467544" y="2997944"/>
            <a:ext cx="4405705" cy="2231231"/>
            <a:chOff x="703" y="1525"/>
            <a:chExt cx="4127" cy="2222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703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247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3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335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880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14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424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19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792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5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969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4513" y="3430"/>
              <a:ext cx="317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msy10" charset="0"/>
                </a:rPr>
                <a:t>∞</a:t>
              </a: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066" y="1525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</a:t>
              </a: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2109" y="1933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dirty="0"/>
                <a:t>5</a:t>
              </a: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610" y="1752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3</a:t>
              </a: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3969" y="2795"/>
              <a:ext cx="226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3424" y="2568"/>
              <a:ext cx="227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884" y="1797"/>
              <a:ext cx="272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1429" y="2069"/>
              <a:ext cx="272" cy="13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>
              <a:off x="1927" y="2251"/>
              <a:ext cx="273" cy="11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>
              <a:off x="2472" y="2478"/>
              <a:ext cx="227" cy="9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107" y="2341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14</a:t>
              </a:r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4195" y="2795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dirty="0"/>
                <a:t>28</a:t>
              </a:r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3651" y="2568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19</a:t>
              </a:r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2426" y="2160"/>
              <a:ext cx="182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2925" y="2341"/>
              <a:ext cx="182" cy="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3061" y="2659"/>
              <a:ext cx="137" cy="7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H="1">
              <a:off x="3606" y="2886"/>
              <a:ext cx="136" cy="4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H="1">
              <a:off x="4104" y="3113"/>
              <a:ext cx="137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4468" y="3067"/>
              <a:ext cx="181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2608" y="2160"/>
              <a:ext cx="317" cy="31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1383" y="1752"/>
              <a:ext cx="227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1927" y="1933"/>
              <a:ext cx="182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1020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 flipH="1">
              <a:off x="1020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1565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H="1">
              <a:off x="1565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2109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 flipH="1">
              <a:off x="2109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>
              <a:off x="2653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 flipH="1">
              <a:off x="2653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>
              <a:off x="3198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 flipH="1">
              <a:off x="3198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>
              <a:off x="3742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 flipH="1">
              <a:off x="3742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>
              <a:off x="4286" y="352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 flipH="1">
              <a:off x="4286" y="3657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4" name="Gruppierung 73"/>
          <p:cNvGrpSpPr/>
          <p:nvPr/>
        </p:nvGrpSpPr>
        <p:grpSpPr>
          <a:xfrm>
            <a:off x="5292006" y="2708895"/>
            <a:ext cx="3196024" cy="2520305"/>
            <a:chOff x="2627313" y="1628775"/>
            <a:chExt cx="5113337" cy="4032250"/>
          </a:xfrm>
        </p:grpSpPr>
        <p:sp>
          <p:nvSpPr>
            <p:cNvPr id="49" name="Rectangle 5"/>
            <p:cNvSpPr>
              <a:spLocks noChangeArrowheads="1"/>
            </p:cNvSpPr>
            <p:nvPr/>
          </p:nvSpPr>
          <p:spPr bwMode="auto">
            <a:xfrm>
              <a:off x="3779838" y="51577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50" name="Rectangle 6"/>
            <p:cNvSpPr>
              <a:spLocks noChangeArrowheads="1"/>
            </p:cNvSpPr>
            <p:nvPr/>
          </p:nvSpPr>
          <p:spPr bwMode="auto">
            <a:xfrm>
              <a:off x="4645025" y="5157788"/>
              <a:ext cx="503238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12</a:t>
              </a:r>
            </a:p>
          </p:txBody>
        </p:sp>
        <p:sp>
          <p:nvSpPr>
            <p:cNvPr id="51" name="Rectangle 7"/>
            <p:cNvSpPr>
              <a:spLocks noChangeArrowheads="1"/>
            </p:cNvSpPr>
            <p:nvPr/>
          </p:nvSpPr>
          <p:spPr bwMode="auto">
            <a:xfrm>
              <a:off x="6373813" y="51577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52" name="Rectangle 8"/>
            <p:cNvSpPr>
              <a:spLocks noChangeArrowheads="1"/>
            </p:cNvSpPr>
            <p:nvPr/>
          </p:nvSpPr>
          <p:spPr bwMode="auto">
            <a:xfrm>
              <a:off x="7237413" y="51577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msy10" charset="0"/>
                </a:rPr>
                <a:t>∞</a:t>
              </a:r>
            </a:p>
          </p:txBody>
        </p:sp>
        <p:sp>
          <p:nvSpPr>
            <p:cNvPr id="53" name="Oval 9"/>
            <p:cNvSpPr>
              <a:spLocks noChangeArrowheads="1"/>
            </p:cNvSpPr>
            <p:nvPr/>
          </p:nvSpPr>
          <p:spPr bwMode="auto">
            <a:xfrm>
              <a:off x="6805613" y="3933825"/>
              <a:ext cx="503237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54" name="Oval 10"/>
            <p:cNvSpPr>
              <a:spLocks noChangeArrowheads="1"/>
            </p:cNvSpPr>
            <p:nvPr/>
          </p:nvSpPr>
          <p:spPr bwMode="auto">
            <a:xfrm>
              <a:off x="6013450" y="2781300"/>
              <a:ext cx="503238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12</a:t>
              </a:r>
            </a:p>
          </p:txBody>
        </p:sp>
        <p:sp>
          <p:nvSpPr>
            <p:cNvPr id="55" name="Line 11"/>
            <p:cNvSpPr>
              <a:spLocks noChangeShapeType="1"/>
            </p:cNvSpPr>
            <p:nvPr/>
          </p:nvSpPr>
          <p:spPr bwMode="auto">
            <a:xfrm flipH="1">
              <a:off x="4932363" y="3286125"/>
              <a:ext cx="1152525" cy="18716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Line 12"/>
            <p:cNvSpPr>
              <a:spLocks noChangeShapeType="1"/>
            </p:cNvSpPr>
            <p:nvPr/>
          </p:nvSpPr>
          <p:spPr bwMode="auto">
            <a:xfrm>
              <a:off x="6445250" y="3286125"/>
              <a:ext cx="431800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Line 13"/>
            <p:cNvSpPr>
              <a:spLocks noChangeShapeType="1"/>
            </p:cNvSpPr>
            <p:nvPr/>
          </p:nvSpPr>
          <p:spPr bwMode="auto">
            <a:xfrm flipH="1">
              <a:off x="6588125" y="4437063"/>
              <a:ext cx="360363" cy="6492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Line 14"/>
            <p:cNvSpPr>
              <a:spLocks noChangeShapeType="1"/>
            </p:cNvSpPr>
            <p:nvPr/>
          </p:nvSpPr>
          <p:spPr bwMode="auto">
            <a:xfrm>
              <a:off x="7092950" y="4437063"/>
              <a:ext cx="360363" cy="6492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Oval 15"/>
            <p:cNvSpPr>
              <a:spLocks noChangeArrowheads="1"/>
            </p:cNvSpPr>
            <p:nvPr/>
          </p:nvSpPr>
          <p:spPr bwMode="auto">
            <a:xfrm>
              <a:off x="4284663" y="1628775"/>
              <a:ext cx="503237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60" name="Line 16"/>
            <p:cNvSpPr>
              <a:spLocks noChangeShapeType="1"/>
            </p:cNvSpPr>
            <p:nvPr/>
          </p:nvSpPr>
          <p:spPr bwMode="auto">
            <a:xfrm flipH="1">
              <a:off x="3492500" y="1989138"/>
              <a:ext cx="792163" cy="18716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Line 17"/>
            <p:cNvSpPr>
              <a:spLocks noChangeShapeType="1"/>
            </p:cNvSpPr>
            <p:nvPr/>
          </p:nvSpPr>
          <p:spPr bwMode="auto">
            <a:xfrm>
              <a:off x="4789488" y="2062163"/>
              <a:ext cx="1223962" cy="7921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Line 18"/>
            <p:cNvSpPr>
              <a:spLocks noChangeShapeType="1"/>
            </p:cNvSpPr>
            <p:nvPr/>
          </p:nvSpPr>
          <p:spPr bwMode="auto">
            <a:xfrm>
              <a:off x="4284663" y="5302250"/>
              <a:ext cx="360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19"/>
            <p:cNvSpPr>
              <a:spLocks noChangeShapeType="1"/>
            </p:cNvSpPr>
            <p:nvPr/>
          </p:nvSpPr>
          <p:spPr bwMode="auto">
            <a:xfrm flipH="1">
              <a:off x="4284663" y="5518150"/>
              <a:ext cx="360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Line 20"/>
            <p:cNvSpPr>
              <a:spLocks noChangeShapeType="1"/>
            </p:cNvSpPr>
            <p:nvPr/>
          </p:nvSpPr>
          <p:spPr bwMode="auto">
            <a:xfrm>
              <a:off x="6877050" y="5302250"/>
              <a:ext cx="360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Line 21"/>
            <p:cNvSpPr>
              <a:spLocks noChangeShapeType="1"/>
            </p:cNvSpPr>
            <p:nvPr/>
          </p:nvSpPr>
          <p:spPr bwMode="auto">
            <a:xfrm flipH="1">
              <a:off x="6877050" y="5518150"/>
              <a:ext cx="360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Rectangle 22"/>
            <p:cNvSpPr>
              <a:spLocks noChangeArrowheads="1"/>
            </p:cNvSpPr>
            <p:nvPr/>
          </p:nvSpPr>
          <p:spPr bwMode="auto">
            <a:xfrm>
              <a:off x="2627313" y="5157788"/>
              <a:ext cx="503237" cy="503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5</a:t>
              </a:r>
            </a:p>
          </p:txBody>
        </p:sp>
        <p:sp>
          <p:nvSpPr>
            <p:cNvPr id="67" name="Line 23"/>
            <p:cNvSpPr>
              <a:spLocks noChangeShapeType="1"/>
            </p:cNvSpPr>
            <p:nvPr/>
          </p:nvSpPr>
          <p:spPr bwMode="auto">
            <a:xfrm>
              <a:off x="3132138" y="5300663"/>
              <a:ext cx="6477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Line 24"/>
            <p:cNvSpPr>
              <a:spLocks noChangeShapeType="1"/>
            </p:cNvSpPr>
            <p:nvPr/>
          </p:nvSpPr>
          <p:spPr bwMode="auto">
            <a:xfrm flipH="1" flipV="1">
              <a:off x="3132138" y="5516563"/>
              <a:ext cx="6477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3203575" y="3860800"/>
              <a:ext cx="503238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dirty="0"/>
                <a:t>5</a:t>
              </a:r>
            </a:p>
          </p:txBody>
        </p:sp>
        <p:sp>
          <p:nvSpPr>
            <p:cNvPr id="70" name="Line 26"/>
            <p:cNvSpPr>
              <a:spLocks noChangeShapeType="1"/>
            </p:cNvSpPr>
            <p:nvPr/>
          </p:nvSpPr>
          <p:spPr bwMode="auto">
            <a:xfrm flipH="1">
              <a:off x="2916238" y="4365625"/>
              <a:ext cx="431800" cy="792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27"/>
            <p:cNvSpPr>
              <a:spLocks noChangeShapeType="1"/>
            </p:cNvSpPr>
            <p:nvPr/>
          </p:nvSpPr>
          <p:spPr bwMode="auto">
            <a:xfrm>
              <a:off x="3563938" y="4365625"/>
              <a:ext cx="431800" cy="792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Line 31"/>
            <p:cNvSpPr>
              <a:spLocks noChangeShapeType="1"/>
            </p:cNvSpPr>
            <p:nvPr/>
          </p:nvSpPr>
          <p:spPr bwMode="auto">
            <a:xfrm>
              <a:off x="5148263" y="5300663"/>
              <a:ext cx="12239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Line 32"/>
            <p:cNvSpPr>
              <a:spLocks noChangeShapeType="1"/>
            </p:cNvSpPr>
            <p:nvPr/>
          </p:nvSpPr>
          <p:spPr bwMode="auto">
            <a:xfrm flipH="1">
              <a:off x="5148263" y="5516563"/>
              <a:ext cx="12239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5" name="Wolkenförmige Legende 74"/>
          <p:cNvSpPr/>
          <p:nvPr/>
        </p:nvSpPr>
        <p:spPr>
          <a:xfrm>
            <a:off x="1907704" y="2204839"/>
            <a:ext cx="2952328" cy="792088"/>
          </a:xfrm>
          <a:prstGeom prst="cloudCallout">
            <a:avLst>
              <a:gd name="adj1" fmla="val -32171"/>
              <a:gd name="adj2" fmla="val 1109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Ausgeglichen?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6" name="Wolkenförmige Legende 75"/>
          <p:cNvSpPr/>
          <p:nvPr/>
        </p:nvSpPr>
        <p:spPr>
          <a:xfrm>
            <a:off x="5940152" y="1772791"/>
            <a:ext cx="2952328" cy="792088"/>
          </a:xfrm>
          <a:prstGeom prst="cloudCallout">
            <a:avLst>
              <a:gd name="adj1" fmla="val -8494"/>
              <a:gd name="adj2" fmla="val 1333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Ausgeglichen?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1403648" y="537321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Blatt</a:t>
            </a:r>
            <a:endParaRPr lang="de-DE" dirty="0"/>
          </a:p>
        </p:txBody>
      </p:sp>
      <p:cxnSp>
        <p:nvCxnSpPr>
          <p:cNvPr id="79" name="Gerade Verbindung mit Pfeil 78"/>
          <p:cNvCxnSpPr>
            <a:stCxn id="77" idx="1"/>
          </p:cNvCxnSpPr>
          <p:nvPr/>
        </p:nvCxnSpPr>
        <p:spPr>
          <a:xfrm flipH="1" flipV="1">
            <a:off x="683568" y="5229200"/>
            <a:ext cx="720080" cy="3286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97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Suchbäume mit Information in Knoten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Gleiche Definition von Ausgeglichenheit </a:t>
            </a:r>
            <a:br>
              <a:rPr lang="de-DE" dirty="0" smtClean="0"/>
            </a:br>
            <a:r>
              <a:rPr lang="de-DE" dirty="0" smtClean="0"/>
              <a:t>bei „internen“ Suchbäumen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  <p:pic>
        <p:nvPicPr>
          <p:cNvPr id="5" name="Picture 3" descr="f4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5433602" cy="4104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30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Prioritätswarteschlangen vs</a:t>
            </a:r>
            <a:r>
              <a:rPr lang="de-DE" smtClean="0"/>
              <a:t>. Mengen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Spezialfall einer dynamischen Menge: Prioritätswarteschlange (Heap)</a:t>
            </a:r>
          </a:p>
          <a:p>
            <a:pPr lvl="1"/>
            <a:r>
              <a:rPr lang="de-DE" dirty="0" smtClean="0"/>
              <a:t>geordnete Schlüssel</a:t>
            </a:r>
          </a:p>
          <a:p>
            <a:pPr lvl="1"/>
            <a:r>
              <a:rPr lang="de-DE" dirty="0" smtClean="0"/>
              <a:t>besondere Suchfunktion </a:t>
            </a:r>
            <a:r>
              <a:rPr lang="de-DE" dirty="0" smtClean="0">
                <a:solidFill>
                  <a:srgbClr val="FF0000"/>
                </a:solidFill>
              </a:rPr>
              <a:t>min</a:t>
            </a:r>
            <a:r>
              <a:rPr lang="de-DE" dirty="0" smtClean="0"/>
              <a:t>, Löschfunktion </a:t>
            </a:r>
            <a:r>
              <a:rPr lang="de-DE" dirty="0" err="1" smtClean="0">
                <a:solidFill>
                  <a:srgbClr val="FF0000"/>
                </a:solidFill>
              </a:rPr>
              <a:t>deleteMin</a:t>
            </a:r>
            <a:r>
              <a:rPr lang="de-DE" dirty="0" smtClean="0"/>
              <a:t> sowie Funktion </a:t>
            </a:r>
            <a:r>
              <a:rPr lang="de-DE" dirty="0" err="1" smtClean="0">
                <a:solidFill>
                  <a:srgbClr val="FF0000"/>
                </a:solidFill>
              </a:rPr>
              <a:t>decreaseKey</a:t>
            </a:r>
            <a:endParaRPr lang="de-DE" dirty="0" smtClean="0">
              <a:solidFill>
                <a:srgbClr val="FF0000"/>
              </a:solidFill>
            </a:endParaRPr>
          </a:p>
          <a:p>
            <a:pPr lvl="1"/>
            <a:r>
              <a:rPr lang="de-DE" dirty="0" smtClean="0"/>
              <a:t>Keine Operationen/Iteration auf Elementen definiert</a:t>
            </a:r>
          </a:p>
          <a:p>
            <a:r>
              <a:rPr lang="de-DE" dirty="0" smtClean="0"/>
              <a:t>Hier nun:</a:t>
            </a:r>
            <a:endParaRPr lang="de-DE" dirty="0"/>
          </a:p>
          <a:p>
            <a:pPr lvl="1"/>
            <a:r>
              <a:rPr lang="de-DE" dirty="0" smtClean="0"/>
              <a:t>nicht notwendigerweise geordnete Schlüssel</a:t>
            </a:r>
          </a:p>
          <a:p>
            <a:pPr lvl="1"/>
            <a:r>
              <a:rPr lang="de-DE" dirty="0" smtClean="0"/>
              <a:t>Beliebiger Zugriff: Elementtest </a:t>
            </a:r>
            <a:r>
              <a:rPr lang="de-DE" dirty="0"/>
              <a:t>bzw. </a:t>
            </a:r>
            <a:r>
              <a:rPr lang="de-DE" dirty="0" smtClean="0"/>
              <a:t>Suchen</a:t>
            </a:r>
          </a:p>
          <a:p>
            <a:pPr lvl="1"/>
            <a:r>
              <a:rPr lang="de-DE" dirty="0" smtClean="0"/>
              <a:t>Ausführung von Operation(en) auf jedem Element 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 smtClean="0">
                <a:solidFill>
                  <a:srgbClr val="3C8C93"/>
                </a:solidFill>
              </a:rPr>
              <a:t>map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 smtClean="0"/>
              <a:t>bzw. </a:t>
            </a:r>
            <a:r>
              <a:rPr lang="de-DE" dirty="0" err="1" smtClean="0">
                <a:solidFill>
                  <a:srgbClr val="3C8C93"/>
                </a:solidFill>
              </a:rPr>
              <a:t>fold</a:t>
            </a:r>
            <a:r>
              <a:rPr lang="de-DE" dirty="0" smtClean="0"/>
              <a:t>) sowie Iteration über Elemente</a:t>
            </a:r>
            <a:br>
              <a:rPr lang="de-DE" dirty="0" smtClean="0"/>
            </a:br>
            <a:r>
              <a:rPr lang="de-DE" dirty="0" smtClean="0"/>
              <a:t>(Zugriff auf </a:t>
            </a:r>
            <a:r>
              <a:rPr lang="de-DE" b="1" dirty="0" smtClean="0"/>
              <a:t>alle</a:t>
            </a:r>
            <a:r>
              <a:rPr lang="de-DE" dirty="0" smtClean="0"/>
              <a:t> Elemente)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213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Gewichtete Binärbäume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r>
              <a:rPr lang="de-DE" dirty="0" smtClean="0"/>
              <a:t>Ausgeglichenheit nur optimal, wenn relative Häufigkeit des Zugriffs bei allen Schlüsseln gleich</a:t>
            </a:r>
          </a:p>
          <a:p>
            <a:r>
              <a:rPr lang="de-DE" dirty="0" smtClean="0"/>
              <a:t>Ist dies nicht der Fall, sollte relative Zugriffshäufigkeit bei der Baumkonstruktion berücksichtigt werden</a:t>
            </a:r>
          </a:p>
          <a:p>
            <a:r>
              <a:rPr lang="de-DE" dirty="0"/>
              <a:t>Idee: Ordne den Schlüsseln Gewichte zu</a:t>
            </a:r>
          </a:p>
          <a:p>
            <a:pPr lvl="1"/>
            <a:r>
              <a:rPr lang="de-DE" dirty="0" smtClean="0"/>
              <a:t>Häufiger zugegriffene Schlüssel: hohes Gewicht</a:t>
            </a:r>
          </a:p>
          <a:p>
            <a:pPr lvl="1"/>
            <a:r>
              <a:rPr lang="de-DE" dirty="0" smtClean="0"/>
              <a:t>Weniger oft zugegriffene Schlüssel: kleines Gewicht</a:t>
            </a:r>
          </a:p>
          <a:p>
            <a:r>
              <a:rPr lang="de-DE" dirty="0" smtClean="0"/>
              <a:t>Knoten mit Schlüsseln, denen ein höheres Gewicht gegeben wird, sollen weiter oben stehen (interne Bäume)</a:t>
            </a:r>
          </a:p>
          <a:p>
            <a:r>
              <a:rPr lang="de-DE" dirty="0" smtClean="0"/>
              <a:t>Wir besprechen später, wie solche Bäume erstellt werden können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45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4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27191"/>
            <a:ext cx="4932783" cy="37261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Rang eines Knotens </a:t>
            </a:r>
            <a:r>
              <a:rPr lang="de-DE" dirty="0" smtClean="0">
                <a:solidFill>
                  <a:srgbClr val="3C8C93"/>
                </a:solidFill>
              </a:rPr>
              <a:t>x</a:t>
            </a:r>
            <a:r>
              <a:rPr lang="de-DE" dirty="0" smtClean="0"/>
              <a:t> im Binärbaum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Position von </a:t>
            </a:r>
            <a:r>
              <a:rPr lang="de-DE" dirty="0" smtClean="0">
                <a:solidFill>
                  <a:srgbClr val="3C8C93"/>
                </a:solidFill>
              </a:rPr>
              <a:t>x</a:t>
            </a:r>
            <a:r>
              <a:rPr lang="de-DE" dirty="0" smtClean="0"/>
              <a:t> innerhalb der nach Schlüsseln sortierten Folge von Knoten</a:t>
            </a:r>
          </a:p>
          <a:p>
            <a:r>
              <a:rPr lang="de-DE" dirty="0" smtClean="0"/>
              <a:t>Entspricht </a:t>
            </a:r>
            <a:r>
              <a:rPr lang="de-DE" dirty="0" err="1" smtClean="0"/>
              <a:t>k-tem</a:t>
            </a:r>
            <a:r>
              <a:rPr lang="de-DE" dirty="0" smtClean="0"/>
              <a:t> Knoten, der bei In-Order-Traversierung bearbeitet wird</a:t>
            </a:r>
          </a:p>
          <a:p>
            <a:r>
              <a:rPr lang="de-DE" dirty="0" smtClean="0"/>
              <a:t>Anzahl der Knoten im </a:t>
            </a:r>
            <a:br>
              <a:rPr lang="de-DE" dirty="0" smtClean="0"/>
            </a:br>
            <a:r>
              <a:rPr lang="de-DE" dirty="0" smtClean="0"/>
              <a:t>linken </a:t>
            </a:r>
            <a:r>
              <a:rPr lang="de-DE" dirty="0" err="1" smtClean="0"/>
              <a:t>Teilbaum</a:t>
            </a:r>
            <a:r>
              <a:rPr lang="de-DE" dirty="0" smtClean="0"/>
              <a:t> + 1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50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Hier: Andere Definition für Rang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r>
              <a:rPr lang="de-DE" dirty="0" smtClean="0"/>
              <a:t>Rang eines Knotens: </a:t>
            </a:r>
          </a:p>
          <a:p>
            <a:pPr lvl="1"/>
            <a:r>
              <a:rPr lang="de-DE" dirty="0" smtClean="0"/>
              <a:t>minimale Länge eines Pfades zu einem Blatt:</a:t>
            </a:r>
          </a:p>
          <a:p>
            <a:pPr lvl="1"/>
            <a:endParaRPr lang="de-DE" dirty="0" smtClean="0"/>
          </a:p>
          <a:p>
            <a:pPr marL="457200" lvl="1" indent="0">
              <a:lnSpc>
                <a:spcPct val="60000"/>
              </a:lnSpc>
              <a:buNone/>
            </a:pPr>
            <a:r>
              <a:rPr lang="de-DE" dirty="0"/>
              <a:t> </a:t>
            </a:r>
            <a:r>
              <a:rPr lang="de-DE" dirty="0" smtClean="0"/>
              <a:t>	</a:t>
            </a:r>
            <a:r>
              <a:rPr lang="de-DE" dirty="0"/>
              <a:t>	</a:t>
            </a:r>
            <a:r>
              <a:rPr lang="de-DE" dirty="0" smtClean="0"/>
              <a:t>   ⎧ </a:t>
            </a:r>
            <a:r>
              <a:rPr lang="de-DE" dirty="0" smtClean="0">
                <a:solidFill>
                  <a:srgbClr val="3C8C93"/>
                </a:solidFill>
              </a:rPr>
              <a:t>0 </a:t>
            </a:r>
            <a:r>
              <a:rPr lang="de-DE" dirty="0" smtClean="0"/>
              <a:t>, </a:t>
            </a:r>
            <a:r>
              <a:rPr lang="de-DE" dirty="0"/>
              <a:t>falls </a:t>
            </a:r>
            <a:r>
              <a:rPr lang="de-DE" dirty="0">
                <a:solidFill>
                  <a:srgbClr val="3C8C93"/>
                </a:solidFill>
              </a:rPr>
              <a:t>x</a:t>
            </a:r>
            <a:r>
              <a:rPr lang="de-DE" dirty="0"/>
              <a:t> Blatt ist</a:t>
            </a:r>
            <a:endParaRPr lang="de-DE" dirty="0" smtClean="0"/>
          </a:p>
          <a:p>
            <a:pPr lvl="1">
              <a:lnSpc>
                <a:spcPct val="60000"/>
              </a:lnSpc>
            </a:pPr>
            <a:r>
              <a:rPr lang="de-DE" dirty="0" smtClean="0"/>
              <a:t>Rang(x) </a:t>
            </a:r>
            <a:r>
              <a:rPr lang="de-DE" dirty="0"/>
              <a:t>= </a:t>
            </a:r>
            <a:r>
              <a:rPr lang="de-DE" sz="1800" dirty="0"/>
              <a:t> </a:t>
            </a:r>
            <a:r>
              <a:rPr lang="de-DE" sz="1600" dirty="0" smtClean="0"/>
              <a:t>⎨</a:t>
            </a:r>
            <a:endParaRPr lang="de-DE" dirty="0" smtClean="0"/>
          </a:p>
          <a:p>
            <a:pPr marL="457200" lvl="1" indent="0">
              <a:lnSpc>
                <a:spcPct val="60000"/>
              </a:lnSpc>
              <a:buNone/>
            </a:pPr>
            <a:r>
              <a:rPr lang="de-DE" dirty="0"/>
              <a:t> 	</a:t>
            </a:r>
            <a:r>
              <a:rPr lang="de-DE" dirty="0" smtClean="0"/>
              <a:t>	   ⎩ </a:t>
            </a:r>
            <a:r>
              <a:rPr lang="de-DE" dirty="0" smtClean="0">
                <a:solidFill>
                  <a:srgbClr val="3C8C93"/>
                </a:solidFill>
              </a:rPr>
              <a:t>1 + min( Rang( </a:t>
            </a:r>
            <a:r>
              <a:rPr lang="de-DE" dirty="0" err="1" smtClean="0">
                <a:solidFill>
                  <a:srgbClr val="3C8C93"/>
                </a:solidFill>
              </a:rPr>
              <a:t>left</a:t>
            </a:r>
            <a:r>
              <a:rPr lang="de-DE" dirty="0" smtClean="0">
                <a:solidFill>
                  <a:srgbClr val="3C8C93"/>
                </a:solidFill>
              </a:rPr>
              <a:t>(x) ), Rang( </a:t>
            </a:r>
            <a:r>
              <a:rPr lang="de-DE" dirty="0" err="1" smtClean="0">
                <a:solidFill>
                  <a:srgbClr val="3C8C93"/>
                </a:solidFill>
              </a:rPr>
              <a:t>right</a:t>
            </a:r>
            <a:r>
              <a:rPr lang="de-DE" dirty="0" smtClean="0">
                <a:solidFill>
                  <a:srgbClr val="3C8C93"/>
                </a:solidFill>
              </a:rPr>
              <a:t>(x) ) )</a:t>
            </a:r>
            <a:r>
              <a:rPr lang="de-DE" dirty="0" smtClean="0"/>
              <a:t> sonst</a:t>
            </a:r>
          </a:p>
          <a:p>
            <a:pPr marL="457200" lvl="1" indent="0">
              <a:lnSpc>
                <a:spcPct val="60000"/>
              </a:lnSpc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Auch Level genannt</a:t>
            </a:r>
          </a:p>
          <a:p>
            <a:pPr marL="457200" lvl="1" indent="0">
              <a:buNone/>
            </a:pPr>
            <a:r>
              <a:rPr lang="de-DE" dirty="0" smtClean="0"/>
              <a:t>Bei einem ausgeglichenen Binärbaum: </a:t>
            </a:r>
            <a:br>
              <a:rPr lang="de-DE" dirty="0" smtClean="0"/>
            </a:br>
            <a:r>
              <a:rPr lang="de-DE" dirty="0" smtClean="0"/>
              <a:t>Rang = </a:t>
            </a:r>
            <a:r>
              <a:rPr lang="de-DE" sz="1600" dirty="0" smtClean="0">
                <a:solidFill>
                  <a:srgbClr val="3C8C93"/>
                </a:solidFill>
              </a:rPr>
              <a:t>⎣</a:t>
            </a:r>
            <a:r>
              <a:rPr lang="de-DE" dirty="0" smtClean="0">
                <a:solidFill>
                  <a:srgbClr val="3C8C93"/>
                </a:solidFill>
              </a:rPr>
              <a:t>log(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  <a:r>
              <a:rPr lang="de-DE" sz="1600" dirty="0" smtClean="0">
                <a:solidFill>
                  <a:srgbClr val="3C8C93"/>
                </a:solidFill>
              </a:rPr>
              <a:t>⎦</a:t>
            </a:r>
            <a:r>
              <a:rPr lang="de-DE" dirty="0" smtClean="0"/>
              <a:t>, wobei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/>
              <a:t> die Anzahl der Knoten im Baum ist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Manchmal </a:t>
            </a:r>
            <a:r>
              <a:rPr lang="de-DE" dirty="0" smtClean="0">
                <a:solidFill>
                  <a:srgbClr val="3C8C93"/>
                </a:solidFill>
              </a:rPr>
              <a:t>log(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  <a:r>
              <a:rPr lang="de-DE" dirty="0" smtClean="0"/>
              <a:t> auch für nicht ausgeglichene Bäume als Rang der Wurzel verwendet (Abrundung weggelassen)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31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Ausgeglichener Baum mit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 </a:t>
            </a:r>
            <a:r>
              <a:rPr lang="de-DE" dirty="0" smtClean="0"/>
              <a:t>Knoten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Annahme: </a:t>
            </a:r>
            <a:br>
              <a:rPr lang="de-DE" dirty="0" smtClean="0"/>
            </a:br>
            <a:r>
              <a:rPr lang="de-DE" dirty="0" smtClean="0"/>
              <a:t>Relative Zugriffshäufigkeit für alle Schlüssel gleich</a:t>
            </a:r>
          </a:p>
          <a:p>
            <a:r>
              <a:rPr lang="de-DE" dirty="0" smtClean="0"/>
              <a:t>Suchaufwand optimal: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Q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(log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 smtClean="0"/>
              <a:t>,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smtClean="0"/>
              <a:t>da Höhe </a:t>
            </a:r>
            <a:r>
              <a:rPr lang="de-DE" sz="2000" dirty="0" smtClean="0">
                <a:solidFill>
                  <a:srgbClr val="3C8C93"/>
                </a:solidFill>
              </a:rPr>
              <a:t>⎣</a:t>
            </a:r>
            <a:r>
              <a:rPr lang="de-DE" dirty="0" smtClean="0">
                <a:solidFill>
                  <a:srgbClr val="3C8C93"/>
                </a:solidFill>
              </a:rPr>
              <a:t>log 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sz="2000" dirty="0" smtClean="0">
                <a:solidFill>
                  <a:srgbClr val="3C8C93"/>
                </a:solidFill>
              </a:rPr>
              <a:t>⎦</a:t>
            </a:r>
            <a:endParaRPr lang="de-DE" dirty="0" smtClean="0">
              <a:solidFill>
                <a:srgbClr val="3C8C93"/>
              </a:solidFill>
            </a:endParaRP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Suchaufwand durch Rang der Wurzel bestimmt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  <p:grpSp>
        <p:nvGrpSpPr>
          <p:cNvPr id="48" name="Gruppierung 47"/>
          <p:cNvGrpSpPr/>
          <p:nvPr/>
        </p:nvGrpSpPr>
        <p:grpSpPr>
          <a:xfrm>
            <a:off x="1764085" y="2797451"/>
            <a:ext cx="4536107" cy="2791789"/>
            <a:chOff x="1116013" y="1916113"/>
            <a:chExt cx="6551612" cy="403225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116013" y="5445125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979613" y="5445125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3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706813" y="5445125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572000" y="5445125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14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435600" y="5445125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19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844800" y="5445125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5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300788" y="5445125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7164388" y="5445125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latin typeface="cmsy10" charset="0"/>
                </a:rPr>
                <a:t>∞</a:t>
              </a: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619250" y="4221163"/>
              <a:ext cx="503238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</a:t>
              </a: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276600" y="4221163"/>
              <a:ext cx="503238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5</a:t>
              </a: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484438" y="3068638"/>
              <a:ext cx="503237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dirty="0"/>
                <a:t>3</a:t>
              </a: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H="1">
              <a:off x="2051050" y="3573463"/>
              <a:ext cx="504825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2916238" y="3573463"/>
              <a:ext cx="431800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H="1">
              <a:off x="1403350" y="4724400"/>
              <a:ext cx="360363" cy="649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1908175" y="4724400"/>
              <a:ext cx="360363" cy="649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 flipH="1">
              <a:off x="3059113" y="4724400"/>
              <a:ext cx="360362" cy="649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3563938" y="4724400"/>
              <a:ext cx="360362" cy="649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5075238" y="4221163"/>
              <a:ext cx="503237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14</a:t>
              </a: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6732588" y="4221163"/>
              <a:ext cx="503237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28</a:t>
              </a: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5940425" y="3068638"/>
              <a:ext cx="503238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19</a:t>
              </a:r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H="1">
              <a:off x="5507038" y="3573463"/>
              <a:ext cx="504825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6372225" y="3573463"/>
              <a:ext cx="431800" cy="647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 flipH="1">
              <a:off x="4859338" y="4724400"/>
              <a:ext cx="360362" cy="649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5364163" y="4724400"/>
              <a:ext cx="360362" cy="649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flipH="1">
              <a:off x="6515100" y="4724400"/>
              <a:ext cx="360363" cy="649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7019925" y="4724400"/>
              <a:ext cx="360363" cy="649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4211638" y="1916113"/>
              <a:ext cx="503237" cy="5048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10</a:t>
              </a:r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2987675" y="2276475"/>
              <a:ext cx="1223963" cy="8651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>
              <a:off x="4716463" y="2349500"/>
              <a:ext cx="1223962" cy="7921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1619250" y="5589588"/>
              <a:ext cx="360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 flipH="1">
              <a:off x="1619250" y="5805488"/>
              <a:ext cx="360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6"/>
            <p:cNvSpPr>
              <a:spLocks noChangeShapeType="1"/>
            </p:cNvSpPr>
            <p:nvPr/>
          </p:nvSpPr>
          <p:spPr bwMode="auto">
            <a:xfrm>
              <a:off x="2484438" y="5589588"/>
              <a:ext cx="360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37"/>
            <p:cNvSpPr>
              <a:spLocks noChangeShapeType="1"/>
            </p:cNvSpPr>
            <p:nvPr/>
          </p:nvSpPr>
          <p:spPr bwMode="auto">
            <a:xfrm flipH="1">
              <a:off x="2484438" y="5805488"/>
              <a:ext cx="360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3348038" y="5589588"/>
              <a:ext cx="360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 flipH="1">
              <a:off x="3348038" y="5805488"/>
              <a:ext cx="360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4211638" y="5589588"/>
              <a:ext cx="360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 flipH="1">
              <a:off x="4211638" y="5805488"/>
              <a:ext cx="36036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>
              <a:off x="5076825" y="5589588"/>
              <a:ext cx="360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 flipH="1">
              <a:off x="5076825" y="5805488"/>
              <a:ext cx="360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5940425" y="5589588"/>
              <a:ext cx="360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 flipH="1">
              <a:off x="5940425" y="5805488"/>
              <a:ext cx="360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>
              <a:off x="6804025" y="5589588"/>
              <a:ext cx="360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47"/>
            <p:cNvSpPr>
              <a:spLocks noChangeShapeType="1"/>
            </p:cNvSpPr>
            <p:nvPr/>
          </p:nvSpPr>
          <p:spPr bwMode="auto">
            <a:xfrm flipH="1">
              <a:off x="6804025" y="5805488"/>
              <a:ext cx="36036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45034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Selbstorganisierende Bäume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Man beachte: </a:t>
            </a:r>
            <a:r>
              <a:rPr lang="de-DE" dirty="0"/>
              <a:t>Suchaufwand </a:t>
            </a:r>
            <a:r>
              <a:rPr lang="de-DE" dirty="0">
                <a:solidFill>
                  <a:srgbClr val="FF0000"/>
                </a:solidFill>
                <a:latin typeface="Symbol" charset="2"/>
                <a:cs typeface="Symbol" charset="2"/>
              </a:rPr>
              <a:t>Q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de-DE" dirty="0" smtClean="0"/>
          </a:p>
          <a:p>
            <a:pPr lvl="1"/>
            <a:r>
              <a:rPr lang="de-DE" dirty="0" smtClean="0"/>
              <a:t>Elementtests mehrfach mit dem gleichen Element: </a:t>
            </a:r>
            <a:br>
              <a:rPr lang="de-DE" dirty="0" smtClean="0"/>
            </a:br>
            <a:r>
              <a:rPr lang="de-DE" dirty="0" smtClean="0">
                <a:sym typeface="Wingdings"/>
              </a:rPr>
              <a:t> </a:t>
            </a:r>
            <a:r>
              <a:rPr lang="de-DE" dirty="0" smtClean="0"/>
              <a:t>dann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Q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(log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 smtClean="0"/>
              <a:t> </a:t>
            </a:r>
            <a:r>
              <a:rPr lang="de-DE" dirty="0"/>
              <a:t>„</a:t>
            </a:r>
            <a:r>
              <a:rPr lang="de-DE" dirty="0" smtClean="0"/>
              <a:t>zu teuer“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Weiterhin: </a:t>
            </a:r>
            <a:r>
              <a:rPr lang="de-DE" dirty="0" smtClean="0"/>
              <a:t>Mit bisheriger Technik des Einfügens kann </a:t>
            </a:r>
            <a:r>
              <a:rPr lang="de-DE" dirty="0" smtClean="0">
                <a:solidFill>
                  <a:srgbClr val="3C8C93"/>
                </a:solidFill>
              </a:rPr>
              <a:t>Ausgeglichenheit nicht garantiert </a:t>
            </a:r>
            <a:r>
              <a:rPr lang="de-DE" dirty="0" smtClean="0"/>
              <a:t>werden: Zugriff für bestimmte Elemente immer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&gt; log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n</a:t>
            </a:r>
            <a:endParaRPr lang="de-DE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dirty="0" smtClean="0"/>
              <a:t>Elementtest für diese Elemente häufig: </a:t>
            </a:r>
            <a:br>
              <a:rPr lang="de-DE" dirty="0" smtClean="0"/>
            </a:br>
            <a:r>
              <a:rPr lang="de-DE" dirty="0" smtClean="0">
                <a:sym typeface="Wingdings"/>
              </a:rPr>
              <a:t> </a:t>
            </a:r>
            <a:r>
              <a:rPr lang="de-DE" dirty="0" smtClean="0"/>
              <a:t>Performanz sinkt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Idee: </a:t>
            </a:r>
            <a:r>
              <a:rPr lang="de-DE" dirty="0" smtClean="0"/>
              <a:t>Häufig zugegriffene Elemente sollten trotz Unausgeglichenheit schneller gefunden werden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Umsetzung: </a:t>
            </a:r>
            <a:r>
              <a:rPr lang="de-DE" dirty="0" err="1" smtClean="0">
                <a:solidFill>
                  <a:srgbClr val="0000FF"/>
                </a:solidFill>
              </a:rPr>
              <a:t>Splay</a:t>
            </a:r>
            <a:r>
              <a:rPr lang="de-DE" dirty="0" smtClean="0">
                <a:solidFill>
                  <a:srgbClr val="0000FF"/>
                </a:solidFill>
              </a:rPr>
              <a:t>-Baum </a:t>
            </a:r>
            <a:r>
              <a:rPr lang="de-DE" dirty="0" smtClean="0"/>
              <a:t>(selbstorganisierend)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2627784" y="6069196"/>
            <a:ext cx="388843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Daniel D. </a:t>
            </a:r>
            <a:r>
              <a:rPr lang="de-DE" sz="1100" dirty="0" err="1">
                <a:solidFill>
                  <a:srgbClr val="0000FF"/>
                </a:solidFill>
              </a:rPr>
              <a:t>Sleator</a:t>
            </a:r>
            <a:r>
              <a:rPr lang="de-DE" sz="1100" dirty="0">
                <a:solidFill>
                  <a:srgbClr val="0000FF"/>
                </a:solidFill>
              </a:rPr>
              <a:t>, Robert </a:t>
            </a:r>
            <a:r>
              <a:rPr lang="de-DE" sz="1100" dirty="0" err="1">
                <a:solidFill>
                  <a:srgbClr val="0000FF"/>
                </a:solidFill>
              </a:rPr>
              <a:t>Tarjan</a:t>
            </a:r>
            <a:r>
              <a:rPr lang="de-DE" sz="1100" dirty="0">
                <a:solidFill>
                  <a:srgbClr val="0000FF"/>
                </a:solidFill>
              </a:rPr>
              <a:t>: </a:t>
            </a:r>
            <a:r>
              <a:rPr lang="de-DE" sz="1100" dirty="0" err="1">
                <a:solidFill>
                  <a:srgbClr val="0000FF"/>
                </a:solidFill>
              </a:rPr>
              <a:t>Self-Adjusting</a:t>
            </a:r>
            <a:r>
              <a:rPr lang="de-DE" sz="1100" dirty="0">
                <a:solidFill>
                  <a:srgbClr val="0000FF"/>
                </a:solidFill>
              </a:rPr>
              <a:t> Binary Search </a:t>
            </a:r>
            <a:r>
              <a:rPr lang="de-DE" sz="1100" dirty="0" err="1">
                <a:solidFill>
                  <a:srgbClr val="0000FF"/>
                </a:solidFill>
              </a:rPr>
              <a:t>Trees</a:t>
            </a:r>
            <a:r>
              <a:rPr lang="de-DE" sz="1100" dirty="0">
                <a:solidFill>
                  <a:srgbClr val="0000FF"/>
                </a:solidFill>
              </a:rPr>
              <a:t>, In: Journal of </a:t>
            </a:r>
            <a:r>
              <a:rPr lang="de-DE" sz="1100" dirty="0" err="1">
                <a:solidFill>
                  <a:srgbClr val="0000FF"/>
                </a:solidFill>
              </a:rPr>
              <a:t>the</a:t>
            </a:r>
            <a:r>
              <a:rPr lang="de-DE" sz="1100" dirty="0">
                <a:solidFill>
                  <a:srgbClr val="0000FF"/>
                </a:solidFill>
              </a:rPr>
              <a:t> ACM (</a:t>
            </a:r>
            <a:r>
              <a:rPr lang="de-DE" sz="1100" dirty="0" err="1">
                <a:solidFill>
                  <a:srgbClr val="0000FF"/>
                </a:solidFill>
              </a:rPr>
              <a:t>Association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for</a:t>
            </a:r>
            <a:r>
              <a:rPr lang="de-DE" sz="1100" dirty="0">
                <a:solidFill>
                  <a:srgbClr val="0000FF"/>
                </a:solidFill>
              </a:rPr>
              <a:t> Computing </a:t>
            </a:r>
            <a:r>
              <a:rPr lang="de-DE" sz="1100" dirty="0" err="1">
                <a:solidFill>
                  <a:srgbClr val="0000FF"/>
                </a:solidFill>
              </a:rPr>
              <a:t>Machinery</a:t>
            </a:r>
            <a:r>
              <a:rPr lang="de-DE" sz="1100" dirty="0">
                <a:solidFill>
                  <a:srgbClr val="0000FF"/>
                </a:solidFill>
              </a:rPr>
              <a:t>). 32, Nr. 3, S. 652–686, </a:t>
            </a:r>
            <a:r>
              <a:rPr lang="de-DE" sz="1100" b="1" dirty="0">
                <a:solidFill>
                  <a:srgbClr val="FF0000"/>
                </a:solidFill>
              </a:rPr>
              <a:t>1985</a:t>
            </a:r>
          </a:p>
        </p:txBody>
      </p:sp>
    </p:spTree>
    <p:extLst>
      <p:ext uri="{BB962C8B-B14F-4D97-AF65-F5344CB8AC3E}">
        <p14:creationId xmlns:p14="http://schemas.microsoft.com/office/powerpoint/2010/main" val="10858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 smtClean="0"/>
              <a:t>Die nachfolgenden Präsentationen wurden mit einigen Änderungen übernommen aus:</a:t>
            </a:r>
          </a:p>
          <a:p>
            <a:pPr marL="0" indent="0">
              <a:buFontTx/>
              <a:buNone/>
              <a:defRPr/>
            </a:pPr>
            <a:endParaRPr lang="de-DE" sz="2000" dirty="0" smtClean="0"/>
          </a:p>
          <a:p>
            <a:pPr>
              <a:defRPr/>
            </a:pPr>
            <a:r>
              <a:rPr lang="de-DE" sz="2000" dirty="0" smtClean="0"/>
              <a:t>„Effiziente Algorithmen und Datenstrukturen“ (Kapitel 2: Suchstrukturen) gehalten von </a:t>
            </a:r>
            <a:r>
              <a:rPr lang="de-DE" sz="2000" dirty="0"/>
              <a:t>Christian </a:t>
            </a:r>
            <a:r>
              <a:rPr lang="de-DE" sz="2000" dirty="0" err="1" smtClean="0"/>
              <a:t>Scheideler</a:t>
            </a:r>
            <a:r>
              <a:rPr lang="de-DE" sz="2000" dirty="0" smtClean="0"/>
              <a:t> an der TUM </a:t>
            </a:r>
            <a:r>
              <a:rPr lang="de-DE" sz="2000" dirty="0" smtClean="0">
                <a:hlinkClick r:id="rId2"/>
              </a:rPr>
              <a:t>http</a:t>
            </a:r>
            <a:r>
              <a:rPr lang="de-DE" sz="2000" dirty="0">
                <a:hlinkClick r:id="rId2"/>
              </a:rPr>
              <a:t>://www14.in.tum.de/lehre/2008WS/ea/</a:t>
            </a:r>
            <a:r>
              <a:rPr lang="de-DE" sz="2000" dirty="0" smtClean="0">
                <a:hlinkClick r:id="rId2"/>
              </a:rPr>
              <a:t>index.html.de</a:t>
            </a:r>
            <a:endParaRPr lang="de-DE" sz="2000" dirty="0" smtClean="0"/>
          </a:p>
          <a:p>
            <a:pPr marL="0" indent="0">
              <a:buNone/>
              <a:defRPr/>
            </a:pP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87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FA9A1-A9F1-D445-A931-E066F9E3DE7A}" type="slidenum">
              <a:rPr lang="de-DE"/>
              <a:pPr/>
              <a:t>56</a:t>
            </a:fld>
            <a:endParaRPr lang="de-DE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Splay-Baum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Üblicherweise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Implementierung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interner</a:t>
            </a:r>
            <a:r>
              <a:rPr lang="en-US" dirty="0"/>
              <a:t> </a:t>
            </a:r>
            <a:r>
              <a:rPr lang="en-US" dirty="0" err="1"/>
              <a:t>Suchbaum</a:t>
            </a:r>
            <a:r>
              <a:rPr lang="en-US" dirty="0"/>
              <a:t> (</a:t>
            </a:r>
            <a:r>
              <a:rPr lang="en-US" dirty="0" err="1"/>
              <a:t>d.h</a:t>
            </a:r>
            <a:r>
              <a:rPr lang="en-US" dirty="0"/>
              <a:t>. </a:t>
            </a:r>
            <a:r>
              <a:rPr lang="en-US" dirty="0" err="1"/>
              <a:t>Elemente</a:t>
            </a:r>
            <a:r>
              <a:rPr lang="en-US" dirty="0"/>
              <a:t> </a:t>
            </a:r>
            <a:r>
              <a:rPr lang="en-US" dirty="0" err="1"/>
              <a:t>direkt</a:t>
            </a:r>
            <a:r>
              <a:rPr lang="en-US" dirty="0"/>
              <a:t> </a:t>
            </a:r>
            <a:r>
              <a:rPr lang="en-US" dirty="0" err="1"/>
              <a:t>integriert</a:t>
            </a:r>
            <a:r>
              <a:rPr lang="en-US" dirty="0"/>
              <a:t> in Baum und </a:t>
            </a:r>
            <a:r>
              <a:rPr lang="en-US" dirty="0" err="1"/>
              <a:t>nicht</a:t>
            </a:r>
            <a:r>
              <a:rPr lang="en-US" dirty="0"/>
              <a:t> in extra </a:t>
            </a:r>
            <a:r>
              <a:rPr lang="en-US" dirty="0" err="1"/>
              <a:t>Liste</a:t>
            </a:r>
            <a:r>
              <a:rPr lang="en-US" dirty="0"/>
              <a:t>)</a:t>
            </a:r>
          </a:p>
          <a:p>
            <a:pPr>
              <a:buFontTx/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Hier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Implementierung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externer</a:t>
            </a:r>
            <a:r>
              <a:rPr lang="en-US" dirty="0"/>
              <a:t> </a:t>
            </a:r>
            <a:r>
              <a:rPr lang="en-US" dirty="0" err="1" smtClean="0"/>
              <a:t>Suchbaum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beim</a:t>
            </a:r>
            <a:r>
              <a:rPr lang="en-US" dirty="0"/>
              <a:t> </a:t>
            </a:r>
            <a:r>
              <a:rPr lang="en-US" dirty="0" err="1"/>
              <a:t>Binärbaum</a:t>
            </a:r>
            <a:r>
              <a:rPr lang="en-US" dirty="0"/>
              <a:t> </a:t>
            </a:r>
            <a:r>
              <a:rPr lang="en-US" dirty="0" err="1"/>
              <a:t>oben</a:t>
            </a:r>
            <a:r>
              <a:rPr lang="en-US" dirty="0" smtClean="0"/>
              <a:t>)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 err="1" smtClean="0"/>
              <a:t>Modifikation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833FF"/>
                </a:solidFill>
              </a:rPr>
              <a:t>nicht</a:t>
            </a:r>
            <a:r>
              <a:rPr lang="en-US" dirty="0" smtClean="0">
                <a:solidFill>
                  <a:srgbClr val="0833FF"/>
                </a:solidFill>
              </a:rPr>
              <a:t> </a:t>
            </a:r>
            <a:r>
              <a:rPr lang="en-US" dirty="0" err="1" smtClean="0">
                <a:solidFill>
                  <a:srgbClr val="0833FF"/>
                </a:solidFill>
              </a:rPr>
              <a:t>nur</a:t>
            </a:r>
            <a:r>
              <a:rPr lang="en-US" dirty="0" smtClean="0">
                <a:solidFill>
                  <a:srgbClr val="0833FF"/>
                </a:solidFill>
              </a:rPr>
              <a:t> </a:t>
            </a:r>
            <a:r>
              <a:rPr lang="en-US" dirty="0" err="1" smtClean="0">
                <a:solidFill>
                  <a:srgbClr val="0833FF"/>
                </a:solidFill>
              </a:rPr>
              <a:t>bei</a:t>
            </a:r>
            <a:r>
              <a:rPr lang="en-US" dirty="0" smtClean="0">
                <a:solidFill>
                  <a:srgbClr val="0833FF"/>
                </a:solidFill>
              </a:rPr>
              <a:t> insert </a:t>
            </a:r>
            <a:r>
              <a:rPr lang="en-US" dirty="0" err="1" smtClean="0">
                <a:solidFill>
                  <a:srgbClr val="0833FF"/>
                </a:solidFill>
              </a:rPr>
              <a:t>oder</a:t>
            </a:r>
            <a:r>
              <a:rPr lang="en-US" dirty="0" smtClean="0">
                <a:solidFill>
                  <a:srgbClr val="0833FF"/>
                </a:solidFill>
              </a:rPr>
              <a:t> delete</a:t>
            </a:r>
            <a:r>
              <a:rPr lang="en-US" dirty="0" smtClean="0"/>
              <a:t>, </a:t>
            </a:r>
            <a:r>
              <a:rPr lang="en-US" dirty="0" err="1" smtClean="0"/>
              <a:t>sondern</a:t>
            </a:r>
            <a:r>
              <a:rPr lang="en-US" dirty="0" smtClean="0"/>
              <a:t> </a:t>
            </a:r>
            <a:r>
              <a:rPr lang="en-US" dirty="0" err="1" smtClean="0"/>
              <a:t>auch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833FF"/>
                </a:solidFill>
              </a:rPr>
              <a:t>Anfragen</a:t>
            </a:r>
            <a:endParaRPr lang="en-US" dirty="0">
              <a:solidFill>
                <a:srgbClr val="0833FF"/>
              </a:solidFill>
            </a:endParaRP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98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25419-5D0E-D54E-8710-C6EA14C7E4C7}" type="slidenum">
              <a:rPr lang="de-DE"/>
              <a:pPr/>
              <a:t>57</a:t>
            </a:fld>
            <a:endParaRPr lang="de-DE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Splay-Baum</a:t>
            </a:r>
          </a:p>
        </p:txBody>
      </p:sp>
      <p:sp>
        <p:nvSpPr>
          <p:cNvPr id="343043" name="Rectangle 3"/>
          <p:cNvSpPr>
            <a:spLocks noChangeArrowheads="1"/>
          </p:cNvSpPr>
          <p:nvPr/>
        </p:nvSpPr>
        <p:spPr bwMode="auto">
          <a:xfrm>
            <a:off x="1116013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1979613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3706813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43046" name="Rectangle 6"/>
          <p:cNvSpPr>
            <a:spLocks noChangeArrowheads="1"/>
          </p:cNvSpPr>
          <p:nvPr/>
        </p:nvSpPr>
        <p:spPr bwMode="auto">
          <a:xfrm>
            <a:off x="4572000" y="5229696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43047" name="Rectangle 7"/>
          <p:cNvSpPr>
            <a:spLocks noChangeArrowheads="1"/>
          </p:cNvSpPr>
          <p:nvPr/>
        </p:nvSpPr>
        <p:spPr bwMode="auto">
          <a:xfrm>
            <a:off x="5435600" y="5229696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43048" name="Rectangle 8"/>
          <p:cNvSpPr>
            <a:spLocks noChangeArrowheads="1"/>
          </p:cNvSpPr>
          <p:nvPr/>
        </p:nvSpPr>
        <p:spPr bwMode="auto">
          <a:xfrm>
            <a:off x="2844800" y="5229696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43049" name="Rectangle 9"/>
          <p:cNvSpPr>
            <a:spLocks noChangeArrowheads="1"/>
          </p:cNvSpPr>
          <p:nvPr/>
        </p:nvSpPr>
        <p:spPr bwMode="auto">
          <a:xfrm>
            <a:off x="6300788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43050" name="Rectangle 10"/>
          <p:cNvSpPr>
            <a:spLocks noChangeArrowheads="1"/>
          </p:cNvSpPr>
          <p:nvPr/>
        </p:nvSpPr>
        <p:spPr bwMode="auto">
          <a:xfrm>
            <a:off x="7164388" y="5229696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cmsy10" charset="0"/>
              </a:rPr>
              <a:t>1</a:t>
            </a:r>
          </a:p>
        </p:txBody>
      </p:sp>
      <p:sp>
        <p:nvSpPr>
          <p:cNvPr id="343051" name="Oval 11"/>
          <p:cNvSpPr>
            <a:spLocks noChangeArrowheads="1"/>
          </p:cNvSpPr>
          <p:nvPr/>
        </p:nvSpPr>
        <p:spPr bwMode="auto">
          <a:xfrm>
            <a:off x="1619250" y="4005734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43052" name="Oval 12"/>
          <p:cNvSpPr>
            <a:spLocks noChangeArrowheads="1"/>
          </p:cNvSpPr>
          <p:nvPr/>
        </p:nvSpPr>
        <p:spPr bwMode="auto">
          <a:xfrm>
            <a:off x="3276600" y="4005734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43053" name="Oval 13"/>
          <p:cNvSpPr>
            <a:spLocks noChangeArrowheads="1"/>
          </p:cNvSpPr>
          <p:nvPr/>
        </p:nvSpPr>
        <p:spPr bwMode="auto">
          <a:xfrm>
            <a:off x="2484438" y="2853209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43054" name="Line 14"/>
          <p:cNvSpPr>
            <a:spLocks noChangeShapeType="1"/>
          </p:cNvSpPr>
          <p:nvPr/>
        </p:nvSpPr>
        <p:spPr bwMode="auto">
          <a:xfrm flipH="1">
            <a:off x="2051050" y="3358034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5" name="Line 15"/>
          <p:cNvSpPr>
            <a:spLocks noChangeShapeType="1"/>
          </p:cNvSpPr>
          <p:nvPr/>
        </p:nvSpPr>
        <p:spPr bwMode="auto">
          <a:xfrm>
            <a:off x="2916238" y="3358034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6" name="Line 16"/>
          <p:cNvSpPr>
            <a:spLocks noChangeShapeType="1"/>
          </p:cNvSpPr>
          <p:nvPr/>
        </p:nvSpPr>
        <p:spPr bwMode="auto">
          <a:xfrm flipH="1">
            <a:off x="1403350" y="4508971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7" name="Line 17"/>
          <p:cNvSpPr>
            <a:spLocks noChangeShapeType="1"/>
          </p:cNvSpPr>
          <p:nvPr/>
        </p:nvSpPr>
        <p:spPr bwMode="auto">
          <a:xfrm>
            <a:off x="1908175" y="4508971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8" name="Line 18"/>
          <p:cNvSpPr>
            <a:spLocks noChangeShapeType="1"/>
          </p:cNvSpPr>
          <p:nvPr/>
        </p:nvSpPr>
        <p:spPr bwMode="auto">
          <a:xfrm flipH="1">
            <a:off x="3059113" y="4508971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59" name="Line 19"/>
          <p:cNvSpPr>
            <a:spLocks noChangeShapeType="1"/>
          </p:cNvSpPr>
          <p:nvPr/>
        </p:nvSpPr>
        <p:spPr bwMode="auto">
          <a:xfrm>
            <a:off x="3563938" y="4508971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0" name="Oval 20"/>
          <p:cNvSpPr>
            <a:spLocks noChangeArrowheads="1"/>
          </p:cNvSpPr>
          <p:nvPr/>
        </p:nvSpPr>
        <p:spPr bwMode="auto">
          <a:xfrm>
            <a:off x="5075238" y="4005734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43061" name="Oval 21"/>
          <p:cNvSpPr>
            <a:spLocks noChangeArrowheads="1"/>
          </p:cNvSpPr>
          <p:nvPr/>
        </p:nvSpPr>
        <p:spPr bwMode="auto">
          <a:xfrm>
            <a:off x="6732588" y="4005734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43062" name="Oval 22"/>
          <p:cNvSpPr>
            <a:spLocks noChangeArrowheads="1"/>
          </p:cNvSpPr>
          <p:nvPr/>
        </p:nvSpPr>
        <p:spPr bwMode="auto">
          <a:xfrm>
            <a:off x="5940425" y="2853209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43063" name="Line 23"/>
          <p:cNvSpPr>
            <a:spLocks noChangeShapeType="1"/>
          </p:cNvSpPr>
          <p:nvPr/>
        </p:nvSpPr>
        <p:spPr bwMode="auto">
          <a:xfrm flipH="1">
            <a:off x="5507038" y="3358034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4" name="Line 24"/>
          <p:cNvSpPr>
            <a:spLocks noChangeShapeType="1"/>
          </p:cNvSpPr>
          <p:nvPr/>
        </p:nvSpPr>
        <p:spPr bwMode="auto">
          <a:xfrm>
            <a:off x="6372225" y="3358034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5" name="Line 25"/>
          <p:cNvSpPr>
            <a:spLocks noChangeShapeType="1"/>
          </p:cNvSpPr>
          <p:nvPr/>
        </p:nvSpPr>
        <p:spPr bwMode="auto">
          <a:xfrm flipH="1">
            <a:off x="4859338" y="4508971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6" name="Line 26"/>
          <p:cNvSpPr>
            <a:spLocks noChangeShapeType="1"/>
          </p:cNvSpPr>
          <p:nvPr/>
        </p:nvSpPr>
        <p:spPr bwMode="auto">
          <a:xfrm>
            <a:off x="5364163" y="4508971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7" name="Line 27"/>
          <p:cNvSpPr>
            <a:spLocks noChangeShapeType="1"/>
          </p:cNvSpPr>
          <p:nvPr/>
        </p:nvSpPr>
        <p:spPr bwMode="auto">
          <a:xfrm flipH="1">
            <a:off x="6515100" y="4508971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8" name="Line 28"/>
          <p:cNvSpPr>
            <a:spLocks noChangeShapeType="1"/>
          </p:cNvSpPr>
          <p:nvPr/>
        </p:nvSpPr>
        <p:spPr bwMode="auto">
          <a:xfrm>
            <a:off x="7019925" y="4508971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69" name="Oval 29"/>
          <p:cNvSpPr>
            <a:spLocks noChangeArrowheads="1"/>
          </p:cNvSpPr>
          <p:nvPr/>
        </p:nvSpPr>
        <p:spPr bwMode="auto">
          <a:xfrm>
            <a:off x="4211638" y="1700684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43070" name="Line 30"/>
          <p:cNvSpPr>
            <a:spLocks noChangeShapeType="1"/>
          </p:cNvSpPr>
          <p:nvPr/>
        </p:nvSpPr>
        <p:spPr bwMode="auto">
          <a:xfrm flipH="1">
            <a:off x="2987675" y="2061046"/>
            <a:ext cx="12239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1" name="Line 31"/>
          <p:cNvSpPr>
            <a:spLocks noChangeShapeType="1"/>
          </p:cNvSpPr>
          <p:nvPr/>
        </p:nvSpPr>
        <p:spPr bwMode="auto">
          <a:xfrm>
            <a:off x="4716463" y="2134071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2" name="Line 32"/>
          <p:cNvSpPr>
            <a:spLocks noChangeShapeType="1"/>
          </p:cNvSpPr>
          <p:nvPr/>
        </p:nvSpPr>
        <p:spPr bwMode="auto">
          <a:xfrm>
            <a:off x="1619250" y="53741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3" name="Line 33"/>
          <p:cNvSpPr>
            <a:spLocks noChangeShapeType="1"/>
          </p:cNvSpPr>
          <p:nvPr/>
        </p:nvSpPr>
        <p:spPr bwMode="auto">
          <a:xfrm flipH="1">
            <a:off x="1619250" y="55900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4" name="Line 34"/>
          <p:cNvSpPr>
            <a:spLocks noChangeShapeType="1"/>
          </p:cNvSpPr>
          <p:nvPr/>
        </p:nvSpPr>
        <p:spPr bwMode="auto">
          <a:xfrm>
            <a:off x="2484438" y="53741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5" name="Line 35"/>
          <p:cNvSpPr>
            <a:spLocks noChangeShapeType="1"/>
          </p:cNvSpPr>
          <p:nvPr/>
        </p:nvSpPr>
        <p:spPr bwMode="auto">
          <a:xfrm flipH="1">
            <a:off x="2484438" y="55900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6" name="Line 36"/>
          <p:cNvSpPr>
            <a:spLocks noChangeShapeType="1"/>
          </p:cNvSpPr>
          <p:nvPr/>
        </p:nvSpPr>
        <p:spPr bwMode="auto">
          <a:xfrm>
            <a:off x="3348038" y="53741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7" name="Line 37"/>
          <p:cNvSpPr>
            <a:spLocks noChangeShapeType="1"/>
          </p:cNvSpPr>
          <p:nvPr/>
        </p:nvSpPr>
        <p:spPr bwMode="auto">
          <a:xfrm flipH="1">
            <a:off x="3348038" y="55900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8" name="Line 38"/>
          <p:cNvSpPr>
            <a:spLocks noChangeShapeType="1"/>
          </p:cNvSpPr>
          <p:nvPr/>
        </p:nvSpPr>
        <p:spPr bwMode="auto">
          <a:xfrm>
            <a:off x="4211638" y="53741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79" name="Line 39"/>
          <p:cNvSpPr>
            <a:spLocks noChangeShapeType="1"/>
          </p:cNvSpPr>
          <p:nvPr/>
        </p:nvSpPr>
        <p:spPr bwMode="auto">
          <a:xfrm flipH="1">
            <a:off x="4211638" y="5590059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0" name="Line 40"/>
          <p:cNvSpPr>
            <a:spLocks noChangeShapeType="1"/>
          </p:cNvSpPr>
          <p:nvPr/>
        </p:nvSpPr>
        <p:spPr bwMode="auto">
          <a:xfrm>
            <a:off x="5076825" y="53741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1" name="Line 41"/>
          <p:cNvSpPr>
            <a:spLocks noChangeShapeType="1"/>
          </p:cNvSpPr>
          <p:nvPr/>
        </p:nvSpPr>
        <p:spPr bwMode="auto">
          <a:xfrm flipH="1">
            <a:off x="5076825" y="55900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2" name="Line 42"/>
          <p:cNvSpPr>
            <a:spLocks noChangeShapeType="1"/>
          </p:cNvSpPr>
          <p:nvPr/>
        </p:nvSpPr>
        <p:spPr bwMode="auto">
          <a:xfrm>
            <a:off x="5940425" y="53741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3" name="Line 43"/>
          <p:cNvSpPr>
            <a:spLocks noChangeShapeType="1"/>
          </p:cNvSpPr>
          <p:nvPr/>
        </p:nvSpPr>
        <p:spPr bwMode="auto">
          <a:xfrm flipH="1">
            <a:off x="5940425" y="55900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4" name="Line 44"/>
          <p:cNvSpPr>
            <a:spLocks noChangeShapeType="1"/>
          </p:cNvSpPr>
          <p:nvPr/>
        </p:nvSpPr>
        <p:spPr bwMode="auto">
          <a:xfrm>
            <a:off x="6804025" y="53741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5" name="Line 45"/>
          <p:cNvSpPr>
            <a:spLocks noChangeShapeType="1"/>
          </p:cNvSpPr>
          <p:nvPr/>
        </p:nvSpPr>
        <p:spPr bwMode="auto">
          <a:xfrm flipH="1">
            <a:off x="6804025" y="5590059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6" name="Text Box 46"/>
          <p:cNvSpPr txBox="1">
            <a:spLocks noChangeArrowheads="1"/>
          </p:cNvSpPr>
          <p:nvPr/>
        </p:nvSpPr>
        <p:spPr bwMode="auto">
          <a:xfrm>
            <a:off x="1042988" y="1484784"/>
            <a:ext cx="1643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search(19)</a:t>
            </a:r>
          </a:p>
        </p:txBody>
      </p:sp>
      <p:sp>
        <p:nvSpPr>
          <p:cNvPr id="343087" name="Line 47"/>
          <p:cNvSpPr>
            <a:spLocks noChangeShapeType="1"/>
          </p:cNvSpPr>
          <p:nvPr/>
        </p:nvSpPr>
        <p:spPr bwMode="auto">
          <a:xfrm flipH="1">
            <a:off x="5795963" y="3429471"/>
            <a:ext cx="360362" cy="17287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3088" name="Text Box 48"/>
          <p:cNvSpPr txBox="1">
            <a:spLocks noChangeArrowheads="1"/>
          </p:cNvSpPr>
          <p:nvPr/>
        </p:nvSpPr>
        <p:spPr bwMode="auto">
          <a:xfrm>
            <a:off x="6011863" y="1845146"/>
            <a:ext cx="2860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In Baum Zeiger auf </a:t>
            </a:r>
            <a:br>
              <a:rPr lang="en-US" sz="2400">
                <a:solidFill>
                  <a:srgbClr val="FF0000"/>
                </a:solidFill>
              </a:rPr>
            </a:br>
            <a:r>
              <a:rPr lang="en-US" sz="2400">
                <a:solidFill>
                  <a:srgbClr val="FF0000"/>
                </a:solidFill>
              </a:rPr>
              <a:t>Listenelement</a:t>
            </a:r>
          </a:p>
        </p:txBody>
      </p:sp>
    </p:spTree>
    <p:extLst>
      <p:ext uri="{BB962C8B-B14F-4D97-AF65-F5344CB8AC3E}">
        <p14:creationId xmlns:p14="http://schemas.microsoft.com/office/powerpoint/2010/main" val="202738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430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3430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86" grpId="0"/>
      <p:bldP spid="34308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1A83B-8CDB-1C4B-9B45-F1D264925547}" type="slidenum">
              <a:rPr lang="de-DE"/>
              <a:pPr/>
              <a:t>58</a:t>
            </a:fld>
            <a:endParaRPr lang="de-DE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Splay-Baum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Ideen: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Im Baum Zeiger auf Listenelemente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Bewege Schlüssel von zugegriffenem Element immer zur Wurzel</a:t>
            </a:r>
          </a:p>
          <a:p>
            <a:pPr marL="609600" indent="-609600">
              <a:buFontTx/>
              <a:buAutoNum type="arabicPeriod"/>
            </a:pPr>
            <a:endParaRPr lang="en-US"/>
          </a:p>
          <a:p>
            <a:pPr marL="609600" indent="-609600">
              <a:buFontTx/>
              <a:buNone/>
            </a:pPr>
            <a:r>
              <a:rPr lang="en-US"/>
              <a:t>2. Idee: über </a:t>
            </a:r>
            <a:r>
              <a:rPr lang="en-US">
                <a:solidFill>
                  <a:schemeClr val="accent2"/>
                </a:solidFill>
              </a:rPr>
              <a:t>Splay-Operation</a:t>
            </a:r>
          </a:p>
        </p:txBody>
      </p:sp>
    </p:spTree>
    <p:extLst>
      <p:ext uri="{BB962C8B-B14F-4D97-AF65-F5344CB8AC3E}">
        <p14:creationId xmlns:p14="http://schemas.microsoft.com/office/powerpoint/2010/main" val="345647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5382-1097-DB46-AB04-FCB837743801}" type="slidenum">
              <a:rPr lang="de-DE"/>
              <a:pPr/>
              <a:t>59</a:t>
            </a:fld>
            <a:endParaRPr lang="de-DE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Bewegung von Schlüssel </a:t>
            </a:r>
            <a:r>
              <a:rPr lang="en-US">
                <a:solidFill>
                  <a:schemeClr val="hlink"/>
                </a:solidFill>
              </a:rPr>
              <a:t>x</a:t>
            </a:r>
            <a:r>
              <a:rPr lang="en-US"/>
              <a:t> nach oben:</a:t>
            </a:r>
          </a:p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1a.  x</a:t>
            </a:r>
            <a:r>
              <a:rPr lang="en-US"/>
              <a:t> ist Kind der Wurzel:</a:t>
            </a:r>
          </a:p>
        </p:txBody>
      </p:sp>
      <p:sp>
        <p:nvSpPr>
          <p:cNvPr id="345092" name="AutoShape 4"/>
          <p:cNvSpPr>
            <a:spLocks noChangeArrowheads="1"/>
          </p:cNvSpPr>
          <p:nvPr/>
        </p:nvSpPr>
        <p:spPr bwMode="auto">
          <a:xfrm>
            <a:off x="1116013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45093" name="AutoShape 5"/>
          <p:cNvSpPr>
            <a:spLocks noChangeArrowheads="1"/>
          </p:cNvSpPr>
          <p:nvPr/>
        </p:nvSpPr>
        <p:spPr bwMode="auto">
          <a:xfrm>
            <a:off x="2339975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5094" name="Line 6"/>
          <p:cNvSpPr>
            <a:spLocks noChangeShapeType="1"/>
          </p:cNvSpPr>
          <p:nvPr/>
        </p:nvSpPr>
        <p:spPr bwMode="auto">
          <a:xfrm flipV="1">
            <a:off x="1476375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095" name="Line 7"/>
          <p:cNvSpPr>
            <a:spLocks noChangeShapeType="1"/>
          </p:cNvSpPr>
          <p:nvPr/>
        </p:nvSpPr>
        <p:spPr bwMode="auto">
          <a:xfrm flipH="1" flipV="1">
            <a:off x="2124075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096" name="Oval 8"/>
          <p:cNvSpPr>
            <a:spLocks noChangeArrowheads="1"/>
          </p:cNvSpPr>
          <p:nvPr/>
        </p:nvSpPr>
        <p:spPr bwMode="auto">
          <a:xfrm>
            <a:off x="1979613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5097" name="Line 9"/>
          <p:cNvSpPr>
            <a:spLocks noChangeShapeType="1"/>
          </p:cNvSpPr>
          <p:nvPr/>
        </p:nvSpPr>
        <p:spPr bwMode="auto">
          <a:xfrm flipV="1">
            <a:off x="226853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098" name="AutoShape 10"/>
          <p:cNvSpPr>
            <a:spLocks noChangeArrowheads="1"/>
          </p:cNvSpPr>
          <p:nvPr/>
        </p:nvSpPr>
        <p:spPr bwMode="auto">
          <a:xfrm>
            <a:off x="3132138" y="4581525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5099" name="Line 11"/>
          <p:cNvSpPr>
            <a:spLocks noChangeShapeType="1"/>
          </p:cNvSpPr>
          <p:nvPr/>
        </p:nvSpPr>
        <p:spPr bwMode="auto">
          <a:xfrm flipH="1" flipV="1">
            <a:off x="291623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00" name="Oval 12"/>
          <p:cNvSpPr>
            <a:spLocks noChangeArrowheads="1"/>
          </p:cNvSpPr>
          <p:nvPr/>
        </p:nvSpPr>
        <p:spPr bwMode="auto">
          <a:xfrm>
            <a:off x="2771775" y="40052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5101" name="Line 13"/>
          <p:cNvSpPr>
            <a:spLocks noChangeShapeType="1"/>
          </p:cNvSpPr>
          <p:nvPr/>
        </p:nvSpPr>
        <p:spPr bwMode="auto">
          <a:xfrm>
            <a:off x="4140200" y="4724400"/>
            <a:ext cx="863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02" name="Text Box 14"/>
          <p:cNvSpPr txBox="1">
            <a:spLocks noChangeArrowheads="1"/>
          </p:cNvSpPr>
          <p:nvPr/>
        </p:nvSpPr>
        <p:spPr bwMode="auto">
          <a:xfrm>
            <a:off x="1671638" y="42402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5103" name="Text Box 15"/>
          <p:cNvSpPr txBox="1">
            <a:spLocks noChangeArrowheads="1"/>
          </p:cNvSpPr>
          <p:nvPr/>
        </p:nvSpPr>
        <p:spPr bwMode="auto">
          <a:xfrm>
            <a:off x="2411413" y="37893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5104" name="Line 16"/>
          <p:cNvSpPr>
            <a:spLocks noChangeShapeType="1"/>
          </p:cNvSpPr>
          <p:nvPr/>
        </p:nvSpPr>
        <p:spPr bwMode="auto">
          <a:xfrm flipV="1">
            <a:off x="5724525" y="40767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05" name="Line 17"/>
          <p:cNvSpPr>
            <a:spLocks noChangeShapeType="1"/>
          </p:cNvSpPr>
          <p:nvPr/>
        </p:nvSpPr>
        <p:spPr bwMode="auto">
          <a:xfrm flipH="1" flipV="1">
            <a:off x="6372225" y="40767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06" name="Oval 18"/>
          <p:cNvSpPr>
            <a:spLocks noChangeArrowheads="1"/>
          </p:cNvSpPr>
          <p:nvPr/>
        </p:nvSpPr>
        <p:spPr bwMode="auto">
          <a:xfrm>
            <a:off x="6227763" y="393223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5107" name="Text Box 19"/>
          <p:cNvSpPr txBox="1">
            <a:spLocks noChangeArrowheads="1"/>
          </p:cNvSpPr>
          <p:nvPr/>
        </p:nvSpPr>
        <p:spPr bwMode="auto">
          <a:xfrm>
            <a:off x="5867400" y="37163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5108" name="AutoShape 20"/>
          <p:cNvSpPr>
            <a:spLocks noChangeArrowheads="1"/>
          </p:cNvSpPr>
          <p:nvPr/>
        </p:nvSpPr>
        <p:spPr bwMode="auto">
          <a:xfrm>
            <a:off x="5364163" y="4508500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45109" name="AutoShape 21"/>
          <p:cNvSpPr>
            <a:spLocks noChangeArrowheads="1"/>
          </p:cNvSpPr>
          <p:nvPr/>
        </p:nvSpPr>
        <p:spPr bwMode="auto">
          <a:xfrm>
            <a:off x="6084888" y="5013325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5110" name="AutoShape 22"/>
          <p:cNvSpPr>
            <a:spLocks noChangeArrowheads="1"/>
          </p:cNvSpPr>
          <p:nvPr/>
        </p:nvSpPr>
        <p:spPr bwMode="auto">
          <a:xfrm>
            <a:off x="7308850" y="5013325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5111" name="Line 23"/>
          <p:cNvSpPr>
            <a:spLocks noChangeShapeType="1"/>
          </p:cNvSpPr>
          <p:nvPr/>
        </p:nvSpPr>
        <p:spPr bwMode="auto">
          <a:xfrm flipV="1">
            <a:off x="6445250" y="45815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12" name="Line 24"/>
          <p:cNvSpPr>
            <a:spLocks noChangeShapeType="1"/>
          </p:cNvSpPr>
          <p:nvPr/>
        </p:nvSpPr>
        <p:spPr bwMode="auto">
          <a:xfrm flipH="1" flipV="1">
            <a:off x="7092950" y="45815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5113" name="Oval 25"/>
          <p:cNvSpPr>
            <a:spLocks noChangeArrowheads="1"/>
          </p:cNvSpPr>
          <p:nvPr/>
        </p:nvSpPr>
        <p:spPr bwMode="auto">
          <a:xfrm>
            <a:off x="6948488" y="44370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5114" name="Text Box 26"/>
          <p:cNvSpPr txBox="1">
            <a:spLocks noChangeArrowheads="1"/>
          </p:cNvSpPr>
          <p:nvPr/>
        </p:nvSpPr>
        <p:spPr bwMode="auto">
          <a:xfrm>
            <a:off x="7235825" y="42211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5115" name="Text Box 27"/>
          <p:cNvSpPr txBox="1">
            <a:spLocks noChangeArrowheads="1"/>
          </p:cNvSpPr>
          <p:nvPr/>
        </p:nvSpPr>
        <p:spPr bwMode="auto">
          <a:xfrm>
            <a:off x="4211638" y="4076700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</a:t>
            </a:r>
          </a:p>
        </p:txBody>
      </p:sp>
    </p:spTree>
    <p:extLst>
      <p:ext uri="{BB962C8B-B14F-4D97-AF65-F5344CB8AC3E}">
        <p14:creationId xmlns:p14="http://schemas.microsoft.com/office/powerpoint/2010/main" val="261178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Einfache Realisierung von Mengen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Felder</a:t>
            </a:r>
          </a:p>
          <a:p>
            <a:r>
              <a:rPr lang="de-DE" dirty="0" smtClean="0"/>
              <a:t>Listen (ggf. doppelt verkettetet oder sogar zyklisch)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87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B8D30-064F-8F45-80E2-3CC6D8749DAD}" type="slidenum">
              <a:rPr lang="de-DE"/>
              <a:pPr/>
              <a:t>60</a:t>
            </a:fld>
            <a:endParaRPr lang="de-DE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Bewegung von Schlüssel </a:t>
            </a:r>
            <a:r>
              <a:rPr lang="en-US">
                <a:solidFill>
                  <a:schemeClr val="hlink"/>
                </a:solidFill>
              </a:rPr>
              <a:t>x</a:t>
            </a:r>
            <a:r>
              <a:rPr lang="en-US"/>
              <a:t> nach oben:</a:t>
            </a:r>
          </a:p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1b.  x</a:t>
            </a:r>
            <a:r>
              <a:rPr lang="en-US"/>
              <a:t> ist Kind der Wurzel:</a:t>
            </a:r>
          </a:p>
        </p:txBody>
      </p:sp>
      <p:sp>
        <p:nvSpPr>
          <p:cNvPr id="346125" name="Line 13"/>
          <p:cNvSpPr>
            <a:spLocks noChangeShapeType="1"/>
          </p:cNvSpPr>
          <p:nvPr/>
        </p:nvSpPr>
        <p:spPr bwMode="auto">
          <a:xfrm>
            <a:off x="4140200" y="4724400"/>
            <a:ext cx="863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46139" name="Group 27"/>
          <p:cNvGrpSpPr>
            <a:grpSpLocks/>
          </p:cNvGrpSpPr>
          <p:nvPr/>
        </p:nvGrpSpPr>
        <p:grpSpPr bwMode="auto">
          <a:xfrm>
            <a:off x="5219700" y="3789363"/>
            <a:ext cx="2808288" cy="1943100"/>
            <a:chOff x="703" y="2387"/>
            <a:chExt cx="1769" cy="1224"/>
          </a:xfrm>
        </p:grpSpPr>
        <p:sp>
          <p:nvSpPr>
            <p:cNvPr id="346116" name="AutoShape 4"/>
            <p:cNvSpPr>
              <a:spLocks noChangeArrowheads="1"/>
            </p:cNvSpPr>
            <p:nvPr/>
          </p:nvSpPr>
          <p:spPr bwMode="auto">
            <a:xfrm>
              <a:off x="703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  <p:sp>
          <p:nvSpPr>
            <p:cNvPr id="346117" name="AutoShape 5"/>
            <p:cNvSpPr>
              <a:spLocks noChangeArrowheads="1"/>
            </p:cNvSpPr>
            <p:nvPr/>
          </p:nvSpPr>
          <p:spPr bwMode="auto">
            <a:xfrm>
              <a:off x="1474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46118" name="Line 6"/>
            <p:cNvSpPr>
              <a:spLocks noChangeShapeType="1"/>
            </p:cNvSpPr>
            <p:nvPr/>
          </p:nvSpPr>
          <p:spPr bwMode="auto">
            <a:xfrm flipV="1">
              <a:off x="930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6119" name="Line 7"/>
            <p:cNvSpPr>
              <a:spLocks noChangeShapeType="1"/>
            </p:cNvSpPr>
            <p:nvPr/>
          </p:nvSpPr>
          <p:spPr bwMode="auto">
            <a:xfrm flipH="1" flipV="1">
              <a:off x="1338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6120" name="Oval 8"/>
            <p:cNvSpPr>
              <a:spLocks noChangeArrowheads="1"/>
            </p:cNvSpPr>
            <p:nvPr/>
          </p:nvSpPr>
          <p:spPr bwMode="auto">
            <a:xfrm>
              <a:off x="1247" y="2840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6121" name="Line 9"/>
            <p:cNvSpPr>
              <a:spLocks noChangeShapeType="1"/>
            </p:cNvSpPr>
            <p:nvPr/>
          </p:nvSpPr>
          <p:spPr bwMode="auto">
            <a:xfrm flipV="1">
              <a:off x="1429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6122" name="AutoShape 10"/>
            <p:cNvSpPr>
              <a:spLocks noChangeArrowheads="1"/>
            </p:cNvSpPr>
            <p:nvPr/>
          </p:nvSpPr>
          <p:spPr bwMode="auto">
            <a:xfrm>
              <a:off x="1973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46123" name="Line 11"/>
            <p:cNvSpPr>
              <a:spLocks noChangeShapeType="1"/>
            </p:cNvSpPr>
            <p:nvPr/>
          </p:nvSpPr>
          <p:spPr bwMode="auto">
            <a:xfrm flipH="1" flipV="1">
              <a:off x="1837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6124" name="Oval 12"/>
            <p:cNvSpPr>
              <a:spLocks noChangeArrowheads="1"/>
            </p:cNvSpPr>
            <p:nvPr/>
          </p:nvSpPr>
          <p:spPr bwMode="auto">
            <a:xfrm>
              <a:off x="1746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6126" name="Text Box 14"/>
            <p:cNvSpPr txBox="1">
              <a:spLocks noChangeArrowheads="1"/>
            </p:cNvSpPr>
            <p:nvPr/>
          </p:nvSpPr>
          <p:spPr bwMode="auto">
            <a:xfrm>
              <a:off x="1053" y="2671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46127" name="Text Box 15"/>
            <p:cNvSpPr txBox="1">
              <a:spLocks noChangeArrowheads="1"/>
            </p:cNvSpPr>
            <p:nvPr/>
          </p:nvSpPr>
          <p:spPr bwMode="auto">
            <a:xfrm>
              <a:off x="1519" y="2387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</p:grpSp>
      <p:grpSp>
        <p:nvGrpSpPr>
          <p:cNvPr id="346140" name="Group 28"/>
          <p:cNvGrpSpPr>
            <a:grpSpLocks/>
          </p:cNvGrpSpPr>
          <p:nvPr/>
        </p:nvGrpSpPr>
        <p:grpSpPr bwMode="auto">
          <a:xfrm>
            <a:off x="1042988" y="3789363"/>
            <a:ext cx="2736850" cy="1944687"/>
            <a:chOff x="3379" y="2341"/>
            <a:chExt cx="1724" cy="1225"/>
          </a:xfrm>
        </p:grpSpPr>
        <p:sp>
          <p:nvSpPr>
            <p:cNvPr id="346128" name="Line 16"/>
            <p:cNvSpPr>
              <a:spLocks noChangeShapeType="1"/>
            </p:cNvSpPr>
            <p:nvPr/>
          </p:nvSpPr>
          <p:spPr bwMode="auto">
            <a:xfrm flipV="1">
              <a:off x="3606" y="2568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6129" name="Line 17"/>
            <p:cNvSpPr>
              <a:spLocks noChangeShapeType="1"/>
            </p:cNvSpPr>
            <p:nvPr/>
          </p:nvSpPr>
          <p:spPr bwMode="auto">
            <a:xfrm flipH="1" flipV="1">
              <a:off x="4014" y="2568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6130" name="Oval 18"/>
            <p:cNvSpPr>
              <a:spLocks noChangeArrowheads="1"/>
            </p:cNvSpPr>
            <p:nvPr/>
          </p:nvSpPr>
          <p:spPr bwMode="auto">
            <a:xfrm>
              <a:off x="3923" y="2477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6131" name="Text Box 19"/>
            <p:cNvSpPr txBox="1">
              <a:spLocks noChangeArrowheads="1"/>
            </p:cNvSpPr>
            <p:nvPr/>
          </p:nvSpPr>
          <p:spPr bwMode="auto">
            <a:xfrm>
              <a:off x="3696" y="2341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46132" name="AutoShape 20"/>
            <p:cNvSpPr>
              <a:spLocks noChangeArrowheads="1"/>
            </p:cNvSpPr>
            <p:nvPr/>
          </p:nvSpPr>
          <p:spPr bwMode="auto">
            <a:xfrm>
              <a:off x="3379" y="2840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  <p:sp>
          <p:nvSpPr>
            <p:cNvPr id="346133" name="AutoShape 21"/>
            <p:cNvSpPr>
              <a:spLocks noChangeArrowheads="1"/>
            </p:cNvSpPr>
            <p:nvPr/>
          </p:nvSpPr>
          <p:spPr bwMode="auto">
            <a:xfrm>
              <a:off x="3833" y="315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46134" name="AutoShape 22"/>
            <p:cNvSpPr>
              <a:spLocks noChangeArrowheads="1"/>
            </p:cNvSpPr>
            <p:nvPr/>
          </p:nvSpPr>
          <p:spPr bwMode="auto">
            <a:xfrm>
              <a:off x="4604" y="315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46135" name="Line 23"/>
            <p:cNvSpPr>
              <a:spLocks noChangeShapeType="1"/>
            </p:cNvSpPr>
            <p:nvPr/>
          </p:nvSpPr>
          <p:spPr bwMode="auto">
            <a:xfrm flipV="1">
              <a:off x="4060" y="288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6136" name="Line 24"/>
            <p:cNvSpPr>
              <a:spLocks noChangeShapeType="1"/>
            </p:cNvSpPr>
            <p:nvPr/>
          </p:nvSpPr>
          <p:spPr bwMode="auto">
            <a:xfrm flipH="1" flipV="1">
              <a:off x="4468" y="288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6137" name="Oval 25"/>
            <p:cNvSpPr>
              <a:spLocks noChangeArrowheads="1"/>
            </p:cNvSpPr>
            <p:nvPr/>
          </p:nvSpPr>
          <p:spPr bwMode="auto">
            <a:xfrm>
              <a:off x="4377" y="279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6138" name="Text Box 26"/>
            <p:cNvSpPr txBox="1">
              <a:spLocks noChangeArrowheads="1"/>
            </p:cNvSpPr>
            <p:nvPr/>
          </p:nvSpPr>
          <p:spPr bwMode="auto">
            <a:xfrm>
              <a:off x="4558" y="2659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</p:grpSp>
      <p:sp>
        <p:nvSpPr>
          <p:cNvPr id="346141" name="Text Box 29"/>
          <p:cNvSpPr txBox="1">
            <a:spLocks noChangeArrowheads="1"/>
          </p:cNvSpPr>
          <p:nvPr/>
        </p:nvSpPr>
        <p:spPr bwMode="auto">
          <a:xfrm>
            <a:off x="4211638" y="4076700"/>
            <a:ext cx="57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</a:t>
            </a:r>
          </a:p>
        </p:txBody>
      </p:sp>
    </p:spTree>
    <p:extLst>
      <p:ext uri="{BB962C8B-B14F-4D97-AF65-F5344CB8AC3E}">
        <p14:creationId xmlns:p14="http://schemas.microsoft.com/office/powerpoint/2010/main" val="90457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DC4D9-62C3-4244-8E77-A60D67B561D6}" type="slidenum">
              <a:rPr lang="de-DE"/>
              <a:pPr/>
              <a:t>61</a:t>
            </a:fld>
            <a:endParaRPr lang="de-DE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2a.  x</a:t>
            </a:r>
            <a:r>
              <a:rPr lang="en-US"/>
              <a:t> hat Vater und Großvater rechts:</a:t>
            </a:r>
          </a:p>
        </p:txBody>
      </p:sp>
      <p:sp>
        <p:nvSpPr>
          <p:cNvPr id="347166" name="AutoShape 30"/>
          <p:cNvSpPr>
            <a:spLocks noChangeArrowheads="1"/>
          </p:cNvSpPr>
          <p:nvPr/>
        </p:nvSpPr>
        <p:spPr bwMode="auto">
          <a:xfrm>
            <a:off x="396875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47167" name="AutoShape 31"/>
          <p:cNvSpPr>
            <a:spLocks noChangeArrowheads="1"/>
          </p:cNvSpPr>
          <p:nvPr/>
        </p:nvSpPr>
        <p:spPr bwMode="auto">
          <a:xfrm>
            <a:off x="1620838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7168" name="Line 32"/>
          <p:cNvSpPr>
            <a:spLocks noChangeShapeType="1"/>
          </p:cNvSpPr>
          <p:nvPr/>
        </p:nvSpPr>
        <p:spPr bwMode="auto">
          <a:xfrm flipV="1">
            <a:off x="757238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69" name="Line 33"/>
          <p:cNvSpPr>
            <a:spLocks noChangeShapeType="1"/>
          </p:cNvSpPr>
          <p:nvPr/>
        </p:nvSpPr>
        <p:spPr bwMode="auto">
          <a:xfrm flipH="1" flipV="1">
            <a:off x="1404938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70" name="Oval 34"/>
          <p:cNvSpPr>
            <a:spLocks noChangeArrowheads="1"/>
          </p:cNvSpPr>
          <p:nvPr/>
        </p:nvSpPr>
        <p:spPr bwMode="auto">
          <a:xfrm>
            <a:off x="1260475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7171" name="Line 35"/>
          <p:cNvSpPr>
            <a:spLocks noChangeShapeType="1"/>
          </p:cNvSpPr>
          <p:nvPr/>
        </p:nvSpPr>
        <p:spPr bwMode="auto">
          <a:xfrm flipV="1">
            <a:off x="1549400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72" name="AutoShape 36"/>
          <p:cNvSpPr>
            <a:spLocks noChangeArrowheads="1"/>
          </p:cNvSpPr>
          <p:nvPr/>
        </p:nvSpPr>
        <p:spPr bwMode="auto">
          <a:xfrm>
            <a:off x="2413000" y="4581525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7173" name="Line 37"/>
          <p:cNvSpPr>
            <a:spLocks noChangeShapeType="1"/>
          </p:cNvSpPr>
          <p:nvPr/>
        </p:nvSpPr>
        <p:spPr bwMode="auto">
          <a:xfrm flipH="1" flipV="1">
            <a:off x="2197100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74" name="Oval 38"/>
          <p:cNvSpPr>
            <a:spLocks noChangeArrowheads="1"/>
          </p:cNvSpPr>
          <p:nvPr/>
        </p:nvSpPr>
        <p:spPr bwMode="auto">
          <a:xfrm>
            <a:off x="2052638" y="40052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7175" name="Line 39"/>
          <p:cNvSpPr>
            <a:spLocks noChangeShapeType="1"/>
          </p:cNvSpPr>
          <p:nvPr/>
        </p:nvSpPr>
        <p:spPr bwMode="auto">
          <a:xfrm>
            <a:off x="4211638" y="5084763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76" name="Text Box 40"/>
          <p:cNvSpPr txBox="1">
            <a:spLocks noChangeArrowheads="1"/>
          </p:cNvSpPr>
          <p:nvPr/>
        </p:nvSpPr>
        <p:spPr bwMode="auto">
          <a:xfrm>
            <a:off x="952500" y="42402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7177" name="Text Box 41"/>
          <p:cNvSpPr txBox="1">
            <a:spLocks noChangeArrowheads="1"/>
          </p:cNvSpPr>
          <p:nvPr/>
        </p:nvSpPr>
        <p:spPr bwMode="auto">
          <a:xfrm>
            <a:off x="1692275" y="37893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7178" name="Line 42"/>
          <p:cNvSpPr>
            <a:spLocks noChangeShapeType="1"/>
          </p:cNvSpPr>
          <p:nvPr/>
        </p:nvSpPr>
        <p:spPr bwMode="auto">
          <a:xfrm flipV="1">
            <a:off x="651668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79" name="Line 43"/>
          <p:cNvSpPr>
            <a:spLocks noChangeShapeType="1"/>
          </p:cNvSpPr>
          <p:nvPr/>
        </p:nvSpPr>
        <p:spPr bwMode="auto">
          <a:xfrm flipH="1" flipV="1">
            <a:off x="716438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80" name="Oval 44"/>
          <p:cNvSpPr>
            <a:spLocks noChangeArrowheads="1"/>
          </p:cNvSpPr>
          <p:nvPr/>
        </p:nvSpPr>
        <p:spPr bwMode="auto">
          <a:xfrm>
            <a:off x="7019925" y="40052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7181" name="Text Box 45"/>
          <p:cNvSpPr txBox="1">
            <a:spLocks noChangeArrowheads="1"/>
          </p:cNvSpPr>
          <p:nvPr/>
        </p:nvSpPr>
        <p:spPr bwMode="auto">
          <a:xfrm>
            <a:off x="7380288" y="37179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7182" name="AutoShape 46"/>
          <p:cNvSpPr>
            <a:spLocks noChangeArrowheads="1"/>
          </p:cNvSpPr>
          <p:nvPr/>
        </p:nvSpPr>
        <p:spPr bwMode="auto">
          <a:xfrm>
            <a:off x="6156325" y="4581525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7183" name="AutoShape 47"/>
          <p:cNvSpPr>
            <a:spLocks noChangeArrowheads="1"/>
          </p:cNvSpPr>
          <p:nvPr/>
        </p:nvSpPr>
        <p:spPr bwMode="auto">
          <a:xfrm>
            <a:off x="6877050" y="5086350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7184" name="AutoShape 48"/>
          <p:cNvSpPr>
            <a:spLocks noChangeArrowheads="1"/>
          </p:cNvSpPr>
          <p:nvPr/>
        </p:nvSpPr>
        <p:spPr bwMode="auto">
          <a:xfrm>
            <a:off x="8101013" y="5086350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47185" name="Line 49"/>
          <p:cNvSpPr>
            <a:spLocks noChangeShapeType="1"/>
          </p:cNvSpPr>
          <p:nvPr/>
        </p:nvSpPr>
        <p:spPr bwMode="auto">
          <a:xfrm flipV="1">
            <a:off x="7237413" y="465455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86" name="Line 50"/>
          <p:cNvSpPr>
            <a:spLocks noChangeShapeType="1"/>
          </p:cNvSpPr>
          <p:nvPr/>
        </p:nvSpPr>
        <p:spPr bwMode="auto">
          <a:xfrm flipH="1" flipV="1">
            <a:off x="7885113" y="465455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87" name="Oval 51"/>
          <p:cNvSpPr>
            <a:spLocks noChangeArrowheads="1"/>
          </p:cNvSpPr>
          <p:nvPr/>
        </p:nvSpPr>
        <p:spPr bwMode="auto">
          <a:xfrm>
            <a:off x="7740650" y="451008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7188" name="Text Box 52"/>
          <p:cNvSpPr txBox="1">
            <a:spLocks noChangeArrowheads="1"/>
          </p:cNvSpPr>
          <p:nvPr/>
        </p:nvSpPr>
        <p:spPr bwMode="auto">
          <a:xfrm>
            <a:off x="8027988" y="42941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347189" name="Text Box 53"/>
          <p:cNvSpPr txBox="1">
            <a:spLocks noChangeArrowheads="1"/>
          </p:cNvSpPr>
          <p:nvPr/>
        </p:nvSpPr>
        <p:spPr bwMode="auto">
          <a:xfrm>
            <a:off x="4140200" y="45085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zig-zig</a:t>
            </a:r>
          </a:p>
        </p:txBody>
      </p:sp>
      <p:sp>
        <p:nvSpPr>
          <p:cNvPr id="347194" name="Line 58"/>
          <p:cNvSpPr>
            <a:spLocks noChangeShapeType="1"/>
          </p:cNvSpPr>
          <p:nvPr/>
        </p:nvSpPr>
        <p:spPr bwMode="auto">
          <a:xfrm flipV="1">
            <a:off x="2341563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95" name="AutoShape 59"/>
          <p:cNvSpPr>
            <a:spLocks noChangeArrowheads="1"/>
          </p:cNvSpPr>
          <p:nvPr/>
        </p:nvSpPr>
        <p:spPr bwMode="auto">
          <a:xfrm>
            <a:off x="3205163" y="4076700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47196" name="Line 60"/>
          <p:cNvSpPr>
            <a:spLocks noChangeShapeType="1"/>
          </p:cNvSpPr>
          <p:nvPr/>
        </p:nvSpPr>
        <p:spPr bwMode="auto">
          <a:xfrm flipH="1" flipV="1">
            <a:off x="2989263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197" name="Oval 61"/>
          <p:cNvSpPr>
            <a:spLocks noChangeArrowheads="1"/>
          </p:cNvSpPr>
          <p:nvPr/>
        </p:nvSpPr>
        <p:spPr bwMode="auto">
          <a:xfrm>
            <a:off x="2844800" y="350043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7198" name="Text Box 62"/>
          <p:cNvSpPr txBox="1">
            <a:spLocks noChangeArrowheads="1"/>
          </p:cNvSpPr>
          <p:nvPr/>
        </p:nvSpPr>
        <p:spPr bwMode="auto">
          <a:xfrm>
            <a:off x="2484438" y="32845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347199" name="Line 63"/>
          <p:cNvSpPr>
            <a:spLocks noChangeShapeType="1"/>
          </p:cNvSpPr>
          <p:nvPr/>
        </p:nvSpPr>
        <p:spPr bwMode="auto">
          <a:xfrm flipV="1">
            <a:off x="5724525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200" name="Line 64"/>
          <p:cNvSpPr>
            <a:spLocks noChangeShapeType="1"/>
          </p:cNvSpPr>
          <p:nvPr/>
        </p:nvSpPr>
        <p:spPr bwMode="auto">
          <a:xfrm flipH="1" flipV="1">
            <a:off x="6372225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7201" name="Oval 65"/>
          <p:cNvSpPr>
            <a:spLocks noChangeArrowheads="1"/>
          </p:cNvSpPr>
          <p:nvPr/>
        </p:nvSpPr>
        <p:spPr bwMode="auto">
          <a:xfrm>
            <a:off x="6227763" y="350043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7202" name="Text Box 66"/>
          <p:cNvSpPr txBox="1">
            <a:spLocks noChangeArrowheads="1"/>
          </p:cNvSpPr>
          <p:nvPr/>
        </p:nvSpPr>
        <p:spPr bwMode="auto">
          <a:xfrm>
            <a:off x="6588125" y="32131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7203" name="AutoShape 67"/>
          <p:cNvSpPr>
            <a:spLocks noChangeArrowheads="1"/>
          </p:cNvSpPr>
          <p:nvPr/>
        </p:nvSpPr>
        <p:spPr bwMode="auto">
          <a:xfrm>
            <a:off x="5364163" y="4076700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389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4DF75-1075-F848-A046-0B1C0E3F6705}" type="slidenum">
              <a:rPr lang="de-DE"/>
              <a:pPr/>
              <a:t>62</a:t>
            </a:fld>
            <a:endParaRPr lang="de-DE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2b.  x</a:t>
            </a:r>
            <a:r>
              <a:rPr lang="en-US"/>
              <a:t> hat Vater und Großvater links:</a:t>
            </a:r>
          </a:p>
        </p:txBody>
      </p:sp>
      <p:sp>
        <p:nvSpPr>
          <p:cNvPr id="348173" name="Line 13"/>
          <p:cNvSpPr>
            <a:spLocks noChangeShapeType="1"/>
          </p:cNvSpPr>
          <p:nvPr/>
        </p:nvSpPr>
        <p:spPr bwMode="auto">
          <a:xfrm>
            <a:off x="4211638" y="5084763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8187" name="Text Box 27"/>
          <p:cNvSpPr txBox="1">
            <a:spLocks noChangeArrowheads="1"/>
          </p:cNvSpPr>
          <p:nvPr/>
        </p:nvSpPr>
        <p:spPr bwMode="auto">
          <a:xfrm>
            <a:off x="4140200" y="45085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zig-zig</a:t>
            </a:r>
          </a:p>
        </p:txBody>
      </p:sp>
      <p:grpSp>
        <p:nvGrpSpPr>
          <p:cNvPr id="348198" name="Group 38"/>
          <p:cNvGrpSpPr>
            <a:grpSpLocks/>
          </p:cNvGrpSpPr>
          <p:nvPr/>
        </p:nvGrpSpPr>
        <p:grpSpPr bwMode="auto">
          <a:xfrm>
            <a:off x="5219700" y="3357563"/>
            <a:ext cx="3600450" cy="2447925"/>
            <a:chOff x="250" y="2069"/>
            <a:chExt cx="2268" cy="1542"/>
          </a:xfrm>
        </p:grpSpPr>
        <p:sp>
          <p:nvSpPr>
            <p:cNvPr id="348164" name="AutoShape 4"/>
            <p:cNvSpPr>
              <a:spLocks noChangeArrowheads="1"/>
            </p:cNvSpPr>
            <p:nvPr/>
          </p:nvSpPr>
          <p:spPr bwMode="auto">
            <a:xfrm>
              <a:off x="250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  <p:sp>
          <p:nvSpPr>
            <p:cNvPr id="348165" name="AutoShape 5"/>
            <p:cNvSpPr>
              <a:spLocks noChangeArrowheads="1"/>
            </p:cNvSpPr>
            <p:nvPr/>
          </p:nvSpPr>
          <p:spPr bwMode="auto">
            <a:xfrm>
              <a:off x="1021" y="3203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48166" name="Line 6"/>
            <p:cNvSpPr>
              <a:spLocks noChangeShapeType="1"/>
            </p:cNvSpPr>
            <p:nvPr/>
          </p:nvSpPr>
          <p:spPr bwMode="auto">
            <a:xfrm flipV="1">
              <a:off x="477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67" name="Line 7"/>
            <p:cNvSpPr>
              <a:spLocks noChangeShapeType="1"/>
            </p:cNvSpPr>
            <p:nvPr/>
          </p:nvSpPr>
          <p:spPr bwMode="auto">
            <a:xfrm flipH="1" flipV="1">
              <a:off x="885" y="2931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68" name="Oval 8"/>
            <p:cNvSpPr>
              <a:spLocks noChangeArrowheads="1"/>
            </p:cNvSpPr>
            <p:nvPr/>
          </p:nvSpPr>
          <p:spPr bwMode="auto">
            <a:xfrm>
              <a:off x="794" y="2840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169" name="Line 9"/>
            <p:cNvSpPr>
              <a:spLocks noChangeShapeType="1"/>
            </p:cNvSpPr>
            <p:nvPr/>
          </p:nvSpPr>
          <p:spPr bwMode="auto">
            <a:xfrm flipV="1">
              <a:off x="976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70" name="AutoShape 10"/>
            <p:cNvSpPr>
              <a:spLocks noChangeArrowheads="1"/>
            </p:cNvSpPr>
            <p:nvPr/>
          </p:nvSpPr>
          <p:spPr bwMode="auto">
            <a:xfrm>
              <a:off x="1520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48171" name="Line 11"/>
            <p:cNvSpPr>
              <a:spLocks noChangeShapeType="1"/>
            </p:cNvSpPr>
            <p:nvPr/>
          </p:nvSpPr>
          <p:spPr bwMode="auto">
            <a:xfrm flipH="1" flipV="1">
              <a:off x="1384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72" name="Oval 12"/>
            <p:cNvSpPr>
              <a:spLocks noChangeArrowheads="1"/>
            </p:cNvSpPr>
            <p:nvPr/>
          </p:nvSpPr>
          <p:spPr bwMode="auto">
            <a:xfrm>
              <a:off x="1293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174" name="Text Box 14"/>
            <p:cNvSpPr txBox="1">
              <a:spLocks noChangeArrowheads="1"/>
            </p:cNvSpPr>
            <p:nvPr/>
          </p:nvSpPr>
          <p:spPr bwMode="auto">
            <a:xfrm>
              <a:off x="600" y="2671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48175" name="Text Box 15"/>
            <p:cNvSpPr txBox="1">
              <a:spLocks noChangeArrowheads="1"/>
            </p:cNvSpPr>
            <p:nvPr/>
          </p:nvSpPr>
          <p:spPr bwMode="auto">
            <a:xfrm>
              <a:off x="1066" y="2387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48188" name="Line 28"/>
            <p:cNvSpPr>
              <a:spLocks noChangeShapeType="1"/>
            </p:cNvSpPr>
            <p:nvPr/>
          </p:nvSpPr>
          <p:spPr bwMode="auto">
            <a:xfrm flipV="1">
              <a:off x="1475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89" name="AutoShape 29"/>
            <p:cNvSpPr>
              <a:spLocks noChangeArrowheads="1"/>
            </p:cNvSpPr>
            <p:nvPr/>
          </p:nvSpPr>
          <p:spPr bwMode="auto">
            <a:xfrm>
              <a:off x="2019" y="25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48190" name="Line 30"/>
            <p:cNvSpPr>
              <a:spLocks noChangeShapeType="1"/>
            </p:cNvSpPr>
            <p:nvPr/>
          </p:nvSpPr>
          <p:spPr bwMode="auto">
            <a:xfrm flipH="1" flipV="1">
              <a:off x="1883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91" name="Oval 31"/>
            <p:cNvSpPr>
              <a:spLocks noChangeArrowheads="1"/>
            </p:cNvSpPr>
            <p:nvPr/>
          </p:nvSpPr>
          <p:spPr bwMode="auto">
            <a:xfrm>
              <a:off x="1792" y="22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192" name="Text Box 32"/>
            <p:cNvSpPr txBox="1">
              <a:spLocks noChangeArrowheads="1"/>
            </p:cNvSpPr>
            <p:nvPr/>
          </p:nvSpPr>
          <p:spPr bwMode="auto">
            <a:xfrm>
              <a:off x="1565" y="2069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</p:grpSp>
      <p:grpSp>
        <p:nvGrpSpPr>
          <p:cNvPr id="348199" name="Group 39"/>
          <p:cNvGrpSpPr>
            <a:grpSpLocks/>
          </p:cNvGrpSpPr>
          <p:nvPr/>
        </p:nvGrpSpPr>
        <p:grpSpPr bwMode="auto">
          <a:xfrm>
            <a:off x="468313" y="3284538"/>
            <a:ext cx="3529012" cy="2520950"/>
            <a:chOff x="3379" y="2024"/>
            <a:chExt cx="2223" cy="1588"/>
          </a:xfrm>
        </p:grpSpPr>
        <p:sp>
          <p:nvSpPr>
            <p:cNvPr id="348176" name="Line 16"/>
            <p:cNvSpPr>
              <a:spLocks noChangeShapeType="1"/>
            </p:cNvSpPr>
            <p:nvPr/>
          </p:nvSpPr>
          <p:spPr bwMode="auto">
            <a:xfrm flipV="1">
              <a:off x="4105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77" name="Line 17"/>
            <p:cNvSpPr>
              <a:spLocks noChangeShapeType="1"/>
            </p:cNvSpPr>
            <p:nvPr/>
          </p:nvSpPr>
          <p:spPr bwMode="auto">
            <a:xfrm flipH="1" flipV="1">
              <a:off x="4513" y="2614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78" name="Oval 18"/>
            <p:cNvSpPr>
              <a:spLocks noChangeArrowheads="1"/>
            </p:cNvSpPr>
            <p:nvPr/>
          </p:nvSpPr>
          <p:spPr bwMode="auto">
            <a:xfrm>
              <a:off x="4422" y="2523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179" name="Text Box 19"/>
            <p:cNvSpPr txBox="1">
              <a:spLocks noChangeArrowheads="1"/>
            </p:cNvSpPr>
            <p:nvPr/>
          </p:nvSpPr>
          <p:spPr bwMode="auto">
            <a:xfrm>
              <a:off x="4649" y="234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y</a:t>
              </a:r>
            </a:p>
          </p:txBody>
        </p:sp>
        <p:sp>
          <p:nvSpPr>
            <p:cNvPr id="348180" name="AutoShape 20"/>
            <p:cNvSpPr>
              <a:spLocks noChangeArrowheads="1"/>
            </p:cNvSpPr>
            <p:nvPr/>
          </p:nvSpPr>
          <p:spPr bwMode="auto">
            <a:xfrm>
              <a:off x="3878" y="2886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B</a:t>
              </a:r>
            </a:p>
          </p:txBody>
        </p:sp>
        <p:sp>
          <p:nvSpPr>
            <p:cNvPr id="348181" name="AutoShape 21"/>
            <p:cNvSpPr>
              <a:spLocks noChangeArrowheads="1"/>
            </p:cNvSpPr>
            <p:nvPr/>
          </p:nvSpPr>
          <p:spPr bwMode="auto">
            <a:xfrm>
              <a:off x="4332" y="3204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C</a:t>
              </a:r>
            </a:p>
          </p:txBody>
        </p:sp>
        <p:sp>
          <p:nvSpPr>
            <p:cNvPr id="348182" name="AutoShape 22"/>
            <p:cNvSpPr>
              <a:spLocks noChangeArrowheads="1"/>
            </p:cNvSpPr>
            <p:nvPr/>
          </p:nvSpPr>
          <p:spPr bwMode="auto">
            <a:xfrm>
              <a:off x="5103" y="3204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D</a:t>
              </a:r>
            </a:p>
          </p:txBody>
        </p:sp>
        <p:sp>
          <p:nvSpPr>
            <p:cNvPr id="348183" name="Line 23"/>
            <p:cNvSpPr>
              <a:spLocks noChangeShapeType="1"/>
            </p:cNvSpPr>
            <p:nvPr/>
          </p:nvSpPr>
          <p:spPr bwMode="auto">
            <a:xfrm flipV="1">
              <a:off x="4559" y="2932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84" name="Line 24"/>
            <p:cNvSpPr>
              <a:spLocks noChangeShapeType="1"/>
            </p:cNvSpPr>
            <p:nvPr/>
          </p:nvSpPr>
          <p:spPr bwMode="auto">
            <a:xfrm flipH="1" flipV="1">
              <a:off x="4967" y="2932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85" name="Oval 25"/>
            <p:cNvSpPr>
              <a:spLocks noChangeArrowheads="1"/>
            </p:cNvSpPr>
            <p:nvPr/>
          </p:nvSpPr>
          <p:spPr bwMode="auto">
            <a:xfrm>
              <a:off x="4876" y="2841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186" name="Text Box 26"/>
            <p:cNvSpPr txBox="1">
              <a:spLocks noChangeArrowheads="1"/>
            </p:cNvSpPr>
            <p:nvPr/>
          </p:nvSpPr>
          <p:spPr bwMode="auto">
            <a:xfrm>
              <a:off x="5057" y="2705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x</a:t>
              </a:r>
            </a:p>
          </p:txBody>
        </p:sp>
        <p:sp>
          <p:nvSpPr>
            <p:cNvPr id="348193" name="Line 33"/>
            <p:cNvSpPr>
              <a:spLocks noChangeShapeType="1"/>
            </p:cNvSpPr>
            <p:nvPr/>
          </p:nvSpPr>
          <p:spPr bwMode="auto">
            <a:xfrm flipV="1">
              <a:off x="3606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94" name="Line 34"/>
            <p:cNvSpPr>
              <a:spLocks noChangeShapeType="1"/>
            </p:cNvSpPr>
            <p:nvPr/>
          </p:nvSpPr>
          <p:spPr bwMode="auto">
            <a:xfrm flipH="1" flipV="1">
              <a:off x="4014" y="2296"/>
              <a:ext cx="408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8195" name="Oval 35"/>
            <p:cNvSpPr>
              <a:spLocks noChangeArrowheads="1"/>
            </p:cNvSpPr>
            <p:nvPr/>
          </p:nvSpPr>
          <p:spPr bwMode="auto">
            <a:xfrm>
              <a:off x="3923" y="2205"/>
              <a:ext cx="182" cy="18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8196" name="Text Box 36"/>
            <p:cNvSpPr txBox="1">
              <a:spLocks noChangeArrowheads="1"/>
            </p:cNvSpPr>
            <p:nvPr/>
          </p:nvSpPr>
          <p:spPr bwMode="auto">
            <a:xfrm>
              <a:off x="4150" y="202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/>
                <a:t>z</a:t>
              </a:r>
            </a:p>
          </p:txBody>
        </p:sp>
        <p:sp>
          <p:nvSpPr>
            <p:cNvPr id="348197" name="AutoShape 37"/>
            <p:cNvSpPr>
              <a:spLocks noChangeArrowheads="1"/>
            </p:cNvSpPr>
            <p:nvPr/>
          </p:nvSpPr>
          <p:spPr bwMode="auto">
            <a:xfrm>
              <a:off x="3379" y="2568"/>
              <a:ext cx="499" cy="40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535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181E-EA5B-CE42-A6C5-0347152C2B63}" type="slidenum">
              <a:rPr lang="de-DE"/>
              <a:pPr/>
              <a:t>63</a:t>
            </a:fld>
            <a:endParaRPr lang="de-DE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3a.  x</a:t>
            </a:r>
            <a:r>
              <a:rPr lang="en-US"/>
              <a:t> hat Vater links, Großvater rechts:</a:t>
            </a:r>
          </a:p>
        </p:txBody>
      </p:sp>
      <p:sp>
        <p:nvSpPr>
          <p:cNvPr id="349188" name="Line 4"/>
          <p:cNvSpPr>
            <a:spLocks noChangeShapeType="1"/>
          </p:cNvSpPr>
          <p:nvPr/>
        </p:nvSpPr>
        <p:spPr bwMode="auto">
          <a:xfrm>
            <a:off x="3563938" y="4652963"/>
            <a:ext cx="10080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3492500" y="40767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zig-zag</a:t>
            </a:r>
          </a:p>
        </p:txBody>
      </p:sp>
      <p:sp>
        <p:nvSpPr>
          <p:cNvPr id="349191" name="AutoShape 7"/>
          <p:cNvSpPr>
            <a:spLocks noChangeArrowheads="1"/>
          </p:cNvSpPr>
          <p:nvPr/>
        </p:nvSpPr>
        <p:spPr bwMode="auto">
          <a:xfrm>
            <a:off x="4522788" y="506571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49192" name="AutoShape 8"/>
          <p:cNvSpPr>
            <a:spLocks noChangeArrowheads="1"/>
          </p:cNvSpPr>
          <p:nvPr/>
        </p:nvSpPr>
        <p:spPr bwMode="auto">
          <a:xfrm>
            <a:off x="5746750" y="506571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9193" name="Line 9"/>
          <p:cNvSpPr>
            <a:spLocks noChangeShapeType="1"/>
          </p:cNvSpPr>
          <p:nvPr/>
        </p:nvSpPr>
        <p:spPr bwMode="auto">
          <a:xfrm flipV="1">
            <a:off x="4883150" y="463391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94" name="Line 10"/>
          <p:cNvSpPr>
            <a:spLocks noChangeShapeType="1"/>
          </p:cNvSpPr>
          <p:nvPr/>
        </p:nvSpPr>
        <p:spPr bwMode="auto">
          <a:xfrm flipH="1" flipV="1">
            <a:off x="5530850" y="463391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95" name="Oval 11"/>
          <p:cNvSpPr>
            <a:spLocks noChangeArrowheads="1"/>
          </p:cNvSpPr>
          <p:nvPr/>
        </p:nvSpPr>
        <p:spPr bwMode="auto">
          <a:xfrm>
            <a:off x="5386388" y="448945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196" name="Line 12"/>
          <p:cNvSpPr>
            <a:spLocks noChangeShapeType="1"/>
          </p:cNvSpPr>
          <p:nvPr/>
        </p:nvSpPr>
        <p:spPr bwMode="auto">
          <a:xfrm flipV="1">
            <a:off x="5675313" y="4078288"/>
            <a:ext cx="8413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97" name="AutoShape 13"/>
          <p:cNvSpPr>
            <a:spLocks noChangeArrowheads="1"/>
          </p:cNvSpPr>
          <p:nvPr/>
        </p:nvSpPr>
        <p:spPr bwMode="auto">
          <a:xfrm>
            <a:off x="6878638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9198" name="Line 14"/>
          <p:cNvSpPr>
            <a:spLocks noChangeShapeType="1"/>
          </p:cNvSpPr>
          <p:nvPr/>
        </p:nvSpPr>
        <p:spPr bwMode="auto">
          <a:xfrm flipH="1" flipV="1">
            <a:off x="6804025" y="4078288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199" name="Oval 15"/>
          <p:cNvSpPr>
            <a:spLocks noChangeArrowheads="1"/>
          </p:cNvSpPr>
          <p:nvPr/>
        </p:nvSpPr>
        <p:spPr bwMode="auto">
          <a:xfrm>
            <a:off x="6516688" y="386238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00" name="Text Box 16"/>
          <p:cNvSpPr txBox="1">
            <a:spLocks noChangeArrowheads="1"/>
          </p:cNvSpPr>
          <p:nvPr/>
        </p:nvSpPr>
        <p:spPr bwMode="auto">
          <a:xfrm>
            <a:off x="5078413" y="42211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9201" name="Text Box 17"/>
          <p:cNvSpPr txBox="1">
            <a:spLocks noChangeArrowheads="1"/>
          </p:cNvSpPr>
          <p:nvPr/>
        </p:nvSpPr>
        <p:spPr bwMode="auto">
          <a:xfrm>
            <a:off x="6516688" y="33575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9202" name="Line 18"/>
          <p:cNvSpPr>
            <a:spLocks noChangeShapeType="1"/>
          </p:cNvSpPr>
          <p:nvPr/>
        </p:nvSpPr>
        <p:spPr bwMode="auto">
          <a:xfrm flipV="1">
            <a:off x="7239000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3" name="AutoShape 19"/>
          <p:cNvSpPr>
            <a:spLocks noChangeArrowheads="1"/>
          </p:cNvSpPr>
          <p:nvPr/>
        </p:nvSpPr>
        <p:spPr bwMode="auto">
          <a:xfrm>
            <a:off x="8102600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49204" name="Line 20"/>
          <p:cNvSpPr>
            <a:spLocks noChangeShapeType="1"/>
          </p:cNvSpPr>
          <p:nvPr/>
        </p:nvSpPr>
        <p:spPr bwMode="auto">
          <a:xfrm flipH="1" flipV="1">
            <a:off x="7886700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5" name="Oval 21"/>
          <p:cNvSpPr>
            <a:spLocks noChangeArrowheads="1"/>
          </p:cNvSpPr>
          <p:nvPr/>
        </p:nvSpPr>
        <p:spPr bwMode="auto">
          <a:xfrm>
            <a:off x="7742238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06" name="Text Box 22"/>
          <p:cNvSpPr txBox="1">
            <a:spLocks noChangeArrowheads="1"/>
          </p:cNvSpPr>
          <p:nvPr/>
        </p:nvSpPr>
        <p:spPr bwMode="auto">
          <a:xfrm>
            <a:off x="8027988" y="42227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349208" name="Line 24"/>
          <p:cNvSpPr>
            <a:spLocks noChangeShapeType="1"/>
          </p:cNvSpPr>
          <p:nvPr/>
        </p:nvSpPr>
        <p:spPr bwMode="auto">
          <a:xfrm flipV="1">
            <a:off x="685800" y="42211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09" name="Line 25"/>
          <p:cNvSpPr>
            <a:spLocks noChangeShapeType="1"/>
          </p:cNvSpPr>
          <p:nvPr/>
        </p:nvSpPr>
        <p:spPr bwMode="auto">
          <a:xfrm flipH="1" flipV="1">
            <a:off x="1333500" y="42211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0" name="Oval 26"/>
          <p:cNvSpPr>
            <a:spLocks noChangeArrowheads="1"/>
          </p:cNvSpPr>
          <p:nvPr/>
        </p:nvSpPr>
        <p:spPr bwMode="auto">
          <a:xfrm>
            <a:off x="1189038" y="40767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11" name="Text Box 27"/>
          <p:cNvSpPr txBox="1">
            <a:spLocks noChangeArrowheads="1"/>
          </p:cNvSpPr>
          <p:nvPr/>
        </p:nvSpPr>
        <p:spPr bwMode="auto">
          <a:xfrm>
            <a:off x="900113" y="37893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49212" name="AutoShape 28"/>
          <p:cNvSpPr>
            <a:spLocks noChangeArrowheads="1"/>
          </p:cNvSpPr>
          <p:nvPr/>
        </p:nvSpPr>
        <p:spPr bwMode="auto">
          <a:xfrm>
            <a:off x="325438" y="46529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49213" name="AutoShape 29"/>
          <p:cNvSpPr>
            <a:spLocks noChangeArrowheads="1"/>
          </p:cNvSpPr>
          <p:nvPr/>
        </p:nvSpPr>
        <p:spPr bwMode="auto">
          <a:xfrm>
            <a:off x="1046163" y="5157788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49214" name="AutoShape 30"/>
          <p:cNvSpPr>
            <a:spLocks noChangeArrowheads="1"/>
          </p:cNvSpPr>
          <p:nvPr/>
        </p:nvSpPr>
        <p:spPr bwMode="auto">
          <a:xfrm>
            <a:off x="2270125" y="5157788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49215" name="Line 31"/>
          <p:cNvSpPr>
            <a:spLocks noChangeShapeType="1"/>
          </p:cNvSpPr>
          <p:nvPr/>
        </p:nvSpPr>
        <p:spPr bwMode="auto">
          <a:xfrm flipV="1">
            <a:off x="1406525" y="4725988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6" name="Line 32"/>
          <p:cNvSpPr>
            <a:spLocks noChangeShapeType="1"/>
          </p:cNvSpPr>
          <p:nvPr/>
        </p:nvSpPr>
        <p:spPr bwMode="auto">
          <a:xfrm flipH="1" flipV="1">
            <a:off x="2054225" y="4725988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17" name="Oval 33"/>
          <p:cNvSpPr>
            <a:spLocks noChangeArrowheads="1"/>
          </p:cNvSpPr>
          <p:nvPr/>
        </p:nvSpPr>
        <p:spPr bwMode="auto">
          <a:xfrm>
            <a:off x="1909763" y="4581525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18" name="Text Box 34"/>
          <p:cNvSpPr txBox="1">
            <a:spLocks noChangeArrowheads="1"/>
          </p:cNvSpPr>
          <p:nvPr/>
        </p:nvSpPr>
        <p:spPr bwMode="auto">
          <a:xfrm>
            <a:off x="1908175" y="41497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49219" name="Line 35"/>
          <p:cNvSpPr>
            <a:spLocks noChangeShapeType="1"/>
          </p:cNvSpPr>
          <p:nvPr/>
        </p:nvSpPr>
        <p:spPr bwMode="auto">
          <a:xfrm flipV="1">
            <a:off x="1477963" y="37179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20" name="Line 36"/>
          <p:cNvSpPr>
            <a:spLocks noChangeShapeType="1"/>
          </p:cNvSpPr>
          <p:nvPr/>
        </p:nvSpPr>
        <p:spPr bwMode="auto">
          <a:xfrm flipH="1" flipV="1">
            <a:off x="2125663" y="37179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9221" name="Oval 37"/>
          <p:cNvSpPr>
            <a:spLocks noChangeArrowheads="1"/>
          </p:cNvSpPr>
          <p:nvPr/>
        </p:nvSpPr>
        <p:spPr bwMode="auto">
          <a:xfrm>
            <a:off x="1981200" y="35734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9222" name="Text Box 38"/>
          <p:cNvSpPr txBox="1">
            <a:spLocks noChangeArrowheads="1"/>
          </p:cNvSpPr>
          <p:nvPr/>
        </p:nvSpPr>
        <p:spPr bwMode="auto">
          <a:xfrm>
            <a:off x="2341563" y="32861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349223" name="AutoShape 39"/>
          <p:cNvSpPr>
            <a:spLocks noChangeArrowheads="1"/>
          </p:cNvSpPr>
          <p:nvPr/>
        </p:nvSpPr>
        <p:spPr bwMode="auto">
          <a:xfrm>
            <a:off x="2413000" y="4149725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0997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4208-6DAE-5544-BB5D-A3DCA775D588}" type="slidenum">
              <a:rPr lang="de-DE"/>
              <a:pPr/>
              <a:t>64</a:t>
            </a:fld>
            <a:endParaRPr lang="de-DE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/>
              <a:t>Wir unterscheiden zwischen 3 Fällen.</a:t>
            </a:r>
          </a:p>
          <a:p>
            <a:pPr marL="609600" indent="-609600">
              <a:buFontTx/>
              <a:buNone/>
            </a:pPr>
            <a:r>
              <a:rPr lang="en-US">
                <a:solidFill>
                  <a:schemeClr val="hlink"/>
                </a:solidFill>
              </a:rPr>
              <a:t>3b.  x</a:t>
            </a:r>
            <a:r>
              <a:rPr lang="en-US"/>
              <a:t> hat Vater rechts, Großvater links:</a:t>
            </a:r>
          </a:p>
        </p:txBody>
      </p:sp>
      <p:sp>
        <p:nvSpPr>
          <p:cNvPr id="350212" name="Line 4"/>
          <p:cNvSpPr>
            <a:spLocks noChangeShapeType="1"/>
          </p:cNvSpPr>
          <p:nvPr/>
        </p:nvSpPr>
        <p:spPr bwMode="auto">
          <a:xfrm>
            <a:off x="3563938" y="4652963"/>
            <a:ext cx="10080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13" name="Text Box 5"/>
          <p:cNvSpPr txBox="1">
            <a:spLocks noChangeArrowheads="1"/>
          </p:cNvSpPr>
          <p:nvPr/>
        </p:nvSpPr>
        <p:spPr bwMode="auto">
          <a:xfrm>
            <a:off x="3492500" y="4076700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zig-zag</a:t>
            </a:r>
          </a:p>
        </p:txBody>
      </p:sp>
      <p:sp>
        <p:nvSpPr>
          <p:cNvPr id="350214" name="AutoShape 6"/>
          <p:cNvSpPr>
            <a:spLocks noChangeArrowheads="1"/>
          </p:cNvSpPr>
          <p:nvPr/>
        </p:nvSpPr>
        <p:spPr bwMode="auto">
          <a:xfrm>
            <a:off x="4522788" y="506571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50215" name="AutoShape 7"/>
          <p:cNvSpPr>
            <a:spLocks noChangeArrowheads="1"/>
          </p:cNvSpPr>
          <p:nvPr/>
        </p:nvSpPr>
        <p:spPr bwMode="auto">
          <a:xfrm>
            <a:off x="5746750" y="506571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50216" name="Line 8"/>
          <p:cNvSpPr>
            <a:spLocks noChangeShapeType="1"/>
          </p:cNvSpPr>
          <p:nvPr/>
        </p:nvSpPr>
        <p:spPr bwMode="auto">
          <a:xfrm flipV="1">
            <a:off x="4883150" y="463391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17" name="Line 9"/>
          <p:cNvSpPr>
            <a:spLocks noChangeShapeType="1"/>
          </p:cNvSpPr>
          <p:nvPr/>
        </p:nvSpPr>
        <p:spPr bwMode="auto">
          <a:xfrm flipH="1" flipV="1">
            <a:off x="5530850" y="463391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18" name="Oval 10"/>
          <p:cNvSpPr>
            <a:spLocks noChangeArrowheads="1"/>
          </p:cNvSpPr>
          <p:nvPr/>
        </p:nvSpPr>
        <p:spPr bwMode="auto">
          <a:xfrm>
            <a:off x="5386388" y="448945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19" name="Line 11"/>
          <p:cNvSpPr>
            <a:spLocks noChangeShapeType="1"/>
          </p:cNvSpPr>
          <p:nvPr/>
        </p:nvSpPr>
        <p:spPr bwMode="auto">
          <a:xfrm flipV="1">
            <a:off x="5675313" y="4078288"/>
            <a:ext cx="841375" cy="484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0" name="AutoShape 12"/>
          <p:cNvSpPr>
            <a:spLocks noChangeArrowheads="1"/>
          </p:cNvSpPr>
          <p:nvPr/>
        </p:nvSpPr>
        <p:spPr bwMode="auto">
          <a:xfrm>
            <a:off x="6878638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50221" name="Line 13"/>
          <p:cNvSpPr>
            <a:spLocks noChangeShapeType="1"/>
          </p:cNvSpPr>
          <p:nvPr/>
        </p:nvSpPr>
        <p:spPr bwMode="auto">
          <a:xfrm flipH="1" flipV="1">
            <a:off x="6804025" y="4078288"/>
            <a:ext cx="1008063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2" name="Oval 14"/>
          <p:cNvSpPr>
            <a:spLocks noChangeArrowheads="1"/>
          </p:cNvSpPr>
          <p:nvPr/>
        </p:nvSpPr>
        <p:spPr bwMode="auto">
          <a:xfrm>
            <a:off x="6516688" y="386238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23" name="Text Box 15"/>
          <p:cNvSpPr txBox="1">
            <a:spLocks noChangeArrowheads="1"/>
          </p:cNvSpPr>
          <p:nvPr/>
        </p:nvSpPr>
        <p:spPr bwMode="auto">
          <a:xfrm>
            <a:off x="5078413" y="42211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  <p:sp>
        <p:nvSpPr>
          <p:cNvPr id="350224" name="Text Box 16"/>
          <p:cNvSpPr txBox="1">
            <a:spLocks noChangeArrowheads="1"/>
          </p:cNvSpPr>
          <p:nvPr/>
        </p:nvSpPr>
        <p:spPr bwMode="auto">
          <a:xfrm>
            <a:off x="6516688" y="33575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50225" name="Line 17"/>
          <p:cNvSpPr>
            <a:spLocks noChangeShapeType="1"/>
          </p:cNvSpPr>
          <p:nvPr/>
        </p:nvSpPr>
        <p:spPr bwMode="auto">
          <a:xfrm flipV="1">
            <a:off x="7239000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6" name="AutoShape 18"/>
          <p:cNvSpPr>
            <a:spLocks noChangeArrowheads="1"/>
          </p:cNvSpPr>
          <p:nvPr/>
        </p:nvSpPr>
        <p:spPr bwMode="auto">
          <a:xfrm>
            <a:off x="8102600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50227" name="Line 19"/>
          <p:cNvSpPr>
            <a:spLocks noChangeShapeType="1"/>
          </p:cNvSpPr>
          <p:nvPr/>
        </p:nvSpPr>
        <p:spPr bwMode="auto">
          <a:xfrm flipH="1" flipV="1">
            <a:off x="7886700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28" name="Oval 20"/>
          <p:cNvSpPr>
            <a:spLocks noChangeArrowheads="1"/>
          </p:cNvSpPr>
          <p:nvPr/>
        </p:nvSpPr>
        <p:spPr bwMode="auto">
          <a:xfrm>
            <a:off x="7742238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29" name="Text Box 21"/>
          <p:cNvSpPr txBox="1">
            <a:spLocks noChangeArrowheads="1"/>
          </p:cNvSpPr>
          <p:nvPr/>
        </p:nvSpPr>
        <p:spPr bwMode="auto">
          <a:xfrm>
            <a:off x="8027988" y="42227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50246" name="AutoShape 38"/>
          <p:cNvSpPr>
            <a:spLocks noChangeArrowheads="1"/>
          </p:cNvSpPr>
          <p:nvPr/>
        </p:nvSpPr>
        <p:spPr bwMode="auto">
          <a:xfrm>
            <a:off x="468313" y="5084763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B</a:t>
            </a:r>
          </a:p>
        </p:txBody>
      </p:sp>
      <p:sp>
        <p:nvSpPr>
          <p:cNvPr id="350247" name="AutoShape 39"/>
          <p:cNvSpPr>
            <a:spLocks noChangeArrowheads="1"/>
          </p:cNvSpPr>
          <p:nvPr/>
        </p:nvSpPr>
        <p:spPr bwMode="auto">
          <a:xfrm>
            <a:off x="1692275" y="5084763"/>
            <a:ext cx="792163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C</a:t>
            </a:r>
          </a:p>
        </p:txBody>
      </p:sp>
      <p:sp>
        <p:nvSpPr>
          <p:cNvPr id="350248" name="Line 40"/>
          <p:cNvSpPr>
            <a:spLocks noChangeShapeType="1"/>
          </p:cNvSpPr>
          <p:nvPr/>
        </p:nvSpPr>
        <p:spPr bwMode="auto">
          <a:xfrm flipV="1">
            <a:off x="828675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49" name="Line 41"/>
          <p:cNvSpPr>
            <a:spLocks noChangeShapeType="1"/>
          </p:cNvSpPr>
          <p:nvPr/>
        </p:nvSpPr>
        <p:spPr bwMode="auto">
          <a:xfrm flipH="1" flipV="1">
            <a:off x="1476375" y="4652963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50" name="Oval 42"/>
          <p:cNvSpPr>
            <a:spLocks noChangeArrowheads="1"/>
          </p:cNvSpPr>
          <p:nvPr/>
        </p:nvSpPr>
        <p:spPr bwMode="auto">
          <a:xfrm>
            <a:off x="1331913" y="4508500"/>
            <a:ext cx="288925" cy="2873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51" name="Line 43"/>
          <p:cNvSpPr>
            <a:spLocks noChangeShapeType="1"/>
          </p:cNvSpPr>
          <p:nvPr/>
        </p:nvSpPr>
        <p:spPr bwMode="auto">
          <a:xfrm flipV="1">
            <a:off x="162083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52" name="AutoShape 44"/>
          <p:cNvSpPr>
            <a:spLocks noChangeArrowheads="1"/>
          </p:cNvSpPr>
          <p:nvPr/>
        </p:nvSpPr>
        <p:spPr bwMode="auto">
          <a:xfrm>
            <a:off x="2484438" y="4581525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D</a:t>
            </a:r>
          </a:p>
        </p:txBody>
      </p:sp>
      <p:sp>
        <p:nvSpPr>
          <p:cNvPr id="350253" name="Line 45"/>
          <p:cNvSpPr>
            <a:spLocks noChangeShapeType="1"/>
          </p:cNvSpPr>
          <p:nvPr/>
        </p:nvSpPr>
        <p:spPr bwMode="auto">
          <a:xfrm flipH="1" flipV="1">
            <a:off x="2268538" y="4149725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54" name="Oval 46"/>
          <p:cNvSpPr>
            <a:spLocks noChangeArrowheads="1"/>
          </p:cNvSpPr>
          <p:nvPr/>
        </p:nvSpPr>
        <p:spPr bwMode="auto">
          <a:xfrm>
            <a:off x="2124075" y="4005263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55" name="Text Box 47"/>
          <p:cNvSpPr txBox="1">
            <a:spLocks noChangeArrowheads="1"/>
          </p:cNvSpPr>
          <p:nvPr/>
        </p:nvSpPr>
        <p:spPr bwMode="auto">
          <a:xfrm>
            <a:off x="1330325" y="40767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50256" name="Text Box 48"/>
          <p:cNvSpPr txBox="1">
            <a:spLocks noChangeArrowheads="1"/>
          </p:cNvSpPr>
          <p:nvPr/>
        </p:nvSpPr>
        <p:spPr bwMode="auto">
          <a:xfrm>
            <a:off x="2339975" y="36449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y</a:t>
            </a:r>
          </a:p>
        </p:txBody>
      </p:sp>
      <p:sp>
        <p:nvSpPr>
          <p:cNvPr id="350257" name="Line 49"/>
          <p:cNvSpPr>
            <a:spLocks noChangeShapeType="1"/>
          </p:cNvSpPr>
          <p:nvPr/>
        </p:nvSpPr>
        <p:spPr bwMode="auto">
          <a:xfrm flipV="1">
            <a:off x="828675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58" name="AutoShape 50"/>
          <p:cNvSpPr>
            <a:spLocks noChangeArrowheads="1"/>
          </p:cNvSpPr>
          <p:nvPr/>
        </p:nvSpPr>
        <p:spPr bwMode="auto">
          <a:xfrm>
            <a:off x="395288" y="4076700"/>
            <a:ext cx="792162" cy="647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A</a:t>
            </a:r>
          </a:p>
        </p:txBody>
      </p:sp>
      <p:sp>
        <p:nvSpPr>
          <p:cNvPr id="350259" name="Line 51"/>
          <p:cNvSpPr>
            <a:spLocks noChangeShapeType="1"/>
          </p:cNvSpPr>
          <p:nvPr/>
        </p:nvSpPr>
        <p:spPr bwMode="auto">
          <a:xfrm flipH="1" flipV="1">
            <a:off x="1476375" y="3644900"/>
            <a:ext cx="64770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0260" name="Oval 52"/>
          <p:cNvSpPr>
            <a:spLocks noChangeArrowheads="1"/>
          </p:cNvSpPr>
          <p:nvPr/>
        </p:nvSpPr>
        <p:spPr bwMode="auto">
          <a:xfrm>
            <a:off x="1331913" y="3500438"/>
            <a:ext cx="288925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0261" name="Text Box 53"/>
          <p:cNvSpPr txBox="1">
            <a:spLocks noChangeArrowheads="1"/>
          </p:cNvSpPr>
          <p:nvPr/>
        </p:nvSpPr>
        <p:spPr bwMode="auto">
          <a:xfrm>
            <a:off x="971550" y="32845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43349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F7B7-ED41-F240-A832-698511A23DD4}" type="slidenum">
              <a:rPr lang="de-DE"/>
              <a:pPr/>
              <a:t>65</a:t>
            </a:fld>
            <a:endParaRPr lang="de-DE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Beispiel:</a:t>
            </a:r>
          </a:p>
        </p:txBody>
      </p:sp>
      <p:sp>
        <p:nvSpPr>
          <p:cNvPr id="352260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52261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52262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52263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52264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52265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52266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52267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52268" name="Oval 12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52269" name="Oval 13"/>
          <p:cNvSpPr>
            <a:spLocks noChangeArrowheads="1"/>
          </p:cNvSpPr>
          <p:nvPr/>
        </p:nvSpPr>
        <p:spPr bwMode="auto">
          <a:xfrm>
            <a:off x="3276600" y="4221163"/>
            <a:ext cx="503238" cy="504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52270" name="Oval 14"/>
          <p:cNvSpPr>
            <a:spLocks noChangeArrowheads="1"/>
          </p:cNvSpPr>
          <p:nvPr/>
        </p:nvSpPr>
        <p:spPr bwMode="auto">
          <a:xfrm>
            <a:off x="2484438" y="30686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52271" name="Line 15"/>
          <p:cNvSpPr>
            <a:spLocks noChangeShapeType="1"/>
          </p:cNvSpPr>
          <p:nvPr/>
        </p:nvSpPr>
        <p:spPr bwMode="auto">
          <a:xfrm flipH="1">
            <a:off x="2051050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72" name="Line 16"/>
          <p:cNvSpPr>
            <a:spLocks noChangeShapeType="1"/>
          </p:cNvSpPr>
          <p:nvPr/>
        </p:nvSpPr>
        <p:spPr bwMode="auto">
          <a:xfrm>
            <a:off x="2916238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73" name="Line 1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74" name="Line 1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75" name="Line 19"/>
          <p:cNvSpPr>
            <a:spLocks noChangeShapeType="1"/>
          </p:cNvSpPr>
          <p:nvPr/>
        </p:nvSpPr>
        <p:spPr bwMode="auto">
          <a:xfrm flipH="1">
            <a:off x="305911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76" name="Line 20"/>
          <p:cNvSpPr>
            <a:spLocks noChangeShapeType="1"/>
          </p:cNvSpPr>
          <p:nvPr/>
        </p:nvSpPr>
        <p:spPr bwMode="auto">
          <a:xfrm>
            <a:off x="35639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77" name="Oval 21"/>
          <p:cNvSpPr>
            <a:spLocks noChangeArrowheads="1"/>
          </p:cNvSpPr>
          <p:nvPr/>
        </p:nvSpPr>
        <p:spPr bwMode="auto">
          <a:xfrm>
            <a:off x="507523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52278" name="Oval 22"/>
          <p:cNvSpPr>
            <a:spLocks noChangeArrowheads="1"/>
          </p:cNvSpPr>
          <p:nvPr/>
        </p:nvSpPr>
        <p:spPr bwMode="auto">
          <a:xfrm>
            <a:off x="673258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52279" name="Oval 23"/>
          <p:cNvSpPr>
            <a:spLocks noChangeArrowheads="1"/>
          </p:cNvSpPr>
          <p:nvPr/>
        </p:nvSpPr>
        <p:spPr bwMode="auto">
          <a:xfrm>
            <a:off x="5940425" y="30686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52280" name="Line 24"/>
          <p:cNvSpPr>
            <a:spLocks noChangeShapeType="1"/>
          </p:cNvSpPr>
          <p:nvPr/>
        </p:nvSpPr>
        <p:spPr bwMode="auto">
          <a:xfrm flipH="1">
            <a:off x="5507038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1" name="Line 25"/>
          <p:cNvSpPr>
            <a:spLocks noChangeShapeType="1"/>
          </p:cNvSpPr>
          <p:nvPr/>
        </p:nvSpPr>
        <p:spPr bwMode="auto">
          <a:xfrm>
            <a:off x="6372225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2" name="Line 26"/>
          <p:cNvSpPr>
            <a:spLocks noChangeShapeType="1"/>
          </p:cNvSpPr>
          <p:nvPr/>
        </p:nvSpPr>
        <p:spPr bwMode="auto">
          <a:xfrm flipH="1">
            <a:off x="48593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3" name="Line 27"/>
          <p:cNvSpPr>
            <a:spLocks noChangeShapeType="1"/>
          </p:cNvSpPr>
          <p:nvPr/>
        </p:nvSpPr>
        <p:spPr bwMode="auto">
          <a:xfrm>
            <a:off x="536416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4" name="Line 28"/>
          <p:cNvSpPr>
            <a:spLocks noChangeShapeType="1"/>
          </p:cNvSpPr>
          <p:nvPr/>
        </p:nvSpPr>
        <p:spPr bwMode="auto">
          <a:xfrm flipH="1">
            <a:off x="651510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5" name="Line 29"/>
          <p:cNvSpPr>
            <a:spLocks noChangeShapeType="1"/>
          </p:cNvSpPr>
          <p:nvPr/>
        </p:nvSpPr>
        <p:spPr bwMode="auto">
          <a:xfrm>
            <a:off x="701992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6" name="Oval 30"/>
          <p:cNvSpPr>
            <a:spLocks noChangeArrowheads="1"/>
          </p:cNvSpPr>
          <p:nvPr/>
        </p:nvSpPr>
        <p:spPr bwMode="auto">
          <a:xfrm>
            <a:off x="4211638" y="191611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52287" name="Line 31"/>
          <p:cNvSpPr>
            <a:spLocks noChangeShapeType="1"/>
          </p:cNvSpPr>
          <p:nvPr/>
        </p:nvSpPr>
        <p:spPr bwMode="auto">
          <a:xfrm flipH="1">
            <a:off x="2987675" y="2276475"/>
            <a:ext cx="122396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8" name="Line 32"/>
          <p:cNvSpPr>
            <a:spLocks noChangeShapeType="1"/>
          </p:cNvSpPr>
          <p:nvPr/>
        </p:nvSpPr>
        <p:spPr bwMode="auto">
          <a:xfrm>
            <a:off x="4716463" y="2349500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89" name="Line 33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0" name="Line 34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1" name="Line 35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2" name="Line 36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3" name="Line 37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4" name="Line 38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5" name="Line 39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6" name="Line 40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7" name="Line 41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8" name="Line 42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299" name="Line 43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300" name="Line 44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301" name="Line 45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302" name="Line 46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2303" name="Text Box 47"/>
          <p:cNvSpPr txBox="1">
            <a:spLocks noChangeArrowheads="1"/>
          </p:cNvSpPr>
          <p:nvPr/>
        </p:nvSpPr>
        <p:spPr bwMode="auto">
          <a:xfrm>
            <a:off x="3779838" y="39338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52304" name="Oval 48"/>
          <p:cNvSpPr>
            <a:spLocks noChangeArrowheads="1"/>
          </p:cNvSpPr>
          <p:nvPr/>
        </p:nvSpPr>
        <p:spPr bwMode="auto">
          <a:xfrm rot="2810405">
            <a:off x="2375694" y="1591469"/>
            <a:ext cx="2735262" cy="33845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2305" name="Text Box 49"/>
          <p:cNvSpPr txBox="1">
            <a:spLocks noChangeArrowheads="1"/>
          </p:cNvSpPr>
          <p:nvPr/>
        </p:nvSpPr>
        <p:spPr bwMode="auto">
          <a:xfrm>
            <a:off x="5219700" y="1844675"/>
            <a:ext cx="3219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zig-zag Operation (3a)</a:t>
            </a:r>
          </a:p>
        </p:txBody>
      </p:sp>
    </p:spTree>
    <p:extLst>
      <p:ext uri="{BB962C8B-B14F-4D97-AF65-F5344CB8AC3E}">
        <p14:creationId xmlns:p14="http://schemas.microsoft.com/office/powerpoint/2010/main" val="305828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304" grpId="0" animBg="1"/>
      <p:bldP spid="35230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2FAF3-DC46-3B4B-B336-84C8E63C2B5F}" type="slidenum">
              <a:rPr lang="de-DE"/>
              <a:pPr/>
              <a:t>66</a:t>
            </a:fld>
            <a:endParaRPr lang="de-DE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53284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53285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53286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53287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53288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53289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53290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53291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353292" name="Line 12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3" name="Line 13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4" name="Line 14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5" name="Line 15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6" name="Line 16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7" name="Line 17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8" name="Line 18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299" name="Line 19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0" name="Line 20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1" name="Line 21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2" name="Line 22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3" name="Line 23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4" name="Line 24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5" name="Line 25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6" name="Oval 26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53307" name="Line 2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8" name="Line 2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09" name="Oval 29"/>
          <p:cNvSpPr>
            <a:spLocks noChangeArrowheads="1"/>
          </p:cNvSpPr>
          <p:nvPr/>
        </p:nvSpPr>
        <p:spPr bwMode="auto">
          <a:xfrm>
            <a:off x="5076825" y="44370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53310" name="Oval 30"/>
          <p:cNvSpPr>
            <a:spLocks noChangeArrowheads="1"/>
          </p:cNvSpPr>
          <p:nvPr/>
        </p:nvSpPr>
        <p:spPr bwMode="auto">
          <a:xfrm>
            <a:off x="6734175" y="44370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53311" name="Oval 31"/>
          <p:cNvSpPr>
            <a:spLocks noChangeArrowheads="1"/>
          </p:cNvSpPr>
          <p:nvPr/>
        </p:nvSpPr>
        <p:spPr bwMode="auto">
          <a:xfrm>
            <a:off x="5940425" y="35004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53312" name="Line 32"/>
          <p:cNvSpPr>
            <a:spLocks noChangeShapeType="1"/>
          </p:cNvSpPr>
          <p:nvPr/>
        </p:nvSpPr>
        <p:spPr bwMode="auto">
          <a:xfrm flipH="1">
            <a:off x="5508625" y="3933825"/>
            <a:ext cx="503238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13" name="Line 33"/>
          <p:cNvSpPr>
            <a:spLocks noChangeShapeType="1"/>
          </p:cNvSpPr>
          <p:nvPr/>
        </p:nvSpPr>
        <p:spPr bwMode="auto">
          <a:xfrm>
            <a:off x="6372225" y="3933825"/>
            <a:ext cx="433388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14" name="Line 34"/>
          <p:cNvSpPr>
            <a:spLocks noChangeShapeType="1"/>
          </p:cNvSpPr>
          <p:nvPr/>
        </p:nvSpPr>
        <p:spPr bwMode="auto">
          <a:xfrm flipH="1">
            <a:off x="4859338" y="4941888"/>
            <a:ext cx="360362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15" name="Line 35"/>
          <p:cNvSpPr>
            <a:spLocks noChangeShapeType="1"/>
          </p:cNvSpPr>
          <p:nvPr/>
        </p:nvSpPr>
        <p:spPr bwMode="auto">
          <a:xfrm>
            <a:off x="5435600" y="4941888"/>
            <a:ext cx="2889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16" name="Line 36"/>
          <p:cNvSpPr>
            <a:spLocks noChangeShapeType="1"/>
          </p:cNvSpPr>
          <p:nvPr/>
        </p:nvSpPr>
        <p:spPr bwMode="auto">
          <a:xfrm flipH="1">
            <a:off x="6588125" y="4941888"/>
            <a:ext cx="28892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17" name="Line 37"/>
          <p:cNvSpPr>
            <a:spLocks noChangeShapeType="1"/>
          </p:cNvSpPr>
          <p:nvPr/>
        </p:nvSpPr>
        <p:spPr bwMode="auto">
          <a:xfrm>
            <a:off x="7092950" y="4941888"/>
            <a:ext cx="35877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21" name="Oval 41"/>
          <p:cNvSpPr>
            <a:spLocks noChangeArrowheads="1"/>
          </p:cNvSpPr>
          <p:nvPr/>
        </p:nvSpPr>
        <p:spPr bwMode="auto">
          <a:xfrm>
            <a:off x="5076825" y="26368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53322" name="Oval 42"/>
          <p:cNvSpPr>
            <a:spLocks noChangeArrowheads="1"/>
          </p:cNvSpPr>
          <p:nvPr/>
        </p:nvSpPr>
        <p:spPr bwMode="auto">
          <a:xfrm>
            <a:off x="4211638" y="1700213"/>
            <a:ext cx="503237" cy="504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53323" name="Oval 43"/>
          <p:cNvSpPr>
            <a:spLocks noChangeArrowheads="1"/>
          </p:cNvSpPr>
          <p:nvPr/>
        </p:nvSpPr>
        <p:spPr bwMode="auto">
          <a:xfrm>
            <a:off x="2484438" y="30686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53324" name="Line 44"/>
          <p:cNvSpPr>
            <a:spLocks noChangeShapeType="1"/>
          </p:cNvSpPr>
          <p:nvPr/>
        </p:nvSpPr>
        <p:spPr bwMode="auto">
          <a:xfrm flipH="1">
            <a:off x="2051050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25" name="Line 45"/>
          <p:cNvSpPr>
            <a:spLocks noChangeShapeType="1"/>
          </p:cNvSpPr>
          <p:nvPr/>
        </p:nvSpPr>
        <p:spPr bwMode="auto">
          <a:xfrm>
            <a:off x="2843213" y="3644900"/>
            <a:ext cx="215900" cy="1728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26" name="Line 46"/>
          <p:cNvSpPr>
            <a:spLocks noChangeShapeType="1"/>
          </p:cNvSpPr>
          <p:nvPr/>
        </p:nvSpPr>
        <p:spPr bwMode="auto">
          <a:xfrm flipH="1">
            <a:off x="3924300" y="3141663"/>
            <a:ext cx="1223963" cy="2232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27" name="Line 47"/>
          <p:cNvSpPr>
            <a:spLocks noChangeShapeType="1"/>
          </p:cNvSpPr>
          <p:nvPr/>
        </p:nvSpPr>
        <p:spPr bwMode="auto">
          <a:xfrm>
            <a:off x="5580063" y="3068638"/>
            <a:ext cx="433387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29" name="Line 49"/>
          <p:cNvSpPr>
            <a:spLocks noChangeShapeType="1"/>
          </p:cNvSpPr>
          <p:nvPr/>
        </p:nvSpPr>
        <p:spPr bwMode="auto">
          <a:xfrm>
            <a:off x="4716463" y="2133600"/>
            <a:ext cx="433387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3330" name="Line 50"/>
          <p:cNvSpPr>
            <a:spLocks noChangeShapeType="1"/>
          </p:cNvSpPr>
          <p:nvPr/>
        </p:nvSpPr>
        <p:spPr bwMode="auto">
          <a:xfrm flipH="1">
            <a:off x="2987675" y="2133600"/>
            <a:ext cx="122555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Oval 48"/>
          <p:cNvSpPr>
            <a:spLocks noChangeArrowheads="1"/>
          </p:cNvSpPr>
          <p:nvPr/>
        </p:nvSpPr>
        <p:spPr bwMode="auto">
          <a:xfrm rot="4805898">
            <a:off x="2586332" y="1214744"/>
            <a:ext cx="2735262" cy="33845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008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E91F-F8A9-DE43-9A10-B656C9BD802F}" type="slidenum">
              <a:rPr lang="de-DE"/>
              <a:pPr/>
              <a:t>67</a:t>
            </a:fld>
            <a:endParaRPr lang="de-DE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Splay-Operation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Beispiele:</a:t>
            </a:r>
          </a:p>
        </p:txBody>
      </p:sp>
      <p:grpSp>
        <p:nvGrpSpPr>
          <p:cNvPr id="351241" name="Group 9"/>
          <p:cNvGrpSpPr>
            <a:grpSpLocks/>
          </p:cNvGrpSpPr>
          <p:nvPr/>
        </p:nvGrpSpPr>
        <p:grpSpPr bwMode="auto">
          <a:xfrm>
            <a:off x="2555875" y="4652963"/>
            <a:ext cx="431800" cy="431800"/>
            <a:chOff x="1474" y="3385"/>
            <a:chExt cx="272" cy="272"/>
          </a:xfrm>
        </p:grpSpPr>
        <p:sp>
          <p:nvSpPr>
            <p:cNvPr id="351237" name="Line 5"/>
            <p:cNvSpPr>
              <a:spLocks noChangeShapeType="1"/>
            </p:cNvSpPr>
            <p:nvPr/>
          </p:nvSpPr>
          <p:spPr bwMode="auto">
            <a:xfrm flipH="1" flipV="1">
              <a:off x="1474" y="3385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36" name="Oval 4"/>
            <p:cNvSpPr>
              <a:spLocks noChangeArrowheads="1"/>
            </p:cNvSpPr>
            <p:nvPr/>
          </p:nvSpPr>
          <p:spPr bwMode="auto">
            <a:xfrm>
              <a:off x="1655" y="356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42" name="Group 10"/>
          <p:cNvGrpSpPr>
            <a:grpSpLocks/>
          </p:cNvGrpSpPr>
          <p:nvPr/>
        </p:nvGrpSpPr>
        <p:grpSpPr bwMode="auto">
          <a:xfrm>
            <a:off x="2195513" y="4292600"/>
            <a:ext cx="431800" cy="431800"/>
            <a:chOff x="1474" y="3385"/>
            <a:chExt cx="272" cy="272"/>
          </a:xfrm>
        </p:grpSpPr>
        <p:sp>
          <p:nvSpPr>
            <p:cNvPr id="351243" name="Line 11"/>
            <p:cNvSpPr>
              <a:spLocks noChangeShapeType="1"/>
            </p:cNvSpPr>
            <p:nvPr/>
          </p:nvSpPr>
          <p:spPr bwMode="auto">
            <a:xfrm flipH="1" flipV="1">
              <a:off x="1474" y="3385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44" name="Oval 12"/>
            <p:cNvSpPr>
              <a:spLocks noChangeArrowheads="1"/>
            </p:cNvSpPr>
            <p:nvPr/>
          </p:nvSpPr>
          <p:spPr bwMode="auto">
            <a:xfrm>
              <a:off x="1655" y="356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45" name="Group 13"/>
          <p:cNvGrpSpPr>
            <a:grpSpLocks/>
          </p:cNvGrpSpPr>
          <p:nvPr/>
        </p:nvGrpSpPr>
        <p:grpSpPr bwMode="auto">
          <a:xfrm>
            <a:off x="1835150" y="3932238"/>
            <a:ext cx="431800" cy="431800"/>
            <a:chOff x="1474" y="3385"/>
            <a:chExt cx="272" cy="272"/>
          </a:xfrm>
        </p:grpSpPr>
        <p:sp>
          <p:nvSpPr>
            <p:cNvPr id="351246" name="Line 14"/>
            <p:cNvSpPr>
              <a:spLocks noChangeShapeType="1"/>
            </p:cNvSpPr>
            <p:nvPr/>
          </p:nvSpPr>
          <p:spPr bwMode="auto">
            <a:xfrm flipH="1" flipV="1">
              <a:off x="1474" y="3385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47" name="Oval 15"/>
            <p:cNvSpPr>
              <a:spLocks noChangeArrowheads="1"/>
            </p:cNvSpPr>
            <p:nvPr/>
          </p:nvSpPr>
          <p:spPr bwMode="auto">
            <a:xfrm>
              <a:off x="1655" y="356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64" name="Group 32"/>
          <p:cNvGrpSpPr>
            <a:grpSpLocks/>
          </p:cNvGrpSpPr>
          <p:nvPr/>
        </p:nvGrpSpPr>
        <p:grpSpPr bwMode="auto">
          <a:xfrm>
            <a:off x="5795963" y="4652963"/>
            <a:ext cx="431800" cy="431800"/>
            <a:chOff x="2290" y="3249"/>
            <a:chExt cx="272" cy="272"/>
          </a:xfrm>
        </p:grpSpPr>
        <p:sp>
          <p:nvSpPr>
            <p:cNvPr id="351249" name="Line 17"/>
            <p:cNvSpPr>
              <a:spLocks noChangeShapeType="1"/>
            </p:cNvSpPr>
            <p:nvPr/>
          </p:nvSpPr>
          <p:spPr bwMode="auto">
            <a:xfrm flipH="1" flipV="1">
              <a:off x="2290" y="3249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50" name="Oval 18"/>
            <p:cNvSpPr>
              <a:spLocks noChangeArrowheads="1"/>
            </p:cNvSpPr>
            <p:nvPr/>
          </p:nvSpPr>
          <p:spPr bwMode="auto">
            <a:xfrm>
              <a:off x="2471" y="3430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51" name="Group 19"/>
          <p:cNvGrpSpPr>
            <a:grpSpLocks/>
          </p:cNvGrpSpPr>
          <p:nvPr/>
        </p:nvGrpSpPr>
        <p:grpSpPr bwMode="auto">
          <a:xfrm flipH="1">
            <a:off x="1763713" y="3571875"/>
            <a:ext cx="431800" cy="431800"/>
            <a:chOff x="1519" y="2568"/>
            <a:chExt cx="272" cy="272"/>
          </a:xfrm>
        </p:grpSpPr>
        <p:sp>
          <p:nvSpPr>
            <p:cNvPr id="351252" name="Line 20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53" name="Oval 21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54" name="Group 22"/>
          <p:cNvGrpSpPr>
            <a:grpSpLocks/>
          </p:cNvGrpSpPr>
          <p:nvPr/>
        </p:nvGrpSpPr>
        <p:grpSpPr bwMode="auto">
          <a:xfrm>
            <a:off x="1835150" y="3213100"/>
            <a:ext cx="431800" cy="431800"/>
            <a:chOff x="1474" y="3385"/>
            <a:chExt cx="272" cy="272"/>
          </a:xfrm>
        </p:grpSpPr>
        <p:sp>
          <p:nvSpPr>
            <p:cNvPr id="351255" name="Line 23"/>
            <p:cNvSpPr>
              <a:spLocks noChangeShapeType="1"/>
            </p:cNvSpPr>
            <p:nvPr/>
          </p:nvSpPr>
          <p:spPr bwMode="auto">
            <a:xfrm flipH="1" flipV="1">
              <a:off x="1474" y="3385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56" name="Oval 24"/>
            <p:cNvSpPr>
              <a:spLocks noChangeArrowheads="1"/>
            </p:cNvSpPr>
            <p:nvPr/>
          </p:nvSpPr>
          <p:spPr bwMode="auto">
            <a:xfrm>
              <a:off x="1655" y="3566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57" name="Group 25"/>
          <p:cNvGrpSpPr>
            <a:grpSpLocks/>
          </p:cNvGrpSpPr>
          <p:nvPr/>
        </p:nvGrpSpPr>
        <p:grpSpPr bwMode="auto">
          <a:xfrm flipH="1">
            <a:off x="1763713" y="2852738"/>
            <a:ext cx="431800" cy="431800"/>
            <a:chOff x="1519" y="2568"/>
            <a:chExt cx="272" cy="272"/>
          </a:xfrm>
        </p:grpSpPr>
        <p:sp>
          <p:nvSpPr>
            <p:cNvPr id="351258" name="Line 26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59" name="Oval 27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60" name="Group 28"/>
          <p:cNvGrpSpPr>
            <a:grpSpLocks/>
          </p:cNvGrpSpPr>
          <p:nvPr/>
        </p:nvGrpSpPr>
        <p:grpSpPr bwMode="auto">
          <a:xfrm flipH="1">
            <a:off x="2124075" y="2492375"/>
            <a:ext cx="431800" cy="431800"/>
            <a:chOff x="1519" y="2568"/>
            <a:chExt cx="272" cy="272"/>
          </a:xfrm>
        </p:grpSpPr>
        <p:sp>
          <p:nvSpPr>
            <p:cNvPr id="351261" name="Line 29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62" name="Oval 30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1265" name="Oval 33"/>
          <p:cNvSpPr>
            <a:spLocks noChangeArrowheads="1"/>
          </p:cNvSpPr>
          <p:nvPr/>
        </p:nvSpPr>
        <p:spPr bwMode="auto">
          <a:xfrm>
            <a:off x="2484438" y="24209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1266" name="Text Box 34"/>
          <p:cNvSpPr txBox="1">
            <a:spLocks noChangeArrowheads="1"/>
          </p:cNvSpPr>
          <p:nvPr/>
        </p:nvSpPr>
        <p:spPr bwMode="auto">
          <a:xfrm>
            <a:off x="879475" y="5465763"/>
            <a:ext cx="299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zig-zig, zig-zag, zig-zag, zig</a:t>
            </a:r>
          </a:p>
        </p:txBody>
      </p:sp>
      <p:grpSp>
        <p:nvGrpSpPr>
          <p:cNvPr id="351267" name="Group 35"/>
          <p:cNvGrpSpPr>
            <a:grpSpLocks/>
          </p:cNvGrpSpPr>
          <p:nvPr/>
        </p:nvGrpSpPr>
        <p:grpSpPr bwMode="auto">
          <a:xfrm>
            <a:off x="5435600" y="4292600"/>
            <a:ext cx="431800" cy="431800"/>
            <a:chOff x="2290" y="3249"/>
            <a:chExt cx="272" cy="272"/>
          </a:xfrm>
        </p:grpSpPr>
        <p:sp>
          <p:nvSpPr>
            <p:cNvPr id="351268" name="Line 36"/>
            <p:cNvSpPr>
              <a:spLocks noChangeShapeType="1"/>
            </p:cNvSpPr>
            <p:nvPr/>
          </p:nvSpPr>
          <p:spPr bwMode="auto">
            <a:xfrm flipH="1" flipV="1">
              <a:off x="2290" y="3249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69" name="Oval 37"/>
            <p:cNvSpPr>
              <a:spLocks noChangeArrowheads="1"/>
            </p:cNvSpPr>
            <p:nvPr/>
          </p:nvSpPr>
          <p:spPr bwMode="auto">
            <a:xfrm>
              <a:off x="2471" y="3430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70" name="Group 38"/>
          <p:cNvGrpSpPr>
            <a:grpSpLocks/>
          </p:cNvGrpSpPr>
          <p:nvPr/>
        </p:nvGrpSpPr>
        <p:grpSpPr bwMode="auto">
          <a:xfrm>
            <a:off x="5076825" y="3933825"/>
            <a:ext cx="431800" cy="431800"/>
            <a:chOff x="2290" y="3249"/>
            <a:chExt cx="272" cy="272"/>
          </a:xfrm>
        </p:grpSpPr>
        <p:sp>
          <p:nvSpPr>
            <p:cNvPr id="351271" name="Line 39"/>
            <p:cNvSpPr>
              <a:spLocks noChangeShapeType="1"/>
            </p:cNvSpPr>
            <p:nvPr/>
          </p:nvSpPr>
          <p:spPr bwMode="auto">
            <a:xfrm flipH="1" flipV="1">
              <a:off x="2290" y="3249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72" name="Oval 40"/>
            <p:cNvSpPr>
              <a:spLocks noChangeArrowheads="1"/>
            </p:cNvSpPr>
            <p:nvPr/>
          </p:nvSpPr>
          <p:spPr bwMode="auto">
            <a:xfrm>
              <a:off x="2471" y="3430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73" name="Group 41"/>
          <p:cNvGrpSpPr>
            <a:grpSpLocks/>
          </p:cNvGrpSpPr>
          <p:nvPr/>
        </p:nvGrpSpPr>
        <p:grpSpPr bwMode="auto">
          <a:xfrm flipH="1">
            <a:off x="5003800" y="3573463"/>
            <a:ext cx="431800" cy="431800"/>
            <a:chOff x="1519" y="2568"/>
            <a:chExt cx="272" cy="272"/>
          </a:xfrm>
        </p:grpSpPr>
        <p:sp>
          <p:nvSpPr>
            <p:cNvPr id="351274" name="Line 42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75" name="Oval 43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76" name="Group 44"/>
          <p:cNvGrpSpPr>
            <a:grpSpLocks/>
          </p:cNvGrpSpPr>
          <p:nvPr/>
        </p:nvGrpSpPr>
        <p:grpSpPr bwMode="auto">
          <a:xfrm flipH="1">
            <a:off x="5364163" y="3213100"/>
            <a:ext cx="431800" cy="431800"/>
            <a:chOff x="1519" y="2568"/>
            <a:chExt cx="272" cy="272"/>
          </a:xfrm>
        </p:grpSpPr>
        <p:sp>
          <p:nvSpPr>
            <p:cNvPr id="351277" name="Line 45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78" name="Oval 46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79" name="Group 47"/>
          <p:cNvGrpSpPr>
            <a:grpSpLocks/>
          </p:cNvGrpSpPr>
          <p:nvPr/>
        </p:nvGrpSpPr>
        <p:grpSpPr bwMode="auto">
          <a:xfrm flipH="1">
            <a:off x="5724525" y="2852738"/>
            <a:ext cx="431800" cy="431800"/>
            <a:chOff x="1519" y="2568"/>
            <a:chExt cx="272" cy="272"/>
          </a:xfrm>
        </p:grpSpPr>
        <p:sp>
          <p:nvSpPr>
            <p:cNvPr id="351280" name="Line 48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81" name="Oval 49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51282" name="Group 50"/>
          <p:cNvGrpSpPr>
            <a:grpSpLocks/>
          </p:cNvGrpSpPr>
          <p:nvPr/>
        </p:nvGrpSpPr>
        <p:grpSpPr bwMode="auto">
          <a:xfrm flipH="1">
            <a:off x="6084888" y="2492375"/>
            <a:ext cx="431800" cy="431800"/>
            <a:chOff x="1519" y="2568"/>
            <a:chExt cx="272" cy="272"/>
          </a:xfrm>
        </p:grpSpPr>
        <p:sp>
          <p:nvSpPr>
            <p:cNvPr id="351283" name="Line 51"/>
            <p:cNvSpPr>
              <a:spLocks noChangeShapeType="1"/>
            </p:cNvSpPr>
            <p:nvPr/>
          </p:nvSpPr>
          <p:spPr bwMode="auto">
            <a:xfrm flipH="1" flipV="1">
              <a:off x="1519" y="2568"/>
              <a:ext cx="227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1284" name="Oval 52"/>
            <p:cNvSpPr>
              <a:spLocks noChangeArrowheads="1"/>
            </p:cNvSpPr>
            <p:nvPr/>
          </p:nvSpPr>
          <p:spPr bwMode="auto">
            <a:xfrm>
              <a:off x="1700" y="274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51263" name="Oval 31"/>
          <p:cNvSpPr>
            <a:spLocks noChangeArrowheads="1"/>
          </p:cNvSpPr>
          <p:nvPr/>
        </p:nvSpPr>
        <p:spPr bwMode="auto">
          <a:xfrm>
            <a:off x="6443663" y="24209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1285" name="Text Box 53"/>
          <p:cNvSpPr txBox="1">
            <a:spLocks noChangeArrowheads="1"/>
          </p:cNvSpPr>
          <p:nvPr/>
        </p:nvSpPr>
        <p:spPr bwMode="auto">
          <a:xfrm>
            <a:off x="4716463" y="5445125"/>
            <a:ext cx="291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zig-zig, zig-zag, zig-zig, zig</a:t>
            </a:r>
          </a:p>
        </p:txBody>
      </p:sp>
      <p:sp>
        <p:nvSpPr>
          <p:cNvPr id="351286" name="Oval 54"/>
          <p:cNvSpPr>
            <a:spLocks noChangeArrowheads="1"/>
          </p:cNvSpPr>
          <p:nvPr/>
        </p:nvSpPr>
        <p:spPr bwMode="auto">
          <a:xfrm>
            <a:off x="2771775" y="4868863"/>
            <a:ext cx="288925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1287" name="Oval 55"/>
          <p:cNvSpPr>
            <a:spLocks noChangeArrowheads="1"/>
          </p:cNvSpPr>
          <p:nvPr/>
        </p:nvSpPr>
        <p:spPr bwMode="auto">
          <a:xfrm>
            <a:off x="6011863" y="4868863"/>
            <a:ext cx="288925" cy="2889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1288" name="Text Box 56"/>
          <p:cNvSpPr txBox="1">
            <a:spLocks noChangeArrowheads="1"/>
          </p:cNvSpPr>
          <p:nvPr/>
        </p:nvSpPr>
        <p:spPr bwMode="auto">
          <a:xfrm>
            <a:off x="3040063" y="46005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51289" name="Text Box 57"/>
          <p:cNvSpPr txBox="1">
            <a:spLocks noChangeArrowheads="1"/>
          </p:cNvSpPr>
          <p:nvPr/>
        </p:nvSpPr>
        <p:spPr bwMode="auto">
          <a:xfrm>
            <a:off x="6300788" y="458152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82481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Splay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err="1" smtClean="0"/>
              <a:t>procedure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splay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(x, T)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</a:t>
            </a:r>
            <a:r>
              <a:rPr lang="de-DE" b="1" dirty="0" err="1" smtClean="0"/>
              <a:t>while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3C8C93"/>
                </a:solidFill>
              </a:rPr>
              <a:t>parentExists</a:t>
            </a:r>
            <a:r>
              <a:rPr lang="de-DE" dirty="0" smtClean="0">
                <a:solidFill>
                  <a:srgbClr val="3C8C93"/>
                </a:solidFill>
              </a:rPr>
              <a:t>(x, T)</a:t>
            </a:r>
            <a:r>
              <a:rPr lang="de-DE" dirty="0" smtClean="0"/>
              <a:t> </a:t>
            </a:r>
            <a:r>
              <a:rPr lang="de-DE" b="1" dirty="0" smtClean="0"/>
              <a:t>do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</a:t>
            </a:r>
            <a:r>
              <a:rPr lang="de-DE" dirty="0"/>
              <a:t>// x wandert </a:t>
            </a:r>
            <a:r>
              <a:rPr lang="de-DE" dirty="0" smtClean="0"/>
              <a:t>hoch</a:t>
            </a:r>
            <a:br>
              <a:rPr lang="de-DE" dirty="0" smtClean="0"/>
            </a:br>
            <a:r>
              <a:rPr lang="de-DE" dirty="0" smtClean="0"/>
              <a:t>      </a:t>
            </a:r>
            <a:r>
              <a:rPr lang="de-DE" i="1" dirty="0" smtClean="0"/>
              <a:t>Wende geeignete </a:t>
            </a:r>
            <a:r>
              <a:rPr lang="de-DE" i="1" dirty="0" err="1" smtClean="0"/>
              <a:t>Splay</a:t>
            </a:r>
            <a:r>
              <a:rPr lang="de-DE" i="1" dirty="0" smtClean="0"/>
              <a:t>-Operation an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153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FEB96-3A5E-9644-8497-46860CCC2D4E}" type="slidenum">
              <a:rPr lang="de-DE"/>
              <a:pPr/>
              <a:t>69</a:t>
            </a:fld>
            <a:endParaRPr lang="de-DE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Splay-Baum Operationen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Annahme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/>
              <a:t>zwei</a:t>
            </a:r>
            <a:r>
              <a:rPr lang="en-US" dirty="0"/>
              <a:t> Splay-</a:t>
            </a:r>
            <a:r>
              <a:rPr lang="en-US" dirty="0" err="1"/>
              <a:t>Bäume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T</a:t>
            </a:r>
            <a:r>
              <a:rPr lang="en-US" baseline="-25000" dirty="0">
                <a:solidFill>
                  <a:schemeClr val="hlink"/>
                </a:solidFill>
              </a:rPr>
              <a:t>1</a:t>
            </a:r>
            <a:r>
              <a:rPr lang="en-US" dirty="0"/>
              <a:t> und </a:t>
            </a:r>
            <a:r>
              <a:rPr lang="en-US" dirty="0">
                <a:solidFill>
                  <a:schemeClr val="hlink"/>
                </a:solidFill>
              </a:rPr>
              <a:t>T</a:t>
            </a:r>
            <a:r>
              <a:rPr lang="en-US" baseline="-25000" dirty="0">
                <a:solidFill>
                  <a:schemeClr val="hlink"/>
                </a:solidFill>
              </a:rPr>
              <a:t>2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>
                <a:solidFill>
                  <a:schemeClr val="hlink"/>
                </a:solidFill>
              </a:rPr>
              <a:t>key(x)&lt;key(y)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smtClean="0">
                <a:solidFill>
                  <a:schemeClr val="hlink"/>
                </a:solidFill>
              </a:rPr>
              <a:t>x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en-US" dirty="0" smtClean="0">
                <a:solidFill>
                  <a:schemeClr val="hlink"/>
                </a:solidFill>
              </a:rPr>
              <a:t>T</a:t>
            </a:r>
            <a:r>
              <a:rPr lang="en-US" baseline="-25000" dirty="0" smtClean="0">
                <a:solidFill>
                  <a:schemeClr val="hlink"/>
                </a:solidFill>
              </a:rPr>
              <a:t>1</a:t>
            </a:r>
            <a:r>
              <a:rPr lang="en-US" dirty="0" smtClean="0"/>
              <a:t> </a:t>
            </a:r>
            <a:r>
              <a:rPr lang="en-US" dirty="0"/>
              <a:t>und </a:t>
            </a:r>
            <a:r>
              <a:rPr lang="en-US" dirty="0" smtClean="0">
                <a:solidFill>
                  <a:schemeClr val="hlink"/>
                </a:solidFill>
              </a:rPr>
              <a:t>y</a:t>
            </a:r>
            <a:r>
              <a:rPr lang="en-US" dirty="0" smtClean="0">
                <a:solidFill>
                  <a:schemeClr val="hlink"/>
                </a:solidFill>
                <a:latin typeface="cmsy10" charset="0"/>
              </a:rPr>
              <a:t>∈</a:t>
            </a:r>
            <a:r>
              <a:rPr lang="en-US" dirty="0" smtClean="0">
                <a:solidFill>
                  <a:schemeClr val="hlink"/>
                </a:solidFill>
              </a:rPr>
              <a:t>T</a:t>
            </a:r>
            <a:r>
              <a:rPr lang="en-US" baseline="-25000" dirty="0" smtClean="0">
                <a:solidFill>
                  <a:schemeClr val="hlink"/>
                </a:solidFill>
              </a:rPr>
              <a:t>2</a:t>
            </a:r>
            <a:r>
              <a:rPr lang="en-US" dirty="0"/>
              <a:t>.</a:t>
            </a:r>
          </a:p>
          <a:p>
            <a:pPr>
              <a:buFontTx/>
              <a:buNone/>
            </a:pPr>
            <a:endParaRPr lang="en-US" sz="1600" dirty="0"/>
          </a:p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merge(T</a:t>
            </a:r>
            <a:r>
              <a:rPr lang="en-US" baseline="-25000" dirty="0">
                <a:solidFill>
                  <a:schemeClr val="accent2"/>
                </a:solidFill>
              </a:rPr>
              <a:t>1</a:t>
            </a:r>
            <a:r>
              <a:rPr lang="en-US" dirty="0">
                <a:solidFill>
                  <a:schemeClr val="accent2"/>
                </a:solidFill>
              </a:rPr>
              <a:t>,T</a:t>
            </a:r>
            <a:r>
              <a:rPr lang="en-US" baseline="-25000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):</a:t>
            </a:r>
          </a:p>
          <a:p>
            <a:pPr>
              <a:buFontTx/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70692" name="AutoShape 4"/>
          <p:cNvSpPr>
            <a:spLocks noChangeArrowheads="1"/>
          </p:cNvSpPr>
          <p:nvPr/>
        </p:nvSpPr>
        <p:spPr bwMode="auto">
          <a:xfrm>
            <a:off x="611188" y="443706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1</a:t>
            </a:r>
          </a:p>
        </p:txBody>
      </p:sp>
      <p:sp>
        <p:nvSpPr>
          <p:cNvPr id="370693" name="AutoShape 5"/>
          <p:cNvSpPr>
            <a:spLocks noChangeArrowheads="1"/>
          </p:cNvSpPr>
          <p:nvPr/>
        </p:nvSpPr>
        <p:spPr bwMode="auto">
          <a:xfrm>
            <a:off x="1908175" y="443706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2</a:t>
            </a:r>
          </a:p>
        </p:txBody>
      </p:sp>
      <p:sp>
        <p:nvSpPr>
          <p:cNvPr id="370694" name="AutoShape 6"/>
          <p:cNvSpPr>
            <a:spLocks noChangeArrowheads="1"/>
          </p:cNvSpPr>
          <p:nvPr/>
        </p:nvSpPr>
        <p:spPr bwMode="auto">
          <a:xfrm>
            <a:off x="3419475" y="443706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T’</a:t>
            </a:r>
            <a:r>
              <a:rPr lang="en-US" sz="2400" baseline="-25000"/>
              <a:t>1</a:t>
            </a:r>
          </a:p>
        </p:txBody>
      </p:sp>
      <p:sp>
        <p:nvSpPr>
          <p:cNvPr id="370695" name="AutoShape 7"/>
          <p:cNvSpPr>
            <a:spLocks noChangeArrowheads="1"/>
          </p:cNvSpPr>
          <p:nvPr/>
        </p:nvSpPr>
        <p:spPr bwMode="auto">
          <a:xfrm>
            <a:off x="4716463" y="443706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2</a:t>
            </a:r>
          </a:p>
        </p:txBody>
      </p:sp>
      <p:sp>
        <p:nvSpPr>
          <p:cNvPr id="370696" name="AutoShape 8"/>
          <p:cNvSpPr>
            <a:spLocks noChangeArrowheads="1"/>
          </p:cNvSpPr>
          <p:nvPr/>
        </p:nvSpPr>
        <p:spPr bwMode="auto">
          <a:xfrm>
            <a:off x="6299200" y="443706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T’</a:t>
            </a:r>
            <a:r>
              <a:rPr lang="en-US" sz="2400" baseline="-25000"/>
              <a:t>1</a:t>
            </a:r>
          </a:p>
        </p:txBody>
      </p:sp>
      <p:sp>
        <p:nvSpPr>
          <p:cNvPr id="370697" name="AutoShape 9"/>
          <p:cNvSpPr>
            <a:spLocks noChangeArrowheads="1"/>
          </p:cNvSpPr>
          <p:nvPr/>
        </p:nvSpPr>
        <p:spPr bwMode="auto">
          <a:xfrm>
            <a:off x="7596188" y="4437063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2</a:t>
            </a:r>
          </a:p>
        </p:txBody>
      </p:sp>
      <p:sp>
        <p:nvSpPr>
          <p:cNvPr id="370698" name="Oval 10"/>
          <p:cNvSpPr>
            <a:spLocks noChangeArrowheads="1"/>
          </p:cNvSpPr>
          <p:nvPr/>
        </p:nvSpPr>
        <p:spPr bwMode="auto">
          <a:xfrm>
            <a:off x="4140200" y="38608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699" name="Line 11"/>
          <p:cNvSpPr>
            <a:spLocks noChangeShapeType="1"/>
          </p:cNvSpPr>
          <p:nvPr/>
        </p:nvSpPr>
        <p:spPr bwMode="auto">
          <a:xfrm flipV="1">
            <a:off x="3924300" y="4076700"/>
            <a:ext cx="2159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0" name="Line 12"/>
          <p:cNvSpPr>
            <a:spLocks noChangeShapeType="1"/>
          </p:cNvSpPr>
          <p:nvPr/>
        </p:nvSpPr>
        <p:spPr bwMode="auto">
          <a:xfrm>
            <a:off x="2987675" y="4508500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1" name="Line 13"/>
          <p:cNvSpPr>
            <a:spLocks noChangeShapeType="1"/>
          </p:cNvSpPr>
          <p:nvPr/>
        </p:nvSpPr>
        <p:spPr bwMode="auto">
          <a:xfrm>
            <a:off x="5795963" y="4579938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2" name="Oval 14"/>
          <p:cNvSpPr>
            <a:spLocks noChangeArrowheads="1"/>
          </p:cNvSpPr>
          <p:nvPr/>
        </p:nvSpPr>
        <p:spPr bwMode="auto">
          <a:xfrm>
            <a:off x="7380288" y="38608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0703" name="Line 15"/>
          <p:cNvSpPr>
            <a:spLocks noChangeShapeType="1"/>
          </p:cNvSpPr>
          <p:nvPr/>
        </p:nvSpPr>
        <p:spPr bwMode="auto">
          <a:xfrm flipV="1">
            <a:off x="6804025" y="4005263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4" name="Line 16"/>
          <p:cNvSpPr>
            <a:spLocks noChangeShapeType="1"/>
          </p:cNvSpPr>
          <p:nvPr/>
        </p:nvSpPr>
        <p:spPr bwMode="auto">
          <a:xfrm flipH="1" flipV="1">
            <a:off x="7596188" y="4005263"/>
            <a:ext cx="5762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5" name="Text Box 17"/>
          <p:cNvSpPr txBox="1">
            <a:spLocks noChangeArrowheads="1"/>
          </p:cNvSpPr>
          <p:nvPr/>
        </p:nvSpPr>
        <p:spPr bwMode="auto">
          <a:xfrm>
            <a:off x="395288" y="5603875"/>
            <a:ext cx="33024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search(x), </a:t>
            </a:r>
            <a:r>
              <a:rPr lang="en-US" sz="2400" dirty="0">
                <a:solidFill>
                  <a:schemeClr val="hlink"/>
                </a:solidFill>
              </a:rPr>
              <a:t>x</a:t>
            </a:r>
            <a:r>
              <a:rPr lang="en-US" sz="2400" dirty="0" smtClean="0">
                <a:solidFill>
                  <a:schemeClr val="hlink"/>
                </a:solidFill>
              </a:rPr>
              <a:t>&lt;</a:t>
            </a:r>
            <a:r>
              <a:rPr lang="en-US" sz="2400" dirty="0" smtClean="0">
                <a:solidFill>
                  <a:schemeClr val="hlink"/>
                </a:solidFill>
                <a:latin typeface="cmsy10" charset="0"/>
              </a:rPr>
              <a:t>∞</a:t>
            </a:r>
            <a:r>
              <a:rPr lang="en-US" sz="2400" dirty="0" smtClean="0"/>
              <a:t> </a:t>
            </a:r>
            <a:r>
              <a:rPr lang="en-US" sz="2400" dirty="0"/>
              <a:t>max. in </a:t>
            </a:r>
            <a:r>
              <a:rPr lang="en-US" sz="2400" dirty="0">
                <a:solidFill>
                  <a:schemeClr val="hlink"/>
                </a:solidFill>
              </a:rPr>
              <a:t>T</a:t>
            </a:r>
            <a:r>
              <a:rPr lang="en-US" sz="2400" baseline="-25000" dirty="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370706" name="Text Box 18"/>
          <p:cNvSpPr txBox="1">
            <a:spLocks noChangeArrowheads="1"/>
          </p:cNvSpPr>
          <p:nvPr/>
        </p:nvSpPr>
        <p:spPr bwMode="auto">
          <a:xfrm>
            <a:off x="4427538" y="33575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70707" name="Text Box 19"/>
          <p:cNvSpPr txBox="1">
            <a:spLocks noChangeArrowheads="1"/>
          </p:cNvSpPr>
          <p:nvPr/>
        </p:nvSpPr>
        <p:spPr bwMode="auto">
          <a:xfrm>
            <a:off x="7308850" y="335756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</a:p>
        </p:txBody>
      </p:sp>
      <p:sp>
        <p:nvSpPr>
          <p:cNvPr id="370708" name="Line 20"/>
          <p:cNvSpPr>
            <a:spLocks noChangeShapeType="1"/>
          </p:cNvSpPr>
          <p:nvPr/>
        </p:nvSpPr>
        <p:spPr bwMode="auto">
          <a:xfrm flipH="1" flipV="1">
            <a:off x="4356100" y="4076700"/>
            <a:ext cx="144463" cy="1081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0709" name="Rectangle 21"/>
          <p:cNvSpPr>
            <a:spLocks noChangeArrowheads="1"/>
          </p:cNvSpPr>
          <p:nvPr/>
        </p:nvSpPr>
        <p:spPr bwMode="auto">
          <a:xfrm>
            <a:off x="4356100" y="5157788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1003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 smtClean="0"/>
              <a:t>Die nachfolgenden Präsentationen wurden mit einigen Änderungen übernommen aus:</a:t>
            </a:r>
          </a:p>
          <a:p>
            <a:pPr marL="0" indent="0">
              <a:buFontTx/>
              <a:buNone/>
              <a:defRPr/>
            </a:pPr>
            <a:endParaRPr lang="de-DE" sz="2000" dirty="0" smtClean="0"/>
          </a:p>
          <a:p>
            <a:pPr>
              <a:defRPr/>
            </a:pPr>
            <a:r>
              <a:rPr lang="de-DE" sz="2000" dirty="0" smtClean="0"/>
              <a:t>„Effiziente Algorithmen und Datenstrukturen“ (Kapitel 2: Suchstrukturen) gehalten von </a:t>
            </a:r>
            <a:r>
              <a:rPr lang="de-DE" sz="2000" dirty="0"/>
              <a:t>Christian </a:t>
            </a:r>
            <a:r>
              <a:rPr lang="de-DE" sz="2000" dirty="0" err="1" smtClean="0"/>
              <a:t>Scheideler</a:t>
            </a:r>
            <a:r>
              <a:rPr lang="de-DE" sz="2000" dirty="0" smtClean="0"/>
              <a:t> an der TUM </a:t>
            </a:r>
            <a:r>
              <a:rPr lang="de-DE" sz="2000" dirty="0" smtClean="0">
                <a:hlinkClick r:id="rId2"/>
              </a:rPr>
              <a:t>http</a:t>
            </a:r>
            <a:r>
              <a:rPr lang="de-DE" sz="2000" dirty="0">
                <a:hlinkClick r:id="rId2"/>
              </a:rPr>
              <a:t>://www14.in.tum.de/lehre/2008WS/ea/</a:t>
            </a:r>
            <a:r>
              <a:rPr lang="de-DE" sz="2000" dirty="0" smtClean="0">
                <a:hlinkClick r:id="rId2"/>
              </a:rPr>
              <a:t>index.html.de</a:t>
            </a:r>
            <a:endParaRPr lang="de-DE" sz="2000" dirty="0" smtClean="0"/>
          </a:p>
          <a:p>
            <a:pPr>
              <a:defRPr/>
            </a:pPr>
            <a:endParaRPr lang="de-DE" sz="2000" dirty="0"/>
          </a:p>
          <a:p>
            <a:pPr>
              <a:defRPr/>
            </a:pPr>
            <a:r>
              <a:rPr lang="de-DE" sz="2000" dirty="0" smtClean="0"/>
              <a:t>„</a:t>
            </a:r>
            <a:r>
              <a:rPr lang="de-DE" sz="2000" dirty="0"/>
              <a:t>Algorithmen und Datenstrukturen“ </a:t>
            </a:r>
            <a:r>
              <a:rPr lang="de-DE" sz="2000"/>
              <a:t>gehalten </a:t>
            </a:r>
            <a:r>
              <a:rPr lang="de-DE" sz="2000" smtClean="0"/>
              <a:t>von </a:t>
            </a:r>
            <a:r>
              <a:rPr lang="de-DE" sz="2000" dirty="0"/>
              <a:t>Sven Groppe an der </a:t>
            </a:r>
            <a:r>
              <a:rPr lang="de-DE" sz="2000" dirty="0" err="1"/>
              <a:t>UzL</a:t>
            </a:r>
            <a:endParaRPr lang="de-DE" sz="2000" dirty="0"/>
          </a:p>
          <a:p>
            <a:pPr marL="0" indent="0">
              <a:buFontTx/>
              <a:buNone/>
              <a:defRPr/>
            </a:pP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862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1B3F8-2D60-544B-B3D0-D93791985BB9}" type="slidenum">
              <a:rPr lang="de-DE"/>
              <a:pPr/>
              <a:t>70</a:t>
            </a:fld>
            <a:endParaRPr lang="de-DE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Splay-Baum Operationen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split(k,T):</a:t>
            </a:r>
          </a:p>
        </p:txBody>
      </p:sp>
      <p:sp>
        <p:nvSpPr>
          <p:cNvPr id="371717" name="AutoShape 5"/>
          <p:cNvSpPr>
            <a:spLocks noChangeArrowheads="1"/>
          </p:cNvSpPr>
          <p:nvPr/>
        </p:nvSpPr>
        <p:spPr bwMode="auto">
          <a:xfrm>
            <a:off x="900113" y="2781300"/>
            <a:ext cx="1993900" cy="17795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endParaRPr lang="en-US" sz="2400" baseline="-25000"/>
          </a:p>
        </p:txBody>
      </p:sp>
      <p:sp>
        <p:nvSpPr>
          <p:cNvPr id="371718" name="AutoShape 6"/>
          <p:cNvSpPr>
            <a:spLocks noChangeArrowheads="1"/>
          </p:cNvSpPr>
          <p:nvPr/>
        </p:nvSpPr>
        <p:spPr bwMode="auto">
          <a:xfrm>
            <a:off x="3348038" y="3646488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1</a:t>
            </a:r>
          </a:p>
        </p:txBody>
      </p:sp>
      <p:sp>
        <p:nvSpPr>
          <p:cNvPr id="371719" name="AutoShape 7"/>
          <p:cNvSpPr>
            <a:spLocks noChangeArrowheads="1"/>
          </p:cNvSpPr>
          <p:nvPr/>
        </p:nvSpPr>
        <p:spPr bwMode="auto">
          <a:xfrm>
            <a:off x="4645025" y="3646488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2</a:t>
            </a:r>
          </a:p>
        </p:txBody>
      </p:sp>
      <p:sp>
        <p:nvSpPr>
          <p:cNvPr id="371720" name="AutoShape 8"/>
          <p:cNvSpPr>
            <a:spLocks noChangeArrowheads="1"/>
          </p:cNvSpPr>
          <p:nvPr/>
        </p:nvSpPr>
        <p:spPr bwMode="auto">
          <a:xfrm>
            <a:off x="6227763" y="3646488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1</a:t>
            </a:r>
          </a:p>
        </p:txBody>
      </p:sp>
      <p:sp>
        <p:nvSpPr>
          <p:cNvPr id="371721" name="AutoShape 9"/>
          <p:cNvSpPr>
            <a:spLocks noChangeArrowheads="1"/>
          </p:cNvSpPr>
          <p:nvPr/>
        </p:nvSpPr>
        <p:spPr bwMode="auto">
          <a:xfrm>
            <a:off x="7524750" y="3646488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</a:t>
            </a:r>
            <a:r>
              <a:rPr lang="en-US" sz="2400" baseline="-25000"/>
              <a:t>2</a:t>
            </a:r>
          </a:p>
        </p:txBody>
      </p:sp>
      <p:sp>
        <p:nvSpPr>
          <p:cNvPr id="371722" name="Oval 10"/>
          <p:cNvSpPr>
            <a:spLocks noChangeArrowheads="1"/>
          </p:cNvSpPr>
          <p:nvPr/>
        </p:nvSpPr>
        <p:spPr bwMode="auto">
          <a:xfrm>
            <a:off x="4429125" y="30702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23" name="Line 11"/>
          <p:cNvSpPr>
            <a:spLocks noChangeShapeType="1"/>
          </p:cNvSpPr>
          <p:nvPr/>
        </p:nvSpPr>
        <p:spPr bwMode="auto">
          <a:xfrm flipV="1">
            <a:off x="3852863" y="3214688"/>
            <a:ext cx="576262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4" name="Line 12"/>
          <p:cNvSpPr>
            <a:spLocks noChangeShapeType="1"/>
          </p:cNvSpPr>
          <p:nvPr/>
        </p:nvSpPr>
        <p:spPr bwMode="auto">
          <a:xfrm>
            <a:off x="2916238" y="3717925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5" name="Line 13"/>
          <p:cNvSpPr>
            <a:spLocks noChangeShapeType="1"/>
          </p:cNvSpPr>
          <p:nvPr/>
        </p:nvSpPr>
        <p:spPr bwMode="auto">
          <a:xfrm>
            <a:off x="5724525" y="3789363"/>
            <a:ext cx="5048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26" name="Oval 14"/>
          <p:cNvSpPr>
            <a:spLocks noChangeArrowheads="1"/>
          </p:cNvSpPr>
          <p:nvPr/>
        </p:nvSpPr>
        <p:spPr bwMode="auto">
          <a:xfrm>
            <a:off x="7019925" y="3068638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1729" name="Text Box 17"/>
          <p:cNvSpPr txBox="1">
            <a:spLocks noChangeArrowheads="1"/>
          </p:cNvSpPr>
          <p:nvPr/>
        </p:nvSpPr>
        <p:spPr bwMode="auto">
          <a:xfrm>
            <a:off x="3421063" y="2493963"/>
            <a:ext cx="228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k bzw. Nachf(k)</a:t>
            </a:r>
          </a:p>
        </p:txBody>
      </p:sp>
      <p:sp>
        <p:nvSpPr>
          <p:cNvPr id="371730" name="Line 18"/>
          <p:cNvSpPr>
            <a:spLocks noChangeShapeType="1"/>
          </p:cNvSpPr>
          <p:nvPr/>
        </p:nvSpPr>
        <p:spPr bwMode="auto">
          <a:xfrm flipH="1" flipV="1">
            <a:off x="4645025" y="3213100"/>
            <a:ext cx="5762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1" name="Text Box 19"/>
          <p:cNvSpPr txBox="1">
            <a:spLocks noChangeArrowheads="1"/>
          </p:cNvSpPr>
          <p:nvPr/>
        </p:nvSpPr>
        <p:spPr bwMode="auto">
          <a:xfrm>
            <a:off x="1116013" y="4870450"/>
            <a:ext cx="145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search(k)</a:t>
            </a:r>
            <a:endParaRPr lang="en-US" sz="2400" baseline="-25000">
              <a:solidFill>
                <a:schemeClr val="hlink"/>
              </a:solidFill>
            </a:endParaRPr>
          </a:p>
        </p:txBody>
      </p:sp>
      <p:sp>
        <p:nvSpPr>
          <p:cNvPr id="371732" name="Line 20"/>
          <p:cNvSpPr>
            <a:spLocks noChangeShapeType="1"/>
          </p:cNvSpPr>
          <p:nvPr/>
        </p:nvSpPr>
        <p:spPr bwMode="auto">
          <a:xfrm flipV="1">
            <a:off x="6732588" y="3284538"/>
            <a:ext cx="28733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3" name="Text Box 21"/>
          <p:cNvSpPr txBox="1">
            <a:spLocks noChangeArrowheads="1"/>
          </p:cNvSpPr>
          <p:nvPr/>
        </p:nvSpPr>
        <p:spPr bwMode="auto">
          <a:xfrm>
            <a:off x="7812088" y="4724400"/>
            <a:ext cx="514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&gt;k</a:t>
            </a:r>
            <a:endParaRPr lang="en-US" sz="2400" baseline="-25000">
              <a:solidFill>
                <a:schemeClr val="hlink"/>
              </a:solidFill>
            </a:endParaRPr>
          </a:p>
        </p:txBody>
      </p:sp>
      <p:sp>
        <p:nvSpPr>
          <p:cNvPr id="371734" name="Line 22"/>
          <p:cNvSpPr>
            <a:spLocks noChangeShapeType="1"/>
          </p:cNvSpPr>
          <p:nvPr/>
        </p:nvSpPr>
        <p:spPr bwMode="auto">
          <a:xfrm flipH="1" flipV="1">
            <a:off x="7164388" y="3284538"/>
            <a:ext cx="144462" cy="1081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1735" name="Rectangle 23"/>
          <p:cNvSpPr>
            <a:spLocks noChangeArrowheads="1"/>
          </p:cNvSpPr>
          <p:nvPr/>
        </p:nvSpPr>
        <p:spPr bwMode="auto">
          <a:xfrm>
            <a:off x="7164388" y="4365625"/>
            <a:ext cx="2159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11583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953A3-9D59-A741-8E88-F9D7B5557E3B}" type="slidenum">
              <a:rPr lang="de-DE"/>
              <a:pPr/>
              <a:t>71</a:t>
            </a:fld>
            <a:endParaRPr lang="de-DE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Splay-Baum Operationen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insert(e):</a:t>
            </a:r>
          </a:p>
          <a:p>
            <a:pPr>
              <a:lnSpc>
                <a:spcPct val="90000"/>
              </a:lnSpc>
            </a:pPr>
            <a:r>
              <a:rPr lang="en-US"/>
              <a:t>insert wie im Binärbaum</a:t>
            </a:r>
          </a:p>
          <a:p>
            <a:pPr>
              <a:lnSpc>
                <a:spcPct val="90000"/>
              </a:lnSpc>
            </a:pPr>
            <a:r>
              <a:rPr lang="en-US"/>
              <a:t>splay-Operation, um </a:t>
            </a:r>
            <a:r>
              <a:rPr lang="en-US">
                <a:solidFill>
                  <a:schemeClr val="hlink"/>
                </a:solidFill>
              </a:rPr>
              <a:t>key(e)</a:t>
            </a:r>
            <a:r>
              <a:rPr lang="en-US"/>
              <a:t> in Wurzel zu verschieben</a:t>
            </a:r>
          </a:p>
          <a:p>
            <a:pPr>
              <a:lnSpc>
                <a:spcPct val="90000"/>
              </a:lnSpc>
            </a:pPr>
            <a:endParaRPr lang="en-US" sz="1800"/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delete(k):</a:t>
            </a:r>
          </a:p>
          <a:p>
            <a:pPr>
              <a:lnSpc>
                <a:spcPct val="90000"/>
              </a:lnSpc>
            </a:pPr>
            <a:r>
              <a:rPr lang="en-US"/>
              <a:t>führe </a:t>
            </a:r>
            <a:r>
              <a:rPr lang="en-US">
                <a:solidFill>
                  <a:schemeClr val="accent2"/>
                </a:solidFill>
              </a:rPr>
              <a:t>search(k)</a:t>
            </a:r>
            <a:r>
              <a:rPr lang="en-US"/>
              <a:t> aus (bringt </a:t>
            </a:r>
            <a:r>
              <a:rPr lang="en-US">
                <a:solidFill>
                  <a:schemeClr val="hlink"/>
                </a:solidFill>
              </a:rPr>
              <a:t>k</a:t>
            </a:r>
            <a:r>
              <a:rPr lang="en-US"/>
              <a:t> in die Wurzel)</a:t>
            </a:r>
          </a:p>
          <a:p>
            <a:pPr>
              <a:lnSpc>
                <a:spcPct val="90000"/>
              </a:lnSpc>
            </a:pPr>
            <a:r>
              <a:rPr lang="en-US"/>
              <a:t>entferne Wurzel und führe </a:t>
            </a:r>
            <a:r>
              <a:rPr lang="en-US">
                <a:solidFill>
                  <a:schemeClr val="accent2"/>
                </a:solidFill>
              </a:rPr>
              <a:t>merge(T</a:t>
            </a:r>
            <a:r>
              <a:rPr lang="en-US" baseline="-25000">
                <a:solidFill>
                  <a:schemeClr val="accent2"/>
                </a:solidFill>
              </a:rPr>
              <a:t>1</a:t>
            </a:r>
            <a:r>
              <a:rPr lang="en-US">
                <a:solidFill>
                  <a:schemeClr val="accent2"/>
                </a:solidFill>
              </a:rPr>
              <a:t>,T</a:t>
            </a:r>
            <a:r>
              <a:rPr lang="en-US" baseline="-25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)</a:t>
            </a:r>
            <a:r>
              <a:rPr lang="en-US"/>
              <a:t> der beiden Teilbäume durch</a:t>
            </a:r>
          </a:p>
        </p:txBody>
      </p:sp>
      <p:sp>
        <p:nvSpPr>
          <p:cNvPr id="5" name="Rechteck 4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22512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D60F4-B779-E545-8245-167996940CD8}" type="slidenum">
              <a:rPr lang="de-DE"/>
              <a:pPr/>
              <a:t>72</a:t>
            </a:fld>
            <a:endParaRPr lang="de-DE"/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Rot-Schwarz-</a:t>
            </a:r>
            <a:r>
              <a:rPr lang="en-US" sz="2400" dirty="0" err="1">
                <a:solidFill>
                  <a:schemeClr val="accent2"/>
                </a:solidFill>
              </a:rPr>
              <a:t>Bäume</a:t>
            </a:r>
            <a:r>
              <a:rPr lang="en-US" sz="2400" dirty="0"/>
              <a:t> </a:t>
            </a:r>
            <a:r>
              <a:rPr lang="en-US" sz="2400" dirty="0" err="1"/>
              <a:t>sind</a:t>
            </a:r>
            <a:r>
              <a:rPr lang="en-US" sz="2400" dirty="0"/>
              <a:t> </a:t>
            </a:r>
            <a:r>
              <a:rPr lang="en-US" sz="2400" dirty="0" err="1"/>
              <a:t>binäre</a:t>
            </a:r>
            <a:r>
              <a:rPr lang="en-US" sz="2400" dirty="0"/>
              <a:t> </a:t>
            </a:r>
            <a:r>
              <a:rPr lang="en-US" sz="2400" dirty="0" err="1"/>
              <a:t>Suchbäume</a:t>
            </a:r>
            <a:r>
              <a:rPr lang="en-US" sz="2400" dirty="0"/>
              <a:t> </a:t>
            </a:r>
            <a:r>
              <a:rPr lang="en-US" sz="2400" dirty="0" err="1"/>
              <a:t>mit</a:t>
            </a:r>
            <a:r>
              <a:rPr lang="en-US" sz="2400" dirty="0"/>
              <a:t> </a:t>
            </a:r>
            <a:r>
              <a:rPr lang="en-US" sz="2400" dirty="0" err="1"/>
              <a:t>roten</a:t>
            </a:r>
            <a:r>
              <a:rPr lang="en-US" sz="2400" dirty="0"/>
              <a:t>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/>
              <a:t>und </a:t>
            </a:r>
            <a:r>
              <a:rPr lang="en-US" sz="2400" dirty="0" err="1"/>
              <a:t>schwarzen</a:t>
            </a:r>
            <a:r>
              <a:rPr lang="en-US" sz="2400" dirty="0"/>
              <a:t> </a:t>
            </a:r>
            <a:r>
              <a:rPr lang="en-US" sz="2400" dirty="0" err="1"/>
              <a:t>Knoten</a:t>
            </a:r>
            <a:r>
              <a:rPr lang="en-US" sz="2400" dirty="0"/>
              <a:t>, so </a:t>
            </a:r>
            <a:r>
              <a:rPr lang="en-US" sz="2400" dirty="0" err="1"/>
              <a:t>dass</a:t>
            </a:r>
            <a:r>
              <a:rPr lang="en-US" sz="2400" dirty="0"/>
              <a:t> gilt: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dirty="0" err="1" smtClean="0">
                <a:solidFill>
                  <a:srgbClr val="FF0000"/>
                </a:solidFill>
              </a:rPr>
              <a:t>Wurzeleigenschaft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dirty="0"/>
              <a:t>Die </a:t>
            </a:r>
            <a:r>
              <a:rPr lang="en-US" sz="2400" dirty="0" err="1"/>
              <a:t>Wurzel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schwarz</a:t>
            </a:r>
            <a:r>
              <a:rPr lang="en-US" sz="2400" dirty="0"/>
              <a:t>.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dirty="0" err="1">
                <a:solidFill>
                  <a:srgbClr val="FF0000"/>
                </a:solidFill>
              </a:rPr>
              <a:t>Externe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Eigenschaft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dirty="0" err="1"/>
              <a:t>Jeder</a:t>
            </a:r>
            <a:r>
              <a:rPr lang="en-US" sz="2400" dirty="0"/>
              <a:t> </a:t>
            </a:r>
            <a:r>
              <a:rPr lang="en-US" sz="2400" dirty="0" err="1"/>
              <a:t>Listenknoten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schwarz</a:t>
            </a:r>
            <a:r>
              <a:rPr lang="en-US" sz="2400" dirty="0"/>
              <a:t>.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Interne </a:t>
            </a:r>
            <a:r>
              <a:rPr lang="en-US" sz="2400" dirty="0" err="1" smtClean="0">
                <a:solidFill>
                  <a:srgbClr val="FF0000"/>
                </a:solidFill>
              </a:rPr>
              <a:t>Eigenschaft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dirty="0"/>
              <a:t>Die Kinder </a:t>
            </a:r>
            <a:r>
              <a:rPr lang="en-US" sz="2400" dirty="0" err="1"/>
              <a:t>eines</a:t>
            </a:r>
            <a:r>
              <a:rPr lang="en-US" sz="2400" dirty="0"/>
              <a:t> </a:t>
            </a:r>
            <a:r>
              <a:rPr lang="en-US" sz="2400" dirty="0" err="1"/>
              <a:t>roten</a:t>
            </a:r>
            <a:r>
              <a:rPr lang="en-US" sz="2400" dirty="0"/>
              <a:t> </a:t>
            </a:r>
            <a:r>
              <a:rPr lang="en-US" sz="2400" dirty="0" err="1"/>
              <a:t>Knotens</a:t>
            </a:r>
            <a:r>
              <a:rPr lang="en-US" sz="2400" dirty="0"/>
              <a:t> </a:t>
            </a:r>
            <a:r>
              <a:rPr lang="en-US" sz="2400" dirty="0" err="1"/>
              <a:t>sind</a:t>
            </a:r>
            <a:r>
              <a:rPr lang="en-US" sz="2400" dirty="0"/>
              <a:t> </a:t>
            </a:r>
            <a:r>
              <a:rPr lang="en-US" sz="2400" dirty="0" err="1"/>
              <a:t>schwarz</a:t>
            </a:r>
            <a:r>
              <a:rPr lang="en-US" sz="2400" dirty="0"/>
              <a:t>.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dirty="0" err="1" smtClean="0">
                <a:solidFill>
                  <a:srgbClr val="FF0000"/>
                </a:solidFill>
              </a:rPr>
              <a:t>Tiefenschaft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dirty="0" err="1"/>
              <a:t>Alle</a:t>
            </a:r>
            <a:r>
              <a:rPr lang="en-US" sz="2400" dirty="0"/>
              <a:t> </a:t>
            </a:r>
            <a:r>
              <a:rPr lang="en-US" sz="2400" dirty="0" err="1"/>
              <a:t>Listenknoten</a:t>
            </a:r>
            <a:r>
              <a:rPr lang="en-US" sz="2400" dirty="0"/>
              <a:t> </a:t>
            </a:r>
            <a:r>
              <a:rPr lang="en-US" sz="2400" dirty="0" err="1"/>
              <a:t>haben</a:t>
            </a:r>
            <a:r>
              <a:rPr lang="en-US" sz="2400" dirty="0"/>
              <a:t> </a:t>
            </a:r>
            <a:r>
              <a:rPr lang="en-US" sz="2400" dirty="0" err="1"/>
              <a:t>dieselbe</a:t>
            </a:r>
            <a:r>
              <a:rPr lang="en-US" sz="2400" dirty="0"/>
              <a:t> “</a:t>
            </a:r>
            <a:r>
              <a:rPr lang="en-US" sz="2400" dirty="0" err="1"/>
              <a:t>Schwarztiefe</a:t>
            </a:r>
            <a:r>
              <a:rPr lang="en-US" sz="2400" dirty="0" smtClean="0"/>
              <a:t>”</a:t>
            </a:r>
            <a:endParaRPr lang="en-US" sz="1400" dirty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</a:rPr>
              <a:t>“</a:t>
            </a:r>
            <a:r>
              <a:rPr lang="en-US" sz="2400" dirty="0" err="1">
                <a:solidFill>
                  <a:schemeClr val="accent2"/>
                </a:solidFill>
              </a:rPr>
              <a:t>Schwarztiefe</a:t>
            </a:r>
            <a:r>
              <a:rPr lang="en-US" sz="2400" dirty="0">
                <a:solidFill>
                  <a:schemeClr val="accent2"/>
                </a:solidFill>
              </a:rPr>
              <a:t>” </a:t>
            </a:r>
            <a:r>
              <a:rPr lang="en-US" sz="2400" dirty="0" err="1">
                <a:solidFill>
                  <a:schemeClr val="accent2"/>
                </a:solidFill>
              </a:rPr>
              <a:t>eines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Knotens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  <a:r>
              <a:rPr lang="en-US" sz="2400" dirty="0"/>
              <a:t> </a:t>
            </a:r>
            <a:r>
              <a:rPr lang="en-US" sz="2400" dirty="0" err="1"/>
              <a:t>Anzahl</a:t>
            </a:r>
            <a:r>
              <a:rPr lang="en-US" sz="2400" dirty="0"/>
              <a:t> der </a:t>
            </a:r>
            <a:r>
              <a:rPr lang="en-US" sz="2400" dirty="0" err="1"/>
              <a:t>schwarzen</a:t>
            </a:r>
            <a:r>
              <a:rPr lang="en-US" sz="2400" dirty="0"/>
              <a:t> </a:t>
            </a:r>
            <a:r>
              <a:rPr lang="en-US" sz="2400" dirty="0" err="1"/>
              <a:t>Baumknoten</a:t>
            </a:r>
            <a:r>
              <a:rPr lang="en-US" sz="2400" dirty="0"/>
              <a:t> (</a:t>
            </a:r>
            <a:r>
              <a:rPr lang="en-US" sz="2400" dirty="0" err="1"/>
              <a:t>außer</a:t>
            </a:r>
            <a:r>
              <a:rPr lang="en-US" sz="2400" dirty="0"/>
              <a:t> der </a:t>
            </a:r>
            <a:r>
              <a:rPr lang="en-US" sz="2400" dirty="0" err="1"/>
              <a:t>Wurzel</a:t>
            </a:r>
            <a:r>
              <a:rPr lang="en-US" sz="2400" dirty="0"/>
              <a:t>) auf </a:t>
            </a:r>
            <a:r>
              <a:rPr lang="en-US" sz="2400" dirty="0" err="1"/>
              <a:t>dem</a:t>
            </a:r>
            <a:r>
              <a:rPr lang="en-US" sz="2400" dirty="0"/>
              <a:t> </a:t>
            </a:r>
            <a:r>
              <a:rPr lang="en-US" sz="2400" dirty="0" err="1"/>
              <a:t>Pfad</a:t>
            </a:r>
            <a:r>
              <a:rPr lang="en-US" sz="2400" dirty="0"/>
              <a:t> von der </a:t>
            </a:r>
            <a:r>
              <a:rPr lang="en-US" sz="2400" dirty="0" err="1"/>
              <a:t>Wurzel</a:t>
            </a:r>
            <a:r>
              <a:rPr lang="en-US" sz="2400" dirty="0"/>
              <a:t> </a:t>
            </a:r>
            <a:r>
              <a:rPr lang="en-US" sz="2400" dirty="0" err="1"/>
              <a:t>zu</a:t>
            </a:r>
            <a:r>
              <a:rPr lang="en-US" sz="2400" dirty="0"/>
              <a:t> </a:t>
            </a:r>
            <a:r>
              <a:rPr lang="en-US" sz="2400" dirty="0" err="1"/>
              <a:t>diesem</a:t>
            </a:r>
            <a:r>
              <a:rPr lang="en-US" sz="2400" dirty="0"/>
              <a:t> </a:t>
            </a:r>
            <a:r>
              <a:rPr lang="en-US" sz="2400" dirty="0" err="1"/>
              <a:t>Knoten</a:t>
            </a:r>
            <a:r>
              <a:rPr lang="en-US" sz="2400" dirty="0"/>
              <a:t>.</a:t>
            </a:r>
          </a:p>
        </p:txBody>
      </p:sp>
      <p:sp>
        <p:nvSpPr>
          <p:cNvPr id="3" name="Rechteck 2"/>
          <p:cNvSpPr/>
          <p:nvPr/>
        </p:nvSpPr>
        <p:spPr>
          <a:xfrm>
            <a:off x="2195736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Leonidas J. </a:t>
            </a:r>
            <a:r>
              <a:rPr lang="de-DE" sz="1200" dirty="0" err="1">
                <a:solidFill>
                  <a:srgbClr val="0000FF"/>
                </a:solidFill>
              </a:rPr>
              <a:t>Guibas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Robert </a:t>
            </a:r>
            <a:r>
              <a:rPr lang="de-DE" sz="1200" dirty="0" err="1">
                <a:solidFill>
                  <a:srgbClr val="0000FF"/>
                </a:solidFill>
              </a:rPr>
              <a:t>Sedgewick</a:t>
            </a:r>
            <a:r>
              <a:rPr lang="de-DE" sz="1200" dirty="0">
                <a:solidFill>
                  <a:srgbClr val="0000FF"/>
                </a:solidFill>
              </a:rPr>
              <a:t>, A </a:t>
            </a:r>
            <a:r>
              <a:rPr lang="de-DE" sz="1200" dirty="0" err="1">
                <a:solidFill>
                  <a:srgbClr val="0000FF"/>
                </a:solidFill>
              </a:rPr>
              <a:t>Dichromatic</a:t>
            </a:r>
            <a:r>
              <a:rPr lang="de-DE" sz="1200" dirty="0">
                <a:solidFill>
                  <a:srgbClr val="0000FF"/>
                </a:solidFill>
              </a:rPr>
              <a:t> Framework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Balanced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 smtClean="0">
                <a:solidFill>
                  <a:srgbClr val="0000FF"/>
                </a:solidFill>
              </a:rPr>
              <a:t>Trees</a:t>
            </a:r>
            <a:r>
              <a:rPr lang="de-DE" sz="1200" dirty="0" smtClean="0">
                <a:solidFill>
                  <a:srgbClr val="0000FF"/>
                </a:solidFill>
              </a:rPr>
              <a:t>, In: </a:t>
            </a:r>
            <a:r>
              <a:rPr lang="de-DE" sz="1200" dirty="0" err="1">
                <a:solidFill>
                  <a:srgbClr val="0000FF"/>
                </a:solidFill>
              </a:rPr>
              <a:t>Proceedings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19th Annual Symposium on </a:t>
            </a:r>
            <a:r>
              <a:rPr lang="de-DE" sz="1200" dirty="0" err="1">
                <a:solidFill>
                  <a:srgbClr val="0000FF"/>
                </a:solidFill>
              </a:rPr>
              <a:t>Foundations</a:t>
            </a:r>
            <a:r>
              <a:rPr lang="de-DE" sz="1200" dirty="0">
                <a:solidFill>
                  <a:srgbClr val="0000FF"/>
                </a:solidFill>
              </a:rPr>
              <a:t> of Computer </a:t>
            </a:r>
            <a:r>
              <a:rPr lang="de-DE" sz="1200" dirty="0" smtClean="0">
                <a:solidFill>
                  <a:srgbClr val="0000FF"/>
                </a:solidFill>
              </a:rPr>
              <a:t>Science, S. </a:t>
            </a:r>
            <a:r>
              <a:rPr lang="de-DE" sz="1200" dirty="0">
                <a:solidFill>
                  <a:srgbClr val="0000FF"/>
                </a:solidFill>
              </a:rPr>
              <a:t>8–21, </a:t>
            </a:r>
            <a:r>
              <a:rPr lang="de-DE" sz="1200" b="1" dirty="0">
                <a:solidFill>
                  <a:srgbClr val="FF0000"/>
                </a:solidFill>
              </a:rPr>
              <a:t>1978</a:t>
            </a:r>
          </a:p>
        </p:txBody>
      </p:sp>
    </p:spTree>
    <p:extLst>
      <p:ext uri="{BB962C8B-B14F-4D97-AF65-F5344CB8AC3E}">
        <p14:creationId xmlns:p14="http://schemas.microsoft.com/office/powerpoint/2010/main" val="362292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835D5-E9D3-8D48-86E8-1675A5057AA5}" type="slidenum">
              <a:rPr lang="de-DE"/>
              <a:pPr/>
              <a:t>73</a:t>
            </a:fld>
            <a:endParaRPr lang="de-DE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Beispiel:</a:t>
            </a:r>
          </a:p>
        </p:txBody>
      </p:sp>
      <p:sp>
        <p:nvSpPr>
          <p:cNvPr id="396292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6293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6294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6295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96296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96297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6298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96299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396300" name="Oval 12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6301" name="Oval 13"/>
          <p:cNvSpPr>
            <a:spLocks noChangeArrowheads="1"/>
          </p:cNvSpPr>
          <p:nvPr/>
        </p:nvSpPr>
        <p:spPr bwMode="auto">
          <a:xfrm>
            <a:off x="327660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6302" name="Oval 14"/>
          <p:cNvSpPr>
            <a:spLocks noChangeArrowheads="1"/>
          </p:cNvSpPr>
          <p:nvPr/>
        </p:nvSpPr>
        <p:spPr bwMode="auto">
          <a:xfrm>
            <a:off x="2484438" y="30686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6303" name="Line 15"/>
          <p:cNvSpPr>
            <a:spLocks noChangeShapeType="1"/>
          </p:cNvSpPr>
          <p:nvPr/>
        </p:nvSpPr>
        <p:spPr bwMode="auto">
          <a:xfrm flipH="1">
            <a:off x="2051050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04" name="Line 16"/>
          <p:cNvSpPr>
            <a:spLocks noChangeShapeType="1"/>
          </p:cNvSpPr>
          <p:nvPr/>
        </p:nvSpPr>
        <p:spPr bwMode="auto">
          <a:xfrm>
            <a:off x="2916238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05" name="Line 1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06" name="Line 1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07" name="Line 19"/>
          <p:cNvSpPr>
            <a:spLocks noChangeShapeType="1"/>
          </p:cNvSpPr>
          <p:nvPr/>
        </p:nvSpPr>
        <p:spPr bwMode="auto">
          <a:xfrm flipH="1">
            <a:off x="305911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08" name="Line 20"/>
          <p:cNvSpPr>
            <a:spLocks noChangeShapeType="1"/>
          </p:cNvSpPr>
          <p:nvPr/>
        </p:nvSpPr>
        <p:spPr bwMode="auto">
          <a:xfrm>
            <a:off x="35639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09" name="Oval 21"/>
          <p:cNvSpPr>
            <a:spLocks noChangeArrowheads="1"/>
          </p:cNvSpPr>
          <p:nvPr/>
        </p:nvSpPr>
        <p:spPr bwMode="auto">
          <a:xfrm>
            <a:off x="507523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96310" name="Oval 22"/>
          <p:cNvSpPr>
            <a:spLocks noChangeArrowheads="1"/>
          </p:cNvSpPr>
          <p:nvPr/>
        </p:nvSpPr>
        <p:spPr bwMode="auto">
          <a:xfrm>
            <a:off x="673258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96311" name="Oval 23"/>
          <p:cNvSpPr>
            <a:spLocks noChangeArrowheads="1"/>
          </p:cNvSpPr>
          <p:nvPr/>
        </p:nvSpPr>
        <p:spPr bwMode="auto">
          <a:xfrm>
            <a:off x="5940425" y="30686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96312" name="Line 24"/>
          <p:cNvSpPr>
            <a:spLocks noChangeShapeType="1"/>
          </p:cNvSpPr>
          <p:nvPr/>
        </p:nvSpPr>
        <p:spPr bwMode="auto">
          <a:xfrm flipH="1">
            <a:off x="5507038" y="3573463"/>
            <a:ext cx="504825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13" name="Line 25"/>
          <p:cNvSpPr>
            <a:spLocks noChangeShapeType="1"/>
          </p:cNvSpPr>
          <p:nvPr/>
        </p:nvSpPr>
        <p:spPr bwMode="auto">
          <a:xfrm>
            <a:off x="6372225" y="3573463"/>
            <a:ext cx="431800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14" name="Line 26"/>
          <p:cNvSpPr>
            <a:spLocks noChangeShapeType="1"/>
          </p:cNvSpPr>
          <p:nvPr/>
        </p:nvSpPr>
        <p:spPr bwMode="auto">
          <a:xfrm flipH="1">
            <a:off x="48593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15" name="Line 27"/>
          <p:cNvSpPr>
            <a:spLocks noChangeShapeType="1"/>
          </p:cNvSpPr>
          <p:nvPr/>
        </p:nvSpPr>
        <p:spPr bwMode="auto">
          <a:xfrm>
            <a:off x="536416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16" name="Line 28"/>
          <p:cNvSpPr>
            <a:spLocks noChangeShapeType="1"/>
          </p:cNvSpPr>
          <p:nvPr/>
        </p:nvSpPr>
        <p:spPr bwMode="auto">
          <a:xfrm flipH="1">
            <a:off x="651510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17" name="Line 29"/>
          <p:cNvSpPr>
            <a:spLocks noChangeShapeType="1"/>
          </p:cNvSpPr>
          <p:nvPr/>
        </p:nvSpPr>
        <p:spPr bwMode="auto">
          <a:xfrm>
            <a:off x="701992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18" name="Oval 30"/>
          <p:cNvSpPr>
            <a:spLocks noChangeArrowheads="1"/>
          </p:cNvSpPr>
          <p:nvPr/>
        </p:nvSpPr>
        <p:spPr bwMode="auto">
          <a:xfrm>
            <a:off x="4211638" y="191611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6319" name="Line 31"/>
          <p:cNvSpPr>
            <a:spLocks noChangeShapeType="1"/>
          </p:cNvSpPr>
          <p:nvPr/>
        </p:nvSpPr>
        <p:spPr bwMode="auto">
          <a:xfrm flipH="1">
            <a:off x="2987675" y="2276475"/>
            <a:ext cx="1223963" cy="865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0" name="Line 32"/>
          <p:cNvSpPr>
            <a:spLocks noChangeShapeType="1"/>
          </p:cNvSpPr>
          <p:nvPr/>
        </p:nvSpPr>
        <p:spPr bwMode="auto">
          <a:xfrm>
            <a:off x="4716463" y="2349500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1" name="Line 33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2" name="Line 34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3" name="Line 35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4" name="Line 36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5" name="Line 37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6" name="Line 38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7" name="Line 39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8" name="Line 40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29" name="Line 41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30" name="Line 42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31" name="Line 43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32" name="Line 44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33" name="Line 45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6334" name="Line 46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Rechteck 47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8003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1DB6D-791C-1349-AEEF-3340DDC749E7}" type="slidenum">
              <a:rPr lang="de-DE"/>
              <a:pPr/>
              <a:t>74</a:t>
            </a:fld>
            <a:endParaRPr lang="de-DE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n-US" sz="2400" dirty="0" err="1" smtClean="0"/>
              <a:t>Andere</a:t>
            </a:r>
            <a:r>
              <a:rPr lang="en-US" sz="2400" dirty="0" smtClean="0"/>
              <a:t> </a:t>
            </a:r>
            <a:r>
              <a:rPr lang="en-US" sz="2400" dirty="0" err="1" smtClean="0"/>
              <a:t>Deutung</a:t>
            </a:r>
            <a:r>
              <a:rPr lang="en-US" sz="2400" dirty="0" smtClean="0"/>
              <a:t> von Rot-</a:t>
            </a:r>
            <a:r>
              <a:rPr lang="en-US" sz="2400" dirty="0" err="1" smtClean="0"/>
              <a:t>schwarz</a:t>
            </a:r>
            <a:r>
              <a:rPr lang="en-US" sz="2400" dirty="0" smtClean="0"/>
              <a:t>-</a:t>
            </a:r>
            <a:r>
              <a:rPr lang="en-US" sz="2400" dirty="0" err="1" smtClean="0"/>
              <a:t>Mustern</a:t>
            </a:r>
            <a:r>
              <a:rPr lang="en-US" sz="2400" dirty="0" smtClean="0"/>
              <a:t>: </a:t>
            </a:r>
            <a:endParaRPr lang="en-US" sz="2400" dirty="0"/>
          </a:p>
          <a:p>
            <a:pPr marL="609600" indent="-609600">
              <a:buFontTx/>
              <a:buNone/>
            </a:pPr>
            <a:r>
              <a:rPr lang="en-US" sz="2400" dirty="0" smtClean="0"/>
              <a:t>B-Baum (Baum </a:t>
            </a:r>
            <a:r>
              <a:rPr lang="en-US" sz="2400" dirty="0" err="1" smtClean="0"/>
              <a:t>mit</a:t>
            </a:r>
            <a:r>
              <a:rPr lang="en-US" sz="2400" dirty="0" smtClean="0"/>
              <a:t> “</a:t>
            </a:r>
            <a:r>
              <a:rPr lang="en-US" sz="2400" dirty="0" err="1" smtClean="0"/>
              <a:t>Separatoren</a:t>
            </a:r>
            <a:r>
              <a:rPr lang="en-US" sz="2400" dirty="0" smtClean="0"/>
              <a:t>” und min 2 max 4 </a:t>
            </a:r>
            <a:r>
              <a:rPr lang="en-US" sz="2400" dirty="0" err="1" smtClean="0"/>
              <a:t>Nachfolger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97316" name="Oval 4"/>
          <p:cNvSpPr>
            <a:spLocks noChangeArrowheads="1"/>
          </p:cNvSpPr>
          <p:nvPr/>
        </p:nvSpPr>
        <p:spPr bwMode="auto">
          <a:xfrm>
            <a:off x="1331913" y="2420888"/>
            <a:ext cx="1008062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15</a:t>
            </a:r>
          </a:p>
        </p:txBody>
      </p:sp>
      <p:sp>
        <p:nvSpPr>
          <p:cNvPr id="397317" name="Oval 5"/>
          <p:cNvSpPr>
            <a:spLocks noChangeArrowheads="1"/>
          </p:cNvSpPr>
          <p:nvPr/>
        </p:nvSpPr>
        <p:spPr bwMode="auto">
          <a:xfrm>
            <a:off x="1258888" y="3575000"/>
            <a:ext cx="1152525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13   14</a:t>
            </a:r>
          </a:p>
        </p:txBody>
      </p:sp>
      <p:sp>
        <p:nvSpPr>
          <p:cNvPr id="397318" name="Oval 6"/>
          <p:cNvSpPr>
            <a:spLocks noChangeArrowheads="1"/>
          </p:cNvSpPr>
          <p:nvPr/>
        </p:nvSpPr>
        <p:spPr bwMode="auto">
          <a:xfrm>
            <a:off x="1187450" y="4871988"/>
            <a:ext cx="1295400" cy="431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6   7   8</a:t>
            </a:r>
          </a:p>
        </p:txBody>
      </p:sp>
      <p:sp>
        <p:nvSpPr>
          <p:cNvPr id="397319" name="Line 7"/>
          <p:cNvSpPr>
            <a:spLocks noChangeShapeType="1"/>
          </p:cNvSpPr>
          <p:nvPr/>
        </p:nvSpPr>
        <p:spPr bwMode="auto">
          <a:xfrm flipH="1">
            <a:off x="1258888" y="2854275"/>
            <a:ext cx="21748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0" name="Line 8"/>
          <p:cNvSpPr>
            <a:spLocks noChangeShapeType="1"/>
          </p:cNvSpPr>
          <p:nvPr/>
        </p:nvSpPr>
        <p:spPr bwMode="auto">
          <a:xfrm>
            <a:off x="2124075" y="2854275"/>
            <a:ext cx="21748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1" name="Line 9"/>
          <p:cNvSpPr>
            <a:spLocks noChangeShapeType="1"/>
          </p:cNvSpPr>
          <p:nvPr/>
        </p:nvSpPr>
        <p:spPr bwMode="auto">
          <a:xfrm flipH="1">
            <a:off x="1187450" y="4006800"/>
            <a:ext cx="21748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2" name="Line 10"/>
          <p:cNvSpPr>
            <a:spLocks noChangeShapeType="1"/>
          </p:cNvSpPr>
          <p:nvPr/>
        </p:nvSpPr>
        <p:spPr bwMode="auto">
          <a:xfrm>
            <a:off x="2268538" y="4006800"/>
            <a:ext cx="21748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3" name="Line 11"/>
          <p:cNvSpPr>
            <a:spLocks noChangeShapeType="1"/>
          </p:cNvSpPr>
          <p:nvPr/>
        </p:nvSpPr>
        <p:spPr bwMode="auto">
          <a:xfrm flipH="1">
            <a:off x="1835150" y="4078238"/>
            <a:ext cx="158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4" name="Line 12"/>
          <p:cNvSpPr>
            <a:spLocks noChangeShapeType="1"/>
          </p:cNvSpPr>
          <p:nvPr/>
        </p:nvSpPr>
        <p:spPr bwMode="auto">
          <a:xfrm flipH="1">
            <a:off x="1042988" y="5232350"/>
            <a:ext cx="21748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5" name="Line 13"/>
          <p:cNvSpPr>
            <a:spLocks noChangeShapeType="1"/>
          </p:cNvSpPr>
          <p:nvPr/>
        </p:nvSpPr>
        <p:spPr bwMode="auto">
          <a:xfrm flipH="1">
            <a:off x="1476375" y="5303788"/>
            <a:ext cx="144463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6" name="Line 14"/>
          <p:cNvSpPr>
            <a:spLocks noChangeShapeType="1"/>
          </p:cNvSpPr>
          <p:nvPr/>
        </p:nvSpPr>
        <p:spPr bwMode="auto">
          <a:xfrm>
            <a:off x="2339975" y="5232350"/>
            <a:ext cx="21748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7" name="Line 15"/>
          <p:cNvSpPr>
            <a:spLocks noChangeShapeType="1"/>
          </p:cNvSpPr>
          <p:nvPr/>
        </p:nvSpPr>
        <p:spPr bwMode="auto">
          <a:xfrm>
            <a:off x="1979613" y="5303788"/>
            <a:ext cx="144462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8" name="Line 16"/>
          <p:cNvSpPr>
            <a:spLocks noChangeShapeType="1"/>
          </p:cNvSpPr>
          <p:nvPr/>
        </p:nvSpPr>
        <p:spPr bwMode="auto">
          <a:xfrm>
            <a:off x="3563938" y="2638375"/>
            <a:ext cx="12239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29" name="Line 17"/>
          <p:cNvSpPr>
            <a:spLocks noChangeShapeType="1"/>
          </p:cNvSpPr>
          <p:nvPr/>
        </p:nvSpPr>
        <p:spPr bwMode="auto">
          <a:xfrm>
            <a:off x="3563938" y="3863925"/>
            <a:ext cx="12239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30" name="Line 18"/>
          <p:cNvSpPr>
            <a:spLocks noChangeShapeType="1"/>
          </p:cNvSpPr>
          <p:nvPr/>
        </p:nvSpPr>
        <p:spPr bwMode="auto">
          <a:xfrm>
            <a:off x="3563938" y="5159325"/>
            <a:ext cx="12239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31" name="Oval 19"/>
          <p:cNvSpPr>
            <a:spLocks noChangeArrowheads="1"/>
          </p:cNvSpPr>
          <p:nvPr/>
        </p:nvSpPr>
        <p:spPr bwMode="auto">
          <a:xfrm>
            <a:off x="6588125" y="242088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15</a:t>
            </a:r>
          </a:p>
        </p:txBody>
      </p:sp>
      <p:sp>
        <p:nvSpPr>
          <p:cNvPr id="397332" name="Line 20"/>
          <p:cNvSpPr>
            <a:spLocks noChangeShapeType="1"/>
          </p:cNvSpPr>
          <p:nvPr/>
        </p:nvSpPr>
        <p:spPr bwMode="auto">
          <a:xfrm flipH="1">
            <a:off x="6372225" y="2781250"/>
            <a:ext cx="21748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7333" name="Line 21"/>
          <p:cNvSpPr>
            <a:spLocks noChangeShapeType="1"/>
          </p:cNvSpPr>
          <p:nvPr/>
        </p:nvSpPr>
        <p:spPr bwMode="auto">
          <a:xfrm>
            <a:off x="7019925" y="2781250"/>
            <a:ext cx="21748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97358" name="Group 46"/>
          <p:cNvGrpSpPr>
            <a:grpSpLocks/>
          </p:cNvGrpSpPr>
          <p:nvPr/>
        </p:nvGrpSpPr>
        <p:grpSpPr bwMode="auto">
          <a:xfrm>
            <a:off x="5435600" y="3430538"/>
            <a:ext cx="2881313" cy="1079500"/>
            <a:chOff x="3288" y="2251"/>
            <a:chExt cx="2042" cy="816"/>
          </a:xfrm>
        </p:grpSpPr>
        <p:sp>
          <p:nvSpPr>
            <p:cNvPr id="397335" name="Oval 23"/>
            <p:cNvSpPr>
              <a:spLocks noChangeArrowheads="1"/>
            </p:cNvSpPr>
            <p:nvPr/>
          </p:nvSpPr>
          <p:spPr bwMode="auto">
            <a:xfrm>
              <a:off x="3424" y="2251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13</a:t>
              </a:r>
            </a:p>
          </p:txBody>
        </p:sp>
        <p:sp>
          <p:nvSpPr>
            <p:cNvPr id="397336" name="Line 24"/>
            <p:cNvSpPr>
              <a:spLocks noChangeShapeType="1"/>
            </p:cNvSpPr>
            <p:nvPr/>
          </p:nvSpPr>
          <p:spPr bwMode="auto">
            <a:xfrm flipH="1">
              <a:off x="3288" y="2478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37" name="Line 25"/>
            <p:cNvSpPr>
              <a:spLocks noChangeShapeType="1"/>
            </p:cNvSpPr>
            <p:nvPr/>
          </p:nvSpPr>
          <p:spPr bwMode="auto">
            <a:xfrm>
              <a:off x="3696" y="2478"/>
              <a:ext cx="137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38" name="Oval 26"/>
            <p:cNvSpPr>
              <a:spLocks noChangeArrowheads="1"/>
            </p:cNvSpPr>
            <p:nvPr/>
          </p:nvSpPr>
          <p:spPr bwMode="auto">
            <a:xfrm>
              <a:off x="3741" y="2659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14</a:t>
              </a:r>
            </a:p>
          </p:txBody>
        </p:sp>
        <p:sp>
          <p:nvSpPr>
            <p:cNvPr id="397339" name="Line 27"/>
            <p:cNvSpPr>
              <a:spLocks noChangeShapeType="1"/>
            </p:cNvSpPr>
            <p:nvPr/>
          </p:nvSpPr>
          <p:spPr bwMode="auto">
            <a:xfrm flipH="1">
              <a:off x="3605" y="2886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40" name="Line 28"/>
            <p:cNvSpPr>
              <a:spLocks noChangeShapeType="1"/>
            </p:cNvSpPr>
            <p:nvPr/>
          </p:nvSpPr>
          <p:spPr bwMode="auto">
            <a:xfrm>
              <a:off x="4013" y="2886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41" name="Oval 29"/>
            <p:cNvSpPr>
              <a:spLocks noChangeArrowheads="1"/>
            </p:cNvSpPr>
            <p:nvPr/>
          </p:nvSpPr>
          <p:spPr bwMode="auto">
            <a:xfrm>
              <a:off x="4921" y="2251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14</a:t>
              </a:r>
            </a:p>
          </p:txBody>
        </p:sp>
        <p:sp>
          <p:nvSpPr>
            <p:cNvPr id="397342" name="Line 30"/>
            <p:cNvSpPr>
              <a:spLocks noChangeShapeType="1"/>
            </p:cNvSpPr>
            <p:nvPr/>
          </p:nvSpPr>
          <p:spPr bwMode="auto">
            <a:xfrm flipH="1">
              <a:off x="4785" y="2478"/>
              <a:ext cx="137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43" name="Line 31"/>
            <p:cNvSpPr>
              <a:spLocks noChangeShapeType="1"/>
            </p:cNvSpPr>
            <p:nvPr/>
          </p:nvSpPr>
          <p:spPr bwMode="auto">
            <a:xfrm>
              <a:off x="5193" y="2478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44" name="Oval 32"/>
            <p:cNvSpPr>
              <a:spLocks noChangeArrowheads="1"/>
            </p:cNvSpPr>
            <p:nvPr/>
          </p:nvSpPr>
          <p:spPr bwMode="auto">
            <a:xfrm>
              <a:off x="4603" y="2659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13</a:t>
              </a:r>
            </a:p>
          </p:txBody>
        </p:sp>
        <p:sp>
          <p:nvSpPr>
            <p:cNvPr id="397345" name="Line 33"/>
            <p:cNvSpPr>
              <a:spLocks noChangeShapeType="1"/>
            </p:cNvSpPr>
            <p:nvPr/>
          </p:nvSpPr>
          <p:spPr bwMode="auto">
            <a:xfrm flipH="1">
              <a:off x="4467" y="2886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46" name="Line 34"/>
            <p:cNvSpPr>
              <a:spLocks noChangeShapeType="1"/>
            </p:cNvSpPr>
            <p:nvPr/>
          </p:nvSpPr>
          <p:spPr bwMode="auto">
            <a:xfrm>
              <a:off x="4875" y="2886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97359" name="Group 47"/>
          <p:cNvGrpSpPr>
            <a:grpSpLocks/>
          </p:cNvGrpSpPr>
          <p:nvPr/>
        </p:nvGrpSpPr>
        <p:grpSpPr bwMode="auto">
          <a:xfrm>
            <a:off x="6156325" y="4871988"/>
            <a:ext cx="1441450" cy="936625"/>
            <a:chOff x="3696" y="3158"/>
            <a:chExt cx="1180" cy="816"/>
          </a:xfrm>
        </p:grpSpPr>
        <p:sp>
          <p:nvSpPr>
            <p:cNvPr id="397347" name="Oval 35"/>
            <p:cNvSpPr>
              <a:spLocks noChangeArrowheads="1"/>
            </p:cNvSpPr>
            <p:nvPr/>
          </p:nvSpPr>
          <p:spPr bwMode="auto">
            <a:xfrm>
              <a:off x="4150" y="3158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7</a:t>
              </a:r>
            </a:p>
          </p:txBody>
        </p:sp>
        <p:sp>
          <p:nvSpPr>
            <p:cNvPr id="397349" name="Line 37"/>
            <p:cNvSpPr>
              <a:spLocks noChangeShapeType="1"/>
            </p:cNvSpPr>
            <p:nvPr/>
          </p:nvSpPr>
          <p:spPr bwMode="auto">
            <a:xfrm>
              <a:off x="4422" y="3385"/>
              <a:ext cx="137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50" name="Oval 38"/>
            <p:cNvSpPr>
              <a:spLocks noChangeArrowheads="1"/>
            </p:cNvSpPr>
            <p:nvPr/>
          </p:nvSpPr>
          <p:spPr bwMode="auto">
            <a:xfrm>
              <a:off x="4467" y="3566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397351" name="Line 39"/>
            <p:cNvSpPr>
              <a:spLocks noChangeShapeType="1"/>
            </p:cNvSpPr>
            <p:nvPr/>
          </p:nvSpPr>
          <p:spPr bwMode="auto">
            <a:xfrm flipH="1">
              <a:off x="4331" y="3793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52" name="Line 40"/>
            <p:cNvSpPr>
              <a:spLocks noChangeShapeType="1"/>
            </p:cNvSpPr>
            <p:nvPr/>
          </p:nvSpPr>
          <p:spPr bwMode="auto">
            <a:xfrm>
              <a:off x="4739" y="3793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53" name="Line 41"/>
            <p:cNvSpPr>
              <a:spLocks noChangeShapeType="1"/>
            </p:cNvSpPr>
            <p:nvPr/>
          </p:nvSpPr>
          <p:spPr bwMode="auto">
            <a:xfrm flipH="1">
              <a:off x="4014" y="3385"/>
              <a:ext cx="137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54" name="Oval 42"/>
            <p:cNvSpPr>
              <a:spLocks noChangeArrowheads="1"/>
            </p:cNvSpPr>
            <p:nvPr/>
          </p:nvSpPr>
          <p:spPr bwMode="auto">
            <a:xfrm>
              <a:off x="3832" y="3566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397355" name="Line 43"/>
            <p:cNvSpPr>
              <a:spLocks noChangeShapeType="1"/>
            </p:cNvSpPr>
            <p:nvPr/>
          </p:nvSpPr>
          <p:spPr bwMode="auto">
            <a:xfrm flipH="1">
              <a:off x="3696" y="3793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7356" name="Line 44"/>
            <p:cNvSpPr>
              <a:spLocks noChangeShapeType="1"/>
            </p:cNvSpPr>
            <p:nvPr/>
          </p:nvSpPr>
          <p:spPr bwMode="auto">
            <a:xfrm>
              <a:off x="4104" y="3793"/>
              <a:ext cx="137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97357" name="Text Box 45"/>
          <p:cNvSpPr txBox="1">
            <a:spLocks noChangeArrowheads="1"/>
          </p:cNvSpPr>
          <p:nvPr/>
        </p:nvSpPr>
        <p:spPr bwMode="auto">
          <a:xfrm>
            <a:off x="6567488" y="345117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oder</a:t>
            </a:r>
          </a:p>
        </p:txBody>
      </p:sp>
      <p:sp>
        <p:nvSpPr>
          <p:cNvPr id="49" name="Rechteck 48"/>
          <p:cNvSpPr/>
          <p:nvPr/>
        </p:nvSpPr>
        <p:spPr>
          <a:xfrm>
            <a:off x="2195736" y="6207695"/>
            <a:ext cx="4860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Rudolf </a:t>
            </a:r>
            <a:r>
              <a:rPr lang="de-DE" sz="1200" b="1" dirty="0">
                <a:solidFill>
                  <a:srgbClr val="FF0000"/>
                </a:solidFill>
              </a:rPr>
              <a:t>B</a:t>
            </a:r>
            <a:r>
              <a:rPr lang="de-DE" sz="1200" dirty="0">
                <a:solidFill>
                  <a:srgbClr val="0000FF"/>
                </a:solidFill>
              </a:rPr>
              <a:t>ayer, </a:t>
            </a:r>
            <a:r>
              <a:rPr lang="de-DE" sz="1200" dirty="0" err="1">
                <a:solidFill>
                  <a:srgbClr val="0000FF"/>
                </a:solidFill>
              </a:rPr>
              <a:t>Symmetric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binary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b="1" dirty="0">
                <a:solidFill>
                  <a:srgbClr val="FF0000"/>
                </a:solidFill>
              </a:rPr>
              <a:t>B</a:t>
            </a:r>
            <a:r>
              <a:rPr lang="de-DE" sz="1200" dirty="0">
                <a:solidFill>
                  <a:srgbClr val="0000FF"/>
                </a:solidFill>
              </a:rPr>
              <a:t>-</a:t>
            </a:r>
            <a:r>
              <a:rPr lang="de-DE" sz="1200" dirty="0" err="1">
                <a:solidFill>
                  <a:srgbClr val="0000FF"/>
                </a:solidFill>
              </a:rPr>
              <a:t>Trees</a:t>
            </a:r>
            <a:r>
              <a:rPr lang="de-DE" sz="1200" dirty="0">
                <a:solidFill>
                  <a:srgbClr val="0000FF"/>
                </a:solidFill>
              </a:rPr>
              <a:t>: Data </a:t>
            </a:r>
            <a:r>
              <a:rPr lang="de-DE" sz="1200" dirty="0" err="1">
                <a:solidFill>
                  <a:srgbClr val="0000FF"/>
                </a:solidFill>
              </a:rPr>
              <a:t>structure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and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maintenance</a:t>
            </a:r>
            <a:r>
              <a:rPr lang="de-DE" sz="1200" dirty="0">
                <a:solidFill>
                  <a:srgbClr val="0000FF"/>
                </a:solidFill>
              </a:rPr>
              <a:t> </a:t>
            </a:r>
            <a:r>
              <a:rPr lang="de-DE" sz="1200" dirty="0" err="1">
                <a:solidFill>
                  <a:srgbClr val="0000FF"/>
                </a:solidFill>
              </a:rPr>
              <a:t>algorithms</a:t>
            </a:r>
            <a:r>
              <a:rPr lang="de-DE" sz="1200" dirty="0">
                <a:solidFill>
                  <a:srgbClr val="0000FF"/>
                </a:solidFill>
              </a:rPr>
              <a:t>. Acta </a:t>
            </a:r>
            <a:r>
              <a:rPr lang="de-DE" sz="1200" dirty="0" err="1">
                <a:solidFill>
                  <a:srgbClr val="0000FF"/>
                </a:solidFill>
              </a:rPr>
              <a:t>Informatica</a:t>
            </a:r>
            <a:r>
              <a:rPr lang="de-DE" sz="1200" dirty="0">
                <a:solidFill>
                  <a:srgbClr val="0000FF"/>
                </a:solidFill>
              </a:rPr>
              <a:t> 1 (4), S. 290–306, </a:t>
            </a:r>
            <a:r>
              <a:rPr lang="de-DE" sz="1200" b="1" dirty="0">
                <a:solidFill>
                  <a:srgbClr val="FF0000"/>
                </a:solidFill>
              </a:rPr>
              <a:t>1972</a:t>
            </a:r>
          </a:p>
        </p:txBody>
      </p:sp>
    </p:spTree>
    <p:extLst>
      <p:ext uri="{BB962C8B-B14F-4D97-AF65-F5344CB8AC3E}">
        <p14:creationId xmlns:p14="http://schemas.microsoft.com/office/powerpoint/2010/main" val="182865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4F27D-F1D7-A94E-8F73-3C516241D720}" type="slidenum">
              <a:rPr lang="de-DE"/>
              <a:pPr/>
              <a:t>75</a:t>
            </a:fld>
            <a:endParaRPr lang="de-DE"/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R-S-Baum:</a:t>
            </a:r>
          </a:p>
        </p:txBody>
      </p:sp>
      <p:sp>
        <p:nvSpPr>
          <p:cNvPr id="398340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8341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8342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8343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98344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98345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8346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98347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cmsy10" charset="0"/>
              </a:rPr>
              <a:t>1</a:t>
            </a:r>
          </a:p>
        </p:txBody>
      </p:sp>
      <p:sp>
        <p:nvSpPr>
          <p:cNvPr id="398348" name="Oval 12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8349" name="Oval 13"/>
          <p:cNvSpPr>
            <a:spLocks noChangeArrowheads="1"/>
          </p:cNvSpPr>
          <p:nvPr/>
        </p:nvSpPr>
        <p:spPr bwMode="auto">
          <a:xfrm>
            <a:off x="327660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8350" name="Oval 14"/>
          <p:cNvSpPr>
            <a:spLocks noChangeArrowheads="1"/>
          </p:cNvSpPr>
          <p:nvPr/>
        </p:nvSpPr>
        <p:spPr bwMode="auto">
          <a:xfrm>
            <a:off x="2484438" y="3068638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8351" name="Line 15"/>
          <p:cNvSpPr>
            <a:spLocks noChangeShapeType="1"/>
          </p:cNvSpPr>
          <p:nvPr/>
        </p:nvSpPr>
        <p:spPr bwMode="auto">
          <a:xfrm flipH="1">
            <a:off x="2051050" y="3573463"/>
            <a:ext cx="504825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2" name="Line 16"/>
          <p:cNvSpPr>
            <a:spLocks noChangeShapeType="1"/>
          </p:cNvSpPr>
          <p:nvPr/>
        </p:nvSpPr>
        <p:spPr bwMode="auto">
          <a:xfrm>
            <a:off x="2916238" y="3573463"/>
            <a:ext cx="43180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3" name="Line 1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4" name="Line 1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5" name="Line 19"/>
          <p:cNvSpPr>
            <a:spLocks noChangeShapeType="1"/>
          </p:cNvSpPr>
          <p:nvPr/>
        </p:nvSpPr>
        <p:spPr bwMode="auto">
          <a:xfrm flipH="1">
            <a:off x="305911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6" name="Line 20"/>
          <p:cNvSpPr>
            <a:spLocks noChangeShapeType="1"/>
          </p:cNvSpPr>
          <p:nvPr/>
        </p:nvSpPr>
        <p:spPr bwMode="auto">
          <a:xfrm>
            <a:off x="35639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57" name="Oval 21"/>
          <p:cNvSpPr>
            <a:spLocks noChangeArrowheads="1"/>
          </p:cNvSpPr>
          <p:nvPr/>
        </p:nvSpPr>
        <p:spPr bwMode="auto">
          <a:xfrm>
            <a:off x="507523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98358" name="Oval 22"/>
          <p:cNvSpPr>
            <a:spLocks noChangeArrowheads="1"/>
          </p:cNvSpPr>
          <p:nvPr/>
        </p:nvSpPr>
        <p:spPr bwMode="auto">
          <a:xfrm>
            <a:off x="6732588" y="422116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398359" name="Oval 23"/>
          <p:cNvSpPr>
            <a:spLocks noChangeArrowheads="1"/>
          </p:cNvSpPr>
          <p:nvPr/>
        </p:nvSpPr>
        <p:spPr bwMode="auto">
          <a:xfrm>
            <a:off x="5940425" y="3068638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98360" name="Line 24"/>
          <p:cNvSpPr>
            <a:spLocks noChangeShapeType="1"/>
          </p:cNvSpPr>
          <p:nvPr/>
        </p:nvSpPr>
        <p:spPr bwMode="auto">
          <a:xfrm flipH="1">
            <a:off x="5507038" y="3573463"/>
            <a:ext cx="504825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1" name="Line 25"/>
          <p:cNvSpPr>
            <a:spLocks noChangeShapeType="1"/>
          </p:cNvSpPr>
          <p:nvPr/>
        </p:nvSpPr>
        <p:spPr bwMode="auto">
          <a:xfrm>
            <a:off x="6372225" y="3573463"/>
            <a:ext cx="431800" cy="6477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2" name="Line 26"/>
          <p:cNvSpPr>
            <a:spLocks noChangeShapeType="1"/>
          </p:cNvSpPr>
          <p:nvPr/>
        </p:nvSpPr>
        <p:spPr bwMode="auto">
          <a:xfrm flipH="1">
            <a:off x="48593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3" name="Line 27"/>
          <p:cNvSpPr>
            <a:spLocks noChangeShapeType="1"/>
          </p:cNvSpPr>
          <p:nvPr/>
        </p:nvSpPr>
        <p:spPr bwMode="auto">
          <a:xfrm>
            <a:off x="536416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4" name="Line 28"/>
          <p:cNvSpPr>
            <a:spLocks noChangeShapeType="1"/>
          </p:cNvSpPr>
          <p:nvPr/>
        </p:nvSpPr>
        <p:spPr bwMode="auto">
          <a:xfrm flipH="1">
            <a:off x="651510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5" name="Line 29"/>
          <p:cNvSpPr>
            <a:spLocks noChangeShapeType="1"/>
          </p:cNvSpPr>
          <p:nvPr/>
        </p:nvSpPr>
        <p:spPr bwMode="auto">
          <a:xfrm>
            <a:off x="701992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6" name="Oval 30"/>
          <p:cNvSpPr>
            <a:spLocks noChangeArrowheads="1"/>
          </p:cNvSpPr>
          <p:nvPr/>
        </p:nvSpPr>
        <p:spPr bwMode="auto">
          <a:xfrm>
            <a:off x="4211638" y="1916113"/>
            <a:ext cx="50323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8367" name="Line 31"/>
          <p:cNvSpPr>
            <a:spLocks noChangeShapeType="1"/>
          </p:cNvSpPr>
          <p:nvPr/>
        </p:nvSpPr>
        <p:spPr bwMode="auto">
          <a:xfrm flipH="1">
            <a:off x="2987675" y="2276475"/>
            <a:ext cx="1223963" cy="865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8" name="Line 32"/>
          <p:cNvSpPr>
            <a:spLocks noChangeShapeType="1"/>
          </p:cNvSpPr>
          <p:nvPr/>
        </p:nvSpPr>
        <p:spPr bwMode="auto">
          <a:xfrm>
            <a:off x="4716463" y="2349500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69" name="Line 33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0" name="Line 34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1" name="Line 35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2" name="Line 36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3" name="Line 37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4" name="Line 38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5" name="Line 39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6" name="Line 40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7" name="Line 41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8" name="Line 42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79" name="Line 43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80" name="Line 44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81" name="Line 45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82" name="Line 46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8383" name="Oval 47"/>
          <p:cNvSpPr>
            <a:spLocks noChangeArrowheads="1"/>
          </p:cNvSpPr>
          <p:nvPr/>
        </p:nvSpPr>
        <p:spPr bwMode="auto">
          <a:xfrm rot="-2000443">
            <a:off x="2114550" y="2174875"/>
            <a:ext cx="2976563" cy="11525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8384" name="Oval 48"/>
          <p:cNvSpPr>
            <a:spLocks noChangeArrowheads="1"/>
          </p:cNvSpPr>
          <p:nvPr/>
        </p:nvSpPr>
        <p:spPr bwMode="auto">
          <a:xfrm>
            <a:off x="4787900" y="2924175"/>
            <a:ext cx="2736850" cy="23050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8103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8F2A0-BB90-C34A-9FAE-124FA62AD898}" type="slidenum">
              <a:rPr lang="de-DE"/>
              <a:pPr/>
              <a:t>76</a:t>
            </a:fld>
            <a:endParaRPr lang="de-DE"/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B-</a:t>
            </a:r>
            <a:r>
              <a:rPr lang="en-US" dirty="0"/>
              <a:t>Baum:</a:t>
            </a:r>
          </a:p>
        </p:txBody>
      </p:sp>
      <p:sp>
        <p:nvSpPr>
          <p:cNvPr id="399364" name="Rectangle 4"/>
          <p:cNvSpPr>
            <a:spLocks noChangeArrowheads="1"/>
          </p:cNvSpPr>
          <p:nvPr/>
        </p:nvSpPr>
        <p:spPr bwMode="auto">
          <a:xfrm>
            <a:off x="11160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9365" name="Rectangle 5"/>
          <p:cNvSpPr>
            <a:spLocks noChangeArrowheads="1"/>
          </p:cNvSpPr>
          <p:nvPr/>
        </p:nvSpPr>
        <p:spPr bwMode="auto">
          <a:xfrm>
            <a:off x="19796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</a:t>
            </a:r>
          </a:p>
        </p:txBody>
      </p:sp>
      <p:sp>
        <p:nvSpPr>
          <p:cNvPr id="399366" name="Rectangle 6"/>
          <p:cNvSpPr>
            <a:spLocks noChangeArrowheads="1"/>
          </p:cNvSpPr>
          <p:nvPr/>
        </p:nvSpPr>
        <p:spPr bwMode="auto">
          <a:xfrm>
            <a:off x="3706813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10</a:t>
            </a:r>
          </a:p>
        </p:txBody>
      </p:sp>
      <p:sp>
        <p:nvSpPr>
          <p:cNvPr id="399367" name="Rectangle 7"/>
          <p:cNvSpPr>
            <a:spLocks noChangeArrowheads="1"/>
          </p:cNvSpPr>
          <p:nvPr/>
        </p:nvSpPr>
        <p:spPr bwMode="auto">
          <a:xfrm>
            <a:off x="45720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</a:t>
            </a:r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54356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19</a:t>
            </a:r>
          </a:p>
        </p:txBody>
      </p:sp>
      <p:sp>
        <p:nvSpPr>
          <p:cNvPr id="399369" name="Rectangle 9"/>
          <p:cNvSpPr>
            <a:spLocks noChangeArrowheads="1"/>
          </p:cNvSpPr>
          <p:nvPr/>
        </p:nvSpPr>
        <p:spPr bwMode="auto">
          <a:xfrm>
            <a:off x="2844800" y="5445125"/>
            <a:ext cx="503238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9370" name="Rectangle 10"/>
          <p:cNvSpPr>
            <a:spLocks noChangeArrowheads="1"/>
          </p:cNvSpPr>
          <p:nvPr/>
        </p:nvSpPr>
        <p:spPr bwMode="auto">
          <a:xfrm>
            <a:off x="63007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28</a:t>
            </a:r>
          </a:p>
        </p:txBody>
      </p:sp>
      <p:sp>
        <p:nvSpPr>
          <p:cNvPr id="399371" name="Rectangle 11"/>
          <p:cNvSpPr>
            <a:spLocks noChangeArrowheads="1"/>
          </p:cNvSpPr>
          <p:nvPr/>
        </p:nvSpPr>
        <p:spPr bwMode="auto">
          <a:xfrm>
            <a:off x="7164388" y="5445125"/>
            <a:ext cx="503237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cmsy10" charset="0"/>
              </a:rPr>
              <a:t>1</a:t>
            </a:r>
          </a:p>
        </p:txBody>
      </p:sp>
      <p:sp>
        <p:nvSpPr>
          <p:cNvPr id="399372" name="Oval 12"/>
          <p:cNvSpPr>
            <a:spLocks noChangeArrowheads="1"/>
          </p:cNvSpPr>
          <p:nvPr/>
        </p:nvSpPr>
        <p:spPr bwMode="auto">
          <a:xfrm>
            <a:off x="161925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</a:t>
            </a:r>
          </a:p>
        </p:txBody>
      </p:sp>
      <p:sp>
        <p:nvSpPr>
          <p:cNvPr id="399373" name="Oval 13"/>
          <p:cNvSpPr>
            <a:spLocks noChangeArrowheads="1"/>
          </p:cNvSpPr>
          <p:nvPr/>
        </p:nvSpPr>
        <p:spPr bwMode="auto">
          <a:xfrm>
            <a:off x="3276600" y="4221163"/>
            <a:ext cx="503238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5</a:t>
            </a:r>
          </a:p>
        </p:txBody>
      </p:sp>
      <p:sp>
        <p:nvSpPr>
          <p:cNvPr id="399375" name="Line 15"/>
          <p:cNvSpPr>
            <a:spLocks noChangeShapeType="1"/>
          </p:cNvSpPr>
          <p:nvPr/>
        </p:nvSpPr>
        <p:spPr bwMode="auto">
          <a:xfrm flipH="1">
            <a:off x="2051050" y="2349500"/>
            <a:ext cx="1728788" cy="1871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6" name="Line 16"/>
          <p:cNvSpPr>
            <a:spLocks noChangeShapeType="1"/>
          </p:cNvSpPr>
          <p:nvPr/>
        </p:nvSpPr>
        <p:spPr bwMode="auto">
          <a:xfrm flipH="1">
            <a:off x="3348038" y="2420938"/>
            <a:ext cx="792162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7" name="Line 17"/>
          <p:cNvSpPr>
            <a:spLocks noChangeShapeType="1"/>
          </p:cNvSpPr>
          <p:nvPr/>
        </p:nvSpPr>
        <p:spPr bwMode="auto">
          <a:xfrm flipH="1">
            <a:off x="1403350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8" name="Line 18"/>
          <p:cNvSpPr>
            <a:spLocks noChangeShapeType="1"/>
          </p:cNvSpPr>
          <p:nvPr/>
        </p:nvSpPr>
        <p:spPr bwMode="auto">
          <a:xfrm>
            <a:off x="1908175" y="4724400"/>
            <a:ext cx="360363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79" name="Line 19"/>
          <p:cNvSpPr>
            <a:spLocks noChangeShapeType="1"/>
          </p:cNvSpPr>
          <p:nvPr/>
        </p:nvSpPr>
        <p:spPr bwMode="auto">
          <a:xfrm flipH="1">
            <a:off x="3059113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0" name="Line 20"/>
          <p:cNvSpPr>
            <a:spLocks noChangeShapeType="1"/>
          </p:cNvSpPr>
          <p:nvPr/>
        </p:nvSpPr>
        <p:spPr bwMode="auto">
          <a:xfrm>
            <a:off x="3563938" y="4724400"/>
            <a:ext cx="360362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3" name="Oval 23"/>
          <p:cNvSpPr>
            <a:spLocks noChangeArrowheads="1"/>
          </p:cNvSpPr>
          <p:nvPr/>
        </p:nvSpPr>
        <p:spPr bwMode="auto">
          <a:xfrm>
            <a:off x="5580063" y="3141663"/>
            <a:ext cx="1296987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14  19  28</a:t>
            </a:r>
          </a:p>
        </p:txBody>
      </p:sp>
      <p:sp>
        <p:nvSpPr>
          <p:cNvPr id="399386" name="Line 26"/>
          <p:cNvSpPr>
            <a:spLocks noChangeShapeType="1"/>
          </p:cNvSpPr>
          <p:nvPr/>
        </p:nvSpPr>
        <p:spPr bwMode="auto">
          <a:xfrm flipH="1">
            <a:off x="4859338" y="3573463"/>
            <a:ext cx="792162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7" name="Line 27"/>
          <p:cNvSpPr>
            <a:spLocks noChangeShapeType="1"/>
          </p:cNvSpPr>
          <p:nvPr/>
        </p:nvSpPr>
        <p:spPr bwMode="auto">
          <a:xfrm flipH="1">
            <a:off x="5724525" y="3644900"/>
            <a:ext cx="287338" cy="1728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8" name="Line 28"/>
          <p:cNvSpPr>
            <a:spLocks noChangeShapeType="1"/>
          </p:cNvSpPr>
          <p:nvPr/>
        </p:nvSpPr>
        <p:spPr bwMode="auto">
          <a:xfrm>
            <a:off x="6443663" y="3644900"/>
            <a:ext cx="71437" cy="17287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89" name="Line 29"/>
          <p:cNvSpPr>
            <a:spLocks noChangeShapeType="1"/>
          </p:cNvSpPr>
          <p:nvPr/>
        </p:nvSpPr>
        <p:spPr bwMode="auto">
          <a:xfrm>
            <a:off x="6804025" y="3573463"/>
            <a:ext cx="576263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0" name="Oval 30"/>
          <p:cNvSpPr>
            <a:spLocks noChangeArrowheads="1"/>
          </p:cNvSpPr>
          <p:nvPr/>
        </p:nvSpPr>
        <p:spPr bwMode="auto">
          <a:xfrm>
            <a:off x="3708400" y="1916113"/>
            <a:ext cx="100647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/>
              <a:t>3   10</a:t>
            </a:r>
          </a:p>
        </p:txBody>
      </p:sp>
      <p:sp>
        <p:nvSpPr>
          <p:cNvPr id="399392" name="Line 32"/>
          <p:cNvSpPr>
            <a:spLocks noChangeShapeType="1"/>
          </p:cNvSpPr>
          <p:nvPr/>
        </p:nvSpPr>
        <p:spPr bwMode="auto">
          <a:xfrm>
            <a:off x="4716463" y="2349500"/>
            <a:ext cx="1223962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3" name="Line 33"/>
          <p:cNvSpPr>
            <a:spLocks noChangeShapeType="1"/>
          </p:cNvSpPr>
          <p:nvPr/>
        </p:nvSpPr>
        <p:spPr bwMode="auto">
          <a:xfrm>
            <a:off x="1619250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4" name="Line 34"/>
          <p:cNvSpPr>
            <a:spLocks noChangeShapeType="1"/>
          </p:cNvSpPr>
          <p:nvPr/>
        </p:nvSpPr>
        <p:spPr bwMode="auto">
          <a:xfrm flipH="1">
            <a:off x="1619250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5" name="Line 35"/>
          <p:cNvSpPr>
            <a:spLocks noChangeShapeType="1"/>
          </p:cNvSpPr>
          <p:nvPr/>
        </p:nvSpPr>
        <p:spPr bwMode="auto">
          <a:xfrm>
            <a:off x="24844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6" name="Line 36"/>
          <p:cNvSpPr>
            <a:spLocks noChangeShapeType="1"/>
          </p:cNvSpPr>
          <p:nvPr/>
        </p:nvSpPr>
        <p:spPr bwMode="auto">
          <a:xfrm flipH="1">
            <a:off x="24844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7" name="Line 37"/>
          <p:cNvSpPr>
            <a:spLocks noChangeShapeType="1"/>
          </p:cNvSpPr>
          <p:nvPr/>
        </p:nvSpPr>
        <p:spPr bwMode="auto">
          <a:xfrm>
            <a:off x="33480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8" name="Line 38"/>
          <p:cNvSpPr>
            <a:spLocks noChangeShapeType="1"/>
          </p:cNvSpPr>
          <p:nvPr/>
        </p:nvSpPr>
        <p:spPr bwMode="auto">
          <a:xfrm flipH="1">
            <a:off x="33480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399" name="Line 39"/>
          <p:cNvSpPr>
            <a:spLocks noChangeShapeType="1"/>
          </p:cNvSpPr>
          <p:nvPr/>
        </p:nvSpPr>
        <p:spPr bwMode="auto">
          <a:xfrm>
            <a:off x="4211638" y="55895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0" name="Line 40"/>
          <p:cNvSpPr>
            <a:spLocks noChangeShapeType="1"/>
          </p:cNvSpPr>
          <p:nvPr/>
        </p:nvSpPr>
        <p:spPr bwMode="auto">
          <a:xfrm flipH="1">
            <a:off x="4211638" y="5805488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1" name="Line 41"/>
          <p:cNvSpPr>
            <a:spLocks noChangeShapeType="1"/>
          </p:cNvSpPr>
          <p:nvPr/>
        </p:nvSpPr>
        <p:spPr bwMode="auto">
          <a:xfrm>
            <a:off x="50768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2" name="Line 42"/>
          <p:cNvSpPr>
            <a:spLocks noChangeShapeType="1"/>
          </p:cNvSpPr>
          <p:nvPr/>
        </p:nvSpPr>
        <p:spPr bwMode="auto">
          <a:xfrm flipH="1">
            <a:off x="50768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3" name="Line 43"/>
          <p:cNvSpPr>
            <a:spLocks noChangeShapeType="1"/>
          </p:cNvSpPr>
          <p:nvPr/>
        </p:nvSpPr>
        <p:spPr bwMode="auto">
          <a:xfrm>
            <a:off x="59404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4" name="Line 44"/>
          <p:cNvSpPr>
            <a:spLocks noChangeShapeType="1"/>
          </p:cNvSpPr>
          <p:nvPr/>
        </p:nvSpPr>
        <p:spPr bwMode="auto">
          <a:xfrm flipH="1">
            <a:off x="59404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5" name="Line 45"/>
          <p:cNvSpPr>
            <a:spLocks noChangeShapeType="1"/>
          </p:cNvSpPr>
          <p:nvPr/>
        </p:nvSpPr>
        <p:spPr bwMode="auto">
          <a:xfrm>
            <a:off x="6804025" y="55895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06" name="Line 46"/>
          <p:cNvSpPr>
            <a:spLocks noChangeShapeType="1"/>
          </p:cNvSpPr>
          <p:nvPr/>
        </p:nvSpPr>
        <p:spPr bwMode="auto">
          <a:xfrm flipH="1">
            <a:off x="6804025" y="58054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" name="Rechteck 41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91283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101EA-A7B1-7C4F-8EED-6680B918EA5F}" type="slidenum">
              <a:rPr lang="de-DE"/>
              <a:pPr/>
              <a:t>77</a:t>
            </a:fld>
            <a:endParaRPr lang="de-DE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 smtClean="0">
                <a:solidFill>
                  <a:schemeClr val="accent2"/>
                </a:solidFill>
              </a:rPr>
              <a:t>Behauptung</a:t>
            </a:r>
            <a:r>
              <a:rPr lang="en-US" sz="2800" dirty="0" smtClean="0">
                <a:solidFill>
                  <a:schemeClr val="accent2"/>
                </a:solidFill>
              </a:rPr>
              <a:t>:</a:t>
            </a:r>
            <a:r>
              <a:rPr lang="en-US" sz="2800" dirty="0" smtClean="0"/>
              <a:t> </a:t>
            </a:r>
            <a:r>
              <a:rPr lang="en-US" sz="2800" dirty="0"/>
              <a:t>Die </a:t>
            </a:r>
            <a:r>
              <a:rPr lang="en-US" sz="2800" dirty="0" err="1" smtClean="0"/>
              <a:t>Tiefe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hlink"/>
                </a:solidFill>
              </a:rPr>
              <a:t>t</a:t>
            </a:r>
            <a:r>
              <a:rPr lang="en-US" sz="2800" dirty="0" smtClean="0"/>
              <a:t> </a:t>
            </a:r>
            <a:r>
              <a:rPr lang="en-US" sz="2800" dirty="0" err="1" smtClean="0"/>
              <a:t>eines</a:t>
            </a:r>
            <a:r>
              <a:rPr lang="en-US" sz="2800" dirty="0" smtClean="0"/>
              <a:t> </a:t>
            </a:r>
            <a:r>
              <a:rPr lang="en-US" sz="2800" dirty="0"/>
              <a:t>Rot-Schwarz-</a:t>
            </a:r>
            <a:r>
              <a:rPr lang="en-US" sz="2800" dirty="0" err="1"/>
              <a:t>Baums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T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n</a:t>
            </a:r>
            <a:r>
              <a:rPr lang="en-US" sz="2800" dirty="0"/>
              <a:t> </a:t>
            </a:r>
            <a:r>
              <a:rPr lang="en-US" sz="2800" dirty="0" err="1"/>
              <a:t>Elementen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O(log n).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>
                <a:solidFill>
                  <a:schemeClr val="accent2"/>
                </a:solidFill>
              </a:rPr>
              <a:t>Beweis</a:t>
            </a:r>
            <a:r>
              <a:rPr lang="en-US" sz="2800" dirty="0">
                <a:solidFill>
                  <a:schemeClr val="accent2"/>
                </a:solidFill>
              </a:rPr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err="1"/>
              <a:t>Wir</a:t>
            </a:r>
            <a:r>
              <a:rPr lang="en-US" sz="2800" dirty="0"/>
              <a:t> </a:t>
            </a:r>
            <a:r>
              <a:rPr lang="en-US" sz="2800" dirty="0" err="1"/>
              <a:t>zeigen</a:t>
            </a:r>
            <a:r>
              <a:rPr lang="en-US" sz="2800" dirty="0"/>
              <a:t>: </a:t>
            </a:r>
            <a:r>
              <a:rPr lang="en-US" sz="2800" dirty="0">
                <a:solidFill>
                  <a:schemeClr val="hlink"/>
                </a:solidFill>
              </a:rPr>
              <a:t>log(n+1</a:t>
            </a:r>
            <a:r>
              <a:rPr lang="en-US" sz="2800" dirty="0" smtClean="0">
                <a:solidFill>
                  <a:schemeClr val="hlink"/>
                </a:solidFill>
              </a:rPr>
              <a:t>)≤t≤2log(n+1</a:t>
            </a:r>
            <a:r>
              <a:rPr lang="en-US" sz="2800" dirty="0">
                <a:solidFill>
                  <a:schemeClr val="hlink"/>
                </a:solidFill>
              </a:rPr>
              <a:t>)</a:t>
            </a:r>
            <a:r>
              <a:rPr lang="en-US" sz="2800" dirty="0"/>
              <a:t> </a:t>
            </a:r>
            <a:r>
              <a:rPr lang="en-US" sz="2800" dirty="0" err="1"/>
              <a:t>für</a:t>
            </a:r>
            <a:r>
              <a:rPr lang="en-US" sz="2800" dirty="0"/>
              <a:t> die </a:t>
            </a:r>
            <a:r>
              <a:rPr lang="en-US" sz="2800" dirty="0" err="1"/>
              <a:t>Tiefe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t</a:t>
            </a:r>
            <a:r>
              <a:rPr lang="en-US" sz="2800" dirty="0"/>
              <a:t> </a:t>
            </a:r>
            <a:r>
              <a:rPr lang="en-US" sz="2800" dirty="0" smtClean="0"/>
              <a:t>des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/>
              <a:t>Rot</a:t>
            </a:r>
            <a:r>
              <a:rPr lang="en-US" sz="2800" dirty="0"/>
              <a:t>-Schwarz-</a:t>
            </a:r>
            <a:r>
              <a:rPr lang="en-US" sz="2800" dirty="0" err="1"/>
              <a:t>Baums</a:t>
            </a:r>
            <a:r>
              <a:rPr lang="en-US" sz="28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</a:rPr>
              <a:t>d</a:t>
            </a:r>
            <a:r>
              <a:rPr lang="en-US" sz="2400" dirty="0"/>
              <a:t>: </a:t>
            </a:r>
            <a:r>
              <a:rPr lang="en-US" sz="2400" dirty="0" err="1"/>
              <a:t>Schwarztiefe</a:t>
            </a:r>
            <a:r>
              <a:rPr lang="en-US" sz="2400" dirty="0"/>
              <a:t> der </a:t>
            </a:r>
            <a:r>
              <a:rPr lang="en-US" sz="2400" dirty="0" err="1"/>
              <a:t>Listenknoten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</a:rPr>
              <a:t>T’</a:t>
            </a:r>
            <a:r>
              <a:rPr lang="en-US" sz="2400" dirty="0"/>
              <a:t>: </a:t>
            </a:r>
            <a:r>
              <a:rPr lang="en-US" sz="2400" dirty="0" smtClean="0"/>
              <a:t>B-</a:t>
            </a:r>
            <a:r>
              <a:rPr lang="en-US" sz="2400" dirty="0"/>
              <a:t>Baum </a:t>
            </a:r>
            <a:r>
              <a:rPr lang="en-US" sz="2400" dirty="0" err="1"/>
              <a:t>zu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T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</a:rPr>
              <a:t>T’</a:t>
            </a:r>
            <a:r>
              <a:rPr lang="en-US" sz="2400" dirty="0"/>
              <a:t> hat </a:t>
            </a:r>
            <a:r>
              <a:rPr lang="en-US" sz="2400" dirty="0" err="1"/>
              <a:t>Tiefe</a:t>
            </a:r>
            <a:r>
              <a:rPr lang="en-US" sz="2400" dirty="0"/>
              <a:t> </a:t>
            </a:r>
            <a:r>
              <a:rPr lang="en-US" sz="2400" dirty="0" err="1"/>
              <a:t>exakt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d</a:t>
            </a:r>
            <a:r>
              <a:rPr lang="en-US" sz="2400" dirty="0"/>
              <a:t> </a:t>
            </a:r>
            <a:r>
              <a:rPr lang="en-US" sz="2400" dirty="0" err="1"/>
              <a:t>überall</a:t>
            </a:r>
            <a:r>
              <a:rPr lang="en-US" sz="2400" dirty="0"/>
              <a:t> und </a:t>
            </a:r>
            <a:r>
              <a:rPr lang="en-US" sz="2400" dirty="0" err="1" smtClean="0">
                <a:solidFill>
                  <a:schemeClr val="hlink"/>
                </a:solidFill>
              </a:rPr>
              <a:t>d≤log</a:t>
            </a:r>
            <a:r>
              <a:rPr lang="en-US" sz="2400" dirty="0" smtClean="0">
                <a:solidFill>
                  <a:schemeClr val="hlink"/>
                </a:solidFill>
              </a:rPr>
              <a:t>(n+1</a:t>
            </a:r>
            <a:r>
              <a:rPr lang="en-US" sz="2400" dirty="0">
                <a:solidFill>
                  <a:schemeClr val="hlink"/>
                </a:solidFill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2400" dirty="0" err="1"/>
              <a:t>Aufgrund</a:t>
            </a:r>
            <a:r>
              <a:rPr lang="en-US" sz="2400" dirty="0"/>
              <a:t> der </a:t>
            </a:r>
            <a:r>
              <a:rPr lang="en-US" sz="2400" dirty="0" err="1"/>
              <a:t>internen</a:t>
            </a:r>
            <a:r>
              <a:rPr lang="en-US" sz="2400" dirty="0"/>
              <a:t> </a:t>
            </a:r>
            <a:r>
              <a:rPr lang="en-US" sz="2400" dirty="0" err="1"/>
              <a:t>Eigenschaft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Kinder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eines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roten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Knotens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sind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 dirty="0" err="1" smtClean="0"/>
              <a:t>schwarz</a:t>
            </a:r>
            <a:r>
              <a:rPr lang="en-US" sz="2400" dirty="0" smtClean="0"/>
              <a:t>) gilt: </a:t>
            </a:r>
            <a:r>
              <a:rPr lang="en-US" sz="2400" dirty="0" smtClean="0">
                <a:solidFill>
                  <a:schemeClr val="hlink"/>
                </a:solidFill>
              </a:rPr>
              <a:t>t≤2d</a:t>
            </a:r>
            <a:endParaRPr lang="en-US" sz="24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err="1"/>
              <a:t>Außerdem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 smtClean="0">
                <a:solidFill>
                  <a:schemeClr val="hlink"/>
                </a:solidFill>
              </a:rPr>
              <a:t>t≥log</a:t>
            </a:r>
            <a:r>
              <a:rPr lang="en-US" sz="2400" dirty="0" smtClean="0">
                <a:solidFill>
                  <a:schemeClr val="hlink"/>
                </a:solidFill>
              </a:rPr>
              <a:t>(n+1</a:t>
            </a:r>
            <a:r>
              <a:rPr lang="en-US" sz="2400" dirty="0">
                <a:solidFill>
                  <a:schemeClr val="hlink"/>
                </a:solidFill>
              </a:rPr>
              <a:t>)</a:t>
            </a:r>
            <a:r>
              <a:rPr lang="en-US" sz="2400" dirty="0"/>
              <a:t>, da Rot-Schwarz-Baum </a:t>
            </a:r>
            <a:r>
              <a:rPr lang="en-US" sz="2400" dirty="0" err="1"/>
              <a:t>ein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Binärbaum</a:t>
            </a:r>
            <a:r>
              <a:rPr lang="en-US" sz="2400" dirty="0" smtClean="0"/>
              <a:t> </a:t>
            </a:r>
            <a:r>
              <a:rPr lang="en-US" sz="2400" dirty="0" err="1"/>
              <a:t>ist</a:t>
            </a:r>
            <a:r>
              <a:rPr lang="en-US" sz="2800" dirty="0"/>
              <a:t>.</a:t>
            </a:r>
          </a:p>
        </p:txBody>
      </p:sp>
      <p:sp>
        <p:nvSpPr>
          <p:cNvPr id="5" name="Rechteck 4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28050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09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9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09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09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E0F8F-C708-B543-BEDD-6EF95BFAC8BA}" type="slidenum">
              <a:rPr lang="de-DE"/>
              <a:pPr/>
              <a:t>78</a:t>
            </a:fld>
            <a:endParaRPr lang="de-DE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search(k):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binären</a:t>
            </a:r>
            <a:r>
              <a:rPr lang="en-US" sz="2800" dirty="0"/>
              <a:t> </a:t>
            </a:r>
            <a:r>
              <a:rPr lang="en-US" sz="2800" dirty="0" err="1"/>
              <a:t>Suchbaum</a:t>
            </a:r>
            <a:endParaRPr lang="en-US" sz="2800" dirty="0"/>
          </a:p>
          <a:p>
            <a:pPr>
              <a:buFontTx/>
              <a:buNone/>
            </a:pPr>
            <a:endParaRPr lang="en-US" sz="1600" dirty="0"/>
          </a:p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insert(e):</a:t>
            </a:r>
          </a:p>
          <a:p>
            <a:r>
              <a:rPr lang="en-US" sz="2800" dirty="0" err="1" smtClean="0"/>
              <a:t>Führe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search(k)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k=key(e)</a:t>
            </a:r>
            <a:r>
              <a:rPr lang="en-US" sz="2800" dirty="0"/>
              <a:t> </a:t>
            </a:r>
            <a:r>
              <a:rPr lang="en-US" sz="2800" dirty="0" err="1"/>
              <a:t>aus</a:t>
            </a:r>
            <a:endParaRPr lang="en-US" sz="2800" dirty="0"/>
          </a:p>
          <a:p>
            <a:r>
              <a:rPr lang="en-US" sz="2800" dirty="0" err="1" smtClean="0"/>
              <a:t>Füge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vor</a:t>
            </a:r>
            <a:r>
              <a:rPr lang="en-US" sz="2800" dirty="0"/>
              <a:t> </a:t>
            </a:r>
            <a:r>
              <a:rPr lang="en-US" sz="2800" dirty="0" err="1"/>
              <a:t>Nachfolger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e’</a:t>
            </a:r>
            <a:r>
              <a:rPr lang="en-US" sz="2800" dirty="0"/>
              <a:t> in </a:t>
            </a:r>
            <a:r>
              <a:rPr lang="en-US" sz="2800" dirty="0" err="1"/>
              <a:t>Liste</a:t>
            </a:r>
            <a:r>
              <a:rPr lang="en-US" sz="2800" dirty="0"/>
              <a:t> </a:t>
            </a:r>
            <a:r>
              <a:rPr lang="en-US" sz="2800" dirty="0" err="1"/>
              <a:t>ein</a:t>
            </a:r>
            <a:endParaRPr lang="en-US" sz="2800" dirty="0"/>
          </a:p>
        </p:txBody>
      </p:sp>
      <p:sp>
        <p:nvSpPr>
          <p:cNvPr id="410628" name="Rectangle 4"/>
          <p:cNvSpPr>
            <a:spLocks noChangeArrowheads="1"/>
          </p:cNvSpPr>
          <p:nvPr/>
        </p:nvSpPr>
        <p:spPr bwMode="auto">
          <a:xfrm>
            <a:off x="1116013" y="5084763"/>
            <a:ext cx="3603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latin typeface="cmsy10" charset="0"/>
              </a:rPr>
              <a:t>∞</a:t>
            </a:r>
            <a:endParaRPr lang="en-US" dirty="0">
              <a:latin typeface="cmsy10" charset="0"/>
            </a:endParaRPr>
          </a:p>
        </p:txBody>
      </p:sp>
      <p:sp>
        <p:nvSpPr>
          <p:cNvPr id="410629" name="Text Box 5"/>
          <p:cNvSpPr txBox="1">
            <a:spLocks noChangeArrowheads="1"/>
          </p:cNvSpPr>
          <p:nvPr/>
        </p:nvSpPr>
        <p:spPr bwMode="auto">
          <a:xfrm>
            <a:off x="323528" y="3789040"/>
            <a:ext cx="46085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Fall 1: Baum </a:t>
            </a:r>
            <a:r>
              <a:rPr lang="en-US" sz="2400" dirty="0" smtClean="0"/>
              <a:t>leer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nur</a:t>
            </a:r>
            <a:r>
              <a:rPr lang="en-US" sz="2400" dirty="0" smtClean="0"/>
              <a:t> </a:t>
            </a:r>
            <a:r>
              <a:rPr lang="en-US" sz="2400" dirty="0" err="1" smtClean="0"/>
              <a:t>Markerelement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sy10" charset="0"/>
              </a:rPr>
              <a:t>∞ </a:t>
            </a:r>
            <a:r>
              <a:rPr lang="en-US" sz="2400" dirty="0" err="1" smtClean="0"/>
              <a:t>enthalten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10630" name="Text Box 6"/>
          <p:cNvSpPr txBox="1">
            <a:spLocks noChangeArrowheads="1"/>
          </p:cNvSpPr>
          <p:nvPr/>
        </p:nvSpPr>
        <p:spPr bwMode="auto">
          <a:xfrm>
            <a:off x="5003800" y="3789040"/>
            <a:ext cx="3217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Fall 2: Baum nicht leer</a:t>
            </a:r>
          </a:p>
        </p:txBody>
      </p:sp>
      <p:sp>
        <p:nvSpPr>
          <p:cNvPr id="410631" name="Rectangle 7"/>
          <p:cNvSpPr>
            <a:spLocks noChangeArrowheads="1"/>
          </p:cNvSpPr>
          <p:nvPr/>
        </p:nvSpPr>
        <p:spPr bwMode="auto">
          <a:xfrm>
            <a:off x="2627313" y="5516563"/>
            <a:ext cx="3603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10632" name="Rectangle 8"/>
          <p:cNvSpPr>
            <a:spLocks noChangeArrowheads="1"/>
          </p:cNvSpPr>
          <p:nvPr/>
        </p:nvSpPr>
        <p:spPr bwMode="auto">
          <a:xfrm>
            <a:off x="3346450" y="5516563"/>
            <a:ext cx="3603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10633" name="Oval 9"/>
          <p:cNvSpPr>
            <a:spLocks noChangeArrowheads="1"/>
          </p:cNvSpPr>
          <p:nvPr/>
        </p:nvSpPr>
        <p:spPr bwMode="auto">
          <a:xfrm>
            <a:off x="2987675" y="4868863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k</a:t>
            </a:r>
          </a:p>
        </p:txBody>
      </p:sp>
      <p:sp>
        <p:nvSpPr>
          <p:cNvPr id="410634" name="Line 10"/>
          <p:cNvSpPr>
            <a:spLocks noChangeShapeType="1"/>
          </p:cNvSpPr>
          <p:nvPr/>
        </p:nvSpPr>
        <p:spPr bwMode="auto">
          <a:xfrm flipH="1">
            <a:off x="2771775" y="52276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35" name="Line 11"/>
          <p:cNvSpPr>
            <a:spLocks noChangeShapeType="1"/>
          </p:cNvSpPr>
          <p:nvPr/>
        </p:nvSpPr>
        <p:spPr bwMode="auto">
          <a:xfrm>
            <a:off x="3275013" y="5227638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36" name="Line 12"/>
          <p:cNvSpPr>
            <a:spLocks noChangeShapeType="1"/>
          </p:cNvSpPr>
          <p:nvPr/>
        </p:nvSpPr>
        <p:spPr bwMode="auto">
          <a:xfrm>
            <a:off x="1979613" y="5300663"/>
            <a:ext cx="5032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37" name="Rectangle 13"/>
          <p:cNvSpPr>
            <a:spLocks noChangeArrowheads="1"/>
          </p:cNvSpPr>
          <p:nvPr/>
        </p:nvSpPr>
        <p:spPr bwMode="auto">
          <a:xfrm>
            <a:off x="5364163" y="5661025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e’</a:t>
            </a:r>
          </a:p>
        </p:txBody>
      </p:sp>
      <p:sp>
        <p:nvSpPr>
          <p:cNvPr id="410638" name="Line 14"/>
          <p:cNvSpPr>
            <a:spLocks noChangeShapeType="1"/>
          </p:cNvSpPr>
          <p:nvPr/>
        </p:nvSpPr>
        <p:spPr bwMode="auto">
          <a:xfrm>
            <a:off x="5148263" y="5084763"/>
            <a:ext cx="4318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39" name="Line 15"/>
          <p:cNvSpPr>
            <a:spLocks noChangeShapeType="1"/>
          </p:cNvSpPr>
          <p:nvPr/>
        </p:nvSpPr>
        <p:spPr bwMode="auto">
          <a:xfrm>
            <a:off x="6084888" y="5445125"/>
            <a:ext cx="5032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40" name="Rectangle 16"/>
          <p:cNvSpPr>
            <a:spLocks noChangeArrowheads="1"/>
          </p:cNvSpPr>
          <p:nvPr/>
        </p:nvSpPr>
        <p:spPr bwMode="auto">
          <a:xfrm>
            <a:off x="6948488" y="5661025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10641" name="Rectangle 17"/>
          <p:cNvSpPr>
            <a:spLocks noChangeArrowheads="1"/>
          </p:cNvSpPr>
          <p:nvPr/>
        </p:nvSpPr>
        <p:spPr bwMode="auto">
          <a:xfrm>
            <a:off x="7667625" y="5661025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e’</a:t>
            </a:r>
          </a:p>
        </p:txBody>
      </p:sp>
      <p:sp>
        <p:nvSpPr>
          <p:cNvPr id="410642" name="Oval 18"/>
          <p:cNvSpPr>
            <a:spLocks noChangeArrowheads="1"/>
          </p:cNvSpPr>
          <p:nvPr/>
        </p:nvSpPr>
        <p:spPr bwMode="auto">
          <a:xfrm>
            <a:off x="7308850" y="5013325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0643" name="Line 19"/>
          <p:cNvSpPr>
            <a:spLocks noChangeShapeType="1"/>
          </p:cNvSpPr>
          <p:nvPr/>
        </p:nvSpPr>
        <p:spPr bwMode="auto">
          <a:xfrm flipH="1">
            <a:off x="7092950" y="53721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44" name="Line 20"/>
          <p:cNvSpPr>
            <a:spLocks noChangeShapeType="1"/>
          </p:cNvSpPr>
          <p:nvPr/>
        </p:nvSpPr>
        <p:spPr bwMode="auto">
          <a:xfrm>
            <a:off x="7596188" y="5372100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0645" name="Line 21"/>
          <p:cNvSpPr>
            <a:spLocks noChangeShapeType="1"/>
          </p:cNvSpPr>
          <p:nvPr/>
        </p:nvSpPr>
        <p:spPr bwMode="auto">
          <a:xfrm>
            <a:off x="7092950" y="4797425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Rechteck 22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073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64AB2-34E8-2A47-BC26-5E66DA1EE4F0}" type="slidenum">
              <a:rPr lang="de-DE"/>
              <a:pPr/>
              <a:t>79</a:t>
            </a:fld>
            <a:endParaRPr lang="de-DE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insert(e):</a:t>
            </a:r>
          </a:p>
          <a:p>
            <a:r>
              <a:rPr lang="en-US" sz="2800" dirty="0" err="1" smtClean="0"/>
              <a:t>Führe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search(k)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k=key(e)</a:t>
            </a:r>
            <a:r>
              <a:rPr lang="en-US" sz="2800" dirty="0"/>
              <a:t> </a:t>
            </a:r>
            <a:r>
              <a:rPr lang="en-US" sz="2800" dirty="0" err="1"/>
              <a:t>aus</a:t>
            </a:r>
            <a:endParaRPr lang="en-US" sz="2800" dirty="0"/>
          </a:p>
          <a:p>
            <a:r>
              <a:rPr lang="en-US" sz="2800" dirty="0" err="1" smtClean="0"/>
              <a:t>Füge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vor</a:t>
            </a:r>
            <a:r>
              <a:rPr lang="en-US" sz="2800" dirty="0"/>
              <a:t> </a:t>
            </a:r>
            <a:r>
              <a:rPr lang="en-US" sz="2800" dirty="0" err="1"/>
              <a:t>Nachfolger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e’</a:t>
            </a:r>
            <a:r>
              <a:rPr lang="en-US" sz="2800" dirty="0"/>
              <a:t> in </a:t>
            </a:r>
            <a:r>
              <a:rPr lang="en-US" sz="2800" dirty="0" err="1"/>
              <a:t>Liste</a:t>
            </a:r>
            <a:r>
              <a:rPr lang="en-US" sz="2800" dirty="0"/>
              <a:t> </a:t>
            </a:r>
            <a:r>
              <a:rPr lang="en-US" sz="2800" dirty="0" err="1"/>
              <a:t>ein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dirty="0" err="1">
                <a:solidFill>
                  <a:srgbClr val="FF0000"/>
                </a:solidFill>
              </a:rPr>
              <a:t>bewahrt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alles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bis</a:t>
            </a:r>
            <a:r>
              <a:rPr lang="en-US" sz="2800" dirty="0">
                <a:solidFill>
                  <a:srgbClr val="FF0000"/>
                </a:solidFill>
              </a:rPr>
              <a:t> auf </a:t>
            </a:r>
            <a:r>
              <a:rPr lang="en-US" sz="2800" dirty="0" err="1">
                <a:solidFill>
                  <a:srgbClr val="FF0000"/>
                </a:solidFill>
              </a:rPr>
              <a:t>evtl</a:t>
            </a:r>
            <a:r>
              <a:rPr lang="en-US" sz="2800" dirty="0">
                <a:solidFill>
                  <a:srgbClr val="FF0000"/>
                </a:solidFill>
              </a:rPr>
              <a:t>. interne </a:t>
            </a:r>
            <a:r>
              <a:rPr lang="en-US" sz="2800" dirty="0" err="1" smtClean="0">
                <a:solidFill>
                  <a:srgbClr val="FF0000"/>
                </a:solidFill>
              </a:rPr>
              <a:t>Eigenschaft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Interne </a:t>
            </a:r>
            <a:r>
              <a:rPr lang="en-US" sz="2800" dirty="0" err="1" smtClean="0"/>
              <a:t>Eigenschaft</a:t>
            </a:r>
            <a:r>
              <a:rPr lang="en-US" sz="2800" dirty="0" smtClean="0"/>
              <a:t> </a:t>
            </a:r>
            <a:r>
              <a:rPr lang="en-US" sz="2800" dirty="0" err="1" smtClean="0"/>
              <a:t>verletzt</a:t>
            </a:r>
            <a:r>
              <a:rPr lang="en-US" sz="2800" dirty="0" smtClean="0"/>
              <a:t> </a:t>
            </a:r>
            <a:r>
              <a:rPr lang="en-US" sz="2800" dirty="0"/>
              <a:t>(Fall 2 </a:t>
            </a:r>
            <a:r>
              <a:rPr lang="en-US" sz="2800" dirty="0" err="1"/>
              <a:t>vorher</a:t>
            </a:r>
            <a:r>
              <a:rPr lang="en-US" sz="2800" dirty="0"/>
              <a:t>): 2 </a:t>
            </a:r>
            <a:r>
              <a:rPr lang="en-US" sz="2800" dirty="0" err="1"/>
              <a:t>Fälle</a:t>
            </a:r>
            <a:endParaRPr lang="en-US" sz="2800" dirty="0"/>
          </a:p>
          <a:p>
            <a:pPr lvl="1"/>
            <a:r>
              <a:rPr lang="en-US" sz="2400" dirty="0">
                <a:solidFill>
                  <a:schemeClr val="accent2"/>
                </a:solidFill>
              </a:rPr>
              <a:t>Fall 1:</a:t>
            </a:r>
            <a:r>
              <a:rPr lang="en-US" sz="2400" dirty="0"/>
              <a:t> </a:t>
            </a:r>
            <a:r>
              <a:rPr lang="en-US" sz="2400" dirty="0" err="1"/>
              <a:t>Vater</a:t>
            </a:r>
            <a:r>
              <a:rPr lang="en-US" sz="2400" dirty="0"/>
              <a:t> von </a:t>
            </a:r>
            <a:r>
              <a:rPr lang="en-US" sz="2400" dirty="0">
                <a:solidFill>
                  <a:schemeClr val="hlink"/>
                </a:solidFill>
              </a:rPr>
              <a:t>k</a:t>
            </a:r>
            <a:r>
              <a:rPr lang="en-US" sz="2400" dirty="0"/>
              <a:t> in </a:t>
            </a:r>
            <a:r>
              <a:rPr lang="en-US" sz="2400" dirty="0">
                <a:solidFill>
                  <a:schemeClr val="hlink"/>
                </a:solidFill>
              </a:rPr>
              <a:t>T</a:t>
            </a:r>
            <a:r>
              <a:rPr lang="en-US" sz="2400" dirty="0"/>
              <a:t> hat </a:t>
            </a:r>
            <a:r>
              <a:rPr lang="en-US" sz="2400" b="1" dirty="0" err="1"/>
              <a:t>schwarzen</a:t>
            </a:r>
            <a:r>
              <a:rPr lang="en-US" sz="2400" b="1" dirty="0"/>
              <a:t> </a:t>
            </a:r>
            <a:r>
              <a:rPr lang="en-US" sz="2400" b="1" dirty="0" err="1"/>
              <a:t>Bruder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Restrukturierung</a:t>
            </a:r>
            <a:r>
              <a:rPr lang="en-US" sz="2400" dirty="0"/>
              <a:t>, </a:t>
            </a:r>
            <a:r>
              <a:rPr lang="en-US" sz="2400" dirty="0" err="1"/>
              <a:t>aber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000FF"/>
                </a:solidFill>
              </a:rPr>
              <a:t>beendet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Reparatur</a:t>
            </a:r>
            <a:r>
              <a:rPr lang="en-US" sz="2400" dirty="0"/>
              <a:t>)</a:t>
            </a:r>
          </a:p>
          <a:p>
            <a:pPr lvl="1"/>
            <a:r>
              <a:rPr lang="en-US" sz="2400" dirty="0">
                <a:solidFill>
                  <a:schemeClr val="accent2"/>
                </a:solidFill>
              </a:rPr>
              <a:t>Fall 2:</a:t>
            </a:r>
            <a:r>
              <a:rPr lang="en-US" sz="2400" dirty="0"/>
              <a:t> </a:t>
            </a:r>
            <a:r>
              <a:rPr lang="en-US" sz="2400" dirty="0" err="1"/>
              <a:t>Vater</a:t>
            </a:r>
            <a:r>
              <a:rPr lang="en-US" sz="2400" dirty="0"/>
              <a:t> von </a:t>
            </a:r>
            <a:r>
              <a:rPr lang="en-US" sz="2400" dirty="0">
                <a:solidFill>
                  <a:schemeClr val="hlink"/>
                </a:solidFill>
              </a:rPr>
              <a:t>k</a:t>
            </a:r>
            <a:r>
              <a:rPr lang="en-US" sz="2400" dirty="0"/>
              <a:t> in </a:t>
            </a:r>
            <a:r>
              <a:rPr lang="en-US" sz="2400" dirty="0">
                <a:solidFill>
                  <a:schemeClr val="hlink"/>
                </a:solidFill>
              </a:rPr>
              <a:t>T</a:t>
            </a:r>
            <a:r>
              <a:rPr lang="en-US" sz="2400" dirty="0"/>
              <a:t> hat </a:t>
            </a:r>
            <a:r>
              <a:rPr lang="en-US" sz="2400" b="1" dirty="0" err="1"/>
              <a:t>roten</a:t>
            </a:r>
            <a:r>
              <a:rPr lang="en-US" sz="2400" b="1" dirty="0"/>
              <a:t> </a:t>
            </a:r>
            <a:r>
              <a:rPr lang="en-US" sz="2400" b="1" dirty="0" err="1"/>
              <a:t>Bruder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en-US" sz="2400" dirty="0" err="1"/>
              <a:t>setzt</a:t>
            </a:r>
            <a:r>
              <a:rPr lang="en-US" sz="2400" dirty="0"/>
              <a:t> </a:t>
            </a:r>
            <a:r>
              <a:rPr lang="en-US" sz="2400" dirty="0" err="1"/>
              <a:t>Reparatur</a:t>
            </a:r>
            <a:r>
              <a:rPr lang="en-US" sz="2400" dirty="0"/>
              <a:t> </a:t>
            </a:r>
            <a:r>
              <a:rPr lang="en-US" sz="2400" dirty="0" err="1"/>
              <a:t>nach</a:t>
            </a:r>
            <a:r>
              <a:rPr lang="en-US" sz="2400" dirty="0"/>
              <a:t> </a:t>
            </a:r>
            <a:r>
              <a:rPr lang="en-US" sz="2400" dirty="0" err="1"/>
              <a:t>oben</a:t>
            </a:r>
            <a:r>
              <a:rPr lang="en-US" sz="2400" dirty="0"/>
              <a:t> fort, </a:t>
            </a:r>
            <a:r>
              <a:rPr lang="en-US" sz="2400" dirty="0" err="1"/>
              <a:t>aber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000FF"/>
                </a:solidFill>
              </a:rPr>
              <a:t>keine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Restrukturierung</a:t>
            </a:r>
            <a:r>
              <a:rPr lang="en-US" sz="2400" dirty="0"/>
              <a:t>)</a:t>
            </a:r>
          </a:p>
          <a:p>
            <a:pPr>
              <a:buFontTx/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942444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Felder: Lineares/Sequentielles Suchen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84353"/>
          </a:xfrm>
        </p:spPr>
        <p:txBody>
          <a:bodyPr/>
          <a:lstStyle/>
          <a:p>
            <a:r>
              <a:rPr lang="de-DE" altLang="de-DE" dirty="0"/>
              <a:t>Datenbestand ist unsortiert</a:t>
            </a:r>
          </a:p>
          <a:p>
            <a:r>
              <a:rPr lang="de-DE" altLang="de-DE" dirty="0"/>
              <a:t>Es wird sequentiell von Anfang bis zum Ende gesucht, bis der Schlüssel gefunden ist oder das Ende </a:t>
            </a:r>
            <a:r>
              <a:rPr lang="de-DE" altLang="de-DE" dirty="0" smtClean="0"/>
              <a:t>erreicht wird</a:t>
            </a:r>
          </a:p>
          <a:p>
            <a:endParaRPr lang="de-DE" altLang="de-DE" dirty="0"/>
          </a:p>
          <a:p>
            <a:endParaRPr lang="de-DE" altLang="de-DE" dirty="0" smtClean="0"/>
          </a:p>
          <a:p>
            <a:endParaRPr lang="de-DE" altLang="de-DE" dirty="0"/>
          </a:p>
          <a:p>
            <a:endParaRPr lang="de-DE" altLang="de-DE" dirty="0" smtClean="0"/>
          </a:p>
          <a:p>
            <a:endParaRPr lang="de-DE" altLang="de-DE" dirty="0"/>
          </a:p>
          <a:p>
            <a:endParaRPr lang="de-DE" altLang="de-DE" dirty="0" smtClean="0"/>
          </a:p>
          <a:p>
            <a:r>
              <a:rPr lang="de-DE" altLang="de-DE" dirty="0"/>
              <a:t>Listen </a:t>
            </a:r>
            <a:r>
              <a:rPr lang="de-DE" altLang="de-DE" dirty="0" smtClean="0"/>
              <a:t>würden in vergleichbarer Weise behandelt</a:t>
            </a:r>
          </a:p>
          <a:p>
            <a:endParaRPr lang="de-DE" alt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8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27584" y="3046308"/>
            <a:ext cx="3960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altLang="de-DE" sz="2400" b="1" dirty="0" err="1"/>
              <a:t>function</a:t>
            </a:r>
            <a:r>
              <a:rPr lang="de-DE" altLang="de-DE" sz="2400" dirty="0"/>
              <a:t> </a:t>
            </a:r>
            <a:r>
              <a:rPr lang="de-DE" altLang="de-DE" sz="2400" dirty="0" err="1" smtClean="0">
                <a:solidFill>
                  <a:srgbClr val="3C8C93"/>
                </a:solidFill>
              </a:rPr>
              <a:t>test</a:t>
            </a:r>
            <a:r>
              <a:rPr lang="de-DE" altLang="de-DE" sz="2400" dirty="0" smtClean="0"/>
              <a:t>(</a:t>
            </a:r>
            <a:r>
              <a:rPr lang="de-DE" altLang="de-DE" sz="2400" dirty="0" err="1" smtClean="0"/>
              <a:t>k</a:t>
            </a:r>
            <a:r>
              <a:rPr lang="de-DE" altLang="de-DE" sz="2400" dirty="0" smtClean="0"/>
              <a:t>, A)</a:t>
            </a:r>
            <a:endParaRPr lang="de-DE" altLang="de-DE" sz="2400" dirty="0"/>
          </a:p>
          <a:p>
            <a:pPr marL="0" indent="0">
              <a:buNone/>
            </a:pPr>
            <a:r>
              <a:rPr lang="de-DE" altLang="de-DE" sz="2400" dirty="0" smtClean="0"/>
              <a:t>   i </a:t>
            </a:r>
            <a:r>
              <a:rPr lang="de-DE" altLang="de-DE" sz="2400" dirty="0"/>
              <a:t>:= 1; </a:t>
            </a:r>
            <a:r>
              <a:rPr lang="de-DE" altLang="de-DE" sz="2400" dirty="0" err="1"/>
              <a:t>n</a:t>
            </a:r>
            <a:r>
              <a:rPr lang="de-DE" altLang="de-DE" sz="2400" dirty="0"/>
              <a:t> := </a:t>
            </a:r>
            <a:r>
              <a:rPr lang="de-DE" altLang="de-DE" sz="2400" dirty="0" err="1"/>
              <a:t>length</a:t>
            </a:r>
            <a:r>
              <a:rPr lang="de-DE" altLang="de-DE" sz="2400" dirty="0"/>
              <a:t>(A)</a:t>
            </a:r>
          </a:p>
          <a:p>
            <a:pPr marL="0" indent="0">
              <a:buNone/>
            </a:pPr>
            <a:r>
              <a:rPr lang="de-DE" altLang="de-DE" sz="2400" b="1" dirty="0" smtClean="0"/>
              <a:t>  </a:t>
            </a:r>
            <a:r>
              <a:rPr lang="de-DE" altLang="de-DE" sz="2400" b="1" dirty="0" err="1" smtClean="0"/>
              <a:t>while</a:t>
            </a:r>
            <a:r>
              <a:rPr lang="de-DE" altLang="de-DE" sz="2400" dirty="0" smtClean="0"/>
              <a:t> </a:t>
            </a:r>
            <a:r>
              <a:rPr lang="de-DE" altLang="de-DE" sz="2400" dirty="0"/>
              <a:t>i </a:t>
            </a:r>
            <a:r>
              <a:rPr lang="de-DE" altLang="de-DE" sz="2400" dirty="0" smtClean="0"/>
              <a:t>≤ </a:t>
            </a:r>
            <a:r>
              <a:rPr lang="de-DE" altLang="de-DE" sz="2400" dirty="0" err="1"/>
              <a:t>n</a:t>
            </a:r>
            <a:r>
              <a:rPr lang="de-DE" altLang="de-DE" sz="2400" dirty="0"/>
              <a:t> </a:t>
            </a:r>
            <a:r>
              <a:rPr lang="de-DE" altLang="de-DE" sz="2400" b="1" dirty="0"/>
              <a:t>do</a:t>
            </a:r>
          </a:p>
          <a:p>
            <a:pPr marL="0" indent="0">
              <a:buNone/>
            </a:pPr>
            <a:r>
              <a:rPr lang="de-DE" altLang="de-DE" sz="2400" dirty="0"/>
              <a:t>  </a:t>
            </a:r>
            <a:r>
              <a:rPr lang="de-DE" altLang="de-DE" sz="2400" dirty="0" smtClean="0"/>
              <a:t>   </a:t>
            </a:r>
            <a:r>
              <a:rPr lang="de-DE" altLang="de-DE" sz="2400" b="1" dirty="0" err="1"/>
              <a:t>if</a:t>
            </a:r>
            <a:r>
              <a:rPr lang="de-DE" altLang="de-DE" sz="2400" dirty="0"/>
              <a:t> </a:t>
            </a:r>
            <a:r>
              <a:rPr lang="de-DE" altLang="de-DE" sz="2400" dirty="0" err="1"/>
              <a:t>k</a:t>
            </a:r>
            <a:r>
              <a:rPr lang="de-DE" altLang="de-DE" sz="2400" dirty="0" smtClean="0"/>
              <a:t> </a:t>
            </a:r>
            <a:r>
              <a:rPr lang="de-DE" altLang="de-DE" sz="2400" dirty="0"/>
              <a:t>= </a:t>
            </a:r>
            <a:r>
              <a:rPr lang="de-DE" altLang="de-DE" sz="2400" dirty="0" err="1"/>
              <a:t>key</a:t>
            </a:r>
            <a:r>
              <a:rPr lang="de-DE" altLang="de-DE" sz="2400" dirty="0"/>
              <a:t>(A[i]) </a:t>
            </a:r>
            <a:r>
              <a:rPr lang="de-DE" altLang="de-DE" sz="2400" b="1" dirty="0" err="1"/>
              <a:t>then</a:t>
            </a:r>
            <a:endParaRPr lang="de-DE" altLang="de-DE" sz="2400" b="1" dirty="0"/>
          </a:p>
          <a:p>
            <a:pPr marL="0" indent="0">
              <a:buNone/>
            </a:pPr>
            <a:r>
              <a:rPr lang="de-DE" altLang="de-DE" sz="2400" dirty="0"/>
              <a:t>  </a:t>
            </a:r>
            <a:r>
              <a:rPr lang="de-DE" altLang="de-DE" sz="2400" dirty="0" smtClean="0"/>
              <a:t>       </a:t>
            </a:r>
            <a:r>
              <a:rPr lang="de-DE" altLang="de-DE" sz="2400" b="1" dirty="0" err="1"/>
              <a:t>return</a:t>
            </a:r>
            <a:r>
              <a:rPr lang="de-DE" altLang="de-DE" sz="2400" dirty="0"/>
              <a:t> </a:t>
            </a:r>
            <a:r>
              <a:rPr lang="de-DE" altLang="de-DE" sz="2400" dirty="0" err="1"/>
              <a:t>true</a:t>
            </a:r>
            <a:endParaRPr lang="de-DE" altLang="de-DE" sz="2400" dirty="0"/>
          </a:p>
          <a:p>
            <a:pPr marL="0" indent="0">
              <a:buNone/>
            </a:pPr>
            <a:r>
              <a:rPr lang="de-DE" altLang="de-DE" sz="2400" dirty="0"/>
              <a:t>  </a:t>
            </a:r>
            <a:r>
              <a:rPr lang="de-DE" altLang="de-DE" sz="2400" dirty="0" smtClean="0"/>
              <a:t>   </a:t>
            </a:r>
            <a:r>
              <a:rPr lang="de-DE" altLang="de-DE" sz="2400" dirty="0"/>
              <a:t>i := i + 1</a:t>
            </a:r>
          </a:p>
          <a:p>
            <a:pPr marL="0" indent="0">
              <a:buNone/>
            </a:pPr>
            <a:r>
              <a:rPr lang="de-DE" altLang="de-DE" sz="2400" b="1" dirty="0" smtClean="0"/>
              <a:t>  </a:t>
            </a:r>
            <a:r>
              <a:rPr lang="de-DE" altLang="de-DE" sz="2400" b="1" dirty="0" err="1" smtClean="0"/>
              <a:t>return</a:t>
            </a:r>
            <a:r>
              <a:rPr lang="de-DE" altLang="de-DE" sz="2400" dirty="0" smtClean="0"/>
              <a:t> </a:t>
            </a:r>
            <a:r>
              <a:rPr lang="de-DE" altLang="de-DE" sz="2400" dirty="0" err="1"/>
              <a:t>false</a:t>
            </a:r>
            <a:endParaRPr lang="de-DE" altLang="de-DE" sz="2400" dirty="0"/>
          </a:p>
          <a:p>
            <a:endParaRPr lang="de-DE" sz="2400" dirty="0"/>
          </a:p>
        </p:txBody>
      </p:sp>
      <p:sp>
        <p:nvSpPr>
          <p:cNvPr id="4" name="Rectangle 3"/>
          <p:cNvSpPr/>
          <p:nvPr/>
        </p:nvSpPr>
        <p:spPr>
          <a:xfrm>
            <a:off x="4449479" y="3074184"/>
            <a:ext cx="32908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altLang="de-DE" sz="2400" b="1" dirty="0" err="1"/>
              <a:t>function</a:t>
            </a:r>
            <a:r>
              <a:rPr lang="de-DE" altLang="de-DE" sz="2400" dirty="0"/>
              <a:t> </a:t>
            </a:r>
            <a:r>
              <a:rPr lang="de-DE" altLang="de-DE" sz="2400" dirty="0" err="1">
                <a:solidFill>
                  <a:srgbClr val="0833FF"/>
                </a:solidFill>
              </a:rPr>
              <a:t>test</a:t>
            </a:r>
            <a:r>
              <a:rPr lang="de-DE" altLang="de-DE" sz="2400" dirty="0"/>
              <a:t>(</a:t>
            </a:r>
            <a:r>
              <a:rPr lang="de-DE" altLang="de-DE" sz="2400" dirty="0" err="1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de-DE" altLang="de-DE" sz="2400" dirty="0">
                <a:solidFill>
                  <a:schemeClr val="accent1">
                    <a:lumMod val="50000"/>
                  </a:schemeClr>
                </a:solidFill>
              </a:rPr>
              <a:t>, S</a:t>
            </a:r>
            <a:r>
              <a:rPr lang="de-DE" altLang="de-DE" sz="2400" dirty="0"/>
              <a:t>)</a:t>
            </a:r>
          </a:p>
          <a:p>
            <a:pPr marL="0" indent="0">
              <a:buNone/>
            </a:pPr>
            <a:r>
              <a:rPr lang="de-DE" altLang="de-DE" sz="2400" b="1" dirty="0"/>
              <a:t>   </a:t>
            </a:r>
            <a:r>
              <a:rPr lang="de-DE" altLang="de-DE" sz="2400" b="1" dirty="0" err="1"/>
              <a:t>for</a:t>
            </a:r>
            <a:r>
              <a:rPr lang="de-DE" altLang="de-DE" sz="2400" b="1" dirty="0"/>
              <a:t> </a:t>
            </a:r>
            <a:r>
              <a:rPr lang="de-DE" altLang="de-DE" sz="2400" dirty="0">
                <a:solidFill>
                  <a:schemeClr val="accent1">
                    <a:lumMod val="50000"/>
                  </a:schemeClr>
                </a:solidFill>
              </a:rPr>
              <a:t>x ∈ S </a:t>
            </a:r>
            <a:r>
              <a:rPr lang="de-DE" altLang="de-DE" sz="2400" b="1" dirty="0"/>
              <a:t>do</a:t>
            </a:r>
          </a:p>
          <a:p>
            <a:pPr marL="0" indent="0">
              <a:buNone/>
            </a:pPr>
            <a:r>
              <a:rPr lang="de-DE" altLang="de-DE" sz="2400" dirty="0"/>
              <a:t>     </a:t>
            </a:r>
            <a:r>
              <a:rPr lang="de-DE" altLang="de-DE" sz="2400" b="1" dirty="0" err="1"/>
              <a:t>if</a:t>
            </a:r>
            <a:r>
              <a:rPr lang="de-DE" altLang="de-DE" sz="2400" dirty="0"/>
              <a:t> </a:t>
            </a:r>
            <a:r>
              <a:rPr lang="de-DE" altLang="de-DE" sz="2400" dirty="0" err="1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de-DE" altLang="de-DE" sz="2400" dirty="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de-DE" altLang="de-DE" sz="2400" dirty="0" err="1">
                <a:solidFill>
                  <a:schemeClr val="accent1">
                    <a:lumMod val="50000"/>
                  </a:schemeClr>
                </a:solidFill>
              </a:rPr>
              <a:t>key</a:t>
            </a:r>
            <a:r>
              <a:rPr lang="de-DE" altLang="de-DE" sz="2400" dirty="0">
                <a:solidFill>
                  <a:schemeClr val="accent1">
                    <a:lumMod val="50000"/>
                  </a:schemeClr>
                </a:solidFill>
              </a:rPr>
              <a:t>(x) </a:t>
            </a:r>
            <a:r>
              <a:rPr lang="de-DE" altLang="de-DE" sz="2400" b="1" dirty="0" err="1"/>
              <a:t>then</a:t>
            </a:r>
            <a:endParaRPr lang="de-DE" altLang="de-DE" sz="2400" b="1" dirty="0"/>
          </a:p>
          <a:p>
            <a:pPr marL="0" indent="0">
              <a:buNone/>
            </a:pPr>
            <a:r>
              <a:rPr lang="de-DE" altLang="de-DE" sz="2400" dirty="0"/>
              <a:t>         </a:t>
            </a:r>
            <a:r>
              <a:rPr lang="de-DE" altLang="de-DE" sz="2400" b="1" dirty="0" err="1"/>
              <a:t>return</a:t>
            </a:r>
            <a:r>
              <a:rPr lang="de-DE" altLang="de-DE" sz="2400" dirty="0"/>
              <a:t> </a:t>
            </a:r>
            <a:r>
              <a:rPr lang="de-DE" altLang="de-DE" sz="2400" dirty="0" err="1"/>
              <a:t>true</a:t>
            </a:r>
            <a:endParaRPr lang="de-DE" altLang="de-DE" sz="2400" dirty="0"/>
          </a:p>
          <a:p>
            <a:pPr marL="0" indent="0">
              <a:buNone/>
            </a:pPr>
            <a:r>
              <a:rPr lang="de-DE" altLang="de-DE" sz="2400" b="1" dirty="0" err="1"/>
              <a:t>return</a:t>
            </a:r>
            <a:r>
              <a:rPr lang="de-DE" altLang="de-DE" sz="2400" dirty="0"/>
              <a:t> </a:t>
            </a:r>
            <a:r>
              <a:rPr lang="de-DE" altLang="de-DE" sz="2400" dirty="0" err="1"/>
              <a:t>false</a:t>
            </a:r>
            <a:endParaRPr lang="de-DE" altLang="de-DE" sz="2400" dirty="0"/>
          </a:p>
        </p:txBody>
      </p:sp>
    </p:spTree>
    <p:extLst>
      <p:ext uri="{BB962C8B-B14F-4D97-AF65-F5344CB8AC3E}">
        <p14:creationId xmlns:p14="http://schemas.microsoft.com/office/powerpoint/2010/main" val="291055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fld id="{DFF7490D-7BF0-734D-BE27-F4391B94A32C}" type="slidenum">
              <a:rPr lang="de-DE"/>
              <a:pPr/>
              <a:t>80</a:t>
            </a:fld>
            <a:endParaRPr lang="de-DE" dirty="0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Fall 1:</a:t>
            </a:r>
            <a:r>
              <a:rPr lang="en-US"/>
              <a:t> </a:t>
            </a:r>
            <a:r>
              <a:rPr lang="en-US" sz="2800"/>
              <a:t>Vater </a:t>
            </a:r>
            <a:r>
              <a:rPr lang="en-US" sz="2800">
                <a:solidFill>
                  <a:schemeClr val="hlink"/>
                </a:solidFill>
              </a:rPr>
              <a:t>v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k </a:t>
            </a:r>
            <a:r>
              <a:rPr lang="en-US" sz="2800"/>
              <a:t>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schwarzen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  <a:endParaRPr lang="en-US" sz="2800"/>
          </a:p>
        </p:txBody>
      </p:sp>
      <p:grpSp>
        <p:nvGrpSpPr>
          <p:cNvPr id="412725" name="Group 53"/>
          <p:cNvGrpSpPr>
            <a:grpSpLocks/>
          </p:cNvGrpSpPr>
          <p:nvPr/>
        </p:nvGrpSpPr>
        <p:grpSpPr bwMode="auto">
          <a:xfrm>
            <a:off x="1042988" y="2276872"/>
            <a:ext cx="2303462" cy="1800225"/>
            <a:chOff x="657" y="1570"/>
            <a:chExt cx="1451" cy="1134"/>
          </a:xfrm>
        </p:grpSpPr>
        <p:sp>
          <p:nvSpPr>
            <p:cNvPr id="412676" name="Oval 4"/>
            <p:cNvSpPr>
              <a:spLocks noChangeArrowheads="1"/>
            </p:cNvSpPr>
            <p:nvPr/>
          </p:nvSpPr>
          <p:spPr bwMode="auto">
            <a:xfrm>
              <a:off x="1519" y="1570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u</a:t>
              </a:r>
            </a:p>
          </p:txBody>
        </p:sp>
        <p:sp>
          <p:nvSpPr>
            <p:cNvPr id="412677" name="Line 5"/>
            <p:cNvSpPr>
              <a:spLocks noChangeShapeType="1"/>
            </p:cNvSpPr>
            <p:nvPr/>
          </p:nvSpPr>
          <p:spPr bwMode="auto">
            <a:xfrm flipH="1">
              <a:off x="1383" y="1797"/>
              <a:ext cx="181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78" name="Line 6"/>
            <p:cNvSpPr>
              <a:spLocks noChangeShapeType="1"/>
            </p:cNvSpPr>
            <p:nvPr/>
          </p:nvSpPr>
          <p:spPr bwMode="auto">
            <a:xfrm>
              <a:off x="1746" y="1797"/>
              <a:ext cx="182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79" name="Oval 7"/>
            <p:cNvSpPr>
              <a:spLocks noChangeArrowheads="1"/>
            </p:cNvSpPr>
            <p:nvPr/>
          </p:nvSpPr>
          <p:spPr bwMode="auto">
            <a:xfrm>
              <a:off x="1156" y="1933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412680" name="Line 8"/>
            <p:cNvSpPr>
              <a:spLocks noChangeShapeType="1"/>
            </p:cNvSpPr>
            <p:nvPr/>
          </p:nvSpPr>
          <p:spPr bwMode="auto">
            <a:xfrm flipH="1">
              <a:off x="1020" y="2160"/>
              <a:ext cx="181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81" name="Line 9"/>
            <p:cNvSpPr>
              <a:spLocks noChangeShapeType="1"/>
            </p:cNvSpPr>
            <p:nvPr/>
          </p:nvSpPr>
          <p:spPr bwMode="auto">
            <a:xfrm>
              <a:off x="1383" y="2160"/>
              <a:ext cx="182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82" name="Oval 10"/>
            <p:cNvSpPr>
              <a:spLocks noChangeArrowheads="1"/>
            </p:cNvSpPr>
            <p:nvPr/>
          </p:nvSpPr>
          <p:spPr bwMode="auto">
            <a:xfrm>
              <a:off x="793" y="2296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412683" name="Line 11"/>
            <p:cNvSpPr>
              <a:spLocks noChangeShapeType="1"/>
            </p:cNvSpPr>
            <p:nvPr/>
          </p:nvSpPr>
          <p:spPr bwMode="auto">
            <a:xfrm flipH="1">
              <a:off x="657" y="2522"/>
              <a:ext cx="181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84" name="Line 12"/>
            <p:cNvSpPr>
              <a:spLocks noChangeShapeType="1"/>
            </p:cNvSpPr>
            <p:nvPr/>
          </p:nvSpPr>
          <p:spPr bwMode="auto">
            <a:xfrm>
              <a:off x="1020" y="2522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85" name="Oval 13"/>
            <p:cNvSpPr>
              <a:spLocks noChangeArrowheads="1"/>
            </p:cNvSpPr>
            <p:nvPr/>
          </p:nvSpPr>
          <p:spPr bwMode="auto">
            <a:xfrm>
              <a:off x="1836" y="1978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/>
                <a:t>w</a:t>
              </a:r>
            </a:p>
          </p:txBody>
        </p:sp>
      </p:grpSp>
      <p:grpSp>
        <p:nvGrpSpPr>
          <p:cNvPr id="412726" name="Group 54"/>
          <p:cNvGrpSpPr>
            <a:grpSpLocks/>
          </p:cNvGrpSpPr>
          <p:nvPr/>
        </p:nvGrpSpPr>
        <p:grpSpPr bwMode="auto">
          <a:xfrm>
            <a:off x="5435600" y="2276872"/>
            <a:ext cx="1727200" cy="1800225"/>
            <a:chOff x="3424" y="1570"/>
            <a:chExt cx="1088" cy="1134"/>
          </a:xfrm>
        </p:grpSpPr>
        <p:sp>
          <p:nvSpPr>
            <p:cNvPr id="412686" name="Oval 14"/>
            <p:cNvSpPr>
              <a:spLocks noChangeArrowheads="1"/>
            </p:cNvSpPr>
            <p:nvPr/>
          </p:nvSpPr>
          <p:spPr bwMode="auto">
            <a:xfrm>
              <a:off x="3923" y="1570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u</a:t>
              </a:r>
            </a:p>
          </p:txBody>
        </p:sp>
        <p:sp>
          <p:nvSpPr>
            <p:cNvPr id="412687" name="Line 15"/>
            <p:cNvSpPr>
              <a:spLocks noChangeShapeType="1"/>
            </p:cNvSpPr>
            <p:nvPr/>
          </p:nvSpPr>
          <p:spPr bwMode="auto">
            <a:xfrm flipH="1">
              <a:off x="3787" y="1797"/>
              <a:ext cx="181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88" name="Line 16"/>
            <p:cNvSpPr>
              <a:spLocks noChangeShapeType="1"/>
            </p:cNvSpPr>
            <p:nvPr/>
          </p:nvSpPr>
          <p:spPr bwMode="auto">
            <a:xfrm>
              <a:off x="4150" y="1797"/>
              <a:ext cx="182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89" name="Oval 17"/>
            <p:cNvSpPr>
              <a:spLocks noChangeArrowheads="1"/>
            </p:cNvSpPr>
            <p:nvPr/>
          </p:nvSpPr>
          <p:spPr bwMode="auto">
            <a:xfrm>
              <a:off x="3560" y="1933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412690" name="Line 18"/>
            <p:cNvSpPr>
              <a:spLocks noChangeShapeType="1"/>
            </p:cNvSpPr>
            <p:nvPr/>
          </p:nvSpPr>
          <p:spPr bwMode="auto">
            <a:xfrm flipH="1">
              <a:off x="3424" y="2160"/>
              <a:ext cx="181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91" name="Line 19"/>
            <p:cNvSpPr>
              <a:spLocks noChangeShapeType="1"/>
            </p:cNvSpPr>
            <p:nvPr/>
          </p:nvSpPr>
          <p:spPr bwMode="auto">
            <a:xfrm>
              <a:off x="3787" y="2160"/>
              <a:ext cx="182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92" name="Oval 20"/>
            <p:cNvSpPr>
              <a:spLocks noChangeArrowheads="1"/>
            </p:cNvSpPr>
            <p:nvPr/>
          </p:nvSpPr>
          <p:spPr bwMode="auto">
            <a:xfrm>
              <a:off x="3923" y="2296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412693" name="Line 21"/>
            <p:cNvSpPr>
              <a:spLocks noChangeShapeType="1"/>
            </p:cNvSpPr>
            <p:nvPr/>
          </p:nvSpPr>
          <p:spPr bwMode="auto">
            <a:xfrm flipH="1">
              <a:off x="3787" y="2522"/>
              <a:ext cx="181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94" name="Line 22"/>
            <p:cNvSpPr>
              <a:spLocks noChangeShapeType="1"/>
            </p:cNvSpPr>
            <p:nvPr/>
          </p:nvSpPr>
          <p:spPr bwMode="auto">
            <a:xfrm>
              <a:off x="4150" y="2522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95" name="Oval 23"/>
            <p:cNvSpPr>
              <a:spLocks noChangeArrowheads="1"/>
            </p:cNvSpPr>
            <p:nvPr/>
          </p:nvSpPr>
          <p:spPr bwMode="auto">
            <a:xfrm>
              <a:off x="4240" y="1978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</a:p>
          </p:txBody>
        </p:sp>
      </p:grpSp>
      <p:grpSp>
        <p:nvGrpSpPr>
          <p:cNvPr id="412728" name="Group 56"/>
          <p:cNvGrpSpPr>
            <a:grpSpLocks/>
          </p:cNvGrpSpPr>
          <p:nvPr/>
        </p:nvGrpSpPr>
        <p:grpSpPr bwMode="auto">
          <a:xfrm>
            <a:off x="5364163" y="4437460"/>
            <a:ext cx="2378075" cy="1800225"/>
            <a:chOff x="3379" y="2931"/>
            <a:chExt cx="1498" cy="1134"/>
          </a:xfrm>
        </p:grpSpPr>
        <p:sp>
          <p:nvSpPr>
            <p:cNvPr id="412706" name="Oval 34"/>
            <p:cNvSpPr>
              <a:spLocks noChangeArrowheads="1"/>
            </p:cNvSpPr>
            <p:nvPr/>
          </p:nvSpPr>
          <p:spPr bwMode="auto">
            <a:xfrm>
              <a:off x="3742" y="2931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u</a:t>
              </a:r>
            </a:p>
          </p:txBody>
        </p:sp>
        <p:sp>
          <p:nvSpPr>
            <p:cNvPr id="412707" name="Line 35"/>
            <p:cNvSpPr>
              <a:spLocks noChangeShapeType="1"/>
            </p:cNvSpPr>
            <p:nvPr/>
          </p:nvSpPr>
          <p:spPr bwMode="auto">
            <a:xfrm flipH="1">
              <a:off x="3606" y="3158"/>
              <a:ext cx="181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08" name="Line 36"/>
            <p:cNvSpPr>
              <a:spLocks noChangeShapeType="1"/>
            </p:cNvSpPr>
            <p:nvPr/>
          </p:nvSpPr>
          <p:spPr bwMode="auto">
            <a:xfrm>
              <a:off x="3969" y="3158"/>
              <a:ext cx="182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09" name="Oval 37"/>
            <p:cNvSpPr>
              <a:spLocks noChangeArrowheads="1"/>
            </p:cNvSpPr>
            <p:nvPr/>
          </p:nvSpPr>
          <p:spPr bwMode="auto">
            <a:xfrm>
              <a:off x="4105" y="3294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412710" name="Line 38"/>
            <p:cNvSpPr>
              <a:spLocks noChangeShapeType="1"/>
            </p:cNvSpPr>
            <p:nvPr/>
          </p:nvSpPr>
          <p:spPr bwMode="auto">
            <a:xfrm flipH="1">
              <a:off x="3969" y="3521"/>
              <a:ext cx="181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11" name="Line 39"/>
            <p:cNvSpPr>
              <a:spLocks noChangeShapeType="1"/>
            </p:cNvSpPr>
            <p:nvPr/>
          </p:nvSpPr>
          <p:spPr bwMode="auto">
            <a:xfrm>
              <a:off x="4332" y="3521"/>
              <a:ext cx="182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12" name="Oval 40"/>
            <p:cNvSpPr>
              <a:spLocks noChangeArrowheads="1"/>
            </p:cNvSpPr>
            <p:nvPr/>
          </p:nvSpPr>
          <p:spPr bwMode="auto">
            <a:xfrm>
              <a:off x="4468" y="3657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412713" name="Line 41"/>
            <p:cNvSpPr>
              <a:spLocks noChangeShapeType="1"/>
            </p:cNvSpPr>
            <p:nvPr/>
          </p:nvSpPr>
          <p:spPr bwMode="auto">
            <a:xfrm flipH="1">
              <a:off x="4332" y="3883"/>
              <a:ext cx="181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14" name="Line 42"/>
            <p:cNvSpPr>
              <a:spLocks noChangeShapeType="1"/>
            </p:cNvSpPr>
            <p:nvPr/>
          </p:nvSpPr>
          <p:spPr bwMode="auto">
            <a:xfrm>
              <a:off x="4695" y="3883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15" name="Oval 43"/>
            <p:cNvSpPr>
              <a:spLocks noChangeArrowheads="1"/>
            </p:cNvSpPr>
            <p:nvPr/>
          </p:nvSpPr>
          <p:spPr bwMode="auto">
            <a:xfrm>
              <a:off x="3379" y="3311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</a:p>
          </p:txBody>
        </p:sp>
      </p:grpSp>
      <p:grpSp>
        <p:nvGrpSpPr>
          <p:cNvPr id="412727" name="Group 55"/>
          <p:cNvGrpSpPr>
            <a:grpSpLocks/>
          </p:cNvGrpSpPr>
          <p:nvPr/>
        </p:nvGrpSpPr>
        <p:grpSpPr bwMode="auto">
          <a:xfrm>
            <a:off x="1763713" y="4437460"/>
            <a:ext cx="1800225" cy="1800225"/>
            <a:chOff x="1111" y="2931"/>
            <a:chExt cx="1134" cy="1134"/>
          </a:xfrm>
        </p:grpSpPr>
        <p:sp>
          <p:nvSpPr>
            <p:cNvPr id="412696" name="Oval 24"/>
            <p:cNvSpPr>
              <a:spLocks noChangeArrowheads="1"/>
            </p:cNvSpPr>
            <p:nvPr/>
          </p:nvSpPr>
          <p:spPr bwMode="auto">
            <a:xfrm>
              <a:off x="1474" y="2931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u</a:t>
              </a:r>
            </a:p>
          </p:txBody>
        </p:sp>
        <p:sp>
          <p:nvSpPr>
            <p:cNvPr id="412697" name="Line 25"/>
            <p:cNvSpPr>
              <a:spLocks noChangeShapeType="1"/>
            </p:cNvSpPr>
            <p:nvPr/>
          </p:nvSpPr>
          <p:spPr bwMode="auto">
            <a:xfrm flipH="1">
              <a:off x="1338" y="3158"/>
              <a:ext cx="181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698" name="Line 26"/>
            <p:cNvSpPr>
              <a:spLocks noChangeShapeType="1"/>
            </p:cNvSpPr>
            <p:nvPr/>
          </p:nvSpPr>
          <p:spPr bwMode="auto">
            <a:xfrm>
              <a:off x="1701" y="3158"/>
              <a:ext cx="182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05" name="Oval 33"/>
            <p:cNvSpPr>
              <a:spLocks noChangeArrowheads="1"/>
            </p:cNvSpPr>
            <p:nvPr/>
          </p:nvSpPr>
          <p:spPr bwMode="auto">
            <a:xfrm>
              <a:off x="1111" y="3294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/>
                <a:t>w</a:t>
              </a:r>
            </a:p>
          </p:txBody>
        </p:sp>
        <p:sp>
          <p:nvSpPr>
            <p:cNvPr id="412717" name="Oval 45"/>
            <p:cNvSpPr>
              <a:spLocks noChangeArrowheads="1"/>
            </p:cNvSpPr>
            <p:nvPr/>
          </p:nvSpPr>
          <p:spPr bwMode="auto">
            <a:xfrm>
              <a:off x="1836" y="3294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v</a:t>
              </a:r>
            </a:p>
          </p:txBody>
        </p:sp>
        <p:sp>
          <p:nvSpPr>
            <p:cNvPr id="412718" name="Line 46"/>
            <p:cNvSpPr>
              <a:spLocks noChangeShapeType="1"/>
            </p:cNvSpPr>
            <p:nvPr/>
          </p:nvSpPr>
          <p:spPr bwMode="auto">
            <a:xfrm flipH="1">
              <a:off x="1700" y="3521"/>
              <a:ext cx="181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19" name="Line 47"/>
            <p:cNvSpPr>
              <a:spLocks noChangeShapeType="1"/>
            </p:cNvSpPr>
            <p:nvPr/>
          </p:nvSpPr>
          <p:spPr bwMode="auto">
            <a:xfrm>
              <a:off x="2063" y="3521"/>
              <a:ext cx="182" cy="1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20" name="Oval 48"/>
            <p:cNvSpPr>
              <a:spLocks noChangeArrowheads="1"/>
            </p:cNvSpPr>
            <p:nvPr/>
          </p:nvSpPr>
          <p:spPr bwMode="auto">
            <a:xfrm>
              <a:off x="1473" y="3657"/>
              <a:ext cx="272" cy="27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0000"/>
                  </a:solidFill>
                </a:rPr>
                <a:t>k</a:t>
              </a:r>
            </a:p>
          </p:txBody>
        </p:sp>
        <p:sp>
          <p:nvSpPr>
            <p:cNvPr id="412721" name="Line 49"/>
            <p:cNvSpPr>
              <a:spLocks noChangeShapeType="1"/>
            </p:cNvSpPr>
            <p:nvPr/>
          </p:nvSpPr>
          <p:spPr bwMode="auto">
            <a:xfrm flipH="1">
              <a:off x="1337" y="3883"/>
              <a:ext cx="181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2722" name="Line 50"/>
            <p:cNvSpPr>
              <a:spLocks noChangeShapeType="1"/>
            </p:cNvSpPr>
            <p:nvPr/>
          </p:nvSpPr>
          <p:spPr bwMode="auto">
            <a:xfrm>
              <a:off x="1700" y="3883"/>
              <a:ext cx="182" cy="1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12724" name="Text Box 52"/>
          <p:cNvSpPr txBox="1">
            <a:spLocks noChangeArrowheads="1"/>
          </p:cNvSpPr>
          <p:nvPr/>
        </p:nvSpPr>
        <p:spPr bwMode="auto">
          <a:xfrm>
            <a:off x="2987824" y="3717553"/>
            <a:ext cx="27363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Alternativen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für</a:t>
            </a:r>
            <a:r>
              <a:rPr lang="en-US" sz="2400" dirty="0" smtClean="0"/>
              <a:t> Fall 1</a:t>
            </a:r>
            <a:endParaRPr lang="en-US" sz="2400" dirty="0"/>
          </a:p>
        </p:txBody>
      </p:sp>
      <p:sp>
        <p:nvSpPr>
          <p:cNvPr id="50" name="Rechteck 49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1271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061E2-C8E3-EB4A-8839-7791216329CD}" type="slidenum">
              <a:rPr lang="de-DE"/>
              <a:pPr/>
              <a:t>81</a:t>
            </a:fld>
            <a:endParaRPr lang="de-DE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Rot-Schwarz-Baum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Fall 1:</a:t>
            </a:r>
            <a:r>
              <a:rPr lang="en-US"/>
              <a:t> </a:t>
            </a:r>
            <a:r>
              <a:rPr lang="en-US" sz="2800"/>
              <a:t>Vater </a:t>
            </a:r>
            <a:r>
              <a:rPr lang="en-US" sz="2800">
                <a:solidFill>
                  <a:schemeClr val="hlink"/>
                </a:solidFill>
              </a:rPr>
              <a:t>v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k </a:t>
            </a:r>
            <a:r>
              <a:rPr lang="en-US" sz="2800"/>
              <a:t>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schwarzen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  <a:endParaRPr lang="en-US" sz="2800"/>
          </a:p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Lösung:</a:t>
            </a: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413757" name="Oval 61"/>
          <p:cNvSpPr>
            <a:spLocks noChangeArrowheads="1"/>
          </p:cNvSpPr>
          <p:nvPr/>
        </p:nvSpPr>
        <p:spPr bwMode="auto">
          <a:xfrm>
            <a:off x="2411413" y="306863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3758" name="Line 62"/>
          <p:cNvSpPr>
            <a:spLocks noChangeShapeType="1"/>
          </p:cNvSpPr>
          <p:nvPr/>
        </p:nvSpPr>
        <p:spPr bwMode="auto">
          <a:xfrm flipH="1">
            <a:off x="2195513" y="3429000"/>
            <a:ext cx="287337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59" name="Line 63"/>
          <p:cNvSpPr>
            <a:spLocks noChangeShapeType="1"/>
          </p:cNvSpPr>
          <p:nvPr/>
        </p:nvSpPr>
        <p:spPr bwMode="auto">
          <a:xfrm>
            <a:off x="2771775" y="3429000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0" name="Oval 64"/>
          <p:cNvSpPr>
            <a:spLocks noChangeArrowheads="1"/>
          </p:cNvSpPr>
          <p:nvPr/>
        </p:nvSpPr>
        <p:spPr bwMode="auto">
          <a:xfrm>
            <a:off x="1835150" y="36449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3761" name="Line 65"/>
          <p:cNvSpPr>
            <a:spLocks noChangeShapeType="1"/>
          </p:cNvSpPr>
          <p:nvPr/>
        </p:nvSpPr>
        <p:spPr bwMode="auto">
          <a:xfrm flipH="1">
            <a:off x="1619250" y="4005263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2" name="Line 66"/>
          <p:cNvSpPr>
            <a:spLocks noChangeShapeType="1"/>
          </p:cNvSpPr>
          <p:nvPr/>
        </p:nvSpPr>
        <p:spPr bwMode="auto">
          <a:xfrm>
            <a:off x="2195513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3" name="Oval 67"/>
          <p:cNvSpPr>
            <a:spLocks noChangeArrowheads="1"/>
          </p:cNvSpPr>
          <p:nvPr/>
        </p:nvSpPr>
        <p:spPr bwMode="auto">
          <a:xfrm>
            <a:off x="1258888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3764" name="Line 68"/>
          <p:cNvSpPr>
            <a:spLocks noChangeShapeType="1"/>
          </p:cNvSpPr>
          <p:nvPr/>
        </p:nvSpPr>
        <p:spPr bwMode="auto">
          <a:xfrm flipH="1">
            <a:off x="1042988" y="4579938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5" name="Line 69"/>
          <p:cNvSpPr>
            <a:spLocks noChangeShapeType="1"/>
          </p:cNvSpPr>
          <p:nvPr/>
        </p:nvSpPr>
        <p:spPr bwMode="auto">
          <a:xfrm>
            <a:off x="1619250" y="457993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67" name="AutoShape 71"/>
          <p:cNvSpPr>
            <a:spLocks noChangeArrowheads="1"/>
          </p:cNvSpPr>
          <p:nvPr/>
        </p:nvSpPr>
        <p:spPr bwMode="auto">
          <a:xfrm>
            <a:off x="755650" y="486886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3768" name="AutoShape 72"/>
          <p:cNvSpPr>
            <a:spLocks noChangeArrowheads="1"/>
          </p:cNvSpPr>
          <p:nvPr/>
        </p:nvSpPr>
        <p:spPr bwMode="auto">
          <a:xfrm>
            <a:off x="1619250" y="486886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3769" name="AutoShape 73"/>
          <p:cNvSpPr>
            <a:spLocks noChangeArrowheads="1"/>
          </p:cNvSpPr>
          <p:nvPr/>
        </p:nvSpPr>
        <p:spPr bwMode="auto">
          <a:xfrm>
            <a:off x="2195513" y="4292600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3770" name="AutoShape 74"/>
          <p:cNvSpPr>
            <a:spLocks noChangeArrowheads="1"/>
          </p:cNvSpPr>
          <p:nvPr/>
        </p:nvSpPr>
        <p:spPr bwMode="auto">
          <a:xfrm>
            <a:off x="2771775" y="37179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3771" name="Line 75"/>
          <p:cNvSpPr>
            <a:spLocks noChangeShapeType="1"/>
          </p:cNvSpPr>
          <p:nvPr/>
        </p:nvSpPr>
        <p:spPr bwMode="auto">
          <a:xfrm>
            <a:off x="3924300" y="4149725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72" name="Oval 76"/>
          <p:cNvSpPr>
            <a:spLocks noChangeArrowheads="1"/>
          </p:cNvSpPr>
          <p:nvPr/>
        </p:nvSpPr>
        <p:spPr bwMode="auto">
          <a:xfrm>
            <a:off x="6299200" y="32861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3773" name="Line 77"/>
          <p:cNvSpPr>
            <a:spLocks noChangeShapeType="1"/>
          </p:cNvSpPr>
          <p:nvPr/>
        </p:nvSpPr>
        <p:spPr bwMode="auto">
          <a:xfrm flipH="1">
            <a:off x="5867400" y="3646488"/>
            <a:ext cx="503238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75" name="Oval 79"/>
          <p:cNvSpPr>
            <a:spLocks noChangeArrowheads="1"/>
          </p:cNvSpPr>
          <p:nvPr/>
        </p:nvSpPr>
        <p:spPr bwMode="auto">
          <a:xfrm>
            <a:off x="7164388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3776" name="Line 80"/>
          <p:cNvSpPr>
            <a:spLocks noChangeShapeType="1"/>
          </p:cNvSpPr>
          <p:nvPr/>
        </p:nvSpPr>
        <p:spPr bwMode="auto">
          <a:xfrm>
            <a:off x="7524750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77" name="AutoShape 81"/>
          <p:cNvSpPr>
            <a:spLocks noChangeArrowheads="1"/>
          </p:cNvSpPr>
          <p:nvPr/>
        </p:nvSpPr>
        <p:spPr bwMode="auto">
          <a:xfrm>
            <a:off x="7524750" y="458311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3779" name="AutoShape 83"/>
          <p:cNvSpPr>
            <a:spLocks noChangeArrowheads="1"/>
          </p:cNvSpPr>
          <p:nvPr/>
        </p:nvSpPr>
        <p:spPr bwMode="auto">
          <a:xfrm>
            <a:off x="6661150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3780" name="Line 84"/>
          <p:cNvSpPr>
            <a:spLocks noChangeShapeType="1"/>
          </p:cNvSpPr>
          <p:nvPr/>
        </p:nvSpPr>
        <p:spPr bwMode="auto">
          <a:xfrm flipH="1">
            <a:off x="6948488" y="42941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1" name="Oval 85"/>
          <p:cNvSpPr>
            <a:spLocks noChangeArrowheads="1"/>
          </p:cNvSpPr>
          <p:nvPr/>
        </p:nvSpPr>
        <p:spPr bwMode="auto">
          <a:xfrm>
            <a:off x="5435600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3782" name="Line 86"/>
          <p:cNvSpPr>
            <a:spLocks noChangeShapeType="1"/>
          </p:cNvSpPr>
          <p:nvPr/>
        </p:nvSpPr>
        <p:spPr bwMode="auto">
          <a:xfrm flipH="1">
            <a:off x="5219700" y="42926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3" name="Line 87"/>
          <p:cNvSpPr>
            <a:spLocks noChangeShapeType="1"/>
          </p:cNvSpPr>
          <p:nvPr/>
        </p:nvSpPr>
        <p:spPr bwMode="auto">
          <a:xfrm>
            <a:off x="5795963" y="4292600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4" name="AutoShape 88"/>
          <p:cNvSpPr>
            <a:spLocks noChangeArrowheads="1"/>
          </p:cNvSpPr>
          <p:nvPr/>
        </p:nvSpPr>
        <p:spPr bwMode="auto">
          <a:xfrm>
            <a:off x="49323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3785" name="AutoShape 89"/>
          <p:cNvSpPr>
            <a:spLocks noChangeArrowheads="1"/>
          </p:cNvSpPr>
          <p:nvPr/>
        </p:nvSpPr>
        <p:spPr bwMode="auto">
          <a:xfrm>
            <a:off x="57959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3786" name="Line 90"/>
          <p:cNvSpPr>
            <a:spLocks noChangeShapeType="1"/>
          </p:cNvSpPr>
          <p:nvPr/>
        </p:nvSpPr>
        <p:spPr bwMode="auto">
          <a:xfrm>
            <a:off x="6659563" y="3646488"/>
            <a:ext cx="503237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7" name="Line 91"/>
          <p:cNvSpPr>
            <a:spLocks noChangeShapeType="1"/>
          </p:cNvSpPr>
          <p:nvPr/>
        </p:nvSpPr>
        <p:spPr bwMode="auto">
          <a:xfrm flipH="1">
            <a:off x="2771775" y="28527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3788" name="Line 92"/>
          <p:cNvSpPr>
            <a:spLocks noChangeShapeType="1"/>
          </p:cNvSpPr>
          <p:nvPr/>
        </p:nvSpPr>
        <p:spPr bwMode="auto">
          <a:xfrm flipH="1">
            <a:off x="6659563" y="307022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Rechteck 33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2915816" y="3717032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7668344" y="4581128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31208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4FB98-81BC-AA43-A403-610534745234}" type="slidenum">
              <a:rPr lang="de-DE"/>
              <a:pPr/>
              <a:t>82</a:t>
            </a:fld>
            <a:endParaRPr lang="de-DE"/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Fall 1:</a:t>
            </a:r>
            <a:r>
              <a:rPr lang="en-US"/>
              <a:t> </a:t>
            </a:r>
            <a:r>
              <a:rPr lang="en-US" sz="2800"/>
              <a:t>Vater </a:t>
            </a:r>
            <a:r>
              <a:rPr lang="en-US" sz="2800">
                <a:solidFill>
                  <a:schemeClr val="hlink"/>
                </a:solidFill>
              </a:rPr>
              <a:t>v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k </a:t>
            </a:r>
            <a:r>
              <a:rPr lang="en-US" sz="2800"/>
              <a:t>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schwarzen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  <a:endParaRPr lang="en-US" sz="2800"/>
          </a:p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Lösung:</a:t>
            </a: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415761" name="Line 17"/>
          <p:cNvSpPr>
            <a:spLocks noChangeShapeType="1"/>
          </p:cNvSpPr>
          <p:nvPr/>
        </p:nvSpPr>
        <p:spPr bwMode="auto">
          <a:xfrm>
            <a:off x="3924300" y="4149725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62" name="Oval 18"/>
          <p:cNvSpPr>
            <a:spLocks noChangeArrowheads="1"/>
          </p:cNvSpPr>
          <p:nvPr/>
        </p:nvSpPr>
        <p:spPr bwMode="auto">
          <a:xfrm>
            <a:off x="6299200" y="32861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k</a:t>
            </a:r>
          </a:p>
        </p:txBody>
      </p:sp>
      <p:sp>
        <p:nvSpPr>
          <p:cNvPr id="415763" name="Line 19"/>
          <p:cNvSpPr>
            <a:spLocks noChangeShapeType="1"/>
          </p:cNvSpPr>
          <p:nvPr/>
        </p:nvSpPr>
        <p:spPr bwMode="auto">
          <a:xfrm flipH="1">
            <a:off x="5867400" y="3646488"/>
            <a:ext cx="503238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64" name="Oval 20"/>
          <p:cNvSpPr>
            <a:spLocks noChangeArrowheads="1"/>
          </p:cNvSpPr>
          <p:nvPr/>
        </p:nvSpPr>
        <p:spPr bwMode="auto">
          <a:xfrm>
            <a:off x="7164388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5765" name="Line 21"/>
          <p:cNvSpPr>
            <a:spLocks noChangeShapeType="1"/>
          </p:cNvSpPr>
          <p:nvPr/>
        </p:nvSpPr>
        <p:spPr bwMode="auto">
          <a:xfrm>
            <a:off x="7524750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66" name="AutoShape 22"/>
          <p:cNvSpPr>
            <a:spLocks noChangeArrowheads="1"/>
          </p:cNvSpPr>
          <p:nvPr/>
        </p:nvSpPr>
        <p:spPr bwMode="auto">
          <a:xfrm>
            <a:off x="7524750" y="458311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5767" name="AutoShape 23"/>
          <p:cNvSpPr>
            <a:spLocks noChangeArrowheads="1"/>
          </p:cNvSpPr>
          <p:nvPr/>
        </p:nvSpPr>
        <p:spPr bwMode="auto">
          <a:xfrm>
            <a:off x="6661150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5768" name="Line 24"/>
          <p:cNvSpPr>
            <a:spLocks noChangeShapeType="1"/>
          </p:cNvSpPr>
          <p:nvPr/>
        </p:nvSpPr>
        <p:spPr bwMode="auto">
          <a:xfrm flipH="1">
            <a:off x="6948488" y="42941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69" name="Oval 25"/>
          <p:cNvSpPr>
            <a:spLocks noChangeArrowheads="1"/>
          </p:cNvSpPr>
          <p:nvPr/>
        </p:nvSpPr>
        <p:spPr bwMode="auto">
          <a:xfrm>
            <a:off x="5435600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5770" name="Line 26"/>
          <p:cNvSpPr>
            <a:spLocks noChangeShapeType="1"/>
          </p:cNvSpPr>
          <p:nvPr/>
        </p:nvSpPr>
        <p:spPr bwMode="auto">
          <a:xfrm flipH="1">
            <a:off x="5219700" y="42926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71" name="Line 27"/>
          <p:cNvSpPr>
            <a:spLocks noChangeShapeType="1"/>
          </p:cNvSpPr>
          <p:nvPr/>
        </p:nvSpPr>
        <p:spPr bwMode="auto">
          <a:xfrm>
            <a:off x="5795963" y="4292600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72" name="AutoShape 28"/>
          <p:cNvSpPr>
            <a:spLocks noChangeArrowheads="1"/>
          </p:cNvSpPr>
          <p:nvPr/>
        </p:nvSpPr>
        <p:spPr bwMode="auto">
          <a:xfrm>
            <a:off x="49323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5773" name="AutoShape 29"/>
          <p:cNvSpPr>
            <a:spLocks noChangeArrowheads="1"/>
          </p:cNvSpPr>
          <p:nvPr/>
        </p:nvSpPr>
        <p:spPr bwMode="auto">
          <a:xfrm>
            <a:off x="57959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5774" name="Line 30"/>
          <p:cNvSpPr>
            <a:spLocks noChangeShapeType="1"/>
          </p:cNvSpPr>
          <p:nvPr/>
        </p:nvSpPr>
        <p:spPr bwMode="auto">
          <a:xfrm>
            <a:off x="6659563" y="3646488"/>
            <a:ext cx="503237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76" name="Line 32"/>
          <p:cNvSpPr>
            <a:spLocks noChangeShapeType="1"/>
          </p:cNvSpPr>
          <p:nvPr/>
        </p:nvSpPr>
        <p:spPr bwMode="auto">
          <a:xfrm flipH="1">
            <a:off x="6659563" y="307022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78" name="Oval 34"/>
          <p:cNvSpPr>
            <a:spLocks noChangeArrowheads="1"/>
          </p:cNvSpPr>
          <p:nvPr/>
        </p:nvSpPr>
        <p:spPr bwMode="auto">
          <a:xfrm>
            <a:off x="2051050" y="328453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5779" name="Line 35"/>
          <p:cNvSpPr>
            <a:spLocks noChangeShapeType="1"/>
          </p:cNvSpPr>
          <p:nvPr/>
        </p:nvSpPr>
        <p:spPr bwMode="auto">
          <a:xfrm flipH="1">
            <a:off x="1835150" y="3644900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80" name="Line 36"/>
          <p:cNvSpPr>
            <a:spLocks noChangeShapeType="1"/>
          </p:cNvSpPr>
          <p:nvPr/>
        </p:nvSpPr>
        <p:spPr bwMode="auto">
          <a:xfrm>
            <a:off x="2411413" y="3644900"/>
            <a:ext cx="5048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81" name="Oval 37"/>
          <p:cNvSpPr>
            <a:spLocks noChangeArrowheads="1"/>
          </p:cNvSpPr>
          <p:nvPr/>
        </p:nvSpPr>
        <p:spPr bwMode="auto">
          <a:xfrm>
            <a:off x="1474788" y="38608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5782" name="Line 38"/>
          <p:cNvSpPr>
            <a:spLocks noChangeShapeType="1"/>
          </p:cNvSpPr>
          <p:nvPr/>
        </p:nvSpPr>
        <p:spPr bwMode="auto">
          <a:xfrm flipH="1">
            <a:off x="1258888" y="4221163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83" name="Line 39"/>
          <p:cNvSpPr>
            <a:spLocks noChangeShapeType="1"/>
          </p:cNvSpPr>
          <p:nvPr/>
        </p:nvSpPr>
        <p:spPr bwMode="auto">
          <a:xfrm>
            <a:off x="1835150" y="4221163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84" name="Oval 40"/>
          <p:cNvSpPr>
            <a:spLocks noChangeArrowheads="1"/>
          </p:cNvSpPr>
          <p:nvPr/>
        </p:nvSpPr>
        <p:spPr bwMode="auto">
          <a:xfrm>
            <a:off x="2051050" y="44370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5785" name="Line 41"/>
          <p:cNvSpPr>
            <a:spLocks noChangeShapeType="1"/>
          </p:cNvSpPr>
          <p:nvPr/>
        </p:nvSpPr>
        <p:spPr bwMode="auto">
          <a:xfrm flipH="1">
            <a:off x="1835150" y="47958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86" name="Line 42"/>
          <p:cNvSpPr>
            <a:spLocks noChangeShapeType="1"/>
          </p:cNvSpPr>
          <p:nvPr/>
        </p:nvSpPr>
        <p:spPr bwMode="auto">
          <a:xfrm>
            <a:off x="2411413" y="479583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5788" name="AutoShape 44"/>
          <p:cNvSpPr>
            <a:spLocks noChangeArrowheads="1"/>
          </p:cNvSpPr>
          <p:nvPr/>
        </p:nvSpPr>
        <p:spPr bwMode="auto">
          <a:xfrm>
            <a:off x="971550" y="4508500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5789" name="AutoShape 45"/>
          <p:cNvSpPr>
            <a:spLocks noChangeArrowheads="1"/>
          </p:cNvSpPr>
          <p:nvPr/>
        </p:nvSpPr>
        <p:spPr bwMode="auto">
          <a:xfrm>
            <a:off x="1547813" y="508476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5790" name="AutoShape 46"/>
          <p:cNvSpPr>
            <a:spLocks noChangeArrowheads="1"/>
          </p:cNvSpPr>
          <p:nvPr/>
        </p:nvSpPr>
        <p:spPr bwMode="auto">
          <a:xfrm>
            <a:off x="2411413" y="508476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5791" name="AutoShape 47"/>
          <p:cNvSpPr>
            <a:spLocks noChangeArrowheads="1"/>
          </p:cNvSpPr>
          <p:nvPr/>
        </p:nvSpPr>
        <p:spPr bwMode="auto">
          <a:xfrm>
            <a:off x="2627313" y="39338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5792" name="Line 48"/>
          <p:cNvSpPr>
            <a:spLocks noChangeShapeType="1"/>
          </p:cNvSpPr>
          <p:nvPr/>
        </p:nvSpPr>
        <p:spPr bwMode="auto">
          <a:xfrm flipH="1">
            <a:off x="2411413" y="306863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Rechteck 33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2771800" y="3933056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7668344" y="4581128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296491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6C28-EA28-7C44-8CE7-A8ADFC67C714}" type="slidenum">
              <a:rPr lang="de-DE"/>
              <a:pPr/>
              <a:t>83</a:t>
            </a:fld>
            <a:endParaRPr lang="de-DE"/>
          </a:p>
        </p:txBody>
      </p:sp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Fall 1:</a:t>
            </a:r>
            <a:r>
              <a:rPr lang="en-US" dirty="0"/>
              <a:t> </a:t>
            </a:r>
            <a:r>
              <a:rPr lang="en-US" sz="2800" dirty="0" err="1"/>
              <a:t>Vater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v</a:t>
            </a:r>
            <a:r>
              <a:rPr lang="en-US" sz="2800" dirty="0"/>
              <a:t> von </a:t>
            </a:r>
            <a:r>
              <a:rPr lang="en-US" sz="2800" dirty="0">
                <a:solidFill>
                  <a:schemeClr val="hlink"/>
                </a:solidFill>
              </a:rPr>
              <a:t>k </a:t>
            </a:r>
            <a:r>
              <a:rPr lang="en-US" sz="2800" dirty="0"/>
              <a:t>in </a:t>
            </a:r>
            <a:r>
              <a:rPr lang="en-US" sz="2800" dirty="0">
                <a:solidFill>
                  <a:schemeClr val="hlink"/>
                </a:solidFill>
              </a:rPr>
              <a:t>T</a:t>
            </a:r>
            <a:r>
              <a:rPr lang="en-US" sz="2800" dirty="0"/>
              <a:t> hat </a:t>
            </a:r>
            <a:r>
              <a:rPr lang="en-US" sz="2800" dirty="0" err="1"/>
              <a:t>schwarzen</a:t>
            </a:r>
            <a:r>
              <a:rPr lang="en-US" sz="2800" dirty="0"/>
              <a:t> </a:t>
            </a:r>
            <a:r>
              <a:rPr lang="en-US" sz="2800" dirty="0" err="1"/>
              <a:t>Bruder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w</a:t>
            </a:r>
            <a:endParaRPr lang="en-US" sz="2800" dirty="0"/>
          </a:p>
          <a:p>
            <a:pPr>
              <a:buFontTx/>
              <a:buNone/>
            </a:pPr>
            <a:r>
              <a:rPr lang="en-US" dirty="0" err="1">
                <a:solidFill>
                  <a:schemeClr val="accent2"/>
                </a:solidFill>
              </a:rPr>
              <a:t>Lösung</a:t>
            </a:r>
            <a:r>
              <a:rPr lang="en-US" dirty="0">
                <a:solidFill>
                  <a:schemeClr val="accent2"/>
                </a:solidFill>
              </a:rPr>
              <a:t>: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16772" name="Line 4"/>
          <p:cNvSpPr>
            <a:spLocks noChangeShapeType="1"/>
          </p:cNvSpPr>
          <p:nvPr/>
        </p:nvSpPr>
        <p:spPr bwMode="auto">
          <a:xfrm>
            <a:off x="3924300" y="4149725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73" name="Oval 5"/>
          <p:cNvSpPr>
            <a:spLocks noChangeArrowheads="1"/>
          </p:cNvSpPr>
          <p:nvPr/>
        </p:nvSpPr>
        <p:spPr bwMode="auto">
          <a:xfrm>
            <a:off x="6299200" y="32861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k</a:t>
            </a:r>
          </a:p>
        </p:txBody>
      </p:sp>
      <p:sp>
        <p:nvSpPr>
          <p:cNvPr id="416774" name="Line 6"/>
          <p:cNvSpPr>
            <a:spLocks noChangeShapeType="1"/>
          </p:cNvSpPr>
          <p:nvPr/>
        </p:nvSpPr>
        <p:spPr bwMode="auto">
          <a:xfrm flipH="1">
            <a:off x="5867400" y="3646488"/>
            <a:ext cx="503238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75" name="Oval 7"/>
          <p:cNvSpPr>
            <a:spLocks noChangeArrowheads="1"/>
          </p:cNvSpPr>
          <p:nvPr/>
        </p:nvSpPr>
        <p:spPr bwMode="auto">
          <a:xfrm>
            <a:off x="7164388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6776" name="Line 8"/>
          <p:cNvSpPr>
            <a:spLocks noChangeShapeType="1"/>
          </p:cNvSpPr>
          <p:nvPr/>
        </p:nvSpPr>
        <p:spPr bwMode="auto">
          <a:xfrm>
            <a:off x="7524750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77" name="AutoShape 9"/>
          <p:cNvSpPr>
            <a:spLocks noChangeArrowheads="1"/>
          </p:cNvSpPr>
          <p:nvPr/>
        </p:nvSpPr>
        <p:spPr bwMode="auto">
          <a:xfrm>
            <a:off x="7524750" y="458311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6778" name="AutoShape 10"/>
          <p:cNvSpPr>
            <a:spLocks noChangeArrowheads="1"/>
          </p:cNvSpPr>
          <p:nvPr/>
        </p:nvSpPr>
        <p:spPr bwMode="auto">
          <a:xfrm>
            <a:off x="6661150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6779" name="Line 11"/>
          <p:cNvSpPr>
            <a:spLocks noChangeShapeType="1"/>
          </p:cNvSpPr>
          <p:nvPr/>
        </p:nvSpPr>
        <p:spPr bwMode="auto">
          <a:xfrm flipH="1">
            <a:off x="6948488" y="42941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80" name="Oval 12"/>
          <p:cNvSpPr>
            <a:spLocks noChangeArrowheads="1"/>
          </p:cNvSpPr>
          <p:nvPr/>
        </p:nvSpPr>
        <p:spPr bwMode="auto">
          <a:xfrm>
            <a:off x="5435600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6781" name="Line 13"/>
          <p:cNvSpPr>
            <a:spLocks noChangeShapeType="1"/>
          </p:cNvSpPr>
          <p:nvPr/>
        </p:nvSpPr>
        <p:spPr bwMode="auto">
          <a:xfrm flipH="1">
            <a:off x="5219700" y="42926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82" name="Line 14"/>
          <p:cNvSpPr>
            <a:spLocks noChangeShapeType="1"/>
          </p:cNvSpPr>
          <p:nvPr/>
        </p:nvSpPr>
        <p:spPr bwMode="auto">
          <a:xfrm>
            <a:off x="5795963" y="4292600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83" name="AutoShape 15"/>
          <p:cNvSpPr>
            <a:spLocks noChangeArrowheads="1"/>
          </p:cNvSpPr>
          <p:nvPr/>
        </p:nvSpPr>
        <p:spPr bwMode="auto">
          <a:xfrm>
            <a:off x="49323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6784" name="AutoShape 16"/>
          <p:cNvSpPr>
            <a:spLocks noChangeArrowheads="1"/>
          </p:cNvSpPr>
          <p:nvPr/>
        </p:nvSpPr>
        <p:spPr bwMode="auto">
          <a:xfrm>
            <a:off x="57959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6785" name="Line 17"/>
          <p:cNvSpPr>
            <a:spLocks noChangeShapeType="1"/>
          </p:cNvSpPr>
          <p:nvPr/>
        </p:nvSpPr>
        <p:spPr bwMode="auto">
          <a:xfrm>
            <a:off x="6659563" y="3646488"/>
            <a:ext cx="503237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786" name="Line 18"/>
          <p:cNvSpPr>
            <a:spLocks noChangeShapeType="1"/>
          </p:cNvSpPr>
          <p:nvPr/>
        </p:nvSpPr>
        <p:spPr bwMode="auto">
          <a:xfrm flipH="1">
            <a:off x="6659563" y="307022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02" name="Oval 34"/>
          <p:cNvSpPr>
            <a:spLocks noChangeArrowheads="1"/>
          </p:cNvSpPr>
          <p:nvPr/>
        </p:nvSpPr>
        <p:spPr bwMode="auto">
          <a:xfrm>
            <a:off x="1765300" y="328453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6803" name="Line 35"/>
          <p:cNvSpPr>
            <a:spLocks noChangeShapeType="1"/>
          </p:cNvSpPr>
          <p:nvPr/>
        </p:nvSpPr>
        <p:spPr bwMode="auto">
          <a:xfrm flipH="1">
            <a:off x="1331913" y="3644900"/>
            <a:ext cx="5048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04" name="Line 36"/>
          <p:cNvSpPr>
            <a:spLocks noChangeShapeType="1"/>
          </p:cNvSpPr>
          <p:nvPr/>
        </p:nvSpPr>
        <p:spPr bwMode="auto">
          <a:xfrm>
            <a:off x="2125663" y="3644900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06" name="Oval 38"/>
          <p:cNvSpPr>
            <a:spLocks noChangeArrowheads="1"/>
          </p:cNvSpPr>
          <p:nvPr/>
        </p:nvSpPr>
        <p:spPr bwMode="auto">
          <a:xfrm>
            <a:off x="2339975" y="38608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6807" name="Line 39"/>
          <p:cNvSpPr>
            <a:spLocks noChangeShapeType="1"/>
          </p:cNvSpPr>
          <p:nvPr/>
        </p:nvSpPr>
        <p:spPr bwMode="auto">
          <a:xfrm flipH="1">
            <a:off x="2124075" y="4221163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08" name="Line 40"/>
          <p:cNvSpPr>
            <a:spLocks noChangeShapeType="1"/>
          </p:cNvSpPr>
          <p:nvPr/>
        </p:nvSpPr>
        <p:spPr bwMode="auto">
          <a:xfrm>
            <a:off x="2700338" y="42211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09" name="Oval 41"/>
          <p:cNvSpPr>
            <a:spLocks noChangeArrowheads="1"/>
          </p:cNvSpPr>
          <p:nvPr/>
        </p:nvSpPr>
        <p:spPr bwMode="auto">
          <a:xfrm>
            <a:off x="1763713" y="44370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6810" name="Line 42"/>
          <p:cNvSpPr>
            <a:spLocks noChangeShapeType="1"/>
          </p:cNvSpPr>
          <p:nvPr/>
        </p:nvSpPr>
        <p:spPr bwMode="auto">
          <a:xfrm flipH="1">
            <a:off x="1547813" y="4795838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11" name="Line 43"/>
          <p:cNvSpPr>
            <a:spLocks noChangeShapeType="1"/>
          </p:cNvSpPr>
          <p:nvPr/>
        </p:nvSpPr>
        <p:spPr bwMode="auto">
          <a:xfrm>
            <a:off x="2124075" y="479583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6812" name="AutoShape 44"/>
          <p:cNvSpPr>
            <a:spLocks noChangeArrowheads="1"/>
          </p:cNvSpPr>
          <p:nvPr/>
        </p:nvSpPr>
        <p:spPr bwMode="auto">
          <a:xfrm>
            <a:off x="1044575" y="39338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6813" name="AutoShape 45"/>
          <p:cNvSpPr>
            <a:spLocks noChangeArrowheads="1"/>
          </p:cNvSpPr>
          <p:nvPr/>
        </p:nvSpPr>
        <p:spPr bwMode="auto">
          <a:xfrm>
            <a:off x="1260475" y="508476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6814" name="AutoShape 46"/>
          <p:cNvSpPr>
            <a:spLocks noChangeArrowheads="1"/>
          </p:cNvSpPr>
          <p:nvPr/>
        </p:nvSpPr>
        <p:spPr bwMode="auto">
          <a:xfrm>
            <a:off x="2124075" y="508476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6815" name="AutoShape 47"/>
          <p:cNvSpPr>
            <a:spLocks noChangeArrowheads="1"/>
          </p:cNvSpPr>
          <p:nvPr/>
        </p:nvSpPr>
        <p:spPr bwMode="auto">
          <a:xfrm>
            <a:off x="2700338" y="4508500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6817" name="Line 49"/>
          <p:cNvSpPr>
            <a:spLocks noChangeShapeType="1"/>
          </p:cNvSpPr>
          <p:nvPr/>
        </p:nvSpPr>
        <p:spPr bwMode="auto">
          <a:xfrm flipH="1">
            <a:off x="2124075" y="30686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Rechteck 33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1187624" y="3933056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5076056" y="4581128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80555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EDC4-FA3A-AC4E-9F4A-8DFD9A70B9AB}" type="slidenum">
              <a:rPr lang="de-DE"/>
              <a:pPr/>
              <a:t>84</a:t>
            </a:fld>
            <a:endParaRPr lang="de-DE"/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Fall 1:</a:t>
            </a:r>
            <a:r>
              <a:rPr lang="en-US"/>
              <a:t> </a:t>
            </a:r>
            <a:r>
              <a:rPr lang="en-US" sz="2800"/>
              <a:t>Vater </a:t>
            </a:r>
            <a:r>
              <a:rPr lang="en-US" sz="2800">
                <a:solidFill>
                  <a:schemeClr val="hlink"/>
                </a:solidFill>
              </a:rPr>
              <a:t>v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k </a:t>
            </a:r>
            <a:r>
              <a:rPr lang="en-US" sz="2800"/>
              <a:t>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schwarzen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  <a:endParaRPr lang="en-US" sz="2800"/>
          </a:p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Lösung:</a:t>
            </a: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  <p:sp>
        <p:nvSpPr>
          <p:cNvPr id="417796" name="Line 4"/>
          <p:cNvSpPr>
            <a:spLocks noChangeShapeType="1"/>
          </p:cNvSpPr>
          <p:nvPr/>
        </p:nvSpPr>
        <p:spPr bwMode="auto">
          <a:xfrm>
            <a:off x="3924300" y="4149725"/>
            <a:ext cx="9366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797" name="Oval 5"/>
          <p:cNvSpPr>
            <a:spLocks noChangeArrowheads="1"/>
          </p:cNvSpPr>
          <p:nvPr/>
        </p:nvSpPr>
        <p:spPr bwMode="auto">
          <a:xfrm>
            <a:off x="6299200" y="32861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7798" name="Line 6"/>
          <p:cNvSpPr>
            <a:spLocks noChangeShapeType="1"/>
          </p:cNvSpPr>
          <p:nvPr/>
        </p:nvSpPr>
        <p:spPr bwMode="auto">
          <a:xfrm flipH="1">
            <a:off x="5867400" y="3646488"/>
            <a:ext cx="503238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799" name="Oval 7"/>
          <p:cNvSpPr>
            <a:spLocks noChangeArrowheads="1"/>
          </p:cNvSpPr>
          <p:nvPr/>
        </p:nvSpPr>
        <p:spPr bwMode="auto">
          <a:xfrm>
            <a:off x="7164388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7800" name="Line 8"/>
          <p:cNvSpPr>
            <a:spLocks noChangeShapeType="1"/>
          </p:cNvSpPr>
          <p:nvPr/>
        </p:nvSpPr>
        <p:spPr bwMode="auto">
          <a:xfrm>
            <a:off x="7524750" y="42941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01" name="AutoShape 9"/>
          <p:cNvSpPr>
            <a:spLocks noChangeArrowheads="1"/>
          </p:cNvSpPr>
          <p:nvPr/>
        </p:nvSpPr>
        <p:spPr bwMode="auto">
          <a:xfrm>
            <a:off x="7524750" y="458311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417802" name="AutoShape 10"/>
          <p:cNvSpPr>
            <a:spLocks noChangeArrowheads="1"/>
          </p:cNvSpPr>
          <p:nvPr/>
        </p:nvSpPr>
        <p:spPr bwMode="auto">
          <a:xfrm>
            <a:off x="6661150" y="45815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7803" name="Line 11"/>
          <p:cNvSpPr>
            <a:spLocks noChangeShapeType="1"/>
          </p:cNvSpPr>
          <p:nvPr/>
        </p:nvSpPr>
        <p:spPr bwMode="auto">
          <a:xfrm flipH="1">
            <a:off x="6948488" y="42941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04" name="Oval 12"/>
          <p:cNvSpPr>
            <a:spLocks noChangeArrowheads="1"/>
          </p:cNvSpPr>
          <p:nvPr/>
        </p:nvSpPr>
        <p:spPr bwMode="auto">
          <a:xfrm>
            <a:off x="5435600" y="39338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7805" name="Line 13"/>
          <p:cNvSpPr>
            <a:spLocks noChangeShapeType="1"/>
          </p:cNvSpPr>
          <p:nvPr/>
        </p:nvSpPr>
        <p:spPr bwMode="auto">
          <a:xfrm flipH="1">
            <a:off x="5219700" y="42926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06" name="Line 14"/>
          <p:cNvSpPr>
            <a:spLocks noChangeShapeType="1"/>
          </p:cNvSpPr>
          <p:nvPr/>
        </p:nvSpPr>
        <p:spPr bwMode="auto">
          <a:xfrm>
            <a:off x="5795963" y="4292600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07" name="AutoShape 15"/>
          <p:cNvSpPr>
            <a:spLocks noChangeArrowheads="1"/>
          </p:cNvSpPr>
          <p:nvPr/>
        </p:nvSpPr>
        <p:spPr bwMode="auto">
          <a:xfrm>
            <a:off x="49323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7808" name="AutoShape 16"/>
          <p:cNvSpPr>
            <a:spLocks noChangeArrowheads="1"/>
          </p:cNvSpPr>
          <p:nvPr/>
        </p:nvSpPr>
        <p:spPr bwMode="auto">
          <a:xfrm>
            <a:off x="5795963" y="45815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7809" name="Line 17"/>
          <p:cNvSpPr>
            <a:spLocks noChangeShapeType="1"/>
          </p:cNvSpPr>
          <p:nvPr/>
        </p:nvSpPr>
        <p:spPr bwMode="auto">
          <a:xfrm>
            <a:off x="6659563" y="3646488"/>
            <a:ext cx="503237" cy="3603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10" name="Line 18"/>
          <p:cNvSpPr>
            <a:spLocks noChangeShapeType="1"/>
          </p:cNvSpPr>
          <p:nvPr/>
        </p:nvSpPr>
        <p:spPr bwMode="auto">
          <a:xfrm flipH="1">
            <a:off x="6659563" y="307022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24" name="Line 32"/>
          <p:cNvSpPr>
            <a:spLocks noChangeShapeType="1"/>
          </p:cNvSpPr>
          <p:nvPr/>
        </p:nvSpPr>
        <p:spPr bwMode="auto">
          <a:xfrm flipH="1">
            <a:off x="2124075" y="30686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26" name="Oval 34"/>
          <p:cNvSpPr>
            <a:spLocks noChangeArrowheads="1"/>
          </p:cNvSpPr>
          <p:nvPr/>
        </p:nvSpPr>
        <p:spPr bwMode="auto">
          <a:xfrm>
            <a:off x="1763713" y="328453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7827" name="Line 35"/>
          <p:cNvSpPr>
            <a:spLocks noChangeShapeType="1"/>
          </p:cNvSpPr>
          <p:nvPr/>
        </p:nvSpPr>
        <p:spPr bwMode="auto">
          <a:xfrm flipH="1">
            <a:off x="1547813" y="3644900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28" name="Line 36"/>
          <p:cNvSpPr>
            <a:spLocks noChangeShapeType="1"/>
          </p:cNvSpPr>
          <p:nvPr/>
        </p:nvSpPr>
        <p:spPr bwMode="auto">
          <a:xfrm>
            <a:off x="2124075" y="3644900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29" name="Oval 37"/>
          <p:cNvSpPr>
            <a:spLocks noChangeArrowheads="1"/>
          </p:cNvSpPr>
          <p:nvPr/>
        </p:nvSpPr>
        <p:spPr bwMode="auto">
          <a:xfrm>
            <a:off x="2339975" y="386080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7830" name="Line 38"/>
          <p:cNvSpPr>
            <a:spLocks noChangeShapeType="1"/>
          </p:cNvSpPr>
          <p:nvPr/>
        </p:nvSpPr>
        <p:spPr bwMode="auto">
          <a:xfrm flipH="1">
            <a:off x="2124075" y="4221163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31" name="Line 39"/>
          <p:cNvSpPr>
            <a:spLocks noChangeShapeType="1"/>
          </p:cNvSpPr>
          <p:nvPr/>
        </p:nvSpPr>
        <p:spPr bwMode="auto">
          <a:xfrm>
            <a:off x="2700338" y="4221163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32" name="Oval 40"/>
          <p:cNvSpPr>
            <a:spLocks noChangeArrowheads="1"/>
          </p:cNvSpPr>
          <p:nvPr/>
        </p:nvSpPr>
        <p:spPr bwMode="auto">
          <a:xfrm>
            <a:off x="2916238" y="44370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7833" name="Line 41"/>
          <p:cNvSpPr>
            <a:spLocks noChangeShapeType="1"/>
          </p:cNvSpPr>
          <p:nvPr/>
        </p:nvSpPr>
        <p:spPr bwMode="auto">
          <a:xfrm flipH="1">
            <a:off x="2700338" y="4795838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34" name="Line 42"/>
          <p:cNvSpPr>
            <a:spLocks noChangeShapeType="1"/>
          </p:cNvSpPr>
          <p:nvPr/>
        </p:nvSpPr>
        <p:spPr bwMode="auto">
          <a:xfrm>
            <a:off x="3276600" y="479583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7836" name="AutoShape 44"/>
          <p:cNvSpPr>
            <a:spLocks noChangeArrowheads="1"/>
          </p:cNvSpPr>
          <p:nvPr/>
        </p:nvSpPr>
        <p:spPr bwMode="auto">
          <a:xfrm>
            <a:off x="1258888" y="3933825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17837" name="AutoShape 45"/>
          <p:cNvSpPr>
            <a:spLocks noChangeArrowheads="1"/>
          </p:cNvSpPr>
          <p:nvPr/>
        </p:nvSpPr>
        <p:spPr bwMode="auto">
          <a:xfrm>
            <a:off x="1835150" y="4508500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17838" name="AutoShape 46"/>
          <p:cNvSpPr>
            <a:spLocks noChangeArrowheads="1"/>
          </p:cNvSpPr>
          <p:nvPr/>
        </p:nvSpPr>
        <p:spPr bwMode="auto">
          <a:xfrm>
            <a:off x="2411413" y="508476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17839" name="AutoShape 47"/>
          <p:cNvSpPr>
            <a:spLocks noChangeArrowheads="1"/>
          </p:cNvSpPr>
          <p:nvPr/>
        </p:nvSpPr>
        <p:spPr bwMode="auto">
          <a:xfrm>
            <a:off x="3276600" y="5084763"/>
            <a:ext cx="576263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D</a:t>
            </a:r>
          </a:p>
        </p:txBody>
      </p:sp>
      <p:sp>
        <p:nvSpPr>
          <p:cNvPr id="34" name="Rechteck 33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  <p:sp>
        <p:nvSpPr>
          <p:cNvPr id="36" name="Oval 13"/>
          <p:cNvSpPr>
            <a:spLocks noChangeArrowheads="1"/>
          </p:cNvSpPr>
          <p:nvPr/>
        </p:nvSpPr>
        <p:spPr bwMode="auto">
          <a:xfrm>
            <a:off x="1403648" y="3933056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5076056" y="4581128"/>
            <a:ext cx="286977" cy="28803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/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0847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8A9F7-E2C6-7346-B137-8231C9BA3582}" type="slidenum">
              <a:rPr lang="de-DE"/>
              <a:pPr/>
              <a:t>85</a:t>
            </a:fld>
            <a:endParaRPr lang="de-DE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Vater </a:t>
            </a:r>
            <a:r>
              <a:rPr lang="en-US" sz="2800">
                <a:solidFill>
                  <a:schemeClr val="hlink"/>
                </a:solidFill>
              </a:rPr>
              <a:t>v </a:t>
            </a:r>
            <a:r>
              <a:rPr lang="en-US" sz="2800"/>
              <a:t>von </a:t>
            </a:r>
            <a:r>
              <a:rPr lang="en-US" sz="2800">
                <a:solidFill>
                  <a:schemeClr val="hlink"/>
                </a:solidFill>
              </a:rPr>
              <a:t>k</a:t>
            </a:r>
            <a:r>
              <a:rPr lang="en-US" sz="2800"/>
              <a:t> 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roten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</a:p>
        </p:txBody>
      </p:sp>
      <p:sp>
        <p:nvSpPr>
          <p:cNvPr id="418821" name="Oval 5"/>
          <p:cNvSpPr>
            <a:spLocks noChangeArrowheads="1"/>
          </p:cNvSpPr>
          <p:nvPr/>
        </p:nvSpPr>
        <p:spPr bwMode="auto">
          <a:xfrm>
            <a:off x="2627313" y="21327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8822" name="Line 6"/>
          <p:cNvSpPr>
            <a:spLocks noChangeShapeType="1"/>
          </p:cNvSpPr>
          <p:nvPr/>
        </p:nvSpPr>
        <p:spPr bwMode="auto">
          <a:xfrm flipH="1">
            <a:off x="2411413" y="2493094"/>
            <a:ext cx="287337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23" name="Line 7"/>
          <p:cNvSpPr>
            <a:spLocks noChangeShapeType="1"/>
          </p:cNvSpPr>
          <p:nvPr/>
        </p:nvSpPr>
        <p:spPr bwMode="auto">
          <a:xfrm>
            <a:off x="2987675" y="2493094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24" name="Oval 8"/>
          <p:cNvSpPr>
            <a:spLocks noChangeArrowheads="1"/>
          </p:cNvSpPr>
          <p:nvPr/>
        </p:nvSpPr>
        <p:spPr bwMode="auto">
          <a:xfrm>
            <a:off x="2051050" y="270899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8825" name="Line 9"/>
          <p:cNvSpPr>
            <a:spLocks noChangeShapeType="1"/>
          </p:cNvSpPr>
          <p:nvPr/>
        </p:nvSpPr>
        <p:spPr bwMode="auto">
          <a:xfrm flipH="1">
            <a:off x="1835150" y="3069357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26" name="Line 10"/>
          <p:cNvSpPr>
            <a:spLocks noChangeShapeType="1"/>
          </p:cNvSpPr>
          <p:nvPr/>
        </p:nvSpPr>
        <p:spPr bwMode="auto">
          <a:xfrm>
            <a:off x="2411413" y="3069357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27" name="Oval 11"/>
          <p:cNvSpPr>
            <a:spLocks noChangeArrowheads="1"/>
          </p:cNvSpPr>
          <p:nvPr/>
        </p:nvSpPr>
        <p:spPr bwMode="auto">
          <a:xfrm>
            <a:off x="1474788" y="3285257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8828" name="Line 12"/>
          <p:cNvSpPr>
            <a:spLocks noChangeShapeType="1"/>
          </p:cNvSpPr>
          <p:nvPr/>
        </p:nvSpPr>
        <p:spPr bwMode="auto">
          <a:xfrm flipH="1">
            <a:off x="1258888" y="3644032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29" name="Line 13"/>
          <p:cNvSpPr>
            <a:spLocks noChangeShapeType="1"/>
          </p:cNvSpPr>
          <p:nvPr/>
        </p:nvSpPr>
        <p:spPr bwMode="auto">
          <a:xfrm>
            <a:off x="1835150" y="3644032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30" name="Oval 14"/>
          <p:cNvSpPr>
            <a:spLocks noChangeArrowheads="1"/>
          </p:cNvSpPr>
          <p:nvPr/>
        </p:nvSpPr>
        <p:spPr bwMode="auto">
          <a:xfrm>
            <a:off x="3130550" y="27804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418832" name="Oval 16"/>
          <p:cNvSpPr>
            <a:spLocks noChangeArrowheads="1"/>
          </p:cNvSpPr>
          <p:nvPr/>
        </p:nvSpPr>
        <p:spPr bwMode="auto">
          <a:xfrm>
            <a:off x="6443663" y="21327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8833" name="Line 17"/>
          <p:cNvSpPr>
            <a:spLocks noChangeShapeType="1"/>
          </p:cNvSpPr>
          <p:nvPr/>
        </p:nvSpPr>
        <p:spPr bwMode="auto">
          <a:xfrm flipH="1">
            <a:off x="6227763" y="2493094"/>
            <a:ext cx="287337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34" name="Line 18"/>
          <p:cNvSpPr>
            <a:spLocks noChangeShapeType="1"/>
          </p:cNvSpPr>
          <p:nvPr/>
        </p:nvSpPr>
        <p:spPr bwMode="auto">
          <a:xfrm>
            <a:off x="6804025" y="2493094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35" name="Oval 19"/>
          <p:cNvSpPr>
            <a:spLocks noChangeArrowheads="1"/>
          </p:cNvSpPr>
          <p:nvPr/>
        </p:nvSpPr>
        <p:spPr bwMode="auto">
          <a:xfrm>
            <a:off x="5867400" y="270899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8836" name="Line 20"/>
          <p:cNvSpPr>
            <a:spLocks noChangeShapeType="1"/>
          </p:cNvSpPr>
          <p:nvPr/>
        </p:nvSpPr>
        <p:spPr bwMode="auto">
          <a:xfrm flipH="1">
            <a:off x="5651500" y="3069357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37" name="Line 21"/>
          <p:cNvSpPr>
            <a:spLocks noChangeShapeType="1"/>
          </p:cNvSpPr>
          <p:nvPr/>
        </p:nvSpPr>
        <p:spPr bwMode="auto">
          <a:xfrm>
            <a:off x="6227763" y="3069357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38" name="Oval 22"/>
          <p:cNvSpPr>
            <a:spLocks noChangeArrowheads="1"/>
          </p:cNvSpPr>
          <p:nvPr/>
        </p:nvSpPr>
        <p:spPr bwMode="auto">
          <a:xfrm>
            <a:off x="6443663" y="3285257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8839" name="Line 23"/>
          <p:cNvSpPr>
            <a:spLocks noChangeShapeType="1"/>
          </p:cNvSpPr>
          <p:nvPr/>
        </p:nvSpPr>
        <p:spPr bwMode="auto">
          <a:xfrm flipH="1">
            <a:off x="6227763" y="3644032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40" name="Line 24"/>
          <p:cNvSpPr>
            <a:spLocks noChangeShapeType="1"/>
          </p:cNvSpPr>
          <p:nvPr/>
        </p:nvSpPr>
        <p:spPr bwMode="auto">
          <a:xfrm>
            <a:off x="6804025" y="3644032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41" name="Oval 25"/>
          <p:cNvSpPr>
            <a:spLocks noChangeArrowheads="1"/>
          </p:cNvSpPr>
          <p:nvPr/>
        </p:nvSpPr>
        <p:spPr bwMode="auto">
          <a:xfrm>
            <a:off x="6946900" y="27804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418843" name="Oval 27"/>
          <p:cNvSpPr>
            <a:spLocks noChangeArrowheads="1"/>
          </p:cNvSpPr>
          <p:nvPr/>
        </p:nvSpPr>
        <p:spPr bwMode="auto">
          <a:xfrm>
            <a:off x="6156325" y="429331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8844" name="Line 28"/>
          <p:cNvSpPr>
            <a:spLocks noChangeShapeType="1"/>
          </p:cNvSpPr>
          <p:nvPr/>
        </p:nvSpPr>
        <p:spPr bwMode="auto">
          <a:xfrm flipH="1">
            <a:off x="5940425" y="4653682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45" name="Line 29"/>
          <p:cNvSpPr>
            <a:spLocks noChangeShapeType="1"/>
          </p:cNvSpPr>
          <p:nvPr/>
        </p:nvSpPr>
        <p:spPr bwMode="auto">
          <a:xfrm>
            <a:off x="6516688" y="4653682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46" name="Oval 30"/>
          <p:cNvSpPr>
            <a:spLocks noChangeArrowheads="1"/>
          </p:cNvSpPr>
          <p:nvPr/>
        </p:nvSpPr>
        <p:spPr bwMode="auto">
          <a:xfrm>
            <a:off x="6732588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8847" name="Line 31"/>
          <p:cNvSpPr>
            <a:spLocks noChangeShapeType="1"/>
          </p:cNvSpPr>
          <p:nvPr/>
        </p:nvSpPr>
        <p:spPr bwMode="auto">
          <a:xfrm flipH="1">
            <a:off x="6516688" y="522994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48" name="Line 32"/>
          <p:cNvSpPr>
            <a:spLocks noChangeShapeType="1"/>
          </p:cNvSpPr>
          <p:nvPr/>
        </p:nvSpPr>
        <p:spPr bwMode="auto">
          <a:xfrm>
            <a:off x="7092950" y="5229944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49" name="Oval 33"/>
          <p:cNvSpPr>
            <a:spLocks noChangeArrowheads="1"/>
          </p:cNvSpPr>
          <p:nvPr/>
        </p:nvSpPr>
        <p:spPr bwMode="auto">
          <a:xfrm>
            <a:off x="7308850" y="544584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8850" name="Line 34"/>
          <p:cNvSpPr>
            <a:spLocks noChangeShapeType="1"/>
          </p:cNvSpPr>
          <p:nvPr/>
        </p:nvSpPr>
        <p:spPr bwMode="auto">
          <a:xfrm flipH="1">
            <a:off x="7092950" y="5804619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51" name="Line 35"/>
          <p:cNvSpPr>
            <a:spLocks noChangeShapeType="1"/>
          </p:cNvSpPr>
          <p:nvPr/>
        </p:nvSpPr>
        <p:spPr bwMode="auto">
          <a:xfrm>
            <a:off x="7669213" y="5804619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52" name="Oval 36"/>
          <p:cNvSpPr>
            <a:spLocks noChangeArrowheads="1"/>
          </p:cNvSpPr>
          <p:nvPr/>
        </p:nvSpPr>
        <p:spPr bwMode="auto">
          <a:xfrm>
            <a:off x="5580063" y="489656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418854" name="Oval 38"/>
          <p:cNvSpPr>
            <a:spLocks noChangeArrowheads="1"/>
          </p:cNvSpPr>
          <p:nvPr/>
        </p:nvSpPr>
        <p:spPr bwMode="auto">
          <a:xfrm>
            <a:off x="2555875" y="429331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18855" name="Line 39"/>
          <p:cNvSpPr>
            <a:spLocks noChangeShapeType="1"/>
          </p:cNvSpPr>
          <p:nvPr/>
        </p:nvSpPr>
        <p:spPr bwMode="auto">
          <a:xfrm flipH="1">
            <a:off x="2339975" y="4653682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56" name="Line 40"/>
          <p:cNvSpPr>
            <a:spLocks noChangeShapeType="1"/>
          </p:cNvSpPr>
          <p:nvPr/>
        </p:nvSpPr>
        <p:spPr bwMode="auto">
          <a:xfrm>
            <a:off x="2916238" y="4653682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57" name="Oval 41"/>
          <p:cNvSpPr>
            <a:spLocks noChangeArrowheads="1"/>
          </p:cNvSpPr>
          <p:nvPr/>
        </p:nvSpPr>
        <p:spPr bwMode="auto">
          <a:xfrm>
            <a:off x="1979613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418858" name="Oval 42"/>
          <p:cNvSpPr>
            <a:spLocks noChangeArrowheads="1"/>
          </p:cNvSpPr>
          <p:nvPr/>
        </p:nvSpPr>
        <p:spPr bwMode="auto">
          <a:xfrm>
            <a:off x="3130550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18859" name="Line 43"/>
          <p:cNvSpPr>
            <a:spLocks noChangeShapeType="1"/>
          </p:cNvSpPr>
          <p:nvPr/>
        </p:nvSpPr>
        <p:spPr bwMode="auto">
          <a:xfrm flipH="1">
            <a:off x="2914650" y="5229944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0" name="Line 44"/>
          <p:cNvSpPr>
            <a:spLocks noChangeShapeType="1"/>
          </p:cNvSpPr>
          <p:nvPr/>
        </p:nvSpPr>
        <p:spPr bwMode="auto">
          <a:xfrm>
            <a:off x="3490913" y="522994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1" name="Oval 45"/>
          <p:cNvSpPr>
            <a:spLocks noChangeArrowheads="1"/>
          </p:cNvSpPr>
          <p:nvPr/>
        </p:nvSpPr>
        <p:spPr bwMode="auto">
          <a:xfrm>
            <a:off x="2554288" y="544584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8862" name="Line 46"/>
          <p:cNvSpPr>
            <a:spLocks noChangeShapeType="1"/>
          </p:cNvSpPr>
          <p:nvPr/>
        </p:nvSpPr>
        <p:spPr bwMode="auto">
          <a:xfrm flipH="1">
            <a:off x="2338388" y="5804619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3" name="Line 47"/>
          <p:cNvSpPr>
            <a:spLocks noChangeShapeType="1"/>
          </p:cNvSpPr>
          <p:nvPr/>
        </p:nvSpPr>
        <p:spPr bwMode="auto">
          <a:xfrm>
            <a:off x="2914650" y="5804619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4" name="Text Box 48"/>
          <p:cNvSpPr txBox="1">
            <a:spLocks noChangeArrowheads="1"/>
          </p:cNvSpPr>
          <p:nvPr/>
        </p:nvSpPr>
        <p:spPr bwMode="auto">
          <a:xfrm>
            <a:off x="3779838" y="3717057"/>
            <a:ext cx="17626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/>
              <a:t>Alternativen</a:t>
            </a:r>
            <a:endParaRPr lang="en-US" sz="2400" dirty="0" smtClean="0"/>
          </a:p>
          <a:p>
            <a:pPr algn="ctr"/>
            <a:r>
              <a:rPr lang="en-US" sz="2400" dirty="0" err="1" smtClean="0"/>
              <a:t>für</a:t>
            </a:r>
            <a:r>
              <a:rPr lang="en-US" sz="2400" dirty="0" smtClean="0"/>
              <a:t> Fall 2</a:t>
            </a:r>
            <a:endParaRPr lang="en-US" sz="2400" dirty="0"/>
          </a:p>
        </p:txBody>
      </p:sp>
      <p:sp>
        <p:nvSpPr>
          <p:cNvPr id="418865" name="Line 49"/>
          <p:cNvSpPr>
            <a:spLocks noChangeShapeType="1"/>
          </p:cNvSpPr>
          <p:nvPr/>
        </p:nvSpPr>
        <p:spPr bwMode="auto">
          <a:xfrm flipH="1">
            <a:off x="2987675" y="1916832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6" name="Line 50"/>
          <p:cNvSpPr>
            <a:spLocks noChangeShapeType="1"/>
          </p:cNvSpPr>
          <p:nvPr/>
        </p:nvSpPr>
        <p:spPr bwMode="auto">
          <a:xfrm flipH="1">
            <a:off x="6804025" y="1916832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7" name="Line 51"/>
          <p:cNvSpPr>
            <a:spLocks noChangeShapeType="1"/>
          </p:cNvSpPr>
          <p:nvPr/>
        </p:nvSpPr>
        <p:spPr bwMode="auto">
          <a:xfrm flipH="1">
            <a:off x="2916238" y="4077419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8868" name="Line 52"/>
          <p:cNvSpPr>
            <a:spLocks noChangeShapeType="1"/>
          </p:cNvSpPr>
          <p:nvPr/>
        </p:nvSpPr>
        <p:spPr bwMode="auto">
          <a:xfrm flipH="1">
            <a:off x="6516688" y="4077419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6171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E748B-E90E-7746-A3D1-056F5F27895A}" type="slidenum">
              <a:rPr lang="de-DE"/>
              <a:pPr/>
              <a:t>86</a:t>
            </a:fld>
            <a:endParaRPr lang="de-DE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Vater </a:t>
            </a:r>
            <a:r>
              <a:rPr lang="en-US" sz="2800">
                <a:solidFill>
                  <a:schemeClr val="hlink"/>
                </a:solidFill>
              </a:rPr>
              <a:t>v </a:t>
            </a:r>
            <a:r>
              <a:rPr lang="en-US" sz="2800"/>
              <a:t>von </a:t>
            </a:r>
            <a:r>
              <a:rPr lang="en-US" sz="2800">
                <a:solidFill>
                  <a:schemeClr val="hlink"/>
                </a:solidFill>
              </a:rPr>
              <a:t>k</a:t>
            </a:r>
            <a:r>
              <a:rPr lang="en-US" sz="2800"/>
              <a:t> 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roten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</a:p>
        </p:txBody>
      </p:sp>
      <p:sp>
        <p:nvSpPr>
          <p:cNvPr id="421892" name="Oval 4"/>
          <p:cNvSpPr>
            <a:spLocks noChangeArrowheads="1"/>
          </p:cNvSpPr>
          <p:nvPr/>
        </p:nvSpPr>
        <p:spPr bwMode="auto">
          <a:xfrm>
            <a:off x="2627313" y="213228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21893" name="Line 5"/>
          <p:cNvSpPr>
            <a:spLocks noChangeShapeType="1"/>
          </p:cNvSpPr>
          <p:nvPr/>
        </p:nvSpPr>
        <p:spPr bwMode="auto">
          <a:xfrm flipH="1">
            <a:off x="2411413" y="2492648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4" name="Line 6"/>
          <p:cNvSpPr>
            <a:spLocks noChangeShapeType="1"/>
          </p:cNvSpPr>
          <p:nvPr/>
        </p:nvSpPr>
        <p:spPr bwMode="auto">
          <a:xfrm>
            <a:off x="2987675" y="2492648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5" name="Oval 7"/>
          <p:cNvSpPr>
            <a:spLocks noChangeArrowheads="1"/>
          </p:cNvSpPr>
          <p:nvPr/>
        </p:nvSpPr>
        <p:spPr bwMode="auto">
          <a:xfrm>
            <a:off x="2051050" y="2708548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1896" name="Line 8"/>
          <p:cNvSpPr>
            <a:spLocks noChangeShapeType="1"/>
          </p:cNvSpPr>
          <p:nvPr/>
        </p:nvSpPr>
        <p:spPr bwMode="auto">
          <a:xfrm flipH="1">
            <a:off x="1835150" y="3068911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7" name="Line 9"/>
          <p:cNvSpPr>
            <a:spLocks noChangeShapeType="1"/>
          </p:cNvSpPr>
          <p:nvPr/>
        </p:nvSpPr>
        <p:spPr bwMode="auto">
          <a:xfrm>
            <a:off x="2411413" y="3068911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898" name="Oval 10"/>
          <p:cNvSpPr>
            <a:spLocks noChangeArrowheads="1"/>
          </p:cNvSpPr>
          <p:nvPr/>
        </p:nvSpPr>
        <p:spPr bwMode="auto">
          <a:xfrm>
            <a:off x="1474788" y="3284811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1899" name="Line 11"/>
          <p:cNvSpPr>
            <a:spLocks noChangeShapeType="1"/>
          </p:cNvSpPr>
          <p:nvPr/>
        </p:nvSpPr>
        <p:spPr bwMode="auto">
          <a:xfrm flipH="1">
            <a:off x="1258888" y="3643586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0" name="Line 12"/>
          <p:cNvSpPr>
            <a:spLocks noChangeShapeType="1"/>
          </p:cNvSpPr>
          <p:nvPr/>
        </p:nvSpPr>
        <p:spPr bwMode="auto">
          <a:xfrm>
            <a:off x="1835150" y="3643586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1" name="Oval 13"/>
          <p:cNvSpPr>
            <a:spLocks noChangeArrowheads="1"/>
          </p:cNvSpPr>
          <p:nvPr/>
        </p:nvSpPr>
        <p:spPr bwMode="auto">
          <a:xfrm>
            <a:off x="3130550" y="277998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1902" name="Oval 14"/>
          <p:cNvSpPr>
            <a:spLocks noChangeArrowheads="1"/>
          </p:cNvSpPr>
          <p:nvPr/>
        </p:nvSpPr>
        <p:spPr bwMode="auto">
          <a:xfrm>
            <a:off x="6443663" y="213228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21903" name="Line 15"/>
          <p:cNvSpPr>
            <a:spLocks noChangeShapeType="1"/>
          </p:cNvSpPr>
          <p:nvPr/>
        </p:nvSpPr>
        <p:spPr bwMode="auto">
          <a:xfrm flipH="1">
            <a:off x="6227763" y="2492648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4" name="Line 16"/>
          <p:cNvSpPr>
            <a:spLocks noChangeShapeType="1"/>
          </p:cNvSpPr>
          <p:nvPr/>
        </p:nvSpPr>
        <p:spPr bwMode="auto">
          <a:xfrm>
            <a:off x="6804025" y="2492648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5" name="Oval 17"/>
          <p:cNvSpPr>
            <a:spLocks noChangeArrowheads="1"/>
          </p:cNvSpPr>
          <p:nvPr/>
        </p:nvSpPr>
        <p:spPr bwMode="auto">
          <a:xfrm>
            <a:off x="5867400" y="2708548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1906" name="Line 18"/>
          <p:cNvSpPr>
            <a:spLocks noChangeShapeType="1"/>
          </p:cNvSpPr>
          <p:nvPr/>
        </p:nvSpPr>
        <p:spPr bwMode="auto">
          <a:xfrm flipH="1">
            <a:off x="5651500" y="3068911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7" name="Line 19"/>
          <p:cNvSpPr>
            <a:spLocks noChangeShapeType="1"/>
          </p:cNvSpPr>
          <p:nvPr/>
        </p:nvSpPr>
        <p:spPr bwMode="auto">
          <a:xfrm>
            <a:off x="6227763" y="3068911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08" name="Oval 20"/>
          <p:cNvSpPr>
            <a:spLocks noChangeArrowheads="1"/>
          </p:cNvSpPr>
          <p:nvPr/>
        </p:nvSpPr>
        <p:spPr bwMode="auto">
          <a:xfrm>
            <a:off x="6443663" y="3284811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1909" name="Line 21"/>
          <p:cNvSpPr>
            <a:spLocks noChangeShapeType="1"/>
          </p:cNvSpPr>
          <p:nvPr/>
        </p:nvSpPr>
        <p:spPr bwMode="auto">
          <a:xfrm flipH="1">
            <a:off x="6227763" y="3643586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10" name="Line 22"/>
          <p:cNvSpPr>
            <a:spLocks noChangeShapeType="1"/>
          </p:cNvSpPr>
          <p:nvPr/>
        </p:nvSpPr>
        <p:spPr bwMode="auto">
          <a:xfrm>
            <a:off x="6804025" y="3643586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11" name="Oval 23"/>
          <p:cNvSpPr>
            <a:spLocks noChangeArrowheads="1"/>
          </p:cNvSpPr>
          <p:nvPr/>
        </p:nvSpPr>
        <p:spPr bwMode="auto">
          <a:xfrm>
            <a:off x="6946900" y="277998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1912" name="Oval 24"/>
          <p:cNvSpPr>
            <a:spLocks noChangeArrowheads="1"/>
          </p:cNvSpPr>
          <p:nvPr/>
        </p:nvSpPr>
        <p:spPr bwMode="auto">
          <a:xfrm>
            <a:off x="6156325" y="4292873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21913" name="Line 25"/>
          <p:cNvSpPr>
            <a:spLocks noChangeShapeType="1"/>
          </p:cNvSpPr>
          <p:nvPr/>
        </p:nvSpPr>
        <p:spPr bwMode="auto">
          <a:xfrm flipH="1">
            <a:off x="5940425" y="4653236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14" name="Line 26"/>
          <p:cNvSpPr>
            <a:spLocks noChangeShapeType="1"/>
          </p:cNvSpPr>
          <p:nvPr/>
        </p:nvSpPr>
        <p:spPr bwMode="auto">
          <a:xfrm>
            <a:off x="6516688" y="4653236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15" name="Oval 27"/>
          <p:cNvSpPr>
            <a:spLocks noChangeArrowheads="1"/>
          </p:cNvSpPr>
          <p:nvPr/>
        </p:nvSpPr>
        <p:spPr bwMode="auto">
          <a:xfrm>
            <a:off x="6732588" y="486913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1916" name="Line 28"/>
          <p:cNvSpPr>
            <a:spLocks noChangeShapeType="1"/>
          </p:cNvSpPr>
          <p:nvPr/>
        </p:nvSpPr>
        <p:spPr bwMode="auto">
          <a:xfrm flipH="1">
            <a:off x="6516688" y="5229498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17" name="Line 29"/>
          <p:cNvSpPr>
            <a:spLocks noChangeShapeType="1"/>
          </p:cNvSpPr>
          <p:nvPr/>
        </p:nvSpPr>
        <p:spPr bwMode="auto">
          <a:xfrm>
            <a:off x="7092950" y="5229498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18" name="Oval 30"/>
          <p:cNvSpPr>
            <a:spLocks noChangeArrowheads="1"/>
          </p:cNvSpPr>
          <p:nvPr/>
        </p:nvSpPr>
        <p:spPr bwMode="auto">
          <a:xfrm>
            <a:off x="7308850" y="5445398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1919" name="Line 31"/>
          <p:cNvSpPr>
            <a:spLocks noChangeShapeType="1"/>
          </p:cNvSpPr>
          <p:nvPr/>
        </p:nvSpPr>
        <p:spPr bwMode="auto">
          <a:xfrm flipH="1">
            <a:off x="7092950" y="5804173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20" name="Line 32"/>
          <p:cNvSpPr>
            <a:spLocks noChangeShapeType="1"/>
          </p:cNvSpPr>
          <p:nvPr/>
        </p:nvSpPr>
        <p:spPr bwMode="auto">
          <a:xfrm>
            <a:off x="7669213" y="5804173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21" name="Oval 33"/>
          <p:cNvSpPr>
            <a:spLocks noChangeArrowheads="1"/>
          </p:cNvSpPr>
          <p:nvPr/>
        </p:nvSpPr>
        <p:spPr bwMode="auto">
          <a:xfrm>
            <a:off x="5580063" y="4896123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1922" name="Oval 34"/>
          <p:cNvSpPr>
            <a:spLocks noChangeArrowheads="1"/>
          </p:cNvSpPr>
          <p:nvPr/>
        </p:nvSpPr>
        <p:spPr bwMode="auto">
          <a:xfrm>
            <a:off x="2555875" y="4292873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u</a:t>
            </a:r>
          </a:p>
        </p:txBody>
      </p:sp>
      <p:sp>
        <p:nvSpPr>
          <p:cNvPr id="421923" name="Line 35"/>
          <p:cNvSpPr>
            <a:spLocks noChangeShapeType="1"/>
          </p:cNvSpPr>
          <p:nvPr/>
        </p:nvSpPr>
        <p:spPr bwMode="auto">
          <a:xfrm flipH="1">
            <a:off x="2339975" y="4653236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24" name="Line 36"/>
          <p:cNvSpPr>
            <a:spLocks noChangeShapeType="1"/>
          </p:cNvSpPr>
          <p:nvPr/>
        </p:nvSpPr>
        <p:spPr bwMode="auto">
          <a:xfrm>
            <a:off x="2916238" y="4653236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25" name="Oval 37"/>
          <p:cNvSpPr>
            <a:spLocks noChangeArrowheads="1"/>
          </p:cNvSpPr>
          <p:nvPr/>
        </p:nvSpPr>
        <p:spPr bwMode="auto">
          <a:xfrm>
            <a:off x="1979613" y="486913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1926" name="Oval 38"/>
          <p:cNvSpPr>
            <a:spLocks noChangeArrowheads="1"/>
          </p:cNvSpPr>
          <p:nvPr/>
        </p:nvSpPr>
        <p:spPr bwMode="auto">
          <a:xfrm>
            <a:off x="3130550" y="4869136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1927" name="Line 39"/>
          <p:cNvSpPr>
            <a:spLocks noChangeShapeType="1"/>
          </p:cNvSpPr>
          <p:nvPr/>
        </p:nvSpPr>
        <p:spPr bwMode="auto">
          <a:xfrm flipH="1">
            <a:off x="2914650" y="5229498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28" name="Line 40"/>
          <p:cNvSpPr>
            <a:spLocks noChangeShapeType="1"/>
          </p:cNvSpPr>
          <p:nvPr/>
        </p:nvSpPr>
        <p:spPr bwMode="auto">
          <a:xfrm>
            <a:off x="3490913" y="5229498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29" name="Oval 41"/>
          <p:cNvSpPr>
            <a:spLocks noChangeArrowheads="1"/>
          </p:cNvSpPr>
          <p:nvPr/>
        </p:nvSpPr>
        <p:spPr bwMode="auto">
          <a:xfrm>
            <a:off x="2554288" y="5445398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1930" name="Line 42"/>
          <p:cNvSpPr>
            <a:spLocks noChangeShapeType="1"/>
          </p:cNvSpPr>
          <p:nvPr/>
        </p:nvSpPr>
        <p:spPr bwMode="auto">
          <a:xfrm flipH="1">
            <a:off x="2338388" y="5804173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31" name="Line 43"/>
          <p:cNvSpPr>
            <a:spLocks noChangeShapeType="1"/>
          </p:cNvSpPr>
          <p:nvPr/>
        </p:nvSpPr>
        <p:spPr bwMode="auto">
          <a:xfrm>
            <a:off x="2914650" y="5804173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1932" name="Text Box 44"/>
          <p:cNvSpPr txBox="1">
            <a:spLocks noChangeArrowheads="1"/>
          </p:cNvSpPr>
          <p:nvPr/>
        </p:nvSpPr>
        <p:spPr bwMode="auto">
          <a:xfrm>
            <a:off x="3563938" y="3572148"/>
            <a:ext cx="19796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Lösungen</a:t>
            </a:r>
            <a:br>
              <a:rPr lang="en-US" sz="2400"/>
            </a:br>
            <a:r>
              <a:rPr lang="en-US" sz="2400"/>
              <a:t>(</a:t>
            </a:r>
            <a:r>
              <a:rPr lang="en-US" sz="2400">
                <a:solidFill>
                  <a:schemeClr val="hlink"/>
                </a:solidFill>
              </a:rPr>
              <a:t>u</a:t>
            </a:r>
            <a:r>
              <a:rPr lang="en-US" sz="2400"/>
              <a:t> ist Wurzel)</a:t>
            </a:r>
          </a:p>
        </p:txBody>
      </p:sp>
      <p:sp>
        <p:nvSpPr>
          <p:cNvPr id="421937" name="Text Box 49"/>
          <p:cNvSpPr txBox="1">
            <a:spLocks noChangeArrowheads="1"/>
          </p:cNvSpPr>
          <p:nvPr/>
        </p:nvSpPr>
        <p:spPr bwMode="auto">
          <a:xfrm>
            <a:off x="3492500" y="2060848"/>
            <a:ext cx="227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Schwarztiefe+1</a:t>
            </a:r>
          </a:p>
        </p:txBody>
      </p:sp>
      <p:sp>
        <p:nvSpPr>
          <p:cNvPr id="47" name="Rechteck 46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5815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0231B-DA3D-8441-BE6F-3C17F6991095}" type="slidenum">
              <a:rPr lang="de-DE"/>
              <a:pPr/>
              <a:t>87</a:t>
            </a:fld>
            <a:endParaRPr lang="de-DE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Vater </a:t>
            </a:r>
            <a:r>
              <a:rPr lang="en-US" sz="2800">
                <a:solidFill>
                  <a:schemeClr val="hlink"/>
                </a:solidFill>
              </a:rPr>
              <a:t>v </a:t>
            </a:r>
            <a:r>
              <a:rPr lang="en-US" sz="2800"/>
              <a:t>von </a:t>
            </a:r>
            <a:r>
              <a:rPr lang="en-US" sz="2800">
                <a:solidFill>
                  <a:schemeClr val="hlink"/>
                </a:solidFill>
              </a:rPr>
              <a:t>k</a:t>
            </a:r>
            <a:r>
              <a:rPr lang="en-US" sz="2800"/>
              <a:t> 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roten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</a:p>
        </p:txBody>
      </p:sp>
      <p:sp>
        <p:nvSpPr>
          <p:cNvPr id="419844" name="Oval 4"/>
          <p:cNvSpPr>
            <a:spLocks noChangeArrowheads="1"/>
          </p:cNvSpPr>
          <p:nvPr/>
        </p:nvSpPr>
        <p:spPr bwMode="auto">
          <a:xfrm>
            <a:off x="2627313" y="21327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9845" name="Line 5"/>
          <p:cNvSpPr>
            <a:spLocks noChangeShapeType="1"/>
          </p:cNvSpPr>
          <p:nvPr/>
        </p:nvSpPr>
        <p:spPr bwMode="auto">
          <a:xfrm flipH="1">
            <a:off x="2411413" y="249309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46" name="Line 6"/>
          <p:cNvSpPr>
            <a:spLocks noChangeShapeType="1"/>
          </p:cNvSpPr>
          <p:nvPr/>
        </p:nvSpPr>
        <p:spPr bwMode="auto">
          <a:xfrm>
            <a:off x="2987675" y="249309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47" name="Oval 7"/>
          <p:cNvSpPr>
            <a:spLocks noChangeArrowheads="1"/>
          </p:cNvSpPr>
          <p:nvPr/>
        </p:nvSpPr>
        <p:spPr bwMode="auto">
          <a:xfrm>
            <a:off x="2051050" y="270899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9848" name="Line 8"/>
          <p:cNvSpPr>
            <a:spLocks noChangeShapeType="1"/>
          </p:cNvSpPr>
          <p:nvPr/>
        </p:nvSpPr>
        <p:spPr bwMode="auto">
          <a:xfrm flipH="1">
            <a:off x="1835150" y="3069357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49" name="Line 9"/>
          <p:cNvSpPr>
            <a:spLocks noChangeShapeType="1"/>
          </p:cNvSpPr>
          <p:nvPr/>
        </p:nvSpPr>
        <p:spPr bwMode="auto">
          <a:xfrm>
            <a:off x="2411413" y="3069357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50" name="Oval 10"/>
          <p:cNvSpPr>
            <a:spLocks noChangeArrowheads="1"/>
          </p:cNvSpPr>
          <p:nvPr/>
        </p:nvSpPr>
        <p:spPr bwMode="auto">
          <a:xfrm>
            <a:off x="1474788" y="3285257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9851" name="Line 11"/>
          <p:cNvSpPr>
            <a:spLocks noChangeShapeType="1"/>
          </p:cNvSpPr>
          <p:nvPr/>
        </p:nvSpPr>
        <p:spPr bwMode="auto">
          <a:xfrm flipH="1">
            <a:off x="1258888" y="3644032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52" name="Line 12"/>
          <p:cNvSpPr>
            <a:spLocks noChangeShapeType="1"/>
          </p:cNvSpPr>
          <p:nvPr/>
        </p:nvSpPr>
        <p:spPr bwMode="auto">
          <a:xfrm>
            <a:off x="1835150" y="3644032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53" name="Oval 13"/>
          <p:cNvSpPr>
            <a:spLocks noChangeArrowheads="1"/>
          </p:cNvSpPr>
          <p:nvPr/>
        </p:nvSpPr>
        <p:spPr bwMode="auto">
          <a:xfrm>
            <a:off x="3130550" y="27804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19854" name="Oval 14"/>
          <p:cNvSpPr>
            <a:spLocks noChangeArrowheads="1"/>
          </p:cNvSpPr>
          <p:nvPr/>
        </p:nvSpPr>
        <p:spPr bwMode="auto">
          <a:xfrm>
            <a:off x="6443663" y="21327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9855" name="Line 15"/>
          <p:cNvSpPr>
            <a:spLocks noChangeShapeType="1"/>
          </p:cNvSpPr>
          <p:nvPr/>
        </p:nvSpPr>
        <p:spPr bwMode="auto">
          <a:xfrm flipH="1">
            <a:off x="6227763" y="249309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56" name="Line 16"/>
          <p:cNvSpPr>
            <a:spLocks noChangeShapeType="1"/>
          </p:cNvSpPr>
          <p:nvPr/>
        </p:nvSpPr>
        <p:spPr bwMode="auto">
          <a:xfrm>
            <a:off x="6804025" y="249309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57" name="Oval 17"/>
          <p:cNvSpPr>
            <a:spLocks noChangeArrowheads="1"/>
          </p:cNvSpPr>
          <p:nvPr/>
        </p:nvSpPr>
        <p:spPr bwMode="auto">
          <a:xfrm>
            <a:off x="5867400" y="270899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9858" name="Line 18"/>
          <p:cNvSpPr>
            <a:spLocks noChangeShapeType="1"/>
          </p:cNvSpPr>
          <p:nvPr/>
        </p:nvSpPr>
        <p:spPr bwMode="auto">
          <a:xfrm flipH="1">
            <a:off x="5651500" y="3069357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59" name="Line 19"/>
          <p:cNvSpPr>
            <a:spLocks noChangeShapeType="1"/>
          </p:cNvSpPr>
          <p:nvPr/>
        </p:nvSpPr>
        <p:spPr bwMode="auto">
          <a:xfrm>
            <a:off x="6227763" y="3069357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60" name="Oval 20"/>
          <p:cNvSpPr>
            <a:spLocks noChangeArrowheads="1"/>
          </p:cNvSpPr>
          <p:nvPr/>
        </p:nvSpPr>
        <p:spPr bwMode="auto">
          <a:xfrm>
            <a:off x="6443663" y="3285257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9861" name="Line 21"/>
          <p:cNvSpPr>
            <a:spLocks noChangeShapeType="1"/>
          </p:cNvSpPr>
          <p:nvPr/>
        </p:nvSpPr>
        <p:spPr bwMode="auto">
          <a:xfrm flipH="1">
            <a:off x="6227763" y="3644032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62" name="Line 22"/>
          <p:cNvSpPr>
            <a:spLocks noChangeShapeType="1"/>
          </p:cNvSpPr>
          <p:nvPr/>
        </p:nvSpPr>
        <p:spPr bwMode="auto">
          <a:xfrm>
            <a:off x="6804025" y="3644032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63" name="Oval 23"/>
          <p:cNvSpPr>
            <a:spLocks noChangeArrowheads="1"/>
          </p:cNvSpPr>
          <p:nvPr/>
        </p:nvSpPr>
        <p:spPr bwMode="auto">
          <a:xfrm>
            <a:off x="6946900" y="27804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19864" name="Oval 24"/>
          <p:cNvSpPr>
            <a:spLocks noChangeArrowheads="1"/>
          </p:cNvSpPr>
          <p:nvPr/>
        </p:nvSpPr>
        <p:spPr bwMode="auto">
          <a:xfrm>
            <a:off x="6156325" y="429331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9865" name="Line 25"/>
          <p:cNvSpPr>
            <a:spLocks noChangeShapeType="1"/>
          </p:cNvSpPr>
          <p:nvPr/>
        </p:nvSpPr>
        <p:spPr bwMode="auto">
          <a:xfrm flipH="1">
            <a:off x="5940425" y="4653682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66" name="Line 26"/>
          <p:cNvSpPr>
            <a:spLocks noChangeShapeType="1"/>
          </p:cNvSpPr>
          <p:nvPr/>
        </p:nvSpPr>
        <p:spPr bwMode="auto">
          <a:xfrm>
            <a:off x="6516688" y="4653682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67" name="Oval 27"/>
          <p:cNvSpPr>
            <a:spLocks noChangeArrowheads="1"/>
          </p:cNvSpPr>
          <p:nvPr/>
        </p:nvSpPr>
        <p:spPr bwMode="auto">
          <a:xfrm>
            <a:off x="6732588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9868" name="Line 28"/>
          <p:cNvSpPr>
            <a:spLocks noChangeShapeType="1"/>
          </p:cNvSpPr>
          <p:nvPr/>
        </p:nvSpPr>
        <p:spPr bwMode="auto">
          <a:xfrm flipH="1">
            <a:off x="6516688" y="522994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69" name="Line 29"/>
          <p:cNvSpPr>
            <a:spLocks noChangeShapeType="1"/>
          </p:cNvSpPr>
          <p:nvPr/>
        </p:nvSpPr>
        <p:spPr bwMode="auto">
          <a:xfrm>
            <a:off x="7092950" y="5229944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70" name="Oval 30"/>
          <p:cNvSpPr>
            <a:spLocks noChangeArrowheads="1"/>
          </p:cNvSpPr>
          <p:nvPr/>
        </p:nvSpPr>
        <p:spPr bwMode="auto">
          <a:xfrm>
            <a:off x="7308850" y="544584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9871" name="Line 31"/>
          <p:cNvSpPr>
            <a:spLocks noChangeShapeType="1"/>
          </p:cNvSpPr>
          <p:nvPr/>
        </p:nvSpPr>
        <p:spPr bwMode="auto">
          <a:xfrm flipH="1">
            <a:off x="7092950" y="5804619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72" name="Line 32"/>
          <p:cNvSpPr>
            <a:spLocks noChangeShapeType="1"/>
          </p:cNvSpPr>
          <p:nvPr/>
        </p:nvSpPr>
        <p:spPr bwMode="auto">
          <a:xfrm>
            <a:off x="7669213" y="5804619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73" name="Oval 33"/>
          <p:cNvSpPr>
            <a:spLocks noChangeArrowheads="1"/>
          </p:cNvSpPr>
          <p:nvPr/>
        </p:nvSpPr>
        <p:spPr bwMode="auto">
          <a:xfrm>
            <a:off x="5580063" y="489656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19874" name="Oval 34"/>
          <p:cNvSpPr>
            <a:spLocks noChangeArrowheads="1"/>
          </p:cNvSpPr>
          <p:nvPr/>
        </p:nvSpPr>
        <p:spPr bwMode="auto">
          <a:xfrm>
            <a:off x="2555875" y="429331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19875" name="Line 35"/>
          <p:cNvSpPr>
            <a:spLocks noChangeShapeType="1"/>
          </p:cNvSpPr>
          <p:nvPr/>
        </p:nvSpPr>
        <p:spPr bwMode="auto">
          <a:xfrm flipH="1">
            <a:off x="2339975" y="4653682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76" name="Line 36"/>
          <p:cNvSpPr>
            <a:spLocks noChangeShapeType="1"/>
          </p:cNvSpPr>
          <p:nvPr/>
        </p:nvSpPr>
        <p:spPr bwMode="auto">
          <a:xfrm>
            <a:off x="2916238" y="4653682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77" name="Oval 37"/>
          <p:cNvSpPr>
            <a:spLocks noChangeArrowheads="1"/>
          </p:cNvSpPr>
          <p:nvPr/>
        </p:nvSpPr>
        <p:spPr bwMode="auto">
          <a:xfrm>
            <a:off x="1979613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19878" name="Oval 38"/>
          <p:cNvSpPr>
            <a:spLocks noChangeArrowheads="1"/>
          </p:cNvSpPr>
          <p:nvPr/>
        </p:nvSpPr>
        <p:spPr bwMode="auto">
          <a:xfrm>
            <a:off x="3130550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19879" name="Line 39"/>
          <p:cNvSpPr>
            <a:spLocks noChangeShapeType="1"/>
          </p:cNvSpPr>
          <p:nvPr/>
        </p:nvSpPr>
        <p:spPr bwMode="auto">
          <a:xfrm flipH="1">
            <a:off x="2914650" y="5229944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0" name="Line 40"/>
          <p:cNvSpPr>
            <a:spLocks noChangeShapeType="1"/>
          </p:cNvSpPr>
          <p:nvPr/>
        </p:nvSpPr>
        <p:spPr bwMode="auto">
          <a:xfrm>
            <a:off x="3490913" y="522994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1" name="Oval 41"/>
          <p:cNvSpPr>
            <a:spLocks noChangeArrowheads="1"/>
          </p:cNvSpPr>
          <p:nvPr/>
        </p:nvSpPr>
        <p:spPr bwMode="auto">
          <a:xfrm>
            <a:off x="2554288" y="544584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19882" name="Line 42"/>
          <p:cNvSpPr>
            <a:spLocks noChangeShapeType="1"/>
          </p:cNvSpPr>
          <p:nvPr/>
        </p:nvSpPr>
        <p:spPr bwMode="auto">
          <a:xfrm flipH="1">
            <a:off x="2338388" y="5804619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3" name="Line 43"/>
          <p:cNvSpPr>
            <a:spLocks noChangeShapeType="1"/>
          </p:cNvSpPr>
          <p:nvPr/>
        </p:nvSpPr>
        <p:spPr bwMode="auto">
          <a:xfrm>
            <a:off x="2914650" y="5804619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4" name="Text Box 44"/>
          <p:cNvSpPr txBox="1">
            <a:spLocks noChangeArrowheads="1"/>
          </p:cNvSpPr>
          <p:nvPr/>
        </p:nvSpPr>
        <p:spPr bwMode="auto">
          <a:xfrm>
            <a:off x="3492500" y="3572594"/>
            <a:ext cx="24050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     Lösungen</a:t>
            </a:r>
            <a:br>
              <a:rPr lang="en-US" sz="2400"/>
            </a:br>
            <a:r>
              <a:rPr lang="en-US" sz="2400"/>
              <a:t>(</a:t>
            </a:r>
            <a:r>
              <a:rPr lang="en-US" sz="2400">
                <a:solidFill>
                  <a:schemeClr val="hlink"/>
                </a:solidFill>
              </a:rPr>
              <a:t>u</a:t>
            </a:r>
            <a:r>
              <a:rPr lang="en-US" sz="2400"/>
              <a:t> keine Wurzel)</a:t>
            </a:r>
          </a:p>
        </p:txBody>
      </p:sp>
      <p:sp>
        <p:nvSpPr>
          <p:cNvPr id="419885" name="Line 45"/>
          <p:cNvSpPr>
            <a:spLocks noChangeShapeType="1"/>
          </p:cNvSpPr>
          <p:nvPr/>
        </p:nvSpPr>
        <p:spPr bwMode="auto">
          <a:xfrm flipH="1">
            <a:off x="2987675" y="1916832"/>
            <a:ext cx="287338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6" name="Line 46"/>
          <p:cNvSpPr>
            <a:spLocks noChangeShapeType="1"/>
          </p:cNvSpPr>
          <p:nvPr/>
        </p:nvSpPr>
        <p:spPr bwMode="auto">
          <a:xfrm flipH="1">
            <a:off x="6804025" y="1916832"/>
            <a:ext cx="287338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7" name="Line 47"/>
          <p:cNvSpPr>
            <a:spLocks noChangeShapeType="1"/>
          </p:cNvSpPr>
          <p:nvPr/>
        </p:nvSpPr>
        <p:spPr bwMode="auto">
          <a:xfrm flipH="1">
            <a:off x="2916238" y="4077419"/>
            <a:ext cx="287337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8" name="Line 48"/>
          <p:cNvSpPr>
            <a:spLocks noChangeShapeType="1"/>
          </p:cNvSpPr>
          <p:nvPr/>
        </p:nvSpPr>
        <p:spPr bwMode="auto">
          <a:xfrm flipH="1">
            <a:off x="6516688" y="4077419"/>
            <a:ext cx="287337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9889" name="Text Box 49"/>
          <p:cNvSpPr txBox="1">
            <a:spLocks noChangeArrowheads="1"/>
          </p:cNvSpPr>
          <p:nvPr/>
        </p:nvSpPr>
        <p:spPr bwMode="auto">
          <a:xfrm>
            <a:off x="3635375" y="1988269"/>
            <a:ext cx="20145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bewahrt </a:t>
            </a:r>
          </a:p>
          <a:p>
            <a:pPr algn="ctr"/>
            <a:r>
              <a:rPr lang="en-US" sz="2400">
                <a:solidFill>
                  <a:srgbClr val="FF0000"/>
                </a:solidFill>
              </a:rPr>
              <a:t>Schwarztiefe!</a:t>
            </a:r>
          </a:p>
        </p:txBody>
      </p:sp>
      <p:sp>
        <p:nvSpPr>
          <p:cNvPr id="51" name="Rechteck 50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79181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AC2EE-CCE8-2C45-8CBC-C680AC02737B}" type="slidenum">
              <a:rPr lang="de-DE"/>
              <a:pPr/>
              <a:t>88</a:t>
            </a:fld>
            <a:endParaRPr lang="de-DE"/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Vater </a:t>
            </a:r>
            <a:r>
              <a:rPr lang="en-US" sz="2800">
                <a:solidFill>
                  <a:schemeClr val="hlink"/>
                </a:solidFill>
              </a:rPr>
              <a:t>v </a:t>
            </a:r>
            <a:r>
              <a:rPr lang="en-US" sz="2800"/>
              <a:t>von </a:t>
            </a:r>
            <a:r>
              <a:rPr lang="en-US" sz="2800">
                <a:solidFill>
                  <a:schemeClr val="hlink"/>
                </a:solidFill>
              </a:rPr>
              <a:t>k</a:t>
            </a:r>
            <a:r>
              <a:rPr lang="en-US" sz="2800"/>
              <a:t> in </a:t>
            </a:r>
            <a:r>
              <a:rPr lang="en-US" sz="2800">
                <a:solidFill>
                  <a:schemeClr val="hlink"/>
                </a:solidFill>
              </a:rPr>
              <a:t>T</a:t>
            </a:r>
            <a:r>
              <a:rPr lang="en-US" sz="2800"/>
              <a:t> hat roten Bruder </a:t>
            </a:r>
            <a:r>
              <a:rPr lang="en-US" sz="2800">
                <a:solidFill>
                  <a:schemeClr val="hlink"/>
                </a:solidFill>
              </a:rPr>
              <a:t>w</a:t>
            </a:r>
          </a:p>
        </p:txBody>
      </p:sp>
      <p:sp>
        <p:nvSpPr>
          <p:cNvPr id="420868" name="Oval 4"/>
          <p:cNvSpPr>
            <a:spLocks noChangeArrowheads="1"/>
          </p:cNvSpPr>
          <p:nvPr/>
        </p:nvSpPr>
        <p:spPr bwMode="auto">
          <a:xfrm>
            <a:off x="2627313" y="21327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20869" name="Line 5"/>
          <p:cNvSpPr>
            <a:spLocks noChangeShapeType="1"/>
          </p:cNvSpPr>
          <p:nvPr/>
        </p:nvSpPr>
        <p:spPr bwMode="auto">
          <a:xfrm flipH="1">
            <a:off x="2411413" y="249309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70" name="Line 6"/>
          <p:cNvSpPr>
            <a:spLocks noChangeShapeType="1"/>
          </p:cNvSpPr>
          <p:nvPr/>
        </p:nvSpPr>
        <p:spPr bwMode="auto">
          <a:xfrm>
            <a:off x="2987675" y="249309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71" name="Oval 7"/>
          <p:cNvSpPr>
            <a:spLocks noChangeArrowheads="1"/>
          </p:cNvSpPr>
          <p:nvPr/>
        </p:nvSpPr>
        <p:spPr bwMode="auto">
          <a:xfrm>
            <a:off x="2051050" y="270899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0872" name="Line 8"/>
          <p:cNvSpPr>
            <a:spLocks noChangeShapeType="1"/>
          </p:cNvSpPr>
          <p:nvPr/>
        </p:nvSpPr>
        <p:spPr bwMode="auto">
          <a:xfrm flipH="1">
            <a:off x="1835150" y="3069357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73" name="Line 9"/>
          <p:cNvSpPr>
            <a:spLocks noChangeShapeType="1"/>
          </p:cNvSpPr>
          <p:nvPr/>
        </p:nvSpPr>
        <p:spPr bwMode="auto">
          <a:xfrm>
            <a:off x="2411413" y="3069357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74" name="Oval 10"/>
          <p:cNvSpPr>
            <a:spLocks noChangeArrowheads="1"/>
          </p:cNvSpPr>
          <p:nvPr/>
        </p:nvSpPr>
        <p:spPr bwMode="auto">
          <a:xfrm>
            <a:off x="1474788" y="3285257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0875" name="Line 11"/>
          <p:cNvSpPr>
            <a:spLocks noChangeShapeType="1"/>
          </p:cNvSpPr>
          <p:nvPr/>
        </p:nvSpPr>
        <p:spPr bwMode="auto">
          <a:xfrm flipH="1">
            <a:off x="1258888" y="3644032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76" name="Line 12"/>
          <p:cNvSpPr>
            <a:spLocks noChangeShapeType="1"/>
          </p:cNvSpPr>
          <p:nvPr/>
        </p:nvSpPr>
        <p:spPr bwMode="auto">
          <a:xfrm>
            <a:off x="1835150" y="3644032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77" name="Oval 13"/>
          <p:cNvSpPr>
            <a:spLocks noChangeArrowheads="1"/>
          </p:cNvSpPr>
          <p:nvPr/>
        </p:nvSpPr>
        <p:spPr bwMode="auto">
          <a:xfrm>
            <a:off x="3130550" y="27804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0878" name="Oval 14"/>
          <p:cNvSpPr>
            <a:spLocks noChangeArrowheads="1"/>
          </p:cNvSpPr>
          <p:nvPr/>
        </p:nvSpPr>
        <p:spPr bwMode="auto">
          <a:xfrm>
            <a:off x="6443663" y="21327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20879" name="Line 15"/>
          <p:cNvSpPr>
            <a:spLocks noChangeShapeType="1"/>
          </p:cNvSpPr>
          <p:nvPr/>
        </p:nvSpPr>
        <p:spPr bwMode="auto">
          <a:xfrm flipH="1">
            <a:off x="6227763" y="249309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80" name="Line 16"/>
          <p:cNvSpPr>
            <a:spLocks noChangeShapeType="1"/>
          </p:cNvSpPr>
          <p:nvPr/>
        </p:nvSpPr>
        <p:spPr bwMode="auto">
          <a:xfrm>
            <a:off x="6804025" y="249309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81" name="Oval 17"/>
          <p:cNvSpPr>
            <a:spLocks noChangeArrowheads="1"/>
          </p:cNvSpPr>
          <p:nvPr/>
        </p:nvSpPr>
        <p:spPr bwMode="auto">
          <a:xfrm>
            <a:off x="5867400" y="270899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0882" name="Line 18"/>
          <p:cNvSpPr>
            <a:spLocks noChangeShapeType="1"/>
          </p:cNvSpPr>
          <p:nvPr/>
        </p:nvSpPr>
        <p:spPr bwMode="auto">
          <a:xfrm flipH="1">
            <a:off x="5651500" y="3069357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83" name="Line 19"/>
          <p:cNvSpPr>
            <a:spLocks noChangeShapeType="1"/>
          </p:cNvSpPr>
          <p:nvPr/>
        </p:nvSpPr>
        <p:spPr bwMode="auto">
          <a:xfrm>
            <a:off x="6227763" y="3069357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84" name="Oval 20"/>
          <p:cNvSpPr>
            <a:spLocks noChangeArrowheads="1"/>
          </p:cNvSpPr>
          <p:nvPr/>
        </p:nvSpPr>
        <p:spPr bwMode="auto">
          <a:xfrm>
            <a:off x="6443663" y="3285257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0885" name="Line 21"/>
          <p:cNvSpPr>
            <a:spLocks noChangeShapeType="1"/>
          </p:cNvSpPr>
          <p:nvPr/>
        </p:nvSpPr>
        <p:spPr bwMode="auto">
          <a:xfrm flipH="1">
            <a:off x="6227763" y="3644032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86" name="Line 22"/>
          <p:cNvSpPr>
            <a:spLocks noChangeShapeType="1"/>
          </p:cNvSpPr>
          <p:nvPr/>
        </p:nvSpPr>
        <p:spPr bwMode="auto">
          <a:xfrm>
            <a:off x="6804025" y="3644032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87" name="Oval 23"/>
          <p:cNvSpPr>
            <a:spLocks noChangeArrowheads="1"/>
          </p:cNvSpPr>
          <p:nvPr/>
        </p:nvSpPr>
        <p:spPr bwMode="auto">
          <a:xfrm>
            <a:off x="6946900" y="278043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0888" name="Oval 24"/>
          <p:cNvSpPr>
            <a:spLocks noChangeArrowheads="1"/>
          </p:cNvSpPr>
          <p:nvPr/>
        </p:nvSpPr>
        <p:spPr bwMode="auto">
          <a:xfrm>
            <a:off x="6156325" y="429331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20889" name="Line 25"/>
          <p:cNvSpPr>
            <a:spLocks noChangeShapeType="1"/>
          </p:cNvSpPr>
          <p:nvPr/>
        </p:nvSpPr>
        <p:spPr bwMode="auto">
          <a:xfrm flipH="1">
            <a:off x="5940425" y="4653682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90" name="Line 26"/>
          <p:cNvSpPr>
            <a:spLocks noChangeShapeType="1"/>
          </p:cNvSpPr>
          <p:nvPr/>
        </p:nvSpPr>
        <p:spPr bwMode="auto">
          <a:xfrm>
            <a:off x="6516688" y="4653682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91" name="Oval 27"/>
          <p:cNvSpPr>
            <a:spLocks noChangeArrowheads="1"/>
          </p:cNvSpPr>
          <p:nvPr/>
        </p:nvSpPr>
        <p:spPr bwMode="auto">
          <a:xfrm>
            <a:off x="6732588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0892" name="Line 28"/>
          <p:cNvSpPr>
            <a:spLocks noChangeShapeType="1"/>
          </p:cNvSpPr>
          <p:nvPr/>
        </p:nvSpPr>
        <p:spPr bwMode="auto">
          <a:xfrm flipH="1">
            <a:off x="6516688" y="5229944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93" name="Line 29"/>
          <p:cNvSpPr>
            <a:spLocks noChangeShapeType="1"/>
          </p:cNvSpPr>
          <p:nvPr/>
        </p:nvSpPr>
        <p:spPr bwMode="auto">
          <a:xfrm>
            <a:off x="7092950" y="5229944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94" name="Oval 30"/>
          <p:cNvSpPr>
            <a:spLocks noChangeArrowheads="1"/>
          </p:cNvSpPr>
          <p:nvPr/>
        </p:nvSpPr>
        <p:spPr bwMode="auto">
          <a:xfrm>
            <a:off x="7308850" y="544584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0895" name="Line 31"/>
          <p:cNvSpPr>
            <a:spLocks noChangeShapeType="1"/>
          </p:cNvSpPr>
          <p:nvPr/>
        </p:nvSpPr>
        <p:spPr bwMode="auto">
          <a:xfrm flipH="1">
            <a:off x="7092950" y="5804619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96" name="Line 32"/>
          <p:cNvSpPr>
            <a:spLocks noChangeShapeType="1"/>
          </p:cNvSpPr>
          <p:nvPr/>
        </p:nvSpPr>
        <p:spPr bwMode="auto">
          <a:xfrm>
            <a:off x="7669213" y="5804619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897" name="Oval 33"/>
          <p:cNvSpPr>
            <a:spLocks noChangeArrowheads="1"/>
          </p:cNvSpPr>
          <p:nvPr/>
        </p:nvSpPr>
        <p:spPr bwMode="auto">
          <a:xfrm>
            <a:off x="5580063" y="489656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0898" name="Oval 34"/>
          <p:cNvSpPr>
            <a:spLocks noChangeArrowheads="1"/>
          </p:cNvSpPr>
          <p:nvPr/>
        </p:nvSpPr>
        <p:spPr bwMode="auto">
          <a:xfrm>
            <a:off x="2555875" y="4293319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20899" name="Line 35"/>
          <p:cNvSpPr>
            <a:spLocks noChangeShapeType="1"/>
          </p:cNvSpPr>
          <p:nvPr/>
        </p:nvSpPr>
        <p:spPr bwMode="auto">
          <a:xfrm flipH="1">
            <a:off x="2339975" y="4653682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00" name="Line 36"/>
          <p:cNvSpPr>
            <a:spLocks noChangeShapeType="1"/>
          </p:cNvSpPr>
          <p:nvPr/>
        </p:nvSpPr>
        <p:spPr bwMode="auto">
          <a:xfrm>
            <a:off x="2916238" y="4653682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01" name="Oval 37"/>
          <p:cNvSpPr>
            <a:spLocks noChangeArrowheads="1"/>
          </p:cNvSpPr>
          <p:nvPr/>
        </p:nvSpPr>
        <p:spPr bwMode="auto">
          <a:xfrm>
            <a:off x="1979613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w</a:t>
            </a:r>
          </a:p>
        </p:txBody>
      </p:sp>
      <p:sp>
        <p:nvSpPr>
          <p:cNvPr id="420902" name="Oval 38"/>
          <p:cNvSpPr>
            <a:spLocks noChangeArrowheads="1"/>
          </p:cNvSpPr>
          <p:nvPr/>
        </p:nvSpPr>
        <p:spPr bwMode="auto">
          <a:xfrm>
            <a:off x="3130550" y="4869582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0903" name="Line 39"/>
          <p:cNvSpPr>
            <a:spLocks noChangeShapeType="1"/>
          </p:cNvSpPr>
          <p:nvPr/>
        </p:nvSpPr>
        <p:spPr bwMode="auto">
          <a:xfrm flipH="1">
            <a:off x="2914650" y="5229944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04" name="Line 40"/>
          <p:cNvSpPr>
            <a:spLocks noChangeShapeType="1"/>
          </p:cNvSpPr>
          <p:nvPr/>
        </p:nvSpPr>
        <p:spPr bwMode="auto">
          <a:xfrm>
            <a:off x="3490913" y="5229944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05" name="Oval 41"/>
          <p:cNvSpPr>
            <a:spLocks noChangeArrowheads="1"/>
          </p:cNvSpPr>
          <p:nvPr/>
        </p:nvSpPr>
        <p:spPr bwMode="auto">
          <a:xfrm>
            <a:off x="2554288" y="5445844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420906" name="Line 42"/>
          <p:cNvSpPr>
            <a:spLocks noChangeShapeType="1"/>
          </p:cNvSpPr>
          <p:nvPr/>
        </p:nvSpPr>
        <p:spPr bwMode="auto">
          <a:xfrm flipH="1">
            <a:off x="2338388" y="5804619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07" name="Line 43"/>
          <p:cNvSpPr>
            <a:spLocks noChangeShapeType="1"/>
          </p:cNvSpPr>
          <p:nvPr/>
        </p:nvSpPr>
        <p:spPr bwMode="auto">
          <a:xfrm>
            <a:off x="2914650" y="5804619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08" name="Text Box 44"/>
          <p:cNvSpPr txBox="1">
            <a:spLocks noChangeArrowheads="1"/>
          </p:cNvSpPr>
          <p:nvPr/>
        </p:nvSpPr>
        <p:spPr bwMode="auto">
          <a:xfrm>
            <a:off x="3851275" y="2132732"/>
            <a:ext cx="1743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weiter mit </a:t>
            </a:r>
            <a:r>
              <a:rPr lang="en-US" sz="2400">
                <a:solidFill>
                  <a:schemeClr val="hlink"/>
                </a:solidFill>
              </a:rPr>
              <a:t>u</a:t>
            </a:r>
          </a:p>
          <a:p>
            <a:pPr algn="ctr"/>
            <a:r>
              <a:rPr lang="en-US" sz="2400"/>
              <a:t>wie mit</a:t>
            </a:r>
            <a:r>
              <a:rPr lang="en-US" sz="2400">
                <a:solidFill>
                  <a:schemeClr val="hlink"/>
                </a:solidFill>
              </a:rPr>
              <a:t> k</a:t>
            </a:r>
          </a:p>
        </p:txBody>
      </p:sp>
      <p:sp>
        <p:nvSpPr>
          <p:cNvPr id="420909" name="Line 45"/>
          <p:cNvSpPr>
            <a:spLocks noChangeShapeType="1"/>
          </p:cNvSpPr>
          <p:nvPr/>
        </p:nvSpPr>
        <p:spPr bwMode="auto">
          <a:xfrm flipH="1">
            <a:off x="2987675" y="1916832"/>
            <a:ext cx="287338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10" name="Line 46"/>
          <p:cNvSpPr>
            <a:spLocks noChangeShapeType="1"/>
          </p:cNvSpPr>
          <p:nvPr/>
        </p:nvSpPr>
        <p:spPr bwMode="auto">
          <a:xfrm flipH="1">
            <a:off x="6804025" y="1916832"/>
            <a:ext cx="287338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11" name="Line 47"/>
          <p:cNvSpPr>
            <a:spLocks noChangeShapeType="1"/>
          </p:cNvSpPr>
          <p:nvPr/>
        </p:nvSpPr>
        <p:spPr bwMode="auto">
          <a:xfrm flipH="1">
            <a:off x="2916238" y="4077419"/>
            <a:ext cx="287337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12" name="Line 48"/>
          <p:cNvSpPr>
            <a:spLocks noChangeShapeType="1"/>
          </p:cNvSpPr>
          <p:nvPr/>
        </p:nvSpPr>
        <p:spPr bwMode="auto">
          <a:xfrm flipH="1">
            <a:off x="6516688" y="4077419"/>
            <a:ext cx="287337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0913" name="Text Box 49"/>
          <p:cNvSpPr txBox="1">
            <a:spLocks noChangeArrowheads="1"/>
          </p:cNvSpPr>
          <p:nvPr/>
        </p:nvSpPr>
        <p:spPr bwMode="auto">
          <a:xfrm>
            <a:off x="3492500" y="3572594"/>
            <a:ext cx="24050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     Lösungen</a:t>
            </a:r>
            <a:br>
              <a:rPr lang="en-US" sz="2400"/>
            </a:br>
            <a:r>
              <a:rPr lang="en-US" sz="2400"/>
              <a:t>(</a:t>
            </a:r>
            <a:r>
              <a:rPr lang="en-US" sz="2400">
                <a:solidFill>
                  <a:schemeClr val="hlink"/>
                </a:solidFill>
              </a:rPr>
              <a:t>u</a:t>
            </a:r>
            <a:r>
              <a:rPr lang="en-US" sz="2400"/>
              <a:t> keine Wurzel)</a:t>
            </a:r>
          </a:p>
        </p:txBody>
      </p:sp>
      <p:sp>
        <p:nvSpPr>
          <p:cNvPr id="51" name="Rechteck 50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41199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2783A-821C-4D46-9B13-99295E4F49A3}" type="slidenum">
              <a:rPr lang="de-DE"/>
              <a:pPr/>
              <a:t>89</a:t>
            </a:fld>
            <a:endParaRPr lang="de-DE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delete(k):</a:t>
            </a:r>
          </a:p>
          <a:p>
            <a:r>
              <a:rPr lang="en-US" sz="2800" dirty="0" err="1"/>
              <a:t>F</a:t>
            </a:r>
            <a:r>
              <a:rPr lang="en-US" sz="2800" dirty="0" err="1" smtClean="0"/>
              <a:t>ühre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search(k)</a:t>
            </a:r>
            <a:r>
              <a:rPr lang="en-US" sz="2800" dirty="0"/>
              <a:t> auf Baum </a:t>
            </a:r>
            <a:r>
              <a:rPr lang="en-US" sz="2800" dirty="0" err="1"/>
              <a:t>aus</a:t>
            </a:r>
            <a:endParaRPr lang="en-US" sz="2800" dirty="0"/>
          </a:p>
          <a:p>
            <a:r>
              <a:rPr lang="en-US" sz="2800" dirty="0" err="1" smtClean="0"/>
              <a:t>Lösche</a:t>
            </a:r>
            <a:r>
              <a:rPr lang="en-US" sz="2800" dirty="0" smtClean="0"/>
              <a:t> </a:t>
            </a:r>
            <a:r>
              <a:rPr lang="en-US" sz="2800" dirty="0"/>
              <a:t>Element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key(e)=k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binären</a:t>
            </a:r>
            <a:r>
              <a:rPr lang="en-US" sz="2800" dirty="0"/>
              <a:t> </a:t>
            </a:r>
            <a:r>
              <a:rPr lang="en-US" sz="2800" dirty="0" err="1"/>
              <a:t>Suchbaum</a:t>
            </a:r>
            <a:endParaRPr lang="en-US" sz="2800" dirty="0"/>
          </a:p>
          <a:p>
            <a:r>
              <a:rPr lang="en-US" sz="2800" dirty="0"/>
              <a:t>Fall 1: Baum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/>
              <a:t>dann</a:t>
            </a:r>
            <a:r>
              <a:rPr lang="en-US" sz="2800" dirty="0"/>
              <a:t> leer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23940" name="Rectangle 4"/>
          <p:cNvSpPr>
            <a:spLocks noChangeArrowheads="1"/>
          </p:cNvSpPr>
          <p:nvPr/>
        </p:nvSpPr>
        <p:spPr bwMode="auto">
          <a:xfrm>
            <a:off x="5219700" y="4652963"/>
            <a:ext cx="3603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23943" name="Rectangle 7"/>
          <p:cNvSpPr>
            <a:spLocks noChangeArrowheads="1"/>
          </p:cNvSpPr>
          <p:nvPr/>
        </p:nvSpPr>
        <p:spPr bwMode="auto">
          <a:xfrm>
            <a:off x="3059113" y="5013325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23944" name="Rectangle 8"/>
          <p:cNvSpPr>
            <a:spLocks noChangeArrowheads="1"/>
          </p:cNvSpPr>
          <p:nvPr/>
        </p:nvSpPr>
        <p:spPr bwMode="auto">
          <a:xfrm>
            <a:off x="3778250" y="5013325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latin typeface="cmsy10" charset="0"/>
              </a:rPr>
              <a:t>∞</a:t>
            </a:r>
          </a:p>
        </p:txBody>
      </p:sp>
      <p:sp>
        <p:nvSpPr>
          <p:cNvPr id="423945" name="Oval 9"/>
          <p:cNvSpPr>
            <a:spLocks noChangeArrowheads="1"/>
          </p:cNvSpPr>
          <p:nvPr/>
        </p:nvSpPr>
        <p:spPr bwMode="auto">
          <a:xfrm>
            <a:off x="3419475" y="4365625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k</a:t>
            </a:r>
          </a:p>
        </p:txBody>
      </p:sp>
      <p:sp>
        <p:nvSpPr>
          <p:cNvPr id="423946" name="Line 10"/>
          <p:cNvSpPr>
            <a:spLocks noChangeShapeType="1"/>
          </p:cNvSpPr>
          <p:nvPr/>
        </p:nvSpPr>
        <p:spPr bwMode="auto">
          <a:xfrm flipH="1">
            <a:off x="3203575" y="4724400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3947" name="Line 11"/>
          <p:cNvSpPr>
            <a:spLocks noChangeShapeType="1"/>
          </p:cNvSpPr>
          <p:nvPr/>
        </p:nvSpPr>
        <p:spPr bwMode="auto">
          <a:xfrm>
            <a:off x="3706813" y="4724400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3948" name="Line 12"/>
          <p:cNvSpPr>
            <a:spLocks noChangeShapeType="1"/>
          </p:cNvSpPr>
          <p:nvPr/>
        </p:nvSpPr>
        <p:spPr bwMode="auto">
          <a:xfrm>
            <a:off x="4356100" y="4795838"/>
            <a:ext cx="5032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79442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648"/>
            <a:ext cx="8229600" cy="503238"/>
          </a:xfrm>
        </p:spPr>
        <p:txBody>
          <a:bodyPr/>
          <a:lstStyle/>
          <a:p>
            <a:r>
              <a:rPr lang="de-DE" sz="2800" dirty="0" smtClean="0"/>
              <a:t>Komplexität Naives/Lineares/Sequentielles </a:t>
            </a:r>
            <a:r>
              <a:rPr lang="de-DE" sz="2800" dirty="0"/>
              <a:t>Suchen</a:t>
            </a:r>
            <a:r>
              <a:rPr lang="de-DE" sz="2800" dirty="0" smtClean="0"/>
              <a:t>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b="1" dirty="0" smtClean="0"/>
              <a:t>Günstigster Fall: </a:t>
            </a:r>
            <a:r>
              <a:rPr lang="de-DE" sz="2000" dirty="0" smtClean="0"/>
              <a:t>Element wird an 1. Stelle gefunden:</a:t>
            </a:r>
          </a:p>
          <a:p>
            <a:endParaRPr lang="de-DE" sz="2000" dirty="0" smtClean="0"/>
          </a:p>
          <a:p>
            <a:r>
              <a:rPr lang="de-DE" sz="2000" b="1" dirty="0" smtClean="0"/>
              <a:t>Ungünstigster Fall: </a:t>
            </a:r>
            <a:r>
              <a:rPr lang="de-DE" sz="2000" dirty="0" smtClean="0"/>
              <a:t>Element wird an letzter Stelle gefunden (komplette Folge wurde durchlaufen):</a:t>
            </a:r>
          </a:p>
          <a:p>
            <a:endParaRPr lang="de-DE" sz="2000" dirty="0"/>
          </a:p>
          <a:p>
            <a:r>
              <a:rPr lang="de-DE" sz="2000" b="1" dirty="0" smtClean="0"/>
              <a:t>Durchschnittlicher Fall (Element ist vorhanden):</a:t>
            </a: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2000" i="1" dirty="0" smtClean="0"/>
              <a:t>Annahme</a:t>
            </a:r>
            <a:r>
              <a:rPr lang="de-DE" sz="2000" dirty="0" smtClean="0"/>
              <a:t>: kein Element wird bevorzugt gesucht:</a:t>
            </a:r>
          </a:p>
          <a:p>
            <a:pPr marL="0" indent="0">
              <a:buNone/>
            </a:pP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 smtClean="0"/>
          </a:p>
          <a:p>
            <a:pPr marL="0" indent="0">
              <a:buNone/>
            </a:pPr>
            <a:endParaRPr lang="de-DE" sz="2000" dirty="0" smtClean="0"/>
          </a:p>
          <a:p>
            <a:r>
              <a:rPr lang="de-DE" sz="2000" b="1" dirty="0" smtClean="0"/>
              <a:t>Fall Misserfolg der Suche (Element nicht gefunden):</a:t>
            </a: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2000" dirty="0" smtClean="0"/>
              <a:t>Es muss die gesamte Folge durchlaufen werden: </a:t>
            </a:r>
            <a:endParaRPr lang="de-DE" sz="2000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fld id="{C9740C44-8747-BB44-ADB6-3E6CEFD9CF6F}" type="slidenum">
              <a:rPr lang="de-DE"/>
              <a:pPr/>
              <a:t>9</a:t>
            </a:fld>
            <a:endParaRPr lang="de-DE" dirty="0"/>
          </a:p>
        </p:txBody>
      </p:sp>
      <p:pic>
        <p:nvPicPr>
          <p:cNvPr id="8" name="Bild 7" descr="Screen Shot 2015-05-04 at 19.13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068" y="2286793"/>
            <a:ext cx="1816230" cy="337755"/>
          </a:xfrm>
          <a:prstGeom prst="rect">
            <a:avLst/>
          </a:prstGeom>
        </p:spPr>
      </p:pic>
      <p:pic>
        <p:nvPicPr>
          <p:cNvPr id="9" name="Bild 8" descr="Screen Shot 2015-05-04 at 19.14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22" y="1246532"/>
            <a:ext cx="1724712" cy="357486"/>
          </a:xfrm>
          <a:prstGeom prst="rect">
            <a:avLst/>
          </a:prstGeom>
        </p:spPr>
      </p:pic>
      <p:pic>
        <p:nvPicPr>
          <p:cNvPr id="10" name="Bild 9" descr="Screen Shot 2015-05-04 at 19.13.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0" y="3668326"/>
            <a:ext cx="5712135" cy="891167"/>
          </a:xfrm>
          <a:prstGeom prst="rect">
            <a:avLst/>
          </a:prstGeom>
        </p:spPr>
      </p:pic>
      <p:pic>
        <p:nvPicPr>
          <p:cNvPr id="11" name="Bild 10" descr="Screen Shot 2015-05-04 at 19.18.0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878" y="5013176"/>
            <a:ext cx="1876687" cy="38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05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47983-B8B8-5941-9AC8-019355BDD93D}" type="slidenum">
              <a:rPr lang="de-DE"/>
              <a:pPr/>
              <a:t>90</a:t>
            </a:fld>
            <a:endParaRPr lang="de-DE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delete(k):</a:t>
            </a:r>
          </a:p>
          <a:p>
            <a:r>
              <a:rPr lang="en-US" sz="2800" dirty="0" err="1"/>
              <a:t>F</a:t>
            </a:r>
            <a:r>
              <a:rPr lang="en-US" sz="2800" dirty="0" err="1" smtClean="0"/>
              <a:t>ühre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search(k)</a:t>
            </a:r>
            <a:r>
              <a:rPr lang="en-US" sz="2800" dirty="0"/>
              <a:t> auf Baum </a:t>
            </a:r>
            <a:r>
              <a:rPr lang="en-US" sz="2800" dirty="0" err="1"/>
              <a:t>aus</a:t>
            </a:r>
            <a:endParaRPr lang="en-US" sz="2800" dirty="0"/>
          </a:p>
          <a:p>
            <a:r>
              <a:rPr lang="en-US" sz="2800" dirty="0" err="1" smtClean="0"/>
              <a:t>Lösche</a:t>
            </a:r>
            <a:r>
              <a:rPr lang="en-US" sz="2800" dirty="0" smtClean="0"/>
              <a:t> </a:t>
            </a:r>
            <a:r>
              <a:rPr lang="en-US" sz="2800" dirty="0"/>
              <a:t>Element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key(e)=k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binären</a:t>
            </a:r>
            <a:r>
              <a:rPr lang="en-US" sz="2800" dirty="0"/>
              <a:t> </a:t>
            </a:r>
            <a:r>
              <a:rPr lang="en-US" sz="2800" dirty="0" err="1"/>
              <a:t>Suchbaum</a:t>
            </a:r>
            <a:endParaRPr lang="en-US" sz="2800" dirty="0"/>
          </a:p>
          <a:p>
            <a:r>
              <a:rPr lang="en-US" sz="2800" dirty="0"/>
              <a:t>Fall 2: </a:t>
            </a:r>
            <a:r>
              <a:rPr lang="en-US" sz="2800" dirty="0" err="1"/>
              <a:t>Vater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v</a:t>
            </a:r>
            <a:r>
              <a:rPr lang="en-US" sz="2800" dirty="0"/>
              <a:t> von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rot (</a:t>
            </a:r>
            <a:r>
              <a:rPr lang="en-US" sz="2800" dirty="0" err="1"/>
              <a:t>d.h</a:t>
            </a:r>
            <a:r>
              <a:rPr lang="en-US" sz="2800" dirty="0"/>
              <a:t>. </a:t>
            </a:r>
            <a:r>
              <a:rPr lang="en-US" sz="2800" dirty="0" err="1"/>
              <a:t>Bruder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r>
              <a:rPr lang="en-US" sz="2800" dirty="0"/>
              <a:t>)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25997" name="Rectangle 13"/>
          <p:cNvSpPr>
            <a:spLocks noChangeArrowheads="1"/>
          </p:cNvSpPr>
          <p:nvPr/>
        </p:nvSpPr>
        <p:spPr bwMode="auto">
          <a:xfrm>
            <a:off x="3419475" y="5013325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e’</a:t>
            </a:r>
          </a:p>
        </p:txBody>
      </p:sp>
      <p:sp>
        <p:nvSpPr>
          <p:cNvPr id="425998" name="Line 14"/>
          <p:cNvSpPr>
            <a:spLocks noChangeShapeType="1"/>
          </p:cNvSpPr>
          <p:nvPr/>
        </p:nvSpPr>
        <p:spPr bwMode="auto">
          <a:xfrm>
            <a:off x="3203575" y="4437063"/>
            <a:ext cx="4318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5999" name="Line 15"/>
          <p:cNvSpPr>
            <a:spLocks noChangeShapeType="1"/>
          </p:cNvSpPr>
          <p:nvPr/>
        </p:nvSpPr>
        <p:spPr bwMode="auto">
          <a:xfrm>
            <a:off x="2339975" y="4795838"/>
            <a:ext cx="5032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00" name="Rectangle 16"/>
          <p:cNvSpPr>
            <a:spLocks noChangeArrowheads="1"/>
          </p:cNvSpPr>
          <p:nvPr/>
        </p:nvSpPr>
        <p:spPr bwMode="auto">
          <a:xfrm>
            <a:off x="1116013" y="5156200"/>
            <a:ext cx="3603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26001" name="Rectangle 17"/>
          <p:cNvSpPr>
            <a:spLocks noChangeArrowheads="1"/>
          </p:cNvSpPr>
          <p:nvPr/>
        </p:nvSpPr>
        <p:spPr bwMode="auto">
          <a:xfrm>
            <a:off x="1835150" y="5156200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e’</a:t>
            </a:r>
          </a:p>
        </p:txBody>
      </p:sp>
      <p:sp>
        <p:nvSpPr>
          <p:cNvPr id="426002" name="Oval 18"/>
          <p:cNvSpPr>
            <a:spLocks noChangeArrowheads="1"/>
          </p:cNvSpPr>
          <p:nvPr/>
        </p:nvSpPr>
        <p:spPr bwMode="auto">
          <a:xfrm>
            <a:off x="1476375" y="4508500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26003" name="Line 19"/>
          <p:cNvSpPr>
            <a:spLocks noChangeShapeType="1"/>
          </p:cNvSpPr>
          <p:nvPr/>
        </p:nvSpPr>
        <p:spPr bwMode="auto">
          <a:xfrm flipH="1">
            <a:off x="1260475" y="4867275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04" name="Line 20"/>
          <p:cNvSpPr>
            <a:spLocks noChangeShapeType="1"/>
          </p:cNvSpPr>
          <p:nvPr/>
        </p:nvSpPr>
        <p:spPr bwMode="auto">
          <a:xfrm>
            <a:off x="1763713" y="486727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05" name="Line 21"/>
          <p:cNvSpPr>
            <a:spLocks noChangeShapeType="1"/>
          </p:cNvSpPr>
          <p:nvPr/>
        </p:nvSpPr>
        <p:spPr bwMode="auto">
          <a:xfrm>
            <a:off x="1260475" y="4292600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07" name="Line 23"/>
          <p:cNvSpPr>
            <a:spLocks noChangeShapeType="1"/>
          </p:cNvSpPr>
          <p:nvPr/>
        </p:nvSpPr>
        <p:spPr bwMode="auto">
          <a:xfrm>
            <a:off x="7523163" y="4437063"/>
            <a:ext cx="4318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08" name="Line 24"/>
          <p:cNvSpPr>
            <a:spLocks noChangeShapeType="1"/>
          </p:cNvSpPr>
          <p:nvPr/>
        </p:nvSpPr>
        <p:spPr bwMode="auto">
          <a:xfrm>
            <a:off x="6659563" y="4795838"/>
            <a:ext cx="5032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09" name="Rectangle 25"/>
          <p:cNvSpPr>
            <a:spLocks noChangeArrowheads="1"/>
          </p:cNvSpPr>
          <p:nvPr/>
        </p:nvSpPr>
        <p:spPr bwMode="auto">
          <a:xfrm>
            <a:off x="5435600" y="5156200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26011" name="Oval 27"/>
          <p:cNvSpPr>
            <a:spLocks noChangeArrowheads="1"/>
          </p:cNvSpPr>
          <p:nvPr/>
        </p:nvSpPr>
        <p:spPr bwMode="auto">
          <a:xfrm>
            <a:off x="5795963" y="4508500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426012" name="Line 28"/>
          <p:cNvSpPr>
            <a:spLocks noChangeShapeType="1"/>
          </p:cNvSpPr>
          <p:nvPr/>
        </p:nvSpPr>
        <p:spPr bwMode="auto">
          <a:xfrm flipH="1">
            <a:off x="5580063" y="486727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13" name="Line 29"/>
          <p:cNvSpPr>
            <a:spLocks noChangeShapeType="1"/>
          </p:cNvSpPr>
          <p:nvPr/>
        </p:nvSpPr>
        <p:spPr bwMode="auto">
          <a:xfrm>
            <a:off x="6083300" y="4867275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14" name="Line 30"/>
          <p:cNvSpPr>
            <a:spLocks noChangeShapeType="1"/>
          </p:cNvSpPr>
          <p:nvPr/>
        </p:nvSpPr>
        <p:spPr bwMode="auto">
          <a:xfrm>
            <a:off x="5580063" y="4292600"/>
            <a:ext cx="287337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6015" name="Text Box 31"/>
          <p:cNvSpPr txBox="1">
            <a:spLocks noChangeArrowheads="1"/>
          </p:cNvSpPr>
          <p:nvPr/>
        </p:nvSpPr>
        <p:spPr bwMode="auto">
          <a:xfrm>
            <a:off x="4284663" y="4652963"/>
            <a:ext cx="79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oder</a:t>
            </a:r>
          </a:p>
        </p:txBody>
      </p:sp>
      <p:sp>
        <p:nvSpPr>
          <p:cNvPr id="426016" name="Oval 32"/>
          <p:cNvSpPr>
            <a:spLocks noChangeArrowheads="1"/>
          </p:cNvSpPr>
          <p:nvPr/>
        </p:nvSpPr>
        <p:spPr bwMode="auto">
          <a:xfrm>
            <a:off x="6227763" y="5156200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26017" name="Oval 33"/>
          <p:cNvSpPr>
            <a:spLocks noChangeArrowheads="1"/>
          </p:cNvSpPr>
          <p:nvPr/>
        </p:nvSpPr>
        <p:spPr bwMode="auto">
          <a:xfrm>
            <a:off x="7812088" y="5011738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24" name="Rechteck 23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47046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EEFD0-FA1D-1A4F-80B5-4CBC3693F606}" type="slidenum">
              <a:rPr lang="de-DE"/>
              <a:pPr/>
              <a:t>91</a:t>
            </a:fld>
            <a:endParaRPr lang="de-DE"/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delete(k):</a:t>
            </a:r>
          </a:p>
          <a:p>
            <a:r>
              <a:rPr lang="en-US" sz="2800" dirty="0" err="1"/>
              <a:t>F</a:t>
            </a:r>
            <a:r>
              <a:rPr lang="en-US" sz="2800" dirty="0" err="1" smtClean="0"/>
              <a:t>ühre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search(k)</a:t>
            </a:r>
            <a:r>
              <a:rPr lang="en-US" sz="2800" dirty="0"/>
              <a:t> auf Baum </a:t>
            </a:r>
            <a:r>
              <a:rPr lang="en-US" sz="2800" dirty="0" err="1"/>
              <a:t>aus</a:t>
            </a:r>
            <a:endParaRPr lang="en-US" sz="2800" dirty="0"/>
          </a:p>
          <a:p>
            <a:r>
              <a:rPr lang="en-US" sz="2800" dirty="0" err="1" smtClean="0"/>
              <a:t>Lösche</a:t>
            </a:r>
            <a:r>
              <a:rPr lang="en-US" sz="2800" dirty="0" smtClean="0"/>
              <a:t> </a:t>
            </a:r>
            <a:r>
              <a:rPr lang="en-US" sz="2800" dirty="0"/>
              <a:t>Element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key(e)=k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binären</a:t>
            </a:r>
            <a:r>
              <a:rPr lang="en-US" sz="2800" dirty="0"/>
              <a:t> </a:t>
            </a:r>
            <a:r>
              <a:rPr lang="en-US" sz="2800" dirty="0" err="1"/>
              <a:t>Suchbaum</a:t>
            </a:r>
            <a:endParaRPr lang="en-US" sz="2800" dirty="0"/>
          </a:p>
          <a:p>
            <a:r>
              <a:rPr lang="en-US" sz="2800" dirty="0"/>
              <a:t>Fall 3: </a:t>
            </a:r>
            <a:r>
              <a:rPr lang="en-US" sz="2800" dirty="0" err="1"/>
              <a:t>Vater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v</a:t>
            </a:r>
            <a:r>
              <a:rPr lang="en-US" sz="2800" dirty="0"/>
              <a:t> von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r>
              <a:rPr lang="en-US" sz="2800" dirty="0"/>
              <a:t> und </a:t>
            </a:r>
            <a:r>
              <a:rPr lang="en-US" sz="2800" dirty="0" err="1"/>
              <a:t>Bruder</a:t>
            </a:r>
            <a:r>
              <a:rPr lang="en-US" sz="2800" dirty="0"/>
              <a:t> rot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27021" name="Line 13"/>
          <p:cNvSpPr>
            <a:spLocks noChangeShapeType="1"/>
          </p:cNvSpPr>
          <p:nvPr/>
        </p:nvSpPr>
        <p:spPr bwMode="auto">
          <a:xfrm>
            <a:off x="5148263" y="4510088"/>
            <a:ext cx="4318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2" name="Line 14"/>
          <p:cNvSpPr>
            <a:spLocks noChangeShapeType="1"/>
          </p:cNvSpPr>
          <p:nvPr/>
        </p:nvSpPr>
        <p:spPr bwMode="auto">
          <a:xfrm>
            <a:off x="4284663" y="4868863"/>
            <a:ext cx="5032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3" name="Rectangle 15"/>
          <p:cNvSpPr>
            <a:spLocks noChangeArrowheads="1"/>
          </p:cNvSpPr>
          <p:nvPr/>
        </p:nvSpPr>
        <p:spPr bwMode="auto">
          <a:xfrm>
            <a:off x="3060700" y="5229225"/>
            <a:ext cx="3603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27024" name="Oval 16"/>
          <p:cNvSpPr>
            <a:spLocks noChangeArrowheads="1"/>
          </p:cNvSpPr>
          <p:nvPr/>
        </p:nvSpPr>
        <p:spPr bwMode="auto">
          <a:xfrm>
            <a:off x="3421063" y="4581525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7025" name="Line 17"/>
          <p:cNvSpPr>
            <a:spLocks noChangeShapeType="1"/>
          </p:cNvSpPr>
          <p:nvPr/>
        </p:nvSpPr>
        <p:spPr bwMode="auto">
          <a:xfrm flipH="1">
            <a:off x="3205163" y="4940300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6" name="Line 18"/>
          <p:cNvSpPr>
            <a:spLocks noChangeShapeType="1"/>
          </p:cNvSpPr>
          <p:nvPr/>
        </p:nvSpPr>
        <p:spPr bwMode="auto">
          <a:xfrm>
            <a:off x="3708400" y="4940300"/>
            <a:ext cx="287338" cy="288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7" name="Line 19"/>
          <p:cNvSpPr>
            <a:spLocks noChangeShapeType="1"/>
          </p:cNvSpPr>
          <p:nvPr/>
        </p:nvSpPr>
        <p:spPr bwMode="auto">
          <a:xfrm>
            <a:off x="3205163" y="4365625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7029" name="Oval 21"/>
          <p:cNvSpPr>
            <a:spLocks noChangeArrowheads="1"/>
          </p:cNvSpPr>
          <p:nvPr/>
        </p:nvSpPr>
        <p:spPr bwMode="auto">
          <a:xfrm>
            <a:off x="3852863" y="5229225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427030" name="Oval 22"/>
          <p:cNvSpPr>
            <a:spLocks noChangeArrowheads="1"/>
          </p:cNvSpPr>
          <p:nvPr/>
        </p:nvSpPr>
        <p:spPr bwMode="auto">
          <a:xfrm>
            <a:off x="5437188" y="5084763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14" name="Rechteck 13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6793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F4C6C-AEF9-914F-A51A-E3D171690548}" type="slidenum">
              <a:rPr lang="de-DE"/>
              <a:pPr/>
              <a:t>92</a:t>
            </a:fld>
            <a:endParaRPr lang="de-DE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delete(k):</a:t>
            </a:r>
          </a:p>
          <a:p>
            <a:r>
              <a:rPr lang="en-US" sz="2800" dirty="0" err="1"/>
              <a:t>F</a:t>
            </a:r>
            <a:r>
              <a:rPr lang="en-US" sz="2800" dirty="0" err="1" smtClean="0"/>
              <a:t>ühre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search(k)</a:t>
            </a:r>
            <a:r>
              <a:rPr lang="en-US" sz="2800" dirty="0"/>
              <a:t> auf Baum </a:t>
            </a:r>
            <a:r>
              <a:rPr lang="en-US" sz="2800" dirty="0" err="1"/>
              <a:t>aus</a:t>
            </a:r>
            <a:endParaRPr lang="en-US" sz="2800" dirty="0"/>
          </a:p>
          <a:p>
            <a:r>
              <a:rPr lang="en-US" sz="2800" dirty="0" err="1" smtClean="0"/>
              <a:t>Lösche</a:t>
            </a:r>
            <a:r>
              <a:rPr lang="en-US" sz="2800" dirty="0" smtClean="0"/>
              <a:t> </a:t>
            </a:r>
            <a:r>
              <a:rPr lang="en-US" sz="2800" dirty="0"/>
              <a:t>Element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key(e)=k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binären</a:t>
            </a:r>
            <a:r>
              <a:rPr lang="en-US" sz="2800" dirty="0"/>
              <a:t> </a:t>
            </a:r>
            <a:r>
              <a:rPr lang="en-US" sz="2800" dirty="0" err="1"/>
              <a:t>Suchbaum</a:t>
            </a:r>
            <a:endParaRPr lang="en-US" sz="2800" dirty="0"/>
          </a:p>
          <a:p>
            <a:r>
              <a:rPr lang="en-US" sz="2800" dirty="0"/>
              <a:t>Fall 4: </a:t>
            </a:r>
            <a:r>
              <a:rPr lang="en-US" sz="2800" dirty="0" err="1"/>
              <a:t>Vater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v</a:t>
            </a:r>
            <a:r>
              <a:rPr lang="en-US" sz="2800" dirty="0"/>
              <a:t> von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und </a:t>
            </a:r>
            <a:r>
              <a:rPr lang="en-US" sz="2800" dirty="0" err="1"/>
              <a:t>Bruder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r</a:t>
            </a:r>
            <a:r>
              <a:rPr lang="en-US" sz="2800" dirty="0"/>
              <a:t> </a:t>
            </a:r>
            <a:r>
              <a:rPr lang="en-US" sz="2800" dirty="0" err="1"/>
              <a:t>sind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endParaRPr lang="en-US" sz="2800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28036" name="Line 4"/>
          <p:cNvSpPr>
            <a:spLocks noChangeShapeType="1"/>
          </p:cNvSpPr>
          <p:nvPr/>
        </p:nvSpPr>
        <p:spPr bwMode="auto">
          <a:xfrm>
            <a:off x="3346450" y="4797425"/>
            <a:ext cx="43180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37" name="Line 5"/>
          <p:cNvSpPr>
            <a:spLocks noChangeShapeType="1"/>
          </p:cNvSpPr>
          <p:nvPr/>
        </p:nvSpPr>
        <p:spPr bwMode="auto">
          <a:xfrm>
            <a:off x="2482850" y="5156200"/>
            <a:ext cx="5032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38" name="Rectangle 6"/>
          <p:cNvSpPr>
            <a:spLocks noChangeArrowheads="1"/>
          </p:cNvSpPr>
          <p:nvPr/>
        </p:nvSpPr>
        <p:spPr bwMode="auto">
          <a:xfrm>
            <a:off x="1258888" y="5516563"/>
            <a:ext cx="3603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e</a:t>
            </a:r>
          </a:p>
        </p:txBody>
      </p:sp>
      <p:sp>
        <p:nvSpPr>
          <p:cNvPr id="428039" name="Oval 7"/>
          <p:cNvSpPr>
            <a:spLocks noChangeArrowheads="1"/>
          </p:cNvSpPr>
          <p:nvPr/>
        </p:nvSpPr>
        <p:spPr bwMode="auto">
          <a:xfrm>
            <a:off x="1619250" y="4868863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428040" name="Line 8"/>
          <p:cNvSpPr>
            <a:spLocks noChangeShapeType="1"/>
          </p:cNvSpPr>
          <p:nvPr/>
        </p:nvSpPr>
        <p:spPr bwMode="auto">
          <a:xfrm flipH="1">
            <a:off x="1403350" y="522763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1" name="Line 9"/>
          <p:cNvSpPr>
            <a:spLocks noChangeShapeType="1"/>
          </p:cNvSpPr>
          <p:nvPr/>
        </p:nvSpPr>
        <p:spPr bwMode="auto">
          <a:xfrm>
            <a:off x="1906588" y="5227638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2" name="Line 10"/>
          <p:cNvSpPr>
            <a:spLocks noChangeShapeType="1"/>
          </p:cNvSpPr>
          <p:nvPr/>
        </p:nvSpPr>
        <p:spPr bwMode="auto">
          <a:xfrm>
            <a:off x="1403350" y="4652963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8043" name="Oval 11"/>
          <p:cNvSpPr>
            <a:spLocks noChangeArrowheads="1"/>
          </p:cNvSpPr>
          <p:nvPr/>
        </p:nvSpPr>
        <p:spPr bwMode="auto">
          <a:xfrm>
            <a:off x="2051050" y="5516563"/>
            <a:ext cx="360363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28044" name="Oval 12"/>
          <p:cNvSpPr>
            <a:spLocks noChangeArrowheads="1"/>
          </p:cNvSpPr>
          <p:nvPr/>
        </p:nvSpPr>
        <p:spPr bwMode="auto">
          <a:xfrm>
            <a:off x="3635375" y="5372100"/>
            <a:ext cx="360363" cy="35877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28045" name="Text Box 13"/>
          <p:cNvSpPr txBox="1">
            <a:spLocks noChangeArrowheads="1"/>
          </p:cNvSpPr>
          <p:nvPr/>
        </p:nvSpPr>
        <p:spPr bwMode="auto">
          <a:xfrm>
            <a:off x="4284663" y="4581525"/>
            <a:ext cx="41005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Tiefenregel verletzt!</a:t>
            </a:r>
          </a:p>
          <a:p>
            <a:r>
              <a:rPr lang="en-US" sz="2400">
                <a:solidFill>
                  <a:schemeClr val="hlink"/>
                </a:solidFill>
              </a:rPr>
              <a:t>r</a:t>
            </a:r>
            <a:r>
              <a:rPr lang="en-US" sz="2400"/>
              <a:t> heißt dann </a:t>
            </a:r>
            <a:r>
              <a:rPr lang="en-US" sz="2400">
                <a:solidFill>
                  <a:schemeClr val="accent2"/>
                </a:solidFill>
              </a:rPr>
              <a:t>doppelt schwarz</a:t>
            </a:r>
          </a:p>
        </p:txBody>
      </p:sp>
      <p:sp>
        <p:nvSpPr>
          <p:cNvPr id="428046" name="Oval 14"/>
          <p:cNvSpPr>
            <a:spLocks noChangeArrowheads="1"/>
          </p:cNvSpPr>
          <p:nvPr/>
        </p:nvSpPr>
        <p:spPr bwMode="auto">
          <a:xfrm>
            <a:off x="1116013" y="4365625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28047" name="Oval 15"/>
          <p:cNvSpPr>
            <a:spLocks noChangeArrowheads="1"/>
          </p:cNvSpPr>
          <p:nvPr/>
        </p:nvSpPr>
        <p:spPr bwMode="auto">
          <a:xfrm>
            <a:off x="3059113" y="4508500"/>
            <a:ext cx="360362" cy="358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17" name="Rechteck 16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44610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0AD71-18A6-6447-A752-938A2D9EBB0F}" type="slidenum">
              <a:rPr lang="de-DE"/>
              <a:pPr/>
              <a:t>93</a:t>
            </a:fld>
            <a:endParaRPr lang="de-DE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delete(k):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/>
              <a:t>Führe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accent2"/>
                </a:solidFill>
              </a:rPr>
              <a:t>search(k)</a:t>
            </a:r>
            <a:r>
              <a:rPr lang="en-US" sz="2800" dirty="0"/>
              <a:t> auf Baum </a:t>
            </a:r>
            <a:r>
              <a:rPr lang="en-US" sz="2800" dirty="0" err="1"/>
              <a:t>aus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err="1" smtClean="0"/>
              <a:t>Lösche</a:t>
            </a:r>
            <a:r>
              <a:rPr lang="en-US" sz="2800" dirty="0" smtClean="0"/>
              <a:t> </a:t>
            </a:r>
            <a:r>
              <a:rPr lang="en-US" sz="2800" dirty="0"/>
              <a:t>Element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</a:t>
            </a:r>
            <a:r>
              <a:rPr lang="en-US" sz="2800" dirty="0" err="1"/>
              <a:t>mit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key(e)=k</a:t>
            </a:r>
            <a:r>
              <a:rPr lang="en-US" sz="2800" dirty="0"/>
              <a:t> </a:t>
            </a:r>
            <a:r>
              <a:rPr lang="en-US" sz="2800" dirty="0" err="1"/>
              <a:t>wie</a:t>
            </a:r>
            <a:r>
              <a:rPr lang="en-US" sz="2800" dirty="0"/>
              <a:t> </a:t>
            </a:r>
            <a:r>
              <a:rPr lang="en-US" sz="2800" dirty="0" err="1"/>
              <a:t>im</a:t>
            </a:r>
            <a:r>
              <a:rPr lang="en-US" sz="2800" dirty="0"/>
              <a:t> </a:t>
            </a:r>
            <a:r>
              <a:rPr lang="en-US" sz="2800" dirty="0" err="1"/>
              <a:t>binären</a:t>
            </a:r>
            <a:r>
              <a:rPr lang="en-US" sz="2800" dirty="0"/>
              <a:t> </a:t>
            </a:r>
            <a:r>
              <a:rPr lang="en-US" sz="2800" dirty="0" err="1"/>
              <a:t>Suchbaum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Falls </a:t>
            </a:r>
            <a:r>
              <a:rPr lang="en-US" sz="2800" dirty="0" err="1"/>
              <a:t>Vater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v</a:t>
            </a:r>
            <a:r>
              <a:rPr lang="en-US" sz="2800" dirty="0"/>
              <a:t> von </a:t>
            </a:r>
            <a:r>
              <a:rPr lang="en-US" sz="2800" dirty="0">
                <a:solidFill>
                  <a:schemeClr val="hlink"/>
                </a:solidFill>
              </a:rPr>
              <a:t>e</a:t>
            </a:r>
            <a:r>
              <a:rPr lang="en-US" sz="2800" dirty="0"/>
              <a:t> und </a:t>
            </a:r>
            <a:r>
              <a:rPr lang="en-US" sz="2800" dirty="0" err="1"/>
              <a:t>Bruder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r</a:t>
            </a:r>
            <a:r>
              <a:rPr lang="en-US" sz="2800" dirty="0"/>
              <a:t> </a:t>
            </a:r>
            <a:r>
              <a:rPr lang="en-US" sz="2800" dirty="0" err="1"/>
              <a:t>sind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r>
              <a:rPr lang="en-US" sz="2800" dirty="0"/>
              <a:t>, </a:t>
            </a:r>
            <a:r>
              <a:rPr lang="en-US" sz="2800" dirty="0" err="1"/>
              <a:t>dann</a:t>
            </a:r>
            <a:r>
              <a:rPr lang="en-US" sz="2800" dirty="0"/>
              <a:t> 3 </a:t>
            </a:r>
            <a:r>
              <a:rPr lang="en-US" sz="2800" dirty="0" err="1"/>
              <a:t>weitere</a:t>
            </a:r>
            <a:r>
              <a:rPr lang="en-US" sz="2800" dirty="0"/>
              <a:t> </a:t>
            </a:r>
            <a:r>
              <a:rPr lang="en-US" sz="2800" dirty="0" err="1"/>
              <a:t>Fälle</a:t>
            </a:r>
            <a:r>
              <a:rPr lang="en-US" sz="28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Fall 1:</a:t>
            </a:r>
            <a:r>
              <a:rPr lang="en-US" sz="2400" dirty="0"/>
              <a:t> </a:t>
            </a:r>
            <a:r>
              <a:rPr lang="en-US" sz="2400" dirty="0" err="1"/>
              <a:t>Bruder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y</a:t>
            </a:r>
            <a:r>
              <a:rPr lang="en-US" sz="2400" dirty="0"/>
              <a:t> von </a:t>
            </a:r>
            <a:r>
              <a:rPr lang="en-US" sz="2400" dirty="0">
                <a:solidFill>
                  <a:schemeClr val="hlink"/>
                </a:solidFill>
              </a:rPr>
              <a:t>r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schwarz</a:t>
            </a:r>
            <a:r>
              <a:rPr lang="en-US" sz="2400" dirty="0"/>
              <a:t> und hat rotes Kind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Fall 2:</a:t>
            </a:r>
            <a:r>
              <a:rPr lang="en-US" sz="2400" dirty="0"/>
              <a:t> </a:t>
            </a:r>
            <a:r>
              <a:rPr lang="en-US" sz="2400" dirty="0" err="1"/>
              <a:t>Bruder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y</a:t>
            </a:r>
            <a:r>
              <a:rPr lang="en-US" sz="2400" dirty="0"/>
              <a:t> von</a:t>
            </a:r>
            <a:r>
              <a:rPr lang="en-US" sz="2400" dirty="0">
                <a:solidFill>
                  <a:schemeClr val="hlink"/>
                </a:solidFill>
              </a:rPr>
              <a:t> r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</a:t>
            </a:r>
            <a:r>
              <a:rPr lang="en-US" sz="2400" dirty="0" err="1"/>
              <a:t>schwarz</a:t>
            </a:r>
            <a:r>
              <a:rPr lang="en-US" sz="2400" dirty="0"/>
              <a:t> und </a:t>
            </a:r>
            <a:r>
              <a:rPr lang="en-US" sz="2400" dirty="0" err="1"/>
              <a:t>beide</a:t>
            </a:r>
            <a:r>
              <a:rPr lang="en-US" sz="2400" dirty="0"/>
              <a:t> Kinder von </a:t>
            </a:r>
            <a:r>
              <a:rPr lang="en-US" sz="2400" dirty="0">
                <a:solidFill>
                  <a:schemeClr val="hlink"/>
                </a:solidFill>
              </a:rPr>
              <a:t>y</a:t>
            </a:r>
            <a:r>
              <a:rPr lang="en-US" sz="2400" dirty="0"/>
              <a:t> </a:t>
            </a:r>
            <a:r>
              <a:rPr lang="en-US" sz="2400" dirty="0" err="1"/>
              <a:t>sind</a:t>
            </a:r>
            <a:r>
              <a:rPr lang="en-US" sz="2400" dirty="0"/>
              <a:t> </a:t>
            </a:r>
            <a:r>
              <a:rPr lang="en-US" sz="2400" dirty="0" err="1"/>
              <a:t>schwarz</a:t>
            </a:r>
            <a:r>
              <a:rPr lang="en-US" sz="2400" dirty="0"/>
              <a:t> (</a:t>
            </a:r>
            <a:r>
              <a:rPr lang="en-US" sz="2400" dirty="0" err="1"/>
              <a:t>evtl</a:t>
            </a:r>
            <a:r>
              <a:rPr lang="en-US" sz="2400" dirty="0"/>
              <a:t>. </a:t>
            </a:r>
            <a:r>
              <a:rPr lang="en-US" sz="2400" dirty="0" err="1"/>
              <a:t>weiter</a:t>
            </a:r>
            <a:r>
              <a:rPr lang="en-US" sz="2400" dirty="0"/>
              <a:t>, </a:t>
            </a:r>
            <a:r>
              <a:rPr lang="en-US" sz="2400" dirty="0" err="1"/>
              <a:t>aber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keine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Restrukt</a:t>
            </a:r>
            <a:r>
              <a:rPr lang="en-US" sz="2400" dirty="0"/>
              <a:t>.)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2"/>
                </a:solidFill>
              </a:rPr>
              <a:t>Fall 3:</a:t>
            </a:r>
            <a:r>
              <a:rPr lang="en-US" sz="2400" dirty="0"/>
              <a:t> </a:t>
            </a:r>
            <a:r>
              <a:rPr lang="en-US" sz="2400" dirty="0" err="1"/>
              <a:t>Bruder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hlink"/>
                </a:solidFill>
              </a:rPr>
              <a:t>y</a:t>
            </a:r>
            <a:r>
              <a:rPr lang="en-US" sz="2400" dirty="0"/>
              <a:t> von </a:t>
            </a:r>
            <a:r>
              <a:rPr lang="en-US" sz="2400" dirty="0">
                <a:solidFill>
                  <a:schemeClr val="hlink"/>
                </a:solidFill>
              </a:rPr>
              <a:t>r</a:t>
            </a:r>
            <a:r>
              <a:rPr lang="en-US" sz="2400" dirty="0"/>
              <a:t> </a:t>
            </a:r>
            <a:r>
              <a:rPr lang="en-US" sz="2400" dirty="0" err="1"/>
              <a:t>ist</a:t>
            </a:r>
            <a:r>
              <a:rPr lang="en-US" sz="2400" dirty="0"/>
              <a:t> rot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28608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415A-A2F7-774B-ADE4-37F1E92C6CB0}" type="slidenum">
              <a:rPr lang="de-DE"/>
              <a:pPr/>
              <a:t>94</a:t>
            </a:fld>
            <a:endParaRPr lang="de-DE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Fall 1:</a:t>
            </a:r>
            <a:r>
              <a:rPr lang="en-US" sz="2800" dirty="0"/>
              <a:t> </a:t>
            </a:r>
            <a:r>
              <a:rPr lang="en-US" sz="2800" dirty="0" err="1"/>
              <a:t>Bruder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y</a:t>
            </a:r>
            <a:r>
              <a:rPr lang="en-US" sz="2800" dirty="0"/>
              <a:t> von </a:t>
            </a:r>
            <a:r>
              <a:rPr lang="en-US" sz="2800" dirty="0">
                <a:solidFill>
                  <a:schemeClr val="hlink"/>
                </a:solidFill>
              </a:rPr>
              <a:t>r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r>
              <a:rPr lang="en-US" sz="2800" dirty="0"/>
              <a:t>, hat rotes Kind </a:t>
            </a:r>
            <a:r>
              <a:rPr lang="en-US" sz="2800" dirty="0">
                <a:solidFill>
                  <a:schemeClr val="hlink"/>
                </a:solidFill>
              </a:rPr>
              <a:t>z</a:t>
            </a:r>
          </a:p>
          <a:p>
            <a:pPr>
              <a:buFontTx/>
              <a:buNone/>
            </a:pPr>
            <a:r>
              <a:rPr lang="en-US" sz="2800" dirty="0" err="1"/>
              <a:t>O.B.d.A</a:t>
            </a:r>
            <a:r>
              <a:rPr lang="en-US" sz="2800" dirty="0"/>
              <a:t>. </a:t>
            </a:r>
            <a:r>
              <a:rPr lang="en-US" sz="2800" dirty="0" err="1"/>
              <a:t>sei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r</a:t>
            </a:r>
            <a:r>
              <a:rPr lang="en-US" sz="2800" dirty="0"/>
              <a:t> </a:t>
            </a:r>
            <a:r>
              <a:rPr lang="en-US" sz="2800" dirty="0" err="1"/>
              <a:t>rechtes</a:t>
            </a:r>
            <a:r>
              <a:rPr lang="en-US" sz="2800" dirty="0"/>
              <a:t> Kind von </a:t>
            </a:r>
            <a:r>
              <a:rPr lang="en-US" sz="2800" dirty="0">
                <a:solidFill>
                  <a:schemeClr val="hlink"/>
                </a:solidFill>
              </a:rPr>
              <a:t>x</a:t>
            </a:r>
            <a:r>
              <a:rPr lang="en-US" sz="2800" dirty="0"/>
              <a:t> (links: analog)</a:t>
            </a:r>
          </a:p>
          <a:p>
            <a:pPr>
              <a:buFontTx/>
              <a:buNone/>
            </a:pPr>
            <a:r>
              <a:rPr lang="en-US" sz="2800" dirty="0" err="1" smtClean="0"/>
              <a:t>Alternativen</a:t>
            </a:r>
            <a:r>
              <a:rPr lang="en-US" sz="2800" dirty="0" smtClean="0"/>
              <a:t> </a:t>
            </a:r>
            <a:r>
              <a:rPr lang="en-US" sz="2800" dirty="0" err="1" smtClean="0"/>
              <a:t>für</a:t>
            </a:r>
            <a:r>
              <a:rPr lang="en-US" sz="2800" smtClean="0"/>
              <a:t> Fall 1: </a:t>
            </a:r>
            <a:r>
              <a:rPr lang="en-US" sz="2800"/>
              <a:t>(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: </a:t>
            </a:r>
            <a:r>
              <a:rPr lang="en-US" sz="2800" dirty="0" err="1"/>
              <a:t>beliebig</a:t>
            </a:r>
            <a:r>
              <a:rPr lang="en-US" sz="2800" dirty="0"/>
              <a:t> </a:t>
            </a:r>
            <a:r>
              <a:rPr lang="en-US" sz="2800" dirty="0" err="1"/>
              <a:t>gefärbt</a:t>
            </a:r>
            <a:r>
              <a:rPr lang="en-US" sz="2800" dirty="0"/>
              <a:t>)</a:t>
            </a:r>
          </a:p>
        </p:txBody>
      </p:sp>
      <p:sp>
        <p:nvSpPr>
          <p:cNvPr id="430085" name="Oval 5"/>
          <p:cNvSpPr>
            <a:spLocks noChangeArrowheads="1"/>
          </p:cNvSpPr>
          <p:nvPr/>
        </p:nvSpPr>
        <p:spPr bwMode="auto">
          <a:xfrm>
            <a:off x="2627313" y="3573463"/>
            <a:ext cx="431800" cy="43338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x</a:t>
            </a:r>
          </a:p>
        </p:txBody>
      </p:sp>
      <p:sp>
        <p:nvSpPr>
          <p:cNvPr id="430086" name="Line 6"/>
          <p:cNvSpPr>
            <a:spLocks noChangeShapeType="1"/>
          </p:cNvSpPr>
          <p:nvPr/>
        </p:nvSpPr>
        <p:spPr bwMode="auto">
          <a:xfrm flipH="1">
            <a:off x="2411413" y="3933825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87" name="Line 7"/>
          <p:cNvSpPr>
            <a:spLocks noChangeShapeType="1"/>
          </p:cNvSpPr>
          <p:nvPr/>
        </p:nvSpPr>
        <p:spPr bwMode="auto">
          <a:xfrm>
            <a:off x="2987675" y="39338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88" name="Oval 8"/>
          <p:cNvSpPr>
            <a:spLocks noChangeArrowheads="1"/>
          </p:cNvSpPr>
          <p:nvPr/>
        </p:nvSpPr>
        <p:spPr bwMode="auto">
          <a:xfrm>
            <a:off x="2051050" y="41497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0089" name="Line 9"/>
          <p:cNvSpPr>
            <a:spLocks noChangeShapeType="1"/>
          </p:cNvSpPr>
          <p:nvPr/>
        </p:nvSpPr>
        <p:spPr bwMode="auto">
          <a:xfrm flipH="1">
            <a:off x="1835150" y="4510088"/>
            <a:ext cx="287338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90" name="Line 10"/>
          <p:cNvSpPr>
            <a:spLocks noChangeShapeType="1"/>
          </p:cNvSpPr>
          <p:nvPr/>
        </p:nvSpPr>
        <p:spPr bwMode="auto">
          <a:xfrm>
            <a:off x="2411413" y="45100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91" name="Oval 11"/>
          <p:cNvSpPr>
            <a:spLocks noChangeArrowheads="1"/>
          </p:cNvSpPr>
          <p:nvPr/>
        </p:nvSpPr>
        <p:spPr bwMode="auto">
          <a:xfrm>
            <a:off x="1474788" y="472598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430092" name="Line 12"/>
          <p:cNvSpPr>
            <a:spLocks noChangeShapeType="1"/>
          </p:cNvSpPr>
          <p:nvPr/>
        </p:nvSpPr>
        <p:spPr bwMode="auto">
          <a:xfrm flipH="1">
            <a:off x="1258888" y="5084763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93" name="Line 13"/>
          <p:cNvSpPr>
            <a:spLocks noChangeShapeType="1"/>
          </p:cNvSpPr>
          <p:nvPr/>
        </p:nvSpPr>
        <p:spPr bwMode="auto">
          <a:xfrm>
            <a:off x="1835150" y="5084763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94" name="Oval 14"/>
          <p:cNvSpPr>
            <a:spLocks noChangeArrowheads="1"/>
          </p:cNvSpPr>
          <p:nvPr/>
        </p:nvSpPr>
        <p:spPr bwMode="auto">
          <a:xfrm>
            <a:off x="3130550" y="42211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0095" name="Oval 15"/>
          <p:cNvSpPr>
            <a:spLocks noChangeArrowheads="1"/>
          </p:cNvSpPr>
          <p:nvPr/>
        </p:nvSpPr>
        <p:spPr bwMode="auto">
          <a:xfrm>
            <a:off x="6156325" y="36449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x</a:t>
            </a:r>
          </a:p>
        </p:txBody>
      </p:sp>
      <p:sp>
        <p:nvSpPr>
          <p:cNvPr id="430096" name="Line 16"/>
          <p:cNvSpPr>
            <a:spLocks noChangeShapeType="1"/>
          </p:cNvSpPr>
          <p:nvPr/>
        </p:nvSpPr>
        <p:spPr bwMode="auto">
          <a:xfrm flipH="1">
            <a:off x="5940425" y="4005263"/>
            <a:ext cx="287338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97" name="Line 17"/>
          <p:cNvSpPr>
            <a:spLocks noChangeShapeType="1"/>
          </p:cNvSpPr>
          <p:nvPr/>
        </p:nvSpPr>
        <p:spPr bwMode="auto">
          <a:xfrm>
            <a:off x="6516688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098" name="Oval 18"/>
          <p:cNvSpPr>
            <a:spLocks noChangeArrowheads="1"/>
          </p:cNvSpPr>
          <p:nvPr/>
        </p:nvSpPr>
        <p:spPr bwMode="auto">
          <a:xfrm>
            <a:off x="5580063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0099" name="Line 19"/>
          <p:cNvSpPr>
            <a:spLocks noChangeShapeType="1"/>
          </p:cNvSpPr>
          <p:nvPr/>
        </p:nvSpPr>
        <p:spPr bwMode="auto">
          <a:xfrm flipH="1">
            <a:off x="5364163" y="4581525"/>
            <a:ext cx="287337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100" name="Line 20"/>
          <p:cNvSpPr>
            <a:spLocks noChangeShapeType="1"/>
          </p:cNvSpPr>
          <p:nvPr/>
        </p:nvSpPr>
        <p:spPr bwMode="auto">
          <a:xfrm>
            <a:off x="5940425" y="4581525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101" name="Oval 21"/>
          <p:cNvSpPr>
            <a:spLocks noChangeArrowheads="1"/>
          </p:cNvSpPr>
          <p:nvPr/>
        </p:nvSpPr>
        <p:spPr bwMode="auto">
          <a:xfrm>
            <a:off x="6083300" y="487045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430102" name="Line 22"/>
          <p:cNvSpPr>
            <a:spLocks noChangeShapeType="1"/>
          </p:cNvSpPr>
          <p:nvPr/>
        </p:nvSpPr>
        <p:spPr bwMode="auto">
          <a:xfrm flipH="1">
            <a:off x="5867400" y="5229225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103" name="Line 23"/>
          <p:cNvSpPr>
            <a:spLocks noChangeShapeType="1"/>
          </p:cNvSpPr>
          <p:nvPr/>
        </p:nvSpPr>
        <p:spPr bwMode="auto">
          <a:xfrm>
            <a:off x="6443663" y="5229225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104" name="Oval 24"/>
          <p:cNvSpPr>
            <a:spLocks noChangeArrowheads="1"/>
          </p:cNvSpPr>
          <p:nvPr/>
        </p:nvSpPr>
        <p:spPr bwMode="auto">
          <a:xfrm>
            <a:off x="6659563" y="4292600"/>
            <a:ext cx="431800" cy="4333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0118" name="Text Box 38"/>
          <p:cNvSpPr txBox="1">
            <a:spLocks noChangeArrowheads="1"/>
          </p:cNvSpPr>
          <p:nvPr/>
        </p:nvSpPr>
        <p:spPr bwMode="auto">
          <a:xfrm>
            <a:off x="4119563" y="3879850"/>
            <a:ext cx="795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oder</a:t>
            </a:r>
          </a:p>
        </p:txBody>
      </p:sp>
      <p:sp>
        <p:nvSpPr>
          <p:cNvPr id="26" name="Rechteck 25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58801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EDA94-9767-864A-B228-30CF18F68D95}" type="slidenum">
              <a:rPr lang="de-DE"/>
              <a:pPr/>
              <a:t>95</a:t>
            </a:fld>
            <a:endParaRPr lang="de-DE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1:</a:t>
            </a:r>
            <a:r>
              <a:rPr lang="en-US" sz="2800"/>
              <a:t> Bruder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ist schwarz, hat rotes Kind </a:t>
            </a:r>
            <a:r>
              <a:rPr lang="en-US" sz="2800">
                <a:solidFill>
                  <a:schemeClr val="hlink"/>
                </a:solidFill>
              </a:rPr>
              <a:t>z</a:t>
            </a:r>
          </a:p>
          <a:p>
            <a:pPr>
              <a:buFontTx/>
              <a:buNone/>
            </a:pPr>
            <a:r>
              <a:rPr lang="en-US" sz="2800"/>
              <a:t>O.B.d.A. sei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rechtes Kind von 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 (links: analog)</a:t>
            </a:r>
          </a:p>
          <a:p>
            <a:pPr>
              <a:buFontTx/>
              <a:buNone/>
            </a:pPr>
            <a:endParaRPr lang="en-US" sz="2800"/>
          </a:p>
        </p:txBody>
      </p:sp>
      <p:sp>
        <p:nvSpPr>
          <p:cNvPr id="431108" name="Oval 4"/>
          <p:cNvSpPr>
            <a:spLocks noChangeArrowheads="1"/>
          </p:cNvSpPr>
          <p:nvPr/>
        </p:nvSpPr>
        <p:spPr bwMode="auto">
          <a:xfrm>
            <a:off x="2339975" y="3141663"/>
            <a:ext cx="431800" cy="433387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x</a:t>
            </a:r>
          </a:p>
        </p:txBody>
      </p:sp>
      <p:sp>
        <p:nvSpPr>
          <p:cNvPr id="431109" name="Line 5"/>
          <p:cNvSpPr>
            <a:spLocks noChangeShapeType="1"/>
          </p:cNvSpPr>
          <p:nvPr/>
        </p:nvSpPr>
        <p:spPr bwMode="auto">
          <a:xfrm flipH="1">
            <a:off x="2124075" y="35020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0" name="Line 6"/>
          <p:cNvSpPr>
            <a:spLocks noChangeShapeType="1"/>
          </p:cNvSpPr>
          <p:nvPr/>
        </p:nvSpPr>
        <p:spPr bwMode="auto">
          <a:xfrm>
            <a:off x="2700338" y="35020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1" name="Oval 7"/>
          <p:cNvSpPr>
            <a:spLocks noChangeArrowheads="1"/>
          </p:cNvSpPr>
          <p:nvPr/>
        </p:nvSpPr>
        <p:spPr bwMode="auto">
          <a:xfrm>
            <a:off x="1763713" y="37179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1112" name="Line 8"/>
          <p:cNvSpPr>
            <a:spLocks noChangeShapeType="1"/>
          </p:cNvSpPr>
          <p:nvPr/>
        </p:nvSpPr>
        <p:spPr bwMode="auto">
          <a:xfrm flipH="1">
            <a:off x="1547813" y="4078288"/>
            <a:ext cx="287337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3" name="Line 9"/>
          <p:cNvSpPr>
            <a:spLocks noChangeShapeType="1"/>
          </p:cNvSpPr>
          <p:nvPr/>
        </p:nvSpPr>
        <p:spPr bwMode="auto">
          <a:xfrm>
            <a:off x="2124075" y="40782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4" name="Oval 10"/>
          <p:cNvSpPr>
            <a:spLocks noChangeArrowheads="1"/>
          </p:cNvSpPr>
          <p:nvPr/>
        </p:nvSpPr>
        <p:spPr bwMode="auto">
          <a:xfrm>
            <a:off x="1187450" y="4294188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431115" name="Line 11"/>
          <p:cNvSpPr>
            <a:spLocks noChangeShapeType="1"/>
          </p:cNvSpPr>
          <p:nvPr/>
        </p:nvSpPr>
        <p:spPr bwMode="auto">
          <a:xfrm flipH="1">
            <a:off x="971550" y="4652963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6" name="Line 12"/>
          <p:cNvSpPr>
            <a:spLocks noChangeShapeType="1"/>
          </p:cNvSpPr>
          <p:nvPr/>
        </p:nvSpPr>
        <p:spPr bwMode="auto">
          <a:xfrm>
            <a:off x="1547813" y="4652963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17" name="Oval 13"/>
          <p:cNvSpPr>
            <a:spLocks noChangeArrowheads="1"/>
          </p:cNvSpPr>
          <p:nvPr/>
        </p:nvSpPr>
        <p:spPr bwMode="auto">
          <a:xfrm>
            <a:off x="2843213" y="37893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1129" name="AutoShape 25"/>
          <p:cNvSpPr>
            <a:spLocks noChangeArrowheads="1"/>
          </p:cNvSpPr>
          <p:nvPr/>
        </p:nvSpPr>
        <p:spPr bwMode="auto">
          <a:xfrm>
            <a:off x="684213" y="4941888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31130" name="AutoShape 26"/>
          <p:cNvSpPr>
            <a:spLocks noChangeArrowheads="1"/>
          </p:cNvSpPr>
          <p:nvPr/>
        </p:nvSpPr>
        <p:spPr bwMode="auto">
          <a:xfrm>
            <a:off x="1547813" y="4941888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31131" name="AutoShape 27"/>
          <p:cNvSpPr>
            <a:spLocks noChangeArrowheads="1"/>
          </p:cNvSpPr>
          <p:nvPr/>
        </p:nvSpPr>
        <p:spPr bwMode="auto">
          <a:xfrm>
            <a:off x="2124075" y="4365625"/>
            <a:ext cx="576263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31132" name="Line 28"/>
          <p:cNvSpPr>
            <a:spLocks noChangeShapeType="1"/>
          </p:cNvSpPr>
          <p:nvPr/>
        </p:nvSpPr>
        <p:spPr bwMode="auto">
          <a:xfrm>
            <a:off x="3779838" y="4437063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33" name="Oval 29"/>
          <p:cNvSpPr>
            <a:spLocks noChangeArrowheads="1"/>
          </p:cNvSpPr>
          <p:nvPr/>
        </p:nvSpPr>
        <p:spPr bwMode="auto">
          <a:xfrm>
            <a:off x="6300788" y="34290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y</a:t>
            </a:r>
          </a:p>
        </p:txBody>
      </p:sp>
      <p:sp>
        <p:nvSpPr>
          <p:cNvPr id="431134" name="Line 30"/>
          <p:cNvSpPr>
            <a:spLocks noChangeShapeType="1"/>
          </p:cNvSpPr>
          <p:nvPr/>
        </p:nvSpPr>
        <p:spPr bwMode="auto">
          <a:xfrm flipH="1">
            <a:off x="5653088" y="3716338"/>
            <a:ext cx="6477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35" name="Line 31"/>
          <p:cNvSpPr>
            <a:spLocks noChangeShapeType="1"/>
          </p:cNvSpPr>
          <p:nvPr/>
        </p:nvSpPr>
        <p:spPr bwMode="auto">
          <a:xfrm>
            <a:off x="6661150" y="37893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36" name="Oval 32"/>
          <p:cNvSpPr>
            <a:spLocks noChangeArrowheads="1"/>
          </p:cNvSpPr>
          <p:nvPr/>
        </p:nvSpPr>
        <p:spPr bwMode="auto">
          <a:xfrm>
            <a:off x="6877050" y="40052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1137" name="Line 33"/>
          <p:cNvSpPr>
            <a:spLocks noChangeShapeType="1"/>
          </p:cNvSpPr>
          <p:nvPr/>
        </p:nvSpPr>
        <p:spPr bwMode="auto">
          <a:xfrm flipH="1">
            <a:off x="6661150" y="43656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38" name="Line 34"/>
          <p:cNvSpPr>
            <a:spLocks noChangeShapeType="1"/>
          </p:cNvSpPr>
          <p:nvPr/>
        </p:nvSpPr>
        <p:spPr bwMode="auto">
          <a:xfrm>
            <a:off x="7237413" y="43656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39" name="Oval 35"/>
          <p:cNvSpPr>
            <a:spLocks noChangeArrowheads="1"/>
          </p:cNvSpPr>
          <p:nvPr/>
        </p:nvSpPr>
        <p:spPr bwMode="auto">
          <a:xfrm>
            <a:off x="7453313" y="45815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1140" name="Line 36"/>
          <p:cNvSpPr>
            <a:spLocks noChangeShapeType="1"/>
          </p:cNvSpPr>
          <p:nvPr/>
        </p:nvSpPr>
        <p:spPr bwMode="auto">
          <a:xfrm flipH="1">
            <a:off x="7237413" y="4940300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41" name="Line 37"/>
          <p:cNvSpPr>
            <a:spLocks noChangeShapeType="1"/>
          </p:cNvSpPr>
          <p:nvPr/>
        </p:nvSpPr>
        <p:spPr bwMode="auto">
          <a:xfrm>
            <a:off x="7813675" y="4940300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42" name="Oval 38"/>
          <p:cNvSpPr>
            <a:spLocks noChangeArrowheads="1"/>
          </p:cNvSpPr>
          <p:nvPr/>
        </p:nvSpPr>
        <p:spPr bwMode="auto">
          <a:xfrm>
            <a:off x="5292725" y="40052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z</a:t>
            </a:r>
          </a:p>
        </p:txBody>
      </p:sp>
      <p:sp>
        <p:nvSpPr>
          <p:cNvPr id="431143" name="Line 39"/>
          <p:cNvSpPr>
            <a:spLocks noChangeShapeType="1"/>
          </p:cNvSpPr>
          <p:nvPr/>
        </p:nvSpPr>
        <p:spPr bwMode="auto">
          <a:xfrm flipH="1">
            <a:off x="6661150" y="3213100"/>
            <a:ext cx="287338" cy="288925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44" name="Line 40"/>
          <p:cNvSpPr>
            <a:spLocks noChangeShapeType="1"/>
          </p:cNvSpPr>
          <p:nvPr/>
        </p:nvSpPr>
        <p:spPr bwMode="auto">
          <a:xfrm flipH="1">
            <a:off x="5076825" y="440848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45" name="Line 41"/>
          <p:cNvSpPr>
            <a:spLocks noChangeShapeType="1"/>
          </p:cNvSpPr>
          <p:nvPr/>
        </p:nvSpPr>
        <p:spPr bwMode="auto">
          <a:xfrm>
            <a:off x="5653088" y="440848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1146" name="AutoShape 42"/>
          <p:cNvSpPr>
            <a:spLocks noChangeArrowheads="1"/>
          </p:cNvSpPr>
          <p:nvPr/>
        </p:nvSpPr>
        <p:spPr bwMode="auto">
          <a:xfrm>
            <a:off x="4789488" y="469741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31147" name="AutoShape 43"/>
          <p:cNvSpPr>
            <a:spLocks noChangeArrowheads="1"/>
          </p:cNvSpPr>
          <p:nvPr/>
        </p:nvSpPr>
        <p:spPr bwMode="auto">
          <a:xfrm>
            <a:off x="5653088" y="469741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31148" name="AutoShape 44"/>
          <p:cNvSpPr>
            <a:spLocks noChangeArrowheads="1"/>
          </p:cNvSpPr>
          <p:nvPr/>
        </p:nvSpPr>
        <p:spPr bwMode="auto">
          <a:xfrm>
            <a:off x="6373813" y="465296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31149" name="Line 45"/>
          <p:cNvSpPr>
            <a:spLocks noChangeShapeType="1"/>
          </p:cNvSpPr>
          <p:nvPr/>
        </p:nvSpPr>
        <p:spPr bwMode="auto">
          <a:xfrm flipH="1">
            <a:off x="2700338" y="2924175"/>
            <a:ext cx="287337" cy="288925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Rechteck 35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18095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0B73-1E7A-944F-BE52-BF65FD07001A}" type="slidenum">
              <a:rPr lang="de-DE"/>
              <a:pPr/>
              <a:t>96</a:t>
            </a:fld>
            <a:endParaRPr lang="de-DE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1:</a:t>
            </a:r>
            <a:r>
              <a:rPr lang="en-US" sz="2800"/>
              <a:t> Bruder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von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ist schwarz, hat rotes Kind </a:t>
            </a:r>
            <a:r>
              <a:rPr lang="en-US" sz="2800">
                <a:solidFill>
                  <a:schemeClr val="hlink"/>
                </a:solidFill>
              </a:rPr>
              <a:t>z</a:t>
            </a:r>
          </a:p>
          <a:p>
            <a:pPr>
              <a:buFontTx/>
              <a:buNone/>
            </a:pPr>
            <a:r>
              <a:rPr lang="en-US" sz="2800"/>
              <a:t>O.B.d.A. sei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rechtes Kind von 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 (links: analog)</a:t>
            </a:r>
          </a:p>
          <a:p>
            <a:pPr>
              <a:buFontTx/>
              <a:buNone/>
            </a:pPr>
            <a:endParaRPr lang="en-US" sz="2800"/>
          </a:p>
        </p:txBody>
      </p:sp>
      <p:sp>
        <p:nvSpPr>
          <p:cNvPr id="432145" name="Line 17"/>
          <p:cNvSpPr>
            <a:spLocks noChangeShapeType="1"/>
          </p:cNvSpPr>
          <p:nvPr/>
        </p:nvSpPr>
        <p:spPr bwMode="auto">
          <a:xfrm>
            <a:off x="3779838" y="4437063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46" name="Oval 18"/>
          <p:cNvSpPr>
            <a:spLocks noChangeArrowheads="1"/>
          </p:cNvSpPr>
          <p:nvPr/>
        </p:nvSpPr>
        <p:spPr bwMode="auto">
          <a:xfrm>
            <a:off x="6300788" y="34290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2147" name="Line 19"/>
          <p:cNvSpPr>
            <a:spLocks noChangeShapeType="1"/>
          </p:cNvSpPr>
          <p:nvPr/>
        </p:nvSpPr>
        <p:spPr bwMode="auto">
          <a:xfrm flipH="1">
            <a:off x="5653088" y="3716338"/>
            <a:ext cx="64770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48" name="Line 20"/>
          <p:cNvSpPr>
            <a:spLocks noChangeShapeType="1"/>
          </p:cNvSpPr>
          <p:nvPr/>
        </p:nvSpPr>
        <p:spPr bwMode="auto">
          <a:xfrm>
            <a:off x="6661150" y="37893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49" name="Oval 21"/>
          <p:cNvSpPr>
            <a:spLocks noChangeArrowheads="1"/>
          </p:cNvSpPr>
          <p:nvPr/>
        </p:nvSpPr>
        <p:spPr bwMode="auto">
          <a:xfrm>
            <a:off x="6877050" y="40052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2150" name="Line 22"/>
          <p:cNvSpPr>
            <a:spLocks noChangeShapeType="1"/>
          </p:cNvSpPr>
          <p:nvPr/>
        </p:nvSpPr>
        <p:spPr bwMode="auto">
          <a:xfrm flipH="1">
            <a:off x="6661150" y="43656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1" name="Line 23"/>
          <p:cNvSpPr>
            <a:spLocks noChangeShapeType="1"/>
          </p:cNvSpPr>
          <p:nvPr/>
        </p:nvSpPr>
        <p:spPr bwMode="auto">
          <a:xfrm>
            <a:off x="7237413" y="43656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2" name="Oval 24"/>
          <p:cNvSpPr>
            <a:spLocks noChangeArrowheads="1"/>
          </p:cNvSpPr>
          <p:nvPr/>
        </p:nvSpPr>
        <p:spPr bwMode="auto">
          <a:xfrm>
            <a:off x="7453313" y="45815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2153" name="Line 25"/>
          <p:cNvSpPr>
            <a:spLocks noChangeShapeType="1"/>
          </p:cNvSpPr>
          <p:nvPr/>
        </p:nvSpPr>
        <p:spPr bwMode="auto">
          <a:xfrm flipH="1">
            <a:off x="7237413" y="4940300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4" name="Line 26"/>
          <p:cNvSpPr>
            <a:spLocks noChangeShapeType="1"/>
          </p:cNvSpPr>
          <p:nvPr/>
        </p:nvSpPr>
        <p:spPr bwMode="auto">
          <a:xfrm>
            <a:off x="7813675" y="4940300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5" name="Oval 27"/>
          <p:cNvSpPr>
            <a:spLocks noChangeArrowheads="1"/>
          </p:cNvSpPr>
          <p:nvPr/>
        </p:nvSpPr>
        <p:spPr bwMode="auto">
          <a:xfrm>
            <a:off x="5292725" y="40052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2156" name="Line 28"/>
          <p:cNvSpPr>
            <a:spLocks noChangeShapeType="1"/>
          </p:cNvSpPr>
          <p:nvPr/>
        </p:nvSpPr>
        <p:spPr bwMode="auto">
          <a:xfrm flipH="1">
            <a:off x="6661150" y="3213100"/>
            <a:ext cx="287338" cy="288925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7" name="Line 29"/>
          <p:cNvSpPr>
            <a:spLocks noChangeShapeType="1"/>
          </p:cNvSpPr>
          <p:nvPr/>
        </p:nvSpPr>
        <p:spPr bwMode="auto">
          <a:xfrm flipH="1">
            <a:off x="5076825" y="4408488"/>
            <a:ext cx="287338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8" name="Line 30"/>
          <p:cNvSpPr>
            <a:spLocks noChangeShapeType="1"/>
          </p:cNvSpPr>
          <p:nvPr/>
        </p:nvSpPr>
        <p:spPr bwMode="auto">
          <a:xfrm>
            <a:off x="5653088" y="4408488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59" name="AutoShape 31"/>
          <p:cNvSpPr>
            <a:spLocks noChangeArrowheads="1"/>
          </p:cNvSpPr>
          <p:nvPr/>
        </p:nvSpPr>
        <p:spPr bwMode="auto">
          <a:xfrm>
            <a:off x="4789488" y="469741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32160" name="AutoShape 32"/>
          <p:cNvSpPr>
            <a:spLocks noChangeArrowheads="1"/>
          </p:cNvSpPr>
          <p:nvPr/>
        </p:nvSpPr>
        <p:spPr bwMode="auto">
          <a:xfrm>
            <a:off x="5653088" y="469741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32161" name="AutoShape 33"/>
          <p:cNvSpPr>
            <a:spLocks noChangeArrowheads="1"/>
          </p:cNvSpPr>
          <p:nvPr/>
        </p:nvSpPr>
        <p:spPr bwMode="auto">
          <a:xfrm>
            <a:off x="6373813" y="465296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432164" name="Oval 36"/>
          <p:cNvSpPr>
            <a:spLocks noChangeArrowheads="1"/>
          </p:cNvSpPr>
          <p:nvPr/>
        </p:nvSpPr>
        <p:spPr bwMode="auto">
          <a:xfrm>
            <a:off x="2195513" y="32131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x</a:t>
            </a:r>
          </a:p>
        </p:txBody>
      </p:sp>
      <p:sp>
        <p:nvSpPr>
          <p:cNvPr id="432165" name="Line 37"/>
          <p:cNvSpPr>
            <a:spLocks noChangeShapeType="1"/>
          </p:cNvSpPr>
          <p:nvPr/>
        </p:nvSpPr>
        <p:spPr bwMode="auto">
          <a:xfrm flipH="1">
            <a:off x="1979613" y="3573463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66" name="Line 38"/>
          <p:cNvSpPr>
            <a:spLocks noChangeShapeType="1"/>
          </p:cNvSpPr>
          <p:nvPr/>
        </p:nvSpPr>
        <p:spPr bwMode="auto">
          <a:xfrm>
            <a:off x="2555875" y="35734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67" name="Oval 39"/>
          <p:cNvSpPr>
            <a:spLocks noChangeArrowheads="1"/>
          </p:cNvSpPr>
          <p:nvPr/>
        </p:nvSpPr>
        <p:spPr bwMode="auto">
          <a:xfrm>
            <a:off x="1619250" y="37893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2168" name="Line 40"/>
          <p:cNvSpPr>
            <a:spLocks noChangeShapeType="1"/>
          </p:cNvSpPr>
          <p:nvPr/>
        </p:nvSpPr>
        <p:spPr bwMode="auto">
          <a:xfrm flipH="1">
            <a:off x="1403350" y="41497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69" name="Line 41"/>
          <p:cNvSpPr>
            <a:spLocks noChangeShapeType="1"/>
          </p:cNvSpPr>
          <p:nvPr/>
        </p:nvSpPr>
        <p:spPr bwMode="auto">
          <a:xfrm>
            <a:off x="1979613" y="4149725"/>
            <a:ext cx="288925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70" name="Oval 42"/>
          <p:cNvSpPr>
            <a:spLocks noChangeArrowheads="1"/>
          </p:cNvSpPr>
          <p:nvPr/>
        </p:nvSpPr>
        <p:spPr bwMode="auto">
          <a:xfrm>
            <a:off x="2122488" y="4438650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432171" name="Line 43"/>
          <p:cNvSpPr>
            <a:spLocks noChangeShapeType="1"/>
          </p:cNvSpPr>
          <p:nvPr/>
        </p:nvSpPr>
        <p:spPr bwMode="auto">
          <a:xfrm flipH="1">
            <a:off x="1906588" y="4797425"/>
            <a:ext cx="2873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72" name="Line 44"/>
          <p:cNvSpPr>
            <a:spLocks noChangeShapeType="1"/>
          </p:cNvSpPr>
          <p:nvPr/>
        </p:nvSpPr>
        <p:spPr bwMode="auto">
          <a:xfrm>
            <a:off x="2482850" y="4797425"/>
            <a:ext cx="288925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73" name="Oval 45"/>
          <p:cNvSpPr>
            <a:spLocks noChangeArrowheads="1"/>
          </p:cNvSpPr>
          <p:nvPr/>
        </p:nvSpPr>
        <p:spPr bwMode="auto">
          <a:xfrm>
            <a:off x="2698750" y="3860800"/>
            <a:ext cx="431800" cy="43338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2174" name="Line 46"/>
          <p:cNvSpPr>
            <a:spLocks noChangeShapeType="1"/>
          </p:cNvSpPr>
          <p:nvPr/>
        </p:nvSpPr>
        <p:spPr bwMode="auto">
          <a:xfrm flipH="1">
            <a:off x="2555875" y="2997200"/>
            <a:ext cx="287338" cy="288925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2175" name="AutoShape 47"/>
          <p:cNvSpPr>
            <a:spLocks noChangeArrowheads="1"/>
          </p:cNvSpPr>
          <p:nvPr/>
        </p:nvSpPr>
        <p:spPr bwMode="auto">
          <a:xfrm>
            <a:off x="1116013" y="4437063"/>
            <a:ext cx="576262" cy="5762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A</a:t>
            </a:r>
          </a:p>
        </p:txBody>
      </p:sp>
      <p:sp>
        <p:nvSpPr>
          <p:cNvPr id="432176" name="AutoShape 48"/>
          <p:cNvSpPr>
            <a:spLocks noChangeArrowheads="1"/>
          </p:cNvSpPr>
          <p:nvPr/>
        </p:nvSpPr>
        <p:spPr bwMode="auto">
          <a:xfrm>
            <a:off x="1620838" y="5086350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32177" name="AutoShape 49"/>
          <p:cNvSpPr>
            <a:spLocks noChangeArrowheads="1"/>
          </p:cNvSpPr>
          <p:nvPr/>
        </p:nvSpPr>
        <p:spPr bwMode="auto">
          <a:xfrm>
            <a:off x="2484438" y="5086350"/>
            <a:ext cx="576262" cy="576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</a:t>
            </a:r>
          </a:p>
        </p:txBody>
      </p:sp>
      <p:sp>
        <p:nvSpPr>
          <p:cNvPr id="36" name="Rechteck 35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22955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27288-E743-7D45-80FE-C3B0ED8F4652}" type="slidenum">
              <a:rPr lang="de-DE"/>
              <a:pPr/>
              <a:t>97</a:t>
            </a:fld>
            <a:endParaRPr lang="de-DE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>
                <a:solidFill>
                  <a:schemeClr val="accent2"/>
                </a:solidFill>
              </a:rPr>
              <a:t>Fall 2:</a:t>
            </a:r>
            <a:r>
              <a:rPr lang="en-US" sz="2800" dirty="0"/>
              <a:t> </a:t>
            </a:r>
            <a:r>
              <a:rPr lang="en-US" sz="2800" dirty="0" err="1"/>
              <a:t>Bruder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y</a:t>
            </a:r>
            <a:r>
              <a:rPr lang="en-US" sz="2800" dirty="0"/>
              <a:t> von</a:t>
            </a:r>
            <a:r>
              <a:rPr lang="en-US" sz="2800" dirty="0">
                <a:solidFill>
                  <a:schemeClr val="hlink"/>
                </a:solidFill>
              </a:rPr>
              <a:t> r</a:t>
            </a:r>
            <a:r>
              <a:rPr lang="en-US" sz="2800" dirty="0"/>
              <a:t> </a:t>
            </a:r>
            <a:r>
              <a:rPr lang="en-US" sz="2800" dirty="0" err="1"/>
              <a:t>ist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r>
              <a:rPr lang="en-US" sz="2800" dirty="0"/>
              <a:t> und </a:t>
            </a:r>
            <a:r>
              <a:rPr lang="en-US" sz="2800" dirty="0" err="1"/>
              <a:t>beide</a:t>
            </a:r>
            <a:r>
              <a:rPr lang="en-US" sz="2800" dirty="0"/>
              <a:t> Kinder von </a:t>
            </a:r>
            <a:r>
              <a:rPr lang="en-US" sz="2800" dirty="0">
                <a:solidFill>
                  <a:schemeClr val="hlink"/>
                </a:solidFill>
              </a:rPr>
              <a:t>y</a:t>
            </a:r>
            <a:r>
              <a:rPr lang="en-US" sz="2800" dirty="0"/>
              <a:t> </a:t>
            </a:r>
            <a:r>
              <a:rPr lang="en-US" sz="2800" dirty="0" err="1"/>
              <a:t>sind</a:t>
            </a:r>
            <a:r>
              <a:rPr lang="en-US" sz="2800" dirty="0"/>
              <a:t> </a:t>
            </a:r>
            <a:r>
              <a:rPr lang="en-US" sz="2800" dirty="0" err="1"/>
              <a:t>schwarz</a:t>
            </a:r>
            <a:endParaRPr lang="en-US" sz="2800" dirty="0"/>
          </a:p>
          <a:p>
            <a:pPr>
              <a:buFontTx/>
              <a:buNone/>
            </a:pPr>
            <a:r>
              <a:rPr lang="en-US" sz="2800" dirty="0" err="1"/>
              <a:t>O.B.d.A</a:t>
            </a:r>
            <a:r>
              <a:rPr lang="en-US" sz="2800" dirty="0"/>
              <a:t>. </a:t>
            </a:r>
            <a:r>
              <a:rPr lang="en-US" sz="2800" dirty="0" err="1"/>
              <a:t>sei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hlink"/>
                </a:solidFill>
              </a:rPr>
              <a:t>r</a:t>
            </a:r>
            <a:r>
              <a:rPr lang="en-US" sz="2800" dirty="0"/>
              <a:t> </a:t>
            </a:r>
            <a:r>
              <a:rPr lang="en-US" sz="2800" dirty="0" err="1"/>
              <a:t>rechtes</a:t>
            </a:r>
            <a:r>
              <a:rPr lang="en-US" sz="2800" dirty="0"/>
              <a:t> Kind von </a:t>
            </a:r>
            <a:r>
              <a:rPr lang="en-US" sz="2800" dirty="0">
                <a:solidFill>
                  <a:schemeClr val="hlink"/>
                </a:solidFill>
              </a:rPr>
              <a:t>x</a:t>
            </a:r>
            <a:r>
              <a:rPr lang="en-US" sz="2800" dirty="0"/>
              <a:t> (links: analog)</a:t>
            </a:r>
          </a:p>
          <a:p>
            <a:pPr>
              <a:buFontTx/>
              <a:buNone/>
            </a:pPr>
            <a:r>
              <a:rPr lang="en-US" sz="2800" dirty="0" err="1" smtClean="0"/>
              <a:t>Alternativen</a:t>
            </a:r>
            <a:r>
              <a:rPr lang="en-US" sz="2800" dirty="0" smtClean="0"/>
              <a:t> </a:t>
            </a:r>
            <a:r>
              <a:rPr lang="en-US" sz="2800" dirty="0" err="1" smtClean="0"/>
              <a:t>für</a:t>
            </a:r>
            <a:r>
              <a:rPr lang="en-US" sz="2800" dirty="0" smtClean="0"/>
              <a:t> Fall 2: </a:t>
            </a:r>
            <a:r>
              <a:rPr lang="en-US" sz="2800" dirty="0"/>
              <a:t>(</a:t>
            </a:r>
            <a:r>
              <a:rPr lang="en-US" sz="2800" dirty="0">
                <a:solidFill>
                  <a:schemeClr val="hlink"/>
                </a:solidFill>
              </a:rPr>
              <a:t>z</a:t>
            </a:r>
            <a:r>
              <a:rPr lang="en-US" sz="2800" dirty="0"/>
              <a:t> </a:t>
            </a:r>
            <a:r>
              <a:rPr lang="en-US" sz="2800" dirty="0" err="1"/>
              <a:t>beliebig</a:t>
            </a:r>
            <a:r>
              <a:rPr lang="en-US" sz="2800" dirty="0"/>
              <a:t> </a:t>
            </a:r>
            <a:r>
              <a:rPr lang="en-US" sz="2800" dirty="0" err="1"/>
              <a:t>gefärbt</a:t>
            </a:r>
            <a:r>
              <a:rPr lang="en-US" sz="2800" dirty="0"/>
              <a:t>)</a:t>
            </a:r>
          </a:p>
        </p:txBody>
      </p:sp>
      <p:sp>
        <p:nvSpPr>
          <p:cNvPr id="433156" name="Oval 4"/>
          <p:cNvSpPr>
            <a:spLocks noChangeArrowheads="1"/>
          </p:cNvSpPr>
          <p:nvPr/>
        </p:nvSpPr>
        <p:spPr bwMode="auto">
          <a:xfrm>
            <a:off x="2339975" y="46529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33157" name="Line 5"/>
          <p:cNvSpPr>
            <a:spLocks noChangeShapeType="1"/>
          </p:cNvSpPr>
          <p:nvPr/>
        </p:nvSpPr>
        <p:spPr bwMode="auto">
          <a:xfrm flipH="1">
            <a:off x="2124075" y="50133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58" name="Line 6"/>
          <p:cNvSpPr>
            <a:spLocks noChangeShapeType="1"/>
          </p:cNvSpPr>
          <p:nvPr/>
        </p:nvSpPr>
        <p:spPr bwMode="auto">
          <a:xfrm>
            <a:off x="2700338" y="50133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59" name="Oval 7"/>
          <p:cNvSpPr>
            <a:spLocks noChangeArrowheads="1"/>
          </p:cNvSpPr>
          <p:nvPr/>
        </p:nvSpPr>
        <p:spPr bwMode="auto">
          <a:xfrm>
            <a:off x="1763713" y="52292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3160" name="Line 8"/>
          <p:cNvSpPr>
            <a:spLocks noChangeShapeType="1"/>
          </p:cNvSpPr>
          <p:nvPr/>
        </p:nvSpPr>
        <p:spPr bwMode="auto">
          <a:xfrm flipH="1">
            <a:off x="1547813" y="55895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61" name="Line 9"/>
          <p:cNvSpPr>
            <a:spLocks noChangeShapeType="1"/>
          </p:cNvSpPr>
          <p:nvPr/>
        </p:nvSpPr>
        <p:spPr bwMode="auto">
          <a:xfrm>
            <a:off x="2124075" y="55895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62" name="Oval 10"/>
          <p:cNvSpPr>
            <a:spLocks noChangeArrowheads="1"/>
          </p:cNvSpPr>
          <p:nvPr/>
        </p:nvSpPr>
        <p:spPr bwMode="auto">
          <a:xfrm>
            <a:off x="2843213" y="53006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3163" name="Oval 11"/>
          <p:cNvSpPr>
            <a:spLocks noChangeArrowheads="1"/>
          </p:cNvSpPr>
          <p:nvPr/>
        </p:nvSpPr>
        <p:spPr bwMode="auto">
          <a:xfrm>
            <a:off x="1763713" y="40767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3164" name="Line 12"/>
          <p:cNvSpPr>
            <a:spLocks noChangeShapeType="1"/>
          </p:cNvSpPr>
          <p:nvPr/>
        </p:nvSpPr>
        <p:spPr bwMode="auto">
          <a:xfrm flipH="1">
            <a:off x="2124075" y="38608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65" name="Line 13"/>
          <p:cNvSpPr>
            <a:spLocks noChangeShapeType="1"/>
          </p:cNvSpPr>
          <p:nvPr/>
        </p:nvSpPr>
        <p:spPr bwMode="auto">
          <a:xfrm>
            <a:off x="2124075" y="4437063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66" name="Oval 14"/>
          <p:cNvSpPr>
            <a:spLocks noChangeArrowheads="1"/>
          </p:cNvSpPr>
          <p:nvPr/>
        </p:nvSpPr>
        <p:spPr bwMode="auto">
          <a:xfrm>
            <a:off x="6156325" y="46529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3167" name="Line 15"/>
          <p:cNvSpPr>
            <a:spLocks noChangeShapeType="1"/>
          </p:cNvSpPr>
          <p:nvPr/>
        </p:nvSpPr>
        <p:spPr bwMode="auto">
          <a:xfrm flipH="1">
            <a:off x="5940425" y="50133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68" name="Line 16"/>
          <p:cNvSpPr>
            <a:spLocks noChangeShapeType="1"/>
          </p:cNvSpPr>
          <p:nvPr/>
        </p:nvSpPr>
        <p:spPr bwMode="auto">
          <a:xfrm>
            <a:off x="6516688" y="50133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69" name="Oval 17"/>
          <p:cNvSpPr>
            <a:spLocks noChangeArrowheads="1"/>
          </p:cNvSpPr>
          <p:nvPr/>
        </p:nvSpPr>
        <p:spPr bwMode="auto">
          <a:xfrm>
            <a:off x="5580063" y="52292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3170" name="Line 18"/>
          <p:cNvSpPr>
            <a:spLocks noChangeShapeType="1"/>
          </p:cNvSpPr>
          <p:nvPr/>
        </p:nvSpPr>
        <p:spPr bwMode="auto">
          <a:xfrm flipH="1">
            <a:off x="5364163" y="55895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71" name="Line 19"/>
          <p:cNvSpPr>
            <a:spLocks noChangeShapeType="1"/>
          </p:cNvSpPr>
          <p:nvPr/>
        </p:nvSpPr>
        <p:spPr bwMode="auto">
          <a:xfrm>
            <a:off x="5940425" y="55895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72" name="Oval 20"/>
          <p:cNvSpPr>
            <a:spLocks noChangeArrowheads="1"/>
          </p:cNvSpPr>
          <p:nvPr/>
        </p:nvSpPr>
        <p:spPr bwMode="auto">
          <a:xfrm>
            <a:off x="6659563" y="5300663"/>
            <a:ext cx="431800" cy="43338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3173" name="Oval 21"/>
          <p:cNvSpPr>
            <a:spLocks noChangeArrowheads="1"/>
          </p:cNvSpPr>
          <p:nvPr/>
        </p:nvSpPr>
        <p:spPr bwMode="auto">
          <a:xfrm>
            <a:off x="5580063" y="40767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3174" name="Line 22"/>
          <p:cNvSpPr>
            <a:spLocks noChangeShapeType="1"/>
          </p:cNvSpPr>
          <p:nvPr/>
        </p:nvSpPr>
        <p:spPr bwMode="auto">
          <a:xfrm flipH="1">
            <a:off x="5940425" y="38608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75" name="Line 23"/>
          <p:cNvSpPr>
            <a:spLocks noChangeShapeType="1"/>
          </p:cNvSpPr>
          <p:nvPr/>
        </p:nvSpPr>
        <p:spPr bwMode="auto">
          <a:xfrm>
            <a:off x="5940425" y="44370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3176" name="Text Box 24"/>
          <p:cNvSpPr txBox="1">
            <a:spLocks noChangeArrowheads="1"/>
          </p:cNvSpPr>
          <p:nvPr/>
        </p:nvSpPr>
        <p:spPr bwMode="auto">
          <a:xfrm>
            <a:off x="3851275" y="4508500"/>
            <a:ext cx="79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oder</a:t>
            </a:r>
          </a:p>
        </p:txBody>
      </p:sp>
      <p:sp>
        <p:nvSpPr>
          <p:cNvPr id="26" name="Rechteck 25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904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DCF67-C6BB-E349-A335-70752B3B2C95}" type="slidenum">
              <a:rPr lang="de-DE"/>
              <a:pPr/>
              <a:t>98</a:t>
            </a:fld>
            <a:endParaRPr lang="de-DE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Bruder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von</a:t>
            </a:r>
            <a:r>
              <a:rPr lang="en-US" sz="2800">
                <a:solidFill>
                  <a:schemeClr val="hlink"/>
                </a:solidFill>
              </a:rPr>
              <a:t> r</a:t>
            </a:r>
            <a:r>
              <a:rPr lang="en-US" sz="2800"/>
              <a:t> ist schwarz und beide Kinder von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sind schwarz</a:t>
            </a:r>
          </a:p>
          <a:p>
            <a:pPr>
              <a:buFontTx/>
              <a:buNone/>
            </a:pPr>
            <a:r>
              <a:rPr lang="en-US" sz="2800"/>
              <a:t>O.B.d.A. sei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rechtes Kind von 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 (links: analog)</a:t>
            </a:r>
          </a:p>
          <a:p>
            <a:pPr>
              <a:buFontTx/>
              <a:buNone/>
            </a:pPr>
            <a:r>
              <a:rPr lang="en-US" sz="2800"/>
              <a:t>2a)</a:t>
            </a:r>
          </a:p>
        </p:txBody>
      </p:sp>
      <p:sp>
        <p:nvSpPr>
          <p:cNvPr id="434180" name="Oval 4"/>
          <p:cNvSpPr>
            <a:spLocks noChangeArrowheads="1"/>
          </p:cNvSpPr>
          <p:nvPr/>
        </p:nvSpPr>
        <p:spPr bwMode="auto">
          <a:xfrm>
            <a:off x="2339975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434181" name="Line 5"/>
          <p:cNvSpPr>
            <a:spLocks noChangeShapeType="1"/>
          </p:cNvSpPr>
          <p:nvPr/>
        </p:nvSpPr>
        <p:spPr bwMode="auto">
          <a:xfrm flipH="1">
            <a:off x="2124075" y="45815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182" name="Line 6"/>
          <p:cNvSpPr>
            <a:spLocks noChangeShapeType="1"/>
          </p:cNvSpPr>
          <p:nvPr/>
        </p:nvSpPr>
        <p:spPr bwMode="auto">
          <a:xfrm>
            <a:off x="2700338" y="45815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183" name="Oval 7"/>
          <p:cNvSpPr>
            <a:spLocks noChangeArrowheads="1"/>
          </p:cNvSpPr>
          <p:nvPr/>
        </p:nvSpPr>
        <p:spPr bwMode="auto">
          <a:xfrm>
            <a:off x="1763713" y="47974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4184" name="Line 8"/>
          <p:cNvSpPr>
            <a:spLocks noChangeShapeType="1"/>
          </p:cNvSpPr>
          <p:nvPr/>
        </p:nvSpPr>
        <p:spPr bwMode="auto">
          <a:xfrm flipH="1">
            <a:off x="1547813" y="51577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185" name="Line 9"/>
          <p:cNvSpPr>
            <a:spLocks noChangeShapeType="1"/>
          </p:cNvSpPr>
          <p:nvPr/>
        </p:nvSpPr>
        <p:spPr bwMode="auto">
          <a:xfrm>
            <a:off x="2124075" y="51577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186" name="Oval 10"/>
          <p:cNvSpPr>
            <a:spLocks noChangeArrowheads="1"/>
          </p:cNvSpPr>
          <p:nvPr/>
        </p:nvSpPr>
        <p:spPr bwMode="auto">
          <a:xfrm>
            <a:off x="2843213" y="48688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4187" name="Oval 11"/>
          <p:cNvSpPr>
            <a:spLocks noChangeArrowheads="1"/>
          </p:cNvSpPr>
          <p:nvPr/>
        </p:nvSpPr>
        <p:spPr bwMode="auto">
          <a:xfrm>
            <a:off x="1763713" y="36449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4188" name="Line 12"/>
          <p:cNvSpPr>
            <a:spLocks noChangeShapeType="1"/>
          </p:cNvSpPr>
          <p:nvPr/>
        </p:nvSpPr>
        <p:spPr bwMode="auto">
          <a:xfrm flipH="1">
            <a:off x="2124075" y="34290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B050"/>
              </a:solidFill>
            </a:endParaRPr>
          </a:p>
        </p:txBody>
      </p:sp>
      <p:sp>
        <p:nvSpPr>
          <p:cNvPr id="434189" name="Line 13"/>
          <p:cNvSpPr>
            <a:spLocks noChangeShapeType="1"/>
          </p:cNvSpPr>
          <p:nvPr/>
        </p:nvSpPr>
        <p:spPr bwMode="auto">
          <a:xfrm>
            <a:off x="2124075" y="4005263"/>
            <a:ext cx="288925" cy="287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01" name="Line 25"/>
          <p:cNvSpPr>
            <a:spLocks noChangeShapeType="1"/>
          </p:cNvSpPr>
          <p:nvPr/>
        </p:nvSpPr>
        <p:spPr bwMode="auto">
          <a:xfrm>
            <a:off x="3779838" y="4437063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02" name="Oval 26"/>
          <p:cNvSpPr>
            <a:spLocks noChangeArrowheads="1"/>
          </p:cNvSpPr>
          <p:nvPr/>
        </p:nvSpPr>
        <p:spPr bwMode="auto">
          <a:xfrm>
            <a:off x="5867400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4203" name="Line 27"/>
          <p:cNvSpPr>
            <a:spLocks noChangeShapeType="1"/>
          </p:cNvSpPr>
          <p:nvPr/>
        </p:nvSpPr>
        <p:spPr bwMode="auto">
          <a:xfrm flipH="1">
            <a:off x="5651500" y="4581525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04" name="Line 28"/>
          <p:cNvSpPr>
            <a:spLocks noChangeShapeType="1"/>
          </p:cNvSpPr>
          <p:nvPr/>
        </p:nvSpPr>
        <p:spPr bwMode="auto">
          <a:xfrm>
            <a:off x="6227763" y="45815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05" name="Oval 29"/>
          <p:cNvSpPr>
            <a:spLocks noChangeArrowheads="1"/>
          </p:cNvSpPr>
          <p:nvPr/>
        </p:nvSpPr>
        <p:spPr bwMode="auto">
          <a:xfrm>
            <a:off x="5291138" y="47974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34206" name="Line 30"/>
          <p:cNvSpPr>
            <a:spLocks noChangeShapeType="1"/>
          </p:cNvSpPr>
          <p:nvPr/>
        </p:nvSpPr>
        <p:spPr bwMode="auto">
          <a:xfrm flipH="1">
            <a:off x="5075238" y="51577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07" name="Line 31"/>
          <p:cNvSpPr>
            <a:spLocks noChangeShapeType="1"/>
          </p:cNvSpPr>
          <p:nvPr/>
        </p:nvSpPr>
        <p:spPr bwMode="auto">
          <a:xfrm>
            <a:off x="5651500" y="51577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4208" name="Oval 32"/>
          <p:cNvSpPr>
            <a:spLocks noChangeArrowheads="1"/>
          </p:cNvSpPr>
          <p:nvPr/>
        </p:nvSpPr>
        <p:spPr bwMode="auto">
          <a:xfrm>
            <a:off x="6370638" y="4868863"/>
            <a:ext cx="431800" cy="43338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4209" name="Oval 33"/>
          <p:cNvSpPr>
            <a:spLocks noChangeArrowheads="1"/>
          </p:cNvSpPr>
          <p:nvPr/>
        </p:nvSpPr>
        <p:spPr bwMode="auto">
          <a:xfrm>
            <a:off x="5291138" y="36449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4210" name="Line 34"/>
          <p:cNvSpPr>
            <a:spLocks noChangeShapeType="1"/>
          </p:cNvSpPr>
          <p:nvPr/>
        </p:nvSpPr>
        <p:spPr bwMode="auto">
          <a:xfrm flipH="1">
            <a:off x="5651500" y="34290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B050"/>
              </a:solidFill>
            </a:endParaRPr>
          </a:p>
        </p:txBody>
      </p:sp>
      <p:sp>
        <p:nvSpPr>
          <p:cNvPr id="434211" name="Line 35"/>
          <p:cNvSpPr>
            <a:spLocks noChangeShapeType="1"/>
          </p:cNvSpPr>
          <p:nvPr/>
        </p:nvSpPr>
        <p:spPr bwMode="auto">
          <a:xfrm>
            <a:off x="5651500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64501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15DB9-8597-CD43-A837-55B97D53A91C}" type="slidenum">
              <a:rPr lang="de-DE"/>
              <a:pPr/>
              <a:t>99</a:t>
            </a:fld>
            <a:endParaRPr lang="de-DE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Rot-Schwarz-Baum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chemeClr val="accent2"/>
                </a:solidFill>
              </a:rPr>
              <a:t>Fall 2:</a:t>
            </a:r>
            <a:r>
              <a:rPr lang="en-US" sz="2800"/>
              <a:t> Bruder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von</a:t>
            </a:r>
            <a:r>
              <a:rPr lang="en-US" sz="2800">
                <a:solidFill>
                  <a:schemeClr val="hlink"/>
                </a:solidFill>
              </a:rPr>
              <a:t> r</a:t>
            </a:r>
            <a:r>
              <a:rPr lang="en-US" sz="2800"/>
              <a:t> ist schwarz und beide Kinder von </a:t>
            </a:r>
            <a:r>
              <a:rPr lang="en-US" sz="2800">
                <a:solidFill>
                  <a:schemeClr val="hlink"/>
                </a:solidFill>
              </a:rPr>
              <a:t>y</a:t>
            </a:r>
            <a:r>
              <a:rPr lang="en-US" sz="2800"/>
              <a:t> sind schwarz</a:t>
            </a:r>
          </a:p>
          <a:p>
            <a:pPr>
              <a:buFontTx/>
              <a:buNone/>
            </a:pPr>
            <a:r>
              <a:rPr lang="en-US" sz="2800"/>
              <a:t>O.B.d.A. sei </a:t>
            </a:r>
            <a:r>
              <a:rPr lang="en-US" sz="2800">
                <a:solidFill>
                  <a:schemeClr val="hlink"/>
                </a:solidFill>
              </a:rPr>
              <a:t>r</a:t>
            </a:r>
            <a:r>
              <a:rPr lang="en-US" sz="2800"/>
              <a:t> rechtes Kind von </a:t>
            </a:r>
            <a:r>
              <a:rPr lang="en-US" sz="2800">
                <a:solidFill>
                  <a:schemeClr val="hlink"/>
                </a:solidFill>
              </a:rPr>
              <a:t>x</a:t>
            </a:r>
            <a:r>
              <a:rPr lang="en-US" sz="2800"/>
              <a:t> (links: analog)</a:t>
            </a:r>
          </a:p>
          <a:p>
            <a:pPr>
              <a:buFontTx/>
              <a:buNone/>
            </a:pPr>
            <a:r>
              <a:rPr lang="en-US" sz="2800"/>
              <a:t>2b)</a:t>
            </a:r>
          </a:p>
        </p:txBody>
      </p:sp>
      <p:sp>
        <p:nvSpPr>
          <p:cNvPr id="438276" name="Oval 4"/>
          <p:cNvSpPr>
            <a:spLocks noChangeArrowheads="1"/>
          </p:cNvSpPr>
          <p:nvPr/>
        </p:nvSpPr>
        <p:spPr bwMode="auto">
          <a:xfrm>
            <a:off x="2339975" y="4221163"/>
            <a:ext cx="431800" cy="433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8277" name="Line 5"/>
          <p:cNvSpPr>
            <a:spLocks noChangeShapeType="1"/>
          </p:cNvSpPr>
          <p:nvPr/>
        </p:nvSpPr>
        <p:spPr bwMode="auto">
          <a:xfrm flipH="1">
            <a:off x="2124075" y="4581525"/>
            <a:ext cx="287338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78" name="Line 6"/>
          <p:cNvSpPr>
            <a:spLocks noChangeShapeType="1"/>
          </p:cNvSpPr>
          <p:nvPr/>
        </p:nvSpPr>
        <p:spPr bwMode="auto">
          <a:xfrm>
            <a:off x="2700338" y="45815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79" name="Oval 7"/>
          <p:cNvSpPr>
            <a:spLocks noChangeArrowheads="1"/>
          </p:cNvSpPr>
          <p:nvPr/>
        </p:nvSpPr>
        <p:spPr bwMode="auto">
          <a:xfrm>
            <a:off x="1763713" y="47974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y</a:t>
            </a:r>
          </a:p>
        </p:txBody>
      </p:sp>
      <p:sp>
        <p:nvSpPr>
          <p:cNvPr id="438280" name="Line 8"/>
          <p:cNvSpPr>
            <a:spLocks noChangeShapeType="1"/>
          </p:cNvSpPr>
          <p:nvPr/>
        </p:nvSpPr>
        <p:spPr bwMode="auto">
          <a:xfrm flipH="1">
            <a:off x="1547813" y="51577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1" name="Line 9"/>
          <p:cNvSpPr>
            <a:spLocks noChangeShapeType="1"/>
          </p:cNvSpPr>
          <p:nvPr/>
        </p:nvSpPr>
        <p:spPr bwMode="auto">
          <a:xfrm>
            <a:off x="2124075" y="51577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2" name="Oval 10"/>
          <p:cNvSpPr>
            <a:spLocks noChangeArrowheads="1"/>
          </p:cNvSpPr>
          <p:nvPr/>
        </p:nvSpPr>
        <p:spPr bwMode="auto">
          <a:xfrm>
            <a:off x="2843213" y="48688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8283" name="Oval 11"/>
          <p:cNvSpPr>
            <a:spLocks noChangeArrowheads="1"/>
          </p:cNvSpPr>
          <p:nvPr/>
        </p:nvSpPr>
        <p:spPr bwMode="auto">
          <a:xfrm>
            <a:off x="1763713" y="36449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8284" name="Line 12"/>
          <p:cNvSpPr>
            <a:spLocks noChangeShapeType="1"/>
          </p:cNvSpPr>
          <p:nvPr/>
        </p:nvSpPr>
        <p:spPr bwMode="auto">
          <a:xfrm flipH="1">
            <a:off x="2124075" y="34290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B050"/>
              </a:solidFill>
            </a:endParaRPr>
          </a:p>
        </p:txBody>
      </p:sp>
      <p:sp>
        <p:nvSpPr>
          <p:cNvPr id="438285" name="Line 13"/>
          <p:cNvSpPr>
            <a:spLocks noChangeShapeType="1"/>
          </p:cNvSpPr>
          <p:nvPr/>
        </p:nvSpPr>
        <p:spPr bwMode="auto">
          <a:xfrm>
            <a:off x="2124075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6" name="Line 14"/>
          <p:cNvSpPr>
            <a:spLocks noChangeShapeType="1"/>
          </p:cNvSpPr>
          <p:nvPr/>
        </p:nvSpPr>
        <p:spPr bwMode="auto">
          <a:xfrm>
            <a:off x="3779838" y="4437063"/>
            <a:ext cx="7207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7" name="Oval 15"/>
          <p:cNvSpPr>
            <a:spLocks noChangeArrowheads="1"/>
          </p:cNvSpPr>
          <p:nvPr/>
        </p:nvSpPr>
        <p:spPr bwMode="auto">
          <a:xfrm>
            <a:off x="5867400" y="4221163"/>
            <a:ext cx="431800" cy="43338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x</a:t>
            </a:r>
          </a:p>
        </p:txBody>
      </p:sp>
      <p:sp>
        <p:nvSpPr>
          <p:cNvPr id="438288" name="Line 16"/>
          <p:cNvSpPr>
            <a:spLocks noChangeShapeType="1"/>
          </p:cNvSpPr>
          <p:nvPr/>
        </p:nvSpPr>
        <p:spPr bwMode="auto">
          <a:xfrm flipH="1">
            <a:off x="5651500" y="4581525"/>
            <a:ext cx="28733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89" name="Line 17"/>
          <p:cNvSpPr>
            <a:spLocks noChangeShapeType="1"/>
          </p:cNvSpPr>
          <p:nvPr/>
        </p:nvSpPr>
        <p:spPr bwMode="auto">
          <a:xfrm>
            <a:off x="6227763" y="4581525"/>
            <a:ext cx="288925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0" name="Oval 18"/>
          <p:cNvSpPr>
            <a:spLocks noChangeArrowheads="1"/>
          </p:cNvSpPr>
          <p:nvPr/>
        </p:nvSpPr>
        <p:spPr bwMode="auto">
          <a:xfrm>
            <a:off x="5291138" y="4797425"/>
            <a:ext cx="431800" cy="433388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438291" name="Line 19"/>
          <p:cNvSpPr>
            <a:spLocks noChangeShapeType="1"/>
          </p:cNvSpPr>
          <p:nvPr/>
        </p:nvSpPr>
        <p:spPr bwMode="auto">
          <a:xfrm flipH="1">
            <a:off x="5075238" y="5157788"/>
            <a:ext cx="287337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2" name="Line 20"/>
          <p:cNvSpPr>
            <a:spLocks noChangeShapeType="1"/>
          </p:cNvSpPr>
          <p:nvPr/>
        </p:nvSpPr>
        <p:spPr bwMode="auto">
          <a:xfrm>
            <a:off x="5651500" y="5157788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3" name="Oval 21"/>
          <p:cNvSpPr>
            <a:spLocks noChangeArrowheads="1"/>
          </p:cNvSpPr>
          <p:nvPr/>
        </p:nvSpPr>
        <p:spPr bwMode="auto">
          <a:xfrm>
            <a:off x="6370638" y="4868863"/>
            <a:ext cx="431800" cy="43338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r</a:t>
            </a:r>
          </a:p>
        </p:txBody>
      </p:sp>
      <p:sp>
        <p:nvSpPr>
          <p:cNvPr id="438294" name="Oval 22"/>
          <p:cNvSpPr>
            <a:spLocks noChangeArrowheads="1"/>
          </p:cNvSpPr>
          <p:nvPr/>
        </p:nvSpPr>
        <p:spPr bwMode="auto">
          <a:xfrm>
            <a:off x="5291138" y="3644900"/>
            <a:ext cx="431800" cy="433388"/>
          </a:xfrm>
          <a:prstGeom prst="ellipse">
            <a:avLst/>
          </a:prstGeom>
          <a:solidFill>
            <a:schemeClr val="accent1"/>
          </a:solidFill>
          <a:ln w="28575">
            <a:solidFill>
              <a:srgbClr val="00B05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00B050"/>
                </a:solidFill>
              </a:rPr>
              <a:t>z</a:t>
            </a:r>
          </a:p>
        </p:txBody>
      </p:sp>
      <p:sp>
        <p:nvSpPr>
          <p:cNvPr id="438295" name="Line 23"/>
          <p:cNvSpPr>
            <a:spLocks noChangeShapeType="1"/>
          </p:cNvSpPr>
          <p:nvPr/>
        </p:nvSpPr>
        <p:spPr bwMode="auto">
          <a:xfrm flipH="1">
            <a:off x="5651500" y="3429000"/>
            <a:ext cx="287338" cy="28733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B050"/>
              </a:solidFill>
            </a:endParaRPr>
          </a:p>
        </p:txBody>
      </p:sp>
      <p:sp>
        <p:nvSpPr>
          <p:cNvPr id="438296" name="Line 24"/>
          <p:cNvSpPr>
            <a:spLocks noChangeShapeType="1"/>
          </p:cNvSpPr>
          <p:nvPr/>
        </p:nvSpPr>
        <p:spPr bwMode="auto">
          <a:xfrm>
            <a:off x="5651500" y="4005263"/>
            <a:ext cx="288925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8297" name="Text Box 25"/>
          <p:cNvSpPr txBox="1">
            <a:spLocks noChangeArrowheads="1"/>
          </p:cNvSpPr>
          <p:nvPr/>
        </p:nvSpPr>
        <p:spPr bwMode="auto">
          <a:xfrm>
            <a:off x="3635375" y="5589588"/>
            <a:ext cx="499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x </a:t>
            </a:r>
            <a:r>
              <a:rPr lang="en-US" sz="2400"/>
              <a:t>ist Wurzel: fertig (Schwarztiefe-1) </a:t>
            </a:r>
          </a:p>
        </p:txBody>
      </p:sp>
      <p:sp>
        <p:nvSpPr>
          <p:cNvPr id="27" name="Rechteck 26"/>
          <p:cNvSpPr/>
          <p:nvPr/>
        </p:nvSpPr>
        <p:spPr>
          <a:xfrm>
            <a:off x="2339752" y="638132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/>
              <a:t>http://www14.in.tum.de/lehre/2008WS/</a:t>
            </a:r>
            <a:r>
              <a:rPr lang="de-DE" sz="1400" dirty="0" err="1"/>
              <a:t>ea</a:t>
            </a:r>
            <a:r>
              <a:rPr lang="de-DE" sz="1400" dirty="0"/>
              <a:t>/</a:t>
            </a:r>
            <a:r>
              <a:rPr lang="de-DE" sz="1400" dirty="0" err="1"/>
              <a:t>index.html.de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157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</TotalTime>
  <Words>4243</Words>
  <Application>Microsoft Macintosh PowerPoint</Application>
  <PresentationFormat>On-screen Show (4:3)</PresentationFormat>
  <Paragraphs>1588</Paragraphs>
  <Slides>117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117</vt:i4>
      </vt:variant>
    </vt:vector>
  </HeadingPairs>
  <TitlesOfParts>
    <vt:vector size="127" baseType="lpstr">
      <vt:lpstr>Arial Unicode MS</vt:lpstr>
      <vt:lpstr>Arrows2</vt:lpstr>
      <vt:lpstr>Calibri</vt:lpstr>
      <vt:lpstr>Chalkduster</vt:lpstr>
      <vt:lpstr>cmsy10</vt:lpstr>
      <vt:lpstr>ＭＳ Ｐゴシック</vt:lpstr>
      <vt:lpstr>Myriad Pro</vt:lpstr>
      <vt:lpstr>Symbol</vt:lpstr>
      <vt:lpstr>Wingdings</vt:lpstr>
      <vt:lpstr>7_Standarddesign</vt:lpstr>
      <vt:lpstr>Algorithmen und Datenstrukturen</vt:lpstr>
      <vt:lpstr>Dynamische Menge</vt:lpstr>
      <vt:lpstr>Dynamische Mengen</vt:lpstr>
      <vt:lpstr>Iteration über "lineare Strukturen" (Mengen)</vt:lpstr>
      <vt:lpstr>Prioritätswarteschlangen vs. Mengen</vt:lpstr>
      <vt:lpstr>Einfache Realisierung von Mengen</vt:lpstr>
      <vt:lpstr>Danksagung</vt:lpstr>
      <vt:lpstr>Felder: Lineares/Sequentielles Suchen</vt:lpstr>
      <vt:lpstr>Komplexität Naives/Lineares/Sequentielles Suchen </vt:lpstr>
      <vt:lpstr>Selbstanordnende Listen</vt:lpstr>
      <vt:lpstr>Strategien von selbstanordnenden Listen</vt:lpstr>
      <vt:lpstr>Beispiel selbstanordnende Listen, MF-Regel</vt:lpstr>
      <vt:lpstr>Beispiel selbstanordnende Listen, MF-Regel</vt:lpstr>
      <vt:lpstr>Beispiel selbstanordnende Listen, MF-Regel</vt:lpstr>
      <vt:lpstr>Suchstruktur für die Darstellung von Mengen</vt:lpstr>
      <vt:lpstr>Statische Suchstruktur</vt:lpstr>
      <vt:lpstr>Binäre Suche</vt:lpstr>
      <vt:lpstr>Dynamische Suchstruktur</vt:lpstr>
      <vt:lpstr>Suchstruktur</vt:lpstr>
      <vt:lpstr>Suchstruktur</vt:lpstr>
      <vt:lpstr>Motivation für Suche nach neuer Trägerstruktur</vt:lpstr>
      <vt:lpstr>Binäre Suchbäume - Definition</vt:lpstr>
      <vt:lpstr>Beispiele für binäre Suchbäume</vt:lpstr>
      <vt:lpstr>Aufgabe: Wende Funktion auf Elemente an</vt:lpstr>
      <vt:lpstr>Aufgabe: Wende Funktion auf Elemente an</vt:lpstr>
      <vt:lpstr>Inorder-Ausgabe ergibt Sortierreihenfolge</vt:lpstr>
      <vt:lpstr>Suche im binären Suchbaum</vt:lpstr>
      <vt:lpstr>Suche nach 28</vt:lpstr>
      <vt:lpstr>Suche nach 13</vt:lpstr>
      <vt:lpstr>Binärer Suchbaum</vt:lpstr>
      <vt:lpstr>Suchstruktur</vt:lpstr>
      <vt:lpstr>Binärer Suchbaum (ideal)</vt:lpstr>
      <vt:lpstr>Binärer Suchbaum</vt:lpstr>
      <vt:lpstr>search(k) Operation</vt:lpstr>
      <vt:lpstr>Binärer Suchbaum</vt:lpstr>
      <vt:lpstr>Search(9)</vt:lpstr>
      <vt:lpstr>Insert und Delete Operationen</vt:lpstr>
      <vt:lpstr>Insert(5)</vt:lpstr>
      <vt:lpstr>Insert(5)</vt:lpstr>
      <vt:lpstr>Insert(12)</vt:lpstr>
      <vt:lpstr>Insert(12)</vt:lpstr>
      <vt:lpstr>Delete(1)</vt:lpstr>
      <vt:lpstr>Delete(1)</vt:lpstr>
      <vt:lpstr>Delete(14)</vt:lpstr>
      <vt:lpstr>Delete(14)</vt:lpstr>
      <vt:lpstr>Binärbaum</vt:lpstr>
      <vt:lpstr>Selbstanordnung?</vt:lpstr>
      <vt:lpstr>Definition: Ausgeglichener Suchbaum</vt:lpstr>
      <vt:lpstr>Suchbäume mit Information in Knoten</vt:lpstr>
      <vt:lpstr>Gewichtete Binärbäume</vt:lpstr>
      <vt:lpstr>Rang eines Knotens x im Binärbaum</vt:lpstr>
      <vt:lpstr>Hier: Andere Definition für Rang</vt:lpstr>
      <vt:lpstr>Ausgeglichener Baum mit n Knoten</vt:lpstr>
      <vt:lpstr>Selbstorganisierende Bäume</vt:lpstr>
      <vt:lpstr>Danksagung</vt:lpstr>
      <vt:lpstr>Splay-Baum</vt:lpstr>
      <vt:lpstr>Splay-Baum</vt:lpstr>
      <vt:lpstr>Splay-Baum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Splay-Operation</vt:lpstr>
      <vt:lpstr>Splay</vt:lpstr>
      <vt:lpstr>Splay-Baum Operationen</vt:lpstr>
      <vt:lpstr>Splay-Baum Operationen</vt:lpstr>
      <vt:lpstr>Splay-Baum Operationen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Rot-Schwarz-Baum</vt:lpstr>
      <vt:lpstr>AVL-Bäume</vt:lpstr>
      <vt:lpstr>Danksagung</vt:lpstr>
      <vt:lpstr>Einfügen in AVL-Baum</vt:lpstr>
      <vt:lpstr>Einfügen in AVL-Baum</vt:lpstr>
      <vt:lpstr>Einfügen in AVL-Baum</vt:lpstr>
      <vt:lpstr>Einfügen in AVL-Baum</vt:lpstr>
      <vt:lpstr>Anwendungsstelle der Rotation</vt:lpstr>
      <vt:lpstr>Rotationstypen</vt:lpstr>
      <vt:lpstr>Typ RR: Linksrotation</vt:lpstr>
      <vt:lpstr>Typ LL: Rechtsrotation</vt:lpstr>
      <vt:lpstr>Typ RL: Doppelrotation</vt:lpstr>
      <vt:lpstr>Typ LR: Doppelrotation</vt:lpstr>
      <vt:lpstr>Typ LR: Doppelrotation</vt:lpstr>
      <vt:lpstr>Löschen von Knoten in AVL-Bäumen</vt:lpstr>
      <vt:lpstr>Vergleich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1238</cp:revision>
  <cp:lastPrinted>2017-05-11T17:20:53Z</cp:lastPrinted>
  <dcterms:created xsi:type="dcterms:W3CDTF">2010-04-27T12:26:40Z</dcterms:created>
  <dcterms:modified xsi:type="dcterms:W3CDTF">2017-05-11T17:21:00Z</dcterms:modified>
</cp:coreProperties>
</file>