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273" r:id="rId2"/>
    <p:sldId id="437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40" r:id="rId14"/>
    <p:sldId id="428" r:id="rId15"/>
    <p:sldId id="429" r:id="rId16"/>
    <p:sldId id="441" r:id="rId17"/>
    <p:sldId id="442" r:id="rId18"/>
    <p:sldId id="449" r:id="rId19"/>
    <p:sldId id="430" r:id="rId20"/>
    <p:sldId id="443" r:id="rId21"/>
    <p:sldId id="431" r:id="rId22"/>
    <p:sldId id="432" r:id="rId23"/>
    <p:sldId id="444" r:id="rId24"/>
    <p:sldId id="445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94702"/>
  </p:normalViewPr>
  <p:slideViewPr>
    <p:cSldViewPr>
      <p:cViewPr varScale="1">
        <p:scale>
          <a:sx n="119" d="100"/>
          <a:sy n="119" d="100"/>
        </p:scale>
        <p:origin x="6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02.06.17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02.06.17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7D7C-E347-F545-A6EA-4C030BF08F99}" type="datetime1">
              <a:rPr lang="de-DE"/>
              <a:pPr>
                <a:defRPr/>
              </a:pPr>
              <a:t>02.06.17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49DC-0240-764A-A484-82835D3D72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4.in.tum.de/lehre/2008WS/ea/index.html.d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Braun und Felix </a:t>
            </a:r>
            <a:r>
              <a:rPr lang="de-DE" sz="2400" smtClean="0">
                <a:cs typeface="+mn-cs"/>
              </a:rPr>
              <a:t>Kuhr (Übungen</a:t>
            </a:r>
            <a:r>
              <a:rPr lang="de-DE" sz="24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5C2A9-A425-1C4F-A441-C1F5EA9BFF58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Mit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gewichteter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Union-Operation: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Find: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Union: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Es</a:t>
            </a:r>
            <a:r>
              <a:rPr lang="en-US" dirty="0" smtClean="0">
                <a:cs typeface="+mn-cs"/>
              </a:rPr>
              <a:t> gilt </a:t>
            </a:r>
            <a:r>
              <a:rPr lang="en-US" dirty="0" err="1" smtClean="0">
                <a:cs typeface="+mn-cs"/>
              </a:rPr>
              <a:t>auch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Tiefe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eines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Baums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worst-case </a:t>
            </a:r>
            <a:r>
              <a:rPr lang="en-US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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(log n)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verwende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Strategie</a:t>
            </a:r>
            <a:r>
              <a:rPr lang="en-US" dirty="0" smtClean="0">
                <a:cs typeface="+mn-cs"/>
              </a:rPr>
              <a:t>, die </a:t>
            </a:r>
            <a:r>
              <a:rPr lang="en-US" dirty="0" err="1" smtClean="0">
                <a:cs typeface="+mn-cs"/>
              </a:rPr>
              <a:t>Formel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vorigen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Beweis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folgt</a:t>
            </a:r>
            <a:r>
              <a:rPr lang="en-US" dirty="0" smtClean="0"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29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3ABF-D250-464C-A9BE-8EA74604E03B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Besser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gewichtetes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Union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mit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Pfadkompression</a:t>
            </a:r>
            <a:endParaRPr lang="en-US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6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b="1" dirty="0" err="1" smtClean="0">
                <a:cs typeface="+mn-cs"/>
              </a:rPr>
              <a:t>jedem</a:t>
            </a:r>
            <a:r>
              <a:rPr lang="en-US" sz="2800" b="1" dirty="0" smtClean="0">
                <a:cs typeface="+mn-cs"/>
              </a:rPr>
              <a:t> Find</a:t>
            </a:r>
            <a:r>
              <a:rPr lang="en-US" sz="2800" dirty="0" smtClean="0">
                <a:cs typeface="+mn-cs"/>
              </a:rPr>
              <a:t>(x): 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Knoten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zeigen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direkt</a:t>
            </a:r>
            <a:r>
              <a:rPr lang="en-US" sz="2800" dirty="0" smtClean="0">
                <a:cs typeface="+mn-cs"/>
              </a:rPr>
              <a:t> auf </a:t>
            </a:r>
            <a:r>
              <a:rPr lang="en-US" sz="2800" dirty="0" err="1" smtClean="0">
                <a:cs typeface="+mn-cs"/>
              </a:rPr>
              <a:t>Wurzel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</a:t>
            </a:r>
          </a:p>
        </p:txBody>
      </p:sp>
      <p:sp>
        <p:nvSpPr>
          <p:cNvPr id="227332" name="Oval 4"/>
          <p:cNvSpPr>
            <a:spLocks noChangeArrowheads="1"/>
          </p:cNvSpPr>
          <p:nvPr/>
        </p:nvSpPr>
        <p:spPr bwMode="auto">
          <a:xfrm>
            <a:off x="2411413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3" name="Oval 5"/>
          <p:cNvSpPr>
            <a:spLocks noChangeArrowheads="1"/>
          </p:cNvSpPr>
          <p:nvPr/>
        </p:nvSpPr>
        <p:spPr bwMode="auto">
          <a:xfrm>
            <a:off x="1546225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19065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5" name="Oval 7"/>
          <p:cNvSpPr>
            <a:spLocks noChangeArrowheads="1"/>
          </p:cNvSpPr>
          <p:nvPr/>
        </p:nvSpPr>
        <p:spPr bwMode="auto">
          <a:xfrm>
            <a:off x="3275013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 flipH="1" flipV="1">
            <a:off x="27701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7" name="Oval 9"/>
          <p:cNvSpPr>
            <a:spLocks noChangeArrowheads="1"/>
          </p:cNvSpPr>
          <p:nvPr/>
        </p:nvSpPr>
        <p:spPr bwMode="auto">
          <a:xfrm>
            <a:off x="9699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8" name="Oval 10"/>
          <p:cNvSpPr>
            <a:spLocks noChangeArrowheads="1"/>
          </p:cNvSpPr>
          <p:nvPr/>
        </p:nvSpPr>
        <p:spPr bwMode="auto">
          <a:xfrm>
            <a:off x="212248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x</a:t>
            </a:r>
          </a:p>
        </p:txBody>
      </p:sp>
      <p:sp>
        <p:nvSpPr>
          <p:cNvPr id="227339" name="Oval 11"/>
          <p:cNvSpPr>
            <a:spLocks noChangeArrowheads="1"/>
          </p:cNvSpPr>
          <p:nvPr/>
        </p:nvSpPr>
        <p:spPr bwMode="auto">
          <a:xfrm>
            <a:off x="2698750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V="1">
            <a:off x="1258888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 flipH="1" flipV="1">
            <a:off x="1835150" y="4581525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 flipH="1" flipV="1">
            <a:off x="2411413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3" name="Line 15"/>
          <p:cNvSpPr>
            <a:spLocks noChangeShapeType="1"/>
          </p:cNvSpPr>
          <p:nvPr/>
        </p:nvSpPr>
        <p:spPr bwMode="auto">
          <a:xfrm>
            <a:off x="4283075" y="4510088"/>
            <a:ext cx="7921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4" name="Oval 16"/>
          <p:cNvSpPr>
            <a:spLocks noChangeArrowheads="1"/>
          </p:cNvSpPr>
          <p:nvPr/>
        </p:nvSpPr>
        <p:spPr bwMode="auto">
          <a:xfrm>
            <a:off x="6732588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5" name="Oval 17"/>
          <p:cNvSpPr>
            <a:spLocks noChangeArrowheads="1"/>
          </p:cNvSpPr>
          <p:nvPr/>
        </p:nvSpPr>
        <p:spPr bwMode="auto">
          <a:xfrm>
            <a:off x="5867400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6" name="Line 18"/>
          <p:cNvSpPr>
            <a:spLocks noChangeShapeType="1"/>
          </p:cNvSpPr>
          <p:nvPr/>
        </p:nvSpPr>
        <p:spPr bwMode="auto">
          <a:xfrm flipV="1">
            <a:off x="62277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7" name="Oval 19"/>
          <p:cNvSpPr>
            <a:spLocks noChangeArrowheads="1"/>
          </p:cNvSpPr>
          <p:nvPr/>
        </p:nvSpPr>
        <p:spPr bwMode="auto">
          <a:xfrm>
            <a:off x="7596188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8" name="Line 20"/>
          <p:cNvSpPr>
            <a:spLocks noChangeShapeType="1"/>
          </p:cNvSpPr>
          <p:nvPr/>
        </p:nvSpPr>
        <p:spPr bwMode="auto">
          <a:xfrm flipH="1" flipV="1">
            <a:off x="70913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9" name="Oval 21"/>
          <p:cNvSpPr>
            <a:spLocks noChangeArrowheads="1"/>
          </p:cNvSpPr>
          <p:nvPr/>
        </p:nvSpPr>
        <p:spPr bwMode="auto">
          <a:xfrm>
            <a:off x="529113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0" name="Oval 22"/>
          <p:cNvSpPr>
            <a:spLocks noChangeArrowheads="1"/>
          </p:cNvSpPr>
          <p:nvPr/>
        </p:nvSpPr>
        <p:spPr bwMode="auto">
          <a:xfrm>
            <a:off x="64436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x</a:t>
            </a:r>
          </a:p>
        </p:txBody>
      </p:sp>
      <p:sp>
        <p:nvSpPr>
          <p:cNvPr id="227351" name="Oval 23"/>
          <p:cNvSpPr>
            <a:spLocks noChangeArrowheads="1"/>
          </p:cNvSpPr>
          <p:nvPr/>
        </p:nvSpPr>
        <p:spPr bwMode="auto">
          <a:xfrm>
            <a:off x="7019925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2" name="Line 24"/>
          <p:cNvSpPr>
            <a:spLocks noChangeShapeType="1"/>
          </p:cNvSpPr>
          <p:nvPr/>
        </p:nvSpPr>
        <p:spPr bwMode="auto">
          <a:xfrm flipV="1">
            <a:off x="5580063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3" name="Line 25"/>
          <p:cNvSpPr>
            <a:spLocks noChangeShapeType="1"/>
          </p:cNvSpPr>
          <p:nvPr/>
        </p:nvSpPr>
        <p:spPr bwMode="auto">
          <a:xfrm flipV="1">
            <a:off x="6659563" y="3862388"/>
            <a:ext cx="215900" cy="11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4" name="Line 26"/>
          <p:cNvSpPr>
            <a:spLocks noChangeShapeType="1"/>
          </p:cNvSpPr>
          <p:nvPr/>
        </p:nvSpPr>
        <p:spPr bwMode="auto">
          <a:xfrm flipH="1" flipV="1">
            <a:off x="6732588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0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DB51D-0CE0-114B-BEF5-72F2382A6AC3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Bemerkung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definiert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als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9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cs typeface="+mn-cs"/>
              </a:rPr>
              <a:t>    </a:t>
            </a:r>
            <a:r>
              <a:rPr lang="en-US" sz="2800" dirty="0">
                <a:solidFill>
                  <a:schemeClr val="hlink"/>
                </a:solidFill>
              </a:rPr>
              <a:t>log* 0 = log* 1 = </a:t>
            </a:r>
            <a:r>
              <a:rPr lang="en-US" sz="2800" dirty="0" smtClean="0">
                <a:solidFill>
                  <a:schemeClr val="hlink"/>
                </a:solidFill>
              </a:rPr>
              <a:t>0 </a:t>
            </a:r>
            <a:r>
              <a:rPr lang="en-US" sz="2800" dirty="0" err="1" smtClean="0">
                <a:solidFill>
                  <a:schemeClr val="hlink"/>
                </a:solidFill>
              </a:rPr>
              <a:t>für</a:t>
            </a:r>
            <a:r>
              <a:rPr lang="en-US" sz="2800" dirty="0" smtClean="0">
                <a:solidFill>
                  <a:schemeClr val="hlink"/>
                </a:solidFill>
              </a:rPr>
              <a:t> n </a:t>
            </a:r>
            <a:r>
              <a:rPr lang="en-US" sz="2800" dirty="0" smtClean="0">
                <a:solidFill>
                  <a:schemeClr val="hlink"/>
                </a:solidFill>
                <a:latin typeface="msam6" charset="0"/>
              </a:rPr>
              <a:t>≤ 1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  log* n =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max{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&gt;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0 | log log  … log n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1}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sonst</a:t>
            </a:r>
            <a:endParaRPr lang="en-US" sz="2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Beipiele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2 =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4 =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16 = 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65536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228356" name="AutoShape 4"/>
          <p:cNvSpPr>
            <a:spLocks/>
          </p:cNvSpPr>
          <p:nvPr/>
        </p:nvSpPr>
        <p:spPr bwMode="auto">
          <a:xfrm rot="5400000">
            <a:off x="4679739" y="1736987"/>
            <a:ext cx="144462" cy="2232348"/>
          </a:xfrm>
          <a:prstGeom prst="rightBrace">
            <a:avLst>
              <a:gd name="adj1" fmla="val 1495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500984" y="2925391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>
                <a:cs typeface="+mn-cs"/>
              </a:rPr>
              <a:t>-mal</a:t>
            </a:r>
          </a:p>
        </p:txBody>
      </p:sp>
      <p:sp>
        <p:nvSpPr>
          <p:cNvPr id="2" name="Rechteck 1"/>
          <p:cNvSpPr/>
          <p:nvPr/>
        </p:nvSpPr>
        <p:spPr>
          <a:xfrm>
            <a:off x="6660232" y="2708920"/>
            <a:ext cx="236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Iterierter</a:t>
            </a:r>
            <a:r>
              <a:rPr lang="en-US" dirty="0" smtClean="0"/>
              <a:t> </a:t>
            </a:r>
            <a:r>
              <a:rPr lang="en-US" dirty="0" err="1"/>
              <a:t>Logarithmus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7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Kurvenverläufe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log x</a:t>
            </a:r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log log x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log log log x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pic>
        <p:nvPicPr>
          <p:cNvPr id="5" name="Bild 4" descr="Screen Shot 2015-05-28 at 11.09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24745"/>
            <a:ext cx="4320480" cy="1878814"/>
          </a:xfrm>
          <a:prstGeom prst="rect">
            <a:avLst/>
          </a:prstGeom>
        </p:spPr>
      </p:pic>
      <p:pic>
        <p:nvPicPr>
          <p:cNvPr id="7" name="Bild 6" descr="Screen Shot 2015-05-28 at 11.10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784" y="2996952"/>
            <a:ext cx="3908432" cy="1785875"/>
          </a:xfrm>
          <a:prstGeom prst="rect">
            <a:avLst/>
          </a:prstGeom>
        </p:spPr>
      </p:pic>
      <p:pic>
        <p:nvPicPr>
          <p:cNvPr id="8" name="Bild 7" descr="Screen Shot 2015-05-28 at 11.14.4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808" y="4856288"/>
            <a:ext cx="4139952" cy="174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endParaRPr lang="en-US" dirty="0" smtClean="0">
              <a:cs typeface="+mj-cs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Theorem: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gewichtetem</a:t>
            </a:r>
            <a:r>
              <a:rPr lang="en-US" sz="2800" dirty="0" smtClean="0">
                <a:cs typeface="+mn-cs"/>
              </a:rPr>
              <a:t> Union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amortisierte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Zeit</a:t>
            </a:r>
            <a:r>
              <a:rPr lang="en-US" sz="2800" dirty="0" smtClean="0">
                <a:cs typeface="+mn-cs"/>
              </a:rPr>
              <a:t> </a:t>
            </a:r>
            <a:br>
              <a:rPr lang="en-US" sz="2800" dirty="0" smtClean="0">
                <a:cs typeface="+mn-cs"/>
              </a:rPr>
            </a:b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b="1" dirty="0" smtClean="0">
                <a:cs typeface="+mn-cs"/>
              </a:rPr>
              <a:t>Find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O(log* n).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Teil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1):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T’: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endgültiger</a:t>
            </a:r>
            <a:r>
              <a:rPr lang="en-US" sz="2800" dirty="0" smtClean="0">
                <a:cs typeface="+mn-cs"/>
              </a:rPr>
              <a:t> Baum, der </a:t>
            </a:r>
            <a:r>
              <a:rPr lang="en-US" sz="2800" dirty="0" err="1" smtClean="0">
                <a:cs typeface="+mn-cs"/>
              </a:rPr>
              <a:t>durch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Folge</a:t>
            </a:r>
            <a:r>
              <a:rPr lang="en-US" sz="2800" dirty="0" smtClean="0">
                <a:cs typeface="+mn-cs"/>
              </a:rPr>
              <a:t> der Unions </a:t>
            </a:r>
            <a:r>
              <a:rPr lang="en-US" sz="2800" dirty="0" err="1" smtClean="0">
                <a:cs typeface="+mn-cs"/>
              </a:rPr>
              <a:t>ohne</a:t>
            </a:r>
            <a:r>
              <a:rPr lang="en-US" sz="2800" dirty="0" smtClean="0">
                <a:cs typeface="+mn-cs"/>
              </a:rPr>
              <a:t> die Finds </a:t>
            </a:r>
            <a:r>
              <a:rPr lang="en-US" sz="2800" dirty="0" err="1" smtClean="0">
                <a:cs typeface="+mn-cs"/>
              </a:rPr>
              <a:t>entstehen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würde</a:t>
            </a:r>
            <a:r>
              <a:rPr lang="en-US" sz="2800" dirty="0" smtClean="0">
                <a:cs typeface="+mn-cs"/>
              </a:rPr>
              <a:t> (also </a:t>
            </a:r>
            <a:r>
              <a:rPr lang="en-US" sz="2800" dirty="0" err="1" smtClean="0">
                <a:cs typeface="+mn-cs"/>
              </a:rPr>
              <a:t>ohne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Ordne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jedem</a:t>
            </a:r>
            <a:r>
              <a:rPr lang="en-US" sz="2800" dirty="0" smtClean="0">
                <a:cs typeface="+mn-cs"/>
              </a:rPr>
              <a:t> Element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zwei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</a:t>
            </a:r>
            <a:r>
              <a:rPr lang="en-US" sz="2800" dirty="0" smtClean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rank(x) =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Höhe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Unterbaums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class(x) =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das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&lt;rank(x)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/>
            </a:r>
            <a:br>
              <a:rPr lang="en-US" sz="2800" dirty="0" smtClean="0">
                <a:cs typeface="+mn-cs"/>
              </a:rPr>
            </a:br>
            <a:r>
              <a:rPr lang="en-US" sz="2800" dirty="0" err="1" smtClean="0">
                <a:cs typeface="+mn-cs"/>
              </a:rPr>
              <a:t>wobei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=-1, 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=0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1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baseline="150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224848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3852863" y="256381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1: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4427538" y="234791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3708400" y="29241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3205163" y="31400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3060700" y="35004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2555875" y="371633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2411413" y="407670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1908175" y="429260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1763713" y="46529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1258888" y="48672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114425" y="52276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950913" y="47434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1619250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2195513" y="371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2843213" y="31400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3490913" y="2563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4211638" y="19875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4714875" y="2492375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3275013" y="371633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3706813" y="407511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3779838" y="3643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924300" y="429260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4356100" y="46529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4427538" y="4241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6516688" y="292417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6516688" y="3716338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cs typeface="+mn-cs"/>
              </a:rPr>
              <a:t>x</a:t>
            </a:r>
            <a:r>
              <a:rPr lang="en-US" sz="240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1547813" y="5300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2124075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2700338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3419475" y="3429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995738" y="299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4716463" y="1989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4787900" y="3068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3348038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995738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246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auf, </a:t>
            </a:r>
            <a:r>
              <a:rPr lang="en-US" sz="2000" dirty="0" err="1" smtClean="0">
                <a:cs typeface="+mn-cs"/>
              </a:rPr>
              <a:t>hier</a:t>
            </a:r>
            <a:r>
              <a:rPr lang="en-US" sz="2000" dirty="0" smtClean="0">
                <a:cs typeface="+mn-cs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2195737" y="1412776"/>
            <a:ext cx="3384376" cy="295232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>
            <a:off x="2843808" y="1412776"/>
            <a:ext cx="2736304" cy="2376264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3563887" y="1436077"/>
            <a:ext cx="1994805" cy="1776899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4331748" y="1455615"/>
            <a:ext cx="1217175" cy="105006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42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animBg="1"/>
      <p:bldP spid="230407" grpId="0" animBg="1"/>
      <p:bldP spid="47" grpId="0" animBg="1"/>
      <p:bldP spid="56" grpId="0" animBg="1"/>
      <p:bldP spid="5" grpId="0" animBg="1"/>
      <p:bldP spid="59" grpId="0" animBg="1"/>
      <p:bldP spid="60" grpId="0" animBg="1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899593" y="1412776"/>
            <a:ext cx="4680520" cy="4104456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254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899593" y="1412776"/>
            <a:ext cx="4680520" cy="4104456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58" name="Freihandform 57"/>
          <p:cNvSpPr/>
          <p:nvPr/>
        </p:nvSpPr>
        <p:spPr>
          <a:xfrm>
            <a:off x="1547663" y="1412776"/>
            <a:ext cx="4032449" cy="3528392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2267744" y="1412776"/>
            <a:ext cx="3312368" cy="295232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2915816" y="1412776"/>
            <a:ext cx="2664296" cy="2376264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Freihandform 61"/>
          <p:cNvSpPr/>
          <p:nvPr/>
        </p:nvSpPr>
        <p:spPr>
          <a:xfrm>
            <a:off x="3563888" y="1412776"/>
            <a:ext cx="2016224" cy="1800200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ihandform 62"/>
          <p:cNvSpPr/>
          <p:nvPr/>
        </p:nvSpPr>
        <p:spPr>
          <a:xfrm>
            <a:off x="4355976" y="1412776"/>
            <a:ext cx="1224136" cy="1080120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2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Fortsetzung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(x):</a:t>
            </a:r>
            <a:r>
              <a:rPr lang="en-US" sz="2800" dirty="0" smtClean="0">
                <a:cs typeface="+mn-cs"/>
              </a:rPr>
              <a:t> Min. </a:t>
            </a:r>
            <a:r>
              <a:rPr lang="en-US" sz="2800" dirty="0" err="1" smtClean="0">
                <a:cs typeface="+mn-cs"/>
              </a:rPr>
              <a:t>Distanz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Vorfahr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im</a:t>
            </a:r>
            <a:r>
              <a:rPr lang="en-US" sz="2800" dirty="0" smtClean="0">
                <a:cs typeface="+mn-cs"/>
              </a:rPr>
              <a:t> tat-</a:t>
            </a:r>
            <a:r>
              <a:rPr lang="en-US" sz="2800" dirty="0" err="1" smtClean="0">
                <a:cs typeface="+mn-cs"/>
              </a:rPr>
              <a:t>sächlichen</a:t>
            </a:r>
            <a:r>
              <a:rPr lang="en-US" sz="2800" dirty="0" smtClean="0">
                <a:cs typeface="+mn-cs"/>
              </a:rPr>
              <a:t> Union-Find-Baum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 smtClean="0">
                <a:cs typeface="+mn-cs"/>
              </a:rPr>
              <a:t> (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Pfadkom-pression</a:t>
            </a:r>
            <a:r>
              <a:rPr lang="en-US" sz="2800" dirty="0" smtClean="0">
                <a:cs typeface="+mn-cs"/>
              </a:rPr>
              <a:t>), so </a:t>
            </a:r>
            <a:r>
              <a:rPr lang="en-US" sz="2800" dirty="0" err="1" smtClean="0">
                <a:cs typeface="+mn-cs"/>
              </a:rPr>
              <a:t>dass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class(y)&gt;class(x)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bzw</a:t>
            </a:r>
            <a:r>
              <a:rPr lang="en-US" sz="2800" dirty="0" smtClean="0">
                <a:cs typeface="+mn-cs"/>
              </a:rPr>
              <a:t>.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Potenzialfunktion</a:t>
            </a:r>
            <a:r>
              <a:rPr lang="en-US" sz="2800" dirty="0" smtClean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0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                         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𝛷(</a:t>
            </a:r>
            <a:r>
              <a:rPr lang="en-US" sz="2800" dirty="0" smtClean="0">
                <a:solidFill>
                  <a:schemeClr val="hlink"/>
                </a:solidFill>
                <a:cs typeface="+mn-cs"/>
                <a:sym typeface="Symbol" charset="0"/>
              </a:rPr>
              <a:t>T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)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:= c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  <a:sym typeface="Symbol" charset="0"/>
              </a:rPr>
              <a:t>x∈T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(x)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0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geeignete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Konstante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c&gt;0</a:t>
            </a:r>
            <a:r>
              <a:rPr lang="en-US" sz="2800" dirty="0" smtClean="0"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58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 smtClean="0"/>
              <a:t>Die nachfolgenden Präsentationen wurden ausdrücklicher Erlaubnis des</a:t>
            </a:r>
            <a:br>
              <a:rPr lang="de-DE" sz="2000" dirty="0" smtClean="0"/>
            </a:br>
            <a:r>
              <a:rPr lang="de-DE" sz="2000" dirty="0" smtClean="0"/>
              <a:t>Autors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 smtClean="0"/>
          </a:p>
          <a:p>
            <a:pPr>
              <a:defRPr/>
            </a:pPr>
            <a:r>
              <a:rPr lang="de-DE" sz="2000" dirty="0" smtClean="0"/>
              <a:t>„Effiziente Algorithmen und Datenstrukturen</a:t>
            </a:r>
            <a:r>
              <a:rPr lang="de-DE" sz="2000" smtClean="0"/>
              <a:t>“ (</a:t>
            </a:r>
            <a:r>
              <a:rPr lang="de-DE" sz="2000"/>
              <a:t>Kapitel 6: Verschiedenes</a:t>
            </a:r>
            <a:r>
              <a:rPr lang="de-DE" sz="2000" smtClean="0"/>
              <a:t>) </a:t>
            </a:r>
            <a:r>
              <a:rPr lang="de-DE" sz="2000" dirty="0" smtClean="0"/>
              <a:t>gehalten von </a:t>
            </a:r>
            <a:r>
              <a:rPr lang="de-DE" sz="2000" dirty="0"/>
              <a:t>Christian </a:t>
            </a:r>
            <a:r>
              <a:rPr lang="de-DE" sz="2000" dirty="0" err="1" smtClean="0"/>
              <a:t>Scheideler</a:t>
            </a:r>
            <a:r>
              <a:rPr lang="de-DE" sz="2000" dirty="0" smtClean="0"/>
              <a:t> an der TUM 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://www14.in.tum.de/lehre/2008WS/ea/</a:t>
            </a:r>
            <a:r>
              <a:rPr lang="de-DE" sz="2000" dirty="0" smtClean="0">
                <a:hlinkClick r:id="rId2"/>
              </a:rPr>
              <a:t>index.html.de</a:t>
            </a:r>
            <a:endParaRPr lang="de-DE" sz="2000" dirty="0" smtClean="0"/>
          </a:p>
          <a:p>
            <a:pPr marL="0" indent="0"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836346" y="2011552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dist</a:t>
            </a:r>
            <a:endParaRPr lang="en-US" dirty="0">
              <a:cs typeface="+mn-cs"/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1043608" y="616530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1" name="Text Box 36"/>
          <p:cNvSpPr txBox="1">
            <a:spLocks noChangeArrowheads="1"/>
          </p:cNvSpPr>
          <p:nvPr/>
        </p:nvSpPr>
        <p:spPr bwMode="auto">
          <a:xfrm>
            <a:off x="1619870" y="55890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2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2196133" y="51572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2915270" y="42936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3491533" y="38618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4283819" y="306950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3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5002559" y="242252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2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5651971" y="1845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6300043" y="11972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0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3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E040D-E4C4-E646-8FC5-D14EBEBC86CF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Beobachtungen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den </a:t>
            </a:r>
            <a:r>
              <a:rPr lang="en-US" dirty="0" err="1" smtClean="0">
                <a:cs typeface="+mn-cs"/>
              </a:rPr>
              <a:t>tatsächlichen</a:t>
            </a:r>
            <a:r>
              <a:rPr lang="en-US" dirty="0" smtClean="0">
                <a:cs typeface="+mn-cs"/>
              </a:rPr>
              <a:t> Union-Find-Baum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seien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und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dirty="0" smtClean="0">
                <a:cs typeface="+mn-cs"/>
              </a:rPr>
              <a:t>,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Vater</a:t>
            </a:r>
            <a:r>
              <a:rPr lang="en-US" dirty="0" smtClean="0">
                <a:cs typeface="+mn-cs"/>
              </a:rPr>
              <a:t> von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Dann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ist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class(x)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class(y).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err="1" smtClean="0">
                <a:cs typeface="+mn-cs"/>
              </a:rPr>
              <a:t>Aufeinanderfolgende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rekursive</a:t>
            </a:r>
            <a:r>
              <a:rPr lang="en-US" dirty="0" smtClean="0">
                <a:cs typeface="+mn-cs"/>
              </a:rPr>
              <a:t>) Find-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durchlaufen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bis</a:t>
            </a:r>
            <a:r>
              <a:rPr lang="en-US" dirty="0" smtClean="0">
                <a:cs typeface="+mn-cs"/>
              </a:rPr>
              <a:t> auf die </a:t>
            </a:r>
            <a:r>
              <a:rPr lang="en-US" dirty="0" err="1" smtClean="0">
                <a:cs typeface="+mn-cs"/>
              </a:rPr>
              <a:t>letzte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verschiedene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Diese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sind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Teilfolge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T’</a:t>
            </a:r>
            <a:r>
              <a:rPr lang="en-US" dirty="0" smtClean="0">
                <a:cs typeface="+mn-cs"/>
              </a:rPr>
              <a:t> auf </a:t>
            </a:r>
            <a:r>
              <a:rPr lang="en-US" dirty="0" err="1" smtClean="0">
                <a:cs typeface="+mn-cs"/>
              </a:rPr>
              <a:t>dem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Pfad</a:t>
            </a:r>
            <a:r>
              <a:rPr lang="en-US" dirty="0" smtClean="0">
                <a:cs typeface="+mn-cs"/>
              </a:rPr>
              <a:t> von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Wurzel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22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endParaRPr lang="en-US" dirty="0" smtClean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b="1" dirty="0" smtClean="0">
                <a:solidFill>
                  <a:schemeClr val="accent2"/>
                </a:solidFill>
                <a:cs typeface="+mn-cs"/>
              </a:rPr>
              <a:t>Find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…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sz="2800" dirty="0" smtClean="0">
                <a:cs typeface="+mn-cs"/>
              </a:rPr>
              <a:t>: </a:t>
            </a:r>
            <a:r>
              <a:rPr lang="en-US" sz="2800" dirty="0" err="1" smtClean="0">
                <a:cs typeface="+mn-cs"/>
              </a:rPr>
              <a:t>Pfad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in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gibt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höchstens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Kanten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)&lt;class(x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&lt;k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dann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vor</a:t>
            </a:r>
            <a:r>
              <a:rPr lang="en-US" sz="2800" dirty="0" smtClean="0">
                <a:cs typeface="+mn-cs"/>
              </a:rPr>
              <a:t> der Find-Operation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≥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cs typeface="+mn-cs"/>
              </a:rPr>
              <a:t>nachher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=1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Damit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können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Kosten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Kanten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aus</a:t>
            </a:r>
            <a:r>
              <a:rPr lang="en-US" sz="2800" dirty="0" smtClean="0">
                <a:cs typeface="+mn-cs"/>
              </a:rPr>
              <a:t> der </a:t>
            </a:r>
            <a:r>
              <a:rPr lang="en-US" sz="2800" dirty="0" err="1" smtClean="0">
                <a:cs typeface="+mn-cs"/>
              </a:rPr>
              <a:t>Potenzialverringerung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bezahlt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werden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Amortisierte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Kosten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sind</a:t>
            </a:r>
            <a:r>
              <a:rPr lang="en-US" sz="2800" dirty="0" smtClean="0">
                <a:cs typeface="+mn-cs"/>
              </a:rPr>
              <a:t> also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O(log* 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0000"/>
                </a:solidFill>
                <a:cs typeface="+mn-cs"/>
              </a:rPr>
              <a:t>NB: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ist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nicht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asymptotisch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eng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/>
            </a:r>
            <a:br>
              <a:rPr lang="en-US" sz="2800" dirty="0" smtClean="0">
                <a:solidFill>
                  <a:srgbClr val="000000"/>
                </a:solidFill>
                <a:cs typeface="+mn-cs"/>
              </a:rPr>
            </a:br>
            <a:r>
              <a:rPr lang="en-US" sz="2800" dirty="0" smtClean="0">
                <a:solidFill>
                  <a:srgbClr val="000000"/>
                </a:solidFill>
                <a:cs typeface="+mn-cs"/>
              </a:rPr>
              <a:t>(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ist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nur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eine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“lose”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Abschätzung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50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C9C4D-FC28-794C-9F59-EDF33DDDC820}" type="slidenum">
              <a:rPr lang="de-DE"/>
              <a:pPr>
                <a:defRPr/>
              </a:pPr>
              <a:t>23</a:t>
            </a:fld>
            <a:endParaRPr lang="de-DE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Kosten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Union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Beobachtung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dirty="0" err="1" smtClean="0">
                <a:cs typeface="+mn-cs"/>
              </a:rPr>
              <a:t>-Änderungen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über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alle</a:t>
            </a:r>
            <a:r>
              <a:rPr lang="en-US" dirty="0" smtClean="0">
                <a:cs typeface="+mn-cs"/>
              </a:rPr>
              <a:t> Unions </a:t>
            </a:r>
            <a:r>
              <a:rPr lang="en-US" dirty="0" err="1" smtClean="0">
                <a:cs typeface="+mn-cs"/>
              </a:rPr>
              <a:t>bzgl</a:t>
            </a:r>
            <a:r>
              <a:rPr lang="en-US" dirty="0" smtClean="0">
                <a:cs typeface="+mn-cs"/>
              </a:rPr>
              <a:t>.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T’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Ohne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weitere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Analyse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Wenn</a:t>
            </a:r>
            <a:r>
              <a:rPr lang="en-US" dirty="0" smtClean="0">
                <a:cs typeface="+mn-cs"/>
              </a:rPr>
              <a:t> Union-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in der </a:t>
            </a:r>
            <a:r>
              <a:rPr lang="en-US" dirty="0" err="1" smtClean="0">
                <a:cs typeface="+mn-cs"/>
              </a:rPr>
              <a:t>Folge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amortisierten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Analyse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sind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ändert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sich</a:t>
            </a:r>
            <a:r>
              <a:rPr lang="en-US" dirty="0" smtClean="0">
                <a:cs typeface="+mn-cs"/>
              </a:rPr>
              <a:t> an O(log* n) </a:t>
            </a:r>
            <a:r>
              <a:rPr lang="en-US" smtClean="0">
                <a:cs typeface="+mn-cs"/>
              </a:rPr>
              <a:t>nichts</a:t>
            </a:r>
            <a:endParaRPr lang="en-US" dirty="0" smtClean="0">
              <a:cs typeface="+mn-cs"/>
            </a:endParaRPr>
          </a:p>
        </p:txBody>
      </p:sp>
      <p:sp>
        <p:nvSpPr>
          <p:cNvPr id="234500" name="AutoShape 4"/>
          <p:cNvSpPr>
            <a:spLocks noChangeArrowheads="1"/>
          </p:cNvSpPr>
          <p:nvPr/>
        </p:nvSpPr>
        <p:spPr bwMode="auto">
          <a:xfrm>
            <a:off x="1260475" y="2949972"/>
            <a:ext cx="1057275" cy="7670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34501" name="AutoShape 5"/>
          <p:cNvSpPr>
            <a:spLocks noChangeArrowheads="1"/>
          </p:cNvSpPr>
          <p:nvPr/>
        </p:nvSpPr>
        <p:spPr bwMode="auto">
          <a:xfrm>
            <a:off x="2771775" y="294997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34502" name="AutoShape 6"/>
          <p:cNvSpPr>
            <a:spLocks noChangeArrowheads="1"/>
          </p:cNvSpPr>
          <p:nvPr/>
        </p:nvSpPr>
        <p:spPr bwMode="auto">
          <a:xfrm>
            <a:off x="5292725" y="2949972"/>
            <a:ext cx="1057275" cy="7670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34503" name="AutoShape 7"/>
          <p:cNvSpPr>
            <a:spLocks noChangeArrowheads="1"/>
          </p:cNvSpPr>
          <p:nvPr/>
        </p:nvSpPr>
        <p:spPr bwMode="auto">
          <a:xfrm>
            <a:off x="6372225" y="251817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 flipV="1">
            <a:off x="5797550" y="2518172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>
            <a:off x="4140200" y="3310335"/>
            <a:ext cx="865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6" name="AutoShape 10"/>
          <p:cNvSpPr>
            <a:spLocks noChangeArrowheads="1"/>
          </p:cNvSpPr>
          <p:nvPr/>
        </p:nvSpPr>
        <p:spPr bwMode="auto">
          <a:xfrm>
            <a:off x="5643568" y="2953687"/>
            <a:ext cx="360363" cy="26300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4067175" y="2276872"/>
            <a:ext cx="204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dist-Änderungen</a:t>
            </a:r>
          </a:p>
        </p:txBody>
      </p:sp>
      <p:sp>
        <p:nvSpPr>
          <p:cNvPr id="234508" name="Line 12"/>
          <p:cNvSpPr>
            <a:spLocks noChangeShapeType="1"/>
          </p:cNvSpPr>
          <p:nvPr/>
        </p:nvSpPr>
        <p:spPr bwMode="auto">
          <a:xfrm>
            <a:off x="5076825" y="2662635"/>
            <a:ext cx="5746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2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Find: O(log* </a:t>
            </a:r>
            <a:r>
              <a:rPr lang="de-DE" dirty="0" err="1" smtClean="0"/>
              <a:t>n</a:t>
            </a:r>
            <a:r>
              <a:rPr lang="de-DE" dirty="0" smtClean="0"/>
              <a:t>), Union: O(1)</a:t>
            </a:r>
            <a:endParaRPr lang="de-DE" dirty="0"/>
          </a:p>
          <a:p>
            <a:r>
              <a:rPr lang="de-DE" dirty="0" smtClean="0"/>
              <a:t>Können wir Find auf O(1) bringen?</a:t>
            </a:r>
          </a:p>
          <a:p>
            <a:pPr lvl="1"/>
            <a:r>
              <a:rPr lang="de-DE" dirty="0" smtClean="0"/>
              <a:t>Möglicherweise: Alle Knoten direkt mit dem Repräsentanten verbinden (und verbunden lassen)</a:t>
            </a:r>
          </a:p>
          <a:p>
            <a:pPr lvl="1"/>
            <a:r>
              <a:rPr lang="de-DE" dirty="0" smtClean="0"/>
              <a:t>Aber: Dann geht Union nicht mehr in O(1)</a:t>
            </a:r>
          </a:p>
          <a:p>
            <a:pPr lvl="1"/>
            <a:r>
              <a:rPr lang="de-DE" dirty="0" smtClean="0"/>
              <a:t>Die Find-Abschätzung kann tatsächlich noch deutlich verbessert werden</a:t>
            </a:r>
            <a:r>
              <a:rPr lang="de-DE" baseline="30000" dirty="0" smtClean="0"/>
              <a:t>1</a:t>
            </a:r>
            <a:r>
              <a:rPr lang="de-DE" dirty="0"/>
              <a:t>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))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amort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/>
              <a:t>wobei </a:t>
            </a:r>
            <a:r>
              <a:rPr lang="de-DE" dirty="0" smtClean="0">
                <a:latin typeface="Symbol" charset="2"/>
                <a:cs typeface="Symbol" charset="2"/>
              </a:rPr>
              <a:t>a </a:t>
            </a:r>
            <a:r>
              <a:rPr lang="de-DE" dirty="0" smtClean="0"/>
              <a:t>die Umkehrfunktion der Ackermannfunktion ist, also SEHR SEHR langsam wächst</a:t>
            </a:r>
          </a:p>
          <a:p>
            <a:r>
              <a:rPr lang="de-DE" dirty="0" smtClean="0"/>
              <a:t>Man kann nicht gleichzeitig Find und Union auf O(1) bringen</a:t>
            </a:r>
            <a:r>
              <a:rPr lang="de-DE" baseline="30000" dirty="0" smtClean="0"/>
              <a:t>2</a:t>
            </a:r>
            <a:endParaRPr lang="de-DE" baseline="3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304256" y="566240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 smtClean="0">
                <a:solidFill>
                  <a:srgbClr val="0000FF"/>
                </a:solidFill>
              </a:rPr>
              <a:t>1</a:t>
            </a:r>
            <a:r>
              <a:rPr lang="de-DE" sz="1100" dirty="0" smtClean="0">
                <a:solidFill>
                  <a:srgbClr val="0000FF"/>
                </a:solidFill>
              </a:rPr>
              <a:t> </a:t>
            </a:r>
            <a:r>
              <a:rPr lang="de-DE" sz="1100" dirty="0" err="1" smtClean="0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Robert E.;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of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6" name="Rechteck 5"/>
          <p:cNvSpPr/>
          <p:nvPr/>
        </p:nvSpPr>
        <p:spPr>
          <a:xfrm>
            <a:off x="2305538" y="60932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 smtClean="0">
                <a:solidFill>
                  <a:srgbClr val="0000FF"/>
                </a:solidFill>
              </a:rPr>
              <a:t>2</a:t>
            </a:r>
            <a:r>
              <a:rPr lang="de-DE" sz="1100" dirty="0" smtClean="0">
                <a:solidFill>
                  <a:srgbClr val="0000FF"/>
                </a:solidFill>
              </a:rPr>
              <a:t> M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Fredman</a:t>
            </a:r>
            <a:r>
              <a:rPr lang="de-DE" sz="1100" dirty="0">
                <a:solidFill>
                  <a:srgbClr val="0000FF"/>
                </a:solidFill>
              </a:rPr>
              <a:t>, M. </a:t>
            </a:r>
            <a:r>
              <a:rPr lang="de-DE" sz="1100" dirty="0" err="1">
                <a:solidFill>
                  <a:srgbClr val="0000FF"/>
                </a:solidFill>
              </a:rPr>
              <a:t>Saks</a:t>
            </a:r>
            <a:r>
              <a:rPr lang="de-DE" sz="1100" dirty="0">
                <a:solidFill>
                  <a:srgbClr val="0000FF"/>
                </a:solidFill>
              </a:rPr>
              <a:t>, The </a:t>
            </a:r>
            <a:r>
              <a:rPr lang="de-DE" sz="1100" dirty="0" err="1">
                <a:solidFill>
                  <a:srgbClr val="0000FF"/>
                </a:solidFill>
              </a:rPr>
              <a:t>cell</a:t>
            </a:r>
            <a:r>
              <a:rPr lang="de-DE" sz="1100" dirty="0">
                <a:solidFill>
                  <a:srgbClr val="0000FF"/>
                </a:solidFill>
              </a:rPr>
              <a:t> probe </a:t>
            </a:r>
            <a:r>
              <a:rPr lang="de-DE" sz="1100" dirty="0" err="1">
                <a:solidFill>
                  <a:srgbClr val="0000FF"/>
                </a:solidFill>
              </a:rPr>
              <a:t>complexity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dynamic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data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structures</a:t>
            </a:r>
            <a:r>
              <a:rPr lang="de-DE" sz="1100" dirty="0">
                <a:solidFill>
                  <a:srgbClr val="0000FF"/>
                </a:solidFill>
              </a:rPr>
              <a:t>, In: </a:t>
            </a:r>
            <a:r>
              <a:rPr lang="de-DE" sz="1100" dirty="0" err="1">
                <a:solidFill>
                  <a:srgbClr val="0000FF"/>
                </a:solidFill>
              </a:rPr>
              <a:t>Proceedings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Twenty</a:t>
            </a:r>
            <a:r>
              <a:rPr lang="de-DE" sz="1100" dirty="0">
                <a:solidFill>
                  <a:srgbClr val="0000FF"/>
                </a:solidFill>
              </a:rPr>
              <a:t>-First Annual ACM Symposium on </a:t>
            </a:r>
            <a:r>
              <a:rPr lang="de-DE" sz="1100" dirty="0" err="1">
                <a:solidFill>
                  <a:srgbClr val="0000FF"/>
                </a:solidFill>
              </a:rPr>
              <a:t>Theory</a:t>
            </a:r>
            <a:r>
              <a:rPr lang="de-DE" sz="1100" dirty="0">
                <a:solidFill>
                  <a:srgbClr val="0000FF"/>
                </a:solidFill>
              </a:rPr>
              <a:t> of Computing., S. 345–354, </a:t>
            </a:r>
            <a:r>
              <a:rPr lang="de-DE" sz="1100" b="1" dirty="0">
                <a:solidFill>
                  <a:srgbClr val="FF0000"/>
                </a:solidFill>
              </a:rPr>
              <a:t>1989</a:t>
            </a:r>
          </a:p>
        </p:txBody>
      </p:sp>
    </p:spTree>
    <p:extLst>
      <p:ext uri="{BB962C8B-B14F-4D97-AF65-F5344CB8AC3E}">
        <p14:creationId xmlns:p14="http://schemas.microsoft.com/office/powerpoint/2010/main" val="355575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35E09-2499-FB48-87C3-3B0023E78D2B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Gegeben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Menge</a:t>
            </a:r>
            <a:r>
              <a:rPr lang="en-US" dirty="0" smtClean="0">
                <a:cs typeface="+mn-cs"/>
              </a:rPr>
              <a:t> von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Teilmengen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,…,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die </a:t>
            </a:r>
            <a:r>
              <a:rPr lang="en-US" dirty="0" err="1" smtClean="0">
                <a:cs typeface="+mn-cs"/>
              </a:rPr>
              <a:t>jeweils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</a:t>
            </a:r>
            <a:r>
              <a:rPr lang="en-US" dirty="0" smtClean="0">
                <a:cs typeface="+mn-cs"/>
              </a:rPr>
              <a:t> Element </a:t>
            </a:r>
            <a:r>
              <a:rPr lang="en-US" dirty="0" err="1" smtClean="0">
                <a:cs typeface="+mn-cs"/>
              </a:rPr>
              <a:t>enthalten</a:t>
            </a:r>
            <a:r>
              <a:rPr lang="en-US" dirty="0" smtClean="0">
                <a:cs typeface="+mn-cs"/>
              </a:rPr>
              <a:t>.</a:t>
            </a: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Operationen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Union(T</a:t>
            </a:r>
            <a:r>
              <a:rPr lang="en-US" baseline="-25000" dirty="0" smtClean="0">
                <a:solidFill>
                  <a:srgbClr val="FF0000"/>
                </a:solidFill>
                <a:cs typeface="+mn-cs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,T</a:t>
            </a:r>
            <a:r>
              <a:rPr lang="en-US" baseline="-25000" dirty="0" smtClean="0">
                <a:solidFill>
                  <a:srgbClr val="FF0000"/>
                </a:solidFill>
                <a:cs typeface="+mn-cs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vereinigt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Elemente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cs typeface="+mn-cs"/>
              </a:rPr>
              <a:t> und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chemeClr val="hlink"/>
                </a:solidFill>
                <a:cs typeface="+mn-cs"/>
              </a:rPr>
              <a:t>T=T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2</a:t>
            </a: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Find(x):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gibt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eindeutigen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Repräsentanten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Teilmenge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aus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der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gehört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2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2530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Union(T</a:t>
            </a:r>
            <a:r>
              <a:rPr lang="en-US" sz="3200" baseline="-25000">
                <a:cs typeface="+mn-cs"/>
              </a:rPr>
              <a:t>1</a:t>
            </a:r>
            <a:r>
              <a:rPr lang="en-US" sz="3200">
                <a:cs typeface="+mn-cs"/>
              </a:rPr>
              <a:t>,T</a:t>
            </a:r>
            <a:r>
              <a:rPr lang="en-US" sz="3200" baseline="-25000">
                <a:cs typeface="+mn-cs"/>
              </a:rPr>
              <a:t>2</a:t>
            </a:r>
            <a:r>
              <a:rPr lang="en-US" sz="3200">
                <a:cs typeface="+mn-cs"/>
              </a:rPr>
              <a:t>):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7" name="Oval 11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3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0" grpId="0" animBg="1"/>
      <p:bldP spid="219151" grpId="0" animBg="1"/>
      <p:bldP spid="219152" grpId="0"/>
      <p:bldP spid="219153" grpId="0"/>
      <p:bldP spid="219154" grpId="0" animBg="1"/>
      <p:bldP spid="219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6BFBD-91B0-9D4D-8B3A-E76DD1BE6266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313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Find(10) liefert 5</a:t>
            </a:r>
          </a:p>
        </p:txBody>
      </p:sp>
      <p:sp>
        <p:nvSpPr>
          <p:cNvPr id="221188" name="Oval 4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1189" name="Oval 5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21194" name="Oval 10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     : Repräsentant</a:t>
            </a:r>
          </a:p>
        </p:txBody>
      </p:sp>
      <p:sp>
        <p:nvSpPr>
          <p:cNvPr id="221196" name="Oval 12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0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Repräsentant</a:t>
            </a:r>
            <a:endParaRPr lang="en-US" dirty="0" smtClean="0">
              <a:cs typeface="+mj-cs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Idee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repräsentiere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jede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Menge</a:t>
            </a:r>
            <a:r>
              <a:rPr lang="en-US" dirty="0" smtClean="0">
                <a:cs typeface="+mn-cs"/>
              </a:rPr>
              <a:t> T </a:t>
            </a:r>
            <a:r>
              <a:rPr lang="en-US" dirty="0" err="1" smtClean="0">
                <a:cs typeface="+mn-cs"/>
              </a:rPr>
              <a:t>als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gerichteten</a:t>
            </a:r>
            <a:r>
              <a:rPr lang="en-US" dirty="0" smtClean="0">
                <a:cs typeface="+mn-cs"/>
              </a:rPr>
              <a:t> Baum 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Wurzel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Repräsentant</a:t>
            </a:r>
            <a:endParaRPr lang="en-US" dirty="0" smtClean="0">
              <a:cs typeface="+mn-cs"/>
            </a:endParaRPr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1546225" y="36464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2770188" y="35750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2843213" y="46545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1546225" y="479901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827088" y="3141663"/>
            <a:ext cx="3240087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2266950" y="41497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4427538" y="4365625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6804025" y="321310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5364163" y="53736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grpSp>
        <p:nvGrpSpPr>
          <p:cNvPr id="18447" name="Group 18"/>
          <p:cNvGrpSpPr>
            <a:grpSpLocks/>
          </p:cNvGrpSpPr>
          <p:nvPr/>
        </p:nvGrpSpPr>
        <p:grpSpPr bwMode="auto">
          <a:xfrm>
            <a:off x="5867400" y="3644900"/>
            <a:ext cx="936625" cy="1008063"/>
            <a:chOff x="3696" y="2296"/>
            <a:chExt cx="590" cy="635"/>
          </a:xfrm>
        </p:grpSpPr>
        <p:sp>
          <p:nvSpPr>
            <p:cNvPr id="222221" name="Oval 13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1</a:t>
              </a:r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8448" name="Group 19"/>
          <p:cNvGrpSpPr>
            <a:grpSpLocks/>
          </p:cNvGrpSpPr>
          <p:nvPr/>
        </p:nvGrpSpPr>
        <p:grpSpPr bwMode="auto">
          <a:xfrm flipH="1">
            <a:off x="7308850" y="3644900"/>
            <a:ext cx="936625" cy="1008063"/>
            <a:chOff x="3696" y="2296"/>
            <a:chExt cx="590" cy="635"/>
          </a:xfrm>
        </p:grpSpPr>
        <p:sp>
          <p:nvSpPr>
            <p:cNvPr id="222228" name="Oval 20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10</a:t>
              </a:r>
            </a:p>
          </p:txBody>
        </p:sp>
        <p:sp>
          <p:nvSpPr>
            <p:cNvPr id="222229" name="Line 21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22230" name="Line 22"/>
          <p:cNvSpPr>
            <a:spLocks noChangeShapeType="1"/>
          </p:cNvSpPr>
          <p:nvPr/>
        </p:nvSpPr>
        <p:spPr bwMode="auto">
          <a:xfrm flipV="1">
            <a:off x="5724525" y="4652963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83768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Galler, Bernard A.; Fischer, Michael J., An </a:t>
            </a:r>
            <a:r>
              <a:rPr lang="de-DE" sz="1200" dirty="0" err="1">
                <a:solidFill>
                  <a:srgbClr val="0000FF"/>
                </a:solidFill>
              </a:rPr>
              <a:t>improved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equivalence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</a:t>
            </a:r>
            <a:r>
              <a:rPr lang="de-DE" sz="1200" dirty="0">
                <a:solidFill>
                  <a:srgbClr val="0000FF"/>
                </a:solidFill>
              </a:rPr>
              <a:t>,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 7 (5): 301–303, </a:t>
            </a:r>
            <a:r>
              <a:rPr lang="de-DE" sz="1200" b="1" dirty="0">
                <a:solidFill>
                  <a:srgbClr val="FF0000"/>
                </a:solidFill>
              </a:rPr>
              <a:t>1964</a:t>
            </a:r>
          </a:p>
        </p:txBody>
      </p:sp>
    </p:spTree>
    <p:extLst>
      <p:ext uri="{BB962C8B-B14F-4D97-AF65-F5344CB8AC3E}">
        <p14:creationId xmlns:p14="http://schemas.microsoft.com/office/powerpoint/2010/main" val="5638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35D68-9E73-9740-AD90-0E1B9F94BAA2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cs typeface="+mn-cs"/>
              </a:rPr>
              <a:t>Realisierung der Operationen: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Union(T</a:t>
            </a:r>
            <a:r>
              <a:rPr lang="en-US" baseline="-25000" smtClean="0">
                <a:cs typeface="+mn-cs"/>
              </a:rPr>
              <a:t>1</a:t>
            </a:r>
            <a:r>
              <a:rPr lang="en-US" smtClean="0">
                <a:cs typeface="+mn-cs"/>
              </a:rPr>
              <a:t>,T</a:t>
            </a:r>
            <a:r>
              <a:rPr lang="en-US" baseline="-25000" smtClean="0">
                <a:cs typeface="+mn-cs"/>
              </a:rPr>
              <a:t>2</a:t>
            </a:r>
            <a:r>
              <a:rPr lang="en-US" smtClean="0">
                <a:cs typeface="+mn-cs"/>
              </a:rPr>
              <a:t>):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Find(x): Suche Wurzel des Baumes, in dem sich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mtClean="0">
                <a:cs typeface="+mn-cs"/>
              </a:rPr>
              <a:t> befindet</a:t>
            </a:r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5478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30591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3238" name="AutoShape 6"/>
          <p:cNvSpPr>
            <a:spLocks noChangeArrowheads="1"/>
          </p:cNvSpPr>
          <p:nvPr/>
        </p:nvSpPr>
        <p:spPr bwMode="auto">
          <a:xfrm>
            <a:off x="558006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23239" name="AutoShape 7"/>
          <p:cNvSpPr>
            <a:spLocks noChangeArrowheads="1"/>
          </p:cNvSpPr>
          <p:nvPr/>
        </p:nvSpPr>
        <p:spPr bwMode="auto">
          <a:xfrm>
            <a:off x="6659563" y="19888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V="1">
            <a:off x="6084888" y="1988840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4427538" y="2781003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5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Naïve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Implementierung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Tiefe</a:t>
            </a:r>
            <a:r>
              <a:rPr lang="en-US" dirty="0" smtClean="0">
                <a:cs typeface="+mn-cs"/>
              </a:rPr>
              <a:t> des </a:t>
            </a:r>
            <a:r>
              <a:rPr lang="en-US" dirty="0" err="1" smtClean="0">
                <a:cs typeface="+mn-cs"/>
              </a:rPr>
              <a:t>Baums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bis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bei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Elementen</a:t>
            </a:r>
            <a:r>
              <a:rPr lang="en-US" dirty="0" smtClean="0">
                <a:cs typeface="+mn-cs"/>
              </a:rPr>
              <a:t>) sein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Find: </a:t>
            </a:r>
            <a:r>
              <a:rPr lang="en-US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𝛩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(n)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worst case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Union: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14914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Gewichtete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Union-Operation:</a:t>
            </a:r>
            <a:r>
              <a:rPr lang="en-US" sz="2800" dirty="0" smtClean="0">
                <a:cs typeface="+mn-cs"/>
              </a:rPr>
              <a:t> Mache die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flacheren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zum</a:t>
            </a:r>
            <a:r>
              <a:rPr lang="en-US" sz="2800" dirty="0" smtClean="0">
                <a:cs typeface="+mn-cs"/>
              </a:rPr>
              <a:t> Kind der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tieferen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Beh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.: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höchstens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 n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endParaRPr lang="en-US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Die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erhöht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sich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dann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wenn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Tiefe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Tiefe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N(t):</a:t>
            </a:r>
            <a:r>
              <a:rPr lang="en-US" sz="2800" dirty="0" smtClean="0">
                <a:cs typeface="+mn-cs"/>
              </a:rPr>
              <a:t> min. </a:t>
            </a:r>
            <a:r>
              <a:rPr lang="en-US" sz="2800" dirty="0" err="1" smtClean="0">
                <a:cs typeface="+mn-cs"/>
              </a:rPr>
              <a:t>Anzahl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Elemente</a:t>
            </a:r>
            <a:r>
              <a:rPr lang="en-US" sz="2800" dirty="0" smtClean="0">
                <a:cs typeface="+mn-cs"/>
              </a:rPr>
              <a:t> in Baum der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cs typeface="+mn-cs"/>
              </a:rPr>
              <a:t>Es</a:t>
            </a:r>
            <a:r>
              <a:rPr lang="en-US" sz="2800" dirty="0" smtClean="0">
                <a:cs typeface="+mn-cs"/>
              </a:rPr>
              <a:t> gilt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N(t)=2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∙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N(t-1)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N(0)=1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Also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N(log n)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log n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n</a:t>
            </a:r>
          </a:p>
        </p:txBody>
      </p:sp>
    </p:spTree>
    <p:extLst>
      <p:ext uri="{BB962C8B-B14F-4D97-AF65-F5344CB8AC3E}">
        <p14:creationId xmlns:p14="http://schemas.microsoft.com/office/powerpoint/2010/main" val="23151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1059</Words>
  <Application>Microsoft Macintosh PowerPoint</Application>
  <PresentationFormat>On-screen Show (4:3)</PresentationFormat>
  <Paragraphs>351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Calibri</vt:lpstr>
      <vt:lpstr>cmsy10</vt:lpstr>
      <vt:lpstr>ＭＳ Ｐゴシック</vt:lpstr>
      <vt:lpstr>msam6</vt:lpstr>
      <vt:lpstr>Myriad Pro</vt:lpstr>
      <vt:lpstr>Symbol</vt:lpstr>
      <vt:lpstr>Arial</vt:lpstr>
      <vt:lpstr>7_Standarddesign</vt:lpstr>
      <vt:lpstr>Algorithmen und Datenstrukturen</vt:lpstr>
      <vt:lpstr>Danksagung</vt:lpstr>
      <vt:lpstr>Union-Find Datenstruktur</vt:lpstr>
      <vt:lpstr>Union-Find Datenstruktur</vt:lpstr>
      <vt:lpstr>Union-Find Datenstruktur</vt:lpstr>
      <vt:lpstr>Union-Find Datenstruktur: Repräsentant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Kurvenverläufe</vt:lpstr>
      <vt:lpstr>Union-Find Datenstruktur: Amortisierte Analyse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Zusammenfassung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808</cp:revision>
  <cp:lastPrinted>2015-04-09T12:56:16Z</cp:lastPrinted>
  <dcterms:created xsi:type="dcterms:W3CDTF">2010-04-27T12:26:40Z</dcterms:created>
  <dcterms:modified xsi:type="dcterms:W3CDTF">2017-06-02T08:21:55Z</dcterms:modified>
</cp:coreProperties>
</file>