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4"/>
  </p:notesMasterIdLst>
  <p:handoutMasterIdLst>
    <p:handoutMasterId r:id="rId45"/>
  </p:handout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327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2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  <p:sldId id="313" r:id="rId42"/>
    <p:sldId id="328" r:id="rId4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/>
    <p:restoredTop sz="94702"/>
  </p:normalViewPr>
  <p:slideViewPr>
    <p:cSldViewPr>
      <p:cViewPr varScale="1">
        <p:scale>
          <a:sx n="113" d="100"/>
          <a:sy n="113" d="100"/>
        </p:scale>
        <p:origin x="71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2D176E-C3FC-6440-A89E-812E53435B4F}" type="datetimeFigureOut">
              <a:rPr lang="de-DE"/>
              <a:pPr>
                <a:defRPr/>
              </a:pPr>
              <a:t>02.05.17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D8AFDCD-705A-A644-B094-82D5CFF39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49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409105D-90B1-D849-B910-0DACDA78B2E9}" type="datetimeFigureOut">
              <a:rPr lang="de-DE"/>
              <a:pPr>
                <a:defRPr/>
              </a:pPr>
              <a:t>02.05.17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B5E5E27-3E49-C24D-98C3-302FE19E3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0275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3902075" y="9525"/>
            <a:ext cx="2986088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527" tIns="42264" rIns="84527" bIns="42264" anchor="ctr"/>
          <a:lstStyle/>
          <a:p>
            <a:endParaRPr lang="en-US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3902075" y="8704263"/>
            <a:ext cx="298608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585" tIns="0" rIns="18585" bIns="0" anchor="b"/>
          <a:lstStyle/>
          <a:p>
            <a:pPr algn="r" defTabSz="742950"/>
            <a:r>
              <a:rPr lang="de-DE" sz="900" i="1">
                <a:latin typeface="Times New Roman" charset="0"/>
              </a:rPr>
              <a:t>1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-30163" y="8704263"/>
            <a:ext cx="2984501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527" tIns="42264" rIns="84527" bIns="42264" anchor="ctr"/>
          <a:lstStyle/>
          <a:p>
            <a:endParaRPr lang="en-US"/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-30163" y="9525"/>
            <a:ext cx="2984501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527" tIns="42264" rIns="84527" bIns="42264" anchor="ctr"/>
          <a:lstStyle/>
          <a:p>
            <a:endParaRPr lang="en-US"/>
          </a:p>
        </p:txBody>
      </p:sp>
      <p:sp>
        <p:nvSpPr>
          <p:cNvPr id="17413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00163" y="801688"/>
            <a:ext cx="4260850" cy="3195637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008563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5969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7130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259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0317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196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8775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7525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775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5293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835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4064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352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471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5920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4405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806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6499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7573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1850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2846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630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3823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6758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4174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9294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03394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284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0284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68352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34300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36809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74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344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386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24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123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735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23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BF99-0C5D-244B-B232-142C964F024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389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41C2C-17C9-524C-8606-62DFC762C2A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375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12875"/>
            <a:ext cx="2057400" cy="4824413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12875"/>
            <a:ext cx="6019800" cy="4824413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FD6CF-1AD4-5545-A399-0D6E72F7BFB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190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B0170-7230-F143-8EE8-CC72CFDDE0A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3201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138B9-05F1-6940-A63E-152BD185CA7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759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8E9F9-2E6F-4E48-B0BF-3ACF294D5FF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90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A7F90-89A0-4142-8289-F2B5C7BC492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9629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9C993-BD8A-5346-BFD8-FF412A2D280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99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EBDB3-35E8-924F-8BAB-5B673F1E01C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57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0A6DB-20F4-7641-99A2-14C250C1E2B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154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CFAA4-4D96-DA4C-8783-B095C37AC74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416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15BEE3FE-64BC-0B40-B6F1-0E736B0E19B6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8.e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6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7.emf"/><Relationship Id="rId10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err="1" smtClean="0">
                <a:cs typeface="+mj-cs"/>
              </a:rPr>
              <a:t>Datenbanken</a:t>
            </a:r>
            <a:r>
              <a:rPr lang="en-US" sz="4000" b="1" dirty="0" smtClean="0">
                <a:cs typeface="+mj-cs"/>
              </a:rPr>
              <a:t/>
            </a:r>
            <a:br>
              <a:rPr lang="en-US" sz="4000" b="1" dirty="0" smtClean="0">
                <a:cs typeface="+mj-cs"/>
              </a:rPr>
            </a:br>
            <a:r>
              <a:rPr lang="en-US" sz="2800" dirty="0" smtClean="0">
                <a:cs typeface="+mj-cs"/>
              </a:rPr>
              <a:t>Das </a:t>
            </a:r>
            <a:r>
              <a:rPr lang="en-US" sz="2800" dirty="0" err="1" smtClean="0">
                <a:cs typeface="+mj-cs"/>
              </a:rPr>
              <a:t>Relationale</a:t>
            </a:r>
            <a:r>
              <a:rPr lang="en-US" sz="2800" dirty="0" smtClean="0">
                <a:cs typeface="+mj-cs"/>
              </a:rPr>
              <a:t> </a:t>
            </a:r>
            <a:r>
              <a:rPr lang="en-US" sz="2800" dirty="0" err="1" smtClean="0">
                <a:cs typeface="+mj-cs"/>
              </a:rPr>
              <a:t>Datenmodell</a:t>
            </a:r>
            <a:endParaRPr lang="en-US" sz="4000" b="1" dirty="0" smtClean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783160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/>
              <a:t>Prof. Dr. Ralf Möller</a:t>
            </a:r>
          </a:p>
          <a:p>
            <a:pPr eaLnBrk="1" hangingPunct="1">
              <a:defRPr/>
            </a:pPr>
            <a:r>
              <a:rPr lang="de-DE" sz="2400" b="1" dirty="0"/>
              <a:t>Universität zu Lübeck</a:t>
            </a:r>
          </a:p>
          <a:p>
            <a:pPr eaLnBrk="1" hangingPunct="1">
              <a:defRPr/>
            </a:pPr>
            <a:r>
              <a:rPr lang="de-DE" sz="2400" b="1" dirty="0"/>
              <a:t>Institut für Informationssysteme</a:t>
            </a:r>
          </a:p>
          <a:p>
            <a:pPr eaLnBrk="1" hangingPunct="1">
              <a:defRPr/>
            </a:pPr>
            <a:endParaRPr lang="de-DE" sz="2400" dirty="0"/>
          </a:p>
          <a:p>
            <a:pPr eaLnBrk="1" hangingPunct="1">
              <a:defRPr/>
            </a:pPr>
            <a:r>
              <a:rPr lang="de-DE" sz="2400" dirty="0"/>
              <a:t>Dennis Heinrich (Übungen)</a:t>
            </a:r>
          </a:p>
          <a:p>
            <a:r>
              <a:rPr lang="de-DE" sz="2400" dirty="0"/>
              <a:t>und studentische Tutoren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5111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Acknowledgments / Skript zur Vorlesung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US" sz="1800">
              <a:latin typeface="Arial" charset="0"/>
              <a:ea typeface="ＭＳ Ｐゴシック" charset="0"/>
            </a:endParaRPr>
          </a:p>
        </p:txBody>
      </p:sp>
      <p:pic>
        <p:nvPicPr>
          <p:cNvPr id="5" name="Bild 4" descr="41X25sd2T-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608" y="1124744"/>
            <a:ext cx="3911600" cy="5334000"/>
          </a:xfrm>
          <a:prstGeom prst="rect">
            <a:avLst/>
          </a:prstGeom>
        </p:spPr>
      </p:pic>
      <p:pic>
        <p:nvPicPr>
          <p:cNvPr id="6" name="Bild 5" descr="41KzAdy3iK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650" y="1446683"/>
            <a:ext cx="3444720" cy="4921945"/>
          </a:xfrm>
          <a:prstGeom prst="rect">
            <a:avLst/>
          </a:prstGeom>
        </p:spPr>
      </p:pic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ChangeArrowheads="1"/>
          </p:cNvSpPr>
          <p:nvPr/>
        </p:nvSpPr>
        <p:spPr bwMode="auto">
          <a:xfrm>
            <a:off x="260350" y="790575"/>
            <a:ext cx="8713788" cy="50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1717675" y="1598613"/>
            <a:ext cx="1506538" cy="455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Studenten</a:t>
            </a:r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1336675" y="5405438"/>
            <a:ext cx="1506538" cy="455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Assistenten</a:t>
            </a:r>
          </a:p>
        </p:txBody>
      </p:sp>
      <p:sp>
        <p:nvSpPr>
          <p:cNvPr id="36869" name="Oval 6"/>
          <p:cNvSpPr>
            <a:spLocks noChangeArrowheads="1"/>
          </p:cNvSpPr>
          <p:nvPr/>
        </p:nvSpPr>
        <p:spPr bwMode="auto">
          <a:xfrm>
            <a:off x="0" y="75723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MatrNr</a:t>
            </a:r>
          </a:p>
        </p:txBody>
      </p:sp>
      <p:sp>
        <p:nvSpPr>
          <p:cNvPr id="36870" name="Oval 7"/>
          <p:cNvSpPr>
            <a:spLocks noChangeArrowheads="1"/>
          </p:cNvSpPr>
          <p:nvPr/>
        </p:nvSpPr>
        <p:spPr bwMode="auto">
          <a:xfrm>
            <a:off x="0" y="4643438"/>
            <a:ext cx="1195388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PersNr</a:t>
            </a:r>
          </a:p>
        </p:txBody>
      </p:sp>
      <p:sp>
        <p:nvSpPr>
          <p:cNvPr id="36871" name="Oval 8"/>
          <p:cNvSpPr>
            <a:spLocks noChangeArrowheads="1"/>
          </p:cNvSpPr>
          <p:nvPr/>
        </p:nvSpPr>
        <p:spPr bwMode="auto">
          <a:xfrm>
            <a:off x="0" y="2281238"/>
            <a:ext cx="1300163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Semester</a:t>
            </a:r>
          </a:p>
        </p:txBody>
      </p:sp>
      <p:sp>
        <p:nvSpPr>
          <p:cNvPr id="36872" name="Oval 9"/>
          <p:cNvSpPr>
            <a:spLocks noChangeArrowheads="1"/>
          </p:cNvSpPr>
          <p:nvPr/>
        </p:nvSpPr>
        <p:spPr bwMode="auto">
          <a:xfrm>
            <a:off x="0" y="1519238"/>
            <a:ext cx="1300163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sp>
        <p:nvSpPr>
          <p:cNvPr id="36873" name="Oval 10"/>
          <p:cNvSpPr>
            <a:spLocks noChangeArrowheads="1"/>
          </p:cNvSpPr>
          <p:nvPr/>
        </p:nvSpPr>
        <p:spPr bwMode="auto">
          <a:xfrm>
            <a:off x="0" y="5329238"/>
            <a:ext cx="1125538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sp>
        <p:nvSpPr>
          <p:cNvPr id="36874" name="Oval 11"/>
          <p:cNvSpPr>
            <a:spLocks noChangeArrowheads="1"/>
          </p:cNvSpPr>
          <p:nvPr/>
        </p:nvSpPr>
        <p:spPr bwMode="auto">
          <a:xfrm>
            <a:off x="0" y="609123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Fachgebiet</a:t>
            </a:r>
          </a:p>
        </p:txBody>
      </p:sp>
      <p:sp>
        <p:nvSpPr>
          <p:cNvPr id="36875" name="Line 12"/>
          <p:cNvSpPr>
            <a:spLocks noChangeShapeType="1"/>
          </p:cNvSpPr>
          <p:nvPr/>
        </p:nvSpPr>
        <p:spPr bwMode="auto">
          <a:xfrm>
            <a:off x="1511300" y="4972050"/>
            <a:ext cx="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6" name="Oval 13"/>
          <p:cNvSpPr>
            <a:spLocks noChangeArrowheads="1"/>
          </p:cNvSpPr>
          <p:nvPr/>
        </p:nvSpPr>
        <p:spPr bwMode="auto">
          <a:xfrm>
            <a:off x="1898650" y="350043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Note</a:t>
            </a:r>
          </a:p>
        </p:txBody>
      </p:sp>
      <p:sp>
        <p:nvSpPr>
          <p:cNvPr id="36877" name="AutoShape 14"/>
          <p:cNvSpPr>
            <a:spLocks noChangeArrowheads="1"/>
          </p:cNvSpPr>
          <p:nvPr/>
        </p:nvSpPr>
        <p:spPr bwMode="auto">
          <a:xfrm>
            <a:off x="3657600" y="1366838"/>
            <a:ext cx="1095375" cy="728662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hören</a:t>
            </a:r>
          </a:p>
        </p:txBody>
      </p:sp>
      <p:sp>
        <p:nvSpPr>
          <p:cNvPr id="36878" name="AutoShape 15"/>
          <p:cNvSpPr>
            <a:spLocks noChangeArrowheads="1"/>
          </p:cNvSpPr>
          <p:nvPr/>
        </p:nvSpPr>
        <p:spPr bwMode="auto">
          <a:xfrm>
            <a:off x="3633788" y="3422650"/>
            <a:ext cx="1096962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prüfen</a:t>
            </a:r>
          </a:p>
        </p:txBody>
      </p:sp>
      <p:sp>
        <p:nvSpPr>
          <p:cNvPr id="36879" name="AutoShape 16"/>
          <p:cNvSpPr>
            <a:spLocks noChangeArrowheads="1"/>
          </p:cNvSpPr>
          <p:nvPr/>
        </p:nvSpPr>
        <p:spPr bwMode="auto">
          <a:xfrm>
            <a:off x="3305175" y="5176838"/>
            <a:ext cx="1619250" cy="97472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arbeitenFür</a:t>
            </a:r>
          </a:p>
        </p:txBody>
      </p:sp>
      <p:sp>
        <p:nvSpPr>
          <p:cNvPr id="36880" name="Rectangle 17"/>
          <p:cNvSpPr>
            <a:spLocks noChangeArrowheads="1"/>
          </p:cNvSpPr>
          <p:nvPr/>
        </p:nvSpPr>
        <p:spPr bwMode="auto">
          <a:xfrm>
            <a:off x="5345113" y="5405438"/>
            <a:ext cx="1506537" cy="455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Professoren</a:t>
            </a:r>
          </a:p>
        </p:txBody>
      </p:sp>
      <p:sp>
        <p:nvSpPr>
          <p:cNvPr id="36881" name="Rectangle 18"/>
          <p:cNvSpPr>
            <a:spLocks noChangeArrowheads="1"/>
          </p:cNvSpPr>
          <p:nvPr/>
        </p:nvSpPr>
        <p:spPr bwMode="auto">
          <a:xfrm>
            <a:off x="5073650" y="1506538"/>
            <a:ext cx="1506538" cy="455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Vorlesungen</a:t>
            </a:r>
          </a:p>
        </p:txBody>
      </p:sp>
      <p:sp>
        <p:nvSpPr>
          <p:cNvPr id="36882" name="AutoShape 19"/>
          <p:cNvSpPr>
            <a:spLocks noChangeArrowheads="1"/>
          </p:cNvSpPr>
          <p:nvPr/>
        </p:nvSpPr>
        <p:spPr bwMode="auto">
          <a:xfrm>
            <a:off x="5908675" y="3348038"/>
            <a:ext cx="1093788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lesen</a:t>
            </a:r>
          </a:p>
        </p:txBody>
      </p:sp>
      <p:sp>
        <p:nvSpPr>
          <p:cNvPr id="36883" name="AutoShape 20"/>
          <p:cNvSpPr>
            <a:spLocks noChangeArrowheads="1"/>
          </p:cNvSpPr>
          <p:nvPr/>
        </p:nvSpPr>
        <p:spPr bwMode="auto">
          <a:xfrm>
            <a:off x="4814888" y="47625"/>
            <a:ext cx="1938337" cy="633413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voraussetzen</a:t>
            </a:r>
          </a:p>
        </p:txBody>
      </p:sp>
      <p:sp>
        <p:nvSpPr>
          <p:cNvPr id="36884" name="Oval 21"/>
          <p:cNvSpPr>
            <a:spLocks noChangeArrowheads="1"/>
          </p:cNvSpPr>
          <p:nvPr/>
        </p:nvSpPr>
        <p:spPr bwMode="auto">
          <a:xfrm>
            <a:off x="7138988" y="1443038"/>
            <a:ext cx="1301750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SWS</a:t>
            </a:r>
          </a:p>
        </p:txBody>
      </p:sp>
      <p:sp>
        <p:nvSpPr>
          <p:cNvPr id="36885" name="Oval 22"/>
          <p:cNvSpPr>
            <a:spLocks noChangeArrowheads="1"/>
          </p:cNvSpPr>
          <p:nvPr/>
        </p:nvSpPr>
        <p:spPr bwMode="auto">
          <a:xfrm>
            <a:off x="7138988" y="681038"/>
            <a:ext cx="1301750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VorlNr</a:t>
            </a:r>
          </a:p>
        </p:txBody>
      </p:sp>
      <p:sp>
        <p:nvSpPr>
          <p:cNvPr id="36886" name="Oval 23"/>
          <p:cNvSpPr>
            <a:spLocks noChangeArrowheads="1"/>
          </p:cNvSpPr>
          <p:nvPr/>
        </p:nvSpPr>
        <p:spPr bwMode="auto">
          <a:xfrm>
            <a:off x="7138988" y="2205038"/>
            <a:ext cx="1301750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Titel</a:t>
            </a:r>
          </a:p>
        </p:txBody>
      </p:sp>
      <p:sp>
        <p:nvSpPr>
          <p:cNvPr id="36887" name="Oval 24"/>
          <p:cNvSpPr>
            <a:spLocks noChangeArrowheads="1"/>
          </p:cNvSpPr>
          <p:nvPr/>
        </p:nvSpPr>
        <p:spPr bwMode="auto">
          <a:xfrm>
            <a:off x="7140575" y="548163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Raum</a:t>
            </a:r>
          </a:p>
        </p:txBody>
      </p:sp>
      <p:sp>
        <p:nvSpPr>
          <p:cNvPr id="36888" name="Oval 25"/>
          <p:cNvSpPr>
            <a:spLocks noChangeArrowheads="1"/>
          </p:cNvSpPr>
          <p:nvPr/>
        </p:nvSpPr>
        <p:spPr bwMode="auto">
          <a:xfrm>
            <a:off x="7140575" y="4795838"/>
            <a:ext cx="1300163" cy="549275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Rang</a:t>
            </a:r>
          </a:p>
        </p:txBody>
      </p:sp>
      <p:sp>
        <p:nvSpPr>
          <p:cNvPr id="36889" name="Oval 26"/>
          <p:cNvSpPr>
            <a:spLocks noChangeArrowheads="1"/>
          </p:cNvSpPr>
          <p:nvPr/>
        </p:nvSpPr>
        <p:spPr bwMode="auto">
          <a:xfrm>
            <a:off x="4641850" y="6307138"/>
            <a:ext cx="1301750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PersNr</a:t>
            </a:r>
          </a:p>
        </p:txBody>
      </p:sp>
      <p:sp>
        <p:nvSpPr>
          <p:cNvPr id="36890" name="Text Box 27"/>
          <p:cNvSpPr txBox="1">
            <a:spLocks noChangeArrowheads="1"/>
          </p:cNvSpPr>
          <p:nvPr/>
        </p:nvSpPr>
        <p:spPr bwMode="auto">
          <a:xfrm>
            <a:off x="5838825" y="544513"/>
            <a:ext cx="12731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>
                <a:latin typeface="Times New Roman" charset="0"/>
              </a:rPr>
              <a:t>Nach-</a:t>
            </a:r>
          </a:p>
          <a:p>
            <a:pPr algn="ctr" eaLnBrk="1" hangingPunct="1"/>
            <a:r>
              <a:rPr lang="de-DE">
                <a:latin typeface="Times New Roman" charset="0"/>
              </a:rPr>
              <a:t>folger</a:t>
            </a:r>
          </a:p>
        </p:txBody>
      </p:sp>
      <p:sp>
        <p:nvSpPr>
          <p:cNvPr id="36891" name="Text Box 28"/>
          <p:cNvSpPr txBox="1">
            <a:spLocks noChangeArrowheads="1"/>
          </p:cNvSpPr>
          <p:nvPr/>
        </p:nvSpPr>
        <p:spPr bwMode="auto">
          <a:xfrm>
            <a:off x="3938588" y="757238"/>
            <a:ext cx="159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>
                <a:latin typeface="Times New Roman" charset="0"/>
              </a:rPr>
              <a:t>Vorgänger</a:t>
            </a:r>
          </a:p>
        </p:txBody>
      </p:sp>
      <p:sp>
        <p:nvSpPr>
          <p:cNvPr id="36892" name="Oval 29"/>
          <p:cNvSpPr>
            <a:spLocks noChangeArrowheads="1"/>
          </p:cNvSpPr>
          <p:nvPr/>
        </p:nvSpPr>
        <p:spPr bwMode="auto">
          <a:xfrm>
            <a:off x="6048375" y="630713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sp>
        <p:nvSpPr>
          <p:cNvPr id="36893" name="Line 30"/>
          <p:cNvSpPr>
            <a:spLocks noChangeShapeType="1"/>
          </p:cNvSpPr>
          <p:nvPr/>
        </p:nvSpPr>
        <p:spPr bwMode="auto">
          <a:xfrm>
            <a:off x="5486400" y="604838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94" name="Line 31"/>
          <p:cNvSpPr>
            <a:spLocks noChangeShapeType="1"/>
          </p:cNvSpPr>
          <p:nvPr/>
        </p:nvSpPr>
        <p:spPr bwMode="auto">
          <a:xfrm>
            <a:off x="6048375" y="604838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95" name="Rectangle 32"/>
          <p:cNvSpPr>
            <a:spLocks noChangeArrowheads="1"/>
          </p:cNvSpPr>
          <p:nvPr/>
        </p:nvSpPr>
        <p:spPr bwMode="auto">
          <a:xfrm>
            <a:off x="0" y="300038"/>
            <a:ext cx="485298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de-DE" sz="3600" dirty="0">
                <a:latin typeface="Comic Sans MS" charset="0"/>
              </a:rPr>
              <a:t>Uni-Schema</a:t>
            </a:r>
          </a:p>
        </p:txBody>
      </p:sp>
      <p:cxnSp>
        <p:nvCxnSpPr>
          <p:cNvPr id="36896" name="AutoShape 33"/>
          <p:cNvCxnSpPr>
            <a:cxnSpLocks noChangeShapeType="1"/>
            <a:stCxn id="36868" idx="1"/>
            <a:endCxn id="36870" idx="5"/>
          </p:cNvCxnSpPr>
          <p:nvPr/>
        </p:nvCxnSpPr>
        <p:spPr bwMode="auto">
          <a:xfrm flipH="1" flipV="1">
            <a:off x="1020763" y="5110163"/>
            <a:ext cx="315912" cy="5238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897" name="AutoShape 34"/>
          <p:cNvCxnSpPr>
            <a:cxnSpLocks noChangeShapeType="1"/>
            <a:stCxn id="36868" idx="1"/>
            <a:endCxn id="36873" idx="6"/>
          </p:cNvCxnSpPr>
          <p:nvPr/>
        </p:nvCxnSpPr>
        <p:spPr bwMode="auto">
          <a:xfrm flipH="1" flipV="1">
            <a:off x="1125538" y="5602288"/>
            <a:ext cx="211137" cy="317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898" name="AutoShape 35"/>
          <p:cNvCxnSpPr>
            <a:cxnSpLocks noChangeShapeType="1"/>
            <a:stCxn id="36868" idx="1"/>
            <a:endCxn id="36874" idx="7"/>
          </p:cNvCxnSpPr>
          <p:nvPr/>
        </p:nvCxnSpPr>
        <p:spPr bwMode="auto">
          <a:xfrm flipH="1">
            <a:off x="1109663" y="5634038"/>
            <a:ext cx="227012" cy="5365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899" name="AutoShape 36"/>
          <p:cNvCxnSpPr>
            <a:cxnSpLocks noChangeShapeType="1"/>
            <a:stCxn id="36878" idx="2"/>
            <a:endCxn id="36880" idx="0"/>
          </p:cNvCxnSpPr>
          <p:nvPr/>
        </p:nvCxnSpPr>
        <p:spPr bwMode="auto">
          <a:xfrm>
            <a:off x="4181475" y="4149725"/>
            <a:ext cx="1917700" cy="12557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0" name="AutoShape 37"/>
          <p:cNvCxnSpPr>
            <a:cxnSpLocks noChangeShapeType="1"/>
            <a:stCxn id="36879" idx="3"/>
            <a:endCxn id="36880" idx="1"/>
          </p:cNvCxnSpPr>
          <p:nvPr/>
        </p:nvCxnSpPr>
        <p:spPr bwMode="auto">
          <a:xfrm flipV="1">
            <a:off x="4924425" y="5634038"/>
            <a:ext cx="420688" cy="301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1" name="AutoShape 38"/>
          <p:cNvCxnSpPr>
            <a:cxnSpLocks noChangeShapeType="1"/>
            <a:stCxn id="36868" idx="3"/>
            <a:endCxn id="36879" idx="1"/>
          </p:cNvCxnSpPr>
          <p:nvPr/>
        </p:nvCxnSpPr>
        <p:spPr bwMode="auto">
          <a:xfrm>
            <a:off x="2843213" y="5634038"/>
            <a:ext cx="461962" cy="301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2" name="AutoShape 39"/>
          <p:cNvCxnSpPr>
            <a:cxnSpLocks noChangeShapeType="1"/>
            <a:stCxn id="36878" idx="0"/>
            <a:endCxn id="36867" idx="2"/>
          </p:cNvCxnSpPr>
          <p:nvPr/>
        </p:nvCxnSpPr>
        <p:spPr bwMode="auto">
          <a:xfrm flipH="1" flipV="1">
            <a:off x="2470150" y="2054225"/>
            <a:ext cx="1711325" cy="1368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3" name="AutoShape 40"/>
          <p:cNvCxnSpPr>
            <a:cxnSpLocks noChangeShapeType="1"/>
            <a:stCxn id="36881" idx="2"/>
            <a:endCxn id="36878" idx="0"/>
          </p:cNvCxnSpPr>
          <p:nvPr/>
        </p:nvCxnSpPr>
        <p:spPr bwMode="auto">
          <a:xfrm flipH="1">
            <a:off x="4181475" y="1962150"/>
            <a:ext cx="1644650" cy="1460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4" name="AutoShape 41"/>
          <p:cNvCxnSpPr>
            <a:cxnSpLocks noChangeShapeType="1"/>
            <a:stCxn id="36880" idx="0"/>
            <a:endCxn id="36882" idx="2"/>
          </p:cNvCxnSpPr>
          <p:nvPr/>
        </p:nvCxnSpPr>
        <p:spPr bwMode="auto">
          <a:xfrm flipV="1">
            <a:off x="6099175" y="4075113"/>
            <a:ext cx="357188" cy="13303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5" name="AutoShape 42"/>
          <p:cNvCxnSpPr>
            <a:cxnSpLocks noChangeShapeType="1"/>
            <a:stCxn id="36881" idx="2"/>
            <a:endCxn id="36882" idx="0"/>
          </p:cNvCxnSpPr>
          <p:nvPr/>
        </p:nvCxnSpPr>
        <p:spPr bwMode="auto">
          <a:xfrm>
            <a:off x="5826125" y="1962150"/>
            <a:ext cx="630238" cy="13858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6" name="AutoShape 43"/>
          <p:cNvCxnSpPr>
            <a:cxnSpLocks noChangeShapeType="1"/>
            <a:stCxn id="36867" idx="3"/>
            <a:endCxn id="36877" idx="1"/>
          </p:cNvCxnSpPr>
          <p:nvPr/>
        </p:nvCxnSpPr>
        <p:spPr bwMode="auto">
          <a:xfrm flipV="1">
            <a:off x="3224213" y="1731963"/>
            <a:ext cx="433387" cy="95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7" name="AutoShape 44"/>
          <p:cNvCxnSpPr>
            <a:cxnSpLocks noChangeShapeType="1"/>
            <a:stCxn id="36877" idx="3"/>
            <a:endCxn id="36881" idx="1"/>
          </p:cNvCxnSpPr>
          <p:nvPr/>
        </p:nvCxnSpPr>
        <p:spPr bwMode="auto">
          <a:xfrm>
            <a:off x="4752975" y="1731963"/>
            <a:ext cx="320675" cy="31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8" name="AutoShape 45"/>
          <p:cNvCxnSpPr>
            <a:cxnSpLocks noChangeShapeType="1"/>
            <a:stCxn id="36880" idx="2"/>
            <a:endCxn id="36889" idx="0"/>
          </p:cNvCxnSpPr>
          <p:nvPr/>
        </p:nvCxnSpPr>
        <p:spPr bwMode="auto">
          <a:xfrm flipH="1">
            <a:off x="5292725" y="5861050"/>
            <a:ext cx="806450" cy="44608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9" name="AutoShape 46"/>
          <p:cNvCxnSpPr>
            <a:cxnSpLocks noChangeShapeType="1"/>
            <a:stCxn id="36880" idx="2"/>
            <a:endCxn id="36892" idx="0"/>
          </p:cNvCxnSpPr>
          <p:nvPr/>
        </p:nvCxnSpPr>
        <p:spPr bwMode="auto">
          <a:xfrm>
            <a:off x="6099175" y="5861050"/>
            <a:ext cx="600075" cy="44608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0" name="AutoShape 47"/>
          <p:cNvCxnSpPr>
            <a:cxnSpLocks noChangeShapeType="1"/>
            <a:stCxn id="36880" idx="3"/>
            <a:endCxn id="36888" idx="3"/>
          </p:cNvCxnSpPr>
          <p:nvPr/>
        </p:nvCxnSpPr>
        <p:spPr bwMode="auto">
          <a:xfrm flipV="1">
            <a:off x="6851650" y="5264150"/>
            <a:ext cx="479425" cy="36988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1" name="AutoShape 48"/>
          <p:cNvCxnSpPr>
            <a:cxnSpLocks noChangeShapeType="1"/>
            <a:stCxn id="36880" idx="3"/>
            <a:endCxn id="36887" idx="2"/>
          </p:cNvCxnSpPr>
          <p:nvPr/>
        </p:nvCxnSpPr>
        <p:spPr bwMode="auto">
          <a:xfrm>
            <a:off x="6851650" y="5634038"/>
            <a:ext cx="288925" cy="1206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2" name="AutoShape 49"/>
          <p:cNvCxnSpPr>
            <a:cxnSpLocks noChangeShapeType="1"/>
            <a:stCxn id="36867" idx="1"/>
            <a:endCxn id="36869" idx="5"/>
          </p:cNvCxnSpPr>
          <p:nvPr/>
        </p:nvCxnSpPr>
        <p:spPr bwMode="auto">
          <a:xfrm flipH="1" flipV="1">
            <a:off x="1109663" y="1223963"/>
            <a:ext cx="608012" cy="6032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3" name="AutoShape 50"/>
          <p:cNvCxnSpPr>
            <a:cxnSpLocks noChangeShapeType="1"/>
            <a:stCxn id="36867" idx="1"/>
            <a:endCxn id="36872" idx="6"/>
          </p:cNvCxnSpPr>
          <p:nvPr/>
        </p:nvCxnSpPr>
        <p:spPr bwMode="auto">
          <a:xfrm flipH="1" flipV="1">
            <a:off x="1300163" y="1793875"/>
            <a:ext cx="417512" cy="3333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4" name="AutoShape 51"/>
          <p:cNvCxnSpPr>
            <a:cxnSpLocks noChangeShapeType="1"/>
            <a:stCxn id="36867" idx="1"/>
            <a:endCxn id="36871" idx="7"/>
          </p:cNvCxnSpPr>
          <p:nvPr/>
        </p:nvCxnSpPr>
        <p:spPr bwMode="auto">
          <a:xfrm flipH="1">
            <a:off x="1109663" y="1827213"/>
            <a:ext cx="608012" cy="534987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5" name="AutoShape 52"/>
          <p:cNvCxnSpPr>
            <a:cxnSpLocks noChangeShapeType="1"/>
            <a:stCxn id="36881" idx="3"/>
            <a:endCxn id="36885" idx="3"/>
          </p:cNvCxnSpPr>
          <p:nvPr/>
        </p:nvCxnSpPr>
        <p:spPr bwMode="auto">
          <a:xfrm flipV="1">
            <a:off x="6580188" y="1147763"/>
            <a:ext cx="749300" cy="5873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6" name="AutoShape 53"/>
          <p:cNvCxnSpPr>
            <a:cxnSpLocks noChangeShapeType="1"/>
            <a:stCxn id="36881" idx="3"/>
            <a:endCxn id="36884" idx="2"/>
          </p:cNvCxnSpPr>
          <p:nvPr/>
        </p:nvCxnSpPr>
        <p:spPr bwMode="auto">
          <a:xfrm flipV="1">
            <a:off x="6580188" y="1716088"/>
            <a:ext cx="558800" cy="190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7" name="AutoShape 54"/>
          <p:cNvCxnSpPr>
            <a:cxnSpLocks noChangeShapeType="1"/>
            <a:stCxn id="36881" idx="3"/>
            <a:endCxn id="36886" idx="1"/>
          </p:cNvCxnSpPr>
          <p:nvPr/>
        </p:nvCxnSpPr>
        <p:spPr bwMode="auto">
          <a:xfrm>
            <a:off x="6580188" y="1735138"/>
            <a:ext cx="749300" cy="550862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8" name="AutoShape 55"/>
          <p:cNvCxnSpPr>
            <a:cxnSpLocks noChangeShapeType="1"/>
            <a:stCxn id="36878" idx="1"/>
            <a:endCxn id="36876" idx="6"/>
          </p:cNvCxnSpPr>
          <p:nvPr/>
        </p:nvCxnSpPr>
        <p:spPr bwMode="auto">
          <a:xfrm flipH="1" flipV="1">
            <a:off x="3198813" y="3773488"/>
            <a:ext cx="434975" cy="12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6919" name="Text Box 56"/>
          <p:cNvSpPr txBox="1">
            <a:spLocks noChangeArrowheads="1"/>
          </p:cNvSpPr>
          <p:nvPr/>
        </p:nvSpPr>
        <p:spPr bwMode="auto">
          <a:xfrm>
            <a:off x="6103938" y="4795838"/>
            <a:ext cx="37623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36920" name="Text Box 57"/>
          <p:cNvSpPr txBox="1">
            <a:spLocks noChangeArrowheads="1"/>
          </p:cNvSpPr>
          <p:nvPr/>
        </p:nvSpPr>
        <p:spPr bwMode="auto">
          <a:xfrm>
            <a:off x="5113338" y="10620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36921" name="Text Box 58"/>
          <p:cNvSpPr txBox="1">
            <a:spLocks noChangeArrowheads="1"/>
          </p:cNvSpPr>
          <p:nvPr/>
        </p:nvSpPr>
        <p:spPr bwMode="auto">
          <a:xfrm>
            <a:off x="5119688" y="4795838"/>
            <a:ext cx="37623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36922" name="Text Box 59"/>
          <p:cNvSpPr txBox="1">
            <a:spLocks noChangeArrowheads="1"/>
          </p:cNvSpPr>
          <p:nvPr/>
        </p:nvSpPr>
        <p:spPr bwMode="auto">
          <a:xfrm>
            <a:off x="5048250" y="5557838"/>
            <a:ext cx="3778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36923" name="Text Box 60"/>
          <p:cNvSpPr txBox="1">
            <a:spLocks noChangeArrowheads="1"/>
          </p:cNvSpPr>
          <p:nvPr/>
        </p:nvSpPr>
        <p:spPr bwMode="auto">
          <a:xfrm>
            <a:off x="2159000" y="20526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36924" name="Text Box 61"/>
          <p:cNvSpPr txBox="1">
            <a:spLocks noChangeArrowheads="1"/>
          </p:cNvSpPr>
          <p:nvPr/>
        </p:nvSpPr>
        <p:spPr bwMode="auto">
          <a:xfrm>
            <a:off x="5957888" y="19764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36925" name="Text Box 62"/>
          <p:cNvSpPr txBox="1">
            <a:spLocks noChangeArrowheads="1"/>
          </p:cNvSpPr>
          <p:nvPr/>
        </p:nvSpPr>
        <p:spPr bwMode="auto">
          <a:xfrm>
            <a:off x="2862263" y="55578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36926" name="Text Box 63"/>
          <p:cNvSpPr txBox="1">
            <a:spLocks noChangeArrowheads="1"/>
          </p:cNvSpPr>
          <p:nvPr/>
        </p:nvSpPr>
        <p:spPr bwMode="auto">
          <a:xfrm>
            <a:off x="5253038" y="2281238"/>
            <a:ext cx="54768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36927" name="Text Box 64"/>
          <p:cNvSpPr txBox="1">
            <a:spLocks noChangeArrowheads="1"/>
          </p:cNvSpPr>
          <p:nvPr/>
        </p:nvSpPr>
        <p:spPr bwMode="auto">
          <a:xfrm>
            <a:off x="6026150" y="1062038"/>
            <a:ext cx="5476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36928" name="Text Box 65"/>
          <p:cNvSpPr txBox="1">
            <a:spLocks noChangeArrowheads="1"/>
          </p:cNvSpPr>
          <p:nvPr/>
        </p:nvSpPr>
        <p:spPr bwMode="auto">
          <a:xfrm>
            <a:off x="4619625" y="1671638"/>
            <a:ext cx="5476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36929" name="Text Box 66"/>
          <p:cNvSpPr txBox="1">
            <a:spLocks noChangeArrowheads="1"/>
          </p:cNvSpPr>
          <p:nvPr/>
        </p:nvSpPr>
        <p:spPr bwMode="auto">
          <a:xfrm>
            <a:off x="3284538" y="16716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6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Relationale Darstellung von Entitytypen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7703" y="1268760"/>
            <a:ext cx="8886825" cy="5181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de-DE" sz="2000" b="1" dirty="0" smtClean="0">
                <a:latin typeface="Arial" charset="0"/>
                <a:ea typeface="ＭＳ Ｐゴシック" charset="0"/>
              </a:rPr>
              <a:t>Studenten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: {</a:t>
            </a:r>
            <a:r>
              <a:rPr lang="de-DE" sz="2000" dirty="0">
                <a:latin typeface="Arial" charset="0"/>
                <a:ea typeface="ＭＳ Ｐゴシック" charset="0"/>
              </a:rPr>
              <a:t>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MatrNr:integer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>
                <a:latin typeface="Arial" charset="0"/>
                <a:ea typeface="ＭＳ Ｐゴシック" charset="0"/>
              </a:rPr>
              <a:t>Name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i="1" dirty="0">
                <a:latin typeface="Arial" charset="0"/>
                <a:ea typeface="ＭＳ Ｐゴシック" charset="0"/>
              </a:rPr>
              <a:t>, Semester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>
                <a:latin typeface="Arial" charset="0"/>
                <a:ea typeface="ＭＳ Ｐゴシック" charset="0"/>
              </a:rPr>
              <a:t>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buFontTx/>
              <a:buNone/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Vorlesungen</a:t>
            </a:r>
            <a:r>
              <a:rPr lang="de-DE" sz="2000" dirty="0">
                <a:latin typeface="Arial" charset="0"/>
                <a:ea typeface="ＭＳ Ｐゴシック" charset="0"/>
              </a:rPr>
              <a:t>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VorlNr:integer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>
                <a:latin typeface="Arial" charset="0"/>
                <a:ea typeface="ＭＳ Ｐゴシック" charset="0"/>
              </a:rPr>
              <a:t>Titel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i="1" dirty="0">
                <a:latin typeface="Arial" charset="0"/>
                <a:ea typeface="ＭＳ Ｐゴシック" charset="0"/>
              </a:rPr>
              <a:t>, SWS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>
                <a:latin typeface="Arial" charset="0"/>
                <a:ea typeface="ＭＳ Ｐゴシック" charset="0"/>
              </a:rPr>
              <a:t>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buFontTx/>
              <a:buNone/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Professoren</a:t>
            </a:r>
            <a:r>
              <a:rPr lang="de-DE" sz="2000" dirty="0">
                <a:latin typeface="Arial" charset="0"/>
                <a:ea typeface="ＭＳ Ｐゴシック" charset="0"/>
              </a:rPr>
              <a:t>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PersNr:integer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>
                <a:latin typeface="Arial" charset="0"/>
                <a:ea typeface="ＭＳ Ｐゴシック" charset="0"/>
              </a:rPr>
              <a:t>Name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i="1" dirty="0">
                <a:latin typeface="Arial" charset="0"/>
                <a:ea typeface="ＭＳ Ｐゴシック" charset="0"/>
              </a:rPr>
              <a:t>, Rang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i="1" dirty="0">
                <a:latin typeface="Arial" charset="0"/>
                <a:ea typeface="ＭＳ Ｐゴシック" charset="0"/>
              </a:rPr>
              <a:t>, Raum</a:t>
            </a:r>
            <a:r>
              <a:rPr lang="de-DE" sz="2000" dirty="0">
                <a:latin typeface="Arial" charset="0"/>
                <a:ea typeface="ＭＳ Ｐゴシック" charset="0"/>
              </a:rPr>
              <a:t>:</a:t>
            </a:r>
            <a:r>
              <a:rPr lang="de-DE" sz="2000" i="1" dirty="0">
                <a:latin typeface="Arial" charset="0"/>
                <a:ea typeface="ＭＳ Ｐゴシック" charset="0"/>
              </a:rPr>
              <a:t> 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buFontTx/>
              <a:buNone/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Assistenten</a:t>
            </a:r>
            <a:r>
              <a:rPr lang="de-DE" sz="2000" dirty="0">
                <a:latin typeface="Arial" charset="0"/>
                <a:ea typeface="ＭＳ Ｐゴシック" charset="0"/>
              </a:rPr>
              <a:t>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PersNr:integer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>
                <a:latin typeface="Arial" charset="0"/>
                <a:ea typeface="ＭＳ Ｐゴシック" charset="0"/>
              </a:rPr>
              <a:t>Name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i="1" dirty="0">
                <a:latin typeface="Arial" charset="0"/>
                <a:ea typeface="ＭＳ Ｐゴシック" charset="0"/>
              </a:rPr>
              <a:t>, Fachgebiet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ChangeArrowheads="1"/>
          </p:cNvSpPr>
          <p:nvPr/>
        </p:nvSpPr>
        <p:spPr bwMode="auto">
          <a:xfrm>
            <a:off x="4953000" y="5410200"/>
            <a:ext cx="1676400" cy="533400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2" name="Rectangle 3"/>
          <p:cNvSpPr>
            <a:spLocks noChangeArrowheads="1"/>
          </p:cNvSpPr>
          <p:nvPr/>
        </p:nvSpPr>
        <p:spPr bwMode="auto">
          <a:xfrm>
            <a:off x="2743200" y="5410200"/>
            <a:ext cx="1600200" cy="609600"/>
          </a:xfrm>
          <a:prstGeom prst="rect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838200" y="5410200"/>
            <a:ext cx="1676400" cy="6096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323850"/>
            <a:ext cx="8675687" cy="66992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Relationale Darstellung von Beziehungen</a:t>
            </a:r>
          </a:p>
        </p:txBody>
      </p:sp>
      <p:sp>
        <p:nvSpPr>
          <p:cNvPr id="40965" name="Oval 6"/>
          <p:cNvSpPr>
            <a:spLocks noChangeArrowheads="1"/>
          </p:cNvSpPr>
          <p:nvPr/>
        </p:nvSpPr>
        <p:spPr bwMode="auto">
          <a:xfrm>
            <a:off x="1981200" y="1295400"/>
            <a:ext cx="1295400" cy="457200"/>
          </a:xfrm>
          <a:prstGeom prst="ellipse">
            <a:avLst/>
          </a:prstGeom>
          <a:solidFill>
            <a:srgbClr val="FFFF00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</a:t>
            </a:r>
            <a:r>
              <a:rPr lang="de-DE" sz="2400" baseline="-25000">
                <a:latin typeface="Times New Roman" charset="0"/>
              </a:rPr>
              <a:t>11</a:t>
            </a:r>
            <a:endParaRPr lang="de-DE" sz="2400">
              <a:latin typeface="Times New Roman" charset="0"/>
            </a:endParaRPr>
          </a:p>
        </p:txBody>
      </p:sp>
      <p:sp>
        <p:nvSpPr>
          <p:cNvPr id="40966" name="Oval 7"/>
          <p:cNvSpPr>
            <a:spLocks noChangeArrowheads="1"/>
          </p:cNvSpPr>
          <p:nvPr/>
        </p:nvSpPr>
        <p:spPr bwMode="auto">
          <a:xfrm>
            <a:off x="5181600" y="1295400"/>
            <a:ext cx="1371600" cy="533400"/>
          </a:xfrm>
          <a:prstGeom prst="ellipse">
            <a:avLst/>
          </a:prstGeom>
          <a:solidFill>
            <a:srgbClr val="FFFF00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Times New Roman" charset="0"/>
            </a:endParaRPr>
          </a:p>
        </p:txBody>
      </p:sp>
      <p:sp>
        <p:nvSpPr>
          <p:cNvPr id="40967" name="Rectangle 8"/>
          <p:cNvSpPr>
            <a:spLocks noChangeArrowheads="1"/>
          </p:cNvSpPr>
          <p:nvPr/>
        </p:nvSpPr>
        <p:spPr bwMode="auto">
          <a:xfrm>
            <a:off x="3733800" y="1295400"/>
            <a:ext cx="1143000" cy="5334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E</a:t>
            </a:r>
            <a:r>
              <a:rPr lang="de-DE" sz="2400" baseline="-25000">
                <a:latin typeface="Times New Roman" charset="0"/>
              </a:rPr>
              <a:t>1</a:t>
            </a:r>
            <a:endParaRPr lang="de-DE" sz="2400">
              <a:latin typeface="Times New Roman" charset="0"/>
            </a:endParaRPr>
          </a:p>
        </p:txBody>
      </p:sp>
      <p:cxnSp>
        <p:nvCxnSpPr>
          <p:cNvPr id="40968" name="AutoShape 9"/>
          <p:cNvCxnSpPr>
            <a:cxnSpLocks noChangeShapeType="1"/>
            <a:stCxn id="40967" idx="3"/>
            <a:endCxn id="40966" idx="2"/>
          </p:cNvCxnSpPr>
          <p:nvPr/>
        </p:nvCxnSpPr>
        <p:spPr bwMode="auto">
          <a:xfrm>
            <a:off x="4876800" y="1562100"/>
            <a:ext cx="2873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0969" name="AutoShape 10"/>
          <p:cNvSpPr>
            <a:spLocks noChangeArrowheads="1"/>
          </p:cNvSpPr>
          <p:nvPr/>
        </p:nvSpPr>
        <p:spPr bwMode="auto">
          <a:xfrm>
            <a:off x="3505200" y="2362200"/>
            <a:ext cx="1600200" cy="838200"/>
          </a:xfrm>
          <a:prstGeom prst="diamond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</a:t>
            </a:r>
          </a:p>
        </p:txBody>
      </p:sp>
      <p:cxnSp>
        <p:nvCxnSpPr>
          <p:cNvPr id="40970" name="AutoShape 11"/>
          <p:cNvCxnSpPr>
            <a:cxnSpLocks noChangeShapeType="1"/>
            <a:stCxn id="40967" idx="2"/>
            <a:endCxn id="40969" idx="0"/>
          </p:cNvCxnSpPr>
          <p:nvPr/>
        </p:nvCxnSpPr>
        <p:spPr bwMode="auto">
          <a:xfrm>
            <a:off x="4305300" y="1828800"/>
            <a:ext cx="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0971" name="Oval 12"/>
          <p:cNvSpPr>
            <a:spLocks noChangeArrowheads="1"/>
          </p:cNvSpPr>
          <p:nvPr/>
        </p:nvSpPr>
        <p:spPr bwMode="auto">
          <a:xfrm>
            <a:off x="1981200" y="1905000"/>
            <a:ext cx="1143000" cy="3810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...</a:t>
            </a:r>
          </a:p>
        </p:txBody>
      </p:sp>
      <p:sp>
        <p:nvSpPr>
          <p:cNvPr id="40972" name="Oval 13"/>
          <p:cNvSpPr>
            <a:spLocks noChangeArrowheads="1"/>
          </p:cNvSpPr>
          <p:nvPr/>
        </p:nvSpPr>
        <p:spPr bwMode="auto">
          <a:xfrm>
            <a:off x="5410200" y="2057400"/>
            <a:ext cx="1143000" cy="457200"/>
          </a:xfrm>
          <a:prstGeom prst="ellipse">
            <a:avLst/>
          </a:prstGeom>
          <a:solidFill>
            <a:srgbClr val="FF6600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</a:t>
            </a:r>
            <a:r>
              <a:rPr lang="de-DE" sz="2400" i="1" baseline="30000">
                <a:latin typeface="Times New Roman" charset="0"/>
              </a:rPr>
              <a:t>R</a:t>
            </a:r>
            <a:r>
              <a:rPr lang="de-DE" sz="2400" baseline="-25000">
                <a:latin typeface="Times New Roman" charset="0"/>
              </a:rPr>
              <a:t>1</a:t>
            </a:r>
            <a:endParaRPr lang="de-DE" sz="2400">
              <a:latin typeface="Times New Roman" charset="0"/>
            </a:endParaRPr>
          </a:p>
        </p:txBody>
      </p:sp>
      <p:sp>
        <p:nvSpPr>
          <p:cNvPr id="40973" name="Oval 14"/>
          <p:cNvSpPr>
            <a:spLocks noChangeArrowheads="1"/>
          </p:cNvSpPr>
          <p:nvPr/>
        </p:nvSpPr>
        <p:spPr bwMode="auto">
          <a:xfrm>
            <a:off x="5410200" y="2895600"/>
            <a:ext cx="1295400" cy="685800"/>
          </a:xfrm>
          <a:prstGeom prst="ellipse">
            <a:avLst/>
          </a:prstGeom>
          <a:solidFill>
            <a:srgbClr val="FF6600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i="1">
              <a:latin typeface="Times New Roman" charset="0"/>
            </a:endParaRPr>
          </a:p>
        </p:txBody>
      </p:sp>
      <p:sp>
        <p:nvSpPr>
          <p:cNvPr id="40974" name="Rectangle 15"/>
          <p:cNvSpPr>
            <a:spLocks noChangeArrowheads="1"/>
          </p:cNvSpPr>
          <p:nvPr/>
        </p:nvSpPr>
        <p:spPr bwMode="auto">
          <a:xfrm>
            <a:off x="5105400" y="3733800"/>
            <a:ext cx="914400" cy="4572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E</a:t>
            </a:r>
            <a:r>
              <a:rPr lang="de-DE" sz="2400" i="1" baseline="-25000">
                <a:latin typeface="Times New Roman" charset="0"/>
              </a:rPr>
              <a:t>n</a:t>
            </a:r>
            <a:endParaRPr lang="de-DE" sz="2400" i="1">
              <a:latin typeface="Times New Roman" charset="0"/>
            </a:endParaRPr>
          </a:p>
        </p:txBody>
      </p:sp>
      <p:sp>
        <p:nvSpPr>
          <p:cNvPr id="40975" name="Rectangle 16"/>
          <p:cNvSpPr>
            <a:spLocks noChangeArrowheads="1"/>
          </p:cNvSpPr>
          <p:nvPr/>
        </p:nvSpPr>
        <p:spPr bwMode="auto">
          <a:xfrm>
            <a:off x="2514600" y="3733800"/>
            <a:ext cx="914400" cy="4572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E</a:t>
            </a:r>
            <a:r>
              <a:rPr lang="de-DE" sz="2400" baseline="-25000">
                <a:latin typeface="Times New Roman" charset="0"/>
              </a:rPr>
              <a:t>2</a:t>
            </a:r>
            <a:endParaRPr lang="de-DE" sz="2400">
              <a:latin typeface="Times New Roman" charset="0"/>
            </a:endParaRPr>
          </a:p>
        </p:txBody>
      </p:sp>
      <p:cxnSp>
        <p:nvCxnSpPr>
          <p:cNvPr id="40976" name="AutoShape 17"/>
          <p:cNvCxnSpPr>
            <a:cxnSpLocks noChangeShapeType="1"/>
            <a:stCxn id="40969" idx="2"/>
            <a:endCxn id="40975" idx="0"/>
          </p:cNvCxnSpPr>
          <p:nvPr/>
        </p:nvCxnSpPr>
        <p:spPr bwMode="auto">
          <a:xfrm flipH="1">
            <a:off x="2971800" y="3200400"/>
            <a:ext cx="13335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77" name="AutoShape 18"/>
          <p:cNvCxnSpPr>
            <a:cxnSpLocks noChangeShapeType="1"/>
            <a:stCxn id="40969" idx="2"/>
            <a:endCxn id="40974" idx="0"/>
          </p:cNvCxnSpPr>
          <p:nvPr/>
        </p:nvCxnSpPr>
        <p:spPr bwMode="auto">
          <a:xfrm>
            <a:off x="4305300" y="3200400"/>
            <a:ext cx="12573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0978" name="Oval 19"/>
          <p:cNvSpPr>
            <a:spLocks noChangeArrowheads="1"/>
          </p:cNvSpPr>
          <p:nvPr/>
        </p:nvSpPr>
        <p:spPr bwMode="auto">
          <a:xfrm>
            <a:off x="6324600" y="3810000"/>
            <a:ext cx="1295400" cy="457200"/>
          </a:xfrm>
          <a:prstGeom prst="ellipse">
            <a:avLst/>
          </a:prstGeom>
          <a:solidFill>
            <a:srgbClr val="FF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</a:t>
            </a:r>
            <a:r>
              <a:rPr lang="de-DE" sz="2400" i="1" baseline="-25000">
                <a:latin typeface="Times New Roman" charset="0"/>
              </a:rPr>
              <a:t>n</a:t>
            </a:r>
            <a:r>
              <a:rPr lang="de-DE" sz="2400" baseline="-25000">
                <a:latin typeface="Times New Roman" charset="0"/>
              </a:rPr>
              <a:t>1</a:t>
            </a:r>
            <a:endParaRPr lang="de-DE" sz="2400">
              <a:latin typeface="Times New Roman" charset="0"/>
            </a:endParaRPr>
          </a:p>
        </p:txBody>
      </p:sp>
      <p:sp>
        <p:nvSpPr>
          <p:cNvPr id="40979" name="Oval 20"/>
          <p:cNvSpPr>
            <a:spLocks noChangeArrowheads="1"/>
          </p:cNvSpPr>
          <p:nvPr/>
        </p:nvSpPr>
        <p:spPr bwMode="auto">
          <a:xfrm>
            <a:off x="6324600" y="4419600"/>
            <a:ext cx="1447800" cy="609600"/>
          </a:xfrm>
          <a:prstGeom prst="ellipse">
            <a:avLst/>
          </a:prstGeom>
          <a:solidFill>
            <a:srgbClr val="FF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charset="0"/>
            </a:endParaRPr>
          </a:p>
        </p:txBody>
      </p:sp>
      <p:sp>
        <p:nvSpPr>
          <p:cNvPr id="40980" name="Oval 21"/>
          <p:cNvSpPr>
            <a:spLocks noChangeArrowheads="1"/>
          </p:cNvSpPr>
          <p:nvPr/>
        </p:nvSpPr>
        <p:spPr bwMode="auto">
          <a:xfrm>
            <a:off x="762000" y="3352800"/>
            <a:ext cx="1295400" cy="457200"/>
          </a:xfrm>
          <a:prstGeom prst="ellipse">
            <a:avLst/>
          </a:prstGeom>
          <a:solidFill>
            <a:srgbClr val="99FF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</a:t>
            </a:r>
            <a:r>
              <a:rPr lang="de-DE" sz="2400" baseline="-25000">
                <a:latin typeface="Times New Roman" charset="0"/>
              </a:rPr>
              <a:t>21</a:t>
            </a:r>
            <a:endParaRPr lang="de-DE" sz="2400">
              <a:latin typeface="Times New Roman" charset="0"/>
            </a:endParaRPr>
          </a:p>
        </p:txBody>
      </p:sp>
      <p:sp>
        <p:nvSpPr>
          <p:cNvPr id="40981" name="Oval 22"/>
          <p:cNvSpPr>
            <a:spLocks noChangeArrowheads="1"/>
          </p:cNvSpPr>
          <p:nvPr/>
        </p:nvSpPr>
        <p:spPr bwMode="auto">
          <a:xfrm>
            <a:off x="685800" y="4191000"/>
            <a:ext cx="1371600" cy="609600"/>
          </a:xfrm>
          <a:prstGeom prst="ellipse">
            <a:avLst/>
          </a:prstGeom>
          <a:solidFill>
            <a:srgbClr val="99FF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i="1">
              <a:latin typeface="Times New Roman" charset="0"/>
            </a:endParaRPr>
          </a:p>
        </p:txBody>
      </p:sp>
      <p:sp>
        <p:nvSpPr>
          <p:cNvPr id="40982" name="Oval 23"/>
          <p:cNvSpPr>
            <a:spLocks noChangeArrowheads="1"/>
          </p:cNvSpPr>
          <p:nvPr/>
        </p:nvSpPr>
        <p:spPr bwMode="auto">
          <a:xfrm>
            <a:off x="2362200" y="4495800"/>
            <a:ext cx="1143000" cy="3810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...</a:t>
            </a:r>
          </a:p>
        </p:txBody>
      </p:sp>
      <p:sp>
        <p:nvSpPr>
          <p:cNvPr id="40983" name="Oval 24"/>
          <p:cNvSpPr>
            <a:spLocks noChangeArrowheads="1"/>
          </p:cNvSpPr>
          <p:nvPr/>
        </p:nvSpPr>
        <p:spPr bwMode="auto">
          <a:xfrm>
            <a:off x="5029200" y="4495800"/>
            <a:ext cx="1143000" cy="3810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...</a:t>
            </a:r>
          </a:p>
        </p:txBody>
      </p:sp>
      <p:sp>
        <p:nvSpPr>
          <p:cNvPr id="40984" name="Text Box 25"/>
          <p:cNvSpPr txBox="1">
            <a:spLocks noChangeArrowheads="1"/>
          </p:cNvSpPr>
          <p:nvPr/>
        </p:nvSpPr>
        <p:spPr bwMode="auto">
          <a:xfrm rot="5328716">
            <a:off x="5961856" y="2432844"/>
            <a:ext cx="4921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200" b="1">
                <a:latin typeface="Times New Roman" charset="0"/>
              </a:rPr>
              <a:t>...</a:t>
            </a:r>
          </a:p>
        </p:txBody>
      </p:sp>
      <p:sp>
        <p:nvSpPr>
          <p:cNvPr id="40985" name="Text Box 26"/>
          <p:cNvSpPr txBox="1">
            <a:spLocks noChangeArrowheads="1"/>
          </p:cNvSpPr>
          <p:nvPr/>
        </p:nvSpPr>
        <p:spPr bwMode="auto">
          <a:xfrm>
            <a:off x="4037013" y="3810000"/>
            <a:ext cx="492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200" b="1">
                <a:latin typeface="Times New Roman" charset="0"/>
              </a:rPr>
              <a:t>...</a:t>
            </a:r>
          </a:p>
        </p:txBody>
      </p:sp>
      <p:sp>
        <p:nvSpPr>
          <p:cNvPr id="40986" name="Text Box 27"/>
          <p:cNvSpPr txBox="1">
            <a:spLocks noChangeArrowheads="1"/>
          </p:cNvSpPr>
          <p:nvPr/>
        </p:nvSpPr>
        <p:spPr bwMode="auto">
          <a:xfrm>
            <a:off x="898525" y="4841875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endParaRPr lang="en-US">
              <a:latin typeface="Times New Roman" charset="0"/>
            </a:endParaRPr>
          </a:p>
        </p:txBody>
      </p:sp>
      <p:graphicFrame>
        <p:nvGraphicFramePr>
          <p:cNvPr id="40987" name="Object 2"/>
          <p:cNvGraphicFramePr>
            <a:graphicFrameLocks noChangeAspect="1"/>
          </p:cNvGraphicFramePr>
          <p:nvPr/>
        </p:nvGraphicFramePr>
        <p:xfrm>
          <a:off x="5562600" y="1295400"/>
          <a:ext cx="584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08" name="Formel" r:id="rId4" imgW="622300" imgH="546100" progId="Equation.3">
                  <p:embed/>
                </p:oleObj>
              </mc:Choice>
              <mc:Fallback>
                <p:oleObj name="Formel" r:id="rId4" imgW="622300" imgH="546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295400"/>
                        <a:ext cx="584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88" name="Object 3"/>
          <p:cNvGraphicFramePr>
            <a:graphicFrameLocks noChangeAspect="1"/>
          </p:cNvGraphicFramePr>
          <p:nvPr/>
        </p:nvGraphicFramePr>
        <p:xfrm>
          <a:off x="5715000" y="2895600"/>
          <a:ext cx="609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09" name="Formel" r:id="rId6" imgW="609600" imgH="838200" progId="Equation.3">
                  <p:embed/>
                </p:oleObj>
              </mc:Choice>
              <mc:Fallback>
                <p:oleObj name="Formel" r:id="rId6" imgW="609600" imgH="838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895600"/>
                        <a:ext cx="609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89" name="Object 4"/>
          <p:cNvGraphicFramePr>
            <a:graphicFrameLocks noChangeAspect="1"/>
          </p:cNvGraphicFramePr>
          <p:nvPr/>
        </p:nvGraphicFramePr>
        <p:xfrm>
          <a:off x="6743700" y="4419600"/>
          <a:ext cx="723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10" name="Formel" r:id="rId8" imgW="723900" imgH="622300" progId="Equation.3">
                  <p:embed/>
                </p:oleObj>
              </mc:Choice>
              <mc:Fallback>
                <p:oleObj name="Formel" r:id="rId8" imgW="723900" imgH="622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3700" y="4419600"/>
                        <a:ext cx="7239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0" name="Object 5"/>
          <p:cNvGraphicFramePr>
            <a:graphicFrameLocks noChangeAspect="1"/>
          </p:cNvGraphicFramePr>
          <p:nvPr/>
        </p:nvGraphicFramePr>
        <p:xfrm>
          <a:off x="990600" y="4184650"/>
          <a:ext cx="7239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11" name="Formel" r:id="rId10" imgW="723900" imgH="622300" progId="Equation.3">
                  <p:embed/>
                </p:oleObj>
              </mc:Choice>
              <mc:Fallback>
                <p:oleObj name="Formel" r:id="rId10" imgW="723900" imgH="622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184650"/>
                        <a:ext cx="7239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1" name="Rectangle 32"/>
          <p:cNvSpPr>
            <a:spLocks noChangeArrowheads="1"/>
          </p:cNvSpPr>
          <p:nvPr/>
        </p:nvSpPr>
        <p:spPr bwMode="auto">
          <a:xfrm>
            <a:off x="6858000" y="5410200"/>
            <a:ext cx="1600200" cy="6096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92" name="Object 6"/>
          <p:cNvGraphicFramePr>
            <a:graphicFrameLocks noChangeAspect="1"/>
          </p:cNvGraphicFramePr>
          <p:nvPr/>
        </p:nvGraphicFramePr>
        <p:xfrm>
          <a:off x="914400" y="5334000"/>
          <a:ext cx="7696200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12" name="Formel" r:id="rId12" imgW="3060700" imgH="469900" progId="Equation.3">
                  <p:embed/>
                </p:oleObj>
              </mc:Choice>
              <mc:Fallback>
                <p:oleObj name="Formel" r:id="rId12" imgW="3060700" imgH="469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334000"/>
                        <a:ext cx="7696200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993" name="AutoShape 34"/>
          <p:cNvCxnSpPr>
            <a:cxnSpLocks noChangeShapeType="1"/>
            <a:stCxn id="40967" idx="1"/>
            <a:endCxn id="40965" idx="6"/>
          </p:cNvCxnSpPr>
          <p:nvPr/>
        </p:nvCxnSpPr>
        <p:spPr bwMode="auto">
          <a:xfrm flipH="1" flipV="1">
            <a:off x="3294063" y="1524000"/>
            <a:ext cx="439737" cy="381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4" name="AutoShape 35"/>
          <p:cNvCxnSpPr>
            <a:cxnSpLocks noChangeShapeType="1"/>
            <a:stCxn id="40967" idx="1"/>
            <a:endCxn id="40971" idx="6"/>
          </p:cNvCxnSpPr>
          <p:nvPr/>
        </p:nvCxnSpPr>
        <p:spPr bwMode="auto">
          <a:xfrm flipH="1">
            <a:off x="3124200" y="1562100"/>
            <a:ext cx="609600" cy="5334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5" name="AutoShape 36"/>
          <p:cNvCxnSpPr>
            <a:cxnSpLocks noChangeShapeType="1"/>
            <a:stCxn id="40967" idx="3"/>
            <a:endCxn id="40966" idx="2"/>
          </p:cNvCxnSpPr>
          <p:nvPr/>
        </p:nvCxnSpPr>
        <p:spPr bwMode="auto">
          <a:xfrm>
            <a:off x="4876800" y="1562100"/>
            <a:ext cx="287338" cy="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6" name="AutoShape 37"/>
          <p:cNvCxnSpPr>
            <a:cxnSpLocks noChangeShapeType="1"/>
            <a:stCxn id="40975" idx="1"/>
            <a:endCxn id="40980" idx="6"/>
          </p:cNvCxnSpPr>
          <p:nvPr/>
        </p:nvCxnSpPr>
        <p:spPr bwMode="auto">
          <a:xfrm flipH="1" flipV="1">
            <a:off x="2074863" y="3581400"/>
            <a:ext cx="439737" cy="3810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7" name="AutoShape 38"/>
          <p:cNvCxnSpPr>
            <a:cxnSpLocks noChangeShapeType="1"/>
            <a:stCxn id="40975" idx="1"/>
            <a:endCxn id="40981" idx="6"/>
          </p:cNvCxnSpPr>
          <p:nvPr/>
        </p:nvCxnSpPr>
        <p:spPr bwMode="auto">
          <a:xfrm flipH="1">
            <a:off x="2074863" y="3962400"/>
            <a:ext cx="439737" cy="5334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8" name="AutoShape 39"/>
          <p:cNvCxnSpPr>
            <a:cxnSpLocks noChangeShapeType="1"/>
            <a:stCxn id="40975" idx="2"/>
            <a:endCxn id="40982" idx="0"/>
          </p:cNvCxnSpPr>
          <p:nvPr/>
        </p:nvCxnSpPr>
        <p:spPr bwMode="auto">
          <a:xfrm flipH="1">
            <a:off x="2933700" y="4191000"/>
            <a:ext cx="38100" cy="3048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9" name="AutoShape 40"/>
          <p:cNvCxnSpPr>
            <a:cxnSpLocks noChangeShapeType="1"/>
            <a:stCxn id="40974" idx="2"/>
            <a:endCxn id="40983" idx="0"/>
          </p:cNvCxnSpPr>
          <p:nvPr/>
        </p:nvCxnSpPr>
        <p:spPr bwMode="auto">
          <a:xfrm>
            <a:off x="5562600" y="4191000"/>
            <a:ext cx="38100" cy="3048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000" name="AutoShape 41"/>
          <p:cNvCxnSpPr>
            <a:cxnSpLocks noChangeShapeType="1"/>
            <a:stCxn id="40974" idx="3"/>
            <a:endCxn id="40978" idx="2"/>
          </p:cNvCxnSpPr>
          <p:nvPr/>
        </p:nvCxnSpPr>
        <p:spPr bwMode="auto">
          <a:xfrm>
            <a:off x="6019800" y="3962400"/>
            <a:ext cx="287338" cy="762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001" name="AutoShape 42"/>
          <p:cNvCxnSpPr>
            <a:cxnSpLocks noChangeShapeType="1"/>
            <a:stCxn id="40974" idx="3"/>
            <a:endCxn id="40979" idx="1"/>
          </p:cNvCxnSpPr>
          <p:nvPr/>
        </p:nvCxnSpPr>
        <p:spPr bwMode="auto">
          <a:xfrm>
            <a:off x="6019800" y="3962400"/>
            <a:ext cx="517525" cy="5270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002" name="AutoShape 43"/>
          <p:cNvCxnSpPr>
            <a:cxnSpLocks noChangeShapeType="1"/>
            <a:stCxn id="40969" idx="3"/>
            <a:endCxn id="40972" idx="2"/>
          </p:cNvCxnSpPr>
          <p:nvPr/>
        </p:nvCxnSpPr>
        <p:spPr bwMode="auto">
          <a:xfrm flipV="1">
            <a:off x="5105400" y="2286000"/>
            <a:ext cx="304800" cy="4953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003" name="AutoShape 44"/>
          <p:cNvCxnSpPr>
            <a:cxnSpLocks noChangeShapeType="1"/>
            <a:stCxn id="40969" idx="3"/>
            <a:endCxn id="40973" idx="2"/>
          </p:cNvCxnSpPr>
          <p:nvPr/>
        </p:nvCxnSpPr>
        <p:spPr bwMode="auto">
          <a:xfrm>
            <a:off x="5105400" y="2781300"/>
            <a:ext cx="304800" cy="4572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1004" name="Text Box 45"/>
          <p:cNvSpPr txBox="1">
            <a:spLocks noChangeArrowheads="1"/>
          </p:cNvSpPr>
          <p:nvPr/>
        </p:nvSpPr>
        <p:spPr bwMode="auto">
          <a:xfrm>
            <a:off x="-6350" y="5257800"/>
            <a:ext cx="117633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4400">
                <a:latin typeface="Times New Roman" charset="0"/>
              </a:rPr>
              <a:t>R:{[</a:t>
            </a:r>
          </a:p>
        </p:txBody>
      </p:sp>
      <p:sp>
        <p:nvSpPr>
          <p:cNvPr id="41005" name="Text Box 46"/>
          <p:cNvSpPr txBox="1">
            <a:spLocks noChangeArrowheads="1"/>
          </p:cNvSpPr>
          <p:nvPr/>
        </p:nvSpPr>
        <p:spPr bwMode="auto">
          <a:xfrm>
            <a:off x="8304213" y="5257800"/>
            <a:ext cx="642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4400">
                <a:latin typeface="Times New Roman" charset="0"/>
              </a:rPr>
              <a:t>]}</a:t>
            </a:r>
          </a:p>
        </p:txBody>
      </p:sp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Beziehungen unseres Beispiel-Schemas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513" y="1249363"/>
            <a:ext cx="8178800" cy="4800600"/>
          </a:xfrm>
        </p:spPr>
        <p:txBody>
          <a:bodyPr/>
          <a:lstStyle/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hören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dirty="0" err="1">
                <a:latin typeface="Arial" charset="0"/>
                <a:ea typeface="ＭＳ Ｐゴシック" charset="0"/>
              </a:rPr>
              <a:t>MatrNr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dirty="0">
                <a:latin typeface="Arial" charset="0"/>
                <a:ea typeface="ＭＳ Ｐゴシック" charset="0"/>
              </a:rPr>
              <a:t>: integer]}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lesen </a:t>
            </a:r>
            <a:r>
              <a:rPr lang="de-DE" sz="2000" dirty="0">
                <a:latin typeface="Arial" charset="0"/>
                <a:ea typeface="ＭＳ Ｐゴシック" charset="0"/>
              </a:rPr>
              <a:t>: {[</a:t>
            </a:r>
            <a:r>
              <a:rPr lang="de-DE" sz="2000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dirty="0">
                <a:latin typeface="Arial" charset="0"/>
                <a:ea typeface="ＭＳ Ｐゴシック" charset="0"/>
              </a:rPr>
              <a:t>: integer]}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 err="1">
                <a:latin typeface="Arial" charset="0"/>
                <a:ea typeface="ＭＳ Ｐゴシック" charset="0"/>
              </a:rPr>
              <a:t>arbeitenFür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dirty="0" err="1">
                <a:latin typeface="Arial" charset="0"/>
                <a:ea typeface="ＭＳ Ｐゴシック" charset="0"/>
              </a:rPr>
              <a:t>AssistentenPersNr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ProfPersNr</a:t>
            </a:r>
            <a:r>
              <a:rPr lang="de-DE" sz="2000" i="1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voraussetzen</a:t>
            </a:r>
            <a:r>
              <a:rPr lang="de-DE" sz="2000" dirty="0">
                <a:latin typeface="Arial" charset="0"/>
                <a:ea typeface="ＭＳ Ｐゴシック" charset="0"/>
              </a:rPr>
              <a:t> : {[Vorgänger: integer, Nachfolger: integer]} 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prüfen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dirty="0" err="1">
                <a:latin typeface="Arial" charset="0"/>
                <a:ea typeface="ＭＳ Ｐゴシック" charset="0"/>
              </a:rPr>
              <a:t>MatrNr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</a:p>
          <a:p>
            <a:pPr>
              <a:lnSpc>
                <a:spcPct val="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       Note: </a:t>
            </a:r>
            <a:r>
              <a:rPr lang="de-DE" sz="2000" dirty="0" err="1">
                <a:latin typeface="Arial" charset="0"/>
                <a:ea typeface="ＭＳ Ｐゴシック" charset="0"/>
              </a:rPr>
              <a:t>decimal</a:t>
            </a:r>
            <a:r>
              <a:rPr lang="de-DE" sz="2000" dirty="0">
                <a:latin typeface="Arial" charset="0"/>
                <a:ea typeface="ＭＳ Ｐゴシック" charset="0"/>
              </a:rPr>
              <a:t>]}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Schlüssel der Relationen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3" y="1277938"/>
            <a:ext cx="8178800" cy="4800600"/>
          </a:xfrm>
        </p:spPr>
        <p:txBody>
          <a:bodyPr/>
          <a:lstStyle/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hören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MatrNr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lesen </a:t>
            </a:r>
            <a:r>
              <a:rPr lang="de-DE" sz="2000" dirty="0">
                <a:latin typeface="Arial" charset="0"/>
                <a:ea typeface="ＭＳ Ｐゴシック" charset="0"/>
              </a:rPr>
              <a:t>: {[</a:t>
            </a:r>
            <a:r>
              <a:rPr lang="de-DE" sz="2000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]}  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/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Warum nicht beide Attribute?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 err="1">
                <a:latin typeface="Arial" charset="0"/>
                <a:ea typeface="ＭＳ Ｐゴシック" charset="0"/>
              </a:rPr>
              <a:t>arbeitenFür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AssistentenPersNr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ProfPersNr</a:t>
            </a:r>
            <a:r>
              <a:rPr lang="de-DE" sz="2000" i="1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voraussetzen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u="sng" dirty="0">
                <a:latin typeface="Arial" charset="0"/>
                <a:ea typeface="ＭＳ Ｐゴシック" charset="0"/>
              </a:rPr>
              <a:t>Vorgänger: integer, Nachfolger: integer</a:t>
            </a:r>
            <a:r>
              <a:rPr lang="de-DE" sz="2000" dirty="0">
                <a:latin typeface="Arial" charset="0"/>
                <a:ea typeface="ＭＳ Ｐゴシック" charset="0"/>
              </a:rPr>
              <a:t>]} 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prüfen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MatrNr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</a:p>
          <a:p>
            <a:pPr>
              <a:lnSpc>
                <a:spcPct val="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       Note: </a:t>
            </a:r>
            <a:r>
              <a:rPr lang="de-DE" sz="2000" dirty="0" err="1">
                <a:latin typeface="Arial" charset="0"/>
                <a:ea typeface="ＭＳ Ｐゴシック" charset="0"/>
              </a:rPr>
              <a:t>decimal</a:t>
            </a:r>
            <a:r>
              <a:rPr lang="de-DE" sz="2000" dirty="0">
                <a:latin typeface="Arial" charset="0"/>
                <a:ea typeface="ＭＳ Ｐゴシック" charset="0"/>
              </a:rPr>
              <a:t>]}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ChangeArrowheads="1"/>
          </p:cNvSpPr>
          <p:nvPr/>
        </p:nvSpPr>
        <p:spPr bwMode="auto">
          <a:xfrm>
            <a:off x="195263" y="663575"/>
            <a:ext cx="8713787" cy="10858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984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Ausprägung der Beziehung </a:t>
            </a:r>
            <a:r>
              <a:rPr lang="de-DE" i="1">
                <a:latin typeface="Arial" charset="0"/>
                <a:ea typeface="ＭＳ Ｐゴシック" charset="0"/>
              </a:rPr>
              <a:t>hören</a:t>
            </a:r>
          </a:p>
        </p:txBody>
      </p:sp>
      <p:graphicFrame>
        <p:nvGraphicFramePr>
          <p:cNvPr id="212996" name="Group 4"/>
          <p:cNvGraphicFramePr>
            <a:graphicFrameLocks noGrp="1"/>
          </p:cNvGraphicFramePr>
          <p:nvPr>
            <p:ph type="body" idx="4294967295"/>
            <p:extLst>
              <p:ext uri="{D42A27DB-BD31-4B8C-83A1-F6EECF244321}">
                <p14:modId xmlns:p14="http://schemas.microsoft.com/office/powerpoint/2010/main" val="128126319"/>
              </p:ext>
            </p:extLst>
          </p:nvPr>
        </p:nvGraphicFramePr>
        <p:xfrm>
          <a:off x="121568" y="914400"/>
          <a:ext cx="2362200" cy="1660878"/>
        </p:xfrm>
        <a:graphic>
          <a:graphicData uri="http://schemas.openxmlformats.org/drawingml/2006/table">
            <a:tbl>
              <a:tblPr/>
              <a:tblGrid>
                <a:gridCol w="1143000"/>
                <a:gridCol w="1219200"/>
              </a:tblGrid>
              <a:tr h="31991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Studenten</a:t>
                      </a:r>
                    </a:p>
                  </a:txBody>
                  <a:tcPr marL="0" marR="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199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MatrNr</a:t>
                      </a:r>
                    </a:p>
                  </a:txBody>
                  <a:tcPr marL="0" marR="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808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26120</a:t>
                      </a:r>
                    </a:p>
                  </a:txBody>
                  <a:tcPr marL="0" marR="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9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0" marR="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9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3015" name="Group 23"/>
          <p:cNvGraphicFramePr>
            <a:graphicFrameLocks noGrp="1"/>
          </p:cNvGraphicFramePr>
          <p:nvPr/>
        </p:nvGraphicFramePr>
        <p:xfrm>
          <a:off x="3276600" y="762000"/>
          <a:ext cx="2286000" cy="4938716"/>
        </p:xfrm>
        <a:graphic>
          <a:graphicData uri="http://schemas.openxmlformats.org/drawingml/2006/table">
            <a:tbl>
              <a:tblPr/>
              <a:tblGrid>
                <a:gridCol w="1144466"/>
                <a:gridCol w="1141534"/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hören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MatrNr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26120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29555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25403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29555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3064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016021"/>
              </p:ext>
            </p:extLst>
          </p:nvPr>
        </p:nvGraphicFramePr>
        <p:xfrm>
          <a:off x="6588224" y="838200"/>
          <a:ext cx="2384425" cy="1600200"/>
        </p:xfrm>
        <a:graphic>
          <a:graphicData uri="http://schemas.openxmlformats.org/drawingml/2006/table">
            <a:tbl>
              <a:tblPr/>
              <a:tblGrid>
                <a:gridCol w="1166566"/>
                <a:gridCol w="1217859"/>
              </a:tblGrid>
              <a:tr h="3143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Vorlesungen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94" name="Rectangle 91"/>
          <p:cNvSpPr>
            <a:spLocks noChangeArrowheads="1"/>
          </p:cNvSpPr>
          <p:nvPr/>
        </p:nvSpPr>
        <p:spPr bwMode="auto">
          <a:xfrm>
            <a:off x="152400" y="5943600"/>
            <a:ext cx="1631950" cy="4556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Studenten</a:t>
            </a:r>
          </a:p>
        </p:txBody>
      </p:sp>
      <p:sp>
        <p:nvSpPr>
          <p:cNvPr id="47195" name="AutoShape 92"/>
          <p:cNvSpPr>
            <a:spLocks noChangeArrowheads="1"/>
          </p:cNvSpPr>
          <p:nvPr/>
        </p:nvSpPr>
        <p:spPr bwMode="auto">
          <a:xfrm>
            <a:off x="3200400" y="6129338"/>
            <a:ext cx="2362200" cy="728662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hören</a:t>
            </a:r>
          </a:p>
        </p:txBody>
      </p:sp>
      <p:sp>
        <p:nvSpPr>
          <p:cNvPr id="47196" name="Rectangle 93"/>
          <p:cNvSpPr>
            <a:spLocks noChangeArrowheads="1"/>
          </p:cNvSpPr>
          <p:nvPr/>
        </p:nvSpPr>
        <p:spPr bwMode="auto">
          <a:xfrm>
            <a:off x="7315200" y="6019800"/>
            <a:ext cx="1631950" cy="4556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Vorlesungen</a:t>
            </a:r>
          </a:p>
        </p:txBody>
      </p:sp>
      <p:cxnSp>
        <p:nvCxnSpPr>
          <p:cNvPr id="47197" name="AutoShape 94"/>
          <p:cNvCxnSpPr>
            <a:cxnSpLocks noChangeShapeType="1"/>
            <a:stCxn id="47194" idx="3"/>
            <a:endCxn id="47195" idx="1"/>
          </p:cNvCxnSpPr>
          <p:nvPr/>
        </p:nvCxnSpPr>
        <p:spPr bwMode="auto">
          <a:xfrm>
            <a:off x="1784350" y="6172200"/>
            <a:ext cx="1416050" cy="3222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198" name="AutoShape 95"/>
          <p:cNvCxnSpPr>
            <a:cxnSpLocks noChangeShapeType="1"/>
            <a:stCxn id="47195" idx="3"/>
            <a:endCxn id="47196" idx="1"/>
          </p:cNvCxnSpPr>
          <p:nvPr/>
        </p:nvCxnSpPr>
        <p:spPr bwMode="auto">
          <a:xfrm flipV="1">
            <a:off x="5562600" y="6248400"/>
            <a:ext cx="1752600" cy="2460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7199" name="Text Box 96"/>
          <p:cNvSpPr txBox="1">
            <a:spLocks noChangeArrowheads="1"/>
          </p:cNvSpPr>
          <p:nvPr/>
        </p:nvSpPr>
        <p:spPr bwMode="auto">
          <a:xfrm>
            <a:off x="6627813" y="5715000"/>
            <a:ext cx="54768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47200" name="Text Box 97"/>
          <p:cNvSpPr txBox="1">
            <a:spLocks noChangeArrowheads="1"/>
          </p:cNvSpPr>
          <p:nvPr/>
        </p:nvSpPr>
        <p:spPr bwMode="auto">
          <a:xfrm>
            <a:off x="2052638" y="5638800"/>
            <a:ext cx="4667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47201" name="Oval 98"/>
          <p:cNvSpPr>
            <a:spLocks noChangeArrowheads="1"/>
          </p:cNvSpPr>
          <p:nvPr/>
        </p:nvSpPr>
        <p:spPr bwMode="auto">
          <a:xfrm>
            <a:off x="0" y="4876800"/>
            <a:ext cx="140811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MatrNr</a:t>
            </a:r>
          </a:p>
        </p:txBody>
      </p:sp>
      <p:sp>
        <p:nvSpPr>
          <p:cNvPr id="47202" name="Oval 99"/>
          <p:cNvSpPr>
            <a:spLocks noChangeArrowheads="1"/>
          </p:cNvSpPr>
          <p:nvPr/>
        </p:nvSpPr>
        <p:spPr bwMode="auto">
          <a:xfrm>
            <a:off x="7734300" y="4800600"/>
            <a:ext cx="1409700" cy="547688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VorlNr</a:t>
            </a:r>
          </a:p>
        </p:txBody>
      </p:sp>
      <p:cxnSp>
        <p:nvCxnSpPr>
          <p:cNvPr id="47203" name="AutoShape 100"/>
          <p:cNvCxnSpPr>
            <a:cxnSpLocks noChangeShapeType="1"/>
            <a:stCxn id="47196" idx="0"/>
            <a:endCxn id="47202" idx="4"/>
          </p:cNvCxnSpPr>
          <p:nvPr/>
        </p:nvCxnSpPr>
        <p:spPr bwMode="auto">
          <a:xfrm flipV="1">
            <a:off x="8131175" y="5348288"/>
            <a:ext cx="307975" cy="671512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204" name="AutoShape 101"/>
          <p:cNvCxnSpPr>
            <a:cxnSpLocks noChangeShapeType="1"/>
            <a:stCxn id="47194" idx="0"/>
            <a:endCxn id="47201" idx="4"/>
          </p:cNvCxnSpPr>
          <p:nvPr/>
        </p:nvCxnSpPr>
        <p:spPr bwMode="auto">
          <a:xfrm flipH="1" flipV="1">
            <a:off x="704850" y="5422900"/>
            <a:ext cx="263525" cy="520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Notation für Relationenschemata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Schema: Tabellenname = {[Attr1: Typ1, Attr2: Typ2, ...]}</a:t>
            </a:r>
          </a:p>
          <a:p>
            <a:pPr>
              <a:defRPr/>
            </a:pPr>
            <a:endParaRPr lang="de-DE" sz="2000" dirty="0" smtClean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In </a:t>
            </a:r>
            <a:r>
              <a:rPr lang="de-DE" sz="2000" dirty="0">
                <a:latin typeface="Arial" charset="0"/>
                <a:ea typeface="ＭＳ Ｐゴシック" charset="0"/>
              </a:rPr>
              <a:t>eckigen Klammern [...] wird angegeben,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/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wie </a:t>
            </a:r>
            <a:r>
              <a:rPr lang="de-DE" sz="2000" dirty="0">
                <a:latin typeface="Arial" charset="0"/>
                <a:ea typeface="ＭＳ Ｐゴシック" charset="0"/>
              </a:rPr>
              <a:t>die </a:t>
            </a:r>
            <a:r>
              <a:rPr lang="de-DE" sz="2000" dirty="0" err="1">
                <a:latin typeface="Arial" charset="0"/>
                <a:ea typeface="ＭＳ Ｐゴシック" charset="0"/>
              </a:rPr>
              <a:t>Tupel</a:t>
            </a:r>
            <a:r>
              <a:rPr lang="de-DE" sz="2000" dirty="0">
                <a:latin typeface="Arial" charset="0"/>
                <a:ea typeface="ＭＳ Ｐゴシック" charset="0"/>
              </a:rPr>
              <a:t> aufgebaut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sind </a:t>
            </a:r>
          </a:p>
          <a:p>
            <a:pPr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Die </a:t>
            </a:r>
            <a:r>
              <a:rPr lang="de-DE" sz="2000" dirty="0">
                <a:latin typeface="Arial" charset="0"/>
                <a:ea typeface="ＭＳ Ｐゴシック" charset="0"/>
              </a:rPr>
              <a:t>Mengenklammern sollen ausdrücken,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dass </a:t>
            </a:r>
            <a:r>
              <a:rPr lang="de-DE" sz="2000" dirty="0">
                <a:latin typeface="Arial" charset="0"/>
                <a:ea typeface="ＭＳ Ｐゴシック" charset="0"/>
              </a:rPr>
              <a:t>es sich bei einer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Relationenausprägung</a:t>
            </a:r>
            <a:r>
              <a:rPr lang="de-DE" sz="2000" dirty="0">
                <a:latin typeface="Arial" charset="0"/>
                <a:ea typeface="ＭＳ Ｐゴシック" charset="0"/>
              </a:rPr>
              <a:t> um eine Menge von </a:t>
            </a:r>
            <a:r>
              <a:rPr lang="de-DE" sz="2000" dirty="0" err="1">
                <a:latin typeface="Arial" charset="0"/>
                <a:ea typeface="ＭＳ Ｐゴシック" charset="0"/>
              </a:rPr>
              <a:t>Tupeln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handelt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Manchmal werden die Attribute auch als Menge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benötigt:</a:t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Wir </a:t>
            </a:r>
            <a:r>
              <a:rPr lang="de-DE" sz="2000" dirty="0">
                <a:latin typeface="Arial" charset="0"/>
                <a:ea typeface="ＭＳ Ｐゴシック" charset="0"/>
              </a:rPr>
              <a:t>schreiben für das Schema der Tabelle </a:t>
            </a:r>
            <a:r>
              <a:rPr lang="de-DE" sz="2000" dirty="0">
                <a:latin typeface="Apple Chancery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: </a:t>
            </a:r>
            <a:r>
              <a:rPr lang="de-DE" sz="2000" dirty="0">
                <a:latin typeface="Apple Chancery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= {Attr1, Attr2, ..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.}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Eine </a:t>
            </a:r>
            <a:r>
              <a:rPr lang="de-DE" sz="2000" dirty="0">
                <a:latin typeface="Arial" charset="0"/>
                <a:ea typeface="ＭＳ Ｐゴシック" charset="0"/>
              </a:rPr>
              <a:t>konkrete Relation R ist eine Teilmenge des Kreuzproduktes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von </a:t>
            </a:r>
            <a:r>
              <a:rPr lang="de-DE" sz="2000" dirty="0" err="1" smtClean="0">
                <a:latin typeface="Arial" charset="0"/>
                <a:ea typeface="ＭＳ Ｐゴシック" charset="0"/>
              </a:rPr>
              <a:t>dom</a:t>
            </a:r>
            <a:r>
              <a:rPr lang="de-DE" sz="2000" dirty="0">
                <a:latin typeface="Arial" charset="0"/>
                <a:ea typeface="ＭＳ Ｐゴシック" charset="0"/>
              </a:rPr>
              <a:t>(Attr1) x </a:t>
            </a:r>
            <a:r>
              <a:rPr lang="de-DE" sz="2000" dirty="0" err="1">
                <a:latin typeface="Arial" charset="0"/>
                <a:ea typeface="ＭＳ Ｐゴシック" charset="0"/>
              </a:rPr>
              <a:t>dom</a:t>
            </a:r>
            <a:r>
              <a:rPr lang="de-DE" sz="2000" dirty="0">
                <a:latin typeface="Arial" charset="0"/>
                <a:ea typeface="ＭＳ Ｐゴシック" charset="0"/>
              </a:rPr>
              <a:t>(Attr2) x ...</a:t>
            </a:r>
          </a:p>
          <a:p>
            <a:pPr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Verfeinerung des relationalen Schemas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1975" y="3771900"/>
            <a:ext cx="8229600" cy="25527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b="1" dirty="0">
                <a:latin typeface="Arial" charset="0"/>
                <a:ea typeface="ＭＳ Ｐゴシック" charset="0"/>
              </a:rPr>
              <a:t>1:N-Beziehung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Initial-Entwurf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		</a:t>
            </a:r>
            <a:r>
              <a:rPr lang="de-DE" sz="2400" b="1" i="1" dirty="0">
                <a:latin typeface="Arial" charset="0"/>
                <a:ea typeface="ＭＳ Ｐゴシック" charset="0"/>
              </a:rPr>
              <a:t>Vorlesungen :</a:t>
            </a:r>
            <a:r>
              <a:rPr lang="de-DE" sz="2400" i="1" dirty="0"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{[</a:t>
            </a:r>
            <a:r>
              <a:rPr lang="de-DE" sz="2400" i="1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400" i="1" dirty="0">
                <a:latin typeface="Arial" charset="0"/>
                <a:ea typeface="ＭＳ Ｐゴシック" charset="0"/>
              </a:rPr>
              <a:t>, Titel, SWS</a:t>
            </a:r>
            <a:r>
              <a:rPr lang="de-DE" sz="24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		</a:t>
            </a:r>
            <a:r>
              <a:rPr lang="de-DE" sz="2400" b="1" i="1" dirty="0">
                <a:latin typeface="Arial" charset="0"/>
                <a:ea typeface="ＭＳ Ｐゴシック" charset="0"/>
              </a:rPr>
              <a:t>Professoren :</a:t>
            </a:r>
            <a:r>
              <a:rPr lang="de-DE" sz="2400" i="1" dirty="0"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{[</a:t>
            </a:r>
            <a:r>
              <a:rPr lang="de-DE" sz="2400" i="1" u="sng" dirty="0" err="1">
                <a:latin typeface="Arial" charset="0"/>
                <a:ea typeface="ＭＳ Ｐゴシック" charset="0"/>
              </a:rPr>
              <a:t>PersNr</a:t>
            </a:r>
            <a:r>
              <a:rPr lang="de-DE" sz="2400" i="1" dirty="0">
                <a:latin typeface="Arial" charset="0"/>
                <a:ea typeface="ＭＳ Ｐゴシック" charset="0"/>
              </a:rPr>
              <a:t>, Name, Rang, Raum</a:t>
            </a:r>
            <a:r>
              <a:rPr lang="de-DE" sz="24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		</a:t>
            </a:r>
            <a:r>
              <a:rPr lang="de-DE" sz="2400" b="1" i="1" dirty="0">
                <a:latin typeface="Arial" charset="0"/>
                <a:ea typeface="ＭＳ Ｐゴシック" charset="0"/>
              </a:rPr>
              <a:t>lesen:</a:t>
            </a:r>
            <a:r>
              <a:rPr lang="de-DE" sz="2400" i="1" dirty="0"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{[</a:t>
            </a:r>
            <a:r>
              <a:rPr lang="de-DE" sz="2400" i="1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400" i="1" dirty="0">
                <a:latin typeface="Arial" charset="0"/>
                <a:ea typeface="ＭＳ Ｐゴシック" charset="0"/>
              </a:rPr>
              <a:t>, </a:t>
            </a:r>
            <a:r>
              <a:rPr lang="de-DE" sz="2400" i="1" dirty="0" err="1">
                <a:latin typeface="Arial" charset="0"/>
                <a:ea typeface="ＭＳ Ｐゴシック" charset="0"/>
              </a:rPr>
              <a:t>PersNr</a:t>
            </a:r>
            <a:r>
              <a:rPr lang="de-DE" sz="24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	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</p:txBody>
      </p:sp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152400" y="2057400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Professoren</a:t>
            </a:r>
          </a:p>
        </p:txBody>
      </p:sp>
      <p:sp>
        <p:nvSpPr>
          <p:cNvPr id="51204" name="Rectangle 5"/>
          <p:cNvSpPr>
            <a:spLocks noChangeArrowheads="1"/>
          </p:cNvSpPr>
          <p:nvPr/>
        </p:nvSpPr>
        <p:spPr bwMode="auto">
          <a:xfrm>
            <a:off x="6858000" y="1981200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Vorlesungen</a:t>
            </a:r>
          </a:p>
        </p:txBody>
      </p:sp>
      <p:sp>
        <p:nvSpPr>
          <p:cNvPr id="51205" name="AutoShape 6"/>
          <p:cNvSpPr>
            <a:spLocks noChangeArrowheads="1"/>
          </p:cNvSpPr>
          <p:nvPr/>
        </p:nvSpPr>
        <p:spPr bwMode="auto">
          <a:xfrm>
            <a:off x="3810000" y="1752600"/>
            <a:ext cx="1185863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lesen</a:t>
            </a:r>
          </a:p>
        </p:txBody>
      </p:sp>
      <p:cxnSp>
        <p:nvCxnSpPr>
          <p:cNvPr id="51206" name="AutoShape 7"/>
          <p:cNvCxnSpPr>
            <a:cxnSpLocks noChangeShapeType="1"/>
            <a:stCxn id="51203" idx="3"/>
            <a:endCxn id="51205" idx="1"/>
          </p:cNvCxnSpPr>
          <p:nvPr/>
        </p:nvCxnSpPr>
        <p:spPr bwMode="auto">
          <a:xfrm flipV="1">
            <a:off x="1784350" y="2116138"/>
            <a:ext cx="2025650" cy="1698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1207" name="AutoShape 8"/>
          <p:cNvCxnSpPr>
            <a:cxnSpLocks noChangeShapeType="1"/>
            <a:stCxn id="51204" idx="1"/>
            <a:endCxn id="51205" idx="3"/>
          </p:cNvCxnSpPr>
          <p:nvPr/>
        </p:nvCxnSpPr>
        <p:spPr bwMode="auto">
          <a:xfrm flipH="1" flipV="1">
            <a:off x="4995863" y="2116138"/>
            <a:ext cx="1862137" cy="936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1208" name="Text Box 9"/>
          <p:cNvSpPr txBox="1">
            <a:spLocks noChangeArrowheads="1"/>
          </p:cNvSpPr>
          <p:nvPr/>
        </p:nvSpPr>
        <p:spPr bwMode="auto">
          <a:xfrm>
            <a:off x="2360613" y="2133600"/>
            <a:ext cx="3778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51209" name="Text Box 10"/>
          <p:cNvSpPr txBox="1">
            <a:spLocks noChangeArrowheads="1"/>
          </p:cNvSpPr>
          <p:nvPr/>
        </p:nvSpPr>
        <p:spPr bwMode="auto">
          <a:xfrm>
            <a:off x="6015038" y="2057400"/>
            <a:ext cx="4667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Verfeinerung des relationalen Schemas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1975" y="1123528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1:N-Beziehung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Initial-Entwurf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</a:t>
            </a:r>
            <a:r>
              <a:rPr lang="de-DE" sz="2000" b="1" i="1" dirty="0">
                <a:latin typeface="Arial" charset="0"/>
                <a:ea typeface="ＭＳ Ｐゴシック" charset="0"/>
              </a:rPr>
              <a:t>Vorlesungen :</a:t>
            </a:r>
            <a:r>
              <a:rPr lang="de-DE" sz="2000" i="1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{[</a:t>
            </a:r>
            <a:r>
              <a:rPr lang="de-DE" sz="2000" i="1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i="1" dirty="0">
                <a:latin typeface="Arial" charset="0"/>
                <a:ea typeface="ＭＳ Ｐゴシック" charset="0"/>
              </a:rPr>
              <a:t>, Titel, SWS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</a:t>
            </a:r>
            <a:r>
              <a:rPr lang="de-DE" sz="2000" b="1" i="1" dirty="0">
                <a:latin typeface="Arial" charset="0"/>
                <a:ea typeface="ＭＳ Ｐゴシック" charset="0"/>
              </a:rPr>
              <a:t>Professoren :</a:t>
            </a:r>
            <a:r>
              <a:rPr lang="de-DE" sz="2000" i="1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{[</a:t>
            </a:r>
            <a:r>
              <a:rPr lang="de-DE" sz="2000" i="1" u="sng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i="1" dirty="0">
                <a:latin typeface="Arial" charset="0"/>
                <a:ea typeface="ＭＳ Ｐゴシック" charset="0"/>
              </a:rPr>
              <a:t>, Name, Rang, Raum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</a:t>
            </a:r>
            <a:r>
              <a:rPr lang="de-DE" sz="2000" b="1" i="1" dirty="0">
                <a:latin typeface="Arial" charset="0"/>
                <a:ea typeface="ＭＳ Ｐゴシック" charset="0"/>
              </a:rPr>
              <a:t>lesen:</a:t>
            </a:r>
            <a:r>
              <a:rPr lang="de-DE" sz="2000" i="1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{[</a:t>
            </a:r>
            <a:r>
              <a:rPr lang="de-DE" sz="2000" i="1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i="1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Verfeinerung durch Zusammenfassung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</a:t>
            </a:r>
            <a:r>
              <a:rPr lang="de-DE" sz="2000" b="1" i="1" dirty="0">
                <a:latin typeface="Arial" charset="0"/>
                <a:ea typeface="ＭＳ Ｐゴシック" charset="0"/>
              </a:rPr>
              <a:t>Vorlesungen :</a:t>
            </a:r>
            <a:r>
              <a:rPr lang="de-DE" sz="2000" i="1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{[</a:t>
            </a:r>
            <a:r>
              <a:rPr lang="de-DE" sz="2000" i="1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i="1" dirty="0">
                <a:latin typeface="Arial" charset="0"/>
                <a:ea typeface="ＭＳ Ｐゴシック" charset="0"/>
              </a:rPr>
              <a:t>, Titel, SWS, </a:t>
            </a:r>
            <a:r>
              <a:rPr lang="de-DE" sz="2000" b="1" i="1" dirty="0" err="1">
                <a:solidFill>
                  <a:srgbClr val="CC0099"/>
                </a:solidFill>
                <a:latin typeface="Arial" charset="0"/>
                <a:ea typeface="ＭＳ Ｐゴシック" charset="0"/>
              </a:rPr>
              <a:t>gelesenVon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</a:t>
            </a:r>
            <a:r>
              <a:rPr lang="de-DE" sz="2000" b="1" i="1" dirty="0">
                <a:latin typeface="Arial" charset="0"/>
                <a:ea typeface="ＭＳ Ｐゴシック" charset="0"/>
              </a:rPr>
              <a:t>Professoren :</a:t>
            </a:r>
            <a:r>
              <a:rPr lang="de-DE" sz="2000" i="1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{[</a:t>
            </a:r>
            <a:r>
              <a:rPr lang="de-DE" sz="2000" i="1" u="sng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i="1" dirty="0">
                <a:latin typeface="Arial" charset="0"/>
                <a:ea typeface="ＭＳ Ｐゴシック" charset="0"/>
              </a:rPr>
              <a:t>, Name, Rang, Raum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de-DE" sz="2000" b="1" dirty="0"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400" b="1" dirty="0">
                <a:latin typeface="Arial" charset="0"/>
                <a:ea typeface="ＭＳ Ｐゴシック" charset="0"/>
              </a:rPr>
              <a:t>Regel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Relationen mit gleichem Schlüssel kann man zusammenfassen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aber nur diese und keine anderen!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703263" y="6248400"/>
            <a:ext cx="1898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3165475" y="6248400"/>
            <a:ext cx="2813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latin typeface="Arial" charset="0"/>
                <a:ea typeface="ＭＳ Ｐゴシック" charset="0"/>
              </a:rPr>
              <a:t>RDM</a:t>
            </a:r>
            <a:r>
              <a:rPr lang="de-DE" dirty="0">
                <a:latin typeface="Arial" charset="0"/>
                <a:ea typeface="ＭＳ Ｐゴシック" charset="0"/>
              </a:rPr>
              <a:t>: Überblick über die Konzepte </a:t>
            </a:r>
            <a:r>
              <a:rPr lang="de-DE" sz="1800" dirty="0">
                <a:latin typeface="Arial" charset="0"/>
                <a:ea typeface="ＭＳ Ｐゴシック" charset="0"/>
              </a:rPr>
              <a:t>(1)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Eine Datenbank ist eine Menge benannter </a:t>
            </a:r>
            <a:r>
              <a:rPr lang="de-DE" sz="2000" b="1" dirty="0" smtClean="0">
                <a:latin typeface="Arial" charset="0"/>
                <a:ea typeface="ＭＳ Ｐゴシック" charset="0"/>
              </a:rPr>
              <a:t>Relationen</a:t>
            </a:r>
            <a:endParaRPr lang="de-DE" sz="2000" b="1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Eine Relation ist eine Menge von Elementen (</a:t>
            </a:r>
            <a:r>
              <a:rPr lang="de-DE" sz="2000" b="1" dirty="0" err="1">
                <a:latin typeface="Arial" charset="0"/>
                <a:ea typeface="ＭＳ Ｐゴシック" charset="0"/>
              </a:rPr>
              <a:t>Tupeln</a:t>
            </a:r>
            <a:r>
              <a:rPr lang="de-DE" sz="2000" dirty="0">
                <a:latin typeface="Arial" charset="0"/>
                <a:ea typeface="ＭＳ Ｐゴシック" charset="0"/>
              </a:rPr>
              <a:t>)</a:t>
            </a:r>
          </a:p>
          <a:p>
            <a:pPr lvl="2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deren Struktur durch </a:t>
            </a:r>
            <a:r>
              <a:rPr lang="de-DE" sz="2000" b="1" dirty="0">
                <a:latin typeface="Arial" charset="0"/>
                <a:ea typeface="ＭＳ Ｐゴシック" charset="0"/>
              </a:rPr>
              <a:t>Attribute</a:t>
            </a:r>
            <a:r>
              <a:rPr lang="de-DE" sz="2000" dirty="0">
                <a:latin typeface="Arial" charset="0"/>
                <a:ea typeface="ＭＳ Ｐゴシック" charset="0"/>
              </a:rPr>
              <a:t> definiert,</a:t>
            </a:r>
          </a:p>
          <a:p>
            <a:pPr lvl="2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deren Identität durch </a:t>
            </a:r>
            <a:r>
              <a:rPr lang="de-DE" sz="2000" b="1" dirty="0">
                <a:latin typeface="Arial" charset="0"/>
                <a:ea typeface="ＭＳ Ｐゴシック" charset="0"/>
              </a:rPr>
              <a:t>Schlüssel</a:t>
            </a:r>
            <a:r>
              <a:rPr lang="de-DE" sz="2000" dirty="0">
                <a:latin typeface="Arial" charset="0"/>
                <a:ea typeface="ＭＳ Ｐゴシック" charset="0"/>
              </a:rPr>
              <a:t> realisiert und</a:t>
            </a:r>
          </a:p>
          <a:p>
            <a:pPr lvl="2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deren Werte durch </a:t>
            </a:r>
            <a:r>
              <a:rPr lang="de-DE" sz="2000" b="1" dirty="0">
                <a:latin typeface="Arial" charset="0"/>
                <a:ea typeface="ＭＳ Ｐゴシック" charset="0"/>
              </a:rPr>
              <a:t>Domänen</a:t>
            </a:r>
            <a:r>
              <a:rPr lang="de-DE" sz="2000" dirty="0">
                <a:latin typeface="Arial" charset="0"/>
                <a:ea typeface="ＭＳ Ｐゴシック" charset="0"/>
              </a:rPr>
              <a:t> kontrolliert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werden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2000" dirty="0" smtClean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Relationen </a:t>
            </a:r>
            <a:r>
              <a:rPr lang="de-DE" sz="2000" dirty="0">
                <a:latin typeface="Arial" charset="0"/>
                <a:ea typeface="ＭＳ Ｐゴシック" charset="0"/>
              </a:rPr>
              <a:t>werden meist durch </a:t>
            </a:r>
            <a:r>
              <a:rPr lang="de-DE" sz="2000" b="1" dirty="0">
                <a:latin typeface="Arial" charset="0"/>
                <a:ea typeface="ＭＳ Ｐゴシック" charset="0"/>
              </a:rPr>
              <a:t>Tabellen</a:t>
            </a:r>
            <a:r>
              <a:rPr lang="de-DE" sz="2000" dirty="0">
                <a:latin typeface="Arial" charset="0"/>
                <a:ea typeface="ＭＳ Ｐゴシック" charset="0"/>
              </a:rPr>
              <a:t> dargestellt, wobei jede Tabelle aus Zeilen und Spalten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besteht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Jede Zeile repräsentiert ein Element der Relation und wird auch als </a:t>
            </a:r>
            <a:r>
              <a:rPr lang="de-DE" sz="2000" b="1" dirty="0" err="1">
                <a:latin typeface="Arial" charset="0"/>
                <a:ea typeface="ＭＳ Ｐゴシック" charset="0"/>
              </a:rPr>
              <a:t>Tupel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bezeichnet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Die Zahl der Zeilen ist variabel und wird </a:t>
            </a:r>
            <a:r>
              <a:rPr lang="de-DE" sz="2000" b="1" dirty="0" err="1">
                <a:latin typeface="Arial" charset="0"/>
                <a:ea typeface="ＭＳ Ｐゴシック" charset="0"/>
              </a:rPr>
              <a:t>Kardinalität</a:t>
            </a:r>
            <a:r>
              <a:rPr lang="de-DE" sz="2000" dirty="0">
                <a:latin typeface="Arial" charset="0"/>
                <a:ea typeface="ＭＳ Ｐゴシック" charset="0"/>
              </a:rPr>
              <a:t> der Relation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genannt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Die Spalten der Tabellen enthalten die </a:t>
            </a:r>
            <a:r>
              <a:rPr lang="de-DE" sz="2000" b="1" dirty="0">
                <a:latin typeface="Arial" charset="0"/>
                <a:ea typeface="ＭＳ Ｐゴシック" charset="0"/>
              </a:rPr>
              <a:t>Attribute</a:t>
            </a:r>
            <a:r>
              <a:rPr lang="de-DE" sz="2000" dirty="0">
                <a:latin typeface="Arial" charset="0"/>
                <a:ea typeface="ＭＳ Ｐゴシック" charset="0"/>
              </a:rPr>
              <a:t> der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Relation</a:t>
            </a:r>
            <a:endParaRPr lang="de-DE" sz="2000" dirty="0">
              <a:latin typeface="Arial" charset="0"/>
              <a:ea typeface="ＭＳ Ｐゴシック" charset="0"/>
            </a:endParaRP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Ausprägung von </a:t>
            </a:r>
            <a:r>
              <a:rPr lang="de-DE" i="1">
                <a:latin typeface="Arial" charset="0"/>
                <a:ea typeface="ＭＳ Ｐゴシック" charset="0"/>
              </a:rPr>
              <a:t>Professoren </a:t>
            </a:r>
            <a:r>
              <a:rPr lang="de-DE">
                <a:latin typeface="Arial" charset="0"/>
                <a:ea typeface="ＭＳ Ｐゴシック" charset="0"/>
              </a:rPr>
              <a:t>und </a:t>
            </a:r>
            <a:r>
              <a:rPr lang="de-DE" i="1">
                <a:latin typeface="Arial" charset="0"/>
                <a:ea typeface="ＭＳ Ｐゴシック" charset="0"/>
              </a:rPr>
              <a:t>Vorlesung</a:t>
            </a:r>
            <a:endParaRPr lang="de-DE">
              <a:latin typeface="Arial" charset="0"/>
              <a:ea typeface="ＭＳ Ｐゴシック" charset="0"/>
            </a:endParaRPr>
          </a:p>
        </p:txBody>
      </p:sp>
      <p:graphicFrame>
        <p:nvGraphicFramePr>
          <p:cNvPr id="22118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370465"/>
              </p:ext>
            </p:extLst>
          </p:nvPr>
        </p:nvGraphicFramePr>
        <p:xfrm>
          <a:off x="152400" y="1730444"/>
          <a:ext cx="3581399" cy="2776538"/>
        </p:xfrm>
        <a:graphic>
          <a:graphicData uri="http://schemas.openxmlformats.org/drawingml/2006/table">
            <a:tbl>
              <a:tblPr/>
              <a:tblGrid>
                <a:gridCol w="781050"/>
                <a:gridCol w="1458057"/>
                <a:gridCol w="596412"/>
                <a:gridCol w="745880"/>
              </a:tblGrid>
              <a:tr h="3048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Professoren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Raum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Russel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232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2127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Kopernikus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310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Popper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2134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Augustinus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Curie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2137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Kant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1236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435610"/>
              </p:ext>
            </p:extLst>
          </p:nvPr>
        </p:nvGraphicFramePr>
        <p:xfrm>
          <a:off x="3995936" y="1260544"/>
          <a:ext cx="5105400" cy="3392592"/>
        </p:xfrm>
        <a:graphic>
          <a:graphicData uri="http://schemas.openxmlformats.org/drawingml/2006/table">
            <a:tbl>
              <a:tblPr/>
              <a:tblGrid>
                <a:gridCol w="785446"/>
                <a:gridCol w="2414954"/>
                <a:gridCol w="762000"/>
                <a:gridCol w="1143000"/>
              </a:tblGrid>
              <a:tr h="243817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Vorlesungen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Titel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SWS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Gelesen Von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81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Grundzüge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2137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Ethik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5043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Erkenntnistheorie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Mäeutik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Logik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Wissenschaftstheorie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Bioethik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Der Wiener Kreis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2133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Glaube und Wissen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4630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Die 3 Kritiken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2137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411" name="Rectangle 116"/>
          <p:cNvSpPr>
            <a:spLocks noChangeArrowheads="1"/>
          </p:cNvSpPr>
          <p:nvPr/>
        </p:nvSpPr>
        <p:spPr bwMode="auto">
          <a:xfrm>
            <a:off x="410914" y="5535066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Professoren</a:t>
            </a:r>
          </a:p>
        </p:txBody>
      </p:sp>
      <p:sp>
        <p:nvSpPr>
          <p:cNvPr id="55412" name="Rectangle 117"/>
          <p:cNvSpPr>
            <a:spLocks noChangeArrowheads="1"/>
          </p:cNvSpPr>
          <p:nvPr/>
        </p:nvSpPr>
        <p:spPr bwMode="auto">
          <a:xfrm>
            <a:off x="7116514" y="5458866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Vorlesungen</a:t>
            </a:r>
          </a:p>
        </p:txBody>
      </p:sp>
      <p:sp>
        <p:nvSpPr>
          <p:cNvPr id="55413" name="AutoShape 118"/>
          <p:cNvSpPr>
            <a:spLocks noChangeArrowheads="1"/>
          </p:cNvSpPr>
          <p:nvPr/>
        </p:nvSpPr>
        <p:spPr bwMode="auto">
          <a:xfrm>
            <a:off x="4068514" y="5230266"/>
            <a:ext cx="1185863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lesen</a:t>
            </a:r>
          </a:p>
        </p:txBody>
      </p:sp>
      <p:cxnSp>
        <p:nvCxnSpPr>
          <p:cNvPr id="55414" name="AutoShape 119"/>
          <p:cNvCxnSpPr>
            <a:cxnSpLocks noChangeShapeType="1"/>
            <a:stCxn id="55411" idx="3"/>
            <a:endCxn id="55413" idx="1"/>
          </p:cNvCxnSpPr>
          <p:nvPr/>
        </p:nvCxnSpPr>
        <p:spPr bwMode="auto">
          <a:xfrm flipV="1">
            <a:off x="2042864" y="5593804"/>
            <a:ext cx="2025650" cy="1698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5415" name="AutoShape 120"/>
          <p:cNvCxnSpPr>
            <a:cxnSpLocks noChangeShapeType="1"/>
            <a:stCxn id="55412" idx="1"/>
            <a:endCxn id="55413" idx="3"/>
          </p:cNvCxnSpPr>
          <p:nvPr/>
        </p:nvCxnSpPr>
        <p:spPr bwMode="auto">
          <a:xfrm flipH="1" flipV="1">
            <a:off x="5254377" y="5593804"/>
            <a:ext cx="1862137" cy="936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5416" name="Text Box 121"/>
          <p:cNvSpPr txBox="1">
            <a:spLocks noChangeArrowheads="1"/>
          </p:cNvSpPr>
          <p:nvPr/>
        </p:nvSpPr>
        <p:spPr bwMode="auto">
          <a:xfrm>
            <a:off x="2619127" y="5611266"/>
            <a:ext cx="3778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55417" name="Text Box 122"/>
          <p:cNvSpPr txBox="1">
            <a:spLocks noChangeArrowheads="1"/>
          </p:cNvSpPr>
          <p:nvPr/>
        </p:nvSpPr>
        <p:spPr bwMode="auto">
          <a:xfrm>
            <a:off x="6273552" y="5535066"/>
            <a:ext cx="4667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Vorsicht: So geht es </a:t>
            </a:r>
            <a:r>
              <a:rPr lang="de-DE">
                <a:solidFill>
                  <a:srgbClr val="CC0099"/>
                </a:solidFill>
                <a:latin typeface="Arial" charset="0"/>
                <a:ea typeface="ＭＳ Ｐゴシック" charset="0"/>
              </a:rPr>
              <a:t>NICHT</a:t>
            </a:r>
          </a:p>
        </p:txBody>
      </p:sp>
      <p:graphicFrame>
        <p:nvGraphicFramePr>
          <p:cNvPr id="22323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925416"/>
              </p:ext>
            </p:extLst>
          </p:nvPr>
        </p:nvGraphicFramePr>
        <p:xfrm>
          <a:off x="152400" y="1767631"/>
          <a:ext cx="4327524" cy="2957513"/>
        </p:xfrm>
        <a:graphic>
          <a:graphicData uri="http://schemas.openxmlformats.org/drawingml/2006/table">
            <a:tbl>
              <a:tblPr/>
              <a:tblGrid>
                <a:gridCol w="781094"/>
                <a:gridCol w="1456674"/>
                <a:gridCol w="597911"/>
                <a:gridCol w="745922"/>
                <a:gridCol w="745923"/>
              </a:tblGrid>
              <a:tr h="3048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Professoren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Raum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liest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2134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Augustinus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Curie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??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3293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725287"/>
              </p:ext>
            </p:extLst>
          </p:nvPr>
        </p:nvGraphicFramePr>
        <p:xfrm>
          <a:off x="4933950" y="1226294"/>
          <a:ext cx="3962400" cy="3392592"/>
        </p:xfrm>
        <a:graphic>
          <a:graphicData uri="http://schemas.openxmlformats.org/drawingml/2006/table">
            <a:tbl>
              <a:tblPr/>
              <a:tblGrid>
                <a:gridCol w="785446"/>
                <a:gridCol w="2414954"/>
                <a:gridCol w="762000"/>
              </a:tblGrid>
              <a:tr h="243817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Vorlesungen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Titel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SWS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81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Grundzüge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Ethik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5043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Erkenntnistheorie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Mäeutik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Logik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Wissenschaftstheorie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Bioethik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Der Wiener Kreis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Glaube und Wissen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4630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Die 3 Kritiken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456" name="Rectangle 113"/>
          <p:cNvSpPr>
            <a:spLocks noChangeArrowheads="1"/>
          </p:cNvSpPr>
          <p:nvPr/>
        </p:nvSpPr>
        <p:spPr bwMode="auto">
          <a:xfrm>
            <a:off x="539552" y="5606008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Professoren</a:t>
            </a:r>
          </a:p>
        </p:txBody>
      </p:sp>
      <p:sp>
        <p:nvSpPr>
          <p:cNvPr id="57457" name="Rectangle 114"/>
          <p:cNvSpPr>
            <a:spLocks noChangeArrowheads="1"/>
          </p:cNvSpPr>
          <p:nvPr/>
        </p:nvSpPr>
        <p:spPr bwMode="auto">
          <a:xfrm>
            <a:off x="7245152" y="5529808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Vorlesungen</a:t>
            </a:r>
          </a:p>
        </p:txBody>
      </p:sp>
      <p:sp>
        <p:nvSpPr>
          <p:cNvPr id="57458" name="AutoShape 115"/>
          <p:cNvSpPr>
            <a:spLocks noChangeArrowheads="1"/>
          </p:cNvSpPr>
          <p:nvPr/>
        </p:nvSpPr>
        <p:spPr bwMode="auto">
          <a:xfrm>
            <a:off x="4197152" y="5301208"/>
            <a:ext cx="1185863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lesen</a:t>
            </a:r>
          </a:p>
        </p:txBody>
      </p:sp>
      <p:cxnSp>
        <p:nvCxnSpPr>
          <p:cNvPr id="57459" name="AutoShape 116"/>
          <p:cNvCxnSpPr>
            <a:cxnSpLocks noChangeShapeType="1"/>
            <a:stCxn id="57456" idx="3"/>
            <a:endCxn id="57458" idx="1"/>
          </p:cNvCxnSpPr>
          <p:nvPr/>
        </p:nvCxnSpPr>
        <p:spPr bwMode="auto">
          <a:xfrm flipV="1">
            <a:off x="2171502" y="5664746"/>
            <a:ext cx="2025650" cy="1698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7460" name="AutoShape 117"/>
          <p:cNvCxnSpPr>
            <a:cxnSpLocks noChangeShapeType="1"/>
            <a:stCxn id="57457" idx="1"/>
            <a:endCxn id="57458" idx="3"/>
          </p:cNvCxnSpPr>
          <p:nvPr/>
        </p:nvCxnSpPr>
        <p:spPr bwMode="auto">
          <a:xfrm flipH="1" flipV="1">
            <a:off x="5383015" y="5664746"/>
            <a:ext cx="1862137" cy="936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7461" name="Text Box 118"/>
          <p:cNvSpPr txBox="1">
            <a:spLocks noChangeArrowheads="1"/>
          </p:cNvSpPr>
          <p:nvPr/>
        </p:nvSpPr>
        <p:spPr bwMode="auto">
          <a:xfrm>
            <a:off x="2747765" y="5682208"/>
            <a:ext cx="3778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57462" name="Text Box 119"/>
          <p:cNvSpPr txBox="1">
            <a:spLocks noChangeArrowheads="1"/>
          </p:cNvSpPr>
          <p:nvPr/>
        </p:nvSpPr>
        <p:spPr bwMode="auto">
          <a:xfrm>
            <a:off x="6402190" y="5606008"/>
            <a:ext cx="4667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  <a:sym typeface="Wingdings" charset="0"/>
              </a:rPr>
              <a:t>Anomalien</a:t>
            </a:r>
            <a:endParaRPr lang="de-DE">
              <a:latin typeface="Arial" charset="0"/>
              <a:ea typeface="ＭＳ Ｐゴシック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4941168"/>
            <a:ext cx="8439150" cy="12287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Update-Anomalie:</a:t>
            </a:r>
            <a:r>
              <a:rPr lang="de-DE" sz="2000" dirty="0">
                <a:latin typeface="Arial" charset="0"/>
                <a:ea typeface="ＭＳ Ｐゴシック" charset="0"/>
              </a:rPr>
              <a:t> Was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passiert, </a:t>
            </a:r>
            <a:r>
              <a:rPr lang="de-DE" sz="2000" dirty="0">
                <a:latin typeface="Arial" charset="0"/>
                <a:ea typeface="ＭＳ Ｐゴシック" charset="0"/>
              </a:rPr>
              <a:t>wenn Sokrates umzieht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Lösch-Anomalie: </a:t>
            </a:r>
            <a:r>
              <a:rPr lang="de-DE" sz="2000" dirty="0">
                <a:latin typeface="Arial" charset="0"/>
                <a:ea typeface="ＭＳ Ｐゴシック" charset="0"/>
              </a:rPr>
              <a:t>Was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passiert, </a:t>
            </a:r>
            <a:r>
              <a:rPr lang="de-DE" sz="2000" dirty="0">
                <a:latin typeface="Arial" charset="0"/>
                <a:ea typeface="ＭＳ Ｐゴシック" charset="0"/>
              </a:rPr>
              <a:t>wenn „Glaube und Wissen</a:t>
            </a:r>
            <a:r>
              <a:rPr lang="ja-JP" altLang="de-DE" sz="2000" dirty="0">
                <a:latin typeface="Arial" charset="0"/>
                <a:ea typeface="ＭＳ Ｐゴシック" charset="0"/>
              </a:rPr>
              <a:t>“</a:t>
            </a:r>
            <a:r>
              <a:rPr lang="de-DE" sz="2000" dirty="0">
                <a:latin typeface="Arial" charset="0"/>
                <a:ea typeface="ＭＳ Ｐゴシック" charset="0"/>
              </a:rPr>
              <a:t> wegfällt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000" b="1" dirty="0" err="1">
                <a:latin typeface="Arial" charset="0"/>
                <a:ea typeface="ＭＳ Ｐゴシック" charset="0"/>
              </a:rPr>
              <a:t>Einfügeanomalie</a:t>
            </a:r>
            <a:r>
              <a:rPr lang="de-DE" sz="2000" b="1" dirty="0">
                <a:latin typeface="Arial" charset="0"/>
                <a:ea typeface="ＭＳ Ｐゴシック" charset="0"/>
              </a:rPr>
              <a:t>:</a:t>
            </a:r>
            <a:r>
              <a:rPr lang="de-DE" sz="2000" dirty="0">
                <a:latin typeface="Arial" charset="0"/>
                <a:ea typeface="ＭＳ Ｐゴシック" charset="0"/>
              </a:rPr>
              <a:t> Curie ist neu und liest noch keine Vorlesungen</a:t>
            </a:r>
          </a:p>
        </p:txBody>
      </p:sp>
      <p:graphicFrame>
        <p:nvGraphicFramePr>
          <p:cNvPr id="22528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354468"/>
              </p:ext>
            </p:extLst>
          </p:nvPr>
        </p:nvGraphicFramePr>
        <p:xfrm>
          <a:off x="152400" y="1856407"/>
          <a:ext cx="4327524" cy="2652713"/>
        </p:xfrm>
        <a:graphic>
          <a:graphicData uri="http://schemas.openxmlformats.org/drawingml/2006/table">
            <a:tbl>
              <a:tblPr/>
              <a:tblGrid>
                <a:gridCol w="781094"/>
                <a:gridCol w="1456674"/>
                <a:gridCol w="597911"/>
                <a:gridCol w="745922"/>
                <a:gridCol w="745923"/>
              </a:tblGrid>
              <a:tr h="2286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Professoren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Raum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liest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2134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Augustinus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Curie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??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342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376924"/>
              </p:ext>
            </p:extLst>
          </p:nvPr>
        </p:nvGraphicFramePr>
        <p:xfrm>
          <a:off x="5181600" y="1247948"/>
          <a:ext cx="3962400" cy="3206751"/>
        </p:xfrm>
        <a:graphic>
          <a:graphicData uri="http://schemas.openxmlformats.org/drawingml/2006/table">
            <a:tbl>
              <a:tblPr/>
              <a:tblGrid>
                <a:gridCol w="785446"/>
                <a:gridCol w="2414954"/>
                <a:gridCol w="7620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Vorlesungen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Titel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SWS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Grundzüge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Ethik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Erkenntnistheorie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Mäeutik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Logik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Wissenschaftstheorie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Bioethik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Der Wiener Kreis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Glaube und Wissen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4630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Die 3 Kritiken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65138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Relationale Modellierung der Generalisierung</a:t>
            </a:r>
          </a:p>
        </p:txBody>
      </p:sp>
      <p:sp>
        <p:nvSpPr>
          <p:cNvPr id="61442" name="Oval 3"/>
          <p:cNvSpPr>
            <a:spLocks noChangeArrowheads="1"/>
          </p:cNvSpPr>
          <p:nvPr/>
        </p:nvSpPr>
        <p:spPr bwMode="auto">
          <a:xfrm>
            <a:off x="762000" y="1295400"/>
            <a:ext cx="16764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Fachgebiet</a:t>
            </a:r>
          </a:p>
        </p:txBody>
      </p:sp>
      <p:sp>
        <p:nvSpPr>
          <p:cNvPr id="61443" name="Rectangle 4"/>
          <p:cNvSpPr>
            <a:spLocks noChangeArrowheads="1"/>
          </p:cNvSpPr>
          <p:nvPr/>
        </p:nvSpPr>
        <p:spPr bwMode="auto">
          <a:xfrm>
            <a:off x="685800" y="2438400"/>
            <a:ext cx="1752600" cy="457200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Assistenten</a:t>
            </a:r>
          </a:p>
        </p:txBody>
      </p:sp>
      <p:cxnSp>
        <p:nvCxnSpPr>
          <p:cNvPr id="61444" name="AutoShape 5"/>
          <p:cNvCxnSpPr>
            <a:cxnSpLocks noChangeShapeType="1"/>
            <a:stCxn id="61442" idx="4"/>
            <a:endCxn id="61443" idx="0"/>
          </p:cNvCxnSpPr>
          <p:nvPr/>
        </p:nvCxnSpPr>
        <p:spPr bwMode="auto">
          <a:xfrm flipH="1">
            <a:off x="1562100" y="1905000"/>
            <a:ext cx="38100" cy="5334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445" name="Rectangle 6"/>
          <p:cNvSpPr>
            <a:spLocks noChangeArrowheads="1"/>
          </p:cNvSpPr>
          <p:nvPr/>
        </p:nvSpPr>
        <p:spPr bwMode="auto">
          <a:xfrm>
            <a:off x="1143000" y="3657600"/>
            <a:ext cx="1752600" cy="457200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Professoren</a:t>
            </a:r>
          </a:p>
        </p:txBody>
      </p:sp>
      <p:sp>
        <p:nvSpPr>
          <p:cNvPr id="61446" name="Oval 7"/>
          <p:cNvSpPr>
            <a:spLocks noChangeArrowheads="1"/>
          </p:cNvSpPr>
          <p:nvPr/>
        </p:nvSpPr>
        <p:spPr bwMode="auto">
          <a:xfrm>
            <a:off x="228600" y="4419600"/>
            <a:ext cx="16764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Raum</a:t>
            </a:r>
          </a:p>
        </p:txBody>
      </p:sp>
      <p:sp>
        <p:nvSpPr>
          <p:cNvPr id="61447" name="Oval 8"/>
          <p:cNvSpPr>
            <a:spLocks noChangeArrowheads="1"/>
          </p:cNvSpPr>
          <p:nvPr/>
        </p:nvSpPr>
        <p:spPr bwMode="auto">
          <a:xfrm>
            <a:off x="2057400" y="4419600"/>
            <a:ext cx="16764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Rang</a:t>
            </a:r>
          </a:p>
        </p:txBody>
      </p:sp>
      <p:cxnSp>
        <p:nvCxnSpPr>
          <p:cNvPr id="61448" name="AutoShape 9"/>
          <p:cNvCxnSpPr>
            <a:cxnSpLocks noChangeShapeType="1"/>
            <a:stCxn id="61445" idx="2"/>
            <a:endCxn id="61446" idx="7"/>
          </p:cNvCxnSpPr>
          <p:nvPr/>
        </p:nvCxnSpPr>
        <p:spPr bwMode="auto">
          <a:xfrm flipH="1">
            <a:off x="1658938" y="4114800"/>
            <a:ext cx="360362" cy="393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49" name="AutoShape 10"/>
          <p:cNvCxnSpPr>
            <a:cxnSpLocks noChangeShapeType="1"/>
            <a:stCxn id="61445" idx="2"/>
            <a:endCxn id="61447" idx="1"/>
          </p:cNvCxnSpPr>
          <p:nvPr/>
        </p:nvCxnSpPr>
        <p:spPr bwMode="auto">
          <a:xfrm>
            <a:off x="2019300" y="4114800"/>
            <a:ext cx="284163" cy="393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450" name="AutoShape 11"/>
          <p:cNvSpPr>
            <a:spLocks noChangeArrowheads="1"/>
          </p:cNvSpPr>
          <p:nvPr/>
        </p:nvSpPr>
        <p:spPr bwMode="auto">
          <a:xfrm>
            <a:off x="3962400" y="3048000"/>
            <a:ext cx="1143000" cy="533400"/>
          </a:xfrm>
          <a:prstGeom prst="hexagon">
            <a:avLst>
              <a:gd name="adj" fmla="val 58036"/>
              <a:gd name="vf" fmla="val 115470"/>
            </a:avLst>
          </a:prstGeom>
          <a:solidFill>
            <a:srgbClr val="FF99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is_a</a:t>
            </a:r>
          </a:p>
        </p:txBody>
      </p:sp>
      <p:sp>
        <p:nvSpPr>
          <p:cNvPr id="61451" name="Rectangle 12"/>
          <p:cNvSpPr>
            <a:spLocks noChangeArrowheads="1"/>
          </p:cNvSpPr>
          <p:nvPr/>
        </p:nvSpPr>
        <p:spPr bwMode="auto">
          <a:xfrm>
            <a:off x="6019800" y="3048000"/>
            <a:ext cx="1752600" cy="457200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Angestellte</a:t>
            </a:r>
          </a:p>
        </p:txBody>
      </p:sp>
      <p:sp>
        <p:nvSpPr>
          <p:cNvPr id="61452" name="Oval 13"/>
          <p:cNvSpPr>
            <a:spLocks noChangeArrowheads="1"/>
          </p:cNvSpPr>
          <p:nvPr/>
        </p:nvSpPr>
        <p:spPr bwMode="auto">
          <a:xfrm>
            <a:off x="5105400" y="3810000"/>
            <a:ext cx="16764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PersNr</a:t>
            </a:r>
          </a:p>
        </p:txBody>
      </p:sp>
      <p:sp>
        <p:nvSpPr>
          <p:cNvPr id="61453" name="Oval 14"/>
          <p:cNvSpPr>
            <a:spLocks noChangeArrowheads="1"/>
          </p:cNvSpPr>
          <p:nvPr/>
        </p:nvSpPr>
        <p:spPr bwMode="auto">
          <a:xfrm>
            <a:off x="6934200" y="3810000"/>
            <a:ext cx="16764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cxnSp>
        <p:nvCxnSpPr>
          <p:cNvPr id="61454" name="AutoShape 15"/>
          <p:cNvCxnSpPr>
            <a:cxnSpLocks noChangeShapeType="1"/>
            <a:stCxn id="61451" idx="2"/>
            <a:endCxn id="61452" idx="7"/>
          </p:cNvCxnSpPr>
          <p:nvPr/>
        </p:nvCxnSpPr>
        <p:spPr bwMode="auto">
          <a:xfrm flipH="1">
            <a:off x="6535738" y="3505200"/>
            <a:ext cx="360362" cy="393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55" name="AutoShape 16"/>
          <p:cNvCxnSpPr>
            <a:cxnSpLocks noChangeShapeType="1"/>
            <a:stCxn id="61451" idx="2"/>
            <a:endCxn id="61453" idx="1"/>
          </p:cNvCxnSpPr>
          <p:nvPr/>
        </p:nvCxnSpPr>
        <p:spPr bwMode="auto">
          <a:xfrm>
            <a:off x="6896100" y="3505200"/>
            <a:ext cx="284163" cy="393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56" name="AutoShape 17"/>
          <p:cNvCxnSpPr>
            <a:cxnSpLocks noChangeShapeType="1"/>
            <a:stCxn id="61443" idx="3"/>
            <a:endCxn id="61450" idx="2"/>
          </p:cNvCxnSpPr>
          <p:nvPr/>
        </p:nvCxnSpPr>
        <p:spPr bwMode="auto">
          <a:xfrm>
            <a:off x="2438400" y="2667000"/>
            <a:ext cx="1524000" cy="647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57" name="AutoShape 18"/>
          <p:cNvCxnSpPr>
            <a:cxnSpLocks noChangeShapeType="1"/>
            <a:stCxn id="61445" idx="3"/>
            <a:endCxn id="61450" idx="2"/>
          </p:cNvCxnSpPr>
          <p:nvPr/>
        </p:nvCxnSpPr>
        <p:spPr bwMode="auto">
          <a:xfrm flipV="1">
            <a:off x="2895600" y="3314700"/>
            <a:ext cx="1066800" cy="5715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58" name="AutoShape 19"/>
          <p:cNvCxnSpPr>
            <a:cxnSpLocks noChangeShapeType="1"/>
            <a:stCxn id="61450" idx="2"/>
            <a:endCxn id="61451" idx="1"/>
          </p:cNvCxnSpPr>
          <p:nvPr/>
        </p:nvCxnSpPr>
        <p:spPr bwMode="auto">
          <a:xfrm flipV="1">
            <a:off x="5105400" y="3276600"/>
            <a:ext cx="914400" cy="381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459" name="Text Box 20"/>
          <p:cNvSpPr txBox="1">
            <a:spLocks noChangeArrowheads="1"/>
          </p:cNvSpPr>
          <p:nvPr/>
        </p:nvSpPr>
        <p:spPr bwMode="auto">
          <a:xfrm>
            <a:off x="3910013" y="4800600"/>
            <a:ext cx="58674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Angestellte: {[</a:t>
            </a:r>
            <a:r>
              <a:rPr lang="de-DE" i="1" u="sng">
                <a:latin typeface="Tahoma" charset="0"/>
              </a:rPr>
              <a:t>PersNr</a:t>
            </a:r>
            <a:r>
              <a:rPr lang="de-DE" i="1">
                <a:latin typeface="Tahoma" charset="0"/>
              </a:rPr>
              <a:t>, Name</a:t>
            </a:r>
            <a:r>
              <a:rPr lang="de-DE">
                <a:latin typeface="Tahoma" charset="0"/>
              </a:rPr>
              <a:t>]}</a:t>
            </a:r>
          </a:p>
          <a:p>
            <a:pPr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Professoren: {[</a:t>
            </a:r>
            <a:r>
              <a:rPr lang="de-DE" i="1" u="sng">
                <a:latin typeface="Tahoma" charset="0"/>
              </a:rPr>
              <a:t>PersNr</a:t>
            </a:r>
            <a:r>
              <a:rPr lang="de-DE" i="1">
                <a:latin typeface="Tahoma" charset="0"/>
              </a:rPr>
              <a:t>, Rang, Raum</a:t>
            </a:r>
            <a:r>
              <a:rPr lang="de-DE">
                <a:latin typeface="Tahoma" charset="0"/>
              </a:rPr>
              <a:t>]}</a:t>
            </a:r>
          </a:p>
          <a:p>
            <a:pPr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Assistenten: {[</a:t>
            </a:r>
            <a:r>
              <a:rPr lang="de-DE" i="1" u="sng">
                <a:latin typeface="Tahoma" charset="0"/>
              </a:rPr>
              <a:t>PersNr</a:t>
            </a:r>
            <a:r>
              <a:rPr lang="de-DE" i="1">
                <a:latin typeface="Tahoma" charset="0"/>
              </a:rPr>
              <a:t>, Fachgebiet</a:t>
            </a:r>
            <a:r>
              <a:rPr lang="de-DE">
                <a:latin typeface="Tahoma" charset="0"/>
              </a:rPr>
              <a:t>]}</a:t>
            </a:r>
          </a:p>
          <a:p>
            <a:pPr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</p:txBody>
      </p:sp>
      <p:sp>
        <p:nvSpPr>
          <p:cNvPr id="2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Vereinbarung zur Notation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Sei </a:t>
            </a:r>
            <a:r>
              <a:rPr lang="de-DE" sz="2400" dirty="0"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>
                <a:latin typeface="Arial" charset="0"/>
                <a:ea typeface="ＭＳ Ｐゴシック" charset="0"/>
              </a:rPr>
              <a:t> = </a:t>
            </a:r>
            <a:r>
              <a:rPr lang="de-DE" sz="2400" i="1" dirty="0">
                <a:latin typeface="Arial" charset="0"/>
                <a:ea typeface="ＭＳ Ｐゴシック" charset="0"/>
              </a:rPr>
              <a:t>{A, B, C, D} </a:t>
            </a:r>
            <a:r>
              <a:rPr lang="de-DE" sz="2400" dirty="0">
                <a:latin typeface="Arial" charset="0"/>
                <a:ea typeface="ＭＳ Ｐゴシック" charset="0"/>
              </a:rPr>
              <a:t>ein </a:t>
            </a:r>
            <a:r>
              <a:rPr lang="de-DE" sz="24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400" dirty="0">
                <a:latin typeface="Arial" charset="0"/>
                <a:ea typeface="ＭＳ Ｐゴシック" charset="0"/>
              </a:rPr>
              <a:t>.</a:t>
            </a:r>
          </a:p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Seien </a:t>
            </a:r>
            <a:r>
              <a:rPr lang="de-DE" sz="2400" dirty="0" err="1">
                <a:latin typeface="Arial" charset="0"/>
                <a:ea typeface="ＭＳ Ｐゴシック" charset="0"/>
              </a:rPr>
              <a:t>r</a:t>
            </a:r>
            <a:r>
              <a:rPr lang="de-DE" sz="2400" dirty="0">
                <a:latin typeface="Arial" charset="0"/>
                <a:ea typeface="ＭＳ Ｐゴシック" charset="0"/>
              </a:rPr>
              <a:t> und t </a:t>
            </a:r>
            <a:r>
              <a:rPr lang="de-DE" sz="2400" dirty="0" err="1">
                <a:latin typeface="Arial" charset="0"/>
                <a:ea typeface="ＭＳ Ｐゴシック" charset="0"/>
              </a:rPr>
              <a:t>Tupel</a:t>
            </a:r>
            <a:r>
              <a:rPr lang="de-DE" sz="2400" dirty="0">
                <a:latin typeface="Arial" charset="0"/>
                <a:ea typeface="ＭＳ Ｐゴシック" charset="0"/>
              </a:rPr>
              <a:t> aus einer konkreten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/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Relation </a:t>
            </a:r>
            <a:r>
              <a:rPr lang="de-DE" sz="2400" dirty="0">
                <a:latin typeface="Arial" charset="0"/>
                <a:ea typeface="ＭＳ Ｐゴシック" charset="0"/>
              </a:rPr>
              <a:t>R gemäß dem Schema </a:t>
            </a:r>
            <a:r>
              <a:rPr lang="de-DE" sz="2400" dirty="0"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>
                <a:latin typeface="Arial" charset="0"/>
                <a:ea typeface="ＭＳ Ｐゴシック" charset="0"/>
              </a:rPr>
              <a:t>.</a:t>
            </a:r>
          </a:p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Sei weiterhin </a:t>
            </a:r>
            <a:r>
              <a:rPr lang="de-DE" sz="2400" dirty="0">
                <a:latin typeface="Symbol" charset="0"/>
                <a:ea typeface="ＭＳ Ｐゴシック" charset="0"/>
              </a:rPr>
              <a:t>a </a:t>
            </a:r>
            <a:r>
              <a:rPr lang="de-DE" sz="2400" dirty="0" smtClean="0"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400" dirty="0">
                <a:latin typeface="Lucida Handwriting" charset="0"/>
                <a:ea typeface="ＭＳ Ｐゴシック" charset="0"/>
              </a:rPr>
              <a:t>R.</a:t>
            </a:r>
          </a:p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Wir vereinbaren:</a:t>
            </a:r>
          </a:p>
          <a:p>
            <a:pPr marL="0" indent="0">
              <a:buFontTx/>
              <a:buNone/>
              <a:defRPr/>
            </a:pPr>
            <a:r>
              <a:rPr lang="de-DE" sz="2400" dirty="0" err="1">
                <a:latin typeface="Arial" charset="0"/>
                <a:ea typeface="ＭＳ Ｐゴシック" charset="0"/>
              </a:rPr>
              <a:t>r.</a:t>
            </a:r>
            <a:r>
              <a:rPr lang="de-DE" sz="2400" dirty="0" err="1"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latin typeface="Arial" charset="0"/>
                <a:ea typeface="ＭＳ Ｐゴシック" charset="0"/>
              </a:rPr>
              <a:t> = </a:t>
            </a:r>
            <a:r>
              <a:rPr lang="de-DE" sz="2400" dirty="0" err="1">
                <a:latin typeface="Arial" charset="0"/>
                <a:ea typeface="ＭＳ Ｐゴシック" charset="0"/>
              </a:rPr>
              <a:t>t.</a:t>
            </a:r>
            <a:r>
              <a:rPr lang="de-DE" sz="2400" dirty="0" err="1"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latin typeface="Arial" charset="0"/>
                <a:ea typeface="ＭＳ Ｐゴシック" charset="0"/>
              </a:rPr>
              <a:t> soll heißen,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dass </a:t>
            </a:r>
            <a:r>
              <a:rPr lang="de-DE" sz="2400" dirty="0">
                <a:latin typeface="Arial" charset="0"/>
                <a:ea typeface="ＭＳ Ｐゴシック" charset="0"/>
              </a:rPr>
              <a:t>für alle A aus </a:t>
            </a:r>
            <a:r>
              <a:rPr lang="de-DE" sz="2400" dirty="0"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latin typeface="Arial" charset="0"/>
                <a:ea typeface="ＭＳ Ｐゴシック" charset="0"/>
              </a:rPr>
              <a:t> gilt: </a:t>
            </a:r>
            <a:r>
              <a:rPr lang="de-DE" sz="2400" dirty="0" err="1">
                <a:latin typeface="Arial" charset="0"/>
                <a:ea typeface="ＭＳ Ｐゴシック" charset="0"/>
              </a:rPr>
              <a:t>r.A</a:t>
            </a:r>
            <a:r>
              <a:rPr lang="de-DE" sz="2400" dirty="0">
                <a:latin typeface="Arial" charset="0"/>
                <a:ea typeface="ＭＳ Ｐゴシック" charset="0"/>
              </a:rPr>
              <a:t> = </a:t>
            </a:r>
            <a:r>
              <a:rPr lang="de-DE" sz="2400" dirty="0" err="1">
                <a:latin typeface="Arial" charset="0"/>
                <a:ea typeface="ＭＳ Ｐゴシック" charset="0"/>
              </a:rPr>
              <a:t>t.A</a:t>
            </a:r>
            <a:r>
              <a:rPr lang="de-DE" sz="2400" dirty="0">
                <a:latin typeface="Arial" charset="0"/>
                <a:ea typeface="ＭＳ Ｐゴシック" charset="0"/>
              </a:rPr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984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Funktionale Abhängigkeiten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4" y="1066800"/>
            <a:ext cx="8791575" cy="246221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Schema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de-DE" dirty="0">
                <a:latin typeface="Lucida Handwriting" charset="0"/>
                <a:ea typeface="ＭＳ Ｐゴシック" charset="0"/>
              </a:rPr>
              <a:t>R</a:t>
            </a:r>
            <a:r>
              <a:rPr lang="de-DE" dirty="0">
                <a:latin typeface="Arial" charset="0"/>
                <a:ea typeface="ＭＳ Ｐゴシック" charset="0"/>
              </a:rPr>
              <a:t> = </a:t>
            </a:r>
            <a:r>
              <a:rPr lang="de-DE" i="1" dirty="0">
                <a:latin typeface="Arial" charset="0"/>
                <a:ea typeface="ＭＳ Ｐゴシック" charset="0"/>
              </a:rPr>
              <a:t>{A, B, C, D}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Ausprägung </a:t>
            </a:r>
            <a:r>
              <a:rPr lang="de-DE" sz="2400" i="1" dirty="0">
                <a:latin typeface="Arial" charset="0"/>
                <a:ea typeface="ＭＳ Ｐゴシック" charset="0"/>
              </a:rPr>
              <a:t>R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de-DE" sz="2400" i="1" dirty="0"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Seien </a:t>
            </a:r>
            <a:r>
              <a:rPr lang="de-DE" sz="2400" dirty="0">
                <a:latin typeface="Symbol" charset="0"/>
                <a:ea typeface="ＭＳ Ｐゴシック" charset="0"/>
              </a:rPr>
              <a:t>a </a:t>
            </a:r>
            <a:r>
              <a:rPr lang="de-DE" sz="2400" dirty="0" smtClean="0"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400" dirty="0">
                <a:latin typeface="Lucida Handwriting" charset="0"/>
                <a:ea typeface="ＭＳ Ｐゴシック" charset="0"/>
              </a:rPr>
              <a:t>R, </a:t>
            </a:r>
            <a:r>
              <a:rPr lang="de-DE" sz="2400" dirty="0">
                <a:latin typeface="Symbol" charset="0"/>
                <a:ea typeface="ＭＳ Ｐゴシック" charset="0"/>
              </a:rPr>
              <a:t> b </a:t>
            </a:r>
            <a:r>
              <a:rPr lang="de-DE" sz="2400" dirty="0" smtClean="0"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400" dirty="0">
                <a:latin typeface="Lucida Handwriting" charset="0"/>
                <a:ea typeface="ＭＳ Ｐゴシック" charset="0"/>
              </a:rPr>
              <a:t>R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latin typeface="Symbol" charset="0"/>
                <a:ea typeface="ＭＳ Ｐゴシック" charset="0"/>
              </a:rPr>
              <a:t>a </a:t>
            </a:r>
            <a:r>
              <a:rPr lang="de-DE" sz="2400" dirty="0" smtClean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4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latin typeface="Symbol" charset="0"/>
                <a:ea typeface="ＭＳ Ｐゴシック" charset="0"/>
              </a:rPr>
              <a:t>b 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genau dann wenn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∀</a:t>
            </a:r>
            <a:r>
              <a:rPr lang="de-DE" sz="2400" i="1" dirty="0" err="1" smtClean="0">
                <a:latin typeface="Arial" charset="0"/>
                <a:ea typeface="ＭＳ Ｐゴシック" charset="0"/>
                <a:sym typeface="Symbol" charset="0"/>
              </a:rPr>
              <a:t>r</a:t>
            </a:r>
            <a:r>
              <a:rPr lang="de-DE" sz="2400" i="1" dirty="0">
                <a:latin typeface="Arial" charset="0"/>
                <a:ea typeface="ＭＳ Ｐゴシック" charset="0"/>
                <a:sym typeface="Symbol" charset="0"/>
              </a:rPr>
              <a:t>, s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400" i="1" dirty="0">
                <a:latin typeface="Arial" charset="0"/>
                <a:ea typeface="ＭＳ Ｐゴシック" charset="0"/>
              </a:rPr>
              <a:t>R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 mit </a:t>
            </a:r>
            <a:r>
              <a:rPr lang="de-DE" sz="2400" i="1" dirty="0" err="1">
                <a:latin typeface="Arial" charset="0"/>
                <a:ea typeface="ＭＳ Ｐゴシック" charset="0"/>
                <a:sym typeface="Symbol" charset="0"/>
              </a:rPr>
              <a:t>r</a:t>
            </a:r>
            <a:r>
              <a:rPr lang="de-DE" sz="2400" dirty="0" err="1">
                <a:latin typeface="Arial" charset="0"/>
                <a:ea typeface="ＭＳ Ｐゴシック" charset="0"/>
                <a:sym typeface="Symbol" charset="0"/>
              </a:rPr>
              <a:t>.</a:t>
            </a:r>
            <a:r>
              <a:rPr lang="de-DE" sz="2400" dirty="0" err="1"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 = </a:t>
            </a:r>
            <a:r>
              <a:rPr lang="de-DE" sz="2400" i="1" dirty="0" err="1">
                <a:latin typeface="Arial" charset="0"/>
                <a:ea typeface="ＭＳ Ｐゴシック" charset="0"/>
                <a:sym typeface="Symbol" charset="0"/>
              </a:rPr>
              <a:t>s</a:t>
            </a:r>
            <a:r>
              <a:rPr lang="de-DE" sz="2400" dirty="0" err="1">
                <a:latin typeface="Arial" charset="0"/>
                <a:ea typeface="ＭＳ Ｐゴシック" charset="0"/>
                <a:sym typeface="Symbol" charset="0"/>
              </a:rPr>
              <a:t>.</a:t>
            </a:r>
            <a:r>
              <a:rPr lang="de-DE" sz="2400" dirty="0" err="1"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⇒ </a:t>
            </a:r>
            <a:r>
              <a:rPr lang="de-DE" sz="2400" i="1" dirty="0" err="1" smtClean="0">
                <a:latin typeface="Arial" charset="0"/>
                <a:ea typeface="ＭＳ Ｐゴシック" charset="0"/>
                <a:sym typeface="Symbol" charset="0"/>
              </a:rPr>
              <a:t>r</a:t>
            </a:r>
            <a:r>
              <a:rPr lang="de-DE" sz="2400" dirty="0" err="1" smtClean="0">
                <a:latin typeface="Arial" charset="0"/>
                <a:ea typeface="ＭＳ Ｐゴシック" charset="0"/>
                <a:sym typeface="Symbol" charset="0"/>
              </a:rPr>
              <a:t>.</a:t>
            </a:r>
            <a:r>
              <a:rPr lang="de-DE" sz="2400" dirty="0" err="1" smtClean="0">
                <a:latin typeface="Symbol" charset="0"/>
                <a:ea typeface="ＭＳ Ｐゴシック" charset="0"/>
              </a:rPr>
              <a:t>b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= </a:t>
            </a:r>
            <a:r>
              <a:rPr lang="de-DE" sz="2400" i="1" dirty="0" err="1">
                <a:latin typeface="Arial" charset="0"/>
                <a:ea typeface="ＭＳ Ｐゴシック" charset="0"/>
                <a:sym typeface="Symbol" charset="0"/>
              </a:rPr>
              <a:t>s</a:t>
            </a:r>
            <a:r>
              <a:rPr lang="de-DE" sz="2400" dirty="0" err="1">
                <a:latin typeface="Arial" charset="0"/>
                <a:ea typeface="ＭＳ Ｐゴシック" charset="0"/>
                <a:sym typeface="Symbol" charset="0"/>
              </a:rPr>
              <a:t>.</a:t>
            </a:r>
            <a:r>
              <a:rPr lang="de-DE" sz="2400" dirty="0" err="1">
                <a:latin typeface="Symbol" charset="0"/>
                <a:ea typeface="ＭＳ Ｐゴシック" charset="0"/>
              </a:rPr>
              <a:t>b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 </a:t>
            </a:r>
          </a:p>
          <a:p>
            <a:pPr lvl="1">
              <a:lnSpc>
                <a:spcPct val="80000"/>
              </a:lnSpc>
              <a:buFont typeface="Monotype Sorts" charset="0"/>
              <a:buNone/>
              <a:defRPr/>
            </a:pPr>
            <a:endParaRPr lang="de-DE" dirty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23142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2028"/>
              </p:ext>
            </p:extLst>
          </p:nvPr>
        </p:nvGraphicFramePr>
        <p:xfrm>
          <a:off x="395288" y="3429000"/>
          <a:ext cx="4032250" cy="2957515"/>
        </p:xfrm>
        <a:graphic>
          <a:graphicData uri="http://schemas.openxmlformats.org/drawingml/2006/table">
            <a:tbl>
              <a:tblPr/>
              <a:tblGrid>
                <a:gridCol w="1008429"/>
                <a:gridCol w="1008429"/>
                <a:gridCol w="1006963"/>
                <a:gridCol w="1008429"/>
              </a:tblGrid>
              <a:tr h="5842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a4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b2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d3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a1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b1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c1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d1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a1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b1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c1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d2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a2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b2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d2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a3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b2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d3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578" name="Text Box 43"/>
          <p:cNvSpPr txBox="1">
            <a:spLocks noChangeArrowheads="1"/>
          </p:cNvSpPr>
          <p:nvPr/>
        </p:nvSpPr>
        <p:spPr bwMode="auto">
          <a:xfrm>
            <a:off x="5003800" y="3429000"/>
            <a:ext cx="4140200" cy="269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de-DE" sz="2800" i="1" dirty="0">
                <a:latin typeface="Arial" charset="0"/>
              </a:rPr>
              <a:t>{A} </a:t>
            </a:r>
            <a:r>
              <a:rPr lang="de-DE" sz="2800" dirty="0">
                <a:latin typeface="Arial" charset="0"/>
                <a:sym typeface="Wingdings" charset="0"/>
              </a:rPr>
              <a:t>⟶</a:t>
            </a:r>
            <a:r>
              <a:rPr lang="de-DE" sz="2800" i="1" dirty="0" smtClean="0">
                <a:latin typeface="Arial" charset="0"/>
                <a:sym typeface="Wingdings" charset="0"/>
              </a:rPr>
              <a:t> </a:t>
            </a:r>
            <a:r>
              <a:rPr lang="de-DE" sz="2800" i="1" dirty="0">
                <a:latin typeface="Arial" charset="0"/>
                <a:sym typeface="Wingdings" charset="0"/>
              </a:rPr>
              <a:t>{B}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de-DE" sz="2800" i="1" dirty="0">
                <a:latin typeface="Arial" charset="0"/>
                <a:sym typeface="Wingdings" charset="0"/>
              </a:rPr>
              <a:t>{C, D } </a:t>
            </a:r>
            <a:r>
              <a:rPr lang="de-DE" sz="2800" dirty="0">
                <a:latin typeface="Arial" charset="0"/>
                <a:sym typeface="Wingdings" charset="0"/>
              </a:rPr>
              <a:t>⟶</a:t>
            </a:r>
            <a:r>
              <a:rPr lang="de-DE" sz="2800" i="1" dirty="0" smtClean="0">
                <a:latin typeface="Arial" charset="0"/>
                <a:sym typeface="Wingdings" charset="0"/>
              </a:rPr>
              <a:t> </a:t>
            </a:r>
            <a:r>
              <a:rPr lang="de-DE" sz="2800" i="1" dirty="0">
                <a:latin typeface="Arial" charset="0"/>
                <a:sym typeface="Wingdings" charset="0"/>
              </a:rPr>
              <a:t>{B}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de-DE" sz="2800" i="1" dirty="0">
                <a:latin typeface="Arial" charset="0"/>
                <a:sym typeface="Wingdings" charset="0"/>
              </a:rPr>
              <a:t>Nicht: {B} </a:t>
            </a:r>
            <a:r>
              <a:rPr lang="de-DE" sz="2800" dirty="0">
                <a:latin typeface="Arial" charset="0"/>
                <a:sym typeface="Wingdings" charset="0"/>
              </a:rPr>
              <a:t>⟶</a:t>
            </a:r>
            <a:r>
              <a:rPr lang="de-DE" sz="2800" i="1" dirty="0" smtClean="0">
                <a:latin typeface="Arial" charset="0"/>
                <a:sym typeface="Wingdings" charset="0"/>
              </a:rPr>
              <a:t> </a:t>
            </a:r>
            <a:r>
              <a:rPr lang="de-DE" sz="2800" i="1" dirty="0">
                <a:latin typeface="Arial" charset="0"/>
                <a:sym typeface="Wingdings" charset="0"/>
              </a:rPr>
              <a:t>{C}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de-DE" sz="2800" i="1" dirty="0">
                <a:latin typeface="Arial" charset="0"/>
                <a:sym typeface="Wingdings" charset="0"/>
              </a:rPr>
              <a:t>Notationskonvention: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de-DE" sz="2800" i="1" dirty="0">
                <a:latin typeface="Arial" charset="0"/>
                <a:sym typeface="Wingdings" charset="0"/>
              </a:rPr>
              <a:t>CD </a:t>
            </a:r>
            <a:r>
              <a:rPr lang="de-DE" sz="2800" dirty="0">
                <a:latin typeface="Arial" charset="0"/>
                <a:sym typeface="Wingdings" charset="0"/>
              </a:rPr>
              <a:t>⟶</a:t>
            </a:r>
            <a:r>
              <a:rPr lang="de-DE" sz="2800" i="1" dirty="0" smtClean="0">
                <a:latin typeface="Arial" charset="0"/>
                <a:sym typeface="Wingdings" charset="0"/>
              </a:rPr>
              <a:t> </a:t>
            </a:r>
            <a:r>
              <a:rPr lang="de-DE" sz="2800" i="1" dirty="0">
                <a:latin typeface="Arial" charset="0"/>
                <a:sym typeface="Wingdings" charset="0"/>
              </a:rPr>
              <a:t>B</a:t>
            </a:r>
            <a:endParaRPr lang="de-DE" sz="2800" i="1" dirty="0">
              <a:latin typeface="Arial" charset="0"/>
            </a:endParaRP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984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Beispiel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4267200"/>
            <a:ext cx="8252022" cy="2057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Kind </a:t>
            </a:r>
            <a:r>
              <a:rPr lang="de-DE" sz="2400" dirty="0"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400" dirty="0" err="1">
                <a:latin typeface="Arial" charset="0"/>
                <a:ea typeface="ＭＳ Ｐゴシック" charset="0"/>
                <a:sym typeface="Wingdings" charset="0"/>
              </a:rPr>
              <a:t>Vater,Mutter</a:t>
            </a:r>
            <a:endParaRPr lang="de-DE" sz="2400" dirty="0">
              <a:latin typeface="Arial" charset="0"/>
              <a:ea typeface="ＭＳ Ｐゴシック" charset="0"/>
              <a:sym typeface="Wingdings" charset="0"/>
            </a:endParaRPr>
          </a:p>
          <a:p>
            <a:pPr marL="0" indent="0">
              <a:buFontTx/>
              <a:buNone/>
              <a:defRPr/>
            </a:pPr>
            <a:r>
              <a:rPr lang="de-DE" sz="2400" dirty="0" err="1">
                <a:latin typeface="Arial" charset="0"/>
                <a:ea typeface="ＭＳ Ｐゴシック" charset="0"/>
                <a:sym typeface="Wingdings" charset="0"/>
              </a:rPr>
              <a:t>Kind,Opa</a:t>
            </a:r>
            <a:r>
              <a:rPr lang="de-DE" sz="2400" dirty="0">
                <a:latin typeface="Arial" charset="0"/>
                <a:ea typeface="ＭＳ Ｐゴシック" charset="0"/>
                <a:sym typeface="Wingdings" charset="0"/>
              </a:rPr>
              <a:t> ⟶ Oma</a:t>
            </a:r>
          </a:p>
          <a:p>
            <a:pPr marL="0" indent="0">
              <a:buFontTx/>
              <a:buNone/>
              <a:defRPr/>
            </a:pPr>
            <a:r>
              <a:rPr lang="de-DE" sz="2400" dirty="0" err="1">
                <a:latin typeface="Arial" charset="0"/>
                <a:ea typeface="ＭＳ Ｐゴシック" charset="0"/>
                <a:sym typeface="Wingdings" charset="0"/>
              </a:rPr>
              <a:t>Kind,Oma</a:t>
            </a:r>
            <a:r>
              <a:rPr lang="de-DE" sz="2400" dirty="0">
                <a:latin typeface="Arial" charset="0"/>
                <a:ea typeface="ＭＳ Ｐゴシック" charset="0"/>
                <a:sym typeface="Wingdings" charset="0"/>
              </a:rPr>
              <a:t> ⟶ Opa</a:t>
            </a:r>
            <a:endParaRPr lang="de-DE" sz="2400" dirty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23347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317419"/>
              </p:ext>
            </p:extLst>
          </p:nvPr>
        </p:nvGraphicFramePr>
        <p:xfrm>
          <a:off x="611188" y="1341438"/>
          <a:ext cx="7154861" cy="2711845"/>
        </p:xfrm>
        <a:graphic>
          <a:graphicData uri="http://schemas.openxmlformats.org/drawingml/2006/table">
            <a:tbl>
              <a:tblPr/>
              <a:tblGrid>
                <a:gridCol w="1296754"/>
                <a:gridCol w="1701167"/>
                <a:gridCol w="1296754"/>
                <a:gridCol w="1430093"/>
                <a:gridCol w="1430093"/>
              </a:tblGrid>
              <a:tr h="335202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Stammbaum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Opa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Oma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Sofie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Alfons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Sabine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Lothar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Linde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Sofie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Alfons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Sabine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Hubert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Lisa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Niklas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Alfons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Sabine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Lothar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Linde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Niklas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Alfons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Sabine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Hubert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Lisa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3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Lothar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984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Schlüssel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275" y="1196975"/>
            <a:ext cx="8721725" cy="56610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R </a:t>
            </a:r>
            <a:r>
              <a:rPr lang="de-DE" sz="2000" dirty="0">
                <a:latin typeface="Arial" charset="0"/>
                <a:ea typeface="ＭＳ Ｐゴシック" charset="0"/>
              </a:rPr>
              <a:t>ist ein </a:t>
            </a:r>
            <a:r>
              <a:rPr lang="de-DE" sz="2000" b="1" dirty="0">
                <a:latin typeface="Arial" charset="0"/>
                <a:ea typeface="ＭＳ Ｐゴシック" charset="0"/>
              </a:rPr>
              <a:t>Super-Schlüssel</a:t>
            </a:r>
            <a:r>
              <a:rPr lang="de-DE" sz="2000" dirty="0">
                <a:latin typeface="Arial" charset="0"/>
                <a:ea typeface="ＭＳ Ｐゴシック" charset="0"/>
              </a:rPr>
              <a:t>, falls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Folgendes </a:t>
            </a:r>
            <a:r>
              <a:rPr lang="de-DE" sz="2000" dirty="0">
                <a:latin typeface="Arial" charset="0"/>
                <a:ea typeface="ＭＳ Ｐゴシック" charset="0"/>
              </a:rPr>
              <a:t>gilt:</a:t>
            </a:r>
          </a:p>
          <a:p>
            <a:pPr marL="457200" lvl="1" indent="0">
              <a:buNone/>
              <a:defRPr/>
            </a:pP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R</a:t>
            </a:r>
          </a:p>
          <a:p>
            <a:pPr marL="0" indent="0"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Wir nennen </a:t>
            </a:r>
            <a:r>
              <a:rPr lang="de-DE" sz="2000" dirty="0"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latin typeface="Arial" charset="0"/>
                <a:ea typeface="ＭＳ Ｐゴシック" charset="0"/>
              </a:rPr>
              <a:t> Super-Schlüssel, weil noch nichts darüber ausgesagt wird,</a:t>
            </a:r>
          </a:p>
          <a:p>
            <a:pPr marL="0" indent="0">
              <a:buFontTx/>
              <a:buNone/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dass </a:t>
            </a:r>
            <a:r>
              <a:rPr lang="de-DE" sz="2000" dirty="0">
                <a:latin typeface="Arial" charset="0"/>
                <a:ea typeface="ＭＳ Ｐゴシック" charset="0"/>
              </a:rPr>
              <a:t>der Schlüssel </a:t>
            </a:r>
            <a:r>
              <a:rPr lang="de-DE" sz="2000" dirty="0"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latin typeface="Arial" charset="0"/>
                <a:ea typeface="ＭＳ Ｐゴシック" charset="0"/>
              </a:rPr>
              <a:t>  minimal ist.</a:t>
            </a:r>
            <a:endParaRPr lang="de-DE" sz="2000" dirty="0">
              <a:latin typeface="Lucida Handwriting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2000" dirty="0" smtClean="0">
              <a:latin typeface="Symbo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000" dirty="0" smtClean="0">
                <a:latin typeface="Symbol" charset="0"/>
                <a:ea typeface="ＭＳ Ｐゴシック" charset="0"/>
              </a:rPr>
              <a:t>b </a:t>
            </a:r>
            <a:r>
              <a:rPr lang="de-DE" sz="2000" dirty="0">
                <a:latin typeface="Arial" charset="0"/>
                <a:ea typeface="ＭＳ Ｐゴシック" charset="0"/>
              </a:rPr>
              <a:t>ist </a:t>
            </a:r>
            <a:r>
              <a:rPr lang="de-DE" sz="2000" b="1" dirty="0">
                <a:latin typeface="Arial" charset="0"/>
                <a:ea typeface="ＭＳ Ｐゴシック" charset="0"/>
              </a:rPr>
              <a:t>voll funktional abhängig </a:t>
            </a:r>
            <a:r>
              <a:rPr lang="de-DE" sz="2000" dirty="0">
                <a:latin typeface="Arial" charset="0"/>
                <a:ea typeface="ＭＳ Ｐゴシック" charset="0"/>
              </a:rPr>
              <a:t>von</a:t>
            </a:r>
            <a:r>
              <a:rPr lang="de-DE" sz="2000" dirty="0">
                <a:latin typeface="Symbol" charset="0"/>
                <a:ea typeface="ＭＳ Ｐゴシック" charset="0"/>
              </a:rPr>
              <a:t> a </a:t>
            </a:r>
            <a:r>
              <a:rPr lang="de-DE" sz="2000" dirty="0">
                <a:latin typeface="Arial" charset="0"/>
                <a:ea typeface="ＭＳ Ｐゴシック" charset="0"/>
              </a:rPr>
              <a:t>genau dann wenn gilt</a:t>
            </a:r>
          </a:p>
          <a:p>
            <a:pPr marL="457200" lvl="1" indent="0">
              <a:buNone/>
              <a:defRPr/>
            </a:pP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Symbol" charset="0"/>
                <a:ea typeface="ＭＳ Ｐゴシック" charset="0"/>
              </a:rPr>
              <a:t>b </a:t>
            </a:r>
            <a:r>
              <a:rPr lang="de-DE" sz="2000" dirty="0">
                <a:latin typeface="Arial" charset="0"/>
                <a:ea typeface="ＭＳ Ｐゴシック" charset="0"/>
              </a:rPr>
              <a:t>und </a:t>
            </a:r>
          </a:p>
          <a:p>
            <a:pPr marL="457200" lvl="1" indent="0">
              <a:buNone/>
              <a:defRPr/>
            </a:pPr>
            <a:r>
              <a:rPr lang="de-DE" sz="2000" dirty="0" smtClean="0"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kann nicht mehr verkleinert werden, d.h.</a:t>
            </a:r>
          </a:p>
          <a:p>
            <a:pPr marL="914400" lvl="2" indent="0"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  <a:sym typeface="Symbol" charset="0"/>
              </a:rPr>
              <a:t>∀</a:t>
            </a:r>
            <a:r>
              <a:rPr lang="de-DE" sz="2000" i="1" dirty="0">
                <a:latin typeface="Arial" charset="0"/>
                <a:ea typeface="ＭＳ Ｐゴシック" charset="0"/>
                <a:sym typeface="Symbol" charset="0"/>
              </a:rPr>
              <a:t>A </a:t>
            </a:r>
            <a:r>
              <a:rPr lang="de-DE" sz="2000" dirty="0"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>
                <a:latin typeface="Symbol" charset="0"/>
                <a:ea typeface="ＭＳ Ｐゴシック" charset="0"/>
              </a:rPr>
              <a:t>a: (a </a:t>
            </a:r>
            <a:r>
              <a:rPr lang="de-DE" sz="2000" dirty="0">
                <a:latin typeface="Arial" charset="0"/>
                <a:ea typeface="Arial" charset="0"/>
                <a:cs typeface="Arial" charset="0"/>
              </a:rPr>
              <a:t>\</a:t>
            </a:r>
            <a:r>
              <a:rPr lang="de-DE" sz="2000" dirty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sym typeface="Symbol" charset="0"/>
              </a:rPr>
              <a:t>{</a:t>
            </a:r>
            <a:r>
              <a:rPr lang="de-DE" sz="2000" i="1" dirty="0">
                <a:latin typeface="Arial" charset="0"/>
                <a:ea typeface="ＭＳ Ｐゴシック" charset="0"/>
                <a:sym typeface="Symbol" charset="0"/>
              </a:rPr>
              <a:t>A</a:t>
            </a:r>
            <a:r>
              <a:rPr lang="de-DE" sz="2000" dirty="0">
                <a:latin typeface="Arial" charset="0"/>
                <a:ea typeface="ＭＳ Ｐゴシック" charset="0"/>
              </a:rPr>
              <a:t>}</a:t>
            </a:r>
            <a:r>
              <a:rPr lang="de-DE" sz="2000" dirty="0">
                <a:latin typeface="Symbol" charset="0"/>
                <a:ea typeface="ＭＳ Ｐゴシック" charset="0"/>
              </a:rPr>
              <a:t>) </a:t>
            </a:r>
            <a:r>
              <a:rPr lang="de-DE" sz="2000" dirty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>
                <a:latin typeface="Symbol" charset="0"/>
                <a:ea typeface="ＭＳ Ｐゴシック" charset="0"/>
              </a:rPr>
              <a:t> </a:t>
            </a:r>
            <a:r>
              <a:rPr lang="de-DE" sz="2000" dirty="0" smtClean="0">
                <a:latin typeface="Symbol" charset="0"/>
                <a:ea typeface="ＭＳ Ｐゴシック" charset="0"/>
              </a:rPr>
              <a:t>b</a:t>
            </a:r>
            <a:r>
              <a:rPr lang="de-DE" sz="2000" dirty="0" smtClean="0">
                <a:ea typeface="ＭＳ Ｐゴシック" charset="0"/>
              </a:rPr>
              <a:t> </a:t>
            </a:r>
            <a:r>
              <a:rPr lang="de-DE" sz="2000" dirty="0">
                <a:ea typeface="ＭＳ Ｐゴシック" charset="0"/>
              </a:rPr>
              <a:t>gilt nicht</a:t>
            </a:r>
            <a:endParaRPr lang="de-DE" sz="2000" dirty="0">
              <a:latin typeface="Symbol" charset="0"/>
              <a:ea typeface="ＭＳ Ｐゴシック" charset="0"/>
            </a:endParaRPr>
          </a:p>
          <a:p>
            <a:pPr marL="0" indent="0">
              <a:lnSpc>
                <a:spcPct val="60000"/>
              </a:lnSpc>
              <a:buFontTx/>
              <a:buNone/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Notation </a:t>
            </a:r>
            <a:r>
              <a:rPr lang="de-DE" sz="2000" dirty="0">
                <a:latin typeface="Arial" charset="0"/>
                <a:ea typeface="ＭＳ Ｐゴシック" charset="0"/>
              </a:rPr>
              <a:t>für volle funktionale Abhängigkeit: </a:t>
            </a: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6000" b="1" baseline="30000" dirty="0" smtClean="0">
                <a:latin typeface="Symbol" charset="0"/>
                <a:ea typeface="ＭＳ Ｐゴシック" charset="0"/>
                <a:sym typeface="Symbol" charset="0"/>
              </a:rPr>
              <a:t>.</a:t>
            </a:r>
            <a:r>
              <a:rPr lang="de-DE" sz="20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Symbol" charset="0"/>
                <a:ea typeface="ＭＳ Ｐゴシック" charset="0"/>
              </a:rPr>
              <a:t>b </a:t>
            </a:r>
            <a:endParaRPr lang="de-DE" sz="2000" dirty="0" smtClean="0">
              <a:latin typeface="Symbol" charset="0"/>
              <a:ea typeface="ＭＳ Ｐゴシック" charset="0"/>
            </a:endParaRPr>
          </a:p>
          <a:p>
            <a:pPr marL="0" indent="0">
              <a:lnSpc>
                <a:spcPct val="60000"/>
              </a:lnSpc>
              <a:buFontTx/>
              <a:buNone/>
              <a:defRPr/>
            </a:pPr>
            <a:endParaRPr lang="de-DE" sz="2000" dirty="0" smtClean="0">
              <a:latin typeface="Symbol" charset="0"/>
              <a:ea typeface="ＭＳ Ｐゴシック" charset="0"/>
            </a:endParaRPr>
          </a:p>
          <a:p>
            <a:pPr marL="0" indent="0">
              <a:lnSpc>
                <a:spcPct val="60000"/>
              </a:lnSpc>
              <a:buFontTx/>
              <a:buNone/>
              <a:defRPr/>
            </a:pPr>
            <a:endParaRPr lang="de-DE" sz="2000" dirty="0">
              <a:latin typeface="Symbol" charset="0"/>
              <a:ea typeface="ＭＳ Ｐゴシック" charset="0"/>
            </a:endParaRPr>
          </a:p>
          <a:p>
            <a:pPr marL="0" indent="0">
              <a:lnSpc>
                <a:spcPct val="10000"/>
              </a:lnSpc>
              <a:buFontTx/>
              <a:buNone/>
              <a:defRPr/>
            </a:pP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R </a:t>
            </a:r>
            <a:r>
              <a:rPr lang="de-DE" sz="2000" dirty="0">
                <a:latin typeface="Arial" charset="0"/>
                <a:ea typeface="ＭＳ Ｐゴシック" charset="0"/>
              </a:rPr>
              <a:t>ist ein </a:t>
            </a:r>
            <a:r>
              <a:rPr lang="de-DE" sz="2000" b="1" dirty="0">
                <a:latin typeface="Arial" charset="0"/>
                <a:ea typeface="ＭＳ Ｐゴシック" charset="0"/>
              </a:rPr>
              <a:t>Kandidaten-Schlüssel</a:t>
            </a:r>
            <a:r>
              <a:rPr lang="de-DE" sz="2000" dirty="0">
                <a:latin typeface="Arial" charset="0"/>
                <a:ea typeface="ＭＳ Ｐゴシック" charset="0"/>
              </a:rPr>
              <a:t>, falls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Folgendes gilt: </a:t>
            </a: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6000" b="1" baseline="30000">
                <a:latin typeface="Symbol" charset="0"/>
                <a:ea typeface="ＭＳ Ｐゴシック" charset="0"/>
                <a:sym typeface="Symbol" charset="0"/>
              </a:rPr>
              <a:t>.</a:t>
            </a:r>
            <a:r>
              <a:rPr lang="de-DE" sz="2000">
                <a:latin typeface="Symbol" charset="0"/>
                <a:ea typeface="ＭＳ Ｐゴシック" charset="0"/>
              </a:rPr>
              <a:t> </a:t>
            </a:r>
            <a:r>
              <a:rPr lang="de-DE" sz="2000">
                <a:latin typeface="Lucida Handwriting" charset="0"/>
                <a:ea typeface="ＭＳ Ｐゴシック" charset="0"/>
              </a:rPr>
              <a:t>R</a:t>
            </a:r>
            <a:r>
              <a:rPr lang="de-DE" sz="2000" smtClean="0">
                <a:latin typeface="Symbol" charset="0"/>
                <a:ea typeface="ＭＳ Ｐゴシック" charset="0"/>
              </a:rPr>
              <a:t> </a:t>
            </a:r>
            <a:endParaRPr lang="de-DE" sz="2000" dirty="0">
              <a:latin typeface="Lucida Handwriting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984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Schlüsselbestimmung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3865563"/>
            <a:ext cx="8439150" cy="2459037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Kandidaten-schlüssel von </a:t>
            </a:r>
            <a:r>
              <a:rPr lang="de-DE" sz="2000" i="1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Städte</a:t>
            </a: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:</a:t>
            </a:r>
          </a:p>
          <a:p>
            <a:pPr lvl="1">
              <a:lnSpc>
                <a:spcPct val="80000"/>
              </a:lnSpc>
              <a:defRPr/>
            </a:pP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20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Name,BLand</a:t>
            </a: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80000"/>
              </a:lnSpc>
              <a:defRPr/>
            </a:pP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20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Name,Vorwahl</a:t>
            </a: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80000"/>
              </a:lnSpc>
              <a:defRPr/>
            </a:pPr>
            <a:endParaRPr lang="de-DE" sz="2000" dirty="0">
              <a:solidFill>
                <a:srgbClr val="0000FF"/>
              </a:solidFill>
              <a:latin typeface="Arial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endParaRPr lang="de-DE" sz="2000" dirty="0">
              <a:solidFill>
                <a:srgbClr val="0000FF"/>
              </a:solidFill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Beachte, dass 2 kleinere Städte  dieselbe Vorwahl  haben können</a:t>
            </a:r>
            <a:endParaRPr lang="de-DE" sz="2000" dirty="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graphicFrame>
        <p:nvGraphicFramePr>
          <p:cNvPr id="23757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342912"/>
              </p:ext>
            </p:extLst>
          </p:nvPr>
        </p:nvGraphicFramePr>
        <p:xfrm>
          <a:off x="1763713" y="1268413"/>
          <a:ext cx="5724525" cy="2346792"/>
        </p:xfrm>
        <a:graphic>
          <a:graphicData uri="http://schemas.openxmlformats.org/drawingml/2006/table">
            <a:tbl>
              <a:tblPr/>
              <a:tblGrid>
                <a:gridCol w="1297032"/>
                <a:gridCol w="1700064"/>
                <a:gridCol w="1297031"/>
                <a:gridCol w="1430398"/>
              </a:tblGrid>
              <a:tr h="335189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Städte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  <a:endParaRPr kumimoji="1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Vorwahl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EW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069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650000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0335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84000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München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Bayern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089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1200000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Passau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Bayern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0851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50000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  <p:sp>
        <p:nvSpPr>
          <p:cNvPr id="2" name="TextBox 1"/>
          <p:cNvSpPr txBox="1"/>
          <p:nvPr/>
        </p:nvSpPr>
        <p:spPr>
          <a:xfrm>
            <a:off x="9585064" y="526048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98475"/>
          </a:xfrm>
        </p:spPr>
        <p:txBody>
          <a:bodyPr/>
          <a:lstStyle/>
          <a:p>
            <a:pPr>
              <a:defRPr/>
            </a:pPr>
            <a:r>
              <a:rPr lang="de-DE" sz="2800">
                <a:latin typeface="Arial" charset="0"/>
                <a:ea typeface="ＭＳ Ｐゴシック" charset="0"/>
              </a:rPr>
              <a:t>Bestimmung funktionaler Abhängigkeiten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Professoren: {[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PersNr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, Name, Rang, Raum, Ort, Straße, PLZ, Vorwahl, Bland, EW, Landesregierung</a:t>
            </a:r>
            <a:r>
              <a:rPr lang="de-DE" sz="1800" dirty="0">
                <a:latin typeface="Arial" charset="0"/>
                <a:ea typeface="ＭＳ Ｐゴシック" charset="0"/>
              </a:rPr>
              <a:t>]}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</a:rPr>
              <a:t>PersNr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, </a:t>
            </a:r>
            <a:r>
              <a:rPr lang="de-DE" sz="1800" dirty="0">
                <a:latin typeface="Arial" charset="0"/>
                <a:ea typeface="ＭＳ Ｐゴシック" charset="0"/>
              </a:rPr>
              <a:t>Name, Rang, Raum, Ort, Straße, PLZ, Vorwahl, Bland, EW, Landesregierung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Ort,BLand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 ⟶ {EW, Vorwahl}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{PLZ} ⟶ {Bland, Ort, EW}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{Bland, Ort, Straße} ⟶ {PLZ}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{Bland} ⟶ {Landesregierung}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{Raum} 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  <a:sym typeface="Wingdings" charset="0"/>
            </a:endParaRPr>
          </a:p>
          <a:p>
            <a:pPr marL="0" indent="0">
              <a:buFontTx/>
              <a:buNone/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Zusätzliche Abhängigkeiten, die aus obigen abgeleitet werden können: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{Raum}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, </a:t>
            </a:r>
            <a:r>
              <a:rPr lang="de-DE" sz="1800" dirty="0">
                <a:latin typeface="Arial" charset="0"/>
                <a:ea typeface="ＭＳ Ｐゴシック" charset="0"/>
              </a:rPr>
              <a:t>Name, Rang, Raum, Ort, Straße, PLZ, Vorwahl, Bland, EW, Landesregierung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{PLZ} ⟶ {Landesregierung}</a:t>
            </a:r>
            <a:endParaRPr lang="de-DE" sz="18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3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3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39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RDM: Überblick über die Konzepte </a:t>
            </a:r>
            <a:r>
              <a:rPr lang="de-DE" sz="1800">
                <a:latin typeface="Arial" charset="0"/>
                <a:ea typeface="ＭＳ Ｐゴシック" charset="0"/>
              </a:rPr>
              <a:t>(2)</a:t>
            </a:r>
            <a:endParaRPr lang="de-DE">
              <a:latin typeface="Arial" charset="0"/>
              <a:ea typeface="ＭＳ Ｐゴシック" charset="0"/>
            </a:endParaRP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Die Zahl der </a:t>
            </a:r>
            <a:r>
              <a:rPr lang="de-DE" sz="2000" b="1" dirty="0">
                <a:latin typeface="Arial" charset="0"/>
                <a:ea typeface="ＭＳ Ｐゴシック" charset="0"/>
              </a:rPr>
              <a:t>Spalten</a:t>
            </a:r>
            <a:r>
              <a:rPr lang="de-DE" sz="2000" dirty="0">
                <a:latin typeface="Arial" charset="0"/>
                <a:ea typeface="ＭＳ Ｐゴシック" charset="0"/>
              </a:rPr>
              <a:t> einer Tabelle wird im Schema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festgelegt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Jeder Spalte ist eine </a:t>
            </a:r>
            <a:r>
              <a:rPr lang="de-DE" sz="2000" b="1" dirty="0">
                <a:latin typeface="Arial" charset="0"/>
                <a:ea typeface="ＭＳ Ｐゴシック" charset="0"/>
              </a:rPr>
              <a:t>Domäne</a:t>
            </a:r>
            <a:r>
              <a:rPr lang="de-DE" sz="2000" dirty="0">
                <a:latin typeface="Arial" charset="0"/>
                <a:ea typeface="ＭＳ Ｐゴシック" charset="0"/>
              </a:rPr>
              <a:t> zugeordnet, welche die zulässigen Werte für das Attribut in allen Zeilen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festlegt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Jede Tabelle besitzt einen </a:t>
            </a:r>
            <a:r>
              <a:rPr lang="de-DE" sz="2000" b="1" dirty="0">
                <a:latin typeface="Arial" charset="0"/>
                <a:ea typeface="ＭＳ Ｐゴシック" charset="0"/>
              </a:rPr>
              <a:t>Primärschlüssel</a:t>
            </a:r>
            <a:r>
              <a:rPr lang="de-DE" sz="2000" dirty="0">
                <a:latin typeface="Arial" charset="0"/>
                <a:ea typeface="ＭＳ Ｐゴシック" charset="0"/>
              </a:rPr>
              <a:t>, der ein einzelnes Attribut oder eine Kombination von Attributen ist,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so dass eine </a:t>
            </a:r>
            <a:r>
              <a:rPr lang="de-DE" sz="2000" dirty="0">
                <a:latin typeface="Arial" charset="0"/>
                <a:ea typeface="ＭＳ Ｐゴシック" charset="0"/>
              </a:rPr>
              <a:t>eindeutige Identifikation jedes </a:t>
            </a:r>
            <a:r>
              <a:rPr lang="de-DE" sz="2000" dirty="0" err="1">
                <a:latin typeface="Arial" charset="0"/>
                <a:ea typeface="ＭＳ Ｐゴシック" charset="0"/>
              </a:rPr>
              <a:t>Tupels</a:t>
            </a:r>
            <a:r>
              <a:rPr lang="de-DE" sz="2000" dirty="0">
                <a:latin typeface="Arial" charset="0"/>
                <a:ea typeface="ＭＳ Ｐゴシック" charset="0"/>
              </a:rPr>
              <a:t> innerhalb der Tabelle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ermöglicht wird</a:t>
            </a:r>
          </a:p>
          <a:p>
            <a:pPr lvl="1"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Beziehungen</a:t>
            </a:r>
            <a:r>
              <a:rPr lang="de-DE" sz="2000" dirty="0">
                <a:latin typeface="Arial" charset="0"/>
                <a:ea typeface="ＭＳ Ｐゴシック" charset="0"/>
              </a:rPr>
              <a:t> zwischen Datenobjekten werden durch Identifikation des referenzierten Objektes über seinen Primärschlüssel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repräsentiert (</a:t>
            </a:r>
            <a:r>
              <a:rPr lang="de-DE" sz="2000" dirty="0">
                <a:latin typeface="Monotype Sorts" charset="0"/>
                <a:ea typeface="ＭＳ Ｐゴシック" charset="0"/>
                <a:sym typeface="Monotype Sorts" charset="0"/>
              </a:rPr>
              <a:t></a:t>
            </a:r>
            <a:r>
              <a:rPr lang="de-DE" sz="2000" dirty="0">
                <a:latin typeface="Monotype Sorts" charset="0"/>
                <a:ea typeface="ＭＳ Ｐゴシック" charset="0"/>
              </a:rPr>
              <a:t> </a:t>
            </a:r>
            <a:r>
              <a:rPr lang="de-DE" sz="2000" b="1" dirty="0">
                <a:latin typeface="Arial" charset="0"/>
                <a:ea typeface="ＭＳ Ｐゴシック" charset="0"/>
              </a:rPr>
              <a:t>assoziative Identifikation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)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Einen Schlüssel, der in Relation A zur Identifikation eines </a:t>
            </a:r>
            <a:r>
              <a:rPr lang="de-DE" sz="2000" dirty="0" err="1">
                <a:latin typeface="Arial" charset="0"/>
                <a:ea typeface="ＭＳ Ｐゴシック" charset="0"/>
              </a:rPr>
              <a:t>Tupels</a:t>
            </a:r>
            <a:r>
              <a:rPr lang="de-DE" sz="2000" dirty="0">
                <a:latin typeface="Arial" charset="0"/>
                <a:ea typeface="ＭＳ Ｐゴシック" charset="0"/>
              </a:rPr>
              <a:t> in Relation B benutzt wird, bezeichnet man als </a:t>
            </a:r>
            <a:r>
              <a:rPr lang="de-DE" sz="2000" b="1" dirty="0" smtClean="0">
                <a:latin typeface="Arial" charset="0"/>
                <a:ea typeface="ＭＳ Ｐゴシック" charset="0"/>
              </a:rPr>
              <a:t>Fremdschlüssel</a:t>
            </a:r>
            <a:endParaRPr lang="de-DE" sz="20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637785" y="1406104"/>
            <a:ext cx="1182687" cy="3667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dirty="0"/>
              <a:t>bevorzugt</a:t>
            </a:r>
          </a:p>
        </p:txBody>
      </p:sp>
      <p:sp>
        <p:nvSpPr>
          <p:cNvPr id="337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RDM: Entwurf relationaler Schemata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52425" y="1066800"/>
            <a:ext cx="7596188" cy="5257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>
                <a:latin typeface="Arial" charset="0"/>
                <a:ea typeface="ＭＳ Ｐゴシック" charset="0"/>
              </a:rPr>
              <a:t>Zwei alternative Methoden: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Entwickle zunächst ein ER-Diagramm, leite daraus ein relationales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Schema </a:t>
            </a:r>
            <a:r>
              <a:rPr lang="de-DE" sz="1800" dirty="0">
                <a:latin typeface="Arial" charset="0"/>
                <a:ea typeface="ＭＳ Ｐゴシック" charset="0"/>
              </a:rPr>
              <a:t>mit Entitäten- und Beziehungstabellen ab                                                      (vgl. </a:t>
            </a:r>
            <a:r>
              <a:rPr lang="de-DE" sz="1800" dirty="0">
                <a:latin typeface="Times New Roman" charset="0"/>
                <a:ea typeface="ＭＳ Ｐゴシック" charset="0"/>
              </a:rPr>
              <a:t>C. </a:t>
            </a:r>
            <a:r>
              <a:rPr lang="de-DE" sz="1800" dirty="0" err="1">
                <a:latin typeface="Times New Roman" charset="0"/>
                <a:ea typeface="ＭＳ Ｐゴシック" charset="0"/>
              </a:rPr>
              <a:t>Batini</a:t>
            </a:r>
            <a:r>
              <a:rPr lang="de-DE" sz="1800" dirty="0">
                <a:latin typeface="Times New Roman" charset="0"/>
                <a:ea typeface="ＭＳ Ｐゴシック" charset="0"/>
              </a:rPr>
              <a:t>, S. </a:t>
            </a:r>
            <a:r>
              <a:rPr lang="de-DE" sz="1800" dirty="0" err="1">
                <a:latin typeface="Times New Roman" charset="0"/>
                <a:ea typeface="ＭＳ Ｐゴシック" charset="0"/>
              </a:rPr>
              <a:t>Ceri</a:t>
            </a:r>
            <a:r>
              <a:rPr lang="de-DE" sz="1800" dirty="0">
                <a:latin typeface="Times New Roman" charset="0"/>
                <a:ea typeface="ＭＳ Ｐゴシック" charset="0"/>
              </a:rPr>
              <a:t>, S.B. </a:t>
            </a:r>
            <a:r>
              <a:rPr lang="de-DE" sz="1800" dirty="0" err="1">
                <a:latin typeface="Times New Roman" charset="0"/>
                <a:ea typeface="ＭＳ Ｐゴシック" charset="0"/>
              </a:rPr>
              <a:t>Navathe</a:t>
            </a:r>
            <a:r>
              <a:rPr lang="de-DE" sz="1800" dirty="0">
                <a:latin typeface="Times New Roman" charset="0"/>
                <a:ea typeface="ＭＳ Ｐゴシック" charset="0"/>
              </a:rPr>
              <a:t>. </a:t>
            </a:r>
            <a:r>
              <a:rPr lang="de-DE" sz="1800" dirty="0" err="1">
                <a:latin typeface="Times New Roman" charset="0"/>
                <a:ea typeface="ＭＳ Ｐゴシック" charset="0"/>
              </a:rPr>
              <a:t>Conceptual</a:t>
            </a:r>
            <a:r>
              <a:rPr lang="de-DE" sz="1800" dirty="0">
                <a:latin typeface="Times New Roman" charset="0"/>
                <a:ea typeface="ＭＳ Ｐゴシック" charset="0"/>
              </a:rPr>
              <a:t> Database Design - An </a:t>
            </a:r>
            <a:r>
              <a:rPr lang="de-DE" sz="1800" dirty="0" err="1">
                <a:latin typeface="Times New Roman" charset="0"/>
                <a:ea typeface="ＭＳ Ｐゴシック" charset="0"/>
              </a:rPr>
              <a:t>Entity</a:t>
            </a:r>
            <a:r>
              <a:rPr lang="de-DE" sz="1800" dirty="0">
                <a:latin typeface="Times New Roman" charset="0"/>
                <a:ea typeface="ＭＳ Ｐゴシック" charset="0"/>
              </a:rPr>
              <a:t> </a:t>
            </a:r>
            <a:r>
              <a:rPr lang="de-DE" sz="1800" dirty="0" err="1">
                <a:latin typeface="Times New Roman" charset="0"/>
                <a:ea typeface="ＭＳ Ｐゴシック" charset="0"/>
              </a:rPr>
              <a:t>Relationship</a:t>
            </a:r>
            <a:r>
              <a:rPr lang="de-DE" sz="1800" dirty="0">
                <a:latin typeface="Times New Roman" charset="0"/>
                <a:ea typeface="ＭＳ Ｐゴシック" charset="0"/>
              </a:rPr>
              <a:t> Approach, Benjamin/Cummings, Redwood City, Kalifornien, 1992</a:t>
            </a:r>
            <a:r>
              <a:rPr lang="de-DE" sz="1800" dirty="0">
                <a:latin typeface="Arial" charset="0"/>
                <a:ea typeface="ＭＳ Ｐゴシック" charset="0"/>
              </a:rPr>
              <a:t>).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Sammle funktionale Abhängigkeiten aus der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Anforderungsdefinition und </a:t>
            </a:r>
            <a:r>
              <a:rPr lang="de-DE" sz="1800" dirty="0">
                <a:latin typeface="Arial" charset="0"/>
                <a:ea typeface="ＭＳ Ｐゴシック" charset="0"/>
              </a:rPr>
              <a:t>erzeuge daraus ein relationales Schema in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Normalform </a:t>
            </a:r>
            <a:r>
              <a:rPr lang="de-DE" sz="1800" dirty="0">
                <a:latin typeface="Arial" charset="0"/>
                <a:ea typeface="ＭＳ Ｐゴシック" charset="0"/>
              </a:rPr>
              <a:t>(Im Trend 1970...80). </a:t>
            </a:r>
            <a:br>
              <a:rPr lang="de-DE" sz="1800" dirty="0">
                <a:latin typeface="Arial" charset="0"/>
                <a:ea typeface="ＭＳ Ｐゴシック" charset="0"/>
              </a:rPr>
            </a:br>
            <a:r>
              <a:rPr lang="de-DE" sz="1800" dirty="0" smtClean="0">
                <a:latin typeface="Arial" charset="0"/>
                <a:ea typeface="ＭＳ Ｐゴシック" charset="0"/>
              </a:rPr>
              <a:t>Ausführlich </a:t>
            </a:r>
            <a:r>
              <a:rPr lang="de-DE" sz="1800" dirty="0">
                <a:latin typeface="Arial" charset="0"/>
                <a:ea typeface="ＭＳ Ｐゴシック" charset="0"/>
              </a:rPr>
              <a:t>in der Literatur beschrieben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dirty="0">
                <a:latin typeface="Arial" charset="0"/>
                <a:ea typeface="ＭＳ Ｐゴシック" charset="0"/>
              </a:rPr>
              <a:t>vgl. </a:t>
            </a:r>
            <a:r>
              <a:rPr lang="de-DE" sz="1800" dirty="0">
                <a:latin typeface="Times New Roman" charset="0"/>
                <a:ea typeface="ＭＳ Ｐゴシック" charset="0"/>
              </a:rPr>
              <a:t>S.M. Lang, P.C. </a:t>
            </a:r>
            <a:r>
              <a:rPr lang="de-DE" sz="1800" dirty="0" err="1">
                <a:latin typeface="Times New Roman" charset="0"/>
                <a:ea typeface="ＭＳ Ｐゴシック" charset="0"/>
              </a:rPr>
              <a:t>Lockemann</a:t>
            </a:r>
            <a:r>
              <a:rPr lang="de-DE" sz="1800" dirty="0">
                <a:latin typeface="Times New Roman" charset="0"/>
                <a:ea typeface="ＭＳ Ｐゴシック" charset="0"/>
              </a:rPr>
              <a:t>. Datenbankeinsatz. Springer, Berlin u.a., 1995</a:t>
            </a:r>
            <a:r>
              <a:rPr lang="de-DE" sz="1800" dirty="0">
                <a:latin typeface="Arial" charset="0"/>
                <a:ea typeface="ＭＳ Ｐゴシック" charset="0"/>
              </a:rPr>
              <a:t>).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29724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ChangeArrowheads="1"/>
          </p:cNvSpPr>
          <p:nvPr/>
        </p:nvSpPr>
        <p:spPr bwMode="auto">
          <a:xfrm>
            <a:off x="893763" y="2720975"/>
            <a:ext cx="2867025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>
            <a:off x="917575" y="3397250"/>
            <a:ext cx="3224213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5779" name="Rectangle 4"/>
          <p:cNvSpPr>
            <a:spLocks noChangeArrowheads="1"/>
          </p:cNvSpPr>
          <p:nvPr/>
        </p:nvSpPr>
        <p:spPr bwMode="auto">
          <a:xfrm>
            <a:off x="898525" y="3409950"/>
            <a:ext cx="3340659" cy="259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050" i="1" dirty="0" err="1"/>
              <a:t>ANr</a:t>
            </a:r>
            <a:r>
              <a:rPr lang="de-DE" sz="1050" i="1" dirty="0"/>
              <a:t>	</a:t>
            </a:r>
            <a:r>
              <a:rPr lang="de-DE" sz="1050" i="1" dirty="0" err="1"/>
              <a:t>AName</a:t>
            </a:r>
            <a:r>
              <a:rPr lang="de-DE" sz="1050" i="1" dirty="0"/>
              <a:t>		Menge</a:t>
            </a:r>
          </a:p>
        </p:txBody>
      </p:sp>
      <p:sp>
        <p:nvSpPr>
          <p:cNvPr id="75780" name="Line 5"/>
          <p:cNvSpPr>
            <a:spLocks noChangeShapeType="1"/>
          </p:cNvSpPr>
          <p:nvPr/>
        </p:nvSpPr>
        <p:spPr bwMode="auto">
          <a:xfrm>
            <a:off x="923925" y="3695700"/>
            <a:ext cx="3211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781" name="Line 6"/>
          <p:cNvSpPr>
            <a:spLocks noChangeShapeType="1"/>
          </p:cNvSpPr>
          <p:nvPr/>
        </p:nvSpPr>
        <p:spPr bwMode="auto">
          <a:xfrm>
            <a:off x="917575" y="40005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782" name="Line 7"/>
          <p:cNvSpPr>
            <a:spLocks noChangeShapeType="1"/>
          </p:cNvSpPr>
          <p:nvPr/>
        </p:nvSpPr>
        <p:spPr bwMode="auto">
          <a:xfrm>
            <a:off x="917575" y="43053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1672" name="Rectangle 8"/>
          <p:cNvSpPr>
            <a:spLocks noChangeArrowheads="1"/>
          </p:cNvSpPr>
          <p:nvPr/>
        </p:nvSpPr>
        <p:spPr bwMode="auto">
          <a:xfrm>
            <a:off x="917575" y="4845050"/>
            <a:ext cx="3224213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5784" name="Rectangle 9"/>
          <p:cNvSpPr>
            <a:spLocks noChangeArrowheads="1"/>
          </p:cNvSpPr>
          <p:nvPr/>
        </p:nvSpPr>
        <p:spPr bwMode="auto">
          <a:xfrm>
            <a:off x="898525" y="4857750"/>
            <a:ext cx="337271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 dirty="0" err="1"/>
              <a:t>ANr</a:t>
            </a:r>
            <a:r>
              <a:rPr lang="de-DE" sz="1200" i="1" dirty="0"/>
              <a:t>	</a:t>
            </a:r>
            <a:r>
              <a:rPr lang="de-DE" sz="1200" i="1" dirty="0" err="1" smtClean="0"/>
              <a:t>AName</a:t>
            </a:r>
            <a:r>
              <a:rPr lang="de-DE" sz="1200" i="1" dirty="0"/>
              <a:t>	</a:t>
            </a:r>
            <a:r>
              <a:rPr lang="de-DE" sz="1200" i="1" dirty="0" smtClean="0"/>
              <a:t>	Menge</a:t>
            </a:r>
            <a:endParaRPr lang="de-DE" sz="1200" i="1" dirty="0"/>
          </a:p>
        </p:txBody>
      </p:sp>
      <p:sp>
        <p:nvSpPr>
          <p:cNvPr id="75785" name="Line 10"/>
          <p:cNvSpPr>
            <a:spLocks noChangeShapeType="1"/>
          </p:cNvSpPr>
          <p:nvPr/>
        </p:nvSpPr>
        <p:spPr bwMode="auto">
          <a:xfrm>
            <a:off x="923925" y="5143500"/>
            <a:ext cx="3211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786" name="Line 11"/>
          <p:cNvSpPr>
            <a:spLocks noChangeShapeType="1"/>
          </p:cNvSpPr>
          <p:nvPr/>
        </p:nvSpPr>
        <p:spPr bwMode="auto">
          <a:xfrm>
            <a:off x="917575" y="54483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787" name="Rectangle 12"/>
          <p:cNvSpPr>
            <a:spLocks noChangeArrowheads="1"/>
          </p:cNvSpPr>
          <p:nvPr/>
        </p:nvSpPr>
        <p:spPr bwMode="auto">
          <a:xfrm rot="-5400000">
            <a:off x="84931" y="3810795"/>
            <a:ext cx="1222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R</a:t>
            </a:r>
          </a:p>
        </p:txBody>
      </p:sp>
      <p:sp>
        <p:nvSpPr>
          <p:cNvPr id="75788" name="Rectangle 13"/>
          <p:cNvSpPr>
            <a:spLocks noChangeArrowheads="1"/>
          </p:cNvSpPr>
          <p:nvPr/>
        </p:nvSpPr>
        <p:spPr bwMode="auto">
          <a:xfrm rot="-5400000">
            <a:off x="84932" y="5242718"/>
            <a:ext cx="1206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</a:t>
            </a:r>
            <a:r>
              <a:rPr lang="de-DE" i="1">
                <a:latin typeface="Times New Roman" charset="0"/>
              </a:rPr>
              <a:t> S</a:t>
            </a:r>
          </a:p>
        </p:txBody>
      </p:sp>
      <p:sp>
        <p:nvSpPr>
          <p:cNvPr id="75789" name="Rectangle 14"/>
          <p:cNvSpPr>
            <a:spLocks noChangeArrowheads="1"/>
          </p:cNvSpPr>
          <p:nvPr/>
        </p:nvSpPr>
        <p:spPr bwMode="auto">
          <a:xfrm>
            <a:off x="5540375" y="3275013"/>
            <a:ext cx="2406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dirty="0"/>
              <a:t>Ergebnisrelation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∪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 </a:t>
            </a:r>
          </a:p>
        </p:txBody>
      </p:sp>
      <p:sp>
        <p:nvSpPr>
          <p:cNvPr id="241679" name="Rectangle 15"/>
          <p:cNvSpPr>
            <a:spLocks noChangeArrowheads="1"/>
          </p:cNvSpPr>
          <p:nvPr/>
        </p:nvSpPr>
        <p:spPr bwMode="auto">
          <a:xfrm>
            <a:off x="5137150" y="3702050"/>
            <a:ext cx="3224213" cy="21399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5791" name="Rectangle 16"/>
          <p:cNvSpPr>
            <a:spLocks noChangeArrowheads="1"/>
          </p:cNvSpPr>
          <p:nvPr/>
        </p:nvSpPr>
        <p:spPr bwMode="auto">
          <a:xfrm>
            <a:off x="5118100" y="3714750"/>
            <a:ext cx="337271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/>
              <a:t>ANr	AName		Menge</a:t>
            </a:r>
          </a:p>
        </p:txBody>
      </p:sp>
      <p:sp>
        <p:nvSpPr>
          <p:cNvPr id="75792" name="Rectangle 17"/>
          <p:cNvSpPr>
            <a:spLocks noChangeArrowheads="1"/>
          </p:cNvSpPr>
          <p:nvPr/>
        </p:nvSpPr>
        <p:spPr bwMode="auto">
          <a:xfrm>
            <a:off x="5118100" y="40195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001	Anlasser		1.000</a:t>
            </a:r>
          </a:p>
        </p:txBody>
      </p:sp>
      <p:sp>
        <p:nvSpPr>
          <p:cNvPr id="75793" name="Line 18"/>
          <p:cNvSpPr>
            <a:spLocks noChangeShapeType="1"/>
          </p:cNvSpPr>
          <p:nvPr/>
        </p:nvSpPr>
        <p:spPr bwMode="auto">
          <a:xfrm>
            <a:off x="5143500" y="4000500"/>
            <a:ext cx="3211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100"/>
          </a:p>
        </p:txBody>
      </p:sp>
      <p:sp>
        <p:nvSpPr>
          <p:cNvPr id="75794" name="Line 19"/>
          <p:cNvSpPr>
            <a:spLocks noChangeShapeType="1"/>
          </p:cNvSpPr>
          <p:nvPr/>
        </p:nvSpPr>
        <p:spPr bwMode="auto">
          <a:xfrm>
            <a:off x="5137150" y="43053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795" name="Line 20"/>
          <p:cNvSpPr>
            <a:spLocks noChangeShapeType="1"/>
          </p:cNvSpPr>
          <p:nvPr/>
        </p:nvSpPr>
        <p:spPr bwMode="auto">
          <a:xfrm>
            <a:off x="5137150" y="46101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796" name="Rectangle 21"/>
          <p:cNvSpPr>
            <a:spLocks noChangeArrowheads="1"/>
          </p:cNvSpPr>
          <p:nvPr/>
        </p:nvSpPr>
        <p:spPr bwMode="auto">
          <a:xfrm>
            <a:off x="5118100" y="46291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5797" name="Line 22"/>
          <p:cNvSpPr>
            <a:spLocks noChangeShapeType="1"/>
          </p:cNvSpPr>
          <p:nvPr/>
        </p:nvSpPr>
        <p:spPr bwMode="auto">
          <a:xfrm>
            <a:off x="5137150" y="49149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798" name="Line 23"/>
          <p:cNvSpPr>
            <a:spLocks noChangeShapeType="1"/>
          </p:cNvSpPr>
          <p:nvPr/>
        </p:nvSpPr>
        <p:spPr bwMode="auto">
          <a:xfrm>
            <a:off x="5137150" y="52197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799" name="Line 24"/>
          <p:cNvSpPr>
            <a:spLocks noChangeShapeType="1"/>
          </p:cNvSpPr>
          <p:nvPr/>
        </p:nvSpPr>
        <p:spPr bwMode="auto">
          <a:xfrm>
            <a:off x="5137150" y="55245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800" name="Rectangle 25"/>
          <p:cNvSpPr>
            <a:spLocks noChangeArrowheads="1"/>
          </p:cNvSpPr>
          <p:nvPr/>
        </p:nvSpPr>
        <p:spPr bwMode="auto">
          <a:xfrm>
            <a:off x="5118100" y="49339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237	Ölfilter		1.560</a:t>
            </a:r>
          </a:p>
        </p:txBody>
      </p:sp>
      <p:sp>
        <p:nvSpPr>
          <p:cNvPr id="75801" name="Rectangle 26"/>
          <p:cNvSpPr>
            <a:spLocks noChangeArrowheads="1"/>
          </p:cNvSpPr>
          <p:nvPr/>
        </p:nvSpPr>
        <p:spPr bwMode="auto">
          <a:xfrm>
            <a:off x="5118100" y="5543550"/>
            <a:ext cx="337752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851	Schraube		25.000</a:t>
            </a:r>
          </a:p>
        </p:txBody>
      </p:sp>
      <p:sp>
        <p:nvSpPr>
          <p:cNvPr id="75802" name="Line 27"/>
          <p:cNvSpPr>
            <a:spLocks noChangeShapeType="1"/>
          </p:cNvSpPr>
          <p:nvPr/>
        </p:nvSpPr>
        <p:spPr bwMode="auto">
          <a:xfrm>
            <a:off x="4294188" y="3844925"/>
            <a:ext cx="782637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3" name="Line 28"/>
          <p:cNvSpPr>
            <a:spLocks noChangeShapeType="1"/>
          </p:cNvSpPr>
          <p:nvPr/>
        </p:nvSpPr>
        <p:spPr bwMode="auto">
          <a:xfrm>
            <a:off x="4294188" y="4473575"/>
            <a:ext cx="782637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4" name="Line 29"/>
          <p:cNvSpPr>
            <a:spLocks noChangeShapeType="1"/>
          </p:cNvSpPr>
          <p:nvPr/>
        </p:nvSpPr>
        <p:spPr bwMode="auto">
          <a:xfrm>
            <a:off x="4294188" y="4087813"/>
            <a:ext cx="782637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5" name="Line 30"/>
          <p:cNvSpPr>
            <a:spLocks noChangeShapeType="1"/>
          </p:cNvSpPr>
          <p:nvPr/>
        </p:nvSpPr>
        <p:spPr bwMode="auto">
          <a:xfrm>
            <a:off x="4294188" y="4259263"/>
            <a:ext cx="782637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6" name="Rectangle 31"/>
          <p:cNvSpPr>
            <a:spLocks noChangeArrowheads="1"/>
          </p:cNvSpPr>
          <p:nvPr/>
        </p:nvSpPr>
        <p:spPr bwMode="auto">
          <a:xfrm rot="-5400000">
            <a:off x="4459288" y="4178300"/>
            <a:ext cx="26193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07" name="Line 32"/>
          <p:cNvSpPr>
            <a:spLocks noChangeShapeType="1"/>
          </p:cNvSpPr>
          <p:nvPr/>
        </p:nvSpPr>
        <p:spPr bwMode="auto">
          <a:xfrm flipV="1">
            <a:off x="4294188" y="5060950"/>
            <a:ext cx="782637" cy="255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8" name="Line 33"/>
          <p:cNvSpPr>
            <a:spLocks noChangeShapeType="1"/>
          </p:cNvSpPr>
          <p:nvPr/>
        </p:nvSpPr>
        <p:spPr bwMode="auto">
          <a:xfrm flipV="1">
            <a:off x="4294188" y="5299075"/>
            <a:ext cx="782637" cy="255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9" name="Line 34"/>
          <p:cNvSpPr>
            <a:spLocks noChangeShapeType="1"/>
          </p:cNvSpPr>
          <p:nvPr/>
        </p:nvSpPr>
        <p:spPr bwMode="auto">
          <a:xfrm flipV="1">
            <a:off x="4294188" y="5484813"/>
            <a:ext cx="782637" cy="255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10" name="Line 35"/>
          <p:cNvSpPr>
            <a:spLocks noChangeShapeType="1"/>
          </p:cNvSpPr>
          <p:nvPr/>
        </p:nvSpPr>
        <p:spPr bwMode="auto">
          <a:xfrm flipV="1">
            <a:off x="4294188" y="5689600"/>
            <a:ext cx="782637" cy="255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11" name="Rectangle 36"/>
          <p:cNvSpPr>
            <a:spLocks noChangeArrowheads="1"/>
          </p:cNvSpPr>
          <p:nvPr/>
        </p:nvSpPr>
        <p:spPr bwMode="auto">
          <a:xfrm rot="-5400000">
            <a:off x="4460875" y="5435601"/>
            <a:ext cx="26193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12" name="Rectangle 37"/>
          <p:cNvSpPr>
            <a:spLocks noChangeArrowheads="1"/>
          </p:cNvSpPr>
          <p:nvPr/>
        </p:nvSpPr>
        <p:spPr bwMode="auto">
          <a:xfrm rot="-5400000">
            <a:off x="7727581" y="43658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3" name="Rectangle 38"/>
          <p:cNvSpPr>
            <a:spLocks noChangeArrowheads="1"/>
          </p:cNvSpPr>
          <p:nvPr/>
        </p:nvSpPr>
        <p:spPr bwMode="auto">
          <a:xfrm rot="-5400000">
            <a:off x="6034512" y="43658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4" name="Rectangle 39"/>
          <p:cNvSpPr>
            <a:spLocks noChangeArrowheads="1"/>
          </p:cNvSpPr>
          <p:nvPr/>
        </p:nvSpPr>
        <p:spPr bwMode="auto">
          <a:xfrm rot="-5400000">
            <a:off x="5182025" y="43658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5" name="Rectangle 40"/>
          <p:cNvSpPr>
            <a:spLocks noChangeArrowheads="1"/>
          </p:cNvSpPr>
          <p:nvPr/>
        </p:nvSpPr>
        <p:spPr bwMode="auto">
          <a:xfrm rot="-5400000">
            <a:off x="7727581" y="52802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6" name="Rectangle 41"/>
          <p:cNvSpPr>
            <a:spLocks noChangeArrowheads="1"/>
          </p:cNvSpPr>
          <p:nvPr/>
        </p:nvSpPr>
        <p:spPr bwMode="auto">
          <a:xfrm rot="-5400000">
            <a:off x="6034512" y="52802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7" name="Rectangle 42"/>
          <p:cNvSpPr>
            <a:spLocks noChangeArrowheads="1"/>
          </p:cNvSpPr>
          <p:nvPr/>
        </p:nvSpPr>
        <p:spPr bwMode="auto">
          <a:xfrm rot="-5400000">
            <a:off x="5182025" y="52802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8" name="Rectangle 43"/>
          <p:cNvSpPr>
            <a:spLocks noChangeArrowheads="1"/>
          </p:cNvSpPr>
          <p:nvPr/>
        </p:nvSpPr>
        <p:spPr bwMode="auto">
          <a:xfrm>
            <a:off x="968375" y="2779713"/>
            <a:ext cx="28844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∪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/>
              <a:t> </a:t>
            </a:r>
            <a:r>
              <a:rPr lang="de-DE" dirty="0">
                <a:latin typeface="Times New Roman" charset="0"/>
              </a:rPr>
              <a:t>:= {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|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i="1" dirty="0">
                <a:latin typeface="Times New Roman" charset="0"/>
              </a:rPr>
              <a:t>R </a:t>
            </a:r>
            <a:r>
              <a:rPr lang="de-DE" dirty="0" smtClean="0">
                <a:latin typeface="Symbol" charset="0"/>
              </a:rPr>
              <a:t>∨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i="1" dirty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>
                <a:latin typeface="Times New Roman" charset="0"/>
              </a:rPr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}</a:t>
            </a:r>
          </a:p>
        </p:txBody>
      </p:sp>
      <p:sp>
        <p:nvSpPr>
          <p:cNvPr id="75819" name="Rectangle 44"/>
          <p:cNvSpPr>
            <a:spLocks noChangeArrowheads="1"/>
          </p:cNvSpPr>
          <p:nvPr/>
        </p:nvSpPr>
        <p:spPr bwMode="auto">
          <a:xfrm>
            <a:off x="955675" y="37401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0" name="Rectangle 45"/>
          <p:cNvSpPr>
            <a:spLocks noChangeArrowheads="1"/>
          </p:cNvSpPr>
          <p:nvPr/>
        </p:nvSpPr>
        <p:spPr bwMode="auto">
          <a:xfrm>
            <a:off x="898525" y="37147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dirty="0"/>
              <a:t>001	Anlasser	</a:t>
            </a:r>
            <a:r>
              <a:rPr lang="de-DE" sz="1200" dirty="0" smtClean="0"/>
              <a:t>	1.000</a:t>
            </a:r>
            <a:endParaRPr lang="de-DE" sz="1200" dirty="0"/>
          </a:p>
        </p:txBody>
      </p:sp>
      <p:sp>
        <p:nvSpPr>
          <p:cNvPr id="75821" name="Rectangle 46"/>
          <p:cNvSpPr>
            <a:spLocks noChangeArrowheads="1"/>
          </p:cNvSpPr>
          <p:nvPr/>
        </p:nvSpPr>
        <p:spPr bwMode="auto">
          <a:xfrm>
            <a:off x="955675" y="40449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2" name="Rectangle 47"/>
          <p:cNvSpPr>
            <a:spLocks noChangeArrowheads="1"/>
          </p:cNvSpPr>
          <p:nvPr/>
        </p:nvSpPr>
        <p:spPr bwMode="auto">
          <a:xfrm>
            <a:off x="949325" y="43497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3" name="Rectangle 48"/>
          <p:cNvSpPr>
            <a:spLocks noChangeArrowheads="1"/>
          </p:cNvSpPr>
          <p:nvPr/>
        </p:nvSpPr>
        <p:spPr bwMode="auto">
          <a:xfrm rot="-5400000">
            <a:off x="3504407" y="4039394"/>
            <a:ext cx="2619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24" name="Rectangle 49"/>
          <p:cNvSpPr>
            <a:spLocks noChangeArrowheads="1"/>
          </p:cNvSpPr>
          <p:nvPr/>
        </p:nvSpPr>
        <p:spPr bwMode="auto">
          <a:xfrm rot="-5400000">
            <a:off x="1804194" y="4045744"/>
            <a:ext cx="2619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25" name="Rectangle 50"/>
          <p:cNvSpPr>
            <a:spLocks noChangeArrowheads="1"/>
          </p:cNvSpPr>
          <p:nvPr/>
        </p:nvSpPr>
        <p:spPr bwMode="auto">
          <a:xfrm rot="-5400000">
            <a:off x="951707" y="4045744"/>
            <a:ext cx="2619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26" name="Rectangle 51"/>
          <p:cNvSpPr>
            <a:spLocks noChangeArrowheads="1"/>
          </p:cNvSpPr>
          <p:nvPr/>
        </p:nvSpPr>
        <p:spPr bwMode="auto">
          <a:xfrm>
            <a:off x="898525" y="43243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5827" name="Rectangle 52"/>
          <p:cNvSpPr>
            <a:spLocks noChangeArrowheads="1"/>
          </p:cNvSpPr>
          <p:nvPr/>
        </p:nvSpPr>
        <p:spPr bwMode="auto">
          <a:xfrm>
            <a:off x="949325" y="51879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8" name="Rectangle 53"/>
          <p:cNvSpPr>
            <a:spLocks noChangeArrowheads="1"/>
          </p:cNvSpPr>
          <p:nvPr/>
        </p:nvSpPr>
        <p:spPr bwMode="auto">
          <a:xfrm>
            <a:off x="949325" y="548640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9" name="Rectangle 54"/>
          <p:cNvSpPr>
            <a:spLocks noChangeArrowheads="1"/>
          </p:cNvSpPr>
          <p:nvPr/>
        </p:nvSpPr>
        <p:spPr bwMode="auto">
          <a:xfrm>
            <a:off x="949325" y="57975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30" name="Rectangle 55"/>
          <p:cNvSpPr>
            <a:spLocks noChangeArrowheads="1"/>
          </p:cNvSpPr>
          <p:nvPr/>
        </p:nvSpPr>
        <p:spPr bwMode="auto">
          <a:xfrm rot="-5400000">
            <a:off x="3504407" y="5482431"/>
            <a:ext cx="2619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31" name="Rectangle 56"/>
          <p:cNvSpPr>
            <a:spLocks noChangeArrowheads="1"/>
          </p:cNvSpPr>
          <p:nvPr/>
        </p:nvSpPr>
        <p:spPr bwMode="auto">
          <a:xfrm rot="-5400000">
            <a:off x="1804194" y="5488781"/>
            <a:ext cx="2619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32" name="Rectangle 57"/>
          <p:cNvSpPr>
            <a:spLocks noChangeArrowheads="1"/>
          </p:cNvSpPr>
          <p:nvPr/>
        </p:nvSpPr>
        <p:spPr bwMode="auto">
          <a:xfrm rot="-5400000">
            <a:off x="951707" y="5488781"/>
            <a:ext cx="2619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33" name="Rectangle 58"/>
          <p:cNvSpPr>
            <a:spLocks noChangeArrowheads="1"/>
          </p:cNvSpPr>
          <p:nvPr/>
        </p:nvSpPr>
        <p:spPr bwMode="auto">
          <a:xfrm>
            <a:off x="898525" y="51625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237	Ölfilter		1.560</a:t>
            </a:r>
          </a:p>
        </p:txBody>
      </p:sp>
      <p:sp>
        <p:nvSpPr>
          <p:cNvPr id="75834" name="Line 59"/>
          <p:cNvSpPr>
            <a:spLocks noChangeShapeType="1"/>
          </p:cNvSpPr>
          <p:nvPr/>
        </p:nvSpPr>
        <p:spPr bwMode="auto">
          <a:xfrm>
            <a:off x="917575" y="57531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35" name="Rectangle 60"/>
          <p:cNvSpPr>
            <a:spLocks noChangeArrowheads="1"/>
          </p:cNvSpPr>
          <p:nvPr/>
        </p:nvSpPr>
        <p:spPr bwMode="auto">
          <a:xfrm>
            <a:off x="898525" y="5772150"/>
            <a:ext cx="337752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851	Schraube		25.000</a:t>
            </a:r>
          </a:p>
        </p:txBody>
      </p:sp>
      <p:sp>
        <p:nvSpPr>
          <p:cNvPr id="76861" name="Rectangle 6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(1</a:t>
            </a:r>
            <a:r>
              <a:rPr lang="de-DE" sz="1800" dirty="0">
                <a:latin typeface="Arial" charset="0"/>
                <a:ea typeface="ＭＳ Ｐゴシック" charset="0"/>
              </a:rPr>
              <a:t>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76862" name="Rectangle 62"/>
          <p:cNvSpPr>
            <a:spLocks noGrp="1" noChangeArrowheads="1"/>
          </p:cNvSpPr>
          <p:nvPr>
            <p:ph type="body" idx="1"/>
          </p:nvPr>
        </p:nvSpPr>
        <p:spPr>
          <a:xfrm>
            <a:off x="352425" y="1066800"/>
            <a:ext cx="8439150" cy="16002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de-DE" sz="1800" b="1" dirty="0">
                <a:latin typeface="Arial" charset="0"/>
                <a:ea typeface="ＭＳ Ｐゴシック" charset="0"/>
              </a:rPr>
              <a:t>Vereinigung R </a:t>
            </a:r>
            <a:r>
              <a:rPr lang="de-DE" sz="1800" b="1" dirty="0" smtClean="0">
                <a:latin typeface="Symbol" charset="0"/>
                <a:ea typeface="ＭＳ Ｐゴシック" charset="0"/>
              </a:rPr>
              <a:t>∪</a:t>
            </a:r>
            <a:r>
              <a:rPr lang="de-DE" sz="1800" b="1" dirty="0">
                <a:latin typeface="Arial" charset="0"/>
                <a:ea typeface="ＭＳ Ｐゴシック" charset="0"/>
              </a:rPr>
              <a:t>S: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Alle Tupel zweier Relationen werden in einer Ergebnisrelation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zusammengefasst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Das Ergebnis enthält keine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Duplikate</a:t>
            </a:r>
            <a:endParaRPr lang="de-DE" sz="1800" dirty="0">
              <a:latin typeface="Arial" charset="0"/>
              <a:ea typeface="ＭＳ Ｐゴシック" charset="0"/>
            </a:endParaRPr>
          </a:p>
        </p:txBody>
      </p:sp>
      <p:sp>
        <p:nvSpPr>
          <p:cNvPr id="6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ChangeArrowheads="1"/>
          </p:cNvSpPr>
          <p:nvPr/>
        </p:nvSpPr>
        <p:spPr bwMode="auto">
          <a:xfrm>
            <a:off x="914400" y="2781300"/>
            <a:ext cx="2509235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26" name="Rectangle 3"/>
          <p:cNvSpPr>
            <a:spLocks noChangeArrowheads="1"/>
          </p:cNvSpPr>
          <p:nvPr/>
        </p:nvSpPr>
        <p:spPr bwMode="auto">
          <a:xfrm>
            <a:off x="904875" y="3000375"/>
            <a:ext cx="27432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920750" y="3530600"/>
            <a:ext cx="322262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7828" name="Rectangle 5"/>
          <p:cNvSpPr>
            <a:spLocks noChangeArrowheads="1"/>
          </p:cNvSpPr>
          <p:nvPr/>
        </p:nvSpPr>
        <p:spPr bwMode="auto">
          <a:xfrm>
            <a:off x="901700" y="3543300"/>
            <a:ext cx="337271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/>
              <a:t>ANr	AName		Menge</a:t>
            </a:r>
          </a:p>
        </p:txBody>
      </p:sp>
      <p:sp>
        <p:nvSpPr>
          <p:cNvPr id="77829" name="Line 6"/>
          <p:cNvSpPr>
            <a:spLocks noChangeShapeType="1"/>
          </p:cNvSpPr>
          <p:nvPr/>
        </p:nvSpPr>
        <p:spPr bwMode="auto">
          <a:xfrm>
            <a:off x="925513" y="3829050"/>
            <a:ext cx="3213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30" name="Line 7"/>
          <p:cNvSpPr>
            <a:spLocks noChangeShapeType="1"/>
          </p:cNvSpPr>
          <p:nvPr/>
        </p:nvSpPr>
        <p:spPr bwMode="auto">
          <a:xfrm>
            <a:off x="920750" y="413385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31" name="Line 8"/>
          <p:cNvSpPr>
            <a:spLocks noChangeShapeType="1"/>
          </p:cNvSpPr>
          <p:nvPr/>
        </p:nvSpPr>
        <p:spPr bwMode="auto">
          <a:xfrm>
            <a:off x="920750" y="443865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243721" name="Rectangle 9"/>
          <p:cNvSpPr>
            <a:spLocks noChangeArrowheads="1"/>
          </p:cNvSpPr>
          <p:nvPr/>
        </p:nvSpPr>
        <p:spPr bwMode="auto">
          <a:xfrm>
            <a:off x="920750" y="4978400"/>
            <a:ext cx="322262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7833" name="Rectangle 10"/>
          <p:cNvSpPr>
            <a:spLocks noChangeArrowheads="1"/>
          </p:cNvSpPr>
          <p:nvPr/>
        </p:nvSpPr>
        <p:spPr bwMode="auto">
          <a:xfrm>
            <a:off x="901700" y="4991100"/>
            <a:ext cx="337271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/>
              <a:t>ANr	AName		Menge</a:t>
            </a:r>
          </a:p>
        </p:txBody>
      </p:sp>
      <p:sp>
        <p:nvSpPr>
          <p:cNvPr id="77834" name="Line 11"/>
          <p:cNvSpPr>
            <a:spLocks noChangeShapeType="1"/>
          </p:cNvSpPr>
          <p:nvPr/>
        </p:nvSpPr>
        <p:spPr bwMode="auto">
          <a:xfrm>
            <a:off x="925513" y="5276850"/>
            <a:ext cx="3213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35" name="Line 12"/>
          <p:cNvSpPr>
            <a:spLocks noChangeShapeType="1"/>
          </p:cNvSpPr>
          <p:nvPr/>
        </p:nvSpPr>
        <p:spPr bwMode="auto">
          <a:xfrm>
            <a:off x="920750" y="558165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36" name="Line 13"/>
          <p:cNvSpPr>
            <a:spLocks noChangeShapeType="1"/>
          </p:cNvSpPr>
          <p:nvPr/>
        </p:nvSpPr>
        <p:spPr bwMode="auto">
          <a:xfrm>
            <a:off x="920750" y="588645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37" name="Rectangle 14"/>
          <p:cNvSpPr>
            <a:spLocks noChangeArrowheads="1"/>
          </p:cNvSpPr>
          <p:nvPr/>
        </p:nvSpPr>
        <p:spPr bwMode="auto">
          <a:xfrm>
            <a:off x="866775" y="5276850"/>
            <a:ext cx="337752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851	Schraube		25.000</a:t>
            </a:r>
          </a:p>
        </p:txBody>
      </p:sp>
      <p:sp>
        <p:nvSpPr>
          <p:cNvPr id="77838" name="Rectangle 15"/>
          <p:cNvSpPr>
            <a:spLocks noChangeArrowheads="1"/>
          </p:cNvSpPr>
          <p:nvPr/>
        </p:nvSpPr>
        <p:spPr bwMode="auto">
          <a:xfrm rot="-5400000">
            <a:off x="78581" y="3944145"/>
            <a:ext cx="1222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R</a:t>
            </a:r>
          </a:p>
        </p:txBody>
      </p:sp>
      <p:sp>
        <p:nvSpPr>
          <p:cNvPr id="77839" name="Rectangle 16"/>
          <p:cNvSpPr>
            <a:spLocks noChangeArrowheads="1"/>
          </p:cNvSpPr>
          <p:nvPr/>
        </p:nvSpPr>
        <p:spPr bwMode="auto">
          <a:xfrm rot="-5400000">
            <a:off x="80169" y="5391944"/>
            <a:ext cx="1196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S</a:t>
            </a:r>
          </a:p>
        </p:txBody>
      </p:sp>
      <p:sp>
        <p:nvSpPr>
          <p:cNvPr id="243729" name="Rectangle 17"/>
          <p:cNvSpPr>
            <a:spLocks noChangeArrowheads="1"/>
          </p:cNvSpPr>
          <p:nvPr/>
        </p:nvSpPr>
        <p:spPr bwMode="auto">
          <a:xfrm>
            <a:off x="5157788" y="4464050"/>
            <a:ext cx="3224212" cy="901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7841" name="Rectangle 18"/>
          <p:cNvSpPr>
            <a:spLocks noChangeArrowheads="1"/>
          </p:cNvSpPr>
          <p:nvPr/>
        </p:nvSpPr>
        <p:spPr bwMode="auto">
          <a:xfrm>
            <a:off x="5138738" y="4476750"/>
            <a:ext cx="337271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/>
              <a:t>ANr	AName		Menge</a:t>
            </a:r>
          </a:p>
        </p:txBody>
      </p:sp>
      <p:sp>
        <p:nvSpPr>
          <p:cNvPr id="77842" name="Line 19"/>
          <p:cNvSpPr>
            <a:spLocks noChangeShapeType="1"/>
          </p:cNvSpPr>
          <p:nvPr/>
        </p:nvSpPr>
        <p:spPr bwMode="auto">
          <a:xfrm>
            <a:off x="5164138" y="4762500"/>
            <a:ext cx="3211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43" name="Line 20"/>
          <p:cNvSpPr>
            <a:spLocks noChangeShapeType="1"/>
          </p:cNvSpPr>
          <p:nvPr/>
        </p:nvSpPr>
        <p:spPr bwMode="auto">
          <a:xfrm>
            <a:off x="5157788" y="5067300"/>
            <a:ext cx="3224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44" name="Rectangle 21"/>
          <p:cNvSpPr>
            <a:spLocks noChangeArrowheads="1"/>
          </p:cNvSpPr>
          <p:nvPr/>
        </p:nvSpPr>
        <p:spPr bwMode="auto">
          <a:xfrm>
            <a:off x="5103813" y="50863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7845" name="Line 22"/>
          <p:cNvSpPr>
            <a:spLocks noChangeShapeType="1"/>
          </p:cNvSpPr>
          <p:nvPr/>
        </p:nvSpPr>
        <p:spPr bwMode="auto">
          <a:xfrm>
            <a:off x="4295775" y="4616450"/>
            <a:ext cx="785813" cy="565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7846" name="Line 23"/>
          <p:cNvSpPr>
            <a:spLocks noChangeShapeType="1"/>
          </p:cNvSpPr>
          <p:nvPr/>
        </p:nvSpPr>
        <p:spPr bwMode="auto">
          <a:xfrm>
            <a:off x="4287838" y="4330700"/>
            <a:ext cx="788987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7847" name="Rectangle 24"/>
          <p:cNvSpPr>
            <a:spLocks noChangeArrowheads="1"/>
          </p:cNvSpPr>
          <p:nvPr/>
        </p:nvSpPr>
        <p:spPr bwMode="auto">
          <a:xfrm>
            <a:off x="1023938" y="2835275"/>
            <a:ext cx="2399697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\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:= </a:t>
            </a:r>
            <a:r>
              <a:rPr lang="de-DE" dirty="0" smtClean="0">
                <a:latin typeface="Times New Roman" charset="0"/>
              </a:rPr>
              <a:t>{ </a:t>
            </a:r>
            <a:r>
              <a:rPr lang="de-DE" i="1" dirty="0" err="1" smtClean="0">
                <a:latin typeface="Times New Roman" charset="0"/>
              </a:rPr>
              <a:t>r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dirty="0">
                <a:latin typeface="Symbol" charset="0"/>
              </a:rPr>
              <a:t>∈</a:t>
            </a:r>
            <a:r>
              <a:rPr lang="de-DE" i="1" dirty="0"/>
              <a:t> </a:t>
            </a:r>
            <a:r>
              <a:rPr lang="de-DE" i="1" dirty="0">
                <a:latin typeface="Times New Roman" charset="0"/>
              </a:rPr>
              <a:t>R </a:t>
            </a:r>
            <a:r>
              <a:rPr lang="de-DE" dirty="0">
                <a:latin typeface="Times New Roman" charset="0"/>
              </a:rPr>
              <a:t>|</a:t>
            </a:r>
            <a:r>
              <a:rPr lang="de-DE" i="1" dirty="0">
                <a:latin typeface="Times New Roman" charset="0"/>
              </a:rPr>
              <a:t> </a:t>
            </a:r>
            <a:r>
              <a:rPr lang="de-DE" i="1" dirty="0" err="1" smtClean="0">
                <a:latin typeface="Times New Roman" charset="0"/>
              </a:rPr>
              <a:t>r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∉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}</a:t>
            </a:r>
          </a:p>
        </p:txBody>
      </p:sp>
      <p:sp>
        <p:nvSpPr>
          <p:cNvPr id="77848" name="Rectangle 25"/>
          <p:cNvSpPr>
            <a:spLocks noChangeArrowheads="1"/>
          </p:cNvSpPr>
          <p:nvPr/>
        </p:nvSpPr>
        <p:spPr bwMode="auto">
          <a:xfrm>
            <a:off x="5670550" y="4076700"/>
            <a:ext cx="2303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Ergebnisrelation </a:t>
            </a:r>
            <a:r>
              <a:rPr lang="de-DE" i="1">
                <a:latin typeface="Times New Roman" charset="0"/>
              </a:rPr>
              <a:t>R \ S </a:t>
            </a:r>
          </a:p>
        </p:txBody>
      </p:sp>
      <p:sp>
        <p:nvSpPr>
          <p:cNvPr id="77849" name="Rectangle 26"/>
          <p:cNvSpPr>
            <a:spLocks noChangeArrowheads="1"/>
          </p:cNvSpPr>
          <p:nvPr/>
        </p:nvSpPr>
        <p:spPr bwMode="auto">
          <a:xfrm>
            <a:off x="962025" y="4484688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7850" name="Rectangle 27"/>
          <p:cNvSpPr>
            <a:spLocks noChangeArrowheads="1"/>
          </p:cNvSpPr>
          <p:nvPr/>
        </p:nvSpPr>
        <p:spPr bwMode="auto">
          <a:xfrm>
            <a:off x="901700" y="384810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001	Anlasser		1.000</a:t>
            </a:r>
          </a:p>
        </p:txBody>
      </p:sp>
      <p:sp>
        <p:nvSpPr>
          <p:cNvPr id="77851" name="Rectangle 28"/>
          <p:cNvSpPr>
            <a:spLocks noChangeArrowheads="1"/>
          </p:cNvSpPr>
          <p:nvPr/>
        </p:nvSpPr>
        <p:spPr bwMode="auto">
          <a:xfrm>
            <a:off x="901700" y="445770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7852" name="Rectangle 29"/>
          <p:cNvSpPr>
            <a:spLocks noChangeArrowheads="1"/>
          </p:cNvSpPr>
          <p:nvPr/>
        </p:nvSpPr>
        <p:spPr bwMode="auto">
          <a:xfrm>
            <a:off x="866775" y="5895975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001	Anlasser		1.000</a:t>
            </a:r>
          </a:p>
        </p:txBody>
      </p:sp>
      <p:sp>
        <p:nvSpPr>
          <p:cNvPr id="77853" name="Line 30"/>
          <p:cNvSpPr>
            <a:spLocks noChangeShapeType="1"/>
          </p:cNvSpPr>
          <p:nvPr/>
        </p:nvSpPr>
        <p:spPr bwMode="auto">
          <a:xfrm>
            <a:off x="973138" y="5581650"/>
            <a:ext cx="3136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54" name="Line 31"/>
          <p:cNvSpPr>
            <a:spLocks noChangeShapeType="1"/>
          </p:cNvSpPr>
          <p:nvPr/>
        </p:nvSpPr>
        <p:spPr bwMode="auto">
          <a:xfrm>
            <a:off x="973138" y="5886450"/>
            <a:ext cx="3165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55" name="Rectangle 32"/>
          <p:cNvSpPr>
            <a:spLocks noChangeArrowheads="1"/>
          </p:cNvSpPr>
          <p:nvPr/>
        </p:nvSpPr>
        <p:spPr bwMode="auto">
          <a:xfrm>
            <a:off x="866775" y="55816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dirty="0"/>
              <a:t>232	Gummiring	</a:t>
            </a:r>
            <a:r>
              <a:rPr lang="de-DE" sz="1200" dirty="0" smtClean="0"/>
              <a:t>	2.000</a:t>
            </a:r>
            <a:endParaRPr lang="de-DE" sz="1200" dirty="0"/>
          </a:p>
        </p:txBody>
      </p:sp>
      <p:sp>
        <p:nvSpPr>
          <p:cNvPr id="77856" name="Rectangle 33"/>
          <p:cNvSpPr>
            <a:spLocks noChangeArrowheads="1"/>
          </p:cNvSpPr>
          <p:nvPr/>
        </p:nvSpPr>
        <p:spPr bwMode="auto">
          <a:xfrm>
            <a:off x="962025" y="4170363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7857" name="Rectangle 34"/>
          <p:cNvSpPr>
            <a:spLocks noChangeArrowheads="1"/>
          </p:cNvSpPr>
          <p:nvPr/>
        </p:nvSpPr>
        <p:spPr bwMode="auto">
          <a:xfrm>
            <a:off x="5113338" y="47815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237	Ölfilter		1.560</a:t>
            </a:r>
          </a:p>
        </p:txBody>
      </p:sp>
      <p:sp>
        <p:nvSpPr>
          <p:cNvPr id="77858" name="Rectangle 35"/>
          <p:cNvSpPr>
            <a:spLocks noChangeArrowheads="1"/>
          </p:cNvSpPr>
          <p:nvPr/>
        </p:nvSpPr>
        <p:spPr bwMode="auto">
          <a:xfrm>
            <a:off x="884238" y="415290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237	Ölfilter		1.560</a:t>
            </a:r>
          </a:p>
        </p:txBody>
      </p:sp>
      <p:sp>
        <p:nvSpPr>
          <p:cNvPr id="78884" name="Rectangle 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(2</a:t>
            </a:r>
            <a:r>
              <a:rPr lang="de-DE" sz="1800" dirty="0">
                <a:latin typeface="Arial" charset="0"/>
                <a:ea typeface="ＭＳ Ｐゴシック" charset="0"/>
              </a:rPr>
              <a:t>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78885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352425" y="1066800"/>
            <a:ext cx="8439150" cy="1600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>
                <a:latin typeface="Arial" charset="0"/>
                <a:ea typeface="ＭＳ Ｐゴシック" charset="0"/>
              </a:rPr>
              <a:t>Differenz R \ S:</a:t>
            </a:r>
            <a:endParaRPr lang="de-DE" sz="180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>
                <a:latin typeface="Arial" charset="0"/>
                <a:ea typeface="ＭＳ Ｐゴシック" charset="0"/>
              </a:rPr>
              <a:t>Die Tupel zweier Relationen werden miteinander verglichen.</a:t>
            </a:r>
          </a:p>
          <a:p>
            <a:pPr lvl="1">
              <a:defRPr/>
            </a:pPr>
            <a:r>
              <a:rPr lang="de-DE" sz="1800">
                <a:latin typeface="Arial" charset="0"/>
                <a:ea typeface="ＭＳ Ｐゴシック" charset="0"/>
              </a:rPr>
              <a:t>Die in der ersten, nicht aber in der zweiten Relation befindlichen Tupel werden in die Ergebnisrelation aufgenommen.</a:t>
            </a:r>
          </a:p>
        </p:txBody>
      </p:sp>
      <p:sp>
        <p:nvSpPr>
          <p:cNvPr id="3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ChangeArrowheads="1"/>
          </p:cNvSpPr>
          <p:nvPr/>
        </p:nvSpPr>
        <p:spPr bwMode="auto">
          <a:xfrm>
            <a:off x="914400" y="2495550"/>
            <a:ext cx="2867025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4" name="Rectangle 3"/>
          <p:cNvSpPr>
            <a:spLocks noChangeArrowheads="1"/>
          </p:cNvSpPr>
          <p:nvPr/>
        </p:nvSpPr>
        <p:spPr bwMode="auto">
          <a:xfrm>
            <a:off x="954088" y="2530475"/>
            <a:ext cx="2850140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i="1" dirty="0">
                <a:latin typeface="Times New Roman" charset="0"/>
              </a:rPr>
              <a:t>R</a:t>
            </a:r>
            <a:r>
              <a:rPr lang="de-DE" i="1" dirty="0"/>
              <a:t> </a:t>
            </a:r>
            <a:r>
              <a:rPr lang="de-DE" dirty="0" smtClean="0">
                <a:latin typeface="Symbol" charset="0"/>
              </a:rPr>
              <a:t>∩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:= {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|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smtClean="0"/>
              <a:t>∈</a:t>
            </a:r>
            <a:r>
              <a:rPr lang="de-DE" i="1" dirty="0" smtClean="0">
                <a:latin typeface="Times New Roman" charset="0"/>
              </a:rPr>
              <a:t>R</a:t>
            </a:r>
            <a:r>
              <a:rPr lang="de-DE" dirty="0" smtClean="0"/>
              <a:t> </a:t>
            </a:r>
            <a:r>
              <a:rPr lang="de-DE" dirty="0" smtClean="0">
                <a:latin typeface="Symbol" charset="0"/>
              </a:rPr>
              <a:t>∧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i="1" dirty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 </a:t>
            </a:r>
            <a:r>
              <a:rPr lang="de-DE" dirty="0">
                <a:latin typeface="Times New Roman" charset="0"/>
              </a:rPr>
              <a:t>}</a:t>
            </a:r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920750" y="3397250"/>
            <a:ext cx="322262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9876" name="Rectangle 5"/>
          <p:cNvSpPr>
            <a:spLocks noChangeArrowheads="1"/>
          </p:cNvSpPr>
          <p:nvPr/>
        </p:nvSpPr>
        <p:spPr bwMode="auto">
          <a:xfrm>
            <a:off x="901700" y="3409950"/>
            <a:ext cx="337271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/>
              <a:t>ANr	AName		Menge</a:t>
            </a:r>
          </a:p>
        </p:txBody>
      </p:sp>
      <p:sp>
        <p:nvSpPr>
          <p:cNvPr id="79877" name="Line 6"/>
          <p:cNvSpPr>
            <a:spLocks noChangeShapeType="1"/>
          </p:cNvSpPr>
          <p:nvPr/>
        </p:nvSpPr>
        <p:spPr bwMode="auto">
          <a:xfrm>
            <a:off x="925513" y="3695700"/>
            <a:ext cx="3213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78" name="Line 7"/>
          <p:cNvSpPr>
            <a:spLocks noChangeShapeType="1"/>
          </p:cNvSpPr>
          <p:nvPr/>
        </p:nvSpPr>
        <p:spPr bwMode="auto">
          <a:xfrm>
            <a:off x="920750" y="400050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79" name="Line 8"/>
          <p:cNvSpPr>
            <a:spLocks noChangeShapeType="1"/>
          </p:cNvSpPr>
          <p:nvPr/>
        </p:nvSpPr>
        <p:spPr bwMode="auto">
          <a:xfrm>
            <a:off x="920750" y="430530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245769" name="Rectangle 9"/>
          <p:cNvSpPr>
            <a:spLocks noChangeArrowheads="1"/>
          </p:cNvSpPr>
          <p:nvPr/>
        </p:nvSpPr>
        <p:spPr bwMode="auto">
          <a:xfrm>
            <a:off x="920750" y="4845050"/>
            <a:ext cx="322262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9881" name="Rectangle 10"/>
          <p:cNvSpPr>
            <a:spLocks noChangeArrowheads="1"/>
          </p:cNvSpPr>
          <p:nvPr/>
        </p:nvSpPr>
        <p:spPr bwMode="auto">
          <a:xfrm>
            <a:off x="901700" y="4857750"/>
            <a:ext cx="337271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/>
              <a:t>ANr	AName		Menge</a:t>
            </a:r>
          </a:p>
        </p:txBody>
      </p:sp>
      <p:sp>
        <p:nvSpPr>
          <p:cNvPr id="79882" name="Line 11"/>
          <p:cNvSpPr>
            <a:spLocks noChangeShapeType="1"/>
          </p:cNvSpPr>
          <p:nvPr/>
        </p:nvSpPr>
        <p:spPr bwMode="auto">
          <a:xfrm>
            <a:off x="925513" y="5143500"/>
            <a:ext cx="3213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83" name="Line 12"/>
          <p:cNvSpPr>
            <a:spLocks noChangeShapeType="1"/>
          </p:cNvSpPr>
          <p:nvPr/>
        </p:nvSpPr>
        <p:spPr bwMode="auto">
          <a:xfrm>
            <a:off x="920750" y="544830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84" name="Line 13"/>
          <p:cNvSpPr>
            <a:spLocks noChangeShapeType="1"/>
          </p:cNvSpPr>
          <p:nvPr/>
        </p:nvSpPr>
        <p:spPr bwMode="auto">
          <a:xfrm>
            <a:off x="920750" y="575310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85" name="Rectangle 14"/>
          <p:cNvSpPr>
            <a:spLocks noChangeArrowheads="1"/>
          </p:cNvSpPr>
          <p:nvPr/>
        </p:nvSpPr>
        <p:spPr bwMode="auto">
          <a:xfrm rot="-5400000">
            <a:off x="74612" y="3810001"/>
            <a:ext cx="1222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R</a:t>
            </a:r>
          </a:p>
        </p:txBody>
      </p:sp>
      <p:sp>
        <p:nvSpPr>
          <p:cNvPr id="79886" name="Rectangle 15"/>
          <p:cNvSpPr>
            <a:spLocks noChangeArrowheads="1"/>
          </p:cNvSpPr>
          <p:nvPr/>
        </p:nvSpPr>
        <p:spPr bwMode="auto">
          <a:xfrm rot="-5400000">
            <a:off x="80169" y="5258594"/>
            <a:ext cx="1196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S</a:t>
            </a:r>
          </a:p>
        </p:txBody>
      </p:sp>
      <p:sp>
        <p:nvSpPr>
          <p:cNvPr id="79887" name="Rectangle 16"/>
          <p:cNvSpPr>
            <a:spLocks noChangeArrowheads="1"/>
          </p:cNvSpPr>
          <p:nvPr/>
        </p:nvSpPr>
        <p:spPr bwMode="auto">
          <a:xfrm>
            <a:off x="5553075" y="3311525"/>
            <a:ext cx="2416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dirty="0"/>
              <a:t>Ergebnisrelation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∩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i="1" dirty="0">
                <a:latin typeface="Times New Roman" charset="0"/>
              </a:rPr>
              <a:t>S</a:t>
            </a:r>
          </a:p>
        </p:txBody>
      </p:sp>
      <p:sp>
        <p:nvSpPr>
          <p:cNvPr id="245777" name="Rectangle 17"/>
          <p:cNvSpPr>
            <a:spLocks noChangeArrowheads="1"/>
          </p:cNvSpPr>
          <p:nvPr/>
        </p:nvSpPr>
        <p:spPr bwMode="auto">
          <a:xfrm>
            <a:off x="5140325" y="3702050"/>
            <a:ext cx="3224213" cy="920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9889" name="Rectangle 18"/>
          <p:cNvSpPr>
            <a:spLocks noChangeArrowheads="1"/>
          </p:cNvSpPr>
          <p:nvPr/>
        </p:nvSpPr>
        <p:spPr bwMode="auto">
          <a:xfrm>
            <a:off x="5121275" y="3714750"/>
            <a:ext cx="337271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/>
              <a:t>ANr	AName		Menge</a:t>
            </a:r>
          </a:p>
        </p:txBody>
      </p:sp>
      <p:sp>
        <p:nvSpPr>
          <p:cNvPr id="79890" name="Rectangle 19"/>
          <p:cNvSpPr>
            <a:spLocks noChangeArrowheads="1"/>
          </p:cNvSpPr>
          <p:nvPr/>
        </p:nvSpPr>
        <p:spPr bwMode="auto">
          <a:xfrm>
            <a:off x="5121275" y="40195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001	Anlasser		1.000</a:t>
            </a:r>
          </a:p>
        </p:txBody>
      </p:sp>
      <p:sp>
        <p:nvSpPr>
          <p:cNvPr id="79891" name="Line 20"/>
          <p:cNvSpPr>
            <a:spLocks noChangeShapeType="1"/>
          </p:cNvSpPr>
          <p:nvPr/>
        </p:nvSpPr>
        <p:spPr bwMode="auto">
          <a:xfrm>
            <a:off x="5146675" y="4000500"/>
            <a:ext cx="3211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92" name="Line 21"/>
          <p:cNvSpPr>
            <a:spLocks noChangeShapeType="1"/>
          </p:cNvSpPr>
          <p:nvPr/>
        </p:nvSpPr>
        <p:spPr bwMode="auto">
          <a:xfrm>
            <a:off x="5140325" y="43053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93" name="Rectangle 22"/>
          <p:cNvSpPr>
            <a:spLocks noChangeArrowheads="1"/>
          </p:cNvSpPr>
          <p:nvPr/>
        </p:nvSpPr>
        <p:spPr bwMode="auto">
          <a:xfrm>
            <a:off x="5113338" y="4333875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9894" name="Line 23"/>
          <p:cNvSpPr>
            <a:spLocks noChangeShapeType="1"/>
          </p:cNvSpPr>
          <p:nvPr/>
        </p:nvSpPr>
        <p:spPr bwMode="auto">
          <a:xfrm>
            <a:off x="4295775" y="3844925"/>
            <a:ext cx="784225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9895" name="Line 24"/>
          <p:cNvSpPr>
            <a:spLocks noChangeShapeType="1"/>
          </p:cNvSpPr>
          <p:nvPr/>
        </p:nvSpPr>
        <p:spPr bwMode="auto">
          <a:xfrm>
            <a:off x="4295775" y="4467225"/>
            <a:ext cx="739775" cy="31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9896" name="Line 25"/>
          <p:cNvSpPr>
            <a:spLocks noChangeShapeType="1"/>
          </p:cNvSpPr>
          <p:nvPr/>
        </p:nvSpPr>
        <p:spPr bwMode="auto">
          <a:xfrm flipV="1">
            <a:off x="4295775" y="4156075"/>
            <a:ext cx="762000" cy="1160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9897" name="Line 26"/>
          <p:cNvSpPr>
            <a:spLocks noChangeShapeType="1"/>
          </p:cNvSpPr>
          <p:nvPr/>
        </p:nvSpPr>
        <p:spPr bwMode="auto">
          <a:xfrm flipV="1">
            <a:off x="4295775" y="4522788"/>
            <a:ext cx="731838" cy="10318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9898" name="Rectangle 27"/>
          <p:cNvSpPr>
            <a:spLocks noChangeArrowheads="1"/>
          </p:cNvSpPr>
          <p:nvPr/>
        </p:nvSpPr>
        <p:spPr bwMode="auto">
          <a:xfrm>
            <a:off x="901700" y="57721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237	Ölfilter		1.560</a:t>
            </a:r>
          </a:p>
        </p:txBody>
      </p:sp>
      <p:sp>
        <p:nvSpPr>
          <p:cNvPr id="79899" name="Rectangle 28"/>
          <p:cNvSpPr>
            <a:spLocks noChangeArrowheads="1"/>
          </p:cNvSpPr>
          <p:nvPr/>
        </p:nvSpPr>
        <p:spPr bwMode="auto">
          <a:xfrm>
            <a:off x="901700" y="4019550"/>
            <a:ext cx="237565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007	Zündkerze	1.380</a:t>
            </a:r>
          </a:p>
        </p:txBody>
      </p:sp>
      <p:sp>
        <p:nvSpPr>
          <p:cNvPr id="79900" name="Rectangle 29"/>
          <p:cNvSpPr>
            <a:spLocks noChangeArrowheads="1"/>
          </p:cNvSpPr>
          <p:nvPr/>
        </p:nvSpPr>
        <p:spPr bwMode="auto">
          <a:xfrm>
            <a:off x="955675" y="37401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9901" name="Rectangle 30"/>
          <p:cNvSpPr>
            <a:spLocks noChangeArrowheads="1"/>
          </p:cNvSpPr>
          <p:nvPr/>
        </p:nvSpPr>
        <p:spPr bwMode="auto">
          <a:xfrm>
            <a:off x="955675" y="4346575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9902" name="Rectangle 31"/>
          <p:cNvSpPr>
            <a:spLocks noChangeArrowheads="1"/>
          </p:cNvSpPr>
          <p:nvPr/>
        </p:nvSpPr>
        <p:spPr bwMode="auto">
          <a:xfrm>
            <a:off x="901700" y="43243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9903" name="Rectangle 32"/>
          <p:cNvSpPr>
            <a:spLocks noChangeArrowheads="1"/>
          </p:cNvSpPr>
          <p:nvPr/>
        </p:nvSpPr>
        <p:spPr bwMode="auto">
          <a:xfrm>
            <a:off x="901700" y="37147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001	Anlasser		1.000</a:t>
            </a:r>
          </a:p>
        </p:txBody>
      </p:sp>
      <p:sp>
        <p:nvSpPr>
          <p:cNvPr id="79904" name="Rectangle 33"/>
          <p:cNvSpPr>
            <a:spLocks noChangeArrowheads="1"/>
          </p:cNvSpPr>
          <p:nvPr/>
        </p:nvSpPr>
        <p:spPr bwMode="auto">
          <a:xfrm>
            <a:off x="955675" y="54927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9905" name="Rectangle 34"/>
          <p:cNvSpPr>
            <a:spLocks noChangeArrowheads="1"/>
          </p:cNvSpPr>
          <p:nvPr/>
        </p:nvSpPr>
        <p:spPr bwMode="auto">
          <a:xfrm>
            <a:off x="955675" y="51879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9906" name="Rectangle 35"/>
          <p:cNvSpPr>
            <a:spLocks noChangeArrowheads="1"/>
          </p:cNvSpPr>
          <p:nvPr/>
        </p:nvSpPr>
        <p:spPr bwMode="auto">
          <a:xfrm>
            <a:off x="901700" y="51625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001	Anlasser		1.000</a:t>
            </a:r>
          </a:p>
        </p:txBody>
      </p:sp>
      <p:sp>
        <p:nvSpPr>
          <p:cNvPr id="79907" name="Rectangle 36"/>
          <p:cNvSpPr>
            <a:spLocks noChangeArrowheads="1"/>
          </p:cNvSpPr>
          <p:nvPr/>
        </p:nvSpPr>
        <p:spPr bwMode="auto">
          <a:xfrm>
            <a:off x="892175" y="54673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80933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(3</a:t>
            </a:r>
            <a:r>
              <a:rPr lang="de-DE" sz="1800" dirty="0">
                <a:latin typeface="Arial" charset="0"/>
                <a:ea typeface="ＭＳ Ｐゴシック" charset="0"/>
              </a:rPr>
              <a:t>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80934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352425" y="1066800"/>
            <a:ext cx="8439150" cy="1371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>
                <a:latin typeface="Arial" charset="0"/>
                <a:ea typeface="ＭＳ Ｐゴシック" charset="0"/>
              </a:rPr>
              <a:t>Durchschnitt R </a:t>
            </a:r>
            <a:r>
              <a:rPr lang="de-DE" sz="1800" b="1" dirty="0" smtClean="0">
                <a:latin typeface="Symbol" charset="0"/>
                <a:ea typeface="ＭＳ Ｐゴシック" charset="0"/>
              </a:rPr>
              <a:t>∩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="1" dirty="0">
                <a:latin typeface="Arial" charset="0"/>
                <a:ea typeface="ＭＳ Ｐゴシック" charset="0"/>
              </a:rPr>
              <a:t>S: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Alle Tupel, die sowohl in der Relationen R als auch in der Relation S enthalten sind, werden in der Ergebnisrelation </a:t>
            </a:r>
            <a:r>
              <a:rPr lang="de-DE" sz="1800" dirty="0" err="1">
                <a:latin typeface="Arial" charset="0"/>
                <a:ea typeface="ＭＳ Ｐゴシック" charset="0"/>
              </a:rPr>
              <a:t>zusammengefaßt</a:t>
            </a:r>
            <a:r>
              <a:rPr lang="de-DE" sz="1800" dirty="0">
                <a:latin typeface="Arial" charset="0"/>
                <a:ea typeface="ＭＳ Ｐゴシック" charset="0"/>
              </a:rPr>
              <a:t>.</a:t>
            </a:r>
          </a:p>
        </p:txBody>
      </p:sp>
      <p:sp>
        <p:nvSpPr>
          <p:cNvPr id="3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(4</a:t>
            </a:r>
            <a:r>
              <a:rPr lang="de-DE" sz="1800" dirty="0">
                <a:latin typeface="Arial" charset="0"/>
                <a:ea typeface="ＭＳ Ｐゴシック" charset="0"/>
              </a:rPr>
              <a:t>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>
                <a:latin typeface="Arial" charset="0"/>
                <a:ea typeface="ＭＳ Ｐゴシック" charset="0"/>
              </a:rPr>
              <a:t>Kartesisches Produkt R </a:t>
            </a:r>
            <a:r>
              <a:rPr lang="de-DE" sz="1800" b="1" dirty="0" smtClean="0">
                <a:latin typeface="Symbol" charset="0"/>
                <a:ea typeface="ＭＳ Ｐゴシック" charset="0"/>
              </a:rPr>
              <a:t>×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="1" dirty="0">
                <a:latin typeface="Arial" charset="0"/>
                <a:ea typeface="ＭＳ Ｐゴシック" charset="0"/>
              </a:rPr>
              <a:t>S: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Alle </a:t>
            </a:r>
            <a:r>
              <a:rPr lang="de-DE" sz="1800" dirty="0" err="1">
                <a:latin typeface="Arial" charset="0"/>
                <a:ea typeface="ＭＳ Ｐゴシック" charset="0"/>
              </a:rPr>
              <a:t>Tupel</a:t>
            </a:r>
            <a:r>
              <a:rPr lang="de-DE" sz="1800" dirty="0">
                <a:latin typeface="Arial" charset="0"/>
                <a:ea typeface="ＭＳ Ｐゴシック" charset="0"/>
              </a:rPr>
              <a:t> zweier Relationen R und S werden kombinatorisch miteinander verbunden. Wenn die Relation R </a:t>
            </a:r>
            <a:r>
              <a:rPr lang="de-DE" sz="1800" dirty="0" err="1"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latin typeface="Arial" charset="0"/>
                <a:ea typeface="ＭＳ Ｐゴシック" charset="0"/>
              </a:rPr>
              <a:t> Spalten und die Relation S m Spalten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umfasst</a:t>
            </a:r>
            <a:r>
              <a:rPr lang="de-DE" sz="1800" dirty="0">
                <a:latin typeface="Arial" charset="0"/>
                <a:ea typeface="ＭＳ Ｐゴシック" charset="0"/>
              </a:rPr>
              <a:t>, dann besitzt R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×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S (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n+m</a:t>
            </a:r>
            <a:r>
              <a:rPr lang="de-DE" sz="1800" dirty="0">
                <a:latin typeface="Arial" charset="0"/>
                <a:ea typeface="ＭＳ Ｐゴシック" charset="0"/>
              </a:rPr>
              <a:t>) Spalten.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Wenn die Relation R </a:t>
            </a:r>
            <a:r>
              <a:rPr lang="de-DE" sz="1800" dirty="0" err="1">
                <a:latin typeface="Arial" charset="0"/>
                <a:ea typeface="ＭＳ Ｐゴシック" charset="0"/>
              </a:rPr>
              <a:t>k</a:t>
            </a:r>
            <a:r>
              <a:rPr lang="de-DE" sz="1800" dirty="0">
                <a:latin typeface="Arial" charset="0"/>
                <a:ea typeface="ＭＳ Ｐゴシック" charset="0"/>
              </a:rPr>
              <a:t> Zeilen und die Relation S l Zeilen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umfasst</a:t>
            </a:r>
            <a:r>
              <a:rPr lang="de-DE" sz="1800" dirty="0">
                <a:latin typeface="Arial" charset="0"/>
                <a:ea typeface="ＭＳ Ｐゴシック" charset="0"/>
              </a:rPr>
              <a:t>, dann besitzt</a:t>
            </a:r>
            <a:br>
              <a:rPr lang="de-DE" sz="1800" dirty="0">
                <a:latin typeface="Arial" charset="0"/>
                <a:ea typeface="ＭＳ Ｐゴシック" charset="0"/>
              </a:rPr>
            </a:br>
            <a:r>
              <a:rPr lang="de-DE" sz="1800" dirty="0">
                <a:latin typeface="Arial" charset="0"/>
                <a:ea typeface="ＭＳ Ｐゴシック" charset="0"/>
              </a:rPr>
              <a:t>R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×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S (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k</a:t>
            </a:r>
            <a:r>
              <a:rPr lang="de-DE" sz="1800" i="1" dirty="0">
                <a:latin typeface="Arial" charset="0"/>
                <a:ea typeface="ＭＳ Ｐゴシック" charset="0"/>
              </a:rPr>
              <a:t>*l</a:t>
            </a:r>
            <a:r>
              <a:rPr lang="de-DE" sz="1800" dirty="0">
                <a:latin typeface="Arial" charset="0"/>
                <a:ea typeface="ＭＳ Ｐゴシック" charset="0"/>
              </a:rPr>
              <a:t>) Zeilen.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Um eindeutige Attributbezeichnungen in der Ergebnisrelation zu gewährleisten, müssen Attribute, die in den Relationen R und S gleich bezeichnet sind, vor der Bildung des kartesischen Produkts umbenannt werden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.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u="sng" dirty="0">
                <a:latin typeface="Arial" charset="0"/>
                <a:ea typeface="ＭＳ Ｐゴシック" charset="0"/>
              </a:rPr>
              <a:t>Beispiel:</a:t>
            </a:r>
            <a:endParaRPr lang="de-DE" sz="1800" b="1" dirty="0">
              <a:latin typeface="Arial" charset="0"/>
              <a:ea typeface="ＭＳ Ｐゴシック" charset="0"/>
            </a:endParaRPr>
          </a:p>
          <a:p>
            <a:pPr lvl="2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Projekte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×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Projektdurchführung (s. nächste Folie)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  <p:sp>
        <p:nvSpPr>
          <p:cNvPr id="81921" name="Rectangle 2"/>
          <p:cNvSpPr>
            <a:spLocks noChangeArrowheads="1"/>
          </p:cNvSpPr>
          <p:nvPr/>
        </p:nvSpPr>
        <p:spPr bwMode="auto">
          <a:xfrm>
            <a:off x="896938" y="4503018"/>
            <a:ext cx="6242050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901700" y="4556993"/>
            <a:ext cx="6376747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/>
              <a:t>× </a:t>
            </a:r>
            <a:r>
              <a:rPr lang="de-DE" i="1" dirty="0" smtClean="0">
                <a:latin typeface="Times New Roman" charset="0"/>
              </a:rPr>
              <a:t>S</a:t>
            </a:r>
            <a:r>
              <a:rPr lang="de-DE" dirty="0" smtClean="0">
                <a:latin typeface="Times New Roman" charset="0"/>
              </a:rPr>
              <a:t> </a:t>
            </a:r>
            <a:r>
              <a:rPr lang="de-DE" dirty="0">
                <a:latin typeface="Times New Roman" charset="0"/>
              </a:rPr>
              <a:t>:= { (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i="1" baseline="-25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, ...,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i="1" baseline="-25000" dirty="0" err="1">
                <a:latin typeface="Times New Roman" charset="0"/>
              </a:rPr>
              <a:t>n</a:t>
            </a:r>
            <a:r>
              <a:rPr lang="de-DE" dirty="0">
                <a:latin typeface="Times New Roman" charset="0"/>
              </a:rPr>
              <a:t>,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i="1" baseline="-25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, ..., </a:t>
            </a:r>
            <a:r>
              <a:rPr lang="de-DE" i="1" dirty="0" err="1">
                <a:latin typeface="Times New Roman" charset="0"/>
              </a:rPr>
              <a:t>s</a:t>
            </a:r>
            <a:r>
              <a:rPr lang="de-DE" i="1" baseline="-25000" dirty="0" err="1">
                <a:latin typeface="Times New Roman" charset="0"/>
              </a:rPr>
              <a:t>m</a:t>
            </a:r>
            <a:r>
              <a:rPr lang="de-DE" dirty="0">
                <a:latin typeface="Times New Roman" charset="0"/>
              </a:rPr>
              <a:t> ) | (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i="1" baseline="-25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, ...</a:t>
            </a:r>
            <a:r>
              <a:rPr lang="de-DE" i="1" dirty="0">
                <a:latin typeface="Times New Roman" charset="0"/>
              </a:rPr>
              <a:t>,</a:t>
            </a:r>
            <a:r>
              <a:rPr lang="de-DE" dirty="0">
                <a:latin typeface="Times New Roman" charset="0"/>
              </a:rPr>
              <a:t>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i="1" baseline="-25000" dirty="0" err="1">
                <a:latin typeface="Times New Roman" charset="0"/>
              </a:rPr>
              <a:t>n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/>
              <a:t>)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>
                <a:latin typeface="Times New Roman" charset="0"/>
              </a:rPr>
              <a:t>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, </a:t>
            </a:r>
            <a:r>
              <a:rPr lang="de-DE" i="1" dirty="0">
                <a:latin typeface="Times New Roman" charset="0"/>
              </a:rPr>
              <a:t>(</a:t>
            </a:r>
            <a:r>
              <a:rPr lang="de-DE" dirty="0">
                <a:latin typeface="Times New Roman" charset="0"/>
              </a:rPr>
              <a:t> s</a:t>
            </a:r>
            <a:r>
              <a:rPr lang="de-DE" baseline="-25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, ...</a:t>
            </a:r>
            <a:r>
              <a:rPr lang="de-DE" i="1" dirty="0">
                <a:latin typeface="Times New Roman" charset="0"/>
              </a:rPr>
              <a:t>,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err="1">
                <a:latin typeface="Times New Roman" charset="0"/>
              </a:rPr>
              <a:t>s</a:t>
            </a:r>
            <a:r>
              <a:rPr lang="de-DE" baseline="-25000" dirty="0" err="1">
                <a:latin typeface="Times New Roman" charset="0"/>
              </a:rPr>
              <a:t>m</a:t>
            </a:r>
            <a:r>
              <a:rPr lang="de-DE" dirty="0">
                <a:latin typeface="Times New Roman" charset="0"/>
              </a:rPr>
              <a:t> </a:t>
            </a:r>
            <a:r>
              <a:rPr lang="de-DE" i="1" dirty="0"/>
              <a:t>)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>
                <a:latin typeface="Times New Roman" charset="0"/>
              </a:rPr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/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ChangeArrowheads="1"/>
          </p:cNvSpPr>
          <p:nvPr/>
        </p:nvSpPr>
        <p:spPr bwMode="auto">
          <a:xfrm>
            <a:off x="1247775" y="1568450"/>
            <a:ext cx="415607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3970" name="Rectangle 3"/>
          <p:cNvSpPr>
            <a:spLocks noChangeArrowheads="1"/>
          </p:cNvSpPr>
          <p:nvPr/>
        </p:nvSpPr>
        <p:spPr bwMode="auto">
          <a:xfrm rot="-5400000">
            <a:off x="558800" y="1962150"/>
            <a:ext cx="977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Projekte</a:t>
            </a:r>
          </a:p>
        </p:txBody>
      </p:sp>
      <p:sp>
        <p:nvSpPr>
          <p:cNvPr id="83971" name="Rectangle 4"/>
          <p:cNvSpPr>
            <a:spLocks noChangeArrowheads="1"/>
          </p:cNvSpPr>
          <p:nvPr/>
        </p:nvSpPr>
        <p:spPr bwMode="auto">
          <a:xfrm>
            <a:off x="1228725" y="1581150"/>
            <a:ext cx="3556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 dirty="0" err="1"/>
              <a:t>Nr</a:t>
            </a:r>
            <a:r>
              <a:rPr lang="de-DE" sz="1600" i="1" dirty="0"/>
              <a:t>	Titel		</a:t>
            </a:r>
            <a:r>
              <a:rPr lang="de-DE" sz="1600" i="1" dirty="0" smtClean="0"/>
              <a:t>Budget</a:t>
            </a:r>
            <a:endParaRPr lang="de-DE" sz="1600" i="1" dirty="0"/>
          </a:p>
        </p:txBody>
      </p:sp>
      <p:sp>
        <p:nvSpPr>
          <p:cNvPr id="83972" name="Rectangle 5"/>
          <p:cNvSpPr>
            <a:spLocks noChangeArrowheads="1"/>
          </p:cNvSpPr>
          <p:nvPr/>
        </p:nvSpPr>
        <p:spPr bwMode="auto">
          <a:xfrm>
            <a:off x="1220788" y="2190750"/>
            <a:ext cx="3625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100.000</a:t>
            </a:r>
          </a:p>
        </p:txBody>
      </p:sp>
      <p:sp>
        <p:nvSpPr>
          <p:cNvPr id="83973" name="Rectangle 6"/>
          <p:cNvSpPr>
            <a:spLocks noChangeArrowheads="1"/>
          </p:cNvSpPr>
          <p:nvPr/>
        </p:nvSpPr>
        <p:spPr bwMode="auto">
          <a:xfrm>
            <a:off x="1228725" y="2495550"/>
            <a:ext cx="3627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300	Telekom Statistik	</a:t>
            </a:r>
            <a:r>
              <a:rPr lang="de-DE" sz="1600" dirty="0" smtClean="0"/>
              <a:t>200.000</a:t>
            </a:r>
            <a:endParaRPr lang="de-DE" sz="1600" dirty="0"/>
          </a:p>
        </p:txBody>
      </p:sp>
      <p:sp>
        <p:nvSpPr>
          <p:cNvPr id="83974" name="Line 7"/>
          <p:cNvSpPr>
            <a:spLocks noChangeShapeType="1"/>
          </p:cNvSpPr>
          <p:nvPr/>
        </p:nvSpPr>
        <p:spPr bwMode="auto">
          <a:xfrm>
            <a:off x="1247775" y="2476500"/>
            <a:ext cx="4152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9864" name="Rectangle 8"/>
          <p:cNvSpPr>
            <a:spLocks noChangeArrowheads="1"/>
          </p:cNvSpPr>
          <p:nvPr/>
        </p:nvSpPr>
        <p:spPr bwMode="auto">
          <a:xfrm>
            <a:off x="6318250" y="1576388"/>
            <a:ext cx="1905000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3976" name="Rectangle 9"/>
          <p:cNvSpPr>
            <a:spLocks noChangeArrowheads="1"/>
          </p:cNvSpPr>
          <p:nvPr/>
        </p:nvSpPr>
        <p:spPr bwMode="auto">
          <a:xfrm>
            <a:off x="6299200" y="1589088"/>
            <a:ext cx="1490663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Kurz	</a:t>
            </a:r>
          </a:p>
        </p:txBody>
      </p:sp>
      <p:sp>
        <p:nvSpPr>
          <p:cNvPr id="83977" name="Line 10"/>
          <p:cNvSpPr>
            <a:spLocks noChangeShapeType="1"/>
          </p:cNvSpPr>
          <p:nvPr/>
        </p:nvSpPr>
        <p:spPr bwMode="auto">
          <a:xfrm>
            <a:off x="6324600" y="1874838"/>
            <a:ext cx="18938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3978" name="Line 11"/>
          <p:cNvSpPr>
            <a:spLocks noChangeShapeType="1"/>
          </p:cNvSpPr>
          <p:nvPr/>
        </p:nvSpPr>
        <p:spPr bwMode="auto">
          <a:xfrm>
            <a:off x="6318250" y="217963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3979" name="Line 12"/>
          <p:cNvSpPr>
            <a:spLocks noChangeShapeType="1"/>
          </p:cNvSpPr>
          <p:nvPr/>
        </p:nvSpPr>
        <p:spPr bwMode="auto">
          <a:xfrm>
            <a:off x="6318250" y="248443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3980" name="Rectangle 13"/>
          <p:cNvSpPr>
            <a:spLocks noChangeArrowheads="1"/>
          </p:cNvSpPr>
          <p:nvPr/>
        </p:nvSpPr>
        <p:spPr bwMode="auto">
          <a:xfrm>
            <a:off x="6173788" y="973138"/>
            <a:ext cx="220186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Projektdurchführung</a:t>
            </a:r>
          </a:p>
          <a:p>
            <a:pPr algn="ctr"/>
            <a:r>
              <a:rPr lang="de-DE"/>
              <a:t>(Ausschnitt)</a:t>
            </a:r>
          </a:p>
        </p:txBody>
      </p:sp>
      <p:sp>
        <p:nvSpPr>
          <p:cNvPr id="249870" name="Rectangle 14"/>
          <p:cNvSpPr>
            <a:spLocks noChangeArrowheads="1"/>
          </p:cNvSpPr>
          <p:nvPr/>
        </p:nvSpPr>
        <p:spPr bwMode="auto">
          <a:xfrm>
            <a:off x="1271588" y="3149600"/>
            <a:ext cx="6951662" cy="303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600"/>
          </a:p>
        </p:txBody>
      </p:sp>
      <p:sp>
        <p:nvSpPr>
          <p:cNvPr id="83982" name="Rectangle 15"/>
          <p:cNvSpPr>
            <a:spLocks noChangeArrowheads="1"/>
          </p:cNvSpPr>
          <p:nvPr/>
        </p:nvSpPr>
        <p:spPr bwMode="auto">
          <a:xfrm>
            <a:off x="1252538" y="3162300"/>
            <a:ext cx="696504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i="1"/>
              <a:t>Nr	Titel			Budget		Nr2	Kurz</a:t>
            </a:r>
          </a:p>
        </p:txBody>
      </p:sp>
      <p:sp>
        <p:nvSpPr>
          <p:cNvPr id="83983" name="Rectangle 16"/>
          <p:cNvSpPr>
            <a:spLocks noChangeArrowheads="1"/>
          </p:cNvSpPr>
          <p:nvPr/>
        </p:nvSpPr>
        <p:spPr bwMode="auto">
          <a:xfrm>
            <a:off x="1244600" y="43815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200	ADAC Kundenstamm	</a:t>
            </a:r>
            <a:r>
              <a:rPr lang="de-DE" sz="1400" dirty="0" smtClean="0"/>
              <a:t>	100.000</a:t>
            </a:r>
            <a:r>
              <a:rPr lang="de-DE" sz="1400" dirty="0"/>
              <a:t>		100	MFSW</a:t>
            </a:r>
          </a:p>
        </p:txBody>
      </p:sp>
      <p:sp>
        <p:nvSpPr>
          <p:cNvPr id="83984" name="Rectangle 17"/>
          <p:cNvSpPr>
            <a:spLocks noChangeArrowheads="1"/>
          </p:cNvSpPr>
          <p:nvPr/>
        </p:nvSpPr>
        <p:spPr bwMode="auto">
          <a:xfrm>
            <a:off x="1252538" y="52959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/>
              <a:t>300	Telekom Statistik		200.000		100	MFSW</a:t>
            </a:r>
          </a:p>
        </p:txBody>
      </p:sp>
      <p:sp>
        <p:nvSpPr>
          <p:cNvPr id="83985" name="Line 18"/>
          <p:cNvSpPr>
            <a:spLocks noChangeShapeType="1"/>
          </p:cNvSpPr>
          <p:nvPr/>
        </p:nvSpPr>
        <p:spPr bwMode="auto">
          <a:xfrm>
            <a:off x="1277938" y="3448050"/>
            <a:ext cx="69405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86" name="Line 19"/>
          <p:cNvSpPr>
            <a:spLocks noChangeShapeType="1"/>
          </p:cNvSpPr>
          <p:nvPr/>
        </p:nvSpPr>
        <p:spPr bwMode="auto">
          <a:xfrm>
            <a:off x="1271588" y="37528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87" name="Line 20"/>
          <p:cNvSpPr>
            <a:spLocks noChangeShapeType="1"/>
          </p:cNvSpPr>
          <p:nvPr/>
        </p:nvSpPr>
        <p:spPr bwMode="auto">
          <a:xfrm>
            <a:off x="1271588" y="40576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88" name="Line 21"/>
          <p:cNvSpPr>
            <a:spLocks noChangeShapeType="1"/>
          </p:cNvSpPr>
          <p:nvPr/>
        </p:nvSpPr>
        <p:spPr bwMode="auto">
          <a:xfrm>
            <a:off x="1271588" y="43624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89" name="Line 22"/>
          <p:cNvSpPr>
            <a:spLocks noChangeShapeType="1"/>
          </p:cNvSpPr>
          <p:nvPr/>
        </p:nvSpPr>
        <p:spPr bwMode="auto">
          <a:xfrm>
            <a:off x="1271588" y="46672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90" name="Line 23"/>
          <p:cNvSpPr>
            <a:spLocks noChangeShapeType="1"/>
          </p:cNvSpPr>
          <p:nvPr/>
        </p:nvSpPr>
        <p:spPr bwMode="auto">
          <a:xfrm>
            <a:off x="1271588" y="49720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91" name="Rectangle 24"/>
          <p:cNvSpPr>
            <a:spLocks noChangeArrowheads="1"/>
          </p:cNvSpPr>
          <p:nvPr/>
        </p:nvSpPr>
        <p:spPr bwMode="auto">
          <a:xfrm>
            <a:off x="1244600" y="4686300"/>
            <a:ext cx="7014742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200	ADAC Kundenstamm	</a:t>
            </a:r>
            <a:r>
              <a:rPr lang="de-DE" sz="1400" dirty="0" smtClean="0"/>
              <a:t>	100.000</a:t>
            </a:r>
            <a:r>
              <a:rPr lang="de-DE" sz="1400" dirty="0"/>
              <a:t>		200	PERS</a:t>
            </a:r>
          </a:p>
        </p:txBody>
      </p:sp>
      <p:sp>
        <p:nvSpPr>
          <p:cNvPr id="83992" name="Rectangle 25"/>
          <p:cNvSpPr>
            <a:spLocks noChangeArrowheads="1"/>
          </p:cNvSpPr>
          <p:nvPr/>
        </p:nvSpPr>
        <p:spPr bwMode="auto">
          <a:xfrm>
            <a:off x="1244600" y="49911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200	ADAC Kundenstamm	</a:t>
            </a:r>
            <a:r>
              <a:rPr lang="de-DE" sz="1400" dirty="0" smtClean="0"/>
              <a:t>	100.000</a:t>
            </a:r>
            <a:r>
              <a:rPr lang="de-DE" sz="1400" dirty="0"/>
              <a:t>		300	MFSW</a:t>
            </a:r>
          </a:p>
        </p:txBody>
      </p:sp>
      <p:sp>
        <p:nvSpPr>
          <p:cNvPr id="83993" name="Line 26"/>
          <p:cNvSpPr>
            <a:spLocks noChangeShapeType="1"/>
          </p:cNvSpPr>
          <p:nvPr/>
        </p:nvSpPr>
        <p:spPr bwMode="auto">
          <a:xfrm>
            <a:off x="1271588" y="52768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94" name="Line 27"/>
          <p:cNvSpPr>
            <a:spLocks noChangeShapeType="1"/>
          </p:cNvSpPr>
          <p:nvPr/>
        </p:nvSpPr>
        <p:spPr bwMode="auto">
          <a:xfrm>
            <a:off x="1271588" y="55816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95" name="Line 28"/>
          <p:cNvSpPr>
            <a:spLocks noChangeShapeType="1"/>
          </p:cNvSpPr>
          <p:nvPr/>
        </p:nvSpPr>
        <p:spPr bwMode="auto">
          <a:xfrm>
            <a:off x="1271588" y="58864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96" name="Rectangle 29"/>
          <p:cNvSpPr>
            <a:spLocks noChangeArrowheads="1"/>
          </p:cNvSpPr>
          <p:nvPr/>
        </p:nvSpPr>
        <p:spPr bwMode="auto">
          <a:xfrm>
            <a:off x="1252538" y="5600700"/>
            <a:ext cx="7014742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/>
              <a:t>300	Telekom Statistik		200.000		200	PERS</a:t>
            </a:r>
          </a:p>
        </p:txBody>
      </p:sp>
      <p:sp>
        <p:nvSpPr>
          <p:cNvPr id="83997" name="Rectangle 30"/>
          <p:cNvSpPr>
            <a:spLocks noChangeArrowheads="1"/>
          </p:cNvSpPr>
          <p:nvPr/>
        </p:nvSpPr>
        <p:spPr bwMode="auto">
          <a:xfrm>
            <a:off x="1252538" y="59055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/>
              <a:t>300	Telekom Statistik		200.000		300	MFSW</a:t>
            </a:r>
          </a:p>
        </p:txBody>
      </p:sp>
      <p:sp>
        <p:nvSpPr>
          <p:cNvPr id="83998" name="Rectangle 31"/>
          <p:cNvSpPr>
            <a:spLocks noChangeArrowheads="1"/>
          </p:cNvSpPr>
          <p:nvPr/>
        </p:nvSpPr>
        <p:spPr bwMode="auto">
          <a:xfrm rot="-5400000">
            <a:off x="-760684" y="4323143"/>
            <a:ext cx="3339057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 dirty="0"/>
              <a:t>Ergebnisrelation</a:t>
            </a:r>
          </a:p>
          <a:p>
            <a:pPr algn="ctr"/>
            <a:r>
              <a:rPr lang="de-DE" dirty="0"/>
              <a:t>Projekte </a:t>
            </a:r>
            <a:r>
              <a:rPr lang="de-DE" dirty="0" smtClean="0">
                <a:latin typeface="Symbol" charset="0"/>
              </a:rPr>
              <a:t>×</a:t>
            </a:r>
            <a:r>
              <a:rPr lang="de-DE" dirty="0" smtClean="0"/>
              <a:t> </a:t>
            </a:r>
            <a:r>
              <a:rPr lang="de-DE" dirty="0"/>
              <a:t>Projektdurchführung</a:t>
            </a:r>
          </a:p>
        </p:txBody>
      </p:sp>
      <p:sp>
        <p:nvSpPr>
          <p:cNvPr id="83999" name="Rectangle 32"/>
          <p:cNvSpPr>
            <a:spLocks noChangeArrowheads="1"/>
          </p:cNvSpPr>
          <p:nvPr/>
        </p:nvSpPr>
        <p:spPr bwMode="auto">
          <a:xfrm>
            <a:off x="409575" y="1006475"/>
            <a:ext cx="438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/>
              <a:t>Beispiel: Projekte </a:t>
            </a:r>
            <a:r>
              <a:rPr lang="de-DE" b="1" dirty="0" smtClean="0">
                <a:latin typeface="Symbol" charset="0"/>
              </a:rPr>
              <a:t>⤫</a:t>
            </a:r>
            <a:r>
              <a:rPr lang="de-DE" b="1" dirty="0" smtClean="0"/>
              <a:t> </a:t>
            </a:r>
            <a:r>
              <a:rPr lang="de-DE" b="1" dirty="0"/>
              <a:t>Projektdurchführung</a:t>
            </a:r>
          </a:p>
        </p:txBody>
      </p:sp>
      <p:sp>
        <p:nvSpPr>
          <p:cNvPr id="84000" name="Rectangle 33"/>
          <p:cNvSpPr>
            <a:spLocks noChangeArrowheads="1"/>
          </p:cNvSpPr>
          <p:nvPr/>
        </p:nvSpPr>
        <p:spPr bwMode="auto">
          <a:xfrm>
            <a:off x="1284288" y="1912938"/>
            <a:ext cx="4084637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01" name="Rectangle 34"/>
          <p:cNvSpPr>
            <a:spLocks noChangeArrowheads="1"/>
          </p:cNvSpPr>
          <p:nvPr/>
        </p:nvSpPr>
        <p:spPr bwMode="auto">
          <a:xfrm>
            <a:off x="1228725" y="1885950"/>
            <a:ext cx="362920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100	DB Fahrpläne	</a:t>
            </a:r>
            <a:r>
              <a:rPr lang="de-DE" sz="1600" dirty="0" smtClean="0"/>
              <a:t>300.000</a:t>
            </a:r>
            <a:endParaRPr lang="de-DE" sz="1600" dirty="0"/>
          </a:p>
        </p:txBody>
      </p:sp>
      <p:sp>
        <p:nvSpPr>
          <p:cNvPr id="84002" name="Line 35"/>
          <p:cNvSpPr>
            <a:spLocks noChangeShapeType="1"/>
          </p:cNvSpPr>
          <p:nvPr/>
        </p:nvSpPr>
        <p:spPr bwMode="auto">
          <a:xfrm>
            <a:off x="1254125" y="1866900"/>
            <a:ext cx="414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4003" name="Line 36"/>
          <p:cNvSpPr>
            <a:spLocks noChangeShapeType="1"/>
          </p:cNvSpPr>
          <p:nvPr/>
        </p:nvSpPr>
        <p:spPr bwMode="auto">
          <a:xfrm>
            <a:off x="1247775" y="2171700"/>
            <a:ext cx="4152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4004" name="Rectangle 37"/>
          <p:cNvSpPr>
            <a:spLocks noChangeArrowheads="1"/>
          </p:cNvSpPr>
          <p:nvPr/>
        </p:nvSpPr>
        <p:spPr bwMode="auto">
          <a:xfrm>
            <a:off x="6353175" y="1924050"/>
            <a:ext cx="1836738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05" name="Rectangle 38"/>
          <p:cNvSpPr>
            <a:spLocks noChangeArrowheads="1"/>
          </p:cNvSpPr>
          <p:nvPr/>
        </p:nvSpPr>
        <p:spPr bwMode="auto">
          <a:xfrm>
            <a:off x="6353175" y="2228850"/>
            <a:ext cx="1836738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06" name="Rectangle 39"/>
          <p:cNvSpPr>
            <a:spLocks noChangeArrowheads="1"/>
          </p:cNvSpPr>
          <p:nvPr/>
        </p:nvSpPr>
        <p:spPr bwMode="auto">
          <a:xfrm>
            <a:off x="6353175" y="2525713"/>
            <a:ext cx="1836738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07" name="Rectangle 40"/>
          <p:cNvSpPr>
            <a:spLocks noChangeArrowheads="1"/>
          </p:cNvSpPr>
          <p:nvPr/>
        </p:nvSpPr>
        <p:spPr bwMode="auto">
          <a:xfrm>
            <a:off x="6299200" y="1893888"/>
            <a:ext cx="16573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MFSW	</a:t>
            </a:r>
          </a:p>
        </p:txBody>
      </p:sp>
      <p:sp>
        <p:nvSpPr>
          <p:cNvPr id="84008" name="Rectangle 41"/>
          <p:cNvSpPr>
            <a:spLocks noChangeArrowheads="1"/>
          </p:cNvSpPr>
          <p:nvPr/>
        </p:nvSpPr>
        <p:spPr bwMode="auto">
          <a:xfrm>
            <a:off x="6299200" y="2198688"/>
            <a:ext cx="1528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	PERS</a:t>
            </a:r>
          </a:p>
        </p:txBody>
      </p:sp>
      <p:sp>
        <p:nvSpPr>
          <p:cNvPr id="84009" name="Rectangle 42"/>
          <p:cNvSpPr>
            <a:spLocks noChangeArrowheads="1"/>
          </p:cNvSpPr>
          <p:nvPr/>
        </p:nvSpPr>
        <p:spPr bwMode="auto">
          <a:xfrm>
            <a:off x="6299200" y="2503488"/>
            <a:ext cx="165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MFSW</a:t>
            </a:r>
          </a:p>
        </p:txBody>
      </p:sp>
      <p:sp>
        <p:nvSpPr>
          <p:cNvPr id="84010" name="Rectangle 43"/>
          <p:cNvSpPr>
            <a:spLocks noChangeArrowheads="1"/>
          </p:cNvSpPr>
          <p:nvPr/>
        </p:nvSpPr>
        <p:spPr bwMode="auto">
          <a:xfrm>
            <a:off x="1308100" y="3497263"/>
            <a:ext cx="6873875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4011" name="Rectangle 44"/>
          <p:cNvSpPr>
            <a:spLocks noChangeArrowheads="1"/>
          </p:cNvSpPr>
          <p:nvPr/>
        </p:nvSpPr>
        <p:spPr bwMode="auto">
          <a:xfrm>
            <a:off x="1308100" y="3802063"/>
            <a:ext cx="6873875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4012" name="Rectangle 45"/>
          <p:cNvSpPr>
            <a:spLocks noChangeArrowheads="1"/>
          </p:cNvSpPr>
          <p:nvPr/>
        </p:nvSpPr>
        <p:spPr bwMode="auto">
          <a:xfrm>
            <a:off x="1308100" y="4106863"/>
            <a:ext cx="6873875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4013" name="Rectangle 46"/>
          <p:cNvSpPr>
            <a:spLocks noChangeArrowheads="1"/>
          </p:cNvSpPr>
          <p:nvPr/>
        </p:nvSpPr>
        <p:spPr bwMode="auto">
          <a:xfrm>
            <a:off x="1252538" y="34671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100	DB Fahrpläne	</a:t>
            </a:r>
            <a:r>
              <a:rPr lang="de-DE" sz="1400" dirty="0" smtClean="0"/>
              <a:t>	300.000</a:t>
            </a:r>
            <a:r>
              <a:rPr lang="de-DE" sz="1400" dirty="0"/>
              <a:t>		</a:t>
            </a:r>
            <a:r>
              <a:rPr lang="de-DE" sz="1400" dirty="0" smtClean="0"/>
              <a:t>100	MFSW</a:t>
            </a:r>
            <a:endParaRPr lang="de-DE" sz="1400" dirty="0"/>
          </a:p>
        </p:txBody>
      </p:sp>
      <p:sp>
        <p:nvSpPr>
          <p:cNvPr id="84014" name="Rectangle 47"/>
          <p:cNvSpPr>
            <a:spLocks noChangeArrowheads="1"/>
          </p:cNvSpPr>
          <p:nvPr/>
        </p:nvSpPr>
        <p:spPr bwMode="auto">
          <a:xfrm>
            <a:off x="1252538" y="3771900"/>
            <a:ext cx="7014742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100	DB Fahrpläne	</a:t>
            </a:r>
            <a:r>
              <a:rPr lang="de-DE" sz="1400" dirty="0" smtClean="0"/>
              <a:t>	300.000</a:t>
            </a:r>
            <a:r>
              <a:rPr lang="de-DE" sz="1400" dirty="0"/>
              <a:t>		200	PERS</a:t>
            </a:r>
          </a:p>
        </p:txBody>
      </p:sp>
      <p:sp>
        <p:nvSpPr>
          <p:cNvPr id="84015" name="Rectangle 48"/>
          <p:cNvSpPr>
            <a:spLocks noChangeArrowheads="1"/>
          </p:cNvSpPr>
          <p:nvPr/>
        </p:nvSpPr>
        <p:spPr bwMode="auto">
          <a:xfrm>
            <a:off x="1252538" y="40767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100	DB Fahrpläne	</a:t>
            </a:r>
            <a:r>
              <a:rPr lang="de-DE" sz="1400" dirty="0" smtClean="0"/>
              <a:t>	300.000</a:t>
            </a:r>
            <a:r>
              <a:rPr lang="de-DE" sz="1400" dirty="0"/>
              <a:t>		300	MFSW</a:t>
            </a:r>
          </a:p>
        </p:txBody>
      </p:sp>
      <p:sp>
        <p:nvSpPr>
          <p:cNvPr id="84016" name="Line 49"/>
          <p:cNvSpPr>
            <a:spLocks noChangeShapeType="1"/>
          </p:cNvSpPr>
          <p:nvPr/>
        </p:nvSpPr>
        <p:spPr bwMode="auto">
          <a:xfrm>
            <a:off x="5580063" y="1968500"/>
            <a:ext cx="625475" cy="46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4017" name="Line 50"/>
          <p:cNvSpPr>
            <a:spLocks noChangeShapeType="1"/>
          </p:cNvSpPr>
          <p:nvPr/>
        </p:nvSpPr>
        <p:spPr bwMode="auto">
          <a:xfrm>
            <a:off x="5591175" y="2130425"/>
            <a:ext cx="617538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4018" name="Line 51"/>
          <p:cNvSpPr>
            <a:spLocks noChangeShapeType="1"/>
          </p:cNvSpPr>
          <p:nvPr/>
        </p:nvSpPr>
        <p:spPr bwMode="auto">
          <a:xfrm>
            <a:off x="5580063" y="2051050"/>
            <a:ext cx="620712" cy="249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044" name="Rectangle 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(5</a:t>
            </a:r>
            <a:r>
              <a:rPr lang="de-DE" sz="1800" dirty="0">
                <a:latin typeface="Arial" charset="0"/>
                <a:ea typeface="ＭＳ Ｐゴシック" charset="0"/>
              </a:rPr>
              <a:t>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5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 err="1">
                <a:latin typeface="Arial" charset="0"/>
                <a:ea typeface="ＭＳ Ｐゴシック" charset="0"/>
              </a:rPr>
              <a:t>Join</a:t>
            </a:r>
            <a:r>
              <a:rPr lang="de-DE" sz="1800" b="1" dirty="0">
                <a:latin typeface="Arial" charset="0"/>
                <a:ea typeface="ＭＳ Ｐゴシック" charset="0"/>
              </a:rPr>
              <a:t> (Verbindung) R </a:t>
            </a:r>
            <a:r>
              <a:rPr lang="de-DE" sz="2400" b="1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1800" b="1" baseline="-25000" dirty="0" smtClean="0">
                <a:latin typeface="Symbol" charset="0"/>
                <a:ea typeface="ＭＳ Ｐゴシック" charset="0"/>
              </a:rPr>
              <a:t>𝜃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="1" dirty="0">
                <a:latin typeface="Arial" charset="0"/>
                <a:ea typeface="ＭＳ Ｐゴシック" charset="0"/>
              </a:rPr>
              <a:t>S: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Eine Verbindung zwischen zwei Relationen wird in einer Kombination von kartesischem Produkt und nachfolgender Selektion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dirty="0">
                <a:latin typeface="Symbol" charset="0"/>
              </a:rPr>
              <a:t>𝜎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)</a:t>
            </a:r>
            <a:r>
              <a:rPr lang="de-DE" sz="14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gemäß des Prädikats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𝜃 hergestellt</a:t>
            </a:r>
            <a:r>
              <a:rPr lang="de-DE" sz="1800" dirty="0">
                <a:latin typeface="Arial" charset="0"/>
                <a:ea typeface="ＭＳ Ｐゴシック" charset="0"/>
              </a:rPr>
              <a:t>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Im allgemeinen Fall (</a:t>
            </a:r>
            <a:r>
              <a:rPr lang="de-DE" sz="1800" i="1" dirty="0">
                <a:latin typeface="Arial" charset="0"/>
                <a:ea typeface="ＭＳ Ｐゴシック" charset="0"/>
              </a:rPr>
              <a:t>Theta-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Join</a:t>
            </a:r>
            <a:r>
              <a:rPr lang="de-DE" sz="1800" dirty="0">
                <a:latin typeface="Arial" charset="0"/>
                <a:ea typeface="ＭＳ Ｐゴシック" charset="0"/>
              </a:rPr>
              <a:t>) vergleicht ein (beliebiges) Prädikat </a:t>
            </a:r>
            <a:r>
              <a:rPr lang="de-DE" sz="1800" dirty="0" smtClean="0">
                <a:latin typeface="Symbol" charset="0"/>
              </a:rPr>
              <a:t>𝜃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mehrere </a:t>
            </a:r>
            <a:r>
              <a:rPr lang="de-DE" sz="1800" dirty="0">
                <a:latin typeface="Arial" charset="0"/>
                <a:ea typeface="ＭＳ Ｐゴシック" charset="0"/>
              </a:rPr>
              <a:t>Attribute aus den Relationen R und S (Spezialfall: </a:t>
            </a:r>
            <a:r>
              <a:rPr lang="de-DE" sz="1800" dirty="0" err="1">
                <a:latin typeface="Arial" charset="0"/>
                <a:ea typeface="ＭＳ Ｐゴシック" charset="0"/>
              </a:rPr>
              <a:t>Equi-Join</a:t>
            </a:r>
            <a:r>
              <a:rPr lang="de-DE" sz="1800" dirty="0">
                <a:latin typeface="Arial" charset="0"/>
                <a:ea typeface="ＭＳ Ｐゴシック" charset="0"/>
              </a:rPr>
              <a:t>).</a:t>
            </a: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u="sng" dirty="0">
                <a:latin typeface="Arial" charset="0"/>
                <a:ea typeface="ＭＳ Ｐゴシック" charset="0"/>
              </a:rPr>
              <a:t>Beispiele:</a:t>
            </a:r>
            <a:r>
              <a:rPr lang="de-DE" sz="1800" dirty="0">
                <a:latin typeface="Arial" charset="0"/>
                <a:ea typeface="ＭＳ Ｐゴシック" charset="0"/>
              </a:rPr>
              <a:t>	</a:t>
            </a:r>
          </a:p>
          <a:p>
            <a:pPr lvl="2">
              <a:defRPr/>
            </a:pPr>
            <a:r>
              <a:rPr lang="de-DE" sz="1800" i="1" dirty="0">
                <a:latin typeface="Arial" charset="0"/>
                <a:ea typeface="ＭＳ Ｐゴシック" charset="0"/>
              </a:rPr>
              <a:t>Projekte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( 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 smtClean="0">
                <a:latin typeface="Symbol" charset="0"/>
                <a:ea typeface="ＭＳ Ｐゴシック" charset="0"/>
              </a:rPr>
              <a:t>≠</a:t>
            </a:r>
            <a:r>
              <a:rPr lang="de-DE" sz="1800" baseline="-25000" dirty="0" err="1" smtClean="0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)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i="1" dirty="0">
                <a:latin typeface="Arial" charset="0"/>
                <a:ea typeface="ＭＳ Ｐゴシック" charset="0"/>
              </a:rPr>
              <a:t>Projektdurchführung</a:t>
            </a:r>
            <a:r>
              <a:rPr lang="de-DE" sz="1800" dirty="0">
                <a:latin typeface="Arial" charset="0"/>
                <a:ea typeface="ＭＳ Ｐゴシック" charset="0"/>
              </a:rPr>
              <a:t> (s. nächste Folie)</a:t>
            </a:r>
          </a:p>
          <a:p>
            <a:pPr lvl="2">
              <a:defRPr/>
            </a:pPr>
            <a:r>
              <a:rPr lang="de-DE" sz="1800" i="1" dirty="0">
                <a:latin typeface="Arial" charset="0"/>
                <a:ea typeface="ＭＳ Ｐゴシック" charset="0"/>
              </a:rPr>
              <a:t>Projekte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( 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Budget &gt; 150000 ) </a:t>
            </a:r>
            <a:r>
              <a:rPr lang="de-DE" sz="1800" baseline="-25000" dirty="0" smtClean="0">
                <a:latin typeface="Symbol" charset="0"/>
                <a:ea typeface="ＭＳ Ｐゴシック" charset="0"/>
              </a:rPr>
              <a:t>∧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( 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>
                <a:latin typeface="Symbol" charset="0"/>
                <a:ea typeface="ＭＳ Ｐゴシック" charset="0"/>
              </a:rPr>
              <a:t>=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 )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i="1" dirty="0">
                <a:latin typeface="Arial" charset="0"/>
                <a:ea typeface="ＭＳ Ｐゴシック" charset="0"/>
              </a:rPr>
              <a:t>Projektdurchführung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Die Ergebnisrelation enthält die Zeilen des kartesischen Produkts der Relationen R und S, die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𝜎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erfüllen.</a:t>
            </a:r>
          </a:p>
        </p:txBody>
      </p:sp>
      <p:sp>
        <p:nvSpPr>
          <p:cNvPr id="86018" name="Rectangle 3"/>
          <p:cNvSpPr>
            <a:spLocks noChangeArrowheads="1"/>
          </p:cNvSpPr>
          <p:nvPr/>
        </p:nvSpPr>
        <p:spPr bwMode="auto">
          <a:xfrm>
            <a:off x="914400" y="3284984"/>
            <a:ext cx="2373313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19" name="Rectangle 4"/>
          <p:cNvSpPr>
            <a:spLocks noChangeArrowheads="1"/>
          </p:cNvSpPr>
          <p:nvPr/>
        </p:nvSpPr>
        <p:spPr bwMode="auto">
          <a:xfrm>
            <a:off x="954088" y="3257932"/>
            <a:ext cx="2297112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sz="2400" b="1" dirty="0">
                <a:latin typeface="Symbol" charset="0"/>
              </a:rPr>
              <a:t>⋈</a:t>
            </a:r>
            <a:r>
              <a:rPr lang="de-DE" b="1" baseline="-25000" dirty="0">
                <a:latin typeface="Symbol" charset="0"/>
              </a:rPr>
              <a:t>𝜃 </a:t>
            </a:r>
            <a:r>
              <a:rPr lang="de-DE" i="1" dirty="0" smtClean="0">
                <a:latin typeface="Times New Roman" charset="0"/>
              </a:rPr>
              <a:t>S</a:t>
            </a:r>
            <a:r>
              <a:rPr lang="de-DE" dirty="0" smtClean="0">
                <a:latin typeface="Times New Roman" charset="0"/>
              </a:rPr>
              <a:t> </a:t>
            </a:r>
            <a:r>
              <a:rPr lang="de-DE" dirty="0">
                <a:latin typeface="Times New Roman" charset="0"/>
              </a:rPr>
              <a:t>:=  </a:t>
            </a:r>
            <a:r>
              <a:rPr lang="de-DE" dirty="0" smtClean="0">
                <a:latin typeface="Symbol" charset="0"/>
              </a:rPr>
              <a:t>𝜎</a:t>
            </a:r>
            <a:r>
              <a:rPr lang="de-DE" b="1" baseline="-25000" dirty="0">
                <a:latin typeface="Symbol" charset="0"/>
              </a:rPr>
              <a:t> 𝜃</a:t>
            </a:r>
            <a:r>
              <a:rPr lang="de-DE" dirty="0" smtClean="0">
                <a:latin typeface="Times New Roman" charset="0"/>
              </a:rPr>
              <a:t>(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×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) 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(6</a:t>
            </a:r>
            <a:r>
              <a:rPr lang="de-DE" sz="1800" dirty="0">
                <a:latin typeface="Arial" charset="0"/>
                <a:ea typeface="ＭＳ Ｐゴシック" charset="0"/>
              </a:rPr>
              <a:t>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1350963" y="1620862"/>
            <a:ext cx="415607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8066" name="Rectangle 3"/>
          <p:cNvSpPr>
            <a:spLocks noChangeArrowheads="1"/>
          </p:cNvSpPr>
          <p:nvPr/>
        </p:nvSpPr>
        <p:spPr bwMode="auto">
          <a:xfrm rot="-5400000">
            <a:off x="661194" y="2091556"/>
            <a:ext cx="977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Projekte</a:t>
            </a:r>
          </a:p>
        </p:txBody>
      </p:sp>
      <p:sp>
        <p:nvSpPr>
          <p:cNvPr id="88067" name="Rectangle 4"/>
          <p:cNvSpPr>
            <a:spLocks noChangeArrowheads="1"/>
          </p:cNvSpPr>
          <p:nvPr/>
        </p:nvSpPr>
        <p:spPr bwMode="auto">
          <a:xfrm>
            <a:off x="1331913" y="1633562"/>
            <a:ext cx="386965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 dirty="0" err="1"/>
              <a:t>Nr</a:t>
            </a:r>
            <a:r>
              <a:rPr lang="de-DE" sz="1600" i="1" dirty="0"/>
              <a:t>	Titel		</a:t>
            </a:r>
            <a:r>
              <a:rPr lang="de-DE" sz="1600" i="1" dirty="0" smtClean="0"/>
              <a:t>          Budget</a:t>
            </a:r>
            <a:endParaRPr lang="de-DE" sz="1600" i="1" dirty="0"/>
          </a:p>
        </p:txBody>
      </p:sp>
      <p:sp>
        <p:nvSpPr>
          <p:cNvPr id="88068" name="Rectangle 5"/>
          <p:cNvSpPr>
            <a:spLocks noChangeArrowheads="1"/>
          </p:cNvSpPr>
          <p:nvPr/>
        </p:nvSpPr>
        <p:spPr bwMode="auto">
          <a:xfrm>
            <a:off x="1331913" y="1938362"/>
            <a:ext cx="401873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100	DB Fahrpläne	</a:t>
            </a:r>
            <a:r>
              <a:rPr lang="de-DE" sz="1600" dirty="0" smtClean="0"/>
              <a:t>         300.000</a:t>
            </a:r>
            <a:endParaRPr lang="de-DE" sz="1600" dirty="0"/>
          </a:p>
        </p:txBody>
      </p:sp>
      <p:sp>
        <p:nvSpPr>
          <p:cNvPr id="88069" name="Rectangle 6"/>
          <p:cNvSpPr>
            <a:spLocks noChangeArrowheads="1"/>
          </p:cNvSpPr>
          <p:nvPr/>
        </p:nvSpPr>
        <p:spPr bwMode="auto">
          <a:xfrm>
            <a:off x="1323975" y="2243162"/>
            <a:ext cx="401873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</a:t>
            </a:r>
            <a:r>
              <a:rPr lang="de-DE" sz="1600" dirty="0" smtClean="0"/>
              <a:t>         100.000</a:t>
            </a:r>
            <a:endParaRPr lang="de-DE" sz="1600" dirty="0"/>
          </a:p>
        </p:txBody>
      </p:sp>
      <p:sp>
        <p:nvSpPr>
          <p:cNvPr id="88070" name="Rectangle 7"/>
          <p:cNvSpPr>
            <a:spLocks noChangeArrowheads="1"/>
          </p:cNvSpPr>
          <p:nvPr/>
        </p:nvSpPr>
        <p:spPr bwMode="auto">
          <a:xfrm>
            <a:off x="1331913" y="2547962"/>
            <a:ext cx="401873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300	Telekom Statistik	</a:t>
            </a:r>
            <a:r>
              <a:rPr lang="de-DE" sz="1600" dirty="0" smtClean="0"/>
              <a:t>         200.000</a:t>
            </a:r>
            <a:endParaRPr lang="de-DE" sz="1600" dirty="0"/>
          </a:p>
        </p:txBody>
      </p:sp>
      <p:sp>
        <p:nvSpPr>
          <p:cNvPr id="88071" name="Line 8"/>
          <p:cNvSpPr>
            <a:spLocks noChangeShapeType="1"/>
          </p:cNvSpPr>
          <p:nvPr/>
        </p:nvSpPr>
        <p:spPr bwMode="auto">
          <a:xfrm>
            <a:off x="1357313" y="1919312"/>
            <a:ext cx="4138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72" name="Line 9"/>
          <p:cNvSpPr>
            <a:spLocks noChangeShapeType="1"/>
          </p:cNvSpPr>
          <p:nvPr/>
        </p:nvSpPr>
        <p:spPr bwMode="auto">
          <a:xfrm>
            <a:off x="1350963" y="2224112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73" name="Line 10"/>
          <p:cNvSpPr>
            <a:spLocks noChangeShapeType="1"/>
          </p:cNvSpPr>
          <p:nvPr/>
        </p:nvSpPr>
        <p:spPr bwMode="auto">
          <a:xfrm>
            <a:off x="1350963" y="2528912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3963" name="Rectangle 11"/>
          <p:cNvSpPr>
            <a:spLocks noChangeArrowheads="1"/>
          </p:cNvSpPr>
          <p:nvPr/>
        </p:nvSpPr>
        <p:spPr bwMode="auto">
          <a:xfrm>
            <a:off x="6421438" y="1628800"/>
            <a:ext cx="1905000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8075" name="Rectangle 12"/>
          <p:cNvSpPr>
            <a:spLocks noChangeArrowheads="1"/>
          </p:cNvSpPr>
          <p:nvPr/>
        </p:nvSpPr>
        <p:spPr bwMode="auto">
          <a:xfrm>
            <a:off x="6402388" y="1641500"/>
            <a:ext cx="1490662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Kurz	</a:t>
            </a:r>
          </a:p>
        </p:txBody>
      </p:sp>
      <p:sp>
        <p:nvSpPr>
          <p:cNvPr id="88076" name="Line 13"/>
          <p:cNvSpPr>
            <a:spLocks noChangeShapeType="1"/>
          </p:cNvSpPr>
          <p:nvPr/>
        </p:nvSpPr>
        <p:spPr bwMode="auto">
          <a:xfrm>
            <a:off x="6427788" y="1927250"/>
            <a:ext cx="1892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77" name="Line 14"/>
          <p:cNvSpPr>
            <a:spLocks noChangeShapeType="1"/>
          </p:cNvSpPr>
          <p:nvPr/>
        </p:nvSpPr>
        <p:spPr bwMode="auto">
          <a:xfrm>
            <a:off x="6421438" y="223205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78" name="Rectangle 15"/>
          <p:cNvSpPr>
            <a:spLocks noChangeArrowheads="1"/>
          </p:cNvSpPr>
          <p:nvPr/>
        </p:nvSpPr>
        <p:spPr bwMode="auto">
          <a:xfrm>
            <a:off x="6402388" y="1946300"/>
            <a:ext cx="16573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MFSW	</a:t>
            </a:r>
          </a:p>
        </p:txBody>
      </p:sp>
      <p:sp>
        <p:nvSpPr>
          <p:cNvPr id="88079" name="Line 16"/>
          <p:cNvSpPr>
            <a:spLocks noChangeShapeType="1"/>
          </p:cNvSpPr>
          <p:nvPr/>
        </p:nvSpPr>
        <p:spPr bwMode="auto">
          <a:xfrm>
            <a:off x="6421438" y="253685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80" name="Rectangle 17"/>
          <p:cNvSpPr>
            <a:spLocks noChangeArrowheads="1"/>
          </p:cNvSpPr>
          <p:nvPr/>
        </p:nvSpPr>
        <p:spPr bwMode="auto">
          <a:xfrm>
            <a:off x="6402388" y="2251100"/>
            <a:ext cx="1527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	PERS</a:t>
            </a:r>
          </a:p>
        </p:txBody>
      </p:sp>
      <p:sp>
        <p:nvSpPr>
          <p:cNvPr id="88081" name="Rectangle 18"/>
          <p:cNvSpPr>
            <a:spLocks noChangeArrowheads="1"/>
          </p:cNvSpPr>
          <p:nvPr/>
        </p:nvSpPr>
        <p:spPr bwMode="auto">
          <a:xfrm>
            <a:off x="6402388" y="2555900"/>
            <a:ext cx="165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MFSW</a:t>
            </a:r>
          </a:p>
        </p:txBody>
      </p:sp>
      <p:sp>
        <p:nvSpPr>
          <p:cNvPr id="88082" name="Rectangle 19"/>
          <p:cNvSpPr>
            <a:spLocks noChangeArrowheads="1"/>
          </p:cNvSpPr>
          <p:nvPr/>
        </p:nvSpPr>
        <p:spPr bwMode="auto">
          <a:xfrm>
            <a:off x="6265863" y="1027137"/>
            <a:ext cx="220186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Projektdurchführung</a:t>
            </a:r>
          </a:p>
          <a:p>
            <a:pPr algn="ctr"/>
            <a:r>
              <a:rPr lang="de-DE"/>
              <a:t>(Ausschnitt)</a:t>
            </a:r>
          </a:p>
        </p:txBody>
      </p:sp>
      <p:sp>
        <p:nvSpPr>
          <p:cNvPr id="253972" name="Rectangle 20"/>
          <p:cNvSpPr>
            <a:spLocks noChangeArrowheads="1"/>
          </p:cNvSpPr>
          <p:nvPr/>
        </p:nvSpPr>
        <p:spPr bwMode="auto">
          <a:xfrm>
            <a:off x="1374775" y="3202012"/>
            <a:ext cx="6951663" cy="303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8084" name="Rectangle 21"/>
          <p:cNvSpPr>
            <a:spLocks noChangeArrowheads="1"/>
          </p:cNvSpPr>
          <p:nvPr/>
        </p:nvSpPr>
        <p:spPr bwMode="auto">
          <a:xfrm>
            <a:off x="1355725" y="3214712"/>
            <a:ext cx="61071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Titel			Budget		Nr2	Kurz</a:t>
            </a:r>
          </a:p>
        </p:txBody>
      </p:sp>
      <p:sp>
        <p:nvSpPr>
          <p:cNvPr id="88085" name="Line 22"/>
          <p:cNvSpPr>
            <a:spLocks noChangeShapeType="1"/>
          </p:cNvSpPr>
          <p:nvPr/>
        </p:nvSpPr>
        <p:spPr bwMode="auto">
          <a:xfrm>
            <a:off x="1381125" y="3500462"/>
            <a:ext cx="69389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86" name="Line 23"/>
          <p:cNvSpPr>
            <a:spLocks noChangeShapeType="1"/>
          </p:cNvSpPr>
          <p:nvPr/>
        </p:nvSpPr>
        <p:spPr bwMode="auto">
          <a:xfrm>
            <a:off x="1374775" y="38052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87" name="Line 24"/>
          <p:cNvSpPr>
            <a:spLocks noChangeShapeType="1"/>
          </p:cNvSpPr>
          <p:nvPr/>
        </p:nvSpPr>
        <p:spPr bwMode="auto">
          <a:xfrm>
            <a:off x="1374775" y="41100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88" name="Line 25"/>
          <p:cNvSpPr>
            <a:spLocks noChangeShapeType="1"/>
          </p:cNvSpPr>
          <p:nvPr/>
        </p:nvSpPr>
        <p:spPr bwMode="auto">
          <a:xfrm>
            <a:off x="1374775" y="44148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89" name="Line 26"/>
          <p:cNvSpPr>
            <a:spLocks noChangeShapeType="1"/>
          </p:cNvSpPr>
          <p:nvPr/>
        </p:nvSpPr>
        <p:spPr bwMode="auto">
          <a:xfrm>
            <a:off x="1374775" y="47196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90" name="Line 27"/>
          <p:cNvSpPr>
            <a:spLocks noChangeShapeType="1"/>
          </p:cNvSpPr>
          <p:nvPr/>
        </p:nvSpPr>
        <p:spPr bwMode="auto">
          <a:xfrm>
            <a:off x="1374775" y="50244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91" name="Line 28"/>
          <p:cNvSpPr>
            <a:spLocks noChangeShapeType="1"/>
          </p:cNvSpPr>
          <p:nvPr/>
        </p:nvSpPr>
        <p:spPr bwMode="auto">
          <a:xfrm>
            <a:off x="1374775" y="53292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92" name="Line 29"/>
          <p:cNvSpPr>
            <a:spLocks noChangeShapeType="1"/>
          </p:cNvSpPr>
          <p:nvPr/>
        </p:nvSpPr>
        <p:spPr bwMode="auto">
          <a:xfrm>
            <a:off x="1374775" y="56340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93" name="Line 30"/>
          <p:cNvSpPr>
            <a:spLocks noChangeShapeType="1"/>
          </p:cNvSpPr>
          <p:nvPr/>
        </p:nvSpPr>
        <p:spPr bwMode="auto">
          <a:xfrm>
            <a:off x="1374775" y="59388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94" name="Rectangle 31"/>
          <p:cNvSpPr>
            <a:spLocks noChangeArrowheads="1"/>
          </p:cNvSpPr>
          <p:nvPr/>
        </p:nvSpPr>
        <p:spPr bwMode="auto">
          <a:xfrm rot="-5400000">
            <a:off x="283369" y="4564881"/>
            <a:ext cx="17573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Ergebnisrelation</a:t>
            </a:r>
          </a:p>
        </p:txBody>
      </p:sp>
      <p:sp>
        <p:nvSpPr>
          <p:cNvPr id="88095" name="Rectangle 32"/>
          <p:cNvSpPr>
            <a:spLocks noChangeArrowheads="1"/>
          </p:cNvSpPr>
          <p:nvPr/>
        </p:nvSpPr>
        <p:spPr bwMode="auto">
          <a:xfrm>
            <a:off x="423863" y="1058887"/>
            <a:ext cx="5341937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/>
              <a:t>Beispiel: Projekte </a:t>
            </a:r>
            <a:r>
              <a:rPr lang="de-DE" b="1" dirty="0" smtClean="0">
                <a:latin typeface="Symbol" charset="0"/>
              </a:rPr>
              <a:t>⋈</a:t>
            </a:r>
            <a:r>
              <a:rPr lang="de-DE" baseline="-25000" dirty="0" smtClean="0"/>
              <a:t>( </a:t>
            </a:r>
            <a:r>
              <a:rPr lang="de-DE" i="1" baseline="-25000" dirty="0" err="1"/>
              <a:t>Nr</a:t>
            </a:r>
            <a:r>
              <a:rPr lang="de-DE" baseline="-25000" dirty="0"/>
              <a:t> </a:t>
            </a:r>
            <a:r>
              <a:rPr lang="de-DE" baseline="-25000" dirty="0" smtClean="0">
                <a:latin typeface="Symbol" charset="0"/>
              </a:rPr>
              <a:t>≠</a:t>
            </a:r>
            <a:r>
              <a:rPr lang="de-DE" i="1" baseline="-25000" dirty="0" smtClean="0"/>
              <a:t> </a:t>
            </a:r>
            <a:r>
              <a:rPr lang="de-DE" i="1" baseline="-25000" dirty="0" err="1"/>
              <a:t>Nr</a:t>
            </a:r>
            <a:r>
              <a:rPr lang="de-DE" i="1" baseline="-25000" dirty="0"/>
              <a:t> </a:t>
            </a:r>
            <a:r>
              <a:rPr lang="de-DE" baseline="-25000" dirty="0"/>
              <a:t>)</a:t>
            </a:r>
            <a:r>
              <a:rPr lang="de-DE" b="1" dirty="0"/>
              <a:t> Projektdurchführung</a:t>
            </a:r>
          </a:p>
        </p:txBody>
      </p:sp>
      <p:sp>
        <p:nvSpPr>
          <p:cNvPr id="88096" name="Rectangle 33" descr="Diagonal dunkel nach oben"/>
          <p:cNvSpPr>
            <a:spLocks noChangeArrowheads="1"/>
          </p:cNvSpPr>
          <p:nvPr/>
        </p:nvSpPr>
        <p:spPr bwMode="auto">
          <a:xfrm>
            <a:off x="1411288" y="3549675"/>
            <a:ext cx="6875462" cy="2159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97" name="Rectangle 34" descr="Diagonal dunkel nach oben"/>
          <p:cNvSpPr>
            <a:spLocks noChangeArrowheads="1"/>
          </p:cNvSpPr>
          <p:nvPr/>
        </p:nvSpPr>
        <p:spPr bwMode="auto">
          <a:xfrm>
            <a:off x="1412875" y="4767287"/>
            <a:ext cx="6875463" cy="2159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98" name="Rectangle 35" descr="Diagonal dunkel nach oben"/>
          <p:cNvSpPr>
            <a:spLocks noChangeArrowheads="1"/>
          </p:cNvSpPr>
          <p:nvPr/>
        </p:nvSpPr>
        <p:spPr bwMode="auto">
          <a:xfrm>
            <a:off x="1414463" y="5981725"/>
            <a:ext cx="6875462" cy="2159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99" name="Rectangle 36"/>
          <p:cNvSpPr>
            <a:spLocks noChangeArrowheads="1"/>
          </p:cNvSpPr>
          <p:nvPr/>
        </p:nvSpPr>
        <p:spPr bwMode="auto">
          <a:xfrm>
            <a:off x="1341438" y="3843362"/>
            <a:ext cx="706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DB Fahrpläne		300.000		200	PERS</a:t>
            </a:r>
          </a:p>
        </p:txBody>
      </p:sp>
      <p:sp>
        <p:nvSpPr>
          <p:cNvPr id="88100" name="Rectangle 37"/>
          <p:cNvSpPr>
            <a:spLocks noChangeArrowheads="1"/>
          </p:cNvSpPr>
          <p:nvPr/>
        </p:nvSpPr>
        <p:spPr bwMode="auto">
          <a:xfrm>
            <a:off x="1341438" y="4129112"/>
            <a:ext cx="7196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DB Fahrpläne		300.000		300	MFSW</a:t>
            </a:r>
          </a:p>
        </p:txBody>
      </p:sp>
      <p:sp>
        <p:nvSpPr>
          <p:cNvPr id="88101" name="Rectangle 38"/>
          <p:cNvSpPr>
            <a:spLocks noChangeArrowheads="1"/>
          </p:cNvSpPr>
          <p:nvPr/>
        </p:nvSpPr>
        <p:spPr bwMode="auto">
          <a:xfrm>
            <a:off x="1349375" y="4433912"/>
            <a:ext cx="718466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</a:t>
            </a:r>
            <a:r>
              <a:rPr lang="de-DE" sz="1600" dirty="0" smtClean="0"/>
              <a:t>	100.000</a:t>
            </a:r>
            <a:r>
              <a:rPr lang="de-DE" sz="1600" dirty="0"/>
              <a:t>		100	MFSW</a:t>
            </a:r>
          </a:p>
        </p:txBody>
      </p:sp>
      <p:sp>
        <p:nvSpPr>
          <p:cNvPr id="88102" name="Rectangle 39"/>
          <p:cNvSpPr>
            <a:spLocks noChangeArrowheads="1"/>
          </p:cNvSpPr>
          <p:nvPr/>
        </p:nvSpPr>
        <p:spPr bwMode="auto">
          <a:xfrm>
            <a:off x="1349375" y="5062562"/>
            <a:ext cx="718466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</a:t>
            </a:r>
            <a:r>
              <a:rPr lang="de-DE" sz="1600" dirty="0" smtClean="0"/>
              <a:t>	100.000</a:t>
            </a:r>
            <a:r>
              <a:rPr lang="de-DE" sz="1600" dirty="0"/>
              <a:t>		300	MFSW</a:t>
            </a:r>
          </a:p>
        </p:txBody>
      </p:sp>
      <p:sp>
        <p:nvSpPr>
          <p:cNvPr id="88103" name="Rectangle 40"/>
          <p:cNvSpPr>
            <a:spLocks noChangeArrowheads="1"/>
          </p:cNvSpPr>
          <p:nvPr/>
        </p:nvSpPr>
        <p:spPr bwMode="auto">
          <a:xfrm>
            <a:off x="1341438" y="5367362"/>
            <a:ext cx="6273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Telekom Statistik		200.000		100	MFSW</a:t>
            </a:r>
          </a:p>
        </p:txBody>
      </p:sp>
      <p:sp>
        <p:nvSpPr>
          <p:cNvPr id="88104" name="Rectangle 41"/>
          <p:cNvSpPr>
            <a:spLocks noChangeArrowheads="1"/>
          </p:cNvSpPr>
          <p:nvPr/>
        </p:nvSpPr>
        <p:spPr bwMode="auto">
          <a:xfrm>
            <a:off x="1341438" y="5653112"/>
            <a:ext cx="614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Telekom Statistik		200.000		200	PERS</a:t>
            </a:r>
          </a:p>
        </p:txBody>
      </p:sp>
      <p:sp>
        <p:nvSpPr>
          <p:cNvPr id="89130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(7</a:t>
            </a:r>
            <a:r>
              <a:rPr lang="de-DE" sz="1800" dirty="0">
                <a:latin typeface="Arial" charset="0"/>
                <a:ea typeface="ＭＳ Ｐゴシック" charset="0"/>
              </a:rPr>
              <a:t>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4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(8</a:t>
            </a:r>
            <a:r>
              <a:rPr lang="de-DE" sz="1800" dirty="0">
                <a:latin typeface="Arial" charset="0"/>
                <a:ea typeface="ＭＳ Ｐゴシック" charset="0"/>
              </a:rPr>
              <a:t>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 err="1">
                <a:latin typeface="Arial" charset="0"/>
                <a:ea typeface="ＭＳ Ｐゴシック" charset="0"/>
              </a:rPr>
              <a:t>Join</a:t>
            </a:r>
            <a:r>
              <a:rPr lang="de-DE" sz="1800" b="1" dirty="0">
                <a:latin typeface="Arial" charset="0"/>
                <a:ea typeface="ＭＳ Ｐゴシック" charset="0"/>
              </a:rPr>
              <a:t> (Verbindung): Fortsetzung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Von besonderer Bedeutung im RDM ist der </a:t>
            </a:r>
            <a:r>
              <a:rPr lang="de-DE" sz="1800" i="1" dirty="0">
                <a:latin typeface="Arial" charset="0"/>
                <a:ea typeface="ＭＳ Ｐゴシック" charset="0"/>
              </a:rPr>
              <a:t>Natural 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Join</a:t>
            </a:r>
            <a:r>
              <a:rPr lang="de-DE" sz="1800" dirty="0">
                <a:latin typeface="Arial" charset="0"/>
                <a:ea typeface="ＭＳ Ｐゴシック" charset="0"/>
              </a:rPr>
              <a:t>, da er eine Verknüpfung von Tabellen über ihre Fremdschlüsselwerte erlaubt.</a:t>
            </a:r>
          </a:p>
          <a:p>
            <a:pPr lvl="2">
              <a:defRPr/>
            </a:pPr>
            <a:r>
              <a:rPr lang="de-DE" sz="1800" u="sng" dirty="0">
                <a:latin typeface="Arial" charset="0"/>
                <a:ea typeface="ＭＳ Ｐゴシック" charset="0"/>
              </a:rPr>
              <a:t>Beispiel: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3">
              <a:defRPr/>
            </a:pPr>
            <a:r>
              <a:rPr lang="de-DE" sz="1800" i="1" dirty="0">
                <a:latin typeface="Arial" charset="0"/>
                <a:ea typeface="ＭＳ Ｐゴシック" charset="0"/>
              </a:rPr>
              <a:t>Projekte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i="1" dirty="0">
                <a:latin typeface="Arial" charset="0"/>
                <a:ea typeface="ＭＳ Ｐゴシック" charset="0"/>
              </a:rPr>
              <a:t>Projektdurchführung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/>
            </a:r>
            <a:br>
              <a:rPr lang="de-DE" sz="1800" dirty="0" smtClean="0">
                <a:latin typeface="Arial" charset="0"/>
                <a:ea typeface="ＭＳ Ｐゴシック" charset="0"/>
              </a:rPr>
            </a:br>
            <a:r>
              <a:rPr lang="de-DE" sz="1800" dirty="0" smtClean="0">
                <a:latin typeface="Arial" charset="0"/>
                <a:ea typeface="ＭＳ Ｐゴシック" charset="0"/>
              </a:rPr>
              <a:t>                               := </a:t>
            </a:r>
            <a:r>
              <a:rPr lang="de-DE" sz="1800" i="1" dirty="0">
                <a:latin typeface="Arial" charset="0"/>
                <a:ea typeface="ＭＳ Ｐゴシック" charset="0"/>
              </a:rPr>
              <a:t>Projekt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1800" baseline="-25000" dirty="0" err="1" smtClean="0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= 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Nr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i="1" dirty="0">
                <a:latin typeface="Arial" charset="0"/>
                <a:ea typeface="ＭＳ Ｐゴシック" charset="0"/>
              </a:rPr>
              <a:t>Projektdurchführung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3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In diesem Fall </a:t>
            </a:r>
            <a:r>
              <a:rPr lang="de-DE" sz="1800">
                <a:latin typeface="Arial" charset="0"/>
                <a:ea typeface="ＭＳ Ｐゴシック" charset="0"/>
              </a:rPr>
              <a:t>betrachtet </a:t>
            </a:r>
            <a:r>
              <a:rPr lang="de-DE" sz="1800">
                <a:latin typeface="Symbol" charset="0"/>
                <a:ea typeface="ＭＳ Ｐゴシック" charset="0"/>
              </a:rPr>
              <a:t>⋈</a:t>
            </a:r>
            <a:r>
              <a:rPr lang="de-DE" sz="180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nur die Gleichheit zwischen Fremdschlüssel und Primärschlüssel, die den gleichen Attributnamen (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Nr</a:t>
            </a:r>
            <a:r>
              <a:rPr lang="de-DE" sz="1800" dirty="0">
                <a:latin typeface="Arial" charset="0"/>
                <a:ea typeface="ＭＳ Ｐゴシック" charset="0"/>
              </a:rPr>
              <a:t>) besitzen.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Weitere abgeleitete 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Joinoperationen</a:t>
            </a:r>
            <a:r>
              <a:rPr lang="de-DE" sz="1800" dirty="0">
                <a:latin typeface="Arial" charset="0"/>
                <a:ea typeface="ＭＳ Ｐゴシック" charset="0"/>
              </a:rPr>
              <a:t> (</a:t>
            </a:r>
            <a:r>
              <a:rPr lang="de-DE" sz="1800" i="1" dirty="0">
                <a:latin typeface="Arial" charset="0"/>
                <a:ea typeface="ＭＳ Ｐゴシック" charset="0"/>
              </a:rPr>
              <a:t>Semi-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Join</a:t>
            </a:r>
            <a:r>
              <a:rPr lang="de-DE" sz="1800" i="1" dirty="0">
                <a:latin typeface="Arial" charset="0"/>
                <a:ea typeface="ＭＳ Ｐゴシック" charset="0"/>
              </a:rPr>
              <a:t>, 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Outer-Join</a:t>
            </a:r>
            <a:r>
              <a:rPr lang="de-DE" sz="1800" dirty="0">
                <a:latin typeface="Arial" charset="0"/>
                <a:ea typeface="ＭＳ Ｐゴシック" charset="0"/>
              </a:rPr>
              <a:t>, ...)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/>
            </a:r>
            <a:br>
              <a:rPr lang="de-DE" sz="1800" dirty="0" smtClean="0">
                <a:latin typeface="Arial" charset="0"/>
                <a:ea typeface="ＭＳ Ｐゴシック" charset="0"/>
              </a:rPr>
            </a:br>
            <a:r>
              <a:rPr lang="de-DE" sz="1800" dirty="0" smtClean="0">
                <a:latin typeface="Arial" charset="0"/>
                <a:ea typeface="ＭＳ Ｐゴシック" charset="0"/>
              </a:rPr>
              <a:t>und </a:t>
            </a:r>
            <a:r>
              <a:rPr lang="de-DE" sz="1800" dirty="0">
                <a:latin typeface="Arial" charset="0"/>
                <a:ea typeface="ＭＳ Ｐゴシック" charset="0"/>
              </a:rPr>
              <a:t>die Division zweier Relationen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kommen später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ChangeArrowheads="1"/>
          </p:cNvSpPr>
          <p:nvPr/>
        </p:nvSpPr>
        <p:spPr bwMode="auto">
          <a:xfrm>
            <a:off x="1350963" y="1726406"/>
            <a:ext cx="415607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162" name="Rectangle 3"/>
          <p:cNvSpPr>
            <a:spLocks noChangeArrowheads="1"/>
          </p:cNvSpPr>
          <p:nvPr/>
        </p:nvSpPr>
        <p:spPr bwMode="auto">
          <a:xfrm rot="-5400000">
            <a:off x="661194" y="2197100"/>
            <a:ext cx="977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Projekte</a:t>
            </a:r>
          </a:p>
        </p:txBody>
      </p:sp>
      <p:sp>
        <p:nvSpPr>
          <p:cNvPr id="92163" name="Rectangle 4"/>
          <p:cNvSpPr>
            <a:spLocks noChangeArrowheads="1"/>
          </p:cNvSpPr>
          <p:nvPr/>
        </p:nvSpPr>
        <p:spPr bwMode="auto">
          <a:xfrm>
            <a:off x="1331913" y="1739106"/>
            <a:ext cx="386965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 dirty="0" err="1"/>
              <a:t>Nr</a:t>
            </a:r>
            <a:r>
              <a:rPr lang="de-DE" sz="1600" i="1" dirty="0"/>
              <a:t>	Titel		</a:t>
            </a:r>
            <a:r>
              <a:rPr lang="de-DE" sz="1600" i="1" dirty="0" smtClean="0"/>
              <a:t>          Budget</a:t>
            </a:r>
            <a:endParaRPr lang="de-DE" sz="1600" i="1" dirty="0"/>
          </a:p>
        </p:txBody>
      </p:sp>
      <p:sp>
        <p:nvSpPr>
          <p:cNvPr id="92164" name="Rectangle 5"/>
          <p:cNvSpPr>
            <a:spLocks noChangeArrowheads="1"/>
          </p:cNvSpPr>
          <p:nvPr/>
        </p:nvSpPr>
        <p:spPr bwMode="auto">
          <a:xfrm>
            <a:off x="1331913" y="2043906"/>
            <a:ext cx="397544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100	DB Fahrpläne	</a:t>
            </a:r>
            <a:r>
              <a:rPr lang="de-DE" sz="1600" dirty="0" smtClean="0"/>
              <a:t>        300.000</a:t>
            </a:r>
            <a:endParaRPr lang="de-DE" sz="1600" dirty="0"/>
          </a:p>
        </p:txBody>
      </p:sp>
      <p:sp>
        <p:nvSpPr>
          <p:cNvPr id="92165" name="Rectangle 6"/>
          <p:cNvSpPr>
            <a:spLocks noChangeArrowheads="1"/>
          </p:cNvSpPr>
          <p:nvPr/>
        </p:nvSpPr>
        <p:spPr bwMode="auto">
          <a:xfrm>
            <a:off x="1323975" y="2348706"/>
            <a:ext cx="401873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 </a:t>
            </a:r>
            <a:r>
              <a:rPr lang="de-DE" sz="1600" dirty="0" smtClean="0"/>
              <a:t>       100.000</a:t>
            </a:r>
            <a:endParaRPr lang="de-DE" sz="1600" dirty="0"/>
          </a:p>
        </p:txBody>
      </p:sp>
      <p:sp>
        <p:nvSpPr>
          <p:cNvPr id="92166" name="Rectangle 7"/>
          <p:cNvSpPr>
            <a:spLocks noChangeArrowheads="1"/>
          </p:cNvSpPr>
          <p:nvPr/>
        </p:nvSpPr>
        <p:spPr bwMode="auto">
          <a:xfrm>
            <a:off x="1331913" y="2653506"/>
            <a:ext cx="401873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300	Telekom Statistik	</a:t>
            </a:r>
            <a:r>
              <a:rPr lang="de-DE" sz="1600" dirty="0" smtClean="0"/>
              <a:t>        200.000</a:t>
            </a:r>
            <a:endParaRPr lang="de-DE" sz="1600" dirty="0"/>
          </a:p>
        </p:txBody>
      </p:sp>
      <p:sp>
        <p:nvSpPr>
          <p:cNvPr id="92167" name="Line 8"/>
          <p:cNvSpPr>
            <a:spLocks noChangeShapeType="1"/>
          </p:cNvSpPr>
          <p:nvPr/>
        </p:nvSpPr>
        <p:spPr bwMode="auto">
          <a:xfrm>
            <a:off x="1357313" y="2024856"/>
            <a:ext cx="4138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68" name="Line 9"/>
          <p:cNvSpPr>
            <a:spLocks noChangeShapeType="1"/>
          </p:cNvSpPr>
          <p:nvPr/>
        </p:nvSpPr>
        <p:spPr bwMode="auto">
          <a:xfrm>
            <a:off x="1350963" y="2329656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69" name="Line 10"/>
          <p:cNvSpPr>
            <a:spLocks noChangeShapeType="1"/>
          </p:cNvSpPr>
          <p:nvPr/>
        </p:nvSpPr>
        <p:spPr bwMode="auto">
          <a:xfrm>
            <a:off x="1350963" y="2634456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11" name="Rectangle 11"/>
          <p:cNvSpPr>
            <a:spLocks noChangeArrowheads="1"/>
          </p:cNvSpPr>
          <p:nvPr/>
        </p:nvSpPr>
        <p:spPr bwMode="auto">
          <a:xfrm>
            <a:off x="6421438" y="1734344"/>
            <a:ext cx="1905000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171" name="Rectangle 12"/>
          <p:cNvSpPr>
            <a:spLocks noChangeArrowheads="1"/>
          </p:cNvSpPr>
          <p:nvPr/>
        </p:nvSpPr>
        <p:spPr bwMode="auto">
          <a:xfrm>
            <a:off x="6402388" y="1747044"/>
            <a:ext cx="1490662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Kurz	</a:t>
            </a:r>
          </a:p>
        </p:txBody>
      </p:sp>
      <p:sp>
        <p:nvSpPr>
          <p:cNvPr id="92172" name="Line 13"/>
          <p:cNvSpPr>
            <a:spLocks noChangeShapeType="1"/>
          </p:cNvSpPr>
          <p:nvPr/>
        </p:nvSpPr>
        <p:spPr bwMode="auto">
          <a:xfrm>
            <a:off x="6427788" y="2032794"/>
            <a:ext cx="1892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73" name="Line 14"/>
          <p:cNvSpPr>
            <a:spLocks noChangeShapeType="1"/>
          </p:cNvSpPr>
          <p:nvPr/>
        </p:nvSpPr>
        <p:spPr bwMode="auto">
          <a:xfrm>
            <a:off x="6421438" y="2337594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74" name="Rectangle 15"/>
          <p:cNvSpPr>
            <a:spLocks noChangeArrowheads="1"/>
          </p:cNvSpPr>
          <p:nvPr/>
        </p:nvSpPr>
        <p:spPr bwMode="auto">
          <a:xfrm>
            <a:off x="6402388" y="2051844"/>
            <a:ext cx="16573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MFSW	</a:t>
            </a:r>
          </a:p>
        </p:txBody>
      </p:sp>
      <p:sp>
        <p:nvSpPr>
          <p:cNvPr id="92175" name="Line 16"/>
          <p:cNvSpPr>
            <a:spLocks noChangeShapeType="1"/>
          </p:cNvSpPr>
          <p:nvPr/>
        </p:nvSpPr>
        <p:spPr bwMode="auto">
          <a:xfrm>
            <a:off x="6421438" y="2642394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76" name="Rectangle 17"/>
          <p:cNvSpPr>
            <a:spLocks noChangeArrowheads="1"/>
          </p:cNvSpPr>
          <p:nvPr/>
        </p:nvSpPr>
        <p:spPr bwMode="auto">
          <a:xfrm>
            <a:off x="6402388" y="2356644"/>
            <a:ext cx="1527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	PERS</a:t>
            </a:r>
          </a:p>
        </p:txBody>
      </p:sp>
      <p:sp>
        <p:nvSpPr>
          <p:cNvPr id="92177" name="Rectangle 18"/>
          <p:cNvSpPr>
            <a:spLocks noChangeArrowheads="1"/>
          </p:cNvSpPr>
          <p:nvPr/>
        </p:nvSpPr>
        <p:spPr bwMode="auto">
          <a:xfrm>
            <a:off x="6402388" y="2661444"/>
            <a:ext cx="165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MFSW</a:t>
            </a:r>
          </a:p>
        </p:txBody>
      </p:sp>
      <p:sp>
        <p:nvSpPr>
          <p:cNvPr id="92178" name="Rectangle 19"/>
          <p:cNvSpPr>
            <a:spLocks noChangeArrowheads="1"/>
          </p:cNvSpPr>
          <p:nvPr/>
        </p:nvSpPr>
        <p:spPr bwMode="auto">
          <a:xfrm>
            <a:off x="6265863" y="1132681"/>
            <a:ext cx="220186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Projektdurchführung</a:t>
            </a:r>
          </a:p>
          <a:p>
            <a:pPr algn="ctr"/>
            <a:r>
              <a:rPr lang="de-DE"/>
              <a:t>(Ausschnitt)</a:t>
            </a:r>
          </a:p>
        </p:txBody>
      </p:sp>
      <p:sp>
        <p:nvSpPr>
          <p:cNvPr id="256020" name="Rectangle 20"/>
          <p:cNvSpPr>
            <a:spLocks noChangeArrowheads="1"/>
          </p:cNvSpPr>
          <p:nvPr/>
        </p:nvSpPr>
        <p:spPr bwMode="auto">
          <a:xfrm>
            <a:off x="1370013" y="3888581"/>
            <a:ext cx="6951662" cy="184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180" name="Rectangle 21"/>
          <p:cNvSpPr>
            <a:spLocks noChangeArrowheads="1"/>
          </p:cNvSpPr>
          <p:nvPr/>
        </p:nvSpPr>
        <p:spPr bwMode="auto">
          <a:xfrm>
            <a:off x="1350963" y="3901281"/>
            <a:ext cx="61071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Titel			Budget		Nr2	Kurz</a:t>
            </a:r>
          </a:p>
        </p:txBody>
      </p:sp>
      <p:sp>
        <p:nvSpPr>
          <p:cNvPr id="92181" name="Line 22"/>
          <p:cNvSpPr>
            <a:spLocks noChangeShapeType="1"/>
          </p:cNvSpPr>
          <p:nvPr/>
        </p:nvSpPr>
        <p:spPr bwMode="auto">
          <a:xfrm>
            <a:off x="1376363" y="4187031"/>
            <a:ext cx="69389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82" name="Line 23"/>
          <p:cNvSpPr>
            <a:spLocks noChangeShapeType="1"/>
          </p:cNvSpPr>
          <p:nvPr/>
        </p:nvSpPr>
        <p:spPr bwMode="auto">
          <a:xfrm>
            <a:off x="1370013" y="4491831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83" name="Line 24"/>
          <p:cNvSpPr>
            <a:spLocks noChangeShapeType="1"/>
          </p:cNvSpPr>
          <p:nvPr/>
        </p:nvSpPr>
        <p:spPr bwMode="auto">
          <a:xfrm>
            <a:off x="1370013" y="4796631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84" name="Line 25"/>
          <p:cNvSpPr>
            <a:spLocks noChangeShapeType="1"/>
          </p:cNvSpPr>
          <p:nvPr/>
        </p:nvSpPr>
        <p:spPr bwMode="auto">
          <a:xfrm>
            <a:off x="1370013" y="5101431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85" name="Line 26"/>
          <p:cNvSpPr>
            <a:spLocks noChangeShapeType="1"/>
          </p:cNvSpPr>
          <p:nvPr/>
        </p:nvSpPr>
        <p:spPr bwMode="auto">
          <a:xfrm>
            <a:off x="1370013" y="5406231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86" name="Rectangle 27"/>
          <p:cNvSpPr>
            <a:spLocks noChangeArrowheads="1"/>
          </p:cNvSpPr>
          <p:nvPr/>
        </p:nvSpPr>
        <p:spPr bwMode="auto">
          <a:xfrm rot="-5400000">
            <a:off x="283369" y="4670425"/>
            <a:ext cx="17573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Ergebnisrelation</a:t>
            </a:r>
          </a:p>
        </p:txBody>
      </p:sp>
      <p:sp>
        <p:nvSpPr>
          <p:cNvPr id="92187" name="Rectangle 28"/>
          <p:cNvSpPr>
            <a:spLocks noChangeArrowheads="1"/>
          </p:cNvSpPr>
          <p:nvPr/>
        </p:nvSpPr>
        <p:spPr bwMode="auto">
          <a:xfrm>
            <a:off x="423863" y="1164431"/>
            <a:ext cx="569595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/>
              <a:t>Natural </a:t>
            </a:r>
            <a:r>
              <a:rPr lang="de-DE" b="1" dirty="0" err="1"/>
              <a:t>Join</a:t>
            </a:r>
            <a:r>
              <a:rPr lang="de-DE" b="1" dirty="0"/>
              <a:t>: Projekte </a:t>
            </a:r>
            <a:r>
              <a:rPr lang="de-DE" dirty="0" smtClean="0">
                <a:latin typeface="Symbol" charset="0"/>
              </a:rPr>
              <a:t>⋈</a:t>
            </a:r>
            <a:r>
              <a:rPr lang="de-DE" baseline="-25000" dirty="0" smtClean="0"/>
              <a:t>( </a:t>
            </a:r>
            <a:r>
              <a:rPr lang="de-DE" i="1" baseline="-25000" dirty="0" err="1"/>
              <a:t>Nr</a:t>
            </a:r>
            <a:r>
              <a:rPr lang="de-DE" baseline="-25000" dirty="0"/>
              <a:t> </a:t>
            </a:r>
            <a:r>
              <a:rPr lang="de-DE" baseline="-25000" dirty="0">
                <a:latin typeface="Symbol" charset="0"/>
              </a:rPr>
              <a:t>=</a:t>
            </a:r>
            <a:r>
              <a:rPr lang="de-DE" i="1" baseline="-25000" dirty="0"/>
              <a:t> </a:t>
            </a:r>
            <a:r>
              <a:rPr lang="de-DE" i="1" baseline="-25000" dirty="0" err="1"/>
              <a:t>Nr</a:t>
            </a:r>
            <a:r>
              <a:rPr lang="de-DE" i="1" baseline="-25000" dirty="0"/>
              <a:t> </a:t>
            </a:r>
            <a:r>
              <a:rPr lang="de-DE" baseline="-25000" dirty="0"/>
              <a:t>)</a:t>
            </a:r>
            <a:r>
              <a:rPr lang="de-DE" dirty="0"/>
              <a:t> </a:t>
            </a:r>
            <a:r>
              <a:rPr lang="de-DE" b="1" dirty="0"/>
              <a:t>Projektdurchführung</a:t>
            </a:r>
          </a:p>
        </p:txBody>
      </p:sp>
      <p:sp>
        <p:nvSpPr>
          <p:cNvPr id="92188" name="Rectangle 29" descr="Diagonal dunkel nach oben"/>
          <p:cNvSpPr>
            <a:spLocks noChangeArrowheads="1"/>
          </p:cNvSpPr>
          <p:nvPr/>
        </p:nvSpPr>
        <p:spPr bwMode="auto">
          <a:xfrm>
            <a:off x="1406525" y="4236244"/>
            <a:ext cx="6875463" cy="2159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9" name="Rectangle 30" descr="Diagonal dunkel nach oben"/>
          <p:cNvSpPr>
            <a:spLocks noChangeArrowheads="1"/>
          </p:cNvSpPr>
          <p:nvPr/>
        </p:nvSpPr>
        <p:spPr bwMode="auto">
          <a:xfrm>
            <a:off x="1408113" y="5453856"/>
            <a:ext cx="6875462" cy="2159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0" name="Rectangle 31"/>
          <p:cNvSpPr>
            <a:spLocks noChangeArrowheads="1"/>
          </p:cNvSpPr>
          <p:nvPr/>
        </p:nvSpPr>
        <p:spPr bwMode="auto">
          <a:xfrm>
            <a:off x="1336675" y="4529931"/>
            <a:ext cx="7197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DB Fahrpläne		300.000		100	MFSW</a:t>
            </a:r>
          </a:p>
        </p:txBody>
      </p:sp>
      <p:sp>
        <p:nvSpPr>
          <p:cNvPr id="92191" name="Rectangle 32"/>
          <p:cNvSpPr>
            <a:spLocks noChangeArrowheads="1"/>
          </p:cNvSpPr>
          <p:nvPr/>
        </p:nvSpPr>
        <p:spPr bwMode="auto">
          <a:xfrm>
            <a:off x="1331913" y="4815681"/>
            <a:ext cx="7067641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</a:t>
            </a:r>
            <a:r>
              <a:rPr lang="de-DE" sz="1600" dirty="0" smtClean="0"/>
              <a:t>	100.000</a:t>
            </a:r>
            <a:r>
              <a:rPr lang="de-DE" sz="1600" dirty="0"/>
              <a:t>		200	PERS</a:t>
            </a:r>
          </a:p>
        </p:txBody>
      </p:sp>
      <p:sp>
        <p:nvSpPr>
          <p:cNvPr id="92192" name="Rectangle 33"/>
          <p:cNvSpPr>
            <a:spLocks noChangeArrowheads="1"/>
          </p:cNvSpPr>
          <p:nvPr/>
        </p:nvSpPr>
        <p:spPr bwMode="auto">
          <a:xfrm>
            <a:off x="1331913" y="5107781"/>
            <a:ext cx="6273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Telekom Statistik		200.000		300	MFSW</a:t>
            </a:r>
          </a:p>
        </p:txBody>
      </p:sp>
      <p:sp>
        <p:nvSpPr>
          <p:cNvPr id="93218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(9</a:t>
            </a:r>
            <a:r>
              <a:rPr lang="de-DE" sz="1800" dirty="0">
                <a:latin typeface="Arial" charset="0"/>
                <a:ea typeface="ＭＳ Ｐゴシック" charset="0"/>
              </a:rPr>
              <a:t>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3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30"/>
          <p:cNvGrpSpPr>
            <a:grpSpLocks/>
          </p:cNvGrpSpPr>
          <p:nvPr/>
        </p:nvGrpSpPr>
        <p:grpSpPr bwMode="auto">
          <a:xfrm>
            <a:off x="549275" y="1377950"/>
            <a:ext cx="3319463" cy="2254250"/>
            <a:chOff x="375" y="868"/>
            <a:chExt cx="2265" cy="1420"/>
          </a:xfrm>
        </p:grpSpPr>
        <p:grpSp>
          <p:nvGrpSpPr>
            <p:cNvPr id="20560" name="Group 11"/>
            <p:cNvGrpSpPr>
              <a:grpSpLocks/>
            </p:cNvGrpSpPr>
            <p:nvPr/>
          </p:nvGrpSpPr>
          <p:grpSpPr bwMode="auto">
            <a:xfrm>
              <a:off x="423" y="916"/>
              <a:ext cx="2217" cy="364"/>
              <a:chOff x="423" y="916"/>
              <a:chExt cx="2217" cy="364"/>
            </a:xfrm>
          </p:grpSpPr>
          <p:sp>
            <p:nvSpPr>
              <p:cNvPr id="20579" name="Rectangle 4"/>
              <p:cNvSpPr>
                <a:spLocks noChangeArrowheads="1"/>
              </p:cNvSpPr>
              <p:nvPr/>
            </p:nvSpPr>
            <p:spPr bwMode="auto">
              <a:xfrm>
                <a:off x="436" y="916"/>
                <a:ext cx="2152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0" name="Rectangle 5"/>
              <p:cNvSpPr>
                <a:spLocks noChangeArrowheads="1"/>
              </p:cNvSpPr>
              <p:nvPr/>
            </p:nvSpPr>
            <p:spPr bwMode="auto">
              <a:xfrm>
                <a:off x="433" y="924"/>
                <a:ext cx="27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Nr</a:t>
                </a:r>
              </a:p>
            </p:txBody>
          </p:sp>
          <p:sp>
            <p:nvSpPr>
              <p:cNvPr id="20581" name="Rectangle 6"/>
              <p:cNvSpPr>
                <a:spLocks noChangeArrowheads="1"/>
              </p:cNvSpPr>
              <p:nvPr/>
            </p:nvSpPr>
            <p:spPr bwMode="auto">
              <a:xfrm>
                <a:off x="734" y="924"/>
                <a:ext cx="36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Titel</a:t>
                </a:r>
              </a:p>
            </p:txBody>
          </p:sp>
          <p:sp>
            <p:nvSpPr>
              <p:cNvPr id="20582" name="Rectangle 7"/>
              <p:cNvSpPr>
                <a:spLocks noChangeArrowheads="1"/>
              </p:cNvSpPr>
              <p:nvPr/>
            </p:nvSpPr>
            <p:spPr bwMode="auto">
              <a:xfrm>
                <a:off x="2092" y="924"/>
                <a:ext cx="53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Budget</a:t>
                </a:r>
              </a:p>
            </p:txBody>
          </p:sp>
          <p:sp>
            <p:nvSpPr>
              <p:cNvPr id="20583" name="Rectangle 8"/>
              <p:cNvSpPr>
                <a:spLocks noChangeArrowheads="1"/>
              </p:cNvSpPr>
              <p:nvPr/>
            </p:nvSpPr>
            <p:spPr bwMode="auto">
              <a:xfrm>
                <a:off x="748" y="1068"/>
                <a:ext cx="90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DB Fahrpläne</a:t>
                </a:r>
              </a:p>
            </p:txBody>
          </p:sp>
          <p:sp>
            <p:nvSpPr>
              <p:cNvPr id="20584" name="Rectangle 9"/>
              <p:cNvSpPr>
                <a:spLocks noChangeArrowheads="1"/>
              </p:cNvSpPr>
              <p:nvPr/>
            </p:nvSpPr>
            <p:spPr bwMode="auto">
              <a:xfrm>
                <a:off x="423" y="1068"/>
                <a:ext cx="3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100</a:t>
                </a:r>
              </a:p>
            </p:txBody>
          </p:sp>
          <p:sp>
            <p:nvSpPr>
              <p:cNvPr id="20585" name="Rectangle 10"/>
              <p:cNvSpPr>
                <a:spLocks noChangeArrowheads="1"/>
              </p:cNvSpPr>
              <p:nvPr/>
            </p:nvSpPr>
            <p:spPr bwMode="auto">
              <a:xfrm>
                <a:off x="2055" y="1068"/>
                <a:ext cx="58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300.000</a:t>
                </a:r>
              </a:p>
            </p:txBody>
          </p:sp>
        </p:grpSp>
        <p:grpSp>
          <p:nvGrpSpPr>
            <p:cNvPr id="20561" name="Group 19"/>
            <p:cNvGrpSpPr>
              <a:grpSpLocks/>
            </p:cNvGrpSpPr>
            <p:nvPr/>
          </p:nvGrpSpPr>
          <p:grpSpPr bwMode="auto">
            <a:xfrm>
              <a:off x="423" y="1300"/>
              <a:ext cx="2217" cy="364"/>
              <a:chOff x="423" y="1300"/>
              <a:chExt cx="2217" cy="364"/>
            </a:xfrm>
          </p:grpSpPr>
          <p:sp>
            <p:nvSpPr>
              <p:cNvPr id="20572" name="Rectangle 12"/>
              <p:cNvSpPr>
                <a:spLocks noChangeArrowheads="1"/>
              </p:cNvSpPr>
              <p:nvPr/>
            </p:nvSpPr>
            <p:spPr bwMode="auto">
              <a:xfrm>
                <a:off x="727" y="1452"/>
                <a:ext cx="135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ADAC Kundenstamm</a:t>
                </a:r>
              </a:p>
            </p:txBody>
          </p:sp>
          <p:sp>
            <p:nvSpPr>
              <p:cNvPr id="20573" name="Rectangle 13"/>
              <p:cNvSpPr>
                <a:spLocks noChangeArrowheads="1"/>
              </p:cNvSpPr>
              <p:nvPr/>
            </p:nvSpPr>
            <p:spPr bwMode="auto">
              <a:xfrm>
                <a:off x="423" y="1452"/>
                <a:ext cx="3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200</a:t>
                </a:r>
              </a:p>
            </p:txBody>
          </p:sp>
          <p:sp>
            <p:nvSpPr>
              <p:cNvPr id="20574" name="Rectangle 14"/>
              <p:cNvSpPr>
                <a:spLocks noChangeArrowheads="1"/>
              </p:cNvSpPr>
              <p:nvPr/>
            </p:nvSpPr>
            <p:spPr bwMode="auto">
              <a:xfrm>
                <a:off x="2055" y="1452"/>
                <a:ext cx="58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100.000</a:t>
                </a:r>
              </a:p>
            </p:txBody>
          </p:sp>
          <p:sp>
            <p:nvSpPr>
              <p:cNvPr id="20575" name="Rectangle 15"/>
              <p:cNvSpPr>
                <a:spLocks noChangeArrowheads="1"/>
              </p:cNvSpPr>
              <p:nvPr/>
            </p:nvSpPr>
            <p:spPr bwMode="auto">
              <a:xfrm>
                <a:off x="436" y="1300"/>
                <a:ext cx="2152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6" name="Rectangle 16"/>
              <p:cNvSpPr>
                <a:spLocks noChangeArrowheads="1"/>
              </p:cNvSpPr>
              <p:nvPr/>
            </p:nvSpPr>
            <p:spPr bwMode="auto">
              <a:xfrm>
                <a:off x="433" y="1308"/>
                <a:ext cx="27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Nr</a:t>
                </a:r>
              </a:p>
            </p:txBody>
          </p:sp>
          <p:sp>
            <p:nvSpPr>
              <p:cNvPr id="20577" name="Rectangle 17"/>
              <p:cNvSpPr>
                <a:spLocks noChangeArrowheads="1"/>
              </p:cNvSpPr>
              <p:nvPr/>
            </p:nvSpPr>
            <p:spPr bwMode="auto">
              <a:xfrm>
                <a:off x="734" y="1308"/>
                <a:ext cx="36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Titel</a:t>
                </a:r>
              </a:p>
            </p:txBody>
          </p:sp>
          <p:sp>
            <p:nvSpPr>
              <p:cNvPr id="20578" name="Rectangle 18"/>
              <p:cNvSpPr>
                <a:spLocks noChangeArrowheads="1"/>
              </p:cNvSpPr>
              <p:nvPr/>
            </p:nvSpPr>
            <p:spPr bwMode="auto">
              <a:xfrm>
                <a:off x="2092" y="1308"/>
                <a:ext cx="53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Budget</a:t>
                </a:r>
              </a:p>
            </p:txBody>
          </p:sp>
        </p:grpSp>
        <p:grpSp>
          <p:nvGrpSpPr>
            <p:cNvPr id="20562" name="Group 27"/>
            <p:cNvGrpSpPr>
              <a:grpSpLocks/>
            </p:cNvGrpSpPr>
            <p:nvPr/>
          </p:nvGrpSpPr>
          <p:grpSpPr bwMode="auto">
            <a:xfrm>
              <a:off x="423" y="1684"/>
              <a:ext cx="2217" cy="364"/>
              <a:chOff x="423" y="1684"/>
              <a:chExt cx="2217" cy="364"/>
            </a:xfrm>
          </p:grpSpPr>
          <p:sp>
            <p:nvSpPr>
              <p:cNvPr id="20565" name="Rectangle 20"/>
              <p:cNvSpPr>
                <a:spLocks noChangeArrowheads="1"/>
              </p:cNvSpPr>
              <p:nvPr/>
            </p:nvSpPr>
            <p:spPr bwMode="auto">
              <a:xfrm>
                <a:off x="703" y="1836"/>
                <a:ext cx="11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Telekom Statistik</a:t>
                </a:r>
              </a:p>
            </p:txBody>
          </p:sp>
          <p:sp>
            <p:nvSpPr>
              <p:cNvPr id="20566" name="Rectangle 21"/>
              <p:cNvSpPr>
                <a:spLocks noChangeArrowheads="1"/>
              </p:cNvSpPr>
              <p:nvPr/>
            </p:nvSpPr>
            <p:spPr bwMode="auto">
              <a:xfrm>
                <a:off x="423" y="1836"/>
                <a:ext cx="3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300</a:t>
                </a:r>
              </a:p>
            </p:txBody>
          </p:sp>
          <p:sp>
            <p:nvSpPr>
              <p:cNvPr id="20567" name="Rectangle 22"/>
              <p:cNvSpPr>
                <a:spLocks noChangeArrowheads="1"/>
              </p:cNvSpPr>
              <p:nvPr/>
            </p:nvSpPr>
            <p:spPr bwMode="auto">
              <a:xfrm>
                <a:off x="2055" y="1836"/>
                <a:ext cx="58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200.000</a:t>
                </a:r>
              </a:p>
            </p:txBody>
          </p:sp>
          <p:sp>
            <p:nvSpPr>
              <p:cNvPr id="20568" name="Rectangle 23"/>
              <p:cNvSpPr>
                <a:spLocks noChangeArrowheads="1"/>
              </p:cNvSpPr>
              <p:nvPr/>
            </p:nvSpPr>
            <p:spPr bwMode="auto">
              <a:xfrm>
                <a:off x="436" y="1684"/>
                <a:ext cx="2152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9" name="Rectangle 24"/>
              <p:cNvSpPr>
                <a:spLocks noChangeArrowheads="1"/>
              </p:cNvSpPr>
              <p:nvPr/>
            </p:nvSpPr>
            <p:spPr bwMode="auto">
              <a:xfrm>
                <a:off x="433" y="1692"/>
                <a:ext cx="27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Nr</a:t>
                </a:r>
              </a:p>
            </p:txBody>
          </p:sp>
          <p:sp>
            <p:nvSpPr>
              <p:cNvPr id="20570" name="Rectangle 25"/>
              <p:cNvSpPr>
                <a:spLocks noChangeArrowheads="1"/>
              </p:cNvSpPr>
              <p:nvPr/>
            </p:nvSpPr>
            <p:spPr bwMode="auto">
              <a:xfrm>
                <a:off x="734" y="1692"/>
                <a:ext cx="36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Titel</a:t>
                </a:r>
              </a:p>
            </p:txBody>
          </p:sp>
          <p:sp>
            <p:nvSpPr>
              <p:cNvPr id="20571" name="Rectangle 26"/>
              <p:cNvSpPr>
                <a:spLocks noChangeArrowheads="1"/>
              </p:cNvSpPr>
              <p:nvPr/>
            </p:nvSpPr>
            <p:spPr bwMode="auto">
              <a:xfrm>
                <a:off x="2092" y="1692"/>
                <a:ext cx="53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Budget</a:t>
                </a:r>
              </a:p>
            </p:txBody>
          </p:sp>
        </p:grpSp>
        <p:sp>
          <p:nvSpPr>
            <p:cNvPr id="20563" name="AutoShape 28"/>
            <p:cNvSpPr>
              <a:spLocks noChangeArrowheads="1"/>
            </p:cNvSpPr>
            <p:nvPr/>
          </p:nvSpPr>
          <p:spPr bwMode="auto">
            <a:xfrm>
              <a:off x="388" y="868"/>
              <a:ext cx="2248" cy="1192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4" name="Rectangle 29"/>
            <p:cNvSpPr>
              <a:spLocks noChangeArrowheads="1"/>
            </p:cNvSpPr>
            <p:nvPr/>
          </p:nvSpPr>
          <p:spPr bwMode="auto">
            <a:xfrm>
              <a:off x="375" y="2076"/>
              <a:ext cx="57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Projekte</a:t>
              </a:r>
            </a:p>
          </p:txBody>
        </p:sp>
      </p:grpSp>
      <p:sp>
        <p:nvSpPr>
          <p:cNvPr id="20482" name="Rectangle 31"/>
          <p:cNvSpPr>
            <a:spLocks noChangeArrowheads="1"/>
          </p:cNvSpPr>
          <p:nvPr/>
        </p:nvSpPr>
        <p:spPr bwMode="auto">
          <a:xfrm>
            <a:off x="4067175" y="14668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483" name="Rectangle 32"/>
          <p:cNvSpPr>
            <a:spLocks noChangeArrowheads="1"/>
          </p:cNvSpPr>
          <p:nvPr/>
        </p:nvSpPr>
        <p:spPr bwMode="auto">
          <a:xfrm>
            <a:off x="4559300" y="14668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484" name="Rectangle 33"/>
          <p:cNvSpPr>
            <a:spLocks noChangeArrowheads="1"/>
          </p:cNvSpPr>
          <p:nvPr/>
        </p:nvSpPr>
        <p:spPr bwMode="auto">
          <a:xfrm>
            <a:off x="4086225" y="14541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34"/>
          <p:cNvSpPr>
            <a:spLocks noChangeArrowheads="1"/>
          </p:cNvSpPr>
          <p:nvPr/>
        </p:nvSpPr>
        <p:spPr bwMode="auto">
          <a:xfrm>
            <a:off x="3995738" y="16954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0486" name="Rectangle 35"/>
          <p:cNvSpPr>
            <a:spLocks noChangeArrowheads="1"/>
          </p:cNvSpPr>
          <p:nvPr/>
        </p:nvSpPr>
        <p:spPr bwMode="auto">
          <a:xfrm>
            <a:off x="4418013" y="1695450"/>
            <a:ext cx="735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MFSW</a:t>
            </a:r>
          </a:p>
        </p:txBody>
      </p:sp>
      <p:sp>
        <p:nvSpPr>
          <p:cNvPr id="20487" name="Rectangle 36"/>
          <p:cNvSpPr>
            <a:spLocks noChangeArrowheads="1"/>
          </p:cNvSpPr>
          <p:nvPr/>
        </p:nvSpPr>
        <p:spPr bwMode="auto">
          <a:xfrm>
            <a:off x="4418013" y="2305050"/>
            <a:ext cx="708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UXSW</a:t>
            </a:r>
          </a:p>
        </p:txBody>
      </p:sp>
      <p:sp>
        <p:nvSpPr>
          <p:cNvPr id="20488" name="Rectangle 37"/>
          <p:cNvSpPr>
            <a:spLocks noChangeArrowheads="1"/>
          </p:cNvSpPr>
          <p:nvPr/>
        </p:nvSpPr>
        <p:spPr bwMode="auto">
          <a:xfrm>
            <a:off x="3995738" y="23050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0489" name="Rectangle 38"/>
          <p:cNvSpPr>
            <a:spLocks noChangeArrowheads="1"/>
          </p:cNvSpPr>
          <p:nvPr/>
        </p:nvSpPr>
        <p:spPr bwMode="auto">
          <a:xfrm>
            <a:off x="4067175" y="20764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490" name="Rectangle 39"/>
          <p:cNvSpPr>
            <a:spLocks noChangeArrowheads="1"/>
          </p:cNvSpPr>
          <p:nvPr/>
        </p:nvSpPr>
        <p:spPr bwMode="auto">
          <a:xfrm>
            <a:off x="4559300" y="20764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491" name="Rectangle 40"/>
          <p:cNvSpPr>
            <a:spLocks noChangeArrowheads="1"/>
          </p:cNvSpPr>
          <p:nvPr/>
        </p:nvSpPr>
        <p:spPr bwMode="auto">
          <a:xfrm>
            <a:off x="4086225" y="20637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Rectangle 41"/>
          <p:cNvSpPr>
            <a:spLocks noChangeArrowheads="1"/>
          </p:cNvSpPr>
          <p:nvPr/>
        </p:nvSpPr>
        <p:spPr bwMode="auto">
          <a:xfrm>
            <a:off x="4487863" y="2914650"/>
            <a:ext cx="644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LTSW</a:t>
            </a:r>
          </a:p>
        </p:txBody>
      </p:sp>
      <p:sp>
        <p:nvSpPr>
          <p:cNvPr id="20493" name="Rectangle 42"/>
          <p:cNvSpPr>
            <a:spLocks noChangeArrowheads="1"/>
          </p:cNvSpPr>
          <p:nvPr/>
        </p:nvSpPr>
        <p:spPr bwMode="auto">
          <a:xfrm>
            <a:off x="3995738" y="29146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0494" name="Rectangle 43"/>
          <p:cNvSpPr>
            <a:spLocks noChangeArrowheads="1"/>
          </p:cNvSpPr>
          <p:nvPr/>
        </p:nvSpPr>
        <p:spPr bwMode="auto">
          <a:xfrm>
            <a:off x="4067175" y="26860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495" name="Rectangle 44"/>
          <p:cNvSpPr>
            <a:spLocks noChangeArrowheads="1"/>
          </p:cNvSpPr>
          <p:nvPr/>
        </p:nvSpPr>
        <p:spPr bwMode="auto">
          <a:xfrm>
            <a:off x="4559300" y="26860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496" name="Rectangle 45"/>
          <p:cNvSpPr>
            <a:spLocks noChangeArrowheads="1"/>
          </p:cNvSpPr>
          <p:nvPr/>
        </p:nvSpPr>
        <p:spPr bwMode="auto">
          <a:xfrm>
            <a:off x="4086225" y="26733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Rectangle 46"/>
          <p:cNvSpPr>
            <a:spLocks noChangeArrowheads="1"/>
          </p:cNvSpPr>
          <p:nvPr/>
        </p:nvSpPr>
        <p:spPr bwMode="auto">
          <a:xfrm>
            <a:off x="3995738" y="35242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</a:t>
            </a:r>
          </a:p>
        </p:txBody>
      </p:sp>
      <p:sp>
        <p:nvSpPr>
          <p:cNvPr id="20498" name="Rectangle 47"/>
          <p:cNvSpPr>
            <a:spLocks noChangeArrowheads="1"/>
          </p:cNvSpPr>
          <p:nvPr/>
        </p:nvSpPr>
        <p:spPr bwMode="auto">
          <a:xfrm>
            <a:off x="4418013" y="3524250"/>
            <a:ext cx="708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UXSW</a:t>
            </a:r>
          </a:p>
        </p:txBody>
      </p:sp>
      <p:sp>
        <p:nvSpPr>
          <p:cNvPr id="20499" name="Rectangle 48"/>
          <p:cNvSpPr>
            <a:spLocks noChangeArrowheads="1"/>
          </p:cNvSpPr>
          <p:nvPr/>
        </p:nvSpPr>
        <p:spPr bwMode="auto">
          <a:xfrm>
            <a:off x="4067175" y="32956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500" name="Rectangle 49"/>
          <p:cNvSpPr>
            <a:spLocks noChangeArrowheads="1"/>
          </p:cNvSpPr>
          <p:nvPr/>
        </p:nvSpPr>
        <p:spPr bwMode="auto">
          <a:xfrm>
            <a:off x="4559300" y="32956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501" name="Rectangle 50"/>
          <p:cNvSpPr>
            <a:spLocks noChangeArrowheads="1"/>
          </p:cNvSpPr>
          <p:nvPr/>
        </p:nvSpPr>
        <p:spPr bwMode="auto">
          <a:xfrm>
            <a:off x="4086225" y="32829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Rectangle 51"/>
          <p:cNvSpPr>
            <a:spLocks noChangeArrowheads="1"/>
          </p:cNvSpPr>
          <p:nvPr/>
        </p:nvSpPr>
        <p:spPr bwMode="auto">
          <a:xfrm>
            <a:off x="4487863" y="4133850"/>
            <a:ext cx="604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PERS</a:t>
            </a:r>
          </a:p>
        </p:txBody>
      </p:sp>
      <p:sp>
        <p:nvSpPr>
          <p:cNvPr id="20503" name="Rectangle 52"/>
          <p:cNvSpPr>
            <a:spLocks noChangeArrowheads="1"/>
          </p:cNvSpPr>
          <p:nvPr/>
        </p:nvSpPr>
        <p:spPr bwMode="auto">
          <a:xfrm>
            <a:off x="3995738" y="41338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</a:t>
            </a:r>
          </a:p>
        </p:txBody>
      </p:sp>
      <p:sp>
        <p:nvSpPr>
          <p:cNvPr id="20504" name="Rectangle 53"/>
          <p:cNvSpPr>
            <a:spLocks noChangeArrowheads="1"/>
          </p:cNvSpPr>
          <p:nvPr/>
        </p:nvSpPr>
        <p:spPr bwMode="auto">
          <a:xfrm>
            <a:off x="4067175" y="39052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505" name="Rectangle 54"/>
          <p:cNvSpPr>
            <a:spLocks noChangeArrowheads="1"/>
          </p:cNvSpPr>
          <p:nvPr/>
        </p:nvSpPr>
        <p:spPr bwMode="auto">
          <a:xfrm>
            <a:off x="4559300" y="39052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506" name="Rectangle 55"/>
          <p:cNvSpPr>
            <a:spLocks noChangeArrowheads="1"/>
          </p:cNvSpPr>
          <p:nvPr/>
        </p:nvSpPr>
        <p:spPr bwMode="auto">
          <a:xfrm>
            <a:off x="4086225" y="38925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Rectangle 56"/>
          <p:cNvSpPr>
            <a:spLocks noChangeArrowheads="1"/>
          </p:cNvSpPr>
          <p:nvPr/>
        </p:nvSpPr>
        <p:spPr bwMode="auto">
          <a:xfrm>
            <a:off x="3995738" y="47434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</a:t>
            </a:r>
          </a:p>
        </p:txBody>
      </p:sp>
      <p:sp>
        <p:nvSpPr>
          <p:cNvPr id="20508" name="Rectangle 57"/>
          <p:cNvSpPr>
            <a:spLocks noChangeArrowheads="1"/>
          </p:cNvSpPr>
          <p:nvPr/>
        </p:nvSpPr>
        <p:spPr bwMode="auto">
          <a:xfrm>
            <a:off x="4418013" y="4743450"/>
            <a:ext cx="735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MFSW</a:t>
            </a:r>
          </a:p>
        </p:txBody>
      </p:sp>
      <p:sp>
        <p:nvSpPr>
          <p:cNvPr id="20509" name="Rectangle 58"/>
          <p:cNvSpPr>
            <a:spLocks noChangeArrowheads="1"/>
          </p:cNvSpPr>
          <p:nvPr/>
        </p:nvSpPr>
        <p:spPr bwMode="auto">
          <a:xfrm>
            <a:off x="4067175" y="45148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510" name="Rectangle 59"/>
          <p:cNvSpPr>
            <a:spLocks noChangeArrowheads="1"/>
          </p:cNvSpPr>
          <p:nvPr/>
        </p:nvSpPr>
        <p:spPr bwMode="auto">
          <a:xfrm>
            <a:off x="4559300" y="45148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511" name="Rectangle 60"/>
          <p:cNvSpPr>
            <a:spLocks noChangeArrowheads="1"/>
          </p:cNvSpPr>
          <p:nvPr/>
        </p:nvSpPr>
        <p:spPr bwMode="auto">
          <a:xfrm>
            <a:off x="4086225" y="45021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AutoShape 61"/>
          <p:cNvSpPr>
            <a:spLocks noChangeArrowheads="1"/>
          </p:cNvSpPr>
          <p:nvPr/>
        </p:nvSpPr>
        <p:spPr bwMode="auto">
          <a:xfrm>
            <a:off x="4014788" y="1377950"/>
            <a:ext cx="1184275" cy="37211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Rectangle 62"/>
          <p:cNvSpPr>
            <a:spLocks noChangeArrowheads="1"/>
          </p:cNvSpPr>
          <p:nvPr/>
        </p:nvSpPr>
        <p:spPr bwMode="auto">
          <a:xfrm>
            <a:off x="3657600" y="5124450"/>
            <a:ext cx="1901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Projektdurchführung</a:t>
            </a:r>
          </a:p>
        </p:txBody>
      </p:sp>
      <p:grpSp>
        <p:nvGrpSpPr>
          <p:cNvPr id="20514" name="Group 105"/>
          <p:cNvGrpSpPr>
            <a:grpSpLocks/>
          </p:cNvGrpSpPr>
          <p:nvPr/>
        </p:nvGrpSpPr>
        <p:grpSpPr bwMode="auto">
          <a:xfrm>
            <a:off x="5421313" y="1377950"/>
            <a:ext cx="3294062" cy="3473450"/>
            <a:chOff x="3700" y="868"/>
            <a:chExt cx="2248" cy="2188"/>
          </a:xfrm>
        </p:grpSpPr>
        <p:grpSp>
          <p:nvGrpSpPr>
            <p:cNvPr id="20518" name="Group 70"/>
            <p:cNvGrpSpPr>
              <a:grpSpLocks/>
            </p:cNvGrpSpPr>
            <p:nvPr/>
          </p:nvGrpSpPr>
          <p:grpSpPr bwMode="auto">
            <a:xfrm>
              <a:off x="3783" y="916"/>
              <a:ext cx="2085" cy="364"/>
              <a:chOff x="3783" y="916"/>
              <a:chExt cx="2085" cy="364"/>
            </a:xfrm>
          </p:grpSpPr>
          <p:sp>
            <p:nvSpPr>
              <p:cNvPr id="20553" name="Rectangle 63"/>
              <p:cNvSpPr>
                <a:spLocks noChangeArrowheads="1"/>
              </p:cNvSpPr>
              <p:nvPr/>
            </p:nvSpPr>
            <p:spPr bwMode="auto">
              <a:xfrm>
                <a:off x="3783" y="924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0554" name="Rectangle 64"/>
              <p:cNvSpPr>
                <a:spLocks noChangeArrowheads="1"/>
              </p:cNvSpPr>
              <p:nvPr/>
            </p:nvSpPr>
            <p:spPr bwMode="auto">
              <a:xfrm>
                <a:off x="4311" y="924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0555" name="Rectangle 65"/>
              <p:cNvSpPr>
                <a:spLocks noChangeArrowheads="1"/>
              </p:cNvSpPr>
              <p:nvPr/>
            </p:nvSpPr>
            <p:spPr bwMode="auto">
              <a:xfrm>
                <a:off x="5271" y="924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0556" name="Rectangle 66"/>
              <p:cNvSpPr>
                <a:spLocks noChangeArrowheads="1"/>
              </p:cNvSpPr>
              <p:nvPr/>
            </p:nvSpPr>
            <p:spPr bwMode="auto">
              <a:xfrm>
                <a:off x="3796" y="916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7" name="Rectangle 67"/>
              <p:cNvSpPr>
                <a:spLocks noChangeArrowheads="1"/>
              </p:cNvSpPr>
              <p:nvPr/>
            </p:nvSpPr>
            <p:spPr bwMode="auto">
              <a:xfrm>
                <a:off x="3783" y="1068"/>
                <a:ext cx="50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MFSW</a:t>
                </a:r>
              </a:p>
            </p:txBody>
          </p:sp>
          <p:sp>
            <p:nvSpPr>
              <p:cNvPr id="20558" name="Rectangle 68"/>
              <p:cNvSpPr>
                <a:spLocks noChangeArrowheads="1"/>
              </p:cNvSpPr>
              <p:nvPr/>
            </p:nvSpPr>
            <p:spPr bwMode="auto">
              <a:xfrm>
                <a:off x="4311" y="1068"/>
                <a:ext cx="97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Mainframe SW</a:t>
                </a:r>
              </a:p>
            </p:txBody>
          </p:sp>
          <p:sp>
            <p:nvSpPr>
              <p:cNvPr id="20559" name="Rectangle 69"/>
              <p:cNvSpPr>
                <a:spLocks noChangeArrowheads="1"/>
              </p:cNvSpPr>
              <p:nvPr/>
            </p:nvSpPr>
            <p:spPr bwMode="auto">
              <a:xfrm>
                <a:off x="5319" y="1068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</p:grpSp>
        <p:grpSp>
          <p:nvGrpSpPr>
            <p:cNvPr id="20519" name="Group 78"/>
            <p:cNvGrpSpPr>
              <a:grpSpLocks/>
            </p:cNvGrpSpPr>
            <p:nvPr/>
          </p:nvGrpSpPr>
          <p:grpSpPr bwMode="auto">
            <a:xfrm>
              <a:off x="3783" y="1300"/>
              <a:ext cx="2085" cy="364"/>
              <a:chOff x="3783" y="1300"/>
              <a:chExt cx="2085" cy="364"/>
            </a:xfrm>
          </p:grpSpPr>
          <p:sp>
            <p:nvSpPr>
              <p:cNvPr id="20546" name="Rectangle 71"/>
              <p:cNvSpPr>
                <a:spLocks noChangeArrowheads="1"/>
              </p:cNvSpPr>
              <p:nvPr/>
            </p:nvSpPr>
            <p:spPr bwMode="auto">
              <a:xfrm>
                <a:off x="3783" y="1452"/>
                <a:ext cx="48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UXSW</a:t>
                </a:r>
              </a:p>
            </p:txBody>
          </p:sp>
          <p:sp>
            <p:nvSpPr>
              <p:cNvPr id="20547" name="Rectangle 72"/>
              <p:cNvSpPr>
                <a:spLocks noChangeArrowheads="1"/>
              </p:cNvSpPr>
              <p:nvPr/>
            </p:nvSpPr>
            <p:spPr bwMode="auto">
              <a:xfrm>
                <a:off x="4311" y="1452"/>
                <a:ext cx="61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Unix SW</a:t>
                </a:r>
              </a:p>
            </p:txBody>
          </p:sp>
          <p:sp>
            <p:nvSpPr>
              <p:cNvPr id="20548" name="Rectangle 73"/>
              <p:cNvSpPr>
                <a:spLocks noChangeArrowheads="1"/>
              </p:cNvSpPr>
              <p:nvPr/>
            </p:nvSpPr>
            <p:spPr bwMode="auto">
              <a:xfrm>
                <a:off x="5319" y="1452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20549" name="Rectangle 74"/>
              <p:cNvSpPr>
                <a:spLocks noChangeArrowheads="1"/>
              </p:cNvSpPr>
              <p:nvPr/>
            </p:nvSpPr>
            <p:spPr bwMode="auto">
              <a:xfrm>
                <a:off x="3783" y="1308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0550" name="Rectangle 75"/>
              <p:cNvSpPr>
                <a:spLocks noChangeArrowheads="1"/>
              </p:cNvSpPr>
              <p:nvPr/>
            </p:nvSpPr>
            <p:spPr bwMode="auto">
              <a:xfrm>
                <a:off x="4311" y="1308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0551" name="Rectangle 76"/>
              <p:cNvSpPr>
                <a:spLocks noChangeArrowheads="1"/>
              </p:cNvSpPr>
              <p:nvPr/>
            </p:nvSpPr>
            <p:spPr bwMode="auto">
              <a:xfrm>
                <a:off x="5271" y="1308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0552" name="Rectangle 77"/>
              <p:cNvSpPr>
                <a:spLocks noChangeArrowheads="1"/>
              </p:cNvSpPr>
              <p:nvPr/>
            </p:nvSpPr>
            <p:spPr bwMode="auto">
              <a:xfrm>
                <a:off x="3796" y="1300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0" name="Group 86"/>
            <p:cNvGrpSpPr>
              <a:grpSpLocks/>
            </p:cNvGrpSpPr>
            <p:nvPr/>
          </p:nvGrpSpPr>
          <p:grpSpPr bwMode="auto">
            <a:xfrm>
              <a:off x="3783" y="1684"/>
              <a:ext cx="2085" cy="364"/>
              <a:chOff x="3783" y="1684"/>
              <a:chExt cx="2085" cy="364"/>
            </a:xfrm>
          </p:grpSpPr>
          <p:sp>
            <p:nvSpPr>
              <p:cNvPr id="20539" name="Rectangle 79"/>
              <p:cNvSpPr>
                <a:spLocks noChangeArrowheads="1"/>
              </p:cNvSpPr>
              <p:nvPr/>
            </p:nvSpPr>
            <p:spPr bwMode="auto">
              <a:xfrm>
                <a:off x="3783" y="1836"/>
                <a:ext cx="47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PCSW</a:t>
                </a:r>
              </a:p>
            </p:txBody>
          </p:sp>
          <p:sp>
            <p:nvSpPr>
              <p:cNvPr id="20540" name="Rectangle 80"/>
              <p:cNvSpPr>
                <a:spLocks noChangeArrowheads="1"/>
              </p:cNvSpPr>
              <p:nvPr/>
            </p:nvSpPr>
            <p:spPr bwMode="auto">
              <a:xfrm>
                <a:off x="4311" y="1836"/>
                <a:ext cx="50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PC SW</a:t>
                </a:r>
              </a:p>
            </p:txBody>
          </p:sp>
          <p:sp>
            <p:nvSpPr>
              <p:cNvPr id="20541" name="Rectangle 81"/>
              <p:cNvSpPr>
                <a:spLocks noChangeArrowheads="1"/>
              </p:cNvSpPr>
              <p:nvPr/>
            </p:nvSpPr>
            <p:spPr bwMode="auto">
              <a:xfrm>
                <a:off x="5319" y="1836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20542" name="Rectangle 82"/>
              <p:cNvSpPr>
                <a:spLocks noChangeArrowheads="1"/>
              </p:cNvSpPr>
              <p:nvPr/>
            </p:nvSpPr>
            <p:spPr bwMode="auto">
              <a:xfrm>
                <a:off x="3783" y="1692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0543" name="Rectangle 83"/>
              <p:cNvSpPr>
                <a:spLocks noChangeArrowheads="1"/>
              </p:cNvSpPr>
              <p:nvPr/>
            </p:nvSpPr>
            <p:spPr bwMode="auto">
              <a:xfrm>
                <a:off x="4311" y="1692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0544" name="Rectangle 84"/>
              <p:cNvSpPr>
                <a:spLocks noChangeArrowheads="1"/>
              </p:cNvSpPr>
              <p:nvPr/>
            </p:nvSpPr>
            <p:spPr bwMode="auto">
              <a:xfrm>
                <a:off x="5271" y="1692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0545" name="Rectangle 85"/>
              <p:cNvSpPr>
                <a:spLocks noChangeArrowheads="1"/>
              </p:cNvSpPr>
              <p:nvPr/>
            </p:nvSpPr>
            <p:spPr bwMode="auto">
              <a:xfrm>
                <a:off x="3796" y="1684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1" name="Group 94"/>
            <p:cNvGrpSpPr>
              <a:grpSpLocks/>
            </p:cNvGrpSpPr>
            <p:nvPr/>
          </p:nvGrpSpPr>
          <p:grpSpPr bwMode="auto">
            <a:xfrm>
              <a:off x="3783" y="2068"/>
              <a:ext cx="2085" cy="364"/>
              <a:chOff x="3783" y="2068"/>
              <a:chExt cx="2085" cy="364"/>
            </a:xfrm>
          </p:grpSpPr>
          <p:sp>
            <p:nvSpPr>
              <p:cNvPr id="20532" name="Rectangle 87"/>
              <p:cNvSpPr>
                <a:spLocks noChangeArrowheads="1"/>
              </p:cNvSpPr>
              <p:nvPr/>
            </p:nvSpPr>
            <p:spPr bwMode="auto">
              <a:xfrm>
                <a:off x="3783" y="2220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20533" name="Rectangle 88"/>
              <p:cNvSpPr>
                <a:spLocks noChangeArrowheads="1"/>
              </p:cNvSpPr>
              <p:nvPr/>
            </p:nvSpPr>
            <p:spPr bwMode="auto">
              <a:xfrm>
                <a:off x="4311" y="2220"/>
                <a:ext cx="79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Leitung SW</a:t>
                </a:r>
              </a:p>
            </p:txBody>
          </p:sp>
          <p:sp>
            <p:nvSpPr>
              <p:cNvPr id="20534" name="Rectangle 89"/>
              <p:cNvSpPr>
                <a:spLocks noChangeArrowheads="1"/>
              </p:cNvSpPr>
              <p:nvPr/>
            </p:nvSpPr>
            <p:spPr bwMode="auto">
              <a:xfrm>
                <a:off x="5319" y="2220"/>
                <a:ext cx="4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b="1"/>
                  <a:t>NULL</a:t>
                </a:r>
              </a:p>
            </p:txBody>
          </p:sp>
          <p:sp>
            <p:nvSpPr>
              <p:cNvPr id="20535" name="Rectangle 90"/>
              <p:cNvSpPr>
                <a:spLocks noChangeArrowheads="1"/>
              </p:cNvSpPr>
              <p:nvPr/>
            </p:nvSpPr>
            <p:spPr bwMode="auto">
              <a:xfrm>
                <a:off x="3783" y="2076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0536" name="Rectangle 91"/>
              <p:cNvSpPr>
                <a:spLocks noChangeArrowheads="1"/>
              </p:cNvSpPr>
              <p:nvPr/>
            </p:nvSpPr>
            <p:spPr bwMode="auto">
              <a:xfrm>
                <a:off x="4311" y="2076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0537" name="Rectangle 92"/>
              <p:cNvSpPr>
                <a:spLocks noChangeArrowheads="1"/>
              </p:cNvSpPr>
              <p:nvPr/>
            </p:nvSpPr>
            <p:spPr bwMode="auto">
              <a:xfrm>
                <a:off x="5271" y="2076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0538" name="Rectangle 93"/>
              <p:cNvSpPr>
                <a:spLocks noChangeArrowheads="1"/>
              </p:cNvSpPr>
              <p:nvPr/>
            </p:nvSpPr>
            <p:spPr bwMode="auto">
              <a:xfrm>
                <a:off x="3796" y="2068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2" name="Group 102"/>
            <p:cNvGrpSpPr>
              <a:grpSpLocks/>
            </p:cNvGrpSpPr>
            <p:nvPr/>
          </p:nvGrpSpPr>
          <p:grpSpPr bwMode="auto">
            <a:xfrm>
              <a:off x="3783" y="2452"/>
              <a:ext cx="2085" cy="364"/>
              <a:chOff x="3783" y="2452"/>
              <a:chExt cx="2085" cy="364"/>
            </a:xfrm>
          </p:grpSpPr>
          <p:sp>
            <p:nvSpPr>
              <p:cNvPr id="20525" name="Rectangle 95"/>
              <p:cNvSpPr>
                <a:spLocks noChangeArrowheads="1"/>
              </p:cNvSpPr>
              <p:nvPr/>
            </p:nvSpPr>
            <p:spPr bwMode="auto">
              <a:xfrm>
                <a:off x="3783" y="2604"/>
                <a:ext cx="41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PERS</a:t>
                </a:r>
              </a:p>
            </p:txBody>
          </p:sp>
          <p:sp>
            <p:nvSpPr>
              <p:cNvPr id="20526" name="Rectangle 96"/>
              <p:cNvSpPr>
                <a:spLocks noChangeArrowheads="1"/>
              </p:cNvSpPr>
              <p:nvPr/>
            </p:nvSpPr>
            <p:spPr bwMode="auto">
              <a:xfrm>
                <a:off x="4311" y="2604"/>
                <a:ext cx="6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Personal</a:t>
                </a:r>
              </a:p>
            </p:txBody>
          </p:sp>
          <p:sp>
            <p:nvSpPr>
              <p:cNvPr id="20527" name="Rectangle 97"/>
              <p:cNvSpPr>
                <a:spLocks noChangeArrowheads="1"/>
              </p:cNvSpPr>
              <p:nvPr/>
            </p:nvSpPr>
            <p:spPr bwMode="auto">
              <a:xfrm>
                <a:off x="5319" y="2604"/>
                <a:ext cx="4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b="1"/>
                  <a:t>NULL</a:t>
                </a:r>
              </a:p>
            </p:txBody>
          </p:sp>
          <p:sp>
            <p:nvSpPr>
              <p:cNvPr id="20528" name="Rectangle 98"/>
              <p:cNvSpPr>
                <a:spLocks noChangeArrowheads="1"/>
              </p:cNvSpPr>
              <p:nvPr/>
            </p:nvSpPr>
            <p:spPr bwMode="auto">
              <a:xfrm>
                <a:off x="3783" y="2460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0529" name="Rectangle 99"/>
              <p:cNvSpPr>
                <a:spLocks noChangeArrowheads="1"/>
              </p:cNvSpPr>
              <p:nvPr/>
            </p:nvSpPr>
            <p:spPr bwMode="auto">
              <a:xfrm>
                <a:off x="4311" y="2460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0530" name="Rectangle 100"/>
              <p:cNvSpPr>
                <a:spLocks noChangeArrowheads="1"/>
              </p:cNvSpPr>
              <p:nvPr/>
            </p:nvSpPr>
            <p:spPr bwMode="auto">
              <a:xfrm>
                <a:off x="5271" y="2460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0531" name="Rectangle 101"/>
              <p:cNvSpPr>
                <a:spLocks noChangeArrowheads="1"/>
              </p:cNvSpPr>
              <p:nvPr/>
            </p:nvSpPr>
            <p:spPr bwMode="auto">
              <a:xfrm>
                <a:off x="3796" y="2452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23" name="AutoShape 103"/>
            <p:cNvSpPr>
              <a:spLocks noChangeArrowheads="1"/>
            </p:cNvSpPr>
            <p:nvPr/>
          </p:nvSpPr>
          <p:spPr bwMode="auto">
            <a:xfrm>
              <a:off x="3700" y="868"/>
              <a:ext cx="2248" cy="1960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4" name="Rectangle 104"/>
            <p:cNvSpPr>
              <a:spLocks noChangeArrowheads="1"/>
            </p:cNvSpPr>
            <p:nvPr/>
          </p:nvSpPr>
          <p:spPr bwMode="auto">
            <a:xfrm>
              <a:off x="3783" y="2844"/>
              <a:ext cx="8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Abteilungen</a:t>
              </a:r>
            </a:p>
          </p:txBody>
        </p:sp>
      </p:grpSp>
      <p:sp>
        <p:nvSpPr>
          <p:cNvPr id="20515" name="Rectangle 106"/>
          <p:cNvSpPr>
            <a:spLocks noChangeArrowheads="1"/>
          </p:cNvSpPr>
          <p:nvPr/>
        </p:nvSpPr>
        <p:spPr bwMode="auto">
          <a:xfrm>
            <a:off x="428625" y="1073150"/>
            <a:ext cx="8428038" cy="4711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6" name="Rectangle 107"/>
          <p:cNvSpPr>
            <a:spLocks noChangeArrowheads="1"/>
          </p:cNvSpPr>
          <p:nvPr/>
        </p:nvSpPr>
        <p:spPr bwMode="auto">
          <a:xfrm>
            <a:off x="479425" y="5810250"/>
            <a:ext cx="1720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Projektdatenbank</a:t>
            </a:r>
          </a:p>
        </p:txBody>
      </p:sp>
      <p:sp>
        <p:nvSpPr>
          <p:cNvPr id="21542" name="Rectangle 10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RDM: Projektdatenbank</a:t>
            </a:r>
          </a:p>
        </p:txBody>
      </p:sp>
      <p:sp>
        <p:nvSpPr>
          <p:cNvPr id="10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30" name="Rectangle 6"/>
          <p:cNvSpPr>
            <a:spLocks noChangeArrowheads="1"/>
          </p:cNvSpPr>
          <p:nvPr/>
        </p:nvSpPr>
        <p:spPr bwMode="auto">
          <a:xfrm>
            <a:off x="6283325" y="4730750"/>
            <a:ext cx="1658938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4216" name="Line 9"/>
          <p:cNvSpPr>
            <a:spLocks noChangeShapeType="1"/>
          </p:cNvSpPr>
          <p:nvPr/>
        </p:nvSpPr>
        <p:spPr bwMode="auto">
          <a:xfrm>
            <a:off x="6283325" y="5334000"/>
            <a:ext cx="1658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4217" name="Line 10"/>
          <p:cNvSpPr>
            <a:spLocks noChangeShapeType="1"/>
          </p:cNvSpPr>
          <p:nvPr/>
        </p:nvSpPr>
        <p:spPr bwMode="auto">
          <a:xfrm>
            <a:off x="6283325" y="5638800"/>
            <a:ext cx="1658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4218" name="Rectangle 11"/>
          <p:cNvSpPr>
            <a:spLocks noChangeArrowheads="1"/>
          </p:cNvSpPr>
          <p:nvPr/>
        </p:nvSpPr>
        <p:spPr bwMode="auto">
          <a:xfrm>
            <a:off x="6264275" y="5657850"/>
            <a:ext cx="1779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200.000</a:t>
            </a:r>
          </a:p>
        </p:txBody>
      </p:sp>
      <p:sp>
        <p:nvSpPr>
          <p:cNvPr id="94219" name="Rectangle 12"/>
          <p:cNvSpPr>
            <a:spLocks noChangeArrowheads="1"/>
          </p:cNvSpPr>
          <p:nvPr/>
        </p:nvSpPr>
        <p:spPr bwMode="auto">
          <a:xfrm>
            <a:off x="6264275" y="5048250"/>
            <a:ext cx="1779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300.000</a:t>
            </a:r>
          </a:p>
        </p:txBody>
      </p:sp>
      <p:sp>
        <p:nvSpPr>
          <p:cNvPr id="94220" name="Rectangle 13"/>
          <p:cNvSpPr>
            <a:spLocks noChangeArrowheads="1"/>
          </p:cNvSpPr>
          <p:nvPr/>
        </p:nvSpPr>
        <p:spPr bwMode="auto">
          <a:xfrm>
            <a:off x="6256338" y="5353050"/>
            <a:ext cx="1779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	100.000</a:t>
            </a:r>
          </a:p>
        </p:txBody>
      </p:sp>
      <p:sp>
        <p:nvSpPr>
          <p:cNvPr id="9525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(10</a:t>
            </a:r>
            <a:r>
              <a:rPr lang="de-DE" sz="1800" dirty="0">
                <a:latin typeface="Arial" charset="0"/>
                <a:ea typeface="ＭＳ Ｐゴシック" charset="0"/>
              </a:rPr>
              <a:t>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95258" name="Rectangle 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Projektion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𝜋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r</a:t>
            </a:r>
            <a:r>
              <a:rPr lang="de-DE" sz="1200" baseline="-50000" dirty="0">
                <a:latin typeface="Arial" charset="0"/>
                <a:ea typeface="ＭＳ Ｐゴシック" charset="0"/>
              </a:rPr>
              <a:t>f</a:t>
            </a:r>
            <a:r>
              <a:rPr lang="de-DE" sz="1200" baseline="-75000" dirty="0">
                <a:latin typeface="Arial" charset="0"/>
                <a:ea typeface="ＭＳ Ｐゴシック" charset="0"/>
              </a:rPr>
              <a:t>1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, ..., 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r</a:t>
            </a:r>
            <a:r>
              <a:rPr lang="de-DE" sz="1200" baseline="-50000" dirty="0" err="1">
                <a:latin typeface="Arial" charset="0"/>
                <a:ea typeface="ＭＳ Ｐゴシック" charset="0"/>
              </a:rPr>
              <a:t>f</a:t>
            </a:r>
            <a:r>
              <a:rPr lang="de-DE" sz="1200" baseline="-75000" dirty="0" err="1">
                <a:latin typeface="Arial" charset="0"/>
                <a:ea typeface="ＭＳ Ｐゴシック" charset="0"/>
              </a:rPr>
              <a:t>n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)</a:t>
            </a:r>
            <a:r>
              <a:rPr lang="de-DE" sz="1800" dirty="0">
                <a:latin typeface="Arial" charset="0"/>
                <a:ea typeface="ＭＳ Ｐゴシック" charset="0"/>
              </a:rPr>
              <a:t> (R):</a:t>
            </a:r>
          </a:p>
          <a:p>
            <a:pPr lvl="1">
              <a:defRPr/>
            </a:pPr>
            <a:r>
              <a:rPr lang="de-DE" sz="1800" dirty="0" err="1"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latin typeface="Arial" charset="0"/>
                <a:ea typeface="ＭＳ Ｐゴシック" charset="0"/>
              </a:rPr>
              <a:t> Spalten einer m-stelligen Relation R werden über ihren Namen ausgewählt.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Dadurch entsteht eine </a:t>
            </a:r>
            <a:r>
              <a:rPr lang="de-DE" sz="1800" dirty="0" err="1"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latin typeface="Arial" charset="0"/>
                <a:ea typeface="ＭＳ Ｐゴシック" charset="0"/>
              </a:rPr>
              <a:t>-stellige Relation </a:t>
            </a:r>
            <a:r>
              <a:rPr lang="de-DE" sz="1800" i="1" dirty="0">
                <a:latin typeface="Arial" charset="0"/>
                <a:ea typeface="ＭＳ Ｐゴシック" charset="0"/>
              </a:rPr>
              <a:t>(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n</a:t>
            </a:r>
            <a:r>
              <a:rPr lang="de-DE" sz="1800" i="1" dirty="0">
                <a:latin typeface="Arial" charset="0"/>
                <a:ea typeface="ＭＳ Ｐゴシック" charset="0"/>
              </a:rPr>
              <a:t> </a:t>
            </a:r>
            <a:r>
              <a:rPr lang="de-DE" sz="1800" i="1" dirty="0" smtClean="0">
                <a:latin typeface="Symbol" charset="0"/>
                <a:ea typeface="ＭＳ Ｐゴシック" charset="0"/>
              </a:rPr>
              <a:t>×</a:t>
            </a:r>
            <a:r>
              <a:rPr lang="de-DE" sz="1800" i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i="1" dirty="0">
                <a:latin typeface="Arial" charset="0"/>
                <a:ea typeface="ＭＳ Ｐゴシック" charset="0"/>
              </a:rPr>
              <a:t>m).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Die Reihenfolge der Spalten in der Ergebnisrelation kann definiert werden.</a:t>
            </a:r>
          </a:p>
          <a:p>
            <a:pPr lvl="1">
              <a:defRPr/>
            </a:pPr>
            <a:r>
              <a:rPr lang="de-DE" sz="1800" dirty="0" err="1">
                <a:latin typeface="Arial" charset="0"/>
                <a:ea typeface="ＭＳ Ｐゴシック" charset="0"/>
              </a:rPr>
              <a:t>Duplikatelimination</a:t>
            </a:r>
            <a:r>
              <a:rPr lang="de-DE" sz="1800" dirty="0">
                <a:latin typeface="Arial" charset="0"/>
                <a:ea typeface="ＭＳ Ｐゴシック" charset="0"/>
              </a:rPr>
              <a:t> in der Ergebnisrelation.</a:t>
            </a: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u="sng" dirty="0">
                <a:latin typeface="Arial" charset="0"/>
                <a:ea typeface="ＭＳ Ｐゴシック" charset="0"/>
              </a:rPr>
              <a:t>Beispiel: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𝜋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, Budget)</a:t>
            </a:r>
            <a:r>
              <a:rPr lang="de-DE" sz="1800" dirty="0">
                <a:latin typeface="Arial" charset="0"/>
                <a:ea typeface="ＭＳ Ｐゴシック" charset="0"/>
              </a:rPr>
              <a:t> (Projekte) </a:t>
            </a:r>
          </a:p>
        </p:txBody>
      </p:sp>
      <p:sp>
        <p:nvSpPr>
          <p:cNvPr id="2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 dirty="0"/>
          </a:p>
        </p:txBody>
      </p:sp>
      <p:sp>
        <p:nvSpPr>
          <p:cNvPr id="94209" name="Rectangle 2"/>
          <p:cNvSpPr>
            <a:spLocks noChangeArrowheads="1"/>
          </p:cNvSpPr>
          <p:nvPr/>
        </p:nvSpPr>
        <p:spPr bwMode="auto">
          <a:xfrm>
            <a:off x="904875" y="3419475"/>
            <a:ext cx="4757738" cy="4667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0" name="Rectangle 3"/>
          <p:cNvSpPr>
            <a:spLocks noChangeArrowheads="1"/>
          </p:cNvSpPr>
          <p:nvPr/>
        </p:nvSpPr>
        <p:spPr bwMode="auto">
          <a:xfrm>
            <a:off x="942975" y="3444875"/>
            <a:ext cx="488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smtClean="0">
                <a:latin typeface="Symbol" charset="0"/>
              </a:rPr>
              <a:t>𝜋</a:t>
            </a:r>
            <a:r>
              <a:rPr lang="de-DE" baseline="-25000" dirty="0" smtClean="0">
                <a:latin typeface="Times New Roman" charset="0"/>
              </a:rPr>
              <a:t>(</a:t>
            </a:r>
            <a:r>
              <a:rPr lang="de-DE" i="1" baseline="-25000" dirty="0">
                <a:latin typeface="Times New Roman" charset="0"/>
              </a:rPr>
              <a:t>r</a:t>
            </a:r>
            <a:r>
              <a:rPr lang="de-DE" baseline="-50000" dirty="0">
                <a:latin typeface="Times New Roman" charset="0"/>
              </a:rPr>
              <a:t>f</a:t>
            </a:r>
            <a:r>
              <a:rPr lang="de-DE" baseline="-75000" dirty="0">
                <a:latin typeface="Times New Roman" charset="0"/>
              </a:rPr>
              <a:t>1</a:t>
            </a:r>
            <a:r>
              <a:rPr lang="de-DE" baseline="-25000" dirty="0">
                <a:latin typeface="Times New Roman" charset="0"/>
              </a:rPr>
              <a:t>, ..., </a:t>
            </a:r>
            <a:r>
              <a:rPr lang="de-DE" i="1" baseline="-25000" dirty="0" err="1">
                <a:latin typeface="Times New Roman" charset="0"/>
              </a:rPr>
              <a:t>r</a:t>
            </a:r>
            <a:r>
              <a:rPr lang="de-DE" baseline="-50000" dirty="0" err="1">
                <a:latin typeface="Times New Roman" charset="0"/>
              </a:rPr>
              <a:t>f</a:t>
            </a:r>
            <a:r>
              <a:rPr lang="de-DE" baseline="-75000" dirty="0" err="1">
                <a:latin typeface="Times New Roman" charset="0"/>
              </a:rPr>
              <a:t>n</a:t>
            </a:r>
            <a:r>
              <a:rPr lang="de-DE" baseline="-25000" dirty="0">
                <a:latin typeface="Times New Roman" charset="0"/>
              </a:rPr>
              <a:t>)</a:t>
            </a:r>
            <a:r>
              <a:rPr lang="de-DE" dirty="0">
                <a:latin typeface="Times New Roman" charset="0"/>
              </a:rPr>
              <a:t>(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):= { (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baseline="-25000" dirty="0">
                <a:latin typeface="Times New Roman" charset="0"/>
              </a:rPr>
              <a:t>f</a:t>
            </a:r>
            <a:r>
              <a:rPr lang="de-DE" baseline="-50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 , ... ,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baseline="-25000" dirty="0" err="1">
                <a:latin typeface="Times New Roman" charset="0"/>
              </a:rPr>
              <a:t>f</a:t>
            </a:r>
            <a:r>
              <a:rPr lang="de-DE" baseline="-50000" dirty="0" err="1">
                <a:latin typeface="Times New Roman" charset="0"/>
              </a:rPr>
              <a:t>n</a:t>
            </a:r>
            <a:r>
              <a:rPr lang="de-DE" dirty="0">
                <a:latin typeface="Times New Roman" charset="0"/>
              </a:rPr>
              <a:t> ) | (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baseline="-25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 , ... ,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baseline="-25000" dirty="0" err="1">
                <a:latin typeface="Times New Roman" charset="0"/>
              </a:rPr>
              <a:t>m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/>
              <a:t>)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}</a:t>
            </a:r>
          </a:p>
        </p:txBody>
      </p:sp>
      <p:sp>
        <p:nvSpPr>
          <p:cNvPr id="94214" name="Rectangle 7"/>
          <p:cNvSpPr>
            <a:spLocks noChangeArrowheads="1"/>
          </p:cNvSpPr>
          <p:nvPr/>
        </p:nvSpPr>
        <p:spPr bwMode="auto">
          <a:xfrm>
            <a:off x="6264275" y="4743450"/>
            <a:ext cx="1709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Budget</a:t>
            </a:r>
          </a:p>
        </p:txBody>
      </p:sp>
      <p:sp>
        <p:nvSpPr>
          <p:cNvPr id="94215" name="Line 8"/>
          <p:cNvSpPr>
            <a:spLocks noChangeShapeType="1"/>
          </p:cNvSpPr>
          <p:nvPr/>
        </p:nvSpPr>
        <p:spPr bwMode="auto">
          <a:xfrm>
            <a:off x="6289675" y="5029200"/>
            <a:ext cx="1646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94231" name="Group 24"/>
          <p:cNvGrpSpPr>
            <a:grpSpLocks/>
          </p:cNvGrpSpPr>
          <p:nvPr/>
        </p:nvGrpSpPr>
        <p:grpSpPr bwMode="auto">
          <a:xfrm>
            <a:off x="6142039" y="4079875"/>
            <a:ext cx="1984254" cy="600075"/>
            <a:chOff x="4191" y="2570"/>
            <a:chExt cx="1354" cy="378"/>
          </a:xfrm>
        </p:grpSpPr>
        <p:sp>
          <p:nvSpPr>
            <p:cNvPr id="94234" name="Rectangle 25"/>
            <p:cNvSpPr>
              <a:spLocks noChangeArrowheads="1"/>
            </p:cNvSpPr>
            <p:nvPr/>
          </p:nvSpPr>
          <p:spPr bwMode="auto">
            <a:xfrm>
              <a:off x="4287" y="2570"/>
              <a:ext cx="12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/>
                <a:t>Ergebnisrelation</a:t>
              </a:r>
            </a:p>
          </p:txBody>
        </p:sp>
        <p:sp>
          <p:nvSpPr>
            <p:cNvPr id="94235" name="Rectangle 26"/>
            <p:cNvSpPr>
              <a:spLocks noChangeArrowheads="1"/>
            </p:cNvSpPr>
            <p:nvPr/>
          </p:nvSpPr>
          <p:spPr bwMode="auto">
            <a:xfrm>
              <a:off x="4191" y="2717"/>
              <a:ext cx="13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dirty="0" smtClean="0">
                  <a:latin typeface="Symbol" charset="0"/>
                </a:rPr>
                <a:t>𝜋</a:t>
              </a:r>
              <a:r>
                <a:rPr lang="de-DE" baseline="-25000" dirty="0" smtClean="0"/>
                <a:t>(</a:t>
              </a:r>
              <a:r>
                <a:rPr lang="de-DE" i="1" baseline="-25000" dirty="0" err="1"/>
                <a:t>Nr</a:t>
              </a:r>
              <a:r>
                <a:rPr lang="de-DE" baseline="-25000" dirty="0"/>
                <a:t>, </a:t>
              </a:r>
              <a:r>
                <a:rPr lang="de-DE" i="1" baseline="-25000" dirty="0"/>
                <a:t>Budget</a:t>
              </a:r>
              <a:r>
                <a:rPr lang="de-DE" baseline="-25000" dirty="0"/>
                <a:t>)</a:t>
              </a:r>
              <a:r>
                <a:rPr lang="de-DE" dirty="0"/>
                <a:t>(Projekte)</a:t>
              </a:r>
            </a:p>
          </p:txBody>
        </p:sp>
      </p:grp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903288" y="4730750"/>
            <a:ext cx="4154487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4212" name="Rectangle 5"/>
          <p:cNvSpPr>
            <a:spLocks noChangeArrowheads="1"/>
          </p:cNvSpPr>
          <p:nvPr/>
        </p:nvSpPr>
        <p:spPr bwMode="auto">
          <a:xfrm rot="-5400000">
            <a:off x="213519" y="5201444"/>
            <a:ext cx="977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Projekte</a:t>
            </a:r>
          </a:p>
        </p:txBody>
      </p:sp>
      <p:sp>
        <p:nvSpPr>
          <p:cNvPr id="94221" name="AutoShape 14"/>
          <p:cNvSpPr>
            <a:spLocks noChangeArrowheads="1"/>
          </p:cNvSpPr>
          <p:nvPr/>
        </p:nvSpPr>
        <p:spPr bwMode="auto">
          <a:xfrm>
            <a:off x="5386388" y="5264150"/>
            <a:ext cx="639762" cy="234950"/>
          </a:xfrm>
          <a:prstGeom prst="rightArrow">
            <a:avLst>
              <a:gd name="adj1" fmla="val 50000"/>
              <a:gd name="adj2" fmla="val 8771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222" name="Rectangle 15"/>
          <p:cNvSpPr>
            <a:spLocks noChangeArrowheads="1"/>
          </p:cNvSpPr>
          <p:nvPr/>
        </p:nvSpPr>
        <p:spPr bwMode="auto">
          <a:xfrm>
            <a:off x="930275" y="4757738"/>
            <a:ext cx="819150" cy="11525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3" name="Rectangle 16"/>
          <p:cNvSpPr>
            <a:spLocks noChangeArrowheads="1"/>
          </p:cNvSpPr>
          <p:nvPr/>
        </p:nvSpPr>
        <p:spPr bwMode="auto">
          <a:xfrm>
            <a:off x="4308475" y="4757738"/>
            <a:ext cx="720725" cy="11525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4" name="Rectangle 17"/>
          <p:cNvSpPr>
            <a:spLocks noChangeArrowheads="1"/>
          </p:cNvSpPr>
          <p:nvPr/>
        </p:nvSpPr>
        <p:spPr bwMode="auto">
          <a:xfrm>
            <a:off x="884238" y="4743450"/>
            <a:ext cx="4164603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 dirty="0" err="1"/>
              <a:t>Nr</a:t>
            </a:r>
            <a:r>
              <a:rPr lang="de-DE" sz="1600" i="1" dirty="0"/>
              <a:t>	Titel		</a:t>
            </a:r>
            <a:r>
              <a:rPr lang="de-DE" sz="1600" i="1" dirty="0" smtClean="0"/>
              <a:t>                  Budget</a:t>
            </a:r>
            <a:endParaRPr lang="de-DE" sz="1600" i="1" dirty="0"/>
          </a:p>
        </p:txBody>
      </p:sp>
      <p:sp>
        <p:nvSpPr>
          <p:cNvPr id="94225" name="Rectangle 18"/>
          <p:cNvSpPr>
            <a:spLocks noChangeArrowheads="1"/>
          </p:cNvSpPr>
          <p:nvPr/>
        </p:nvSpPr>
        <p:spPr bwMode="auto">
          <a:xfrm>
            <a:off x="884238" y="5048250"/>
            <a:ext cx="427841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100	DB Fahrpläne	</a:t>
            </a:r>
            <a:r>
              <a:rPr lang="de-DE" sz="1600" dirty="0" smtClean="0"/>
              <a:t>               300.000</a:t>
            </a:r>
            <a:endParaRPr lang="de-DE" sz="1600" dirty="0"/>
          </a:p>
        </p:txBody>
      </p:sp>
      <p:sp>
        <p:nvSpPr>
          <p:cNvPr id="94226" name="Rectangle 19"/>
          <p:cNvSpPr>
            <a:spLocks noChangeArrowheads="1"/>
          </p:cNvSpPr>
          <p:nvPr/>
        </p:nvSpPr>
        <p:spPr bwMode="auto">
          <a:xfrm>
            <a:off x="874713" y="5353050"/>
            <a:ext cx="427841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 </a:t>
            </a:r>
            <a:r>
              <a:rPr lang="de-DE" sz="1600" dirty="0" smtClean="0"/>
              <a:t>              100.000</a:t>
            </a:r>
            <a:endParaRPr lang="de-DE" sz="1600" dirty="0"/>
          </a:p>
        </p:txBody>
      </p:sp>
      <p:sp>
        <p:nvSpPr>
          <p:cNvPr id="94227" name="Rectangle 20"/>
          <p:cNvSpPr>
            <a:spLocks noChangeArrowheads="1"/>
          </p:cNvSpPr>
          <p:nvPr/>
        </p:nvSpPr>
        <p:spPr bwMode="auto">
          <a:xfrm>
            <a:off x="884238" y="5657850"/>
            <a:ext cx="427841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300	Telekom Statistik	</a:t>
            </a:r>
            <a:r>
              <a:rPr lang="de-DE" sz="1600" dirty="0" smtClean="0"/>
              <a:t>               200.000</a:t>
            </a:r>
            <a:endParaRPr lang="de-DE" sz="1600" dirty="0"/>
          </a:p>
        </p:txBody>
      </p:sp>
      <p:sp>
        <p:nvSpPr>
          <p:cNvPr id="94228" name="Line 21"/>
          <p:cNvSpPr>
            <a:spLocks noChangeShapeType="1"/>
          </p:cNvSpPr>
          <p:nvPr/>
        </p:nvSpPr>
        <p:spPr bwMode="auto">
          <a:xfrm>
            <a:off x="908050" y="5029200"/>
            <a:ext cx="414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4229" name="Line 22"/>
          <p:cNvSpPr>
            <a:spLocks noChangeShapeType="1"/>
          </p:cNvSpPr>
          <p:nvPr/>
        </p:nvSpPr>
        <p:spPr bwMode="auto">
          <a:xfrm>
            <a:off x="903288" y="5334000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4230" name="Line 23"/>
          <p:cNvSpPr>
            <a:spLocks noChangeShapeType="1"/>
          </p:cNvSpPr>
          <p:nvPr/>
        </p:nvSpPr>
        <p:spPr bwMode="auto">
          <a:xfrm>
            <a:off x="903288" y="5638800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04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(11</a:t>
            </a:r>
            <a:r>
              <a:rPr lang="de-DE" sz="1800" dirty="0">
                <a:latin typeface="Arial" charset="0"/>
                <a:ea typeface="ＭＳ Ｐゴシック" charset="0"/>
              </a:rPr>
              <a:t>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97305" name="Rectangle 2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>
                <a:latin typeface="Arial" charset="0"/>
                <a:ea typeface="ＭＳ Ｐゴシック" charset="0"/>
              </a:rPr>
              <a:t>Selektion </a:t>
            </a:r>
            <a:r>
              <a:rPr lang="de-DE" sz="1800" b="1" dirty="0" smtClean="0">
                <a:latin typeface="Symbol" charset="0"/>
                <a:ea typeface="ＭＳ Ｐゴシック" charset="0"/>
              </a:rPr>
              <a:t>𝜎</a:t>
            </a:r>
            <a:r>
              <a:rPr lang="de-DE" sz="1800" b="1" baseline="-25000" dirty="0" smtClean="0">
                <a:latin typeface="Symbol" charset="0"/>
                <a:ea typeface="ＭＳ Ｐゴシック" charset="0"/>
              </a:rPr>
              <a:t>𝜃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b="1" dirty="0">
                <a:latin typeface="Arial" charset="0"/>
                <a:ea typeface="ＭＳ Ｐゴシック" charset="0"/>
              </a:rPr>
              <a:t>R):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Bestimmte Tupel einer Relation werden ausgewählt und in der Ergebnisrelation vereinigt.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Zur Auswahl der zu übernehmenden Tupel dient das Prädikat</a:t>
            </a:r>
            <a:br>
              <a:rPr lang="de-DE" sz="1800" dirty="0">
                <a:latin typeface="Arial" charset="0"/>
                <a:ea typeface="ＭＳ Ｐゴシック" charset="0"/>
              </a:rPr>
            </a:br>
            <a:r>
              <a:rPr lang="de-DE" sz="1800" dirty="0" smtClean="0">
                <a:latin typeface="Symbol" charset="0"/>
                <a:ea typeface="ＭＳ Ｐゴシック" charset="0"/>
              </a:rPr>
              <a:t>𝜎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: R </a:t>
            </a:r>
            <a:r>
              <a:rPr lang="de-DE" sz="1800" dirty="0" smtClean="0">
                <a:latin typeface="Monotype Sorts" charset="0"/>
                <a:ea typeface="ＭＳ Ｐゴシック" charset="0"/>
              </a:rPr>
              <a:t>⟶ </a:t>
            </a:r>
            <a:r>
              <a:rPr lang="de-DE" sz="1800" dirty="0">
                <a:latin typeface="Arial" charset="0"/>
                <a:ea typeface="ＭＳ Ｐゴシック" charset="0"/>
              </a:rPr>
              <a:t>{ </a:t>
            </a:r>
            <a:r>
              <a:rPr lang="de-DE" sz="1800" i="1" dirty="0" err="1">
                <a:latin typeface="Courier New" charset="0"/>
                <a:ea typeface="ＭＳ Ｐゴシック" charset="0"/>
              </a:rPr>
              <a:t>true</a:t>
            </a:r>
            <a:r>
              <a:rPr lang="de-DE" sz="1800" i="1" dirty="0">
                <a:latin typeface="Courier New" charset="0"/>
                <a:ea typeface="ＭＳ Ｐゴシック" charset="0"/>
              </a:rPr>
              <a:t>, </a:t>
            </a:r>
            <a:r>
              <a:rPr lang="de-DE" sz="1800" i="1" dirty="0" err="1">
                <a:latin typeface="Courier New" charset="0"/>
                <a:ea typeface="ＭＳ Ｐゴシック" charset="0"/>
              </a:rPr>
              <a:t>false</a:t>
            </a:r>
            <a:r>
              <a:rPr lang="de-DE" sz="1800" dirty="0">
                <a:latin typeface="Arial" charset="0"/>
                <a:ea typeface="ＭＳ Ｐゴシック" charset="0"/>
              </a:rPr>
              <a:t> }, in dem die Attributbezeichner als Eingabevariablen dienen.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Anwendung dieses Prädikats auf jedes Tupel der Ausgangsrelation, indem die Werte des Tupels unter den jeweiligen Attributen für die Variablen eingesetzt werden.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In die Ergebnisrelation werden alle Tupel übernommen, für die das Prädikat den Wahrheitswert </a:t>
            </a:r>
            <a:r>
              <a:rPr lang="de-DE" sz="1800" i="1" dirty="0" err="1">
                <a:latin typeface="Courier New" charset="0"/>
                <a:ea typeface="ＭＳ Ｐゴシック" charset="0"/>
              </a:rPr>
              <a:t>true</a:t>
            </a:r>
            <a:r>
              <a:rPr lang="de-DE" sz="1800" dirty="0">
                <a:latin typeface="Arial" charset="0"/>
                <a:ea typeface="ＭＳ Ｐゴシック" charset="0"/>
              </a:rPr>
              <a:t> liefert.</a:t>
            </a:r>
          </a:p>
        </p:txBody>
      </p:sp>
      <p:sp>
        <p:nvSpPr>
          <p:cNvPr id="96257" name="Rectangle 2"/>
          <p:cNvSpPr>
            <a:spLocks noChangeArrowheads="1"/>
          </p:cNvSpPr>
          <p:nvPr/>
        </p:nvSpPr>
        <p:spPr bwMode="auto">
          <a:xfrm>
            <a:off x="914400" y="4929188"/>
            <a:ext cx="2497138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58" name="Rectangle 3"/>
          <p:cNvSpPr>
            <a:spLocks noChangeArrowheads="1"/>
          </p:cNvSpPr>
          <p:nvPr/>
        </p:nvSpPr>
        <p:spPr bwMode="auto">
          <a:xfrm>
            <a:off x="971550" y="4964113"/>
            <a:ext cx="2535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smtClean="0">
                <a:latin typeface="Symbol" charset="0"/>
              </a:rPr>
              <a:t>𝜎</a:t>
            </a:r>
            <a:r>
              <a:rPr lang="de-DE" baseline="-25000" dirty="0" smtClean="0">
                <a:latin typeface="Symbol" charset="0"/>
              </a:rPr>
              <a:t>𝜃</a:t>
            </a:r>
            <a:r>
              <a:rPr lang="de-DE" dirty="0" smtClean="0">
                <a:latin typeface="Times New Roman" charset="0"/>
              </a:rPr>
              <a:t>(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) := {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| </a:t>
            </a:r>
            <a:r>
              <a:rPr lang="de-DE" dirty="0" smtClean="0">
                <a:latin typeface="Symbol" charset="0"/>
              </a:rPr>
              <a:t>𝜃</a:t>
            </a:r>
            <a:r>
              <a:rPr lang="de-DE" dirty="0" smtClean="0">
                <a:latin typeface="Times New Roman" charset="0"/>
              </a:rPr>
              <a:t>(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) }</a:t>
            </a:r>
          </a:p>
        </p:txBody>
      </p:sp>
      <p:sp>
        <p:nvSpPr>
          <p:cNvPr id="258052" name="Rectangle 4"/>
          <p:cNvSpPr>
            <a:spLocks noChangeArrowheads="1"/>
          </p:cNvSpPr>
          <p:nvPr/>
        </p:nvSpPr>
        <p:spPr bwMode="auto">
          <a:xfrm>
            <a:off x="3944938" y="4935538"/>
            <a:ext cx="1905000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6260" name="Rectangle 5"/>
          <p:cNvSpPr>
            <a:spLocks noChangeArrowheads="1"/>
          </p:cNvSpPr>
          <p:nvPr/>
        </p:nvSpPr>
        <p:spPr bwMode="auto">
          <a:xfrm>
            <a:off x="3925888" y="4948238"/>
            <a:ext cx="1730375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ANr	AName	</a:t>
            </a:r>
          </a:p>
        </p:txBody>
      </p:sp>
      <p:sp>
        <p:nvSpPr>
          <p:cNvPr id="96261" name="Line 6"/>
          <p:cNvSpPr>
            <a:spLocks noChangeShapeType="1"/>
          </p:cNvSpPr>
          <p:nvPr/>
        </p:nvSpPr>
        <p:spPr bwMode="auto">
          <a:xfrm>
            <a:off x="3951288" y="5233988"/>
            <a:ext cx="1892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62" name="Line 7"/>
          <p:cNvSpPr>
            <a:spLocks noChangeShapeType="1"/>
          </p:cNvSpPr>
          <p:nvPr/>
        </p:nvSpPr>
        <p:spPr bwMode="auto">
          <a:xfrm>
            <a:off x="3944938" y="55387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63" name="Rectangle 8"/>
          <p:cNvSpPr>
            <a:spLocks noChangeArrowheads="1"/>
          </p:cNvSpPr>
          <p:nvPr/>
        </p:nvSpPr>
        <p:spPr bwMode="auto">
          <a:xfrm>
            <a:off x="3925888" y="5862638"/>
            <a:ext cx="1711325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199	Kolben	</a:t>
            </a:r>
          </a:p>
        </p:txBody>
      </p:sp>
      <p:sp>
        <p:nvSpPr>
          <p:cNvPr id="96264" name="Rectangle 9"/>
          <p:cNvSpPr>
            <a:spLocks noChangeArrowheads="1"/>
          </p:cNvSpPr>
          <p:nvPr/>
        </p:nvSpPr>
        <p:spPr bwMode="auto">
          <a:xfrm rot="-5400000">
            <a:off x="3121819" y="5363369"/>
            <a:ext cx="1222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R</a:t>
            </a:r>
          </a:p>
        </p:txBody>
      </p:sp>
      <p:sp>
        <p:nvSpPr>
          <p:cNvPr id="258058" name="Rectangle 10"/>
          <p:cNvSpPr>
            <a:spLocks noChangeArrowheads="1"/>
          </p:cNvSpPr>
          <p:nvPr/>
        </p:nvSpPr>
        <p:spPr bwMode="auto">
          <a:xfrm>
            <a:off x="6591300" y="5214938"/>
            <a:ext cx="1905000" cy="901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6266" name="Rectangle 11"/>
          <p:cNvSpPr>
            <a:spLocks noChangeArrowheads="1"/>
          </p:cNvSpPr>
          <p:nvPr/>
        </p:nvSpPr>
        <p:spPr bwMode="auto">
          <a:xfrm>
            <a:off x="6572250" y="5227638"/>
            <a:ext cx="1730375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ANr	AName	</a:t>
            </a:r>
          </a:p>
        </p:txBody>
      </p:sp>
      <p:sp>
        <p:nvSpPr>
          <p:cNvPr id="96267" name="Line 12"/>
          <p:cNvSpPr>
            <a:spLocks noChangeShapeType="1"/>
          </p:cNvSpPr>
          <p:nvPr/>
        </p:nvSpPr>
        <p:spPr bwMode="auto">
          <a:xfrm>
            <a:off x="6597650" y="5513388"/>
            <a:ext cx="1892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68" name="Line 13"/>
          <p:cNvSpPr>
            <a:spLocks noChangeShapeType="1"/>
          </p:cNvSpPr>
          <p:nvPr/>
        </p:nvSpPr>
        <p:spPr bwMode="auto">
          <a:xfrm>
            <a:off x="6591300" y="58181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69" name="Rectangle 14"/>
          <p:cNvSpPr>
            <a:spLocks noChangeArrowheads="1"/>
          </p:cNvSpPr>
          <p:nvPr/>
        </p:nvSpPr>
        <p:spPr bwMode="auto">
          <a:xfrm>
            <a:off x="6572250" y="5532438"/>
            <a:ext cx="1836738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001	Anlasser	</a:t>
            </a:r>
          </a:p>
        </p:txBody>
      </p:sp>
      <p:sp>
        <p:nvSpPr>
          <p:cNvPr id="96270" name="Rectangle 15"/>
          <p:cNvSpPr>
            <a:spLocks noChangeArrowheads="1"/>
          </p:cNvSpPr>
          <p:nvPr/>
        </p:nvSpPr>
        <p:spPr bwMode="auto">
          <a:xfrm>
            <a:off x="6572250" y="5837238"/>
            <a:ext cx="201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007	Zündkerze</a:t>
            </a:r>
          </a:p>
        </p:txBody>
      </p:sp>
      <p:sp>
        <p:nvSpPr>
          <p:cNvPr id="96271" name="Line 16"/>
          <p:cNvSpPr>
            <a:spLocks noChangeShapeType="1"/>
          </p:cNvSpPr>
          <p:nvPr/>
        </p:nvSpPr>
        <p:spPr bwMode="auto">
          <a:xfrm>
            <a:off x="5984875" y="5383213"/>
            <a:ext cx="523875" cy="273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72" name="Line 17"/>
          <p:cNvSpPr>
            <a:spLocks noChangeShapeType="1"/>
          </p:cNvSpPr>
          <p:nvPr/>
        </p:nvSpPr>
        <p:spPr bwMode="auto">
          <a:xfrm>
            <a:off x="5992813" y="5707063"/>
            <a:ext cx="533400" cy="234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73" name="Rectangle 18"/>
          <p:cNvSpPr>
            <a:spLocks noChangeArrowheads="1"/>
          </p:cNvSpPr>
          <p:nvPr/>
        </p:nvSpPr>
        <p:spPr bwMode="auto">
          <a:xfrm>
            <a:off x="6653213" y="4630738"/>
            <a:ext cx="17589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 dirty="0"/>
              <a:t>Ergebnisrelation</a:t>
            </a:r>
          </a:p>
          <a:p>
            <a:pPr algn="ctr"/>
            <a:r>
              <a:rPr lang="de-DE" dirty="0" smtClean="0">
                <a:latin typeface="Symbol" charset="0"/>
              </a:rPr>
              <a:t>𝜎</a:t>
            </a:r>
            <a:r>
              <a:rPr lang="de-DE" i="1" baseline="-25000" dirty="0" err="1" smtClean="0"/>
              <a:t>ANr</a:t>
            </a:r>
            <a:r>
              <a:rPr lang="de-DE" baseline="-25000" dirty="0" smtClean="0"/>
              <a:t> </a:t>
            </a:r>
            <a:r>
              <a:rPr lang="de-DE" baseline="-25000" dirty="0"/>
              <a:t>&lt; 199</a:t>
            </a:r>
            <a:r>
              <a:rPr lang="de-DE" dirty="0"/>
              <a:t>(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)</a:t>
            </a:r>
          </a:p>
        </p:txBody>
      </p:sp>
      <p:sp>
        <p:nvSpPr>
          <p:cNvPr id="96274" name="Rectangle 19"/>
          <p:cNvSpPr>
            <a:spLocks noChangeArrowheads="1"/>
          </p:cNvSpPr>
          <p:nvPr/>
        </p:nvSpPr>
        <p:spPr bwMode="auto">
          <a:xfrm>
            <a:off x="3975100" y="5281613"/>
            <a:ext cx="184626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75" name="Rectangle 20"/>
          <p:cNvSpPr>
            <a:spLocks noChangeArrowheads="1"/>
          </p:cNvSpPr>
          <p:nvPr/>
        </p:nvSpPr>
        <p:spPr bwMode="auto">
          <a:xfrm>
            <a:off x="3975100" y="5586413"/>
            <a:ext cx="184626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76" name="Rectangle 21"/>
          <p:cNvSpPr>
            <a:spLocks noChangeArrowheads="1"/>
          </p:cNvSpPr>
          <p:nvPr/>
        </p:nvSpPr>
        <p:spPr bwMode="auto">
          <a:xfrm>
            <a:off x="3925888" y="5253038"/>
            <a:ext cx="1836737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001	Anlasser	</a:t>
            </a:r>
          </a:p>
        </p:txBody>
      </p:sp>
      <p:sp>
        <p:nvSpPr>
          <p:cNvPr id="96277" name="Line 22"/>
          <p:cNvSpPr>
            <a:spLocks noChangeShapeType="1"/>
          </p:cNvSpPr>
          <p:nvPr/>
        </p:nvSpPr>
        <p:spPr bwMode="auto">
          <a:xfrm>
            <a:off x="3944938" y="58435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78" name="Rectangle 23"/>
          <p:cNvSpPr>
            <a:spLocks noChangeArrowheads="1"/>
          </p:cNvSpPr>
          <p:nvPr/>
        </p:nvSpPr>
        <p:spPr bwMode="auto">
          <a:xfrm>
            <a:off x="3925888" y="5557838"/>
            <a:ext cx="2017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007	Zündkerze</a:t>
            </a:r>
          </a:p>
        </p:txBody>
      </p:sp>
      <p:sp>
        <p:nvSpPr>
          <p:cNvPr id="2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RDM: Relationale Algebra als Anfragesprache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Vorteil: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Orthogonale Kombination der </a:t>
            </a:r>
            <a:r>
              <a:rPr lang="de-DE" sz="2000" dirty="0" err="1">
                <a:latin typeface="Arial" charset="0"/>
                <a:ea typeface="ＭＳ Ｐゴシック" charset="0"/>
              </a:rPr>
              <a:t>Konstrukte</a:t>
            </a:r>
            <a:endParaRPr lang="de-DE" sz="2000" i="1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Einfache, mathematische Behandlung, </a:t>
            </a:r>
            <a:br>
              <a:rPr lang="de-DE" sz="2000" dirty="0">
                <a:latin typeface="Arial" charset="0"/>
                <a:ea typeface="ＭＳ Ｐゴシック" charset="0"/>
              </a:rPr>
            </a:br>
            <a:r>
              <a:rPr lang="de-DE" sz="2000" dirty="0">
                <a:latin typeface="Arial" charset="0"/>
                <a:ea typeface="ＭＳ Ｐゴシック" charset="0"/>
              </a:rPr>
              <a:t>z.B. </a:t>
            </a:r>
            <a:r>
              <a:rPr lang="de-DE" sz="2000" i="1" dirty="0">
                <a:latin typeface="Arial" charset="0"/>
                <a:ea typeface="ＭＳ Ｐゴシック" charset="0"/>
              </a:rPr>
              <a:t>( R </a:t>
            </a:r>
            <a:r>
              <a:rPr lang="de-DE" sz="2000" i="1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2000" i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i="1" dirty="0">
                <a:latin typeface="Arial" charset="0"/>
                <a:ea typeface="ＭＳ Ｐゴシック" charset="0"/>
              </a:rPr>
              <a:t>S ) </a:t>
            </a:r>
            <a:r>
              <a:rPr lang="de-DE" sz="2000" i="1" dirty="0">
                <a:latin typeface="Symbol" charset="0"/>
                <a:ea typeface="ＭＳ Ｐゴシック" charset="0"/>
              </a:rPr>
              <a:t>⋈</a:t>
            </a:r>
            <a:r>
              <a:rPr lang="de-DE" sz="2000" i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i="1" dirty="0">
                <a:latin typeface="Arial" charset="0"/>
                <a:ea typeface="ＭＳ Ｐゴシック" charset="0"/>
              </a:rPr>
              <a:t>T = </a:t>
            </a:r>
            <a:r>
              <a:rPr lang="de-DE" sz="2000" i="1">
                <a:latin typeface="Arial" charset="0"/>
                <a:ea typeface="ＭＳ Ｐゴシック" charset="0"/>
              </a:rPr>
              <a:t>R </a:t>
            </a:r>
            <a:r>
              <a:rPr lang="de-DE" sz="2000" i="1">
                <a:latin typeface="Symbol" charset="0"/>
                <a:ea typeface="ＭＳ Ｐゴシック" charset="0"/>
              </a:rPr>
              <a:t>⋈</a:t>
            </a:r>
            <a:r>
              <a:rPr lang="de-DE" sz="2000" i="1" smtClean="0">
                <a:latin typeface="Arial" charset="0"/>
                <a:ea typeface="ＭＳ Ｐゴシック" charset="0"/>
              </a:rPr>
              <a:t> </a:t>
            </a:r>
            <a:r>
              <a:rPr lang="de-DE" sz="2000" i="1" dirty="0">
                <a:latin typeface="Arial" charset="0"/>
                <a:ea typeface="ＭＳ Ｐゴシック" charset="0"/>
              </a:rPr>
              <a:t>( </a:t>
            </a:r>
            <a:r>
              <a:rPr lang="de-DE" sz="2000" i="1">
                <a:latin typeface="Arial" charset="0"/>
                <a:ea typeface="ＭＳ Ｐゴシック" charset="0"/>
              </a:rPr>
              <a:t>S </a:t>
            </a:r>
            <a:r>
              <a:rPr lang="de-DE" sz="2000" i="1">
                <a:latin typeface="Symbol" charset="0"/>
                <a:ea typeface="ＭＳ Ｐゴシック" charset="0"/>
              </a:rPr>
              <a:t>⋈</a:t>
            </a:r>
            <a:r>
              <a:rPr lang="de-DE" sz="2000" i="1" smtClean="0">
                <a:latin typeface="Arial" charset="0"/>
                <a:ea typeface="ＭＳ Ｐゴシック" charset="0"/>
              </a:rPr>
              <a:t> </a:t>
            </a:r>
            <a:r>
              <a:rPr lang="de-DE" sz="2000" i="1" dirty="0">
                <a:latin typeface="Arial" charset="0"/>
                <a:ea typeface="ＭＳ Ｐゴシック" charset="0"/>
              </a:rPr>
              <a:t>T )</a:t>
            </a: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Einfache (naive) Implementierung möglich</a:t>
            </a: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Optimierung möglich</a:t>
            </a:r>
          </a:p>
          <a:p>
            <a:pPr lvl="1"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Nachteile: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Eingeschränkte Ausdrucksmächtigkeit </a:t>
            </a:r>
            <a:br>
              <a:rPr lang="de-DE" sz="2000" dirty="0">
                <a:latin typeface="Arial" charset="0"/>
                <a:ea typeface="ＭＳ Ｐゴシック" charset="0"/>
              </a:rPr>
            </a:br>
            <a:r>
              <a:rPr lang="de-DE" sz="2000" dirty="0">
                <a:latin typeface="Arial" charset="0"/>
                <a:ea typeface="ＭＳ Ｐゴシック" charset="0"/>
              </a:rPr>
              <a:t>auf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Relationenebene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br>
              <a:rPr lang="de-DE" sz="2000" dirty="0">
                <a:latin typeface="Arial" charset="0"/>
                <a:ea typeface="ＭＳ Ｐゴシック" charset="0"/>
              </a:rPr>
            </a:br>
            <a:r>
              <a:rPr lang="de-DE" sz="2000" dirty="0">
                <a:latin typeface="Arial" charset="0"/>
                <a:ea typeface="ＭＳ Ｐゴシック" charset="0"/>
              </a:rPr>
              <a:t>(Summe, Mittelwert, </a:t>
            </a:r>
            <a:r>
              <a:rPr lang="de-DE" sz="2000" dirty="0" err="1">
                <a:latin typeface="Arial" charset="0"/>
                <a:ea typeface="ＭＳ Ｐゴシック" charset="0"/>
              </a:rPr>
              <a:t>Kardinalität</a:t>
            </a:r>
            <a:r>
              <a:rPr lang="de-DE" sz="2000" dirty="0">
                <a:latin typeface="Arial" charset="0"/>
                <a:ea typeface="ＭＳ Ｐゴシック" charset="0"/>
              </a:rPr>
              <a:t>)</a:t>
            </a: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Reine Anfragesprache</a:t>
            </a: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Optimierung nicht trivial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8B0170-7230-F143-8EE8-CC72CFDDE0A2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012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RDM: Tabellen und Schlüssel </a:t>
            </a:r>
            <a:r>
              <a:rPr lang="de-DE" sz="1800">
                <a:latin typeface="Arial" charset="0"/>
                <a:ea typeface="ＭＳ Ｐゴシック" charset="0"/>
              </a:rPr>
              <a:t>(1)</a:t>
            </a:r>
            <a:endParaRPr lang="de-DE">
              <a:latin typeface="Arial" charset="0"/>
              <a:ea typeface="ＭＳ Ｐゴシック" charset="0"/>
            </a:endParaRPr>
          </a:p>
        </p:txBody>
      </p:sp>
      <p:sp>
        <p:nvSpPr>
          <p:cNvPr id="2355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400" dirty="0" smtClean="0">
                <a:latin typeface="Arial" charset="0"/>
                <a:ea typeface="ＭＳ Ｐゴシック" charset="0"/>
              </a:rPr>
              <a:t>Duplikate bzgl. der Schlüsselwerte sind nicht erlaubt, d.h.</a:t>
            </a:r>
          </a:p>
          <a:p>
            <a:pPr marL="0" indent="0">
              <a:buNone/>
              <a:defRPr/>
            </a:pPr>
            <a:r>
              <a:rPr lang="de-DE" sz="2400" dirty="0" smtClean="0">
                <a:latin typeface="Arial" charset="0"/>
                <a:ea typeface="ＭＳ Ｐゴシック" charset="0"/>
              </a:rPr>
              <a:t>die </a:t>
            </a:r>
            <a:r>
              <a:rPr lang="de-DE" sz="2400" dirty="0">
                <a:latin typeface="Arial" charset="0"/>
                <a:ea typeface="ＭＳ Ｐゴシック" charset="0"/>
              </a:rPr>
              <a:t>Gesamtheit aller Attribute bildet automatisch einen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Schlüsselkandidaten</a:t>
            </a: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buFont typeface="Monotype Sorts" charset="0"/>
              <a:buChar char="à"/>
              <a:defRPr/>
            </a:pPr>
            <a:endParaRPr lang="de-DE" sz="24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400" dirty="0" smtClean="0">
                <a:latin typeface="Arial" charset="0"/>
                <a:ea typeface="ＭＳ Ｐゴシック" charset="0"/>
              </a:rPr>
              <a:t>Oft </a:t>
            </a:r>
            <a:r>
              <a:rPr lang="de-DE" sz="2400" dirty="0">
                <a:latin typeface="Arial" charset="0"/>
                <a:ea typeface="ＭＳ Ｐゴシック" charset="0"/>
              </a:rPr>
              <a:t>ist jedoch die Einführung eines künstlichen Schlüssels z.B. einer eindeutigen Nummer (ID)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sinnvoll</a:t>
            </a:r>
          </a:p>
          <a:p>
            <a:pPr marL="0" indent="0"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Eine Relation mit Primärschlüssel repräsentiert eine Funktion von den Primärschlüsselattributen zu den Nicht-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Schlüsselattributen</a:t>
            </a:r>
          </a:p>
          <a:p>
            <a:pPr marL="0" indent="0"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Beispiel</a:t>
            </a:r>
            <a:r>
              <a:rPr lang="de-DE" sz="2000" dirty="0">
                <a:latin typeface="Arial" charset="0"/>
                <a:ea typeface="ＭＳ Ｐゴシック" charset="0"/>
              </a:rPr>
              <a:t>: Kurz </a:t>
            </a:r>
            <a:r>
              <a:rPr lang="de-DE" sz="2000" dirty="0">
                <a:latin typeface="Monotype Sorts" charset="0"/>
                <a:ea typeface="ＭＳ Ｐゴシック" charset="0"/>
              </a:rPr>
              <a:t> </a:t>
            </a:r>
            <a:r>
              <a:rPr lang="de-DE" sz="2000" dirty="0">
                <a:latin typeface="Arial" charset="0"/>
                <a:ea typeface="ＭＳ Ｐゴシック" charset="0"/>
              </a:rPr>
              <a:t>(Name, </a:t>
            </a:r>
            <a:r>
              <a:rPr lang="de-DE" sz="2000" dirty="0" err="1">
                <a:latin typeface="Arial" charset="0"/>
                <a:ea typeface="ＭＳ Ｐゴシック" charset="0"/>
              </a:rPr>
              <a:t>Oberabt</a:t>
            </a:r>
            <a:r>
              <a:rPr lang="de-DE" sz="2000" dirty="0">
                <a:latin typeface="Arial" charset="0"/>
                <a:ea typeface="ＭＳ Ｐゴシック" charset="0"/>
              </a:rPr>
              <a:t>), Kurz </a:t>
            </a:r>
            <a:r>
              <a:rPr lang="de-DE" sz="2000" dirty="0">
                <a:latin typeface="Monotype Sorts" charset="0"/>
                <a:ea typeface="ＭＳ Ｐゴシック" charset="0"/>
              </a:rPr>
              <a:t></a:t>
            </a:r>
            <a:r>
              <a:rPr lang="de-DE" sz="2000" dirty="0">
                <a:latin typeface="Arial" charset="0"/>
                <a:ea typeface="ＭＳ Ｐゴシック" charset="0"/>
              </a:rPr>
              <a:t>Name, Kurz </a:t>
            </a:r>
            <a:r>
              <a:rPr lang="de-DE" sz="2000" dirty="0">
                <a:latin typeface="Monotype Sorts" charset="0"/>
                <a:ea typeface="ＭＳ Ｐゴシック" charset="0"/>
              </a:rPr>
              <a:t></a:t>
            </a:r>
            <a:r>
              <a:rPr lang="de-DE" sz="2000" dirty="0" err="1">
                <a:latin typeface="Arial" charset="0"/>
                <a:ea typeface="ＭＳ Ｐゴシック" charset="0"/>
              </a:rPr>
              <a:t>Oberabt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2"/>
          <p:cNvSpPr>
            <a:spLocks noChangeArrowheads="1"/>
          </p:cNvSpPr>
          <p:nvPr/>
        </p:nvSpPr>
        <p:spPr bwMode="auto">
          <a:xfrm>
            <a:off x="4014788" y="1377950"/>
            <a:ext cx="1184275" cy="37211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8" name="AutoShape 3"/>
          <p:cNvSpPr>
            <a:spLocks noChangeArrowheads="1"/>
          </p:cNvSpPr>
          <p:nvPr/>
        </p:nvSpPr>
        <p:spPr bwMode="auto">
          <a:xfrm>
            <a:off x="568325" y="1377950"/>
            <a:ext cx="3294063" cy="18923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4"/>
          <p:cNvSpPr>
            <a:spLocks noChangeArrowheads="1"/>
          </p:cNvSpPr>
          <p:nvPr/>
        </p:nvSpPr>
        <p:spPr bwMode="auto">
          <a:xfrm>
            <a:off x="5421313" y="1377950"/>
            <a:ext cx="3294062" cy="31115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80" name="Group 14"/>
          <p:cNvGrpSpPr>
            <a:grpSpLocks/>
          </p:cNvGrpSpPr>
          <p:nvPr/>
        </p:nvGrpSpPr>
        <p:grpSpPr bwMode="auto">
          <a:xfrm>
            <a:off x="619125" y="1454150"/>
            <a:ext cx="3249613" cy="577850"/>
            <a:chOff x="423" y="916"/>
            <a:chExt cx="2217" cy="364"/>
          </a:xfrm>
        </p:grpSpPr>
        <p:sp>
          <p:nvSpPr>
            <p:cNvPr id="24678" name="Rectangle 7"/>
            <p:cNvSpPr>
              <a:spLocks noChangeArrowheads="1"/>
            </p:cNvSpPr>
            <p:nvPr/>
          </p:nvSpPr>
          <p:spPr bwMode="auto">
            <a:xfrm>
              <a:off x="436" y="916"/>
              <a:ext cx="2152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9" name="Rectangle 8"/>
            <p:cNvSpPr>
              <a:spLocks noChangeArrowheads="1"/>
            </p:cNvSpPr>
            <p:nvPr/>
          </p:nvSpPr>
          <p:spPr bwMode="auto">
            <a:xfrm>
              <a:off x="433" y="924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Nr</a:t>
              </a:r>
            </a:p>
          </p:txBody>
        </p:sp>
        <p:sp>
          <p:nvSpPr>
            <p:cNvPr id="24680" name="Rectangle 9"/>
            <p:cNvSpPr>
              <a:spLocks noChangeArrowheads="1"/>
            </p:cNvSpPr>
            <p:nvPr/>
          </p:nvSpPr>
          <p:spPr bwMode="auto">
            <a:xfrm>
              <a:off x="734" y="924"/>
              <a:ext cx="36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Titel</a:t>
              </a:r>
            </a:p>
          </p:txBody>
        </p:sp>
        <p:sp>
          <p:nvSpPr>
            <p:cNvPr id="24681" name="Rectangle 10"/>
            <p:cNvSpPr>
              <a:spLocks noChangeArrowheads="1"/>
            </p:cNvSpPr>
            <p:nvPr/>
          </p:nvSpPr>
          <p:spPr bwMode="auto">
            <a:xfrm>
              <a:off x="2092" y="924"/>
              <a:ext cx="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Budget</a:t>
              </a:r>
            </a:p>
          </p:txBody>
        </p:sp>
        <p:sp>
          <p:nvSpPr>
            <p:cNvPr id="24682" name="Rectangle 11"/>
            <p:cNvSpPr>
              <a:spLocks noChangeArrowheads="1"/>
            </p:cNvSpPr>
            <p:nvPr/>
          </p:nvSpPr>
          <p:spPr bwMode="auto">
            <a:xfrm>
              <a:off x="748" y="1068"/>
              <a:ext cx="90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DB Fahrpläne</a:t>
              </a:r>
            </a:p>
          </p:txBody>
        </p:sp>
        <p:sp>
          <p:nvSpPr>
            <p:cNvPr id="24683" name="Rectangle 12"/>
            <p:cNvSpPr>
              <a:spLocks noChangeArrowheads="1"/>
            </p:cNvSpPr>
            <p:nvPr/>
          </p:nvSpPr>
          <p:spPr bwMode="auto">
            <a:xfrm>
              <a:off x="423" y="1068"/>
              <a:ext cx="3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100</a:t>
              </a:r>
            </a:p>
          </p:txBody>
        </p:sp>
        <p:sp>
          <p:nvSpPr>
            <p:cNvPr id="24684" name="Rectangle 13"/>
            <p:cNvSpPr>
              <a:spLocks noChangeArrowheads="1"/>
            </p:cNvSpPr>
            <p:nvPr/>
          </p:nvSpPr>
          <p:spPr bwMode="auto">
            <a:xfrm>
              <a:off x="2055" y="1068"/>
              <a:ext cx="5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300.000</a:t>
              </a:r>
            </a:p>
          </p:txBody>
        </p:sp>
      </p:grpSp>
      <p:grpSp>
        <p:nvGrpSpPr>
          <p:cNvPr id="24581" name="Group 22"/>
          <p:cNvGrpSpPr>
            <a:grpSpLocks/>
          </p:cNvGrpSpPr>
          <p:nvPr/>
        </p:nvGrpSpPr>
        <p:grpSpPr bwMode="auto">
          <a:xfrm>
            <a:off x="619125" y="2063750"/>
            <a:ext cx="3249613" cy="577850"/>
            <a:chOff x="423" y="1300"/>
            <a:chExt cx="2217" cy="364"/>
          </a:xfrm>
        </p:grpSpPr>
        <p:sp>
          <p:nvSpPr>
            <p:cNvPr id="24671" name="Rectangle 15"/>
            <p:cNvSpPr>
              <a:spLocks noChangeArrowheads="1"/>
            </p:cNvSpPr>
            <p:nvPr/>
          </p:nvSpPr>
          <p:spPr bwMode="auto">
            <a:xfrm>
              <a:off x="727" y="1452"/>
              <a:ext cx="135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ADAC Kundenstamm</a:t>
              </a:r>
            </a:p>
          </p:txBody>
        </p:sp>
        <p:sp>
          <p:nvSpPr>
            <p:cNvPr id="24672" name="Rectangle 16"/>
            <p:cNvSpPr>
              <a:spLocks noChangeArrowheads="1"/>
            </p:cNvSpPr>
            <p:nvPr/>
          </p:nvSpPr>
          <p:spPr bwMode="auto">
            <a:xfrm>
              <a:off x="423" y="1452"/>
              <a:ext cx="3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200</a:t>
              </a:r>
            </a:p>
          </p:txBody>
        </p:sp>
        <p:sp>
          <p:nvSpPr>
            <p:cNvPr id="24673" name="Rectangle 17"/>
            <p:cNvSpPr>
              <a:spLocks noChangeArrowheads="1"/>
            </p:cNvSpPr>
            <p:nvPr/>
          </p:nvSpPr>
          <p:spPr bwMode="auto">
            <a:xfrm>
              <a:off x="2055" y="1452"/>
              <a:ext cx="5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100.000</a:t>
              </a:r>
            </a:p>
          </p:txBody>
        </p:sp>
        <p:sp>
          <p:nvSpPr>
            <p:cNvPr id="24674" name="Rectangle 18"/>
            <p:cNvSpPr>
              <a:spLocks noChangeArrowheads="1"/>
            </p:cNvSpPr>
            <p:nvPr/>
          </p:nvSpPr>
          <p:spPr bwMode="auto">
            <a:xfrm>
              <a:off x="436" y="1300"/>
              <a:ext cx="2152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5" name="Rectangle 19"/>
            <p:cNvSpPr>
              <a:spLocks noChangeArrowheads="1"/>
            </p:cNvSpPr>
            <p:nvPr/>
          </p:nvSpPr>
          <p:spPr bwMode="auto">
            <a:xfrm>
              <a:off x="433" y="1308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Nr</a:t>
              </a:r>
            </a:p>
          </p:txBody>
        </p:sp>
        <p:sp>
          <p:nvSpPr>
            <p:cNvPr id="24676" name="Rectangle 20"/>
            <p:cNvSpPr>
              <a:spLocks noChangeArrowheads="1"/>
            </p:cNvSpPr>
            <p:nvPr/>
          </p:nvSpPr>
          <p:spPr bwMode="auto">
            <a:xfrm>
              <a:off x="734" y="1308"/>
              <a:ext cx="36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Titel</a:t>
              </a:r>
            </a:p>
          </p:txBody>
        </p:sp>
        <p:sp>
          <p:nvSpPr>
            <p:cNvPr id="24677" name="Rectangle 21"/>
            <p:cNvSpPr>
              <a:spLocks noChangeArrowheads="1"/>
            </p:cNvSpPr>
            <p:nvPr/>
          </p:nvSpPr>
          <p:spPr bwMode="auto">
            <a:xfrm>
              <a:off x="2092" y="1308"/>
              <a:ext cx="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Budget</a:t>
              </a:r>
            </a:p>
          </p:txBody>
        </p:sp>
      </p:grpSp>
      <p:grpSp>
        <p:nvGrpSpPr>
          <p:cNvPr id="24582" name="Group 30"/>
          <p:cNvGrpSpPr>
            <a:grpSpLocks/>
          </p:cNvGrpSpPr>
          <p:nvPr/>
        </p:nvGrpSpPr>
        <p:grpSpPr bwMode="auto">
          <a:xfrm>
            <a:off x="619125" y="2673350"/>
            <a:ext cx="3249613" cy="577850"/>
            <a:chOff x="423" y="1684"/>
            <a:chExt cx="2217" cy="364"/>
          </a:xfrm>
        </p:grpSpPr>
        <p:sp>
          <p:nvSpPr>
            <p:cNvPr id="24664" name="Rectangle 23"/>
            <p:cNvSpPr>
              <a:spLocks noChangeArrowheads="1"/>
            </p:cNvSpPr>
            <p:nvPr/>
          </p:nvSpPr>
          <p:spPr bwMode="auto">
            <a:xfrm>
              <a:off x="703" y="1836"/>
              <a:ext cx="1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Telekom Statistik</a:t>
              </a:r>
            </a:p>
          </p:txBody>
        </p:sp>
        <p:sp>
          <p:nvSpPr>
            <p:cNvPr id="24665" name="Rectangle 24"/>
            <p:cNvSpPr>
              <a:spLocks noChangeArrowheads="1"/>
            </p:cNvSpPr>
            <p:nvPr/>
          </p:nvSpPr>
          <p:spPr bwMode="auto">
            <a:xfrm>
              <a:off x="423" y="1836"/>
              <a:ext cx="3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300</a:t>
              </a:r>
            </a:p>
          </p:txBody>
        </p:sp>
        <p:sp>
          <p:nvSpPr>
            <p:cNvPr id="24666" name="Rectangle 25"/>
            <p:cNvSpPr>
              <a:spLocks noChangeArrowheads="1"/>
            </p:cNvSpPr>
            <p:nvPr/>
          </p:nvSpPr>
          <p:spPr bwMode="auto">
            <a:xfrm>
              <a:off x="2055" y="1836"/>
              <a:ext cx="5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200.000</a:t>
              </a:r>
            </a:p>
          </p:txBody>
        </p:sp>
        <p:sp>
          <p:nvSpPr>
            <p:cNvPr id="24667" name="Rectangle 26"/>
            <p:cNvSpPr>
              <a:spLocks noChangeArrowheads="1"/>
            </p:cNvSpPr>
            <p:nvPr/>
          </p:nvSpPr>
          <p:spPr bwMode="auto">
            <a:xfrm>
              <a:off x="436" y="1684"/>
              <a:ext cx="2152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68" name="Rectangle 27"/>
            <p:cNvSpPr>
              <a:spLocks noChangeArrowheads="1"/>
            </p:cNvSpPr>
            <p:nvPr/>
          </p:nvSpPr>
          <p:spPr bwMode="auto">
            <a:xfrm>
              <a:off x="433" y="1692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Nr</a:t>
              </a:r>
            </a:p>
          </p:txBody>
        </p:sp>
        <p:sp>
          <p:nvSpPr>
            <p:cNvPr id="24669" name="Rectangle 28"/>
            <p:cNvSpPr>
              <a:spLocks noChangeArrowheads="1"/>
            </p:cNvSpPr>
            <p:nvPr/>
          </p:nvSpPr>
          <p:spPr bwMode="auto">
            <a:xfrm>
              <a:off x="734" y="1692"/>
              <a:ext cx="36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Titel</a:t>
              </a:r>
            </a:p>
          </p:txBody>
        </p:sp>
        <p:sp>
          <p:nvSpPr>
            <p:cNvPr id="24670" name="Rectangle 29"/>
            <p:cNvSpPr>
              <a:spLocks noChangeArrowheads="1"/>
            </p:cNvSpPr>
            <p:nvPr/>
          </p:nvSpPr>
          <p:spPr bwMode="auto">
            <a:xfrm>
              <a:off x="2092" y="1692"/>
              <a:ext cx="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Budget</a:t>
              </a:r>
            </a:p>
          </p:txBody>
        </p:sp>
      </p:grpSp>
      <p:sp>
        <p:nvSpPr>
          <p:cNvPr id="24583" name="Rectangle 31"/>
          <p:cNvSpPr>
            <a:spLocks noChangeArrowheads="1"/>
          </p:cNvSpPr>
          <p:nvPr/>
        </p:nvSpPr>
        <p:spPr bwMode="auto">
          <a:xfrm>
            <a:off x="549275" y="3295650"/>
            <a:ext cx="844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Projekte</a:t>
            </a:r>
          </a:p>
        </p:txBody>
      </p:sp>
      <p:sp>
        <p:nvSpPr>
          <p:cNvPr id="24584" name="Rectangle 32"/>
          <p:cNvSpPr>
            <a:spLocks noChangeArrowheads="1"/>
          </p:cNvSpPr>
          <p:nvPr/>
        </p:nvSpPr>
        <p:spPr bwMode="auto">
          <a:xfrm>
            <a:off x="4067175" y="14668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4585" name="Rectangle 33"/>
          <p:cNvSpPr>
            <a:spLocks noChangeArrowheads="1"/>
          </p:cNvSpPr>
          <p:nvPr/>
        </p:nvSpPr>
        <p:spPr bwMode="auto">
          <a:xfrm>
            <a:off x="4559300" y="14668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586" name="Rectangle 34"/>
          <p:cNvSpPr>
            <a:spLocks noChangeArrowheads="1"/>
          </p:cNvSpPr>
          <p:nvPr/>
        </p:nvSpPr>
        <p:spPr bwMode="auto">
          <a:xfrm>
            <a:off x="4086225" y="14541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35"/>
          <p:cNvSpPr>
            <a:spLocks noChangeArrowheads="1"/>
          </p:cNvSpPr>
          <p:nvPr/>
        </p:nvSpPr>
        <p:spPr bwMode="auto">
          <a:xfrm>
            <a:off x="3995738" y="16954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4588" name="Rectangle 36"/>
          <p:cNvSpPr>
            <a:spLocks noChangeArrowheads="1"/>
          </p:cNvSpPr>
          <p:nvPr/>
        </p:nvSpPr>
        <p:spPr bwMode="auto">
          <a:xfrm>
            <a:off x="4418013" y="1695450"/>
            <a:ext cx="735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MFSW</a:t>
            </a:r>
          </a:p>
        </p:txBody>
      </p:sp>
      <p:sp>
        <p:nvSpPr>
          <p:cNvPr id="24589" name="Rectangle 37"/>
          <p:cNvSpPr>
            <a:spLocks noChangeArrowheads="1"/>
          </p:cNvSpPr>
          <p:nvPr/>
        </p:nvSpPr>
        <p:spPr bwMode="auto">
          <a:xfrm>
            <a:off x="4418013" y="2305050"/>
            <a:ext cx="708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UXSW</a:t>
            </a:r>
          </a:p>
        </p:txBody>
      </p:sp>
      <p:sp>
        <p:nvSpPr>
          <p:cNvPr id="24590" name="Rectangle 38"/>
          <p:cNvSpPr>
            <a:spLocks noChangeArrowheads="1"/>
          </p:cNvSpPr>
          <p:nvPr/>
        </p:nvSpPr>
        <p:spPr bwMode="auto">
          <a:xfrm>
            <a:off x="3995738" y="23050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4591" name="Rectangle 39"/>
          <p:cNvSpPr>
            <a:spLocks noChangeArrowheads="1"/>
          </p:cNvSpPr>
          <p:nvPr/>
        </p:nvSpPr>
        <p:spPr bwMode="auto">
          <a:xfrm>
            <a:off x="4067175" y="20764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4592" name="Rectangle 40"/>
          <p:cNvSpPr>
            <a:spLocks noChangeArrowheads="1"/>
          </p:cNvSpPr>
          <p:nvPr/>
        </p:nvSpPr>
        <p:spPr bwMode="auto">
          <a:xfrm>
            <a:off x="4559300" y="20764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593" name="Rectangle 41"/>
          <p:cNvSpPr>
            <a:spLocks noChangeArrowheads="1"/>
          </p:cNvSpPr>
          <p:nvPr/>
        </p:nvSpPr>
        <p:spPr bwMode="auto">
          <a:xfrm>
            <a:off x="4086225" y="20637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Rectangle 42"/>
          <p:cNvSpPr>
            <a:spLocks noChangeArrowheads="1"/>
          </p:cNvSpPr>
          <p:nvPr/>
        </p:nvSpPr>
        <p:spPr bwMode="auto">
          <a:xfrm>
            <a:off x="4487863" y="2914650"/>
            <a:ext cx="644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LTSW</a:t>
            </a:r>
          </a:p>
        </p:txBody>
      </p:sp>
      <p:sp>
        <p:nvSpPr>
          <p:cNvPr id="24595" name="Rectangle 43"/>
          <p:cNvSpPr>
            <a:spLocks noChangeArrowheads="1"/>
          </p:cNvSpPr>
          <p:nvPr/>
        </p:nvSpPr>
        <p:spPr bwMode="auto">
          <a:xfrm>
            <a:off x="3995738" y="29146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4596" name="Rectangle 44"/>
          <p:cNvSpPr>
            <a:spLocks noChangeArrowheads="1"/>
          </p:cNvSpPr>
          <p:nvPr/>
        </p:nvSpPr>
        <p:spPr bwMode="auto">
          <a:xfrm>
            <a:off x="4067175" y="26860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4597" name="Rectangle 45"/>
          <p:cNvSpPr>
            <a:spLocks noChangeArrowheads="1"/>
          </p:cNvSpPr>
          <p:nvPr/>
        </p:nvSpPr>
        <p:spPr bwMode="auto">
          <a:xfrm>
            <a:off x="4559300" y="26860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598" name="Rectangle 46"/>
          <p:cNvSpPr>
            <a:spLocks noChangeArrowheads="1"/>
          </p:cNvSpPr>
          <p:nvPr/>
        </p:nvSpPr>
        <p:spPr bwMode="auto">
          <a:xfrm>
            <a:off x="4086225" y="26733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Rectangle 47"/>
          <p:cNvSpPr>
            <a:spLocks noChangeArrowheads="1"/>
          </p:cNvSpPr>
          <p:nvPr/>
        </p:nvSpPr>
        <p:spPr bwMode="auto">
          <a:xfrm>
            <a:off x="3995738" y="35242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</a:t>
            </a:r>
          </a:p>
        </p:txBody>
      </p:sp>
      <p:sp>
        <p:nvSpPr>
          <p:cNvPr id="24600" name="Rectangle 48"/>
          <p:cNvSpPr>
            <a:spLocks noChangeArrowheads="1"/>
          </p:cNvSpPr>
          <p:nvPr/>
        </p:nvSpPr>
        <p:spPr bwMode="auto">
          <a:xfrm>
            <a:off x="4418013" y="3524250"/>
            <a:ext cx="708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UXSW</a:t>
            </a:r>
          </a:p>
        </p:txBody>
      </p:sp>
      <p:sp>
        <p:nvSpPr>
          <p:cNvPr id="24601" name="Rectangle 49"/>
          <p:cNvSpPr>
            <a:spLocks noChangeArrowheads="1"/>
          </p:cNvSpPr>
          <p:nvPr/>
        </p:nvSpPr>
        <p:spPr bwMode="auto">
          <a:xfrm>
            <a:off x="4067175" y="32956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4602" name="Rectangle 50"/>
          <p:cNvSpPr>
            <a:spLocks noChangeArrowheads="1"/>
          </p:cNvSpPr>
          <p:nvPr/>
        </p:nvSpPr>
        <p:spPr bwMode="auto">
          <a:xfrm>
            <a:off x="4559300" y="32956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603" name="Rectangle 51"/>
          <p:cNvSpPr>
            <a:spLocks noChangeArrowheads="1"/>
          </p:cNvSpPr>
          <p:nvPr/>
        </p:nvSpPr>
        <p:spPr bwMode="auto">
          <a:xfrm>
            <a:off x="4086225" y="32829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Rectangle 52"/>
          <p:cNvSpPr>
            <a:spLocks noChangeArrowheads="1"/>
          </p:cNvSpPr>
          <p:nvPr/>
        </p:nvSpPr>
        <p:spPr bwMode="auto">
          <a:xfrm>
            <a:off x="4487863" y="4133850"/>
            <a:ext cx="604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PERS</a:t>
            </a:r>
          </a:p>
        </p:txBody>
      </p:sp>
      <p:sp>
        <p:nvSpPr>
          <p:cNvPr id="24605" name="Rectangle 53"/>
          <p:cNvSpPr>
            <a:spLocks noChangeArrowheads="1"/>
          </p:cNvSpPr>
          <p:nvPr/>
        </p:nvSpPr>
        <p:spPr bwMode="auto">
          <a:xfrm>
            <a:off x="3995738" y="41338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</a:t>
            </a:r>
          </a:p>
        </p:txBody>
      </p:sp>
      <p:sp>
        <p:nvSpPr>
          <p:cNvPr id="24606" name="Rectangle 54"/>
          <p:cNvSpPr>
            <a:spLocks noChangeArrowheads="1"/>
          </p:cNvSpPr>
          <p:nvPr/>
        </p:nvSpPr>
        <p:spPr bwMode="auto">
          <a:xfrm>
            <a:off x="4067175" y="39052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Nr</a:t>
            </a:r>
          </a:p>
        </p:txBody>
      </p:sp>
      <p:sp>
        <p:nvSpPr>
          <p:cNvPr id="24607" name="Rectangle 55"/>
          <p:cNvSpPr>
            <a:spLocks noChangeArrowheads="1"/>
          </p:cNvSpPr>
          <p:nvPr/>
        </p:nvSpPr>
        <p:spPr bwMode="auto">
          <a:xfrm>
            <a:off x="4559300" y="39052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608" name="Rectangle 56"/>
          <p:cNvSpPr>
            <a:spLocks noChangeArrowheads="1"/>
          </p:cNvSpPr>
          <p:nvPr/>
        </p:nvSpPr>
        <p:spPr bwMode="auto">
          <a:xfrm>
            <a:off x="4086225" y="38925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Rectangle 57"/>
          <p:cNvSpPr>
            <a:spLocks noChangeArrowheads="1"/>
          </p:cNvSpPr>
          <p:nvPr/>
        </p:nvSpPr>
        <p:spPr bwMode="auto">
          <a:xfrm>
            <a:off x="3995738" y="47434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</a:t>
            </a:r>
          </a:p>
        </p:txBody>
      </p:sp>
      <p:sp>
        <p:nvSpPr>
          <p:cNvPr id="24610" name="Rectangle 58"/>
          <p:cNvSpPr>
            <a:spLocks noChangeArrowheads="1"/>
          </p:cNvSpPr>
          <p:nvPr/>
        </p:nvSpPr>
        <p:spPr bwMode="auto">
          <a:xfrm>
            <a:off x="4418013" y="4743450"/>
            <a:ext cx="735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MFSW</a:t>
            </a:r>
          </a:p>
        </p:txBody>
      </p:sp>
      <p:sp>
        <p:nvSpPr>
          <p:cNvPr id="24611" name="Rectangle 59"/>
          <p:cNvSpPr>
            <a:spLocks noChangeArrowheads="1"/>
          </p:cNvSpPr>
          <p:nvPr/>
        </p:nvSpPr>
        <p:spPr bwMode="auto">
          <a:xfrm>
            <a:off x="4067175" y="45148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4612" name="Rectangle 60"/>
          <p:cNvSpPr>
            <a:spLocks noChangeArrowheads="1"/>
          </p:cNvSpPr>
          <p:nvPr/>
        </p:nvSpPr>
        <p:spPr bwMode="auto">
          <a:xfrm>
            <a:off x="4559300" y="45148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613" name="Rectangle 61"/>
          <p:cNvSpPr>
            <a:spLocks noChangeArrowheads="1"/>
          </p:cNvSpPr>
          <p:nvPr/>
        </p:nvSpPr>
        <p:spPr bwMode="auto">
          <a:xfrm>
            <a:off x="4086225" y="45021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4" name="Rectangle 62"/>
          <p:cNvSpPr>
            <a:spLocks noChangeArrowheads="1"/>
          </p:cNvSpPr>
          <p:nvPr/>
        </p:nvSpPr>
        <p:spPr bwMode="auto">
          <a:xfrm>
            <a:off x="3925888" y="5124450"/>
            <a:ext cx="1901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Projektdurchführung</a:t>
            </a:r>
          </a:p>
        </p:txBody>
      </p:sp>
      <p:grpSp>
        <p:nvGrpSpPr>
          <p:cNvPr id="24615" name="Group 70"/>
          <p:cNvGrpSpPr>
            <a:grpSpLocks/>
          </p:cNvGrpSpPr>
          <p:nvPr/>
        </p:nvGrpSpPr>
        <p:grpSpPr bwMode="auto">
          <a:xfrm>
            <a:off x="5543550" y="1454150"/>
            <a:ext cx="3055938" cy="577850"/>
            <a:chOff x="3783" y="916"/>
            <a:chExt cx="2085" cy="364"/>
          </a:xfrm>
        </p:grpSpPr>
        <p:sp>
          <p:nvSpPr>
            <p:cNvPr id="24657" name="Rectangle 63"/>
            <p:cNvSpPr>
              <a:spLocks noChangeArrowheads="1"/>
            </p:cNvSpPr>
            <p:nvPr/>
          </p:nvSpPr>
          <p:spPr bwMode="auto">
            <a:xfrm>
              <a:off x="3783" y="924"/>
              <a:ext cx="3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Kurz</a:t>
              </a:r>
            </a:p>
          </p:txBody>
        </p:sp>
        <p:sp>
          <p:nvSpPr>
            <p:cNvPr id="24658" name="Rectangle 64"/>
            <p:cNvSpPr>
              <a:spLocks noChangeArrowheads="1"/>
            </p:cNvSpPr>
            <p:nvPr/>
          </p:nvSpPr>
          <p:spPr bwMode="auto">
            <a:xfrm>
              <a:off x="4311" y="924"/>
              <a:ext cx="4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Name</a:t>
              </a:r>
            </a:p>
          </p:txBody>
        </p:sp>
        <p:sp>
          <p:nvSpPr>
            <p:cNvPr id="24659" name="Rectangle 65"/>
            <p:cNvSpPr>
              <a:spLocks noChangeArrowheads="1"/>
            </p:cNvSpPr>
            <p:nvPr/>
          </p:nvSpPr>
          <p:spPr bwMode="auto">
            <a:xfrm>
              <a:off x="5271" y="924"/>
              <a:ext cx="5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Oberabt</a:t>
              </a:r>
            </a:p>
          </p:txBody>
        </p:sp>
        <p:sp>
          <p:nvSpPr>
            <p:cNvPr id="24660" name="Rectangle 66"/>
            <p:cNvSpPr>
              <a:spLocks noChangeArrowheads="1"/>
            </p:cNvSpPr>
            <p:nvPr/>
          </p:nvSpPr>
          <p:spPr bwMode="auto">
            <a:xfrm>
              <a:off x="3796" y="916"/>
              <a:ext cx="2056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61" name="Rectangle 67"/>
            <p:cNvSpPr>
              <a:spLocks noChangeArrowheads="1"/>
            </p:cNvSpPr>
            <p:nvPr/>
          </p:nvSpPr>
          <p:spPr bwMode="auto">
            <a:xfrm>
              <a:off x="3783" y="1068"/>
              <a:ext cx="5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MFSW</a:t>
              </a:r>
            </a:p>
          </p:txBody>
        </p:sp>
        <p:sp>
          <p:nvSpPr>
            <p:cNvPr id="24662" name="Rectangle 68"/>
            <p:cNvSpPr>
              <a:spLocks noChangeArrowheads="1"/>
            </p:cNvSpPr>
            <p:nvPr/>
          </p:nvSpPr>
          <p:spPr bwMode="auto">
            <a:xfrm>
              <a:off x="4311" y="1068"/>
              <a:ext cx="97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Mainframe SW</a:t>
              </a:r>
            </a:p>
          </p:txBody>
        </p:sp>
        <p:sp>
          <p:nvSpPr>
            <p:cNvPr id="24663" name="Rectangle 69"/>
            <p:cNvSpPr>
              <a:spLocks noChangeArrowheads="1"/>
            </p:cNvSpPr>
            <p:nvPr/>
          </p:nvSpPr>
          <p:spPr bwMode="auto">
            <a:xfrm>
              <a:off x="5319" y="1068"/>
              <a:ext cx="4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LTSW</a:t>
              </a:r>
            </a:p>
          </p:txBody>
        </p:sp>
      </p:grpSp>
      <p:grpSp>
        <p:nvGrpSpPr>
          <p:cNvPr id="24616" name="Group 78"/>
          <p:cNvGrpSpPr>
            <a:grpSpLocks/>
          </p:cNvGrpSpPr>
          <p:nvPr/>
        </p:nvGrpSpPr>
        <p:grpSpPr bwMode="auto">
          <a:xfrm>
            <a:off x="5543550" y="2063750"/>
            <a:ext cx="3055938" cy="577850"/>
            <a:chOff x="3783" y="1300"/>
            <a:chExt cx="2085" cy="364"/>
          </a:xfrm>
        </p:grpSpPr>
        <p:sp>
          <p:nvSpPr>
            <p:cNvPr id="24650" name="Rectangle 71"/>
            <p:cNvSpPr>
              <a:spLocks noChangeArrowheads="1"/>
            </p:cNvSpPr>
            <p:nvPr/>
          </p:nvSpPr>
          <p:spPr bwMode="auto">
            <a:xfrm>
              <a:off x="3783" y="1452"/>
              <a:ext cx="4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UXSW</a:t>
              </a:r>
            </a:p>
          </p:txBody>
        </p:sp>
        <p:sp>
          <p:nvSpPr>
            <p:cNvPr id="24651" name="Rectangle 72"/>
            <p:cNvSpPr>
              <a:spLocks noChangeArrowheads="1"/>
            </p:cNvSpPr>
            <p:nvPr/>
          </p:nvSpPr>
          <p:spPr bwMode="auto">
            <a:xfrm>
              <a:off x="4311" y="1452"/>
              <a:ext cx="61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Unix SW</a:t>
              </a:r>
            </a:p>
          </p:txBody>
        </p:sp>
        <p:sp>
          <p:nvSpPr>
            <p:cNvPr id="24652" name="Rectangle 73"/>
            <p:cNvSpPr>
              <a:spLocks noChangeArrowheads="1"/>
            </p:cNvSpPr>
            <p:nvPr/>
          </p:nvSpPr>
          <p:spPr bwMode="auto">
            <a:xfrm>
              <a:off x="5319" y="1452"/>
              <a:ext cx="4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LTSW</a:t>
              </a:r>
            </a:p>
          </p:txBody>
        </p:sp>
        <p:sp>
          <p:nvSpPr>
            <p:cNvPr id="24653" name="Rectangle 74"/>
            <p:cNvSpPr>
              <a:spLocks noChangeArrowheads="1"/>
            </p:cNvSpPr>
            <p:nvPr/>
          </p:nvSpPr>
          <p:spPr bwMode="auto">
            <a:xfrm>
              <a:off x="3783" y="1308"/>
              <a:ext cx="3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Kurz</a:t>
              </a:r>
            </a:p>
          </p:txBody>
        </p:sp>
        <p:sp>
          <p:nvSpPr>
            <p:cNvPr id="24654" name="Rectangle 75"/>
            <p:cNvSpPr>
              <a:spLocks noChangeArrowheads="1"/>
            </p:cNvSpPr>
            <p:nvPr/>
          </p:nvSpPr>
          <p:spPr bwMode="auto">
            <a:xfrm>
              <a:off x="4311" y="1308"/>
              <a:ext cx="4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Name</a:t>
              </a:r>
            </a:p>
          </p:txBody>
        </p:sp>
        <p:sp>
          <p:nvSpPr>
            <p:cNvPr id="24655" name="Rectangle 76"/>
            <p:cNvSpPr>
              <a:spLocks noChangeArrowheads="1"/>
            </p:cNvSpPr>
            <p:nvPr/>
          </p:nvSpPr>
          <p:spPr bwMode="auto">
            <a:xfrm>
              <a:off x="5271" y="1308"/>
              <a:ext cx="5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Oberabt</a:t>
              </a:r>
            </a:p>
          </p:txBody>
        </p:sp>
        <p:sp>
          <p:nvSpPr>
            <p:cNvPr id="24656" name="Rectangle 77"/>
            <p:cNvSpPr>
              <a:spLocks noChangeArrowheads="1"/>
            </p:cNvSpPr>
            <p:nvPr/>
          </p:nvSpPr>
          <p:spPr bwMode="auto">
            <a:xfrm>
              <a:off x="3796" y="1300"/>
              <a:ext cx="2056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617" name="Group 86"/>
          <p:cNvGrpSpPr>
            <a:grpSpLocks/>
          </p:cNvGrpSpPr>
          <p:nvPr/>
        </p:nvGrpSpPr>
        <p:grpSpPr bwMode="auto">
          <a:xfrm>
            <a:off x="5543550" y="2673350"/>
            <a:ext cx="3055938" cy="577850"/>
            <a:chOff x="3783" y="1684"/>
            <a:chExt cx="2085" cy="364"/>
          </a:xfrm>
        </p:grpSpPr>
        <p:sp>
          <p:nvSpPr>
            <p:cNvPr id="24643" name="Rectangle 79"/>
            <p:cNvSpPr>
              <a:spLocks noChangeArrowheads="1"/>
            </p:cNvSpPr>
            <p:nvPr/>
          </p:nvSpPr>
          <p:spPr bwMode="auto">
            <a:xfrm>
              <a:off x="3783" y="1836"/>
              <a:ext cx="47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PCSW</a:t>
              </a:r>
            </a:p>
          </p:txBody>
        </p:sp>
        <p:sp>
          <p:nvSpPr>
            <p:cNvPr id="24644" name="Rectangle 80"/>
            <p:cNvSpPr>
              <a:spLocks noChangeArrowheads="1"/>
            </p:cNvSpPr>
            <p:nvPr/>
          </p:nvSpPr>
          <p:spPr bwMode="auto">
            <a:xfrm>
              <a:off x="4311" y="1836"/>
              <a:ext cx="5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PC SW</a:t>
              </a:r>
            </a:p>
          </p:txBody>
        </p:sp>
        <p:sp>
          <p:nvSpPr>
            <p:cNvPr id="24645" name="Rectangle 81"/>
            <p:cNvSpPr>
              <a:spLocks noChangeArrowheads="1"/>
            </p:cNvSpPr>
            <p:nvPr/>
          </p:nvSpPr>
          <p:spPr bwMode="auto">
            <a:xfrm>
              <a:off x="5319" y="1836"/>
              <a:ext cx="4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LTSW</a:t>
              </a:r>
            </a:p>
          </p:txBody>
        </p:sp>
        <p:sp>
          <p:nvSpPr>
            <p:cNvPr id="24646" name="Rectangle 82"/>
            <p:cNvSpPr>
              <a:spLocks noChangeArrowheads="1"/>
            </p:cNvSpPr>
            <p:nvPr/>
          </p:nvSpPr>
          <p:spPr bwMode="auto">
            <a:xfrm>
              <a:off x="3783" y="1692"/>
              <a:ext cx="3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Kurz</a:t>
              </a:r>
            </a:p>
          </p:txBody>
        </p:sp>
        <p:sp>
          <p:nvSpPr>
            <p:cNvPr id="24647" name="Rectangle 83"/>
            <p:cNvSpPr>
              <a:spLocks noChangeArrowheads="1"/>
            </p:cNvSpPr>
            <p:nvPr/>
          </p:nvSpPr>
          <p:spPr bwMode="auto">
            <a:xfrm>
              <a:off x="4311" y="1692"/>
              <a:ext cx="4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Name</a:t>
              </a:r>
            </a:p>
          </p:txBody>
        </p:sp>
        <p:sp>
          <p:nvSpPr>
            <p:cNvPr id="24648" name="Rectangle 84"/>
            <p:cNvSpPr>
              <a:spLocks noChangeArrowheads="1"/>
            </p:cNvSpPr>
            <p:nvPr/>
          </p:nvSpPr>
          <p:spPr bwMode="auto">
            <a:xfrm>
              <a:off x="5271" y="1692"/>
              <a:ext cx="5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Oberabt</a:t>
              </a:r>
            </a:p>
          </p:txBody>
        </p:sp>
        <p:sp>
          <p:nvSpPr>
            <p:cNvPr id="24649" name="Rectangle 85"/>
            <p:cNvSpPr>
              <a:spLocks noChangeArrowheads="1"/>
            </p:cNvSpPr>
            <p:nvPr/>
          </p:nvSpPr>
          <p:spPr bwMode="auto">
            <a:xfrm>
              <a:off x="3796" y="1684"/>
              <a:ext cx="2056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618" name="Group 94"/>
          <p:cNvGrpSpPr>
            <a:grpSpLocks/>
          </p:cNvGrpSpPr>
          <p:nvPr/>
        </p:nvGrpSpPr>
        <p:grpSpPr bwMode="auto">
          <a:xfrm>
            <a:off x="5543550" y="3282950"/>
            <a:ext cx="3055938" cy="577850"/>
            <a:chOff x="3783" y="2068"/>
            <a:chExt cx="2085" cy="364"/>
          </a:xfrm>
        </p:grpSpPr>
        <p:sp>
          <p:nvSpPr>
            <p:cNvPr id="24636" name="Rectangle 87"/>
            <p:cNvSpPr>
              <a:spLocks noChangeArrowheads="1"/>
            </p:cNvSpPr>
            <p:nvPr/>
          </p:nvSpPr>
          <p:spPr bwMode="auto">
            <a:xfrm>
              <a:off x="3783" y="2220"/>
              <a:ext cx="4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LTSW</a:t>
              </a:r>
            </a:p>
          </p:txBody>
        </p:sp>
        <p:sp>
          <p:nvSpPr>
            <p:cNvPr id="24637" name="Rectangle 88"/>
            <p:cNvSpPr>
              <a:spLocks noChangeArrowheads="1"/>
            </p:cNvSpPr>
            <p:nvPr/>
          </p:nvSpPr>
          <p:spPr bwMode="auto">
            <a:xfrm>
              <a:off x="4311" y="2220"/>
              <a:ext cx="79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Leitung SW</a:t>
              </a:r>
            </a:p>
          </p:txBody>
        </p:sp>
        <p:sp>
          <p:nvSpPr>
            <p:cNvPr id="24638" name="Rectangle 89"/>
            <p:cNvSpPr>
              <a:spLocks noChangeArrowheads="1"/>
            </p:cNvSpPr>
            <p:nvPr/>
          </p:nvSpPr>
          <p:spPr bwMode="auto">
            <a:xfrm>
              <a:off x="5319" y="2220"/>
              <a:ext cx="46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b="1"/>
                <a:t>NULL</a:t>
              </a:r>
            </a:p>
          </p:txBody>
        </p:sp>
        <p:sp>
          <p:nvSpPr>
            <p:cNvPr id="24639" name="Rectangle 90"/>
            <p:cNvSpPr>
              <a:spLocks noChangeArrowheads="1"/>
            </p:cNvSpPr>
            <p:nvPr/>
          </p:nvSpPr>
          <p:spPr bwMode="auto">
            <a:xfrm>
              <a:off x="3783" y="2076"/>
              <a:ext cx="3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Kurz</a:t>
              </a:r>
            </a:p>
          </p:txBody>
        </p:sp>
        <p:sp>
          <p:nvSpPr>
            <p:cNvPr id="24640" name="Rectangle 91"/>
            <p:cNvSpPr>
              <a:spLocks noChangeArrowheads="1"/>
            </p:cNvSpPr>
            <p:nvPr/>
          </p:nvSpPr>
          <p:spPr bwMode="auto">
            <a:xfrm>
              <a:off x="4311" y="2076"/>
              <a:ext cx="4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Name</a:t>
              </a:r>
            </a:p>
          </p:txBody>
        </p:sp>
        <p:sp>
          <p:nvSpPr>
            <p:cNvPr id="24641" name="Rectangle 92"/>
            <p:cNvSpPr>
              <a:spLocks noChangeArrowheads="1"/>
            </p:cNvSpPr>
            <p:nvPr/>
          </p:nvSpPr>
          <p:spPr bwMode="auto">
            <a:xfrm>
              <a:off x="5271" y="2076"/>
              <a:ext cx="5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Oberabt</a:t>
              </a:r>
            </a:p>
          </p:txBody>
        </p:sp>
        <p:sp>
          <p:nvSpPr>
            <p:cNvPr id="24642" name="Rectangle 93"/>
            <p:cNvSpPr>
              <a:spLocks noChangeArrowheads="1"/>
            </p:cNvSpPr>
            <p:nvPr/>
          </p:nvSpPr>
          <p:spPr bwMode="auto">
            <a:xfrm>
              <a:off x="3796" y="2068"/>
              <a:ext cx="2056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619" name="Group 102"/>
          <p:cNvGrpSpPr>
            <a:grpSpLocks/>
          </p:cNvGrpSpPr>
          <p:nvPr/>
        </p:nvGrpSpPr>
        <p:grpSpPr bwMode="auto">
          <a:xfrm>
            <a:off x="5543550" y="3892550"/>
            <a:ext cx="3055938" cy="577850"/>
            <a:chOff x="3783" y="2452"/>
            <a:chExt cx="2085" cy="364"/>
          </a:xfrm>
        </p:grpSpPr>
        <p:sp>
          <p:nvSpPr>
            <p:cNvPr id="24629" name="Rectangle 95"/>
            <p:cNvSpPr>
              <a:spLocks noChangeArrowheads="1"/>
            </p:cNvSpPr>
            <p:nvPr/>
          </p:nvSpPr>
          <p:spPr bwMode="auto">
            <a:xfrm>
              <a:off x="3783" y="2604"/>
              <a:ext cx="4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PERS</a:t>
              </a:r>
            </a:p>
          </p:txBody>
        </p:sp>
        <p:sp>
          <p:nvSpPr>
            <p:cNvPr id="24630" name="Rectangle 96"/>
            <p:cNvSpPr>
              <a:spLocks noChangeArrowheads="1"/>
            </p:cNvSpPr>
            <p:nvPr/>
          </p:nvSpPr>
          <p:spPr bwMode="auto">
            <a:xfrm>
              <a:off x="4311" y="2604"/>
              <a:ext cx="6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Personal</a:t>
              </a:r>
            </a:p>
          </p:txBody>
        </p:sp>
        <p:sp>
          <p:nvSpPr>
            <p:cNvPr id="24631" name="Rectangle 97"/>
            <p:cNvSpPr>
              <a:spLocks noChangeArrowheads="1"/>
            </p:cNvSpPr>
            <p:nvPr/>
          </p:nvSpPr>
          <p:spPr bwMode="auto">
            <a:xfrm>
              <a:off x="5319" y="2604"/>
              <a:ext cx="46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b="1"/>
                <a:t>NULL</a:t>
              </a:r>
            </a:p>
          </p:txBody>
        </p:sp>
        <p:sp>
          <p:nvSpPr>
            <p:cNvPr id="24632" name="Rectangle 98"/>
            <p:cNvSpPr>
              <a:spLocks noChangeArrowheads="1"/>
            </p:cNvSpPr>
            <p:nvPr/>
          </p:nvSpPr>
          <p:spPr bwMode="auto">
            <a:xfrm>
              <a:off x="3783" y="2460"/>
              <a:ext cx="3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Kurz</a:t>
              </a:r>
            </a:p>
          </p:txBody>
        </p:sp>
        <p:sp>
          <p:nvSpPr>
            <p:cNvPr id="24633" name="Rectangle 99"/>
            <p:cNvSpPr>
              <a:spLocks noChangeArrowheads="1"/>
            </p:cNvSpPr>
            <p:nvPr/>
          </p:nvSpPr>
          <p:spPr bwMode="auto">
            <a:xfrm>
              <a:off x="4311" y="2460"/>
              <a:ext cx="4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Name</a:t>
              </a:r>
            </a:p>
          </p:txBody>
        </p:sp>
        <p:sp>
          <p:nvSpPr>
            <p:cNvPr id="24634" name="Rectangle 100"/>
            <p:cNvSpPr>
              <a:spLocks noChangeArrowheads="1"/>
            </p:cNvSpPr>
            <p:nvPr/>
          </p:nvSpPr>
          <p:spPr bwMode="auto">
            <a:xfrm>
              <a:off x="5271" y="2460"/>
              <a:ext cx="5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Oberabt</a:t>
              </a:r>
            </a:p>
          </p:txBody>
        </p:sp>
        <p:sp>
          <p:nvSpPr>
            <p:cNvPr id="24635" name="Rectangle 101"/>
            <p:cNvSpPr>
              <a:spLocks noChangeArrowheads="1"/>
            </p:cNvSpPr>
            <p:nvPr/>
          </p:nvSpPr>
          <p:spPr bwMode="auto">
            <a:xfrm>
              <a:off x="3796" y="2452"/>
              <a:ext cx="2056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20" name="Rectangle 103"/>
          <p:cNvSpPr>
            <a:spLocks noChangeArrowheads="1"/>
          </p:cNvSpPr>
          <p:nvPr/>
        </p:nvSpPr>
        <p:spPr bwMode="auto">
          <a:xfrm>
            <a:off x="5543550" y="4514850"/>
            <a:ext cx="1196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Abteilungen</a:t>
            </a:r>
          </a:p>
        </p:txBody>
      </p:sp>
      <p:sp>
        <p:nvSpPr>
          <p:cNvPr id="24621" name="Rectangle 104"/>
          <p:cNvSpPr>
            <a:spLocks noChangeArrowheads="1"/>
          </p:cNvSpPr>
          <p:nvPr/>
        </p:nvSpPr>
        <p:spPr bwMode="auto">
          <a:xfrm>
            <a:off x="428625" y="1073150"/>
            <a:ext cx="8428038" cy="4711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2" name="Rectangle 105"/>
          <p:cNvSpPr>
            <a:spLocks noChangeArrowheads="1"/>
          </p:cNvSpPr>
          <p:nvPr/>
        </p:nvSpPr>
        <p:spPr bwMode="auto">
          <a:xfrm>
            <a:off x="479425" y="5810250"/>
            <a:ext cx="1720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Projektdatenbank</a:t>
            </a:r>
          </a:p>
        </p:txBody>
      </p:sp>
      <p:sp>
        <p:nvSpPr>
          <p:cNvPr id="24623" name="AutoShape 106"/>
          <p:cNvSpPr>
            <a:spLocks noChangeArrowheads="1"/>
          </p:cNvSpPr>
          <p:nvPr/>
        </p:nvSpPr>
        <p:spPr bwMode="auto">
          <a:xfrm>
            <a:off x="4467225" y="1409700"/>
            <a:ext cx="773113" cy="3657600"/>
          </a:xfrm>
          <a:prstGeom prst="roundRect">
            <a:avLst>
              <a:gd name="adj" fmla="val 12495"/>
            </a:avLst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4" name="AutoShape 107"/>
          <p:cNvSpPr>
            <a:spLocks noChangeArrowheads="1"/>
          </p:cNvSpPr>
          <p:nvPr/>
        </p:nvSpPr>
        <p:spPr bwMode="auto">
          <a:xfrm>
            <a:off x="5521325" y="1409700"/>
            <a:ext cx="774700" cy="3048000"/>
          </a:xfrm>
          <a:prstGeom prst="roundRect">
            <a:avLst>
              <a:gd name="adj" fmla="val 12495"/>
            </a:avLst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5" name="Line 108"/>
          <p:cNvSpPr>
            <a:spLocks noChangeShapeType="1"/>
          </p:cNvSpPr>
          <p:nvPr/>
        </p:nvSpPr>
        <p:spPr bwMode="auto">
          <a:xfrm flipH="1">
            <a:off x="4887913" y="2971800"/>
            <a:ext cx="8445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325" name="Rectangle 109"/>
          <p:cNvSpPr>
            <a:spLocks noChangeArrowheads="1"/>
          </p:cNvSpPr>
          <p:nvPr/>
        </p:nvSpPr>
        <p:spPr bwMode="auto">
          <a:xfrm>
            <a:off x="3140075" y="3719513"/>
            <a:ext cx="1658938" cy="3667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/>
              <a:t>Fremdschlüssel</a:t>
            </a:r>
          </a:p>
        </p:txBody>
      </p:sp>
      <p:sp>
        <p:nvSpPr>
          <p:cNvPr id="9326" name="Rectangle 110"/>
          <p:cNvSpPr>
            <a:spLocks noChangeArrowheads="1"/>
          </p:cNvSpPr>
          <p:nvPr/>
        </p:nvSpPr>
        <p:spPr bwMode="auto">
          <a:xfrm>
            <a:off x="6024563" y="3338513"/>
            <a:ext cx="1668462" cy="3667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/>
              <a:t>Primärschlüssel</a:t>
            </a:r>
          </a:p>
        </p:txBody>
      </p:sp>
      <p:sp>
        <p:nvSpPr>
          <p:cNvPr id="25653" name="Rectangle 1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RDM: Tabellen und Schlüssel </a:t>
            </a:r>
            <a:r>
              <a:rPr lang="de-DE" sz="1800">
                <a:latin typeface="Arial" charset="0"/>
                <a:ea typeface="ＭＳ Ｐゴシック" charset="0"/>
              </a:rPr>
              <a:t>(2)</a:t>
            </a:r>
            <a:endParaRPr lang="de-DE">
              <a:latin typeface="Arial" charset="0"/>
              <a:ea typeface="ＭＳ Ｐゴシック" charset="0"/>
            </a:endParaRPr>
          </a:p>
        </p:txBody>
      </p:sp>
      <p:sp>
        <p:nvSpPr>
          <p:cNvPr id="11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659313" y="1752600"/>
            <a:ext cx="3940175" cy="19812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509588" y="3962400"/>
            <a:ext cx="3938587" cy="19812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09588" y="1752600"/>
            <a:ext cx="3938587" cy="19812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6628" name="Rectangle 7"/>
          <p:cNvSpPr>
            <a:spLocks noChangeArrowheads="1"/>
          </p:cNvSpPr>
          <p:nvPr/>
        </p:nvSpPr>
        <p:spPr bwMode="auto">
          <a:xfrm>
            <a:off x="4168775" y="1828800"/>
            <a:ext cx="4465638" cy="169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marL="571500" lvl="1">
              <a:spcBef>
                <a:spcPct val="50000"/>
              </a:spcBef>
            </a:pPr>
            <a:r>
              <a:rPr lang="de-DE" sz="1600" b="1">
                <a:latin typeface="Courier New" charset="0"/>
              </a:rPr>
              <a:t>create table </a:t>
            </a:r>
            <a:r>
              <a:rPr lang="de-DE" sz="1600">
                <a:latin typeface="Courier New" charset="0"/>
              </a:rPr>
              <a:t>Projektdurchfuehrung</a:t>
            </a:r>
          </a:p>
          <a:p>
            <a:pPr marL="571500" lvl="1">
              <a:spcBef>
                <a:spcPct val="50000"/>
              </a:spcBef>
            </a:pPr>
            <a:r>
              <a:rPr lang="de-DE" sz="1600">
                <a:latin typeface="Courier New" charset="0"/>
              </a:rPr>
              <a:t>( Nr </a:t>
            </a:r>
            <a:r>
              <a:rPr lang="de-DE" sz="1600" b="1">
                <a:latin typeface="Courier New" charset="0"/>
              </a:rPr>
              <a:t>integer not null,</a:t>
            </a:r>
          </a:p>
          <a:p>
            <a:pPr marL="571500" lvl="1">
              <a:spcBef>
                <a:spcPct val="50000"/>
              </a:spcBef>
            </a:pPr>
            <a:r>
              <a:rPr lang="de-DE" sz="1600" b="1">
                <a:latin typeface="Courier New" charset="0"/>
              </a:rPr>
              <a:t>  </a:t>
            </a:r>
            <a:r>
              <a:rPr lang="de-DE" sz="1600">
                <a:latin typeface="Courier New" charset="0"/>
              </a:rPr>
              <a:t>Kurz </a:t>
            </a:r>
            <a:r>
              <a:rPr lang="de-DE" sz="1600" b="1">
                <a:latin typeface="Courier New" charset="0"/>
              </a:rPr>
              <a:t>char</a:t>
            </a:r>
            <a:r>
              <a:rPr lang="de-DE" sz="1600">
                <a:latin typeface="Courier New" charset="0"/>
              </a:rPr>
              <a:t>(4) </a:t>
            </a:r>
            <a:r>
              <a:rPr lang="de-DE" sz="1600" b="1">
                <a:latin typeface="Courier New" charset="0"/>
              </a:rPr>
              <a:t>not null</a:t>
            </a:r>
            <a:r>
              <a:rPr lang="de-DE" sz="1600">
                <a:latin typeface="Courier New" charset="0"/>
              </a:rPr>
              <a:t>,</a:t>
            </a:r>
          </a:p>
          <a:p>
            <a:pPr marL="571500" lvl="1">
              <a:spcBef>
                <a:spcPct val="50000"/>
              </a:spcBef>
            </a:pPr>
            <a:r>
              <a:rPr lang="de-DE" sz="1600">
                <a:latin typeface="Courier New" charset="0"/>
              </a:rPr>
              <a:t>  </a:t>
            </a:r>
            <a:r>
              <a:rPr lang="de-DE" sz="1600" b="1">
                <a:latin typeface="Courier New" charset="0"/>
              </a:rPr>
              <a:t>primary key</a:t>
            </a:r>
            <a:r>
              <a:rPr lang="de-DE" sz="1600">
                <a:latin typeface="Courier New" charset="0"/>
              </a:rPr>
              <a:t>(Nr, Kurz) );</a:t>
            </a:r>
          </a:p>
        </p:txBody>
      </p:sp>
      <p:sp>
        <p:nvSpPr>
          <p:cNvPr id="26629" name="Rectangle 8"/>
          <p:cNvSpPr>
            <a:spLocks noChangeArrowheads="1"/>
          </p:cNvSpPr>
          <p:nvPr/>
        </p:nvSpPr>
        <p:spPr bwMode="auto">
          <a:xfrm>
            <a:off x="4641850" y="5562600"/>
            <a:ext cx="409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Referentielle Integrität in SQL: Kapitel 3.2</a:t>
            </a:r>
          </a:p>
        </p:txBody>
      </p:sp>
      <p:sp>
        <p:nvSpPr>
          <p:cNvPr id="2765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RDM: Datendefinition</a:t>
            </a:r>
          </a:p>
        </p:txBody>
      </p:sp>
      <p:sp>
        <p:nvSpPr>
          <p:cNvPr id="2765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5496" y="1196975"/>
            <a:ext cx="8229600" cy="49688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600" b="1" dirty="0">
                <a:latin typeface="Arial" charset="0"/>
                <a:ea typeface="ＭＳ Ｐゴシック" charset="0"/>
              </a:rPr>
              <a:t>Schemadefinition der Projektdatenbank:</a:t>
            </a:r>
            <a:endParaRPr lang="de-DE" sz="16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1600" dirty="0">
              <a:latin typeface="Arial" charset="0"/>
              <a:ea typeface="ＭＳ Ｐゴシック" charset="0"/>
            </a:endParaRPr>
          </a:p>
          <a:p>
            <a:pPr lvl="1">
              <a:buFont typeface="Monotype Sorts" charset="0"/>
              <a:buNone/>
              <a:defRPr/>
            </a:pPr>
            <a:r>
              <a:rPr lang="de-DE" sz="1600" b="1" dirty="0" err="1">
                <a:latin typeface="Courier New" charset="0"/>
                <a:ea typeface="ＭＳ Ｐゴシック" charset="0"/>
              </a:rPr>
              <a:t>create</a:t>
            </a:r>
            <a:r>
              <a:rPr lang="de-DE" sz="1600" b="1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table</a:t>
            </a:r>
            <a:r>
              <a:rPr lang="de-DE" sz="1600" dirty="0">
                <a:latin typeface="Courier New" charset="0"/>
                <a:ea typeface="ＭＳ Ｐゴシック" charset="0"/>
              </a:rPr>
              <a:t> Projekte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( </a:t>
            </a:r>
            <a:r>
              <a:rPr lang="de-DE" sz="1600" dirty="0" err="1">
                <a:latin typeface="Courier New" charset="0"/>
                <a:ea typeface="ＭＳ Ｐゴシック" charset="0"/>
              </a:rPr>
              <a:t>Nr</a:t>
            </a:r>
            <a:r>
              <a:rPr lang="de-DE" sz="1600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>
                <a:latin typeface="Courier New" charset="0"/>
                <a:ea typeface="ＭＳ Ｐゴシック" charset="0"/>
              </a:rPr>
              <a:t>integer not null</a:t>
            </a:r>
            <a:r>
              <a:rPr lang="de-DE" sz="1600" dirty="0">
                <a:latin typeface="Courier New" charset="0"/>
                <a:ea typeface="ＭＳ Ｐゴシック" charset="0"/>
              </a:rPr>
              <a:t>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Titel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char</a:t>
            </a:r>
            <a:r>
              <a:rPr lang="de-DE" sz="1600" dirty="0">
                <a:latin typeface="Courier New" charset="0"/>
                <a:ea typeface="ＭＳ Ｐゴシック" charset="0"/>
              </a:rPr>
              <a:t>(30) </a:t>
            </a:r>
            <a:r>
              <a:rPr lang="de-DE" sz="1600" b="1" dirty="0">
                <a:latin typeface="Courier New" charset="0"/>
                <a:ea typeface="ＭＳ Ｐゴシック" charset="0"/>
              </a:rPr>
              <a:t>not null</a:t>
            </a:r>
            <a:r>
              <a:rPr lang="de-DE" sz="1600" dirty="0">
                <a:latin typeface="Courier New" charset="0"/>
                <a:ea typeface="ＭＳ Ｐゴシック" charset="0"/>
              </a:rPr>
              <a:t>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Budget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decimal</a:t>
            </a:r>
            <a:r>
              <a:rPr lang="de-DE" sz="1600" dirty="0">
                <a:latin typeface="Courier New" charset="0"/>
                <a:ea typeface="ＭＳ Ｐゴシック" charset="0"/>
              </a:rPr>
              <a:t>(10,2) </a:t>
            </a:r>
            <a:r>
              <a:rPr lang="de-DE" sz="1600" b="1" dirty="0">
                <a:latin typeface="Courier New" charset="0"/>
                <a:ea typeface="ＭＳ Ｐゴシック" charset="0"/>
              </a:rPr>
              <a:t>not null</a:t>
            </a:r>
            <a:r>
              <a:rPr lang="de-DE" sz="1600" dirty="0">
                <a:latin typeface="Courier New" charset="0"/>
                <a:ea typeface="ＭＳ Ｐゴシック" charset="0"/>
              </a:rPr>
              <a:t>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primary</a:t>
            </a:r>
            <a:r>
              <a:rPr lang="de-DE" sz="1600" b="1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key</a:t>
            </a:r>
            <a:r>
              <a:rPr lang="de-DE" sz="1600" dirty="0">
                <a:latin typeface="Courier New" charset="0"/>
                <a:ea typeface="ＭＳ Ｐゴシック" charset="0"/>
              </a:rPr>
              <a:t>(</a:t>
            </a:r>
            <a:r>
              <a:rPr lang="de-DE" sz="1600" dirty="0" err="1">
                <a:latin typeface="Courier New" charset="0"/>
                <a:ea typeface="ＭＳ Ｐゴシック" charset="0"/>
              </a:rPr>
              <a:t>Nr</a:t>
            </a:r>
            <a:r>
              <a:rPr lang="de-DE" sz="1600" dirty="0">
                <a:latin typeface="Courier New" charset="0"/>
                <a:ea typeface="ＭＳ Ｐゴシック" charset="0"/>
              </a:rPr>
              <a:t>) );</a:t>
            </a:r>
          </a:p>
          <a:p>
            <a:pPr lvl="1">
              <a:buFont typeface="Monotype Sorts" charset="0"/>
              <a:buNone/>
              <a:defRPr/>
            </a:pPr>
            <a:endParaRPr lang="de-DE" sz="1600" dirty="0" smtClean="0">
              <a:latin typeface="Courier New" charset="0"/>
              <a:ea typeface="ＭＳ Ｐゴシック" charset="0"/>
            </a:endParaRPr>
          </a:p>
          <a:p>
            <a:pPr lvl="1">
              <a:buFont typeface="Monotype Sorts" charset="0"/>
              <a:buNone/>
              <a:defRPr/>
            </a:pPr>
            <a:endParaRPr lang="de-DE" sz="1600" dirty="0">
              <a:latin typeface="Courier New" charset="0"/>
              <a:ea typeface="ＭＳ Ｐゴシック" charset="0"/>
            </a:endParaRPr>
          </a:p>
          <a:p>
            <a:pPr lvl="1">
              <a:buFont typeface="Monotype Sorts" charset="0"/>
              <a:buNone/>
              <a:defRPr/>
            </a:pPr>
            <a:endParaRPr lang="de-DE" sz="1600" dirty="0">
              <a:latin typeface="Courier New" charset="0"/>
              <a:ea typeface="ＭＳ Ｐゴシック" charset="0"/>
            </a:endParaRPr>
          </a:p>
          <a:p>
            <a:pPr lvl="1">
              <a:buFont typeface="Monotype Sorts" charset="0"/>
              <a:buNone/>
              <a:defRPr/>
            </a:pPr>
            <a:r>
              <a:rPr lang="de-DE" sz="1600" b="1" dirty="0" err="1">
                <a:latin typeface="Courier New" charset="0"/>
                <a:ea typeface="ＭＳ Ｐゴシック" charset="0"/>
              </a:rPr>
              <a:t>create</a:t>
            </a:r>
            <a:r>
              <a:rPr lang="de-DE" sz="1600" b="1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table</a:t>
            </a:r>
            <a:r>
              <a:rPr lang="de-DE" sz="1600" dirty="0">
                <a:latin typeface="Courier New" charset="0"/>
                <a:ea typeface="ＭＳ Ｐゴシック" charset="0"/>
              </a:rPr>
              <a:t> Abteilungen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( Kurz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char</a:t>
            </a:r>
            <a:r>
              <a:rPr lang="de-DE" sz="1600" dirty="0">
                <a:latin typeface="Courier New" charset="0"/>
                <a:ea typeface="ＭＳ Ｐゴシック" charset="0"/>
              </a:rPr>
              <a:t>(4) </a:t>
            </a:r>
            <a:r>
              <a:rPr lang="de-DE" sz="1600" b="1" dirty="0">
                <a:latin typeface="Courier New" charset="0"/>
                <a:ea typeface="ＭＳ Ｐゴシック" charset="0"/>
              </a:rPr>
              <a:t>not null</a:t>
            </a:r>
            <a:r>
              <a:rPr lang="de-DE" sz="1600" dirty="0">
                <a:latin typeface="Courier New" charset="0"/>
                <a:ea typeface="ＭＳ Ｐゴシック" charset="0"/>
              </a:rPr>
              <a:t>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Name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char</a:t>
            </a:r>
            <a:r>
              <a:rPr lang="de-DE" sz="1600" dirty="0">
                <a:latin typeface="Courier New" charset="0"/>
                <a:ea typeface="ＭＳ Ｐゴシック" charset="0"/>
              </a:rPr>
              <a:t>(30) </a:t>
            </a:r>
            <a:r>
              <a:rPr lang="de-DE" sz="1600" b="1" dirty="0">
                <a:latin typeface="Courier New" charset="0"/>
                <a:ea typeface="ＭＳ Ｐゴシック" charset="0"/>
              </a:rPr>
              <a:t>not null</a:t>
            </a:r>
            <a:r>
              <a:rPr lang="de-DE" sz="1600" dirty="0">
                <a:latin typeface="Courier New" charset="0"/>
                <a:ea typeface="ＭＳ Ｐゴシック" charset="0"/>
              </a:rPr>
              <a:t>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</a:t>
            </a:r>
            <a:r>
              <a:rPr lang="de-DE" sz="1600" dirty="0" err="1">
                <a:latin typeface="Courier New" charset="0"/>
                <a:ea typeface="ＭＳ Ｐゴシック" charset="0"/>
              </a:rPr>
              <a:t>Oberabt</a:t>
            </a:r>
            <a:r>
              <a:rPr lang="de-DE" sz="1600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char</a:t>
            </a:r>
            <a:r>
              <a:rPr lang="de-DE" sz="1600" dirty="0">
                <a:latin typeface="Courier New" charset="0"/>
                <a:ea typeface="ＭＳ Ｐゴシック" charset="0"/>
              </a:rPr>
              <a:t>(4),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primary</a:t>
            </a:r>
            <a:r>
              <a:rPr lang="de-DE" sz="1600" b="1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key</a:t>
            </a:r>
            <a:r>
              <a:rPr lang="de-DE" sz="1600" dirty="0">
                <a:latin typeface="Courier New" charset="0"/>
                <a:ea typeface="ＭＳ Ｐゴシック" charset="0"/>
              </a:rPr>
              <a:t>(Kurz) );</a:t>
            </a:r>
          </a:p>
        </p:txBody>
      </p:sp>
      <p:sp>
        <p:nvSpPr>
          <p:cNvPr id="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42925" y="1343025"/>
            <a:ext cx="8120063" cy="644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/>
              <a:t>Referentielle Integrität: Zu jedem benutzten Fremdschlüssel existiert ein </a:t>
            </a:r>
          </a:p>
          <a:p>
            <a:pPr>
              <a:defRPr/>
            </a:pPr>
            <a:r>
              <a:rPr lang="de-DE"/>
              <a:t>Tupel mit einem entsprechenden Primärschlüsselwert in der referenzierten Tabelle.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RDM: Referentielle Integrität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de-DE" sz="180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180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180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1800">
                <a:latin typeface="Arial" charset="0"/>
                <a:ea typeface="ＭＳ Ｐゴシック" charset="0"/>
              </a:rPr>
              <a:t>Überprüfung der referentiellen Integrität ist notwendig beim</a:t>
            </a:r>
          </a:p>
          <a:p>
            <a:pPr lvl="1">
              <a:defRPr/>
            </a:pPr>
            <a:r>
              <a:rPr lang="de-DE" sz="1800">
                <a:latin typeface="Arial" charset="0"/>
                <a:ea typeface="ＭＳ Ｐゴシック" charset="0"/>
              </a:rPr>
              <a:t>Einfügen eines neuen Fremdschlüsselwertes in eine Beziehungstabelle.  Das referenzierte Objekt mit diesem Wert als Primärschlüssel muss existieren.</a:t>
            </a:r>
          </a:p>
          <a:p>
            <a:pPr lvl="1">
              <a:defRPr/>
            </a:pPr>
            <a:r>
              <a:rPr lang="de-DE" sz="1800">
                <a:latin typeface="Arial" charset="0"/>
                <a:ea typeface="ＭＳ Ｐゴシック" charset="0"/>
              </a:rPr>
              <a:t>Löschen eines Tupels aus einer Entitätentabelle.  Auf dieses Tupel dürfen keine Referenzen bestehen.  Gibt es noch Referenzen, bieten sich mehrere Möglichkeiten an:</a:t>
            </a:r>
          </a:p>
          <a:p>
            <a:pPr lvl="2">
              <a:defRPr/>
            </a:pPr>
            <a:r>
              <a:rPr lang="de-DE" sz="1800">
                <a:latin typeface="Arial" charset="0"/>
                <a:ea typeface="ＭＳ Ｐゴシック" charset="0"/>
              </a:rPr>
              <a:t>Eine Fehlermeldung wird erzeugt.</a:t>
            </a:r>
          </a:p>
          <a:p>
            <a:pPr lvl="2">
              <a:defRPr/>
            </a:pPr>
            <a:r>
              <a:rPr lang="de-DE" sz="1800">
                <a:latin typeface="Arial" charset="0"/>
                <a:ea typeface="ＭＳ Ｐゴシック" charset="0"/>
              </a:rPr>
              <a:t>Propagierung der Löschoperation, das referenzierende Tupel wird ebenfalls gelöscht (</a:t>
            </a:r>
            <a:r>
              <a:rPr lang="de-DE" sz="1800">
                <a:latin typeface="Monotype Sorts" charset="0"/>
                <a:ea typeface="ＭＳ Ｐゴシック" charset="0"/>
              </a:rPr>
              <a:t></a:t>
            </a:r>
            <a:r>
              <a:rPr lang="de-DE" sz="1800">
                <a:latin typeface="Arial" charset="0"/>
                <a:ea typeface="ＭＳ Ｐゴシック" charset="0"/>
              </a:rPr>
              <a:t> </a:t>
            </a:r>
            <a:r>
              <a:rPr lang="de-DE" sz="1800" i="1">
                <a:latin typeface="Arial" charset="0"/>
                <a:ea typeface="ＭＳ Ｐゴシック" charset="0"/>
              </a:rPr>
              <a:t>kaskadiertes Löschen</a:t>
            </a:r>
            <a:r>
              <a:rPr lang="de-DE" sz="1800">
                <a:latin typeface="Arial" charset="0"/>
                <a:ea typeface="ＭＳ Ｐゴシック" charset="0"/>
              </a:rPr>
              <a:t>).</a:t>
            </a:r>
          </a:p>
          <a:p>
            <a:pPr lvl="2">
              <a:defRPr/>
            </a:pPr>
            <a:r>
              <a:rPr lang="de-DE" sz="1800">
                <a:latin typeface="Arial" charset="0"/>
                <a:ea typeface="ＭＳ Ｐゴシック" charset="0"/>
              </a:rPr>
              <a:t>Die Referenzen können durch Setzen des Fremdschlüssels auf einen Nullwert ungültig gemacht werden, sofern dieser nicht Bestandteil des Schlüssels ist.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Referentielle 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Integrität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69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de-DE" sz="1800">
                <a:latin typeface="Arial" charset="0"/>
                <a:ea typeface="ＭＳ Ｐゴシック" charset="0"/>
                <a:cs typeface="ＭＳ Ｐゴシック" charset="0"/>
              </a:rPr>
              <a:t>Im allgemeinen besteht ein Fremdschlüssel einer Tabelle</a:t>
            </a:r>
            <a:r>
              <a:rPr lang="de-DE" sz="1800" i="1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>
                <a:latin typeface="Courier New" charset="0"/>
                <a:ea typeface="ＭＳ Ｐゴシック" charset="0"/>
                <a:cs typeface="ＭＳ Ｐゴシック" charset="0"/>
              </a:rPr>
              <a:t>T</a:t>
            </a:r>
            <a:r>
              <a:rPr lang="de-DE" sz="1800" i="1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>
                <a:latin typeface="Arial" charset="0"/>
                <a:ea typeface="ＭＳ Ｐゴシック" charset="0"/>
                <a:cs typeface="ＭＳ Ｐゴシック" charset="0"/>
              </a:rPr>
              <a:t>aus einer Liste von Spalten, der eine typkompatible Liste von Spalten in </a:t>
            </a:r>
            <a:r>
              <a:rPr lang="de-DE" sz="1800">
                <a:latin typeface="Courier New" charset="0"/>
                <a:ea typeface="ＭＳ Ｐゴシック" charset="0"/>
                <a:cs typeface="ＭＳ Ｐゴシック" charset="0"/>
              </a:rPr>
              <a:t>S</a:t>
            </a:r>
            <a:r>
              <a:rPr lang="de-DE" sz="1800">
                <a:latin typeface="Arial" charset="0"/>
                <a:ea typeface="ＭＳ Ｐゴシック" charset="0"/>
                <a:cs typeface="ＭＳ Ｐゴシック" charset="0"/>
              </a:rPr>
              <a:t> entspricht:</a:t>
            </a:r>
          </a:p>
          <a:p>
            <a:pPr marL="0" indent="0">
              <a:buFontTx/>
              <a:buNone/>
            </a:pPr>
            <a:endParaRPr lang="de-DE" sz="180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>
                <a:latin typeface="Arial" charset="0"/>
                <a:ea typeface="ＭＳ Ｐゴシック" charset="0"/>
                <a:cs typeface="ＭＳ Ｐゴシック" charset="0"/>
              </a:rPr>
              <a:t>Sind </a:t>
            </a:r>
            <a:r>
              <a:rPr lang="de-DE" sz="1800">
                <a:latin typeface="Courier New" charset="0"/>
                <a:ea typeface="ＭＳ Ｐゴシック" charset="0"/>
                <a:cs typeface="ＭＳ Ｐゴシック" charset="0"/>
              </a:rPr>
              <a:t>B</a:t>
            </a:r>
            <a:r>
              <a:rPr lang="de-DE" sz="1800" baseline="-25000">
                <a:latin typeface="Courier New" charset="0"/>
                <a:ea typeface="ＭＳ Ｐゴシック" charset="0"/>
                <a:cs typeface="ＭＳ Ｐゴシック" charset="0"/>
              </a:rPr>
              <a:t>1</a:t>
            </a:r>
            <a:r>
              <a:rPr lang="de-DE" sz="1800">
                <a:latin typeface="Courier New" charset="0"/>
                <a:ea typeface="ＭＳ Ｐゴシック" charset="0"/>
                <a:cs typeface="ＭＳ Ｐゴシック" charset="0"/>
              </a:rPr>
              <a:t>, B</a:t>
            </a:r>
            <a:r>
              <a:rPr lang="de-DE" sz="1800" baseline="-25000">
                <a:latin typeface="Courier New" charset="0"/>
                <a:ea typeface="ＭＳ Ｐゴシック" charset="0"/>
                <a:cs typeface="ＭＳ Ｐゴシック" charset="0"/>
              </a:rPr>
              <a:t>2</a:t>
            </a:r>
            <a:r>
              <a:rPr lang="de-DE" sz="1800">
                <a:latin typeface="Courier New" charset="0"/>
                <a:ea typeface="ＭＳ Ｐゴシック" charset="0"/>
                <a:cs typeface="ＭＳ Ｐゴシック" charset="0"/>
              </a:rPr>
              <a:t>, ...,B</a:t>
            </a:r>
            <a:r>
              <a:rPr lang="de-DE" sz="1800" baseline="-25000">
                <a:latin typeface="Courier New" charset="0"/>
                <a:ea typeface="ＭＳ Ｐゴシック" charset="0"/>
                <a:cs typeface="ＭＳ Ｐゴシック" charset="0"/>
              </a:rPr>
              <a:t>n</a:t>
            </a:r>
            <a:r>
              <a:rPr lang="de-DE" sz="1800">
                <a:latin typeface="Courier New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>
                <a:latin typeface="Arial" charset="0"/>
                <a:ea typeface="ＭＳ Ｐゴシック" charset="0"/>
                <a:cs typeface="ＭＳ Ｐゴシック" charset="0"/>
              </a:rPr>
              <a:t>die Primärschlüsselspalten von </a:t>
            </a:r>
            <a:r>
              <a:rPr lang="de-DE" sz="1800">
                <a:latin typeface="Courier New" charset="0"/>
                <a:ea typeface="ＭＳ Ｐゴシック" charset="0"/>
                <a:cs typeface="ＭＳ Ｐゴシック" charset="0"/>
              </a:rPr>
              <a:t>S</a:t>
            </a:r>
            <a:r>
              <a:rPr lang="de-DE" sz="1800">
                <a:latin typeface="Arial" charset="0"/>
                <a:ea typeface="ＭＳ Ｐゴシック" charset="0"/>
                <a:cs typeface="ＭＳ Ｐゴシック" charset="0"/>
              </a:rPr>
              <a:t>, kann ihre Angabe entfallen.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690197" y="1924050"/>
            <a:ext cx="6970321" cy="95154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>
                <a:latin typeface="Courier New" charset="0"/>
              </a:rPr>
              <a:t>create table </a:t>
            </a:r>
            <a:r>
              <a:rPr lang="de-DE" sz="1400">
                <a:latin typeface="Courier New" charset="0"/>
              </a:rPr>
              <a:t>T</a:t>
            </a:r>
          </a:p>
          <a:p>
            <a:pPr>
              <a:defRPr/>
            </a:pPr>
            <a:r>
              <a:rPr lang="de-DE" sz="1400">
                <a:latin typeface="Courier New" charset="0"/>
              </a:rPr>
              <a:t>  (...</a:t>
            </a:r>
          </a:p>
          <a:p>
            <a:pPr>
              <a:defRPr/>
            </a:pPr>
            <a:r>
              <a:rPr lang="de-DE" sz="1400">
                <a:latin typeface="Courier New" charset="0"/>
              </a:rPr>
              <a:t>   </a:t>
            </a:r>
            <a:r>
              <a:rPr lang="de-DE" sz="1400" b="1">
                <a:latin typeface="Courier New" charset="0"/>
              </a:rPr>
              <a:t>constraint</a:t>
            </a:r>
            <a:r>
              <a:rPr lang="de-DE" sz="1400">
                <a:latin typeface="Courier New" charset="0"/>
              </a:rPr>
              <a:t> Name</a:t>
            </a:r>
          </a:p>
          <a:p>
            <a:pPr>
              <a:defRPr/>
            </a:pPr>
            <a:r>
              <a:rPr lang="de-DE" sz="1400">
                <a:latin typeface="Courier New" charset="0"/>
              </a:rPr>
              <a:t>     </a:t>
            </a:r>
            <a:r>
              <a:rPr lang="de-DE" sz="1400" b="1">
                <a:latin typeface="Courier New" charset="0"/>
              </a:rPr>
              <a:t>foreign key</a:t>
            </a:r>
            <a:r>
              <a:rPr lang="de-DE" sz="1400">
                <a:latin typeface="Courier New" charset="0"/>
              </a:rPr>
              <a:t>(A</a:t>
            </a:r>
            <a:r>
              <a:rPr lang="de-DE" sz="1400" baseline="-25000">
                <a:latin typeface="Courier New" charset="0"/>
              </a:rPr>
              <a:t>1</a:t>
            </a:r>
            <a:r>
              <a:rPr lang="de-DE" sz="1400">
                <a:latin typeface="Courier New" charset="0"/>
              </a:rPr>
              <a:t>, A</a:t>
            </a:r>
            <a:r>
              <a:rPr lang="de-DE" sz="1400" baseline="-25000">
                <a:latin typeface="Courier New" charset="0"/>
              </a:rPr>
              <a:t>2</a:t>
            </a:r>
            <a:r>
              <a:rPr lang="de-DE" sz="1400">
                <a:latin typeface="Courier New" charset="0"/>
              </a:rPr>
              <a:t>, ..., A</a:t>
            </a:r>
            <a:r>
              <a:rPr lang="de-DE" sz="1400" baseline="-25000">
                <a:latin typeface="Courier New" charset="0"/>
              </a:rPr>
              <a:t>n</a:t>
            </a:r>
            <a:r>
              <a:rPr lang="de-DE" sz="1400">
                <a:latin typeface="Courier New" charset="0"/>
              </a:rPr>
              <a:t>) </a:t>
            </a:r>
            <a:r>
              <a:rPr lang="de-DE" sz="1400" b="1">
                <a:latin typeface="Courier New" charset="0"/>
              </a:rPr>
              <a:t>references</a:t>
            </a:r>
            <a:r>
              <a:rPr lang="de-DE" sz="1400">
                <a:latin typeface="Courier New" charset="0"/>
              </a:rPr>
              <a:t> (S(B</a:t>
            </a:r>
            <a:r>
              <a:rPr lang="de-DE" sz="1400" baseline="-25000">
                <a:latin typeface="Courier New" charset="0"/>
              </a:rPr>
              <a:t>1</a:t>
            </a:r>
            <a:r>
              <a:rPr lang="de-DE" sz="1400">
                <a:latin typeface="Courier New" charset="0"/>
              </a:rPr>
              <a:t>, B</a:t>
            </a:r>
            <a:r>
              <a:rPr lang="de-DE" sz="1400" baseline="-25000">
                <a:latin typeface="Courier New" charset="0"/>
              </a:rPr>
              <a:t>2</a:t>
            </a:r>
            <a:r>
              <a:rPr lang="de-DE" sz="1400">
                <a:latin typeface="Courier New" charset="0"/>
              </a:rPr>
              <a:t>, ..., B</a:t>
            </a:r>
            <a:r>
              <a:rPr lang="de-DE" sz="1400" baseline="-25000">
                <a:latin typeface="Courier New" charset="0"/>
              </a:rPr>
              <a:t>n</a:t>
            </a:r>
            <a:r>
              <a:rPr lang="de-DE" sz="1400">
                <a:latin typeface="Courier New" charset="0"/>
              </a:rPr>
              <a:t>))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1336431" y="4191000"/>
            <a:ext cx="6402395" cy="6437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800" b="1"/>
              <a:t>Beachte</a:t>
            </a:r>
            <a:r>
              <a:rPr lang="de-DE" sz="1800"/>
              <a:t>: Rekursive Beziehungen (z.B. Abteilung : Oberabteilung)</a:t>
            </a:r>
          </a:p>
          <a:p>
            <a:pPr>
              <a:defRPr/>
            </a:pPr>
            <a:r>
              <a:rPr lang="de-DE" sz="1800"/>
              <a:t>führen zu reflexiven Fremdschlüsseldeklarationen (</a:t>
            </a:r>
            <a:r>
              <a:rPr lang="de-DE" sz="1800">
                <a:latin typeface="Courier New" charset="0"/>
              </a:rPr>
              <a:t>S</a:t>
            </a:r>
            <a:r>
              <a:rPr lang="de-DE" sz="1800"/>
              <a:t> = </a:t>
            </a:r>
            <a:r>
              <a:rPr lang="de-DE" sz="1800">
                <a:latin typeface="Courier New" charset="0"/>
              </a:rPr>
              <a:t>T</a:t>
            </a:r>
            <a:r>
              <a:rPr lang="de-DE" sz="180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409908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1652</TotalTime>
  <Words>2741</Words>
  <Application>Microsoft Macintosh PowerPoint</Application>
  <PresentationFormat>On-screen Show (4:3)</PresentationFormat>
  <Paragraphs>1054</Paragraphs>
  <Slides>42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7" baseType="lpstr">
      <vt:lpstr>Apple Chancery</vt:lpstr>
      <vt:lpstr>Calibri</vt:lpstr>
      <vt:lpstr>Comic Sans MS</vt:lpstr>
      <vt:lpstr>Courier New</vt:lpstr>
      <vt:lpstr>Lucida Handwriting</vt:lpstr>
      <vt:lpstr>Monotype Sorts</vt:lpstr>
      <vt:lpstr>ＭＳ Ｐゴシック</vt:lpstr>
      <vt:lpstr>Myriad Pro</vt:lpstr>
      <vt:lpstr>Symbol</vt:lpstr>
      <vt:lpstr>Tahoma</vt:lpstr>
      <vt:lpstr>Times New Roman</vt:lpstr>
      <vt:lpstr>Wingdings</vt:lpstr>
      <vt:lpstr>Arial</vt:lpstr>
      <vt:lpstr>7_Standarddesign</vt:lpstr>
      <vt:lpstr>Formel</vt:lpstr>
      <vt:lpstr>Datenbanken Das Relationale Datenmodell</vt:lpstr>
      <vt:lpstr>RDM: Überblick über die Konzepte (1)</vt:lpstr>
      <vt:lpstr>RDM: Überblick über die Konzepte (2)</vt:lpstr>
      <vt:lpstr>RDM: Projektdatenbank</vt:lpstr>
      <vt:lpstr>RDM: Tabellen und Schlüssel (1)</vt:lpstr>
      <vt:lpstr>RDM: Tabellen und Schlüssel (2)</vt:lpstr>
      <vt:lpstr>RDM: Datendefinition</vt:lpstr>
      <vt:lpstr>RDM: Referentielle Integrität</vt:lpstr>
      <vt:lpstr>Referentielle Integrität</vt:lpstr>
      <vt:lpstr>Acknowledgments / Skript zur Vorlesung</vt:lpstr>
      <vt:lpstr>PowerPoint Presentation</vt:lpstr>
      <vt:lpstr>Relationale Darstellung von Entitytypen</vt:lpstr>
      <vt:lpstr>Relationale Darstellung von Beziehungen</vt:lpstr>
      <vt:lpstr>Beziehungen unseres Beispiel-Schemas</vt:lpstr>
      <vt:lpstr>Schlüssel der Relationen</vt:lpstr>
      <vt:lpstr>Ausprägung der Beziehung hören</vt:lpstr>
      <vt:lpstr>Notation für Relationenschemata</vt:lpstr>
      <vt:lpstr>Verfeinerung des relationalen Schemas</vt:lpstr>
      <vt:lpstr>Verfeinerung des relationalen Schemas</vt:lpstr>
      <vt:lpstr>Ausprägung von Professoren und Vorlesung</vt:lpstr>
      <vt:lpstr>Vorsicht: So geht es NICHT</vt:lpstr>
      <vt:lpstr>Anomalien</vt:lpstr>
      <vt:lpstr>Relationale Modellierung der Generalisierung</vt:lpstr>
      <vt:lpstr>Vereinbarung zur Notation</vt:lpstr>
      <vt:lpstr>Funktionale Abhängigkeiten</vt:lpstr>
      <vt:lpstr>Beispiel</vt:lpstr>
      <vt:lpstr>Schlüssel</vt:lpstr>
      <vt:lpstr>Schlüsselbestimmung</vt:lpstr>
      <vt:lpstr>Bestimmung funktionaler Abhängigkeiten</vt:lpstr>
      <vt:lpstr>RDM: Entwurf relationaler Schemata</vt:lpstr>
      <vt:lpstr>RDM: Relationale Algebra – Operatoren (1)</vt:lpstr>
      <vt:lpstr>RDM: Relationale Algebra – Operatoren (2)</vt:lpstr>
      <vt:lpstr>RDM: Relationale Algebra – Operatoren (3)</vt:lpstr>
      <vt:lpstr>RDM: Relationale Algebra – Operatoren (4)</vt:lpstr>
      <vt:lpstr>RDM: Relationale Algebra – Operatoren (5)</vt:lpstr>
      <vt:lpstr>RDM: Relationale Algebra – Operatoren (6)</vt:lpstr>
      <vt:lpstr>RDM: Relationale Algebra – Operatoren (7)</vt:lpstr>
      <vt:lpstr>RDM: Relationale Algebra – Operatoren (8)</vt:lpstr>
      <vt:lpstr>RDM: Relationale Algebra – Operatoren (9)</vt:lpstr>
      <vt:lpstr>RDM: Relationale Algebra – Operatoren (10)</vt:lpstr>
      <vt:lpstr>RDM: Relationale Algebra – Operatoren (11)</vt:lpstr>
      <vt:lpstr>RDM: Relationale Algebra als Anfragesprache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181</cp:revision>
  <dcterms:created xsi:type="dcterms:W3CDTF">2010-04-27T12:26:40Z</dcterms:created>
  <dcterms:modified xsi:type="dcterms:W3CDTF">2017-05-02T14:14:07Z</dcterms:modified>
</cp:coreProperties>
</file>