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273" r:id="rId2"/>
    <p:sldId id="471" r:id="rId3"/>
    <p:sldId id="466" r:id="rId4"/>
    <p:sldId id="335" r:id="rId5"/>
    <p:sldId id="336" r:id="rId6"/>
    <p:sldId id="452" r:id="rId7"/>
    <p:sldId id="339" r:id="rId8"/>
    <p:sldId id="500" r:id="rId9"/>
    <p:sldId id="342" r:id="rId10"/>
    <p:sldId id="343" r:id="rId11"/>
    <p:sldId id="344" r:id="rId12"/>
    <p:sldId id="345" r:id="rId13"/>
    <p:sldId id="347" r:id="rId14"/>
    <p:sldId id="349" r:id="rId15"/>
    <p:sldId id="350" r:id="rId16"/>
    <p:sldId id="351" r:id="rId17"/>
    <p:sldId id="352" r:id="rId18"/>
    <p:sldId id="359" r:id="rId19"/>
    <p:sldId id="362" r:id="rId20"/>
    <p:sldId id="473" r:id="rId21"/>
    <p:sldId id="484" r:id="rId22"/>
    <p:sldId id="485" r:id="rId23"/>
    <p:sldId id="486" r:id="rId24"/>
    <p:sldId id="487" r:id="rId25"/>
    <p:sldId id="491" r:id="rId26"/>
    <p:sldId id="355" r:id="rId27"/>
    <p:sldId id="475" r:id="rId28"/>
    <p:sldId id="492" r:id="rId29"/>
    <p:sldId id="477" r:id="rId30"/>
    <p:sldId id="459" r:id="rId31"/>
    <p:sldId id="460" r:id="rId32"/>
    <p:sldId id="499" r:id="rId33"/>
    <p:sldId id="391" r:id="rId34"/>
    <p:sldId id="393" r:id="rId35"/>
    <p:sldId id="392" r:id="rId36"/>
    <p:sldId id="395" r:id="rId37"/>
    <p:sldId id="396" r:id="rId38"/>
    <p:sldId id="397" r:id="rId39"/>
    <p:sldId id="398" r:id="rId40"/>
    <p:sldId id="501" r:id="rId41"/>
    <p:sldId id="399" r:id="rId42"/>
    <p:sldId id="400" r:id="rId43"/>
    <p:sldId id="401" r:id="rId44"/>
    <p:sldId id="470" r:id="rId45"/>
    <p:sldId id="403" r:id="rId46"/>
    <p:sldId id="405" r:id="rId47"/>
    <p:sldId id="406" r:id="rId48"/>
    <p:sldId id="407" r:id="rId49"/>
    <p:sldId id="408" r:id="rId50"/>
    <p:sldId id="498" r:id="rId51"/>
    <p:sldId id="505" r:id="rId52"/>
    <p:sldId id="417" r:id="rId53"/>
    <p:sldId id="506" r:id="rId54"/>
    <p:sldId id="507" r:id="rId55"/>
    <p:sldId id="418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488" r:id="rId68"/>
    <p:sldId id="489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2EF0"/>
    <a:srgbClr val="0833FF"/>
    <a:srgbClr val="06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1"/>
    <p:restoredTop sz="94630"/>
  </p:normalViewPr>
  <p:slideViewPr>
    <p:cSldViewPr>
      <p:cViewPr varScale="1">
        <p:scale>
          <a:sx n="119" d="100"/>
          <a:sy n="119" d="100"/>
        </p:scale>
        <p:origin x="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29.05.17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29.05.17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36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0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5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3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4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2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8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2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Datenbanken: SQL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Dennis Heinrich (Übungen)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066800"/>
            <a:ext cx="5837340" cy="5257800"/>
          </a:xfrm>
          <a:noFill/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smtClean="0">
                <a:ea typeface="ＭＳ Ｐゴシック" charset="0"/>
              </a:rPr>
              <a:t>Reguläre </a:t>
            </a:r>
            <a:r>
              <a:rPr lang="de-DE" sz="1800" b="1" dirty="0">
                <a:ea typeface="ＭＳ Ｐゴシック" charset="0"/>
              </a:rPr>
              <a:t>Namen </a:t>
            </a:r>
            <a:r>
              <a:rPr lang="de-DE" sz="1800" dirty="0">
                <a:ea typeface="ＭＳ Ｐゴシック" charset="0"/>
              </a:rPr>
              <a:t>beginnen mit einem Buchstaben gefolgt von evtl. weiteren Buchstaben,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Ziffern </a:t>
            </a:r>
            <a:r>
              <a:rPr lang="de-DE" sz="1800" dirty="0">
                <a:ea typeface="ＭＳ Ｐゴシック" charset="0"/>
              </a:rPr>
              <a:t>und </a:t>
            </a:r>
            <a:r>
              <a:rPr lang="de-DE" sz="1800" dirty="0" smtClean="0">
                <a:ea typeface="ＭＳ Ｐゴシック" charset="0"/>
              </a:rPr>
              <a:t>_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Schlüsselworte</a:t>
            </a:r>
            <a:r>
              <a:rPr lang="de-DE" sz="1800" dirty="0">
                <a:ea typeface="ＭＳ Ｐゴシック" charset="0"/>
              </a:rPr>
              <a:t>: SQL definiert über 210 Namen als Schlüsselworte, die nicht kontextsensitiv </a:t>
            </a:r>
            <a:r>
              <a:rPr lang="de-DE" sz="1800" dirty="0" smtClean="0">
                <a:ea typeface="ＭＳ Ｐゴシック" charset="0"/>
              </a:rPr>
              <a:t>sind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Begrenzte </a:t>
            </a:r>
            <a:r>
              <a:rPr lang="de-DE" sz="1800" b="1" dirty="0" smtClean="0">
                <a:ea typeface="ＭＳ Ｐゴシック" charset="0"/>
              </a:rPr>
              <a:t>Namen</a:t>
            </a:r>
            <a:r>
              <a:rPr lang="de-DE" sz="1800" dirty="0" smtClean="0">
                <a:ea typeface="ＭＳ Ｐゴシック" charset="0"/>
              </a:rPr>
              <a:t>:</a:t>
            </a:r>
            <a:r>
              <a:rPr lang="de-DE" sz="1800" b="1" dirty="0" smtClean="0">
                <a:ea typeface="ＭＳ Ｐゴシック" charset="0"/>
              </a:rPr>
              <a:t> </a:t>
            </a:r>
            <a:br>
              <a:rPr lang="de-DE" sz="1800" b="1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Zeichenketten </a:t>
            </a:r>
            <a:r>
              <a:rPr lang="de-DE" sz="1800" dirty="0">
                <a:ea typeface="ＭＳ Ｐゴシック" charset="0"/>
              </a:rPr>
              <a:t>in doppelten </a:t>
            </a:r>
            <a:r>
              <a:rPr lang="de-DE" sz="1800" dirty="0" smtClean="0">
                <a:ea typeface="ＭＳ Ｐゴシック" charset="0"/>
              </a:rPr>
              <a:t>Anführungszeichen (Verwendung von Schlüsselworten als Namen)</a:t>
            </a:r>
          </a:p>
          <a:p>
            <a:pPr lvl="1"/>
            <a:r>
              <a:rPr lang="de-DE" sz="1800" b="1" dirty="0" err="1" smtClean="0">
                <a:ea typeface="ＭＳ Ｐゴシック" charset="0"/>
              </a:rPr>
              <a:t>Literale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dienen zur Benennung von Werten der SQL-Basistypen</a:t>
            </a:r>
          </a:p>
          <a:p>
            <a:pPr lvl="1"/>
            <a:r>
              <a:rPr lang="de-DE" sz="1800" dirty="0">
                <a:ea typeface="ＭＳ Ｐゴシック" charset="0"/>
              </a:rPr>
              <a:t>weitere Symbole (Operatoren etc.)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95084" y="2305051"/>
            <a:ext cx="1691094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de-DE" sz="1400" b="1">
                <a:latin typeface="Courier New" charset="0"/>
              </a:rPr>
              <a:t>create, select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82649" y="3789040"/>
            <a:ext cx="2660748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'abc'      </a:t>
            </a:r>
            <a:r>
              <a:rPr lang="de-DE" sz="1400" b="1">
                <a:latin typeface="Courier New" charset="0"/>
              </a:rPr>
              <a:t>character</a:t>
            </a:r>
            <a:r>
              <a:rPr lang="de-DE" sz="1400">
                <a:latin typeface="Courier New" charset="0"/>
              </a:rPr>
              <a:t>(3)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123        </a:t>
            </a:r>
            <a:r>
              <a:rPr lang="de-DE" sz="1400" b="1">
                <a:latin typeface="Courier New" charset="0"/>
              </a:rPr>
              <a:t>smallint</a:t>
            </a:r>
            <a:endParaRPr lang="de-DE" sz="140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B'101010'  </a:t>
            </a:r>
            <a:r>
              <a:rPr lang="de-DE" sz="1400" b="1">
                <a:latin typeface="Courier New" charset="0"/>
              </a:rPr>
              <a:t>bit</a:t>
            </a:r>
            <a:r>
              <a:rPr lang="de-DE" sz="1400">
                <a:latin typeface="Courier New" charset="0"/>
              </a:rPr>
              <a:t>(6)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940152" y="2990851"/>
            <a:ext cx="2445269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>
                <a:latin typeface="Courier New" charset="0"/>
              </a:rPr>
              <a:t>"</a:t>
            </a:r>
            <a:r>
              <a:rPr lang="de-DE" sz="1400" dirty="0" err="1">
                <a:latin typeface="Courier New" charset="0"/>
              </a:rPr>
              <a:t>intersect</a:t>
            </a:r>
            <a:r>
              <a:rPr lang="de-DE" sz="1400" dirty="0">
                <a:latin typeface="Courier New" charset="0"/>
              </a:rPr>
              <a:t>", "</a:t>
            </a:r>
            <a:r>
              <a:rPr lang="de-DE" sz="1400" dirty="0" err="1">
                <a:latin typeface="Courier New" charset="0"/>
              </a:rPr>
              <a:t>create</a:t>
            </a:r>
            <a:r>
              <a:rPr lang="de-DE" sz="1400" dirty="0">
                <a:latin typeface="Courier New" charset="0"/>
              </a:rPr>
              <a:t>"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982649" y="1619251"/>
            <a:ext cx="158335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Peter, mary33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82649" y="470344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&lt;, &gt;, =, %, &amp;, (, ), 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*, +,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  <a:noFill/>
        </p:spPr>
        <p:txBody>
          <a:bodyPr/>
          <a:lstStyle/>
          <a:p>
            <a:r>
              <a:rPr lang="de-DE" sz="2000" dirty="0" smtClean="0">
                <a:ea typeface="ＭＳ Ｐゴシック" charset="0"/>
              </a:rPr>
              <a:t>SQL-Schema </a:t>
            </a:r>
            <a:r>
              <a:rPr lang="de-DE" sz="2000" dirty="0">
                <a:ea typeface="ＭＳ Ｐゴシック" charset="0"/>
              </a:rPr>
              <a:t>ist </a:t>
            </a:r>
            <a:r>
              <a:rPr lang="de-DE" sz="2000" i="1" dirty="0" smtClean="0">
                <a:ea typeface="ＭＳ Ｐゴシック" charset="0"/>
              </a:rPr>
              <a:t>dynamischer </a:t>
            </a:r>
            <a:r>
              <a:rPr lang="de-DE" sz="2000" i="1" dirty="0">
                <a:ea typeface="ＭＳ Ｐゴシック" charset="0"/>
              </a:rPr>
              <a:t>Sichtbarkeitsbereich </a:t>
            </a:r>
            <a:r>
              <a:rPr lang="de-DE" sz="2000" dirty="0">
                <a:ea typeface="ＭＳ Ｐゴシック" charset="0"/>
              </a:rPr>
              <a:t>für </a:t>
            </a:r>
            <a:r>
              <a:rPr lang="de-DE" sz="2000" dirty="0" smtClean="0">
                <a:ea typeface="ＭＳ Ｐゴシック" charset="0"/>
              </a:rPr>
              <a:t>Namen 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geschachtelter </a:t>
            </a:r>
            <a:r>
              <a:rPr lang="de-DE" sz="2000" dirty="0">
                <a:ea typeface="ＭＳ Ｐゴシック" charset="0"/>
              </a:rPr>
              <a:t>(lokaler) SQL-Objekte (Tabellen, Sichten, Regeln ...)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Schemata werden persistent gespeichert (zugreifbar über SQL)</a:t>
            </a:r>
          </a:p>
          <a:p>
            <a:r>
              <a:rPr lang="de-DE" sz="2000" dirty="0" smtClean="0">
                <a:ea typeface="ＭＳ Ｐゴシック" charset="0"/>
              </a:rPr>
              <a:t>Multiple Schemata nötig für: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Integration </a:t>
            </a:r>
            <a:r>
              <a:rPr lang="de-DE" sz="1800" dirty="0">
                <a:ea typeface="ＭＳ Ｐゴシック" charset="0"/>
              </a:rPr>
              <a:t>separat entwickelter </a:t>
            </a:r>
            <a:r>
              <a:rPr lang="de-DE" sz="1800" dirty="0" smtClean="0">
                <a:ea typeface="ＭＳ Ｐゴシック" charset="0"/>
              </a:rPr>
              <a:t>Datenbanken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Arbeit </a:t>
            </a:r>
            <a:r>
              <a:rPr lang="de-DE" sz="1800" dirty="0">
                <a:ea typeface="ＭＳ Ｐゴシック" charset="0"/>
              </a:rPr>
              <a:t>in verteilten und föderativen </a:t>
            </a:r>
            <a:r>
              <a:rPr lang="de-DE" sz="1800" dirty="0" smtClean="0">
                <a:ea typeface="ＭＳ Ｐゴシック" charset="0"/>
              </a:rPr>
              <a:t>Datenbanken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688" y="1978044"/>
            <a:ext cx="3522663" cy="26750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Produkte ... 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Leiter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41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79584" y="1758950"/>
            <a:ext cx="2520462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79585" y="1758950"/>
            <a:ext cx="973015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678723" y="1758950"/>
            <a:ext cx="621323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64323" y="1758950"/>
            <a:ext cx="902677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0536" y="1847850"/>
            <a:ext cx="924946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Name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FirmenDB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ProjektDB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TextDB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787770" y="1847850"/>
            <a:ext cx="875241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Benutzer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schmidt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79584" y="21336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830874" y="1466851"/>
            <a:ext cx="13391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Schemakatalog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155831" y="1758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4136782" y="1466851"/>
            <a:ext cx="9231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FirmenDB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4207120" y="1847851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5613889" y="1847851"/>
            <a:ext cx="86354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Produkte</a:t>
            </a:r>
          </a:p>
        </p:txBody>
      </p:sp>
      <p:grpSp>
        <p:nvGrpSpPr>
          <p:cNvPr id="20494" name="Group 23"/>
          <p:cNvGrpSpPr>
            <a:grpSpLocks/>
          </p:cNvGrpSpPr>
          <p:nvPr/>
        </p:nvGrpSpPr>
        <p:grpSpPr bwMode="auto">
          <a:xfrm>
            <a:off x="4296508" y="2139950"/>
            <a:ext cx="832338" cy="673100"/>
            <a:chOff x="2932" y="1348"/>
            <a:chExt cx="568" cy="424"/>
          </a:xfrm>
        </p:grpSpPr>
        <p:sp>
          <p:nvSpPr>
            <p:cNvPr id="20537" name="Rectangle 16"/>
            <p:cNvSpPr>
              <a:spLocks noChangeArrowheads="1"/>
            </p:cNvSpPr>
            <p:nvPr/>
          </p:nvSpPr>
          <p:spPr bwMode="auto">
            <a:xfrm>
              <a:off x="293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8" name="Rectangle 17"/>
            <p:cNvSpPr>
              <a:spLocks noChangeArrowheads="1"/>
            </p:cNvSpPr>
            <p:nvPr/>
          </p:nvSpPr>
          <p:spPr bwMode="auto">
            <a:xfrm>
              <a:off x="302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9" name="Rectangle 18"/>
            <p:cNvSpPr>
              <a:spLocks noChangeArrowheads="1"/>
            </p:cNvSpPr>
            <p:nvPr/>
          </p:nvSpPr>
          <p:spPr bwMode="auto">
            <a:xfrm>
              <a:off x="312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0" name="Rectangle 19"/>
            <p:cNvSpPr>
              <a:spLocks noChangeArrowheads="1"/>
            </p:cNvSpPr>
            <p:nvPr/>
          </p:nvSpPr>
          <p:spPr bwMode="auto">
            <a:xfrm>
              <a:off x="322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1" name="Rectangle 20"/>
            <p:cNvSpPr>
              <a:spLocks noChangeArrowheads="1"/>
            </p:cNvSpPr>
            <p:nvPr/>
          </p:nvSpPr>
          <p:spPr bwMode="auto">
            <a:xfrm>
              <a:off x="331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2" name="Rectangle 21"/>
            <p:cNvSpPr>
              <a:spLocks noChangeArrowheads="1"/>
            </p:cNvSpPr>
            <p:nvPr/>
          </p:nvSpPr>
          <p:spPr bwMode="auto">
            <a:xfrm>
              <a:off x="341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3" name="Line 22"/>
            <p:cNvSpPr>
              <a:spLocks noChangeShapeType="1"/>
            </p:cNvSpPr>
            <p:nvPr/>
          </p:nvSpPr>
          <p:spPr bwMode="auto">
            <a:xfrm>
              <a:off x="293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5703277" y="2139950"/>
            <a:ext cx="832338" cy="673100"/>
            <a:chOff x="3892" y="1348"/>
            <a:chExt cx="568" cy="424"/>
          </a:xfrm>
        </p:grpSpPr>
        <p:sp>
          <p:nvSpPr>
            <p:cNvPr id="20530" name="Rectangle 24"/>
            <p:cNvSpPr>
              <a:spLocks noChangeArrowheads="1"/>
            </p:cNvSpPr>
            <p:nvPr/>
          </p:nvSpPr>
          <p:spPr bwMode="auto">
            <a:xfrm>
              <a:off x="389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1" name="Rectangle 25"/>
            <p:cNvSpPr>
              <a:spLocks noChangeArrowheads="1"/>
            </p:cNvSpPr>
            <p:nvPr/>
          </p:nvSpPr>
          <p:spPr bwMode="auto">
            <a:xfrm>
              <a:off x="398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2" name="Rectangle 26"/>
            <p:cNvSpPr>
              <a:spLocks noChangeArrowheads="1"/>
            </p:cNvSpPr>
            <p:nvPr/>
          </p:nvSpPr>
          <p:spPr bwMode="auto">
            <a:xfrm>
              <a:off x="408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3" name="Rectangle 27"/>
            <p:cNvSpPr>
              <a:spLocks noChangeArrowheads="1"/>
            </p:cNvSpPr>
            <p:nvPr/>
          </p:nvSpPr>
          <p:spPr bwMode="auto">
            <a:xfrm>
              <a:off x="418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4" name="Rectangle 28"/>
            <p:cNvSpPr>
              <a:spLocks noChangeArrowheads="1"/>
            </p:cNvSpPr>
            <p:nvPr/>
          </p:nvSpPr>
          <p:spPr bwMode="auto">
            <a:xfrm>
              <a:off x="427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5" name="Rectangle 29"/>
            <p:cNvSpPr>
              <a:spLocks noChangeArrowheads="1"/>
            </p:cNvSpPr>
            <p:nvPr/>
          </p:nvSpPr>
          <p:spPr bwMode="auto">
            <a:xfrm>
              <a:off x="437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6" name="Line 30"/>
            <p:cNvSpPr>
              <a:spLocks noChangeShapeType="1"/>
            </p:cNvSpPr>
            <p:nvPr/>
          </p:nvSpPr>
          <p:spPr bwMode="auto">
            <a:xfrm>
              <a:off x="389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496" name="Rectangle 32"/>
          <p:cNvSpPr>
            <a:spLocks noChangeArrowheads="1"/>
          </p:cNvSpPr>
          <p:nvPr/>
        </p:nvSpPr>
        <p:spPr bwMode="auto">
          <a:xfrm>
            <a:off x="6739305" y="2381251"/>
            <a:ext cx="32278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...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155831" y="3663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8" name="Rectangle 34"/>
          <p:cNvSpPr>
            <a:spLocks noChangeArrowheads="1"/>
          </p:cNvSpPr>
          <p:nvPr/>
        </p:nvSpPr>
        <p:spPr bwMode="auto">
          <a:xfrm>
            <a:off x="4136782" y="3371851"/>
            <a:ext cx="92494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ProjektDB</a:t>
            </a:r>
          </a:p>
        </p:txBody>
      </p:sp>
      <p:sp>
        <p:nvSpPr>
          <p:cNvPr id="20499" name="Rectangle 35"/>
          <p:cNvSpPr>
            <a:spLocks noChangeArrowheads="1"/>
          </p:cNvSpPr>
          <p:nvPr/>
        </p:nvSpPr>
        <p:spPr bwMode="auto">
          <a:xfrm>
            <a:off x="4207120" y="3752850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grpSp>
        <p:nvGrpSpPr>
          <p:cNvPr id="20500" name="Group 43"/>
          <p:cNvGrpSpPr>
            <a:grpSpLocks/>
          </p:cNvGrpSpPr>
          <p:nvPr/>
        </p:nvGrpSpPr>
        <p:grpSpPr bwMode="auto">
          <a:xfrm>
            <a:off x="4296508" y="4044950"/>
            <a:ext cx="832338" cy="673100"/>
            <a:chOff x="2932" y="2548"/>
            <a:chExt cx="568" cy="424"/>
          </a:xfrm>
        </p:grpSpPr>
        <p:sp>
          <p:nvSpPr>
            <p:cNvPr id="20523" name="Rectangle 36"/>
            <p:cNvSpPr>
              <a:spLocks noChangeArrowheads="1"/>
            </p:cNvSpPr>
            <p:nvPr/>
          </p:nvSpPr>
          <p:spPr bwMode="auto">
            <a:xfrm>
              <a:off x="29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4" name="Rectangle 37"/>
            <p:cNvSpPr>
              <a:spLocks noChangeArrowheads="1"/>
            </p:cNvSpPr>
            <p:nvPr/>
          </p:nvSpPr>
          <p:spPr bwMode="auto">
            <a:xfrm>
              <a:off x="30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5" name="Rectangle 38"/>
            <p:cNvSpPr>
              <a:spLocks noChangeArrowheads="1"/>
            </p:cNvSpPr>
            <p:nvPr/>
          </p:nvSpPr>
          <p:spPr bwMode="auto">
            <a:xfrm>
              <a:off x="312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6" name="Rectangle 39"/>
            <p:cNvSpPr>
              <a:spLocks noChangeArrowheads="1"/>
            </p:cNvSpPr>
            <p:nvPr/>
          </p:nvSpPr>
          <p:spPr bwMode="auto">
            <a:xfrm>
              <a:off x="322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7" name="Rectangle 40"/>
            <p:cNvSpPr>
              <a:spLocks noChangeArrowheads="1"/>
            </p:cNvSpPr>
            <p:nvPr/>
          </p:nvSpPr>
          <p:spPr bwMode="auto">
            <a:xfrm>
              <a:off x="33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8" name="Rectangle 41"/>
            <p:cNvSpPr>
              <a:spLocks noChangeArrowheads="1"/>
            </p:cNvSpPr>
            <p:nvPr/>
          </p:nvSpPr>
          <p:spPr bwMode="auto">
            <a:xfrm>
              <a:off x="34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9" name="Line 42"/>
            <p:cNvSpPr>
              <a:spLocks noChangeShapeType="1"/>
            </p:cNvSpPr>
            <p:nvPr/>
          </p:nvSpPr>
          <p:spPr bwMode="auto">
            <a:xfrm>
              <a:off x="2932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1" name="Group 51"/>
          <p:cNvGrpSpPr>
            <a:grpSpLocks/>
          </p:cNvGrpSpPr>
          <p:nvPr/>
        </p:nvGrpSpPr>
        <p:grpSpPr bwMode="auto">
          <a:xfrm>
            <a:off x="5492262" y="4044950"/>
            <a:ext cx="832338" cy="673100"/>
            <a:chOff x="3748" y="2548"/>
            <a:chExt cx="568" cy="424"/>
          </a:xfrm>
        </p:grpSpPr>
        <p:sp>
          <p:nvSpPr>
            <p:cNvPr id="20516" name="Rectangle 44"/>
            <p:cNvSpPr>
              <a:spLocks noChangeArrowheads="1"/>
            </p:cNvSpPr>
            <p:nvPr/>
          </p:nvSpPr>
          <p:spPr bwMode="auto">
            <a:xfrm>
              <a:off x="374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7" name="Rectangle 45"/>
            <p:cNvSpPr>
              <a:spLocks noChangeArrowheads="1"/>
            </p:cNvSpPr>
            <p:nvPr/>
          </p:nvSpPr>
          <p:spPr bwMode="auto">
            <a:xfrm>
              <a:off x="384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8" name="Rectangle 46"/>
            <p:cNvSpPr>
              <a:spLocks noChangeArrowheads="1"/>
            </p:cNvSpPr>
            <p:nvPr/>
          </p:nvSpPr>
          <p:spPr bwMode="auto">
            <a:xfrm>
              <a:off x="394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9" name="Rectangle 47"/>
            <p:cNvSpPr>
              <a:spLocks noChangeArrowheads="1"/>
            </p:cNvSpPr>
            <p:nvPr/>
          </p:nvSpPr>
          <p:spPr bwMode="auto">
            <a:xfrm>
              <a:off x="403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0" name="Rectangle 48"/>
            <p:cNvSpPr>
              <a:spLocks noChangeArrowheads="1"/>
            </p:cNvSpPr>
            <p:nvPr/>
          </p:nvSpPr>
          <p:spPr bwMode="auto">
            <a:xfrm>
              <a:off x="41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1" name="Rectangle 49"/>
            <p:cNvSpPr>
              <a:spLocks noChangeArrowheads="1"/>
            </p:cNvSpPr>
            <p:nvPr/>
          </p:nvSpPr>
          <p:spPr bwMode="auto">
            <a:xfrm>
              <a:off x="42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2" name="Line 50"/>
            <p:cNvSpPr>
              <a:spLocks noChangeShapeType="1"/>
            </p:cNvSpPr>
            <p:nvPr/>
          </p:nvSpPr>
          <p:spPr bwMode="auto">
            <a:xfrm>
              <a:off x="3748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2" name="Group 59"/>
          <p:cNvGrpSpPr>
            <a:grpSpLocks/>
          </p:cNvGrpSpPr>
          <p:nvPr/>
        </p:nvGrpSpPr>
        <p:grpSpPr bwMode="auto">
          <a:xfrm>
            <a:off x="6617677" y="4044950"/>
            <a:ext cx="832338" cy="673100"/>
            <a:chOff x="4516" y="2548"/>
            <a:chExt cx="568" cy="424"/>
          </a:xfrm>
        </p:grpSpPr>
        <p:sp>
          <p:nvSpPr>
            <p:cNvPr id="20509" name="Rectangle 52"/>
            <p:cNvSpPr>
              <a:spLocks noChangeArrowheads="1"/>
            </p:cNvSpPr>
            <p:nvPr/>
          </p:nvSpPr>
          <p:spPr bwMode="auto">
            <a:xfrm>
              <a:off x="45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0" name="Rectangle 53"/>
            <p:cNvSpPr>
              <a:spLocks noChangeArrowheads="1"/>
            </p:cNvSpPr>
            <p:nvPr/>
          </p:nvSpPr>
          <p:spPr bwMode="auto">
            <a:xfrm>
              <a:off x="46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1" name="Rectangle 54"/>
            <p:cNvSpPr>
              <a:spLocks noChangeArrowheads="1"/>
            </p:cNvSpPr>
            <p:nvPr/>
          </p:nvSpPr>
          <p:spPr bwMode="auto">
            <a:xfrm>
              <a:off x="470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2" name="Rectangle 55"/>
            <p:cNvSpPr>
              <a:spLocks noChangeArrowheads="1"/>
            </p:cNvSpPr>
            <p:nvPr/>
          </p:nvSpPr>
          <p:spPr bwMode="auto">
            <a:xfrm>
              <a:off x="480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3" name="Rectangle 56"/>
            <p:cNvSpPr>
              <a:spLocks noChangeArrowheads="1"/>
            </p:cNvSpPr>
            <p:nvPr/>
          </p:nvSpPr>
          <p:spPr bwMode="auto">
            <a:xfrm>
              <a:off x="490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4" name="Rectangle 57"/>
            <p:cNvSpPr>
              <a:spLocks noChangeArrowheads="1"/>
            </p:cNvSpPr>
            <p:nvPr/>
          </p:nvSpPr>
          <p:spPr bwMode="auto">
            <a:xfrm>
              <a:off x="499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5" name="Line 58"/>
            <p:cNvSpPr>
              <a:spLocks noChangeShapeType="1"/>
            </p:cNvSpPr>
            <p:nvPr/>
          </p:nvSpPr>
          <p:spPr bwMode="auto">
            <a:xfrm>
              <a:off x="4516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503" name="Rectangle 60"/>
          <p:cNvSpPr>
            <a:spLocks noChangeArrowheads="1"/>
          </p:cNvSpPr>
          <p:nvPr/>
        </p:nvSpPr>
        <p:spPr bwMode="auto">
          <a:xfrm>
            <a:off x="5402874" y="3752850"/>
            <a:ext cx="618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Leiter</a:t>
            </a:r>
          </a:p>
        </p:txBody>
      </p:sp>
      <p:sp>
        <p:nvSpPr>
          <p:cNvPr id="20504" name="Rectangle 61"/>
          <p:cNvSpPr>
            <a:spLocks noChangeArrowheads="1"/>
          </p:cNvSpPr>
          <p:nvPr/>
        </p:nvSpPr>
        <p:spPr bwMode="auto">
          <a:xfrm>
            <a:off x="6528289" y="3752850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20505" name="Rectangle 62"/>
          <p:cNvSpPr>
            <a:spLocks noChangeArrowheads="1"/>
          </p:cNvSpPr>
          <p:nvPr/>
        </p:nvSpPr>
        <p:spPr bwMode="auto">
          <a:xfrm>
            <a:off x="5684228" y="4972050"/>
            <a:ext cx="246863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</p:txBody>
      </p:sp>
      <p:sp>
        <p:nvSpPr>
          <p:cNvPr id="20506" name="Bogen 63"/>
          <p:cNvSpPr>
            <a:spLocks/>
          </p:cNvSpPr>
          <p:nvPr/>
        </p:nvSpPr>
        <p:spPr bwMode="auto">
          <a:xfrm rot="10800000">
            <a:off x="5440974" y="3311525"/>
            <a:ext cx="679938" cy="7000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7" name="Bogen 64"/>
          <p:cNvSpPr>
            <a:spLocks/>
          </p:cNvSpPr>
          <p:nvPr/>
        </p:nvSpPr>
        <p:spPr bwMode="auto">
          <a:xfrm>
            <a:off x="4667250" y="2881313"/>
            <a:ext cx="750277" cy="4318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8" name="Rectangle 65"/>
          <p:cNvSpPr>
            <a:spLocks noChangeArrowheads="1"/>
          </p:cNvSpPr>
          <p:nvPr/>
        </p:nvSpPr>
        <p:spPr bwMode="auto">
          <a:xfrm>
            <a:off x="5965582" y="3067050"/>
            <a:ext cx="197415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Schemaübergeifende 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Referenzierung möglich</a:t>
            </a:r>
          </a:p>
          <a:p>
            <a:endParaRPr lang="de-DE" sz="1400">
              <a:latin typeface="+mn-lt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045156" y="4529985"/>
            <a:ext cx="2445269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 err="1">
                <a:latin typeface="Courier New" charset="0"/>
              </a:rPr>
              <a:t>FirmenDB.Mitarbeiter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ProjektDB.Mitarbeiter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032172" y="5501535"/>
            <a:ext cx="2553009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schema </a:t>
            </a:r>
            <a:r>
              <a:rPr lang="de-DE" sz="1400">
                <a:latin typeface="Courier New" charset="0"/>
              </a:rPr>
              <a:t>FirmenDB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connect</a:t>
            </a:r>
            <a:r>
              <a:rPr lang="de-DE" sz="1400">
                <a:latin typeface="Courier New" charset="0"/>
              </a:rPr>
              <a:t> FirmenDB</a:t>
            </a:r>
          </a:p>
        </p:txBody>
      </p:sp>
    </p:spTree>
    <p:extLst>
      <p:ext uri="{BB962C8B-B14F-4D97-AF65-F5344CB8AC3E}">
        <p14:creationId xmlns:p14="http://schemas.microsoft.com/office/powerpoint/2010/main" val="201089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0308" y="1828800"/>
            <a:ext cx="406135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ProjektDB.Leiter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as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b="1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FirmenDB.Mitarbeiter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...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34708" y="3505201"/>
            <a:ext cx="319944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drop schema </a:t>
            </a:r>
            <a:r>
              <a:rPr lang="de-DE" sz="1400">
                <a:latin typeface="Courier New" charset="0"/>
              </a:rPr>
              <a:t>FirmenDB </a:t>
            </a:r>
            <a:r>
              <a:rPr lang="de-DE" sz="1400" b="1">
                <a:latin typeface="Courier New" charset="0"/>
              </a:rPr>
              <a:t>cascade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 dirty="0" smtClean="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496" y="1196975"/>
            <a:ext cx="8229600" cy="4968875"/>
          </a:xfrm>
        </p:spPr>
        <p:txBody>
          <a:bodyPr/>
          <a:lstStyle/>
          <a:p>
            <a:pPr lvl="1"/>
            <a:r>
              <a:rPr lang="de-DE" sz="1800" i="1" dirty="0">
                <a:ea typeface="ＭＳ Ｐゴシック" charset="0"/>
              </a:rPr>
              <a:t>Schemaabhängigkeiten</a:t>
            </a:r>
            <a:r>
              <a:rPr lang="de-DE" sz="1800" dirty="0">
                <a:ea typeface="ＭＳ Ｐゴシック" charset="0"/>
              </a:rPr>
              <a:t> entstehen durch Referenzen von SQL-Objekten eines Schemas in ein anderes Schema.                                                                             </a:t>
            </a: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Schemaabhängigkeiten müssen beim Löschen eines Schemas berücksichtigt werden.  </a:t>
            </a:r>
            <a:r>
              <a:rPr lang="de-DE" sz="1800" b="1" dirty="0" err="1">
                <a:ea typeface="ＭＳ Ｐゴシック" charset="0"/>
              </a:rPr>
              <a:t>cascade</a:t>
            </a:r>
            <a:r>
              <a:rPr lang="de-DE" sz="1800" dirty="0">
                <a:ea typeface="ＭＳ Ｐゴシック" charset="0"/>
              </a:rPr>
              <a:t> erzwingt das transitive                                                                 Löschen der abhängigen SQL-Objekte</a:t>
            </a:r>
            <a:br>
              <a:rPr lang="de-DE" sz="1800" dirty="0">
                <a:ea typeface="ＭＳ Ｐゴシック" charset="0"/>
              </a:rPr>
            </a:b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Anlegen und Löschen eines SQL-Schemas impliziert Anlegen bzw. Löschen der Datenbank, die das Schema implementiert</a:t>
            </a: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Schemata </a:t>
            </a:r>
            <a:r>
              <a:rPr lang="de-DE" sz="1800" dirty="0">
                <a:ea typeface="ＭＳ Ｐゴシック" charset="0"/>
              </a:rPr>
              <a:t>sind wiederum in Sichtbarkeitsbereichen enthalten, den </a:t>
            </a:r>
            <a:r>
              <a:rPr lang="de-DE" sz="1800" b="1" dirty="0" smtClean="0">
                <a:ea typeface="ＭＳ Ｐゴシック" charset="0"/>
              </a:rPr>
              <a:t>Katalogen</a:t>
            </a:r>
            <a:r>
              <a:rPr lang="de-DE" sz="1800" dirty="0" smtClean="0">
                <a:ea typeface="ＭＳ Ｐゴシック" charset="0"/>
              </a:rPr>
              <a:t> (Kataloge können geschachtelt werden)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Kataloge </a:t>
            </a:r>
            <a:r>
              <a:rPr lang="de-DE" sz="1600" dirty="0">
                <a:ea typeface="ＭＳ Ｐゴシック" charset="0"/>
              </a:rPr>
              <a:t>enthalten weitere Information wie z.B. </a:t>
            </a:r>
            <a:r>
              <a:rPr lang="de-DE" sz="1600" dirty="0" smtClean="0">
                <a:ea typeface="ＭＳ Ｐゴシック" charset="0"/>
              </a:rPr>
              <a:t/>
            </a:r>
            <a:br>
              <a:rPr lang="de-DE" sz="1600" dirty="0" smtClean="0">
                <a:ea typeface="ＭＳ Ｐゴシック" charset="0"/>
              </a:rPr>
            </a:br>
            <a:r>
              <a:rPr lang="de-DE" sz="1600" dirty="0" smtClean="0">
                <a:ea typeface="ＭＳ Ｐゴシック" charset="0"/>
              </a:rPr>
              <a:t>Zugriffsrechte</a:t>
            </a:r>
            <a:r>
              <a:rPr lang="de-DE" sz="1600" dirty="0">
                <a:ea typeface="ＭＳ Ｐゴシック" charset="0"/>
              </a:rPr>
              <a:t>, Speichermedium, Datum des letzten Backup,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5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975"/>
            <a:ext cx="8229600" cy="4968875"/>
          </a:xfrm>
          <a:noFill/>
        </p:spPr>
        <p:txBody>
          <a:bodyPr/>
          <a:lstStyle/>
          <a:p>
            <a:pPr lvl="1"/>
            <a:r>
              <a:rPr lang="de-DE" sz="2000" dirty="0" smtClean="0">
                <a:ea typeface="ＭＳ Ｐゴシック" charset="0"/>
              </a:rPr>
              <a:t>Formale </a:t>
            </a:r>
            <a:r>
              <a:rPr lang="de-DE" sz="2000" dirty="0">
                <a:ea typeface="ＭＳ Ｐゴシック" charset="0"/>
              </a:rPr>
              <a:t>Definition des relationalen Datenmodells basiert auf einer Menge von Domänen, der die atomaren Werte der Attribute </a:t>
            </a:r>
            <a:r>
              <a:rPr lang="de-DE" sz="2000" dirty="0" smtClean="0">
                <a:ea typeface="ＭＳ Ｐゴシック" charset="0"/>
              </a:rPr>
              <a:t>entstammen</a:t>
            </a:r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Anforderungen </a:t>
            </a:r>
            <a:r>
              <a:rPr lang="de-DE" sz="2000" dirty="0">
                <a:ea typeface="ＭＳ Ｐゴシック" charset="0"/>
              </a:rPr>
              <a:t>an die algebraische Struktur einer Domäne </a:t>
            </a:r>
            <a:r>
              <a:rPr lang="de-DE" sz="2000" i="1" dirty="0">
                <a:ea typeface="ＭＳ Ｐゴシック" charset="0"/>
              </a:rPr>
              <a:t>D</a:t>
            </a:r>
            <a:r>
              <a:rPr lang="de-DE" sz="2000" dirty="0">
                <a:ea typeface="ＭＳ Ｐゴシック" charset="0"/>
              </a:rPr>
              <a:t>:</a:t>
            </a: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einer Äquivalenzrelation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zur Definition der </a:t>
            </a:r>
            <a:r>
              <a:rPr lang="de-DE" sz="1800" dirty="0" err="1">
                <a:ea typeface="ＭＳ Ｐゴシック" charset="0"/>
              </a:rPr>
              <a:t>Relationensemantik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(⟶ </a:t>
            </a:r>
            <a:r>
              <a:rPr lang="de-DE" sz="1800" i="1" dirty="0" err="1">
                <a:ea typeface="ＭＳ Ｐゴシック" charset="0"/>
              </a:rPr>
              <a:t>Duplikatelimination</a:t>
            </a:r>
            <a:r>
              <a:rPr lang="de-DE" sz="1800" dirty="0">
                <a:ea typeface="ＭＳ Ｐゴシック" charset="0"/>
              </a:rPr>
              <a:t>) und des Begriffs der funktionalen </a:t>
            </a:r>
            <a:r>
              <a:rPr lang="de-DE" sz="1800" dirty="0" smtClean="0">
                <a:ea typeface="ＭＳ Ｐゴシック" charset="0"/>
              </a:rPr>
              <a:t>Abhängigkeit</a:t>
            </a:r>
            <a:endParaRPr lang="de-DE" sz="1800" dirty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weiterer Boolescher Prädikate (&gt;, &lt;, &gt;=, </a:t>
            </a:r>
            <a:r>
              <a:rPr lang="de-DE" sz="1800" dirty="0" err="1">
                <a:ea typeface="ＭＳ Ｐゴシック" charset="0"/>
              </a:rPr>
              <a:t>substring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odd</a:t>
            </a:r>
            <a:r>
              <a:rPr lang="de-DE" sz="1800" dirty="0">
                <a:ea typeface="ＭＳ Ｐゴシック" charset="0"/>
              </a:rPr>
              <a:t>, ...)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zur Formulierung von Selektions- und </a:t>
            </a:r>
            <a:r>
              <a:rPr lang="de-DE" sz="1800" dirty="0" err="1">
                <a:ea typeface="ＭＳ Ｐゴシック" charset="0"/>
              </a:rPr>
              <a:t>Joinausdrücken</a:t>
            </a:r>
            <a:r>
              <a:rPr lang="de-DE" sz="1800" dirty="0">
                <a:ea typeface="ＭＳ Ｐゴシック" charset="0"/>
              </a:rPr>
              <a:t> über Attribute </a:t>
            </a:r>
            <a:endParaRPr lang="de-DE" sz="1800" dirty="0" smtClean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Moderne </a:t>
            </a:r>
            <a:r>
              <a:rPr lang="de-DE" sz="1800" dirty="0">
                <a:ea typeface="ＭＳ Ｐゴシック" charset="0"/>
              </a:rPr>
              <a:t>erweiterbare Datenbankmodelle unterstützen auch benutzerdefinierte </a:t>
            </a:r>
            <a:r>
              <a:rPr lang="de-DE" sz="1800" dirty="0" smtClean="0">
                <a:ea typeface="ＭＳ Ｐゴシック" charset="0"/>
              </a:rPr>
              <a:t>Domänen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76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65689" y="5249863"/>
            <a:ext cx="6856795" cy="643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SQL bietet zahlreiche standardisierte Operatoren auf Basisdatentypen </a:t>
            </a:r>
          </a:p>
          <a:p>
            <a:pPr>
              <a:defRPr/>
            </a:pPr>
            <a:r>
              <a:rPr lang="de-DE" sz="1800">
                <a:latin typeface="+mn-lt"/>
              </a:rPr>
              <a:t>und erhöht damit die Portabilität der Programme.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SQL hält den Datenbankzustand und die Semantik von Anfragen unabhängig von speziellen Programmen und Hardwareumgebungen.  </a:t>
            </a: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Festes </a:t>
            </a:r>
            <a:r>
              <a:rPr lang="de-DE" sz="1800" dirty="0">
                <a:ea typeface="ＭＳ Ｐゴシック" charset="0"/>
              </a:rPr>
              <a:t>Repertoire an anwendungsorientierten </a:t>
            </a:r>
            <a:r>
              <a:rPr lang="de-DE" sz="1800" i="1" dirty="0">
                <a:ea typeface="ＭＳ Ｐゴシック" charset="0"/>
              </a:rPr>
              <a:t>vordefinierten </a:t>
            </a:r>
            <a:r>
              <a:rPr lang="de-DE" sz="1800" i="1" dirty="0" smtClean="0">
                <a:ea typeface="ＭＳ Ｐゴシック" charset="0"/>
              </a:rPr>
              <a:t>Basisdatentypen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Lexikalische Regeln </a:t>
            </a:r>
            <a:r>
              <a:rPr lang="de-DE" sz="1800" dirty="0">
                <a:ea typeface="ＭＳ Ｐゴシック" charset="0"/>
              </a:rPr>
              <a:t>für </a:t>
            </a:r>
            <a:r>
              <a:rPr lang="de-DE" sz="1800" dirty="0" err="1">
                <a:ea typeface="ＭＳ Ｐゴシック" charset="0"/>
              </a:rPr>
              <a:t>Literale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Evaluationsregeln</a:t>
            </a:r>
            <a:r>
              <a:rPr lang="de-DE" sz="1800" dirty="0">
                <a:ea typeface="ＭＳ Ｐゴシック" charset="0"/>
              </a:rPr>
              <a:t> für unäre, binäre und </a:t>
            </a:r>
            <a:r>
              <a:rPr lang="de-DE" sz="1800" dirty="0" err="1">
                <a:ea typeface="ＭＳ Ｐゴシック" charset="0"/>
              </a:rPr>
              <a:t>n-äre</a:t>
            </a:r>
            <a:r>
              <a:rPr lang="de-DE" sz="1800" dirty="0">
                <a:ea typeface="ＭＳ Ｐゴシック" charset="0"/>
              </a:rPr>
              <a:t> Operatoren (Wertebereich, Ausnahmebehandlung, Behandlung von Nullwerten)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Typkompatibilitätsregeln</a:t>
            </a:r>
            <a:r>
              <a:rPr lang="de-DE" sz="1800" dirty="0">
                <a:ea typeface="ＭＳ Ｐゴシック" charset="0"/>
              </a:rPr>
              <a:t> für gemischte Ausdrücke</a:t>
            </a:r>
          </a:p>
          <a:p>
            <a:pPr lvl="1"/>
            <a:r>
              <a:rPr lang="de-DE" sz="1800" b="1" dirty="0">
                <a:ea typeface="ＭＳ Ｐゴシック" charset="0"/>
              </a:rPr>
              <a:t>Wertkonvertierungsregeln </a:t>
            </a:r>
            <a:r>
              <a:rPr lang="de-DE" sz="1800" dirty="0">
                <a:ea typeface="ＭＳ Ｐゴシック" charset="0"/>
              </a:rPr>
              <a:t>für den bidirektionalen Datenaustausch mit typisierten Programmiersprachenvariablen bei der Gastspracheneinbettung.</a:t>
            </a:r>
          </a:p>
          <a:p>
            <a:pPr lvl="1"/>
            <a:r>
              <a:rPr lang="de-DE" sz="1800" dirty="0">
                <a:ea typeface="ＭＳ Ｐゴシック" charset="0"/>
              </a:rPr>
              <a:t>Spezifikation des </a:t>
            </a:r>
            <a:r>
              <a:rPr lang="de-DE" sz="1800" b="1" dirty="0">
                <a:ea typeface="ＭＳ Ｐゴシック" charset="0"/>
              </a:rPr>
              <a:t>Speicherbedarfs</a:t>
            </a:r>
            <a:r>
              <a:rPr lang="de-DE" sz="1800" dirty="0">
                <a:ea typeface="ＭＳ Ｐゴシック" charset="0"/>
              </a:rPr>
              <a:t> (minimal, maximal) für Werte eines Typs.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3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71139" y="1676400"/>
            <a:ext cx="2122051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integer, smallint,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numeric</a:t>
            </a:r>
            <a:r>
              <a:rPr lang="de-DE" sz="1400">
                <a:latin typeface="Courier New" charset="0"/>
              </a:rPr>
              <a:t>(p,s),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decimal</a:t>
            </a:r>
            <a:r>
              <a:rPr lang="de-DE" sz="1400">
                <a:latin typeface="Courier New" charset="0"/>
              </a:rPr>
              <a:t>(p,s)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71139" y="2743200"/>
            <a:ext cx="201431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real,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double precision,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float</a:t>
            </a:r>
            <a:r>
              <a:rPr lang="de-DE" sz="1400">
                <a:latin typeface="Courier New" charset="0"/>
              </a:rPr>
              <a:t>(p)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260123" y="403860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611815" y="5105401"/>
            <a:ext cx="169109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5908431" cy="5257800"/>
          </a:xfrm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Exact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exakte Arithmetik und gestatten </a:t>
            </a:r>
            <a:r>
              <a:rPr lang="de-DE" sz="1800" dirty="0" smtClean="0">
                <a:ea typeface="ＭＳ Ｐゴシック" charset="0"/>
              </a:rPr>
              <a:t>die </a:t>
            </a:r>
            <a:r>
              <a:rPr lang="de-DE" sz="1800" dirty="0">
                <a:ea typeface="ＭＳ Ｐゴシック" charset="0"/>
              </a:rPr>
              <a:t>Angabe einer Gesamtlänge und der Nachkommastellenzahl.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Approximate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aufgrund ihrer Fließkommadarstellung einen flexiblen Wertebereich, sind jedoch wegen der Rundungsproblematik nicht für kaufmännische Anwendungen geeignet.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Character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Leerzeichen    aufgefüllte Zeichenketten fester Länge oder variabel </a:t>
            </a:r>
            <a:r>
              <a:rPr lang="de-DE" sz="1800" dirty="0" smtClean="0">
                <a:ea typeface="ＭＳ Ｐゴシック" charset="0"/>
              </a:rPr>
              <a:t>lange </a:t>
            </a:r>
            <a:r>
              <a:rPr lang="de-DE" sz="1800" dirty="0">
                <a:ea typeface="ＭＳ Ｐゴシック" charset="0"/>
              </a:rPr>
              <a:t>Zeichenketten mit fester </a:t>
            </a:r>
            <a:r>
              <a:rPr lang="de-DE" sz="1800" dirty="0" smtClean="0">
                <a:ea typeface="ＭＳ Ｐゴシック" charset="0"/>
              </a:rPr>
              <a:t>Maximallänge (auch: </a:t>
            </a:r>
            <a:r>
              <a:rPr lang="de-DE" sz="1800" b="1" dirty="0" err="1" smtClean="0">
                <a:ea typeface="ＭＳ Ｐゴシック" charset="0"/>
              </a:rPr>
              <a:t>char</a:t>
            </a:r>
            <a:r>
              <a:rPr lang="de-DE" sz="1800" dirty="0" smtClean="0">
                <a:ea typeface="ＭＳ Ｐゴシック" charset="0"/>
              </a:rPr>
              <a:t> oder </a:t>
            </a:r>
            <a:r>
              <a:rPr lang="de-DE" sz="1800" b="1" dirty="0" err="1" smtClean="0">
                <a:ea typeface="ＭＳ Ｐゴシック" charset="0"/>
              </a:rPr>
              <a:t>varchar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Bit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Null aufgefüllte Bitmuster fester Länge oder variabel lange Bitfelder mit fester Maximallänge.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72237" y="1238251"/>
            <a:ext cx="2876227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date, time</a:t>
            </a:r>
            <a:r>
              <a:rPr lang="de-DE" sz="1400">
                <a:latin typeface="Courier New" charset="0"/>
              </a:rPr>
              <a:t>(p),</a:t>
            </a:r>
            <a:r>
              <a:rPr lang="de-DE" sz="1400" b="1">
                <a:latin typeface="Courier New" charset="0"/>
              </a:rPr>
              <a:t> timestamp,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time</a:t>
            </a:r>
            <a:r>
              <a:rPr lang="de-DE" sz="1400">
                <a:latin typeface="Courier New" charset="0"/>
              </a:rPr>
              <a:t>(p)</a:t>
            </a:r>
            <a:r>
              <a:rPr lang="de-DE" sz="1400" b="1">
                <a:latin typeface="Courier New" charset="0"/>
              </a:rPr>
              <a:t> with time zone</a:t>
            </a:r>
            <a:r>
              <a:rPr lang="de-DE" sz="1400">
                <a:latin typeface="Courier New" charset="0"/>
              </a:rPr>
              <a:t>,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72237" y="2000251"/>
            <a:ext cx="2876227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interval year</a:t>
            </a:r>
            <a:r>
              <a:rPr lang="de-DE" sz="1400">
                <a:latin typeface="Courier New" charset="0"/>
              </a:rPr>
              <a:t>(2)</a:t>
            </a:r>
            <a:r>
              <a:rPr lang="de-DE" sz="1400" b="1">
                <a:latin typeface="Courier New" charset="0"/>
              </a:rPr>
              <a:t> to month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(4)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800" b="1">
                <a:ea typeface="ＭＳ Ｐゴシック" charset="0"/>
              </a:rPr>
              <a:t>Datetime </a:t>
            </a:r>
            <a:r>
              <a:rPr lang="de-DE" sz="1800">
                <a:ea typeface="ＭＳ Ｐゴシック" charset="0"/>
              </a:rPr>
              <a:t>Basistypen beschreiben                                                      Zeit(punkt)werte vorgegebener Granularität.</a:t>
            </a:r>
          </a:p>
          <a:p>
            <a:pPr lvl="1"/>
            <a:r>
              <a:rPr lang="de-DE" sz="1800" b="1">
                <a:ea typeface="ＭＳ Ｐゴシック" charset="0"/>
              </a:rPr>
              <a:t>Time intervals </a:t>
            </a:r>
            <a:r>
              <a:rPr lang="de-DE" sz="1800">
                <a:ea typeface="ＭＳ Ｐゴシック" charset="0"/>
              </a:rPr>
              <a:t>beschreiben Zeitintervalle                                                     vorgegebener Dimension und Granularität.</a:t>
            </a:r>
          </a:p>
          <a:p>
            <a:pPr marL="0" indent="0">
              <a:buFontTx/>
              <a:buNone/>
            </a:pPr>
            <a:r>
              <a:rPr lang="de-DE" sz="1800">
                <a:ea typeface="ＭＳ Ｐゴシック" charset="0"/>
              </a:rPr>
              <a:t>SQL unterstützt sowohl die implizite Typanpassung (</a:t>
            </a:r>
            <a:r>
              <a:rPr lang="de-DE" sz="1800" i="1">
                <a:ea typeface="ＭＳ Ｐゴシック" charset="0"/>
              </a:rPr>
              <a:t>coercion</a:t>
            </a:r>
            <a:r>
              <a:rPr lang="de-DE" sz="1800">
                <a:ea typeface="ＭＳ Ｐゴシック" charset="0"/>
              </a:rPr>
              <a:t>), als auch die explizite Typanpassung (</a:t>
            </a:r>
            <a:r>
              <a:rPr lang="de-DE" sz="1800" i="1">
                <a:ea typeface="ＭＳ Ｐゴシック" charset="0"/>
              </a:rPr>
              <a:t>casting</a:t>
            </a:r>
            <a:r>
              <a:rPr lang="de-DE" sz="1800">
                <a:ea typeface="ＭＳ Ｐゴシック" charset="0"/>
              </a:rPr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0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89769"/>
              </p:ext>
            </p:extLst>
          </p:nvPr>
        </p:nvGraphicFramePr>
        <p:xfrm>
          <a:off x="1863969" y="4448176"/>
          <a:ext cx="397412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49" name="ABC FlowCharter" r:id="rId3" imgW="1143000" imgH="838200" progId="ABCFlow">
                  <p:embed/>
                </p:oleObj>
              </mc:Choice>
              <mc:Fallback>
                <p:oleObj name="ABC FlowCharter" r:id="rId3" imgW="1143000" imgH="838200" progId="ABCFlo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969" y="4448176"/>
                        <a:ext cx="397412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Line 5"/>
          <p:cNvSpPr>
            <a:spLocks noChangeShapeType="1"/>
          </p:cNvSpPr>
          <p:nvPr/>
        </p:nvSpPr>
        <p:spPr bwMode="auto">
          <a:xfrm flipH="1">
            <a:off x="4917831" y="2368550"/>
            <a:ext cx="293077" cy="257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920261" y="23622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0" name="Group 10"/>
          <p:cNvGrpSpPr>
            <a:grpSpLocks/>
          </p:cNvGrpSpPr>
          <p:nvPr/>
        </p:nvGrpSpPr>
        <p:grpSpPr bwMode="auto">
          <a:xfrm>
            <a:off x="1055077" y="2292350"/>
            <a:ext cx="422031" cy="139700"/>
            <a:chOff x="720" y="1444"/>
            <a:chExt cx="288" cy="88"/>
          </a:xfrm>
        </p:grpSpPr>
        <p:sp>
          <p:nvSpPr>
            <p:cNvPr id="34880" name="Line 7"/>
            <p:cNvSpPr>
              <a:spLocks noChangeShapeType="1"/>
            </p:cNvSpPr>
            <p:nvPr/>
          </p:nvSpPr>
          <p:spPr bwMode="auto">
            <a:xfrm>
              <a:off x="720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81" name="Line 8"/>
            <p:cNvSpPr>
              <a:spLocks noChangeShapeType="1"/>
            </p:cNvSpPr>
            <p:nvPr/>
          </p:nvSpPr>
          <p:spPr bwMode="auto">
            <a:xfrm>
              <a:off x="1008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82" name="Line 9"/>
            <p:cNvSpPr>
              <a:spLocks noChangeShapeType="1"/>
            </p:cNvSpPr>
            <p:nvPr/>
          </p:nvSpPr>
          <p:spPr bwMode="auto">
            <a:xfrm>
              <a:off x="736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1" name="Group 14"/>
          <p:cNvGrpSpPr>
            <a:grpSpLocks/>
          </p:cNvGrpSpPr>
          <p:nvPr/>
        </p:nvGrpSpPr>
        <p:grpSpPr bwMode="auto">
          <a:xfrm>
            <a:off x="2321169" y="2292350"/>
            <a:ext cx="422031" cy="139700"/>
            <a:chOff x="1584" y="1444"/>
            <a:chExt cx="288" cy="88"/>
          </a:xfrm>
        </p:grpSpPr>
        <p:sp>
          <p:nvSpPr>
            <p:cNvPr id="34877" name="Line 11"/>
            <p:cNvSpPr>
              <a:spLocks noChangeShapeType="1"/>
            </p:cNvSpPr>
            <p:nvPr/>
          </p:nvSpPr>
          <p:spPr bwMode="auto">
            <a:xfrm>
              <a:off x="1584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8" name="Line 12"/>
            <p:cNvSpPr>
              <a:spLocks noChangeShapeType="1"/>
            </p:cNvSpPr>
            <p:nvPr/>
          </p:nvSpPr>
          <p:spPr bwMode="auto">
            <a:xfrm>
              <a:off x="1872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9" name="Line 13"/>
            <p:cNvSpPr>
              <a:spLocks noChangeShapeType="1"/>
            </p:cNvSpPr>
            <p:nvPr/>
          </p:nvSpPr>
          <p:spPr bwMode="auto">
            <a:xfrm>
              <a:off x="1600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4788877" y="23622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3" name="Group 19"/>
          <p:cNvGrpSpPr>
            <a:grpSpLocks/>
          </p:cNvGrpSpPr>
          <p:nvPr/>
        </p:nvGrpSpPr>
        <p:grpSpPr bwMode="auto">
          <a:xfrm>
            <a:off x="4923692" y="2292350"/>
            <a:ext cx="422031" cy="139700"/>
            <a:chOff x="3360" y="1444"/>
            <a:chExt cx="288" cy="88"/>
          </a:xfrm>
        </p:grpSpPr>
        <p:sp>
          <p:nvSpPr>
            <p:cNvPr id="34874" name="Line 16"/>
            <p:cNvSpPr>
              <a:spLocks noChangeShapeType="1"/>
            </p:cNvSpPr>
            <p:nvPr/>
          </p:nvSpPr>
          <p:spPr bwMode="auto">
            <a:xfrm>
              <a:off x="3360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5" name="Line 17"/>
            <p:cNvSpPr>
              <a:spLocks noChangeShapeType="1"/>
            </p:cNvSpPr>
            <p:nvPr/>
          </p:nvSpPr>
          <p:spPr bwMode="auto">
            <a:xfrm>
              <a:off x="3648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6" name="Line 18"/>
            <p:cNvSpPr>
              <a:spLocks noChangeShapeType="1"/>
            </p:cNvSpPr>
            <p:nvPr/>
          </p:nvSpPr>
          <p:spPr bwMode="auto">
            <a:xfrm>
              <a:off x="3376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4" name="Group 23"/>
          <p:cNvGrpSpPr>
            <a:grpSpLocks/>
          </p:cNvGrpSpPr>
          <p:nvPr/>
        </p:nvGrpSpPr>
        <p:grpSpPr bwMode="auto">
          <a:xfrm>
            <a:off x="6189785" y="2292350"/>
            <a:ext cx="422031" cy="139700"/>
            <a:chOff x="4224" y="1444"/>
            <a:chExt cx="288" cy="88"/>
          </a:xfrm>
        </p:grpSpPr>
        <p:sp>
          <p:nvSpPr>
            <p:cNvPr id="34871" name="Line 20"/>
            <p:cNvSpPr>
              <a:spLocks noChangeShapeType="1"/>
            </p:cNvSpPr>
            <p:nvPr/>
          </p:nvSpPr>
          <p:spPr bwMode="auto">
            <a:xfrm>
              <a:off x="4224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2" name="Line 21"/>
            <p:cNvSpPr>
              <a:spLocks noChangeShapeType="1"/>
            </p:cNvSpPr>
            <p:nvPr/>
          </p:nvSpPr>
          <p:spPr bwMode="auto">
            <a:xfrm>
              <a:off x="4512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3" name="Line 22"/>
            <p:cNvSpPr>
              <a:spLocks noChangeShapeType="1"/>
            </p:cNvSpPr>
            <p:nvPr/>
          </p:nvSpPr>
          <p:spPr bwMode="auto">
            <a:xfrm>
              <a:off x="4240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5" name="Line 24"/>
          <p:cNvSpPr>
            <a:spLocks noChangeShapeType="1"/>
          </p:cNvSpPr>
          <p:nvPr/>
        </p:nvSpPr>
        <p:spPr bwMode="auto">
          <a:xfrm>
            <a:off x="920261" y="34290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6" name="Group 28"/>
          <p:cNvGrpSpPr>
            <a:grpSpLocks/>
          </p:cNvGrpSpPr>
          <p:nvPr/>
        </p:nvGrpSpPr>
        <p:grpSpPr bwMode="auto">
          <a:xfrm>
            <a:off x="1055077" y="3359150"/>
            <a:ext cx="422031" cy="139700"/>
            <a:chOff x="720" y="2116"/>
            <a:chExt cx="288" cy="88"/>
          </a:xfrm>
        </p:grpSpPr>
        <p:sp>
          <p:nvSpPr>
            <p:cNvPr id="34868" name="Line 25"/>
            <p:cNvSpPr>
              <a:spLocks noChangeShapeType="1"/>
            </p:cNvSpPr>
            <p:nvPr/>
          </p:nvSpPr>
          <p:spPr bwMode="auto">
            <a:xfrm>
              <a:off x="720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9" name="Line 26"/>
            <p:cNvSpPr>
              <a:spLocks noChangeShapeType="1"/>
            </p:cNvSpPr>
            <p:nvPr/>
          </p:nvSpPr>
          <p:spPr bwMode="auto">
            <a:xfrm>
              <a:off x="1008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0" name="Line 27"/>
            <p:cNvSpPr>
              <a:spLocks noChangeShapeType="1"/>
            </p:cNvSpPr>
            <p:nvPr/>
          </p:nvSpPr>
          <p:spPr bwMode="auto">
            <a:xfrm>
              <a:off x="736" y="2160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7" name="Group 32"/>
          <p:cNvGrpSpPr>
            <a:grpSpLocks/>
          </p:cNvGrpSpPr>
          <p:nvPr/>
        </p:nvGrpSpPr>
        <p:grpSpPr bwMode="auto">
          <a:xfrm>
            <a:off x="2321169" y="3359150"/>
            <a:ext cx="422031" cy="139700"/>
            <a:chOff x="1584" y="2116"/>
            <a:chExt cx="288" cy="88"/>
          </a:xfrm>
        </p:grpSpPr>
        <p:sp>
          <p:nvSpPr>
            <p:cNvPr id="34865" name="Line 29"/>
            <p:cNvSpPr>
              <a:spLocks noChangeShapeType="1"/>
            </p:cNvSpPr>
            <p:nvPr/>
          </p:nvSpPr>
          <p:spPr bwMode="auto">
            <a:xfrm>
              <a:off x="1584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6" name="Line 30"/>
            <p:cNvSpPr>
              <a:spLocks noChangeShapeType="1"/>
            </p:cNvSpPr>
            <p:nvPr/>
          </p:nvSpPr>
          <p:spPr bwMode="auto">
            <a:xfrm>
              <a:off x="1872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7" name="Line 31"/>
            <p:cNvSpPr>
              <a:spLocks noChangeShapeType="1"/>
            </p:cNvSpPr>
            <p:nvPr/>
          </p:nvSpPr>
          <p:spPr bwMode="auto">
            <a:xfrm>
              <a:off x="1600" y="2160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8" name="Rectangle 33"/>
          <p:cNvSpPr>
            <a:spLocks noChangeArrowheads="1"/>
          </p:cNvSpPr>
          <p:nvPr/>
        </p:nvSpPr>
        <p:spPr bwMode="auto">
          <a:xfrm>
            <a:off x="830874" y="19240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1</a:t>
            </a:r>
          </a:p>
        </p:txBody>
      </p:sp>
      <p:sp>
        <p:nvSpPr>
          <p:cNvPr id="34829" name="Rectangle 34"/>
          <p:cNvSpPr>
            <a:spLocks noChangeArrowheads="1"/>
          </p:cNvSpPr>
          <p:nvPr/>
        </p:nvSpPr>
        <p:spPr bwMode="auto">
          <a:xfrm>
            <a:off x="830874" y="30670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2</a:t>
            </a:r>
          </a:p>
        </p:txBody>
      </p:sp>
      <p:sp>
        <p:nvSpPr>
          <p:cNvPr id="34830" name="Rectangle 35"/>
          <p:cNvSpPr>
            <a:spLocks noChangeArrowheads="1"/>
          </p:cNvSpPr>
          <p:nvPr/>
        </p:nvSpPr>
        <p:spPr bwMode="auto">
          <a:xfrm>
            <a:off x="4840166" y="20002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3</a:t>
            </a:r>
          </a:p>
        </p:txBody>
      </p:sp>
      <p:sp>
        <p:nvSpPr>
          <p:cNvPr id="34831" name="Oval 36"/>
          <p:cNvSpPr>
            <a:spLocks noChangeArrowheads="1"/>
          </p:cNvSpPr>
          <p:nvPr/>
        </p:nvSpPr>
        <p:spPr bwMode="auto">
          <a:xfrm>
            <a:off x="4788877" y="49593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2" name="Oval 37"/>
          <p:cNvSpPr>
            <a:spLocks noChangeArrowheads="1"/>
          </p:cNvSpPr>
          <p:nvPr/>
        </p:nvSpPr>
        <p:spPr bwMode="auto">
          <a:xfrm>
            <a:off x="3030415" y="51117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3" name="Oval 38"/>
          <p:cNvSpPr>
            <a:spLocks noChangeArrowheads="1"/>
          </p:cNvSpPr>
          <p:nvPr/>
        </p:nvSpPr>
        <p:spPr bwMode="auto">
          <a:xfrm>
            <a:off x="2467708" y="49593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4" name="Oval 39"/>
          <p:cNvSpPr>
            <a:spLocks noChangeArrowheads="1"/>
          </p:cNvSpPr>
          <p:nvPr/>
        </p:nvSpPr>
        <p:spPr bwMode="auto">
          <a:xfrm>
            <a:off x="3944815" y="5035550"/>
            <a:ext cx="269631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5" name="Line 40"/>
          <p:cNvSpPr>
            <a:spLocks noChangeShapeType="1"/>
          </p:cNvSpPr>
          <p:nvPr/>
        </p:nvSpPr>
        <p:spPr bwMode="auto">
          <a:xfrm>
            <a:off x="1271954" y="3435350"/>
            <a:ext cx="1254369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6" name="Line 41"/>
          <p:cNvSpPr>
            <a:spLocks noChangeShapeType="1"/>
          </p:cNvSpPr>
          <p:nvPr/>
        </p:nvSpPr>
        <p:spPr bwMode="auto">
          <a:xfrm>
            <a:off x="1271954" y="2368550"/>
            <a:ext cx="1817077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7" name="Line 42"/>
          <p:cNvSpPr>
            <a:spLocks noChangeShapeType="1"/>
          </p:cNvSpPr>
          <p:nvPr/>
        </p:nvSpPr>
        <p:spPr bwMode="auto">
          <a:xfrm>
            <a:off x="2538046" y="3435350"/>
            <a:ext cx="1395046" cy="166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8" name="Line 43"/>
          <p:cNvSpPr>
            <a:spLocks noChangeShapeType="1"/>
          </p:cNvSpPr>
          <p:nvPr/>
        </p:nvSpPr>
        <p:spPr bwMode="auto">
          <a:xfrm>
            <a:off x="2538046" y="2368550"/>
            <a:ext cx="1535723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9" name="Line 44"/>
          <p:cNvSpPr>
            <a:spLocks noChangeShapeType="1"/>
          </p:cNvSpPr>
          <p:nvPr/>
        </p:nvSpPr>
        <p:spPr bwMode="auto">
          <a:xfrm flipH="1">
            <a:off x="4144108" y="2368550"/>
            <a:ext cx="1066800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40" name="Line 45"/>
          <p:cNvSpPr>
            <a:spLocks noChangeShapeType="1"/>
          </p:cNvSpPr>
          <p:nvPr/>
        </p:nvSpPr>
        <p:spPr bwMode="auto">
          <a:xfrm flipH="1">
            <a:off x="4988169" y="2368550"/>
            <a:ext cx="1418492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41" name="Group 58"/>
          <p:cNvGrpSpPr>
            <a:grpSpLocks/>
          </p:cNvGrpSpPr>
          <p:nvPr/>
        </p:nvGrpSpPr>
        <p:grpSpPr bwMode="auto">
          <a:xfrm>
            <a:off x="6265985" y="4425950"/>
            <a:ext cx="2590800" cy="1587500"/>
            <a:chOff x="4276" y="2788"/>
            <a:chExt cx="1768" cy="1000"/>
          </a:xfrm>
        </p:grpSpPr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4276" y="2788"/>
              <a:ext cx="1768" cy="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grpSp>
          <p:nvGrpSpPr>
            <p:cNvPr id="34854" name="Group 50"/>
            <p:cNvGrpSpPr>
              <a:grpSpLocks/>
            </p:cNvGrpSpPr>
            <p:nvPr/>
          </p:nvGrpSpPr>
          <p:grpSpPr bwMode="auto">
            <a:xfrm>
              <a:off x="4416" y="3028"/>
              <a:ext cx="288" cy="88"/>
              <a:chOff x="4416" y="3028"/>
              <a:chExt cx="288" cy="88"/>
            </a:xfrm>
          </p:grpSpPr>
          <p:sp>
            <p:nvSpPr>
              <p:cNvPr id="34862" name="Line 47"/>
              <p:cNvSpPr>
                <a:spLocks noChangeShapeType="1"/>
              </p:cNvSpPr>
              <p:nvPr/>
            </p:nvSpPr>
            <p:spPr bwMode="auto">
              <a:xfrm>
                <a:off x="4416" y="3028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  <p:sp>
            <p:nvSpPr>
              <p:cNvPr id="34863" name="Line 48"/>
              <p:cNvSpPr>
                <a:spLocks noChangeShapeType="1"/>
              </p:cNvSpPr>
              <p:nvPr/>
            </p:nvSpPr>
            <p:spPr bwMode="auto">
              <a:xfrm>
                <a:off x="4704" y="3028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  <p:sp>
            <p:nvSpPr>
              <p:cNvPr id="34864" name="Line 49"/>
              <p:cNvSpPr>
                <a:spLocks noChangeShapeType="1"/>
              </p:cNvSpPr>
              <p:nvPr/>
            </p:nvSpPr>
            <p:spPr bwMode="auto">
              <a:xfrm>
                <a:off x="4432" y="3072"/>
                <a:ext cx="2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</p:grpSp>
        <p:sp>
          <p:nvSpPr>
            <p:cNvPr id="34855" name="Line 51"/>
            <p:cNvSpPr>
              <a:spLocks noChangeShapeType="1"/>
            </p:cNvSpPr>
            <p:nvPr/>
          </p:nvSpPr>
          <p:spPr bwMode="auto">
            <a:xfrm>
              <a:off x="4420" y="288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4856" name="Oval 52"/>
            <p:cNvSpPr>
              <a:spLocks noChangeArrowheads="1"/>
            </p:cNvSpPr>
            <p:nvPr/>
          </p:nvSpPr>
          <p:spPr bwMode="auto">
            <a:xfrm>
              <a:off x="4468" y="3220"/>
              <a:ext cx="184" cy="1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4857" name="Oval 53"/>
            <p:cNvSpPr>
              <a:spLocks noChangeArrowheads="1"/>
            </p:cNvSpPr>
            <p:nvPr/>
          </p:nvSpPr>
          <p:spPr bwMode="auto">
            <a:xfrm>
              <a:off x="4468" y="350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4858" name="Rectangle 54"/>
            <p:cNvSpPr>
              <a:spLocks noChangeArrowheads="1"/>
            </p:cNvSpPr>
            <p:nvPr/>
          </p:nvSpPr>
          <p:spPr bwMode="auto">
            <a:xfrm>
              <a:off x="4791" y="2796"/>
              <a:ext cx="5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Prozess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34859" name="Rectangle 55"/>
            <p:cNvSpPr>
              <a:spLocks noChangeArrowheads="1"/>
            </p:cNvSpPr>
            <p:nvPr/>
          </p:nvSpPr>
          <p:spPr bwMode="auto">
            <a:xfrm>
              <a:off x="4791" y="2988"/>
              <a:ext cx="7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Transaktion</a:t>
              </a:r>
            </a:p>
          </p:txBody>
        </p:sp>
        <p:sp>
          <p:nvSpPr>
            <p:cNvPr id="34860" name="Rectangle 56"/>
            <p:cNvSpPr>
              <a:spLocks noChangeArrowheads="1"/>
            </p:cNvSpPr>
            <p:nvPr/>
          </p:nvSpPr>
          <p:spPr bwMode="auto">
            <a:xfrm>
              <a:off x="4791" y="3228"/>
              <a:ext cx="10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flüchtiges Objekt</a:t>
              </a:r>
            </a:p>
          </p:txBody>
        </p:sp>
        <p:sp>
          <p:nvSpPr>
            <p:cNvPr id="34861" name="Rectangle 57"/>
            <p:cNvSpPr>
              <a:spLocks noChangeArrowheads="1"/>
            </p:cNvSpPr>
            <p:nvPr/>
          </p:nvSpPr>
          <p:spPr bwMode="auto">
            <a:xfrm>
              <a:off x="4791" y="3516"/>
              <a:ext cx="1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persistentes Objekt</a:t>
              </a:r>
            </a:p>
          </p:txBody>
        </p:sp>
      </p:grpSp>
      <p:sp>
        <p:nvSpPr>
          <p:cNvPr id="34842" name="Rectangle 59"/>
          <p:cNvSpPr>
            <a:spLocks noChangeArrowheads="1"/>
          </p:cNvSpPr>
          <p:nvPr/>
        </p:nvSpPr>
        <p:spPr bwMode="auto">
          <a:xfrm>
            <a:off x="549520" y="3524251"/>
            <a:ext cx="1601207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Ergebnistabelle</a:t>
            </a:r>
          </a:p>
        </p:txBody>
      </p:sp>
      <p:sp>
        <p:nvSpPr>
          <p:cNvPr id="34843" name="Rectangle 60"/>
          <p:cNvSpPr>
            <a:spLocks noChangeArrowheads="1"/>
          </p:cNvSpPr>
          <p:nvPr/>
        </p:nvSpPr>
        <p:spPr bwMode="auto">
          <a:xfrm>
            <a:off x="2237643" y="35242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4" name="Rectangle 61"/>
          <p:cNvSpPr>
            <a:spLocks noChangeArrowheads="1"/>
          </p:cNvSpPr>
          <p:nvPr/>
        </p:nvSpPr>
        <p:spPr bwMode="auto">
          <a:xfrm>
            <a:off x="1182567" y="4972051"/>
            <a:ext cx="102912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Datenbank</a:t>
            </a:r>
          </a:p>
        </p:txBody>
      </p:sp>
      <p:sp>
        <p:nvSpPr>
          <p:cNvPr id="34845" name="Rectangle 62"/>
          <p:cNvSpPr>
            <a:spLocks noChangeArrowheads="1"/>
          </p:cNvSpPr>
          <p:nvPr/>
        </p:nvSpPr>
        <p:spPr bwMode="auto">
          <a:xfrm>
            <a:off x="830874" y="2457451"/>
            <a:ext cx="1601207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Ergebnistabelle</a:t>
            </a:r>
          </a:p>
        </p:txBody>
      </p:sp>
      <p:sp>
        <p:nvSpPr>
          <p:cNvPr id="34846" name="Rectangle 63"/>
          <p:cNvSpPr>
            <a:spLocks noChangeArrowheads="1"/>
          </p:cNvSpPr>
          <p:nvPr/>
        </p:nvSpPr>
        <p:spPr bwMode="auto">
          <a:xfrm>
            <a:off x="2518997" y="24574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7" name="Rectangle 64"/>
          <p:cNvSpPr>
            <a:spLocks noChangeArrowheads="1"/>
          </p:cNvSpPr>
          <p:nvPr/>
        </p:nvSpPr>
        <p:spPr bwMode="auto">
          <a:xfrm>
            <a:off x="4699489" y="24574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8" name="Rectangle 65"/>
          <p:cNvSpPr>
            <a:spLocks noChangeArrowheads="1"/>
          </p:cNvSpPr>
          <p:nvPr/>
        </p:nvSpPr>
        <p:spPr bwMode="auto">
          <a:xfrm>
            <a:off x="4558812" y="3676651"/>
            <a:ext cx="1461785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Bewerbungen</a:t>
            </a:r>
          </a:p>
        </p:txBody>
      </p:sp>
      <p:sp>
        <p:nvSpPr>
          <p:cNvPr id="34849" name="Rectangle 66"/>
          <p:cNvSpPr>
            <a:spLocks noChangeArrowheads="1"/>
          </p:cNvSpPr>
          <p:nvPr/>
        </p:nvSpPr>
        <p:spPr bwMode="auto">
          <a:xfrm>
            <a:off x="5543550" y="2914651"/>
            <a:ext cx="1461785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Bewerbungen</a:t>
            </a:r>
          </a:p>
        </p:txBody>
      </p:sp>
      <p:sp>
        <p:nvSpPr>
          <p:cNvPr id="34850" name="Rectangle 67"/>
          <p:cNvSpPr>
            <a:spLocks noChangeArrowheads="1"/>
          </p:cNvSpPr>
          <p:nvPr/>
        </p:nvSpPr>
        <p:spPr bwMode="auto">
          <a:xfrm>
            <a:off x="573498" y="5798537"/>
            <a:ext cx="441467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dirty="0">
                <a:solidFill>
                  <a:srgbClr val="063AFF"/>
                </a:solidFill>
                <a:latin typeface="+mn-lt"/>
              </a:rPr>
              <a:t>Transaktionen</a:t>
            </a:r>
            <a:r>
              <a:rPr lang="de-DE" sz="1800" dirty="0">
                <a:latin typeface="+mn-lt"/>
              </a:rPr>
              <a:t> schützen simultanen </a:t>
            </a:r>
            <a:r>
              <a:rPr lang="de-DE" sz="1800" dirty="0" smtClean="0">
                <a:latin typeface="+mn-lt"/>
              </a:rPr>
              <a:t>Zugriff</a:t>
            </a:r>
            <a:endParaRPr lang="de-DE" sz="1800" dirty="0">
              <a:latin typeface="+mn-lt"/>
            </a:endParaRPr>
          </a:p>
        </p:txBody>
      </p:sp>
      <p:sp>
        <p:nvSpPr>
          <p:cNvPr id="34851" name="Rectangle 68"/>
          <p:cNvSpPr>
            <a:spLocks noGrp="1" noChangeArrowheads="1"/>
          </p:cNvSpPr>
          <p:nvPr>
            <p:ph type="title"/>
          </p:nvPr>
        </p:nvSpPr>
        <p:spPr>
          <a:xfrm>
            <a:off x="351692" y="304801"/>
            <a:ext cx="8792308" cy="498475"/>
          </a:xfrm>
        </p:spPr>
        <p:txBody>
          <a:bodyPr/>
          <a:lstStyle/>
          <a:p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Lebensdauer, Sichtbarkeit, gemeinsame Nutzung </a:t>
            </a:r>
            <a:r>
              <a:rPr lang="de-DE" sz="1600" dirty="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 sz="2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4852" name="Rectangle 6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Die gleiche Datenbank kann von verschiedenen informationsverarbeitenden Prozessen simultan oder sequentiell nacheinander benutzt werden.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08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Standardwerte für Spalten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Beim Einfügen von Reihen in eine Tabelle können einzelne Spalten </a:t>
            </a:r>
            <a:r>
              <a:rPr lang="de-DE" sz="1800" dirty="0" err="1">
                <a:ea typeface="ＭＳ Ｐゴシック" charset="0"/>
              </a:rPr>
              <a:t>unspezifiziert</a:t>
            </a:r>
            <a:r>
              <a:rPr lang="de-DE" sz="1800" dirty="0">
                <a:ea typeface="ＭＳ Ｐゴシック" charset="0"/>
              </a:rPr>
              <a:t> bleiben.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Fehlende </a:t>
            </a:r>
            <a:r>
              <a:rPr lang="de-DE" sz="1800" dirty="0">
                <a:ea typeface="ＭＳ Ｐゴシック" charset="0"/>
              </a:rPr>
              <a:t>Werte werden mit </a:t>
            </a:r>
            <a:r>
              <a:rPr lang="de-DE" sz="1800" b="1" dirty="0">
                <a:ea typeface="ＭＳ Ｐゴシック" charset="0"/>
              </a:rPr>
              <a:t>null</a:t>
            </a:r>
            <a:r>
              <a:rPr lang="de-DE" sz="1800" dirty="0">
                <a:ea typeface="ＭＳ Ｐゴシック" charset="0"/>
              </a:rPr>
              <a:t> oder mit bei der Tabellenerzeugung angegebenen Standardwerten belegt.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</a:t>
            </a:r>
            <a:r>
              <a:rPr lang="de-DE" sz="1800" dirty="0" err="1">
                <a:ea typeface="ＭＳ Ｐゴシック" charset="0"/>
              </a:rPr>
              <a:t>Literale</a:t>
            </a:r>
            <a:r>
              <a:rPr lang="de-DE" sz="1800" dirty="0">
                <a:ea typeface="ＭＳ Ｐゴシック" charset="0"/>
              </a:rPr>
              <a:t> eines Basisdatentyps sein.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eine parameterlose SQL-Funktion sein, die zum </a:t>
            </a:r>
            <a:r>
              <a:rPr lang="de-DE" sz="1800" dirty="0" err="1">
                <a:ea typeface="ＭＳ Ｐゴシック" charset="0"/>
              </a:rPr>
              <a:t>Einfügezeitpunkt</a:t>
            </a:r>
            <a:r>
              <a:rPr lang="de-DE" sz="1800" dirty="0">
                <a:ea typeface="ＭＳ Ｐゴシック" charset="0"/>
              </a:rPr>
              <a:t> ausgewertet wird.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i="1" dirty="0" smtClean="0">
                <a:ea typeface="ＭＳ Ｐゴシック" charset="0"/>
              </a:rPr>
              <a:t>Datenunabhängigkeit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und </a:t>
            </a:r>
            <a:r>
              <a:rPr lang="de-DE" sz="1800" i="1" dirty="0">
                <a:ea typeface="ＭＳ Ｐゴシック" charset="0"/>
              </a:rPr>
              <a:t>Schemaevolution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dirty="0">
                <a:ea typeface="ＭＳ Ｐゴシック" charset="0"/>
              </a:rPr>
              <a:t>Existierende Anwendungsprogramme können auch nach dem Erweitern einer Relation konsistent mit neu erstellten Anwendungen </a:t>
            </a:r>
            <a:r>
              <a:rPr lang="de-DE" sz="1800" dirty="0" smtClean="0">
                <a:ea typeface="ＭＳ Ｐゴシック" charset="0"/>
              </a:rPr>
              <a:t>interagieren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71600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Gehalt, Urlaub)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('Peter', </a:t>
            </a:r>
            <a:r>
              <a:rPr lang="de-DE" sz="1200" dirty="0">
                <a:latin typeface="Courier New" charset="0"/>
              </a:rPr>
              <a:t>3000, null)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910554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</a:t>
            </a:r>
            <a:r>
              <a:rPr lang="de-DE" sz="1200" dirty="0">
                <a:latin typeface="Courier New" charset="0"/>
              </a:rPr>
              <a:t>'</a:t>
            </a:r>
            <a:r>
              <a:rPr lang="de-DE" sz="1200" dirty="0" smtClean="0">
                <a:latin typeface="Courier New" charset="0"/>
              </a:rPr>
              <a:t>, </a:t>
            </a:r>
            <a:r>
              <a:rPr lang="de-DE" sz="1200" dirty="0">
                <a:latin typeface="Courier New" charset="0"/>
              </a:rPr>
              <a:t>3000)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0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55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Null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87208" cy="4968875"/>
          </a:xfrm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Jeder SQL-Basisdatentyp ist zur Unterstützung solcher Modellierungssituationen um den ausgezeichneten Wert </a:t>
            </a:r>
            <a:r>
              <a:rPr lang="de-DE" sz="2000" b="1" dirty="0">
                <a:ea typeface="ＭＳ Ｐゴシック" charset="0"/>
              </a:rPr>
              <a:t>null</a:t>
            </a:r>
            <a:r>
              <a:rPr lang="de-DE" sz="2000" dirty="0">
                <a:ea typeface="ＭＳ Ｐゴシック" charset="0"/>
              </a:rPr>
              <a:t> erweitert, der von jedem anderen Wert dieses Typs verschieden </a:t>
            </a:r>
            <a:r>
              <a:rPr lang="de-DE" sz="2000" dirty="0" smtClean="0">
                <a:ea typeface="ＭＳ Ｐゴシック" charset="0"/>
              </a:rPr>
              <a:t>ist (auch: NULL ≠ NULL)</a:t>
            </a:r>
          </a:p>
          <a:p>
            <a:r>
              <a:rPr lang="de-DE" sz="2000" dirty="0" smtClean="0">
                <a:ea typeface="ＭＳ Ｐゴシック" charset="0"/>
              </a:rPr>
              <a:t>Null ist Default-Wert sofern möglich und nicht speziell definiert</a:t>
            </a:r>
            <a:endParaRPr lang="de-DE" sz="2000" dirty="0">
              <a:ea typeface="ＭＳ Ｐゴシック" charset="0"/>
            </a:endParaRPr>
          </a:p>
          <a:p>
            <a:r>
              <a:rPr lang="de-DE" sz="2000" dirty="0">
                <a:ea typeface="ＭＳ Ｐゴシック" charset="0"/>
              </a:rPr>
              <a:t>Das Auftreten von Nullwerten in Attributen oder Variablen </a:t>
            </a:r>
            <a:r>
              <a:rPr lang="de-DE" sz="2000" dirty="0" smtClean="0">
                <a:ea typeface="ＭＳ Ｐゴシック" charset="0"/>
              </a:rPr>
              <a:t>kann </a:t>
            </a:r>
            <a:r>
              <a:rPr lang="de-DE" sz="2000" dirty="0">
                <a:ea typeface="ＭＳ Ｐゴシック" charset="0"/>
              </a:rPr>
              <a:t>verboten </a:t>
            </a:r>
            <a:r>
              <a:rPr lang="de-DE" sz="2000" dirty="0" smtClean="0">
                <a:ea typeface="ＭＳ Ｐゴシック" charset="0"/>
              </a:rPr>
              <a:t>werden</a:t>
            </a:r>
            <a:endParaRPr lang="de-DE" sz="2000" dirty="0">
              <a:ea typeface="ＭＳ Ｐゴシック" charset="0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20</a:t>
            </a:fld>
            <a:endParaRPr lang="de-DE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4005064"/>
            <a:ext cx="2157643" cy="33598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integer not null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34271" y="4341053"/>
            <a:ext cx="4763641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TABLE </a:t>
            </a:r>
            <a:r>
              <a:rPr lang="de-DE" sz="1400" dirty="0" err="1">
                <a:latin typeface="Courier New" charset="0"/>
              </a:rPr>
              <a:t>Persons</a:t>
            </a:r>
            <a:r>
              <a:rPr lang="de-DE" sz="1400" dirty="0">
                <a:latin typeface="Courier New" charset="0"/>
              </a:rPr>
              <a:t> (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ID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 NOT </a:t>
            </a:r>
            <a:r>
              <a:rPr lang="de-DE" sz="1400" dirty="0" smtClean="0">
                <a:latin typeface="Courier New" charset="0"/>
              </a:rPr>
              <a:t>NULL,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</a:t>
            </a:r>
            <a:r>
              <a:rPr lang="de-DE" sz="1400" dirty="0" err="1" smtClean="0">
                <a:latin typeface="Courier New" charset="0"/>
              </a:rPr>
              <a:t>LastName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NOT NULL</a:t>
            </a:r>
            <a:r>
              <a:rPr lang="de-DE" sz="1400" dirty="0" smtClean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</a:t>
            </a:r>
            <a:r>
              <a:rPr lang="de-DE" sz="1400" dirty="0" err="1" smtClean="0">
                <a:latin typeface="Courier New" charset="0"/>
              </a:rPr>
              <a:t>FirstName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Age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City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DEFAULT</a:t>
            </a:r>
            <a:r>
              <a:rPr lang="de-DE" sz="1400" dirty="0">
                <a:latin typeface="Courier New" charset="0"/>
              </a:rPr>
              <a:t> '</a:t>
            </a:r>
            <a:r>
              <a:rPr lang="de-DE" sz="1400" dirty="0" err="1">
                <a:latin typeface="Courier New" charset="0"/>
              </a:rPr>
              <a:t>Sandnes</a:t>
            </a:r>
            <a:r>
              <a:rPr lang="de-DE" sz="1400" dirty="0">
                <a:latin typeface="Courier New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7736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Annahmen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4623"/>
            <a:ext cx="8229600" cy="45335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Unvollständigkeit</a:t>
            </a:r>
            <a:r>
              <a:rPr lang="en-US" dirty="0" smtClean="0"/>
              <a:t> in den </a:t>
            </a:r>
            <a:r>
              <a:rPr lang="en-US" dirty="0" err="1" smtClean="0"/>
              <a:t>Daten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5407"/>
            <a:ext cx="8229600" cy="45120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123"/>
            <a:ext cx="8229600" cy="49145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anwendbar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0" y="1196975"/>
            <a:ext cx="668249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Null-Werte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87208" cy="4968875"/>
          </a:xfrm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Jeder SQL-Basisdatentyp </a:t>
            </a:r>
            <a:r>
              <a:rPr lang="de-DE" sz="2000" dirty="0" smtClean="0">
                <a:ea typeface="ＭＳ Ｐゴシック" charset="0"/>
              </a:rPr>
              <a:t>um </a:t>
            </a:r>
            <a:r>
              <a:rPr lang="de-DE" sz="2000" dirty="0">
                <a:ea typeface="ＭＳ Ｐゴシック" charset="0"/>
              </a:rPr>
              <a:t>den ausgezeichneten Wert </a:t>
            </a:r>
            <a:r>
              <a:rPr lang="de-DE" sz="2000" b="1" dirty="0">
                <a:ea typeface="ＭＳ Ｐゴシック" charset="0"/>
              </a:rPr>
              <a:t>null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erweitert (verschieden von </a:t>
            </a:r>
            <a:r>
              <a:rPr lang="de-DE" sz="2000" dirty="0">
                <a:ea typeface="ＭＳ Ｐゴシック" charset="0"/>
              </a:rPr>
              <a:t>jedem anderen </a:t>
            </a:r>
            <a:r>
              <a:rPr lang="de-DE" sz="2000" dirty="0" smtClean="0">
                <a:ea typeface="ＭＳ Ｐゴシック" charset="0"/>
              </a:rPr>
              <a:t>Wert)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 ≠ NULL (z.B. beim Verbund)</a:t>
            </a:r>
          </a:p>
          <a:p>
            <a:r>
              <a:rPr lang="de-DE" sz="2000" dirty="0" smtClean="0">
                <a:ea typeface="ＭＳ Ｐゴシック" charset="0"/>
              </a:rPr>
              <a:t>Null ist Default-Wert sofern möglich bzw. nicht speziell definiert</a:t>
            </a:r>
            <a:endParaRPr lang="de-DE" sz="2000" dirty="0">
              <a:ea typeface="ＭＳ Ｐゴシック" charset="0"/>
            </a:endParaRPr>
          </a:p>
          <a:p>
            <a:r>
              <a:rPr lang="de-DE" sz="2000" dirty="0">
                <a:ea typeface="ＭＳ Ｐゴシック" charset="0"/>
              </a:rPr>
              <a:t>Das Auftreten von Nullwerten in Attributen oder Variablen </a:t>
            </a:r>
            <a:r>
              <a:rPr lang="de-DE" sz="2000" dirty="0" smtClean="0">
                <a:ea typeface="ＭＳ Ｐゴシック" charset="0"/>
              </a:rPr>
              <a:t>kann </a:t>
            </a:r>
            <a:r>
              <a:rPr lang="de-DE" sz="2000" dirty="0">
                <a:ea typeface="ＭＳ Ｐゴシック" charset="0"/>
              </a:rPr>
              <a:t>verboten </a:t>
            </a:r>
            <a:r>
              <a:rPr lang="de-DE" sz="2000" dirty="0" smtClean="0">
                <a:ea typeface="ＭＳ Ｐゴシック" charset="0"/>
              </a:rPr>
              <a:t>werden (dann typspezifischer Default-Wert)</a:t>
            </a:r>
            <a:endParaRPr lang="de-DE" sz="2000" dirty="0">
              <a:ea typeface="ＭＳ Ｐゴシック" charset="0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25</a:t>
            </a:fld>
            <a:endParaRPr lang="de-DE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3789040"/>
            <a:ext cx="4763641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TABLE </a:t>
            </a:r>
            <a:r>
              <a:rPr lang="de-DE" sz="1400" dirty="0" err="1">
                <a:latin typeface="Courier New" charset="0"/>
              </a:rPr>
              <a:t>Persons</a:t>
            </a:r>
            <a:r>
              <a:rPr lang="de-DE" sz="1400" dirty="0">
                <a:latin typeface="Courier New" charset="0"/>
              </a:rPr>
              <a:t> (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ID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 NOT </a:t>
            </a:r>
            <a:r>
              <a:rPr lang="de-DE" sz="1400" dirty="0" smtClean="0">
                <a:latin typeface="Courier New" charset="0"/>
              </a:rPr>
              <a:t>NULL,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</a:t>
            </a:r>
            <a:r>
              <a:rPr lang="de-DE" sz="1400" dirty="0" err="1" smtClean="0">
                <a:latin typeface="Courier New" charset="0"/>
              </a:rPr>
              <a:t>LastName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NOT NULL</a:t>
            </a:r>
            <a:r>
              <a:rPr lang="de-DE" sz="1400" dirty="0" smtClean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</a:t>
            </a:r>
            <a:r>
              <a:rPr lang="de-DE" sz="1400" dirty="0" err="1" smtClean="0">
                <a:latin typeface="Courier New" charset="0"/>
              </a:rPr>
              <a:t>FirstName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Age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City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DEFAULT</a:t>
            </a:r>
            <a:r>
              <a:rPr lang="de-DE" sz="1400" dirty="0">
                <a:latin typeface="Courier New" charset="0"/>
              </a:rPr>
              <a:t> '</a:t>
            </a:r>
            <a:r>
              <a:rPr lang="de-DE" sz="1400" dirty="0" err="1">
                <a:latin typeface="Courier New" charset="0"/>
              </a:rPr>
              <a:t>Sandnes</a:t>
            </a:r>
            <a:r>
              <a:rPr lang="de-DE" sz="1400" dirty="0">
                <a:latin typeface="Courier New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521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Wahrheitstabellen der dreiwertigen SQL-Logik: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Schwierigkeiten </a:t>
            </a:r>
            <a:r>
              <a:rPr lang="de-DE" sz="1800" dirty="0">
                <a:ea typeface="ＭＳ Ｐゴシック" charset="0"/>
              </a:rPr>
              <a:t>bei der konsistenten Erweiterung einer Domäne um Nullwerte werden bereits am einfachen Beispiel der Booleschen Werte und der grundlegenden logischen Äquivalenz </a:t>
            </a:r>
            <a:r>
              <a:rPr lang="de-DE" sz="1800" b="1" dirty="0">
                <a:ea typeface="ＭＳ Ｐゴシック" charset="0"/>
              </a:rPr>
              <a:t>x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x = </a:t>
            </a:r>
            <a:r>
              <a:rPr lang="de-DE" sz="1800" b="1" dirty="0" err="1">
                <a:ea typeface="ＭＳ Ｐゴシック" charset="0"/>
              </a:rPr>
              <a:t>false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deutlich, die bei der Erweiterung der Domäne um Nullwerte verletzt wird (</a:t>
            </a:r>
            <a:r>
              <a:rPr lang="de-DE" sz="1800" b="1" dirty="0">
                <a:ea typeface="ＭＳ Ｐゴシック" charset="0"/>
              </a:rPr>
              <a:t>null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null = null</a:t>
            </a:r>
            <a:r>
              <a:rPr lang="de-DE" sz="1800" dirty="0">
                <a:ea typeface="ＭＳ Ｐゴシック" charset="0"/>
              </a:rPr>
              <a:t>)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1342292" y="1835150"/>
            <a:ext cx="2379785" cy="1206500"/>
            <a:chOff x="916" y="1156"/>
            <a:chExt cx="1624" cy="760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916" y="1156"/>
              <a:ext cx="162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41" name="Rectangle 5"/>
            <p:cNvSpPr>
              <a:spLocks noChangeArrowheads="1"/>
            </p:cNvSpPr>
            <p:nvPr/>
          </p:nvSpPr>
          <p:spPr bwMode="auto">
            <a:xfrm>
              <a:off x="95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OR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42" name="Rectangle 6"/>
            <p:cNvSpPr>
              <a:spLocks noChangeArrowheads="1"/>
            </p:cNvSpPr>
            <p:nvPr/>
          </p:nvSpPr>
          <p:spPr bwMode="auto">
            <a:xfrm>
              <a:off x="1384" y="1164"/>
              <a:ext cx="33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43" name="Rectangle 7"/>
            <p:cNvSpPr>
              <a:spLocks noChangeArrowheads="1"/>
            </p:cNvSpPr>
            <p:nvPr/>
          </p:nvSpPr>
          <p:spPr bwMode="auto">
            <a:xfrm>
              <a:off x="173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4" name="Rectangle 8"/>
            <p:cNvSpPr>
              <a:spLocks noChangeArrowheads="1"/>
            </p:cNvSpPr>
            <p:nvPr/>
          </p:nvSpPr>
          <p:spPr bwMode="auto">
            <a:xfrm>
              <a:off x="2106" y="1164"/>
              <a:ext cx="32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5" name="Line 9"/>
            <p:cNvSpPr>
              <a:spLocks noChangeShapeType="1"/>
            </p:cNvSpPr>
            <p:nvPr/>
          </p:nvSpPr>
          <p:spPr bwMode="auto">
            <a:xfrm>
              <a:off x="916" y="1392"/>
              <a:ext cx="1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46" name="Line 10"/>
            <p:cNvSpPr>
              <a:spLocks noChangeShapeType="1"/>
            </p:cNvSpPr>
            <p:nvPr/>
          </p:nvSpPr>
          <p:spPr bwMode="auto">
            <a:xfrm>
              <a:off x="1296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4" name="Group 19"/>
          <p:cNvGrpSpPr>
            <a:grpSpLocks/>
          </p:cNvGrpSpPr>
          <p:nvPr/>
        </p:nvGrpSpPr>
        <p:grpSpPr bwMode="auto">
          <a:xfrm>
            <a:off x="4507523" y="1835150"/>
            <a:ext cx="2450123" cy="1206500"/>
            <a:chOff x="3076" y="1156"/>
            <a:chExt cx="1672" cy="760"/>
          </a:xfrm>
        </p:grpSpPr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3076" y="1156"/>
              <a:ext cx="1672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3111" y="1164"/>
              <a:ext cx="362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AND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3603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3987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437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3504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>
              <a:off x="3076" y="1392"/>
              <a:ext cx="1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1342292" y="3359150"/>
            <a:ext cx="3434862" cy="1206500"/>
            <a:chOff x="916" y="2116"/>
            <a:chExt cx="2344" cy="760"/>
          </a:xfrm>
        </p:grpSpPr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916" y="2116"/>
              <a:ext cx="234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27" name="Rectangle 21"/>
            <p:cNvSpPr>
              <a:spLocks noChangeArrowheads="1"/>
            </p:cNvSpPr>
            <p:nvPr/>
          </p:nvSpPr>
          <p:spPr bwMode="auto">
            <a:xfrm>
              <a:off x="951" y="212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x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28" name="Rectangle 22"/>
            <p:cNvSpPr>
              <a:spLocks noChangeArrowheads="1"/>
            </p:cNvSpPr>
            <p:nvPr/>
          </p:nvSpPr>
          <p:spPr bwMode="auto">
            <a:xfrm>
              <a:off x="1485" y="2124"/>
              <a:ext cx="387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not x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29" name="Rectangle 23"/>
            <p:cNvSpPr>
              <a:spLocks noChangeArrowheads="1"/>
            </p:cNvSpPr>
            <p:nvPr/>
          </p:nvSpPr>
          <p:spPr bwMode="auto">
            <a:xfrm>
              <a:off x="1929" y="2124"/>
              <a:ext cx="504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30" name="Rectangle 24"/>
            <p:cNvSpPr>
              <a:spLocks noChangeArrowheads="1"/>
            </p:cNvSpPr>
            <p:nvPr/>
          </p:nvSpPr>
          <p:spPr bwMode="auto">
            <a:xfrm>
              <a:off x="2465" y="2124"/>
              <a:ext cx="70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not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1" name="Line 25"/>
            <p:cNvSpPr>
              <a:spLocks noChangeShapeType="1"/>
            </p:cNvSpPr>
            <p:nvPr/>
          </p:nvSpPr>
          <p:spPr bwMode="auto">
            <a:xfrm>
              <a:off x="1344" y="211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2" name="Line 26"/>
            <p:cNvSpPr>
              <a:spLocks noChangeShapeType="1"/>
            </p:cNvSpPr>
            <p:nvPr/>
          </p:nvSpPr>
          <p:spPr bwMode="auto">
            <a:xfrm>
              <a:off x="916" y="2352"/>
              <a:ext cx="2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2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Vorteile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dirty="0">
                <a:ea typeface="ＭＳ Ｐゴシック" charset="0"/>
              </a:rPr>
              <a:t>Explizite und konsistente Behandlung von Nullwerten durch alle </a:t>
            </a:r>
            <a:r>
              <a:rPr lang="de-DE" sz="1800" dirty="0" smtClean="0">
                <a:ea typeface="ＭＳ Ｐゴシック" charset="0"/>
              </a:rPr>
              <a:t>Applikationen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Im </a:t>
            </a:r>
            <a:r>
              <a:rPr lang="de-DE" sz="1600" dirty="0">
                <a:ea typeface="ＭＳ Ｐゴシック" charset="0"/>
              </a:rPr>
              <a:t>Gegensatz zu ad hoc Lösungen, bei denen z.B. der Wert -1, -</a:t>
            </a:r>
            <a:r>
              <a:rPr lang="de-DE" sz="1600" i="1" dirty="0" err="1">
                <a:ea typeface="ＭＳ Ｐゴシック" charset="0"/>
              </a:rPr>
              <a:t>MaxInt</a:t>
            </a:r>
            <a:r>
              <a:rPr lang="de-DE" sz="1600" dirty="0">
                <a:ea typeface="ＭＳ Ｐゴシック" charset="0"/>
              </a:rPr>
              <a:t> oder die leere Zeichenkette als </a:t>
            </a:r>
            <a:r>
              <a:rPr lang="de-DE" sz="1600" dirty="0" smtClean="0">
                <a:ea typeface="ＭＳ Ｐゴシック" charset="0"/>
              </a:rPr>
              <a:t>Null-Wert </a:t>
            </a:r>
            <a:r>
              <a:rPr lang="de-DE" sz="1600" dirty="0">
                <a:ea typeface="ＭＳ Ｐゴシック" charset="0"/>
              </a:rPr>
              <a:t>eingesetzt </a:t>
            </a:r>
            <a:r>
              <a:rPr lang="de-DE" sz="1600" dirty="0" smtClean="0">
                <a:ea typeface="ＭＳ Ｐゴシック" charset="0"/>
              </a:rPr>
              <a:t>wird</a:t>
            </a:r>
            <a:endParaRPr lang="de-DE" sz="1600" dirty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Definition </a:t>
            </a:r>
            <a:r>
              <a:rPr lang="de-DE" sz="1800" dirty="0">
                <a:ea typeface="ＭＳ Ｐゴシック" charset="0"/>
              </a:rPr>
              <a:t>der Semantik von Datenbankoperatoren bzgl. </a:t>
            </a:r>
            <a:r>
              <a:rPr lang="de-DE" sz="1800" dirty="0" smtClean="0">
                <a:ea typeface="ＭＳ Ｐゴシック" charset="0"/>
              </a:rPr>
              <a:t>Null-Werten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(Vergleich</a:t>
            </a:r>
            <a:r>
              <a:rPr lang="de-DE" sz="1800" dirty="0">
                <a:ea typeface="ＭＳ Ｐゴシック" charset="0"/>
              </a:rPr>
              <a:t>, Arithmetik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Nachteile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i="1" dirty="0" smtClean="0">
                <a:ea typeface="ＭＳ Ｐゴシック" charset="0"/>
              </a:rPr>
              <a:t>Konflikt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mit den algebraischen Eigenschaften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(Existenz </a:t>
            </a:r>
            <a:r>
              <a:rPr lang="de-DE" sz="1800" dirty="0">
                <a:ea typeface="ＭＳ Ｐゴシック" charset="0"/>
              </a:rPr>
              <a:t>von Nullelementen, </a:t>
            </a:r>
            <a:r>
              <a:rPr lang="de-DE" sz="1800" dirty="0" err="1">
                <a:ea typeface="ＭＳ Ｐゴシック" charset="0"/>
              </a:rPr>
              <a:t>Assoziativität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Kommutativität</a:t>
            </a:r>
            <a:r>
              <a:rPr lang="de-DE" sz="1800" dirty="0">
                <a:ea typeface="ＭＳ Ｐゴシック" charset="0"/>
              </a:rPr>
              <a:t>, Ordnung, </a:t>
            </a:r>
            <a:r>
              <a:rPr lang="de-DE" sz="1800" dirty="0" smtClean="0">
                <a:ea typeface="ＭＳ Ｐゴシック" charset="0"/>
              </a:rPr>
              <a:t>...)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(... </a:t>
            </a:r>
            <a:r>
              <a:rPr lang="de-DE" sz="1600" dirty="0">
                <a:ea typeface="ＭＳ Ｐゴシック" charset="0"/>
              </a:rPr>
              <a:t>-2 &lt; -1 &lt; 0 &lt; </a:t>
            </a:r>
            <a:r>
              <a:rPr lang="de-DE" sz="1600" b="1" dirty="0" smtClean="0">
                <a:ea typeface="ＭＳ Ｐゴシック" charset="0"/>
              </a:rPr>
              <a:t>Null</a:t>
            </a:r>
            <a:r>
              <a:rPr lang="de-DE" sz="1600" dirty="0" smtClean="0">
                <a:ea typeface="ＭＳ Ｐゴシック" charset="0"/>
              </a:rPr>
              <a:t> </a:t>
            </a:r>
            <a:r>
              <a:rPr lang="de-DE" sz="1600" dirty="0">
                <a:ea typeface="ＭＳ Ｐゴシック" charset="0"/>
              </a:rPr>
              <a:t>&lt; 1 &lt; 2 &lt; ... ?)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Null-Werte </a:t>
            </a:r>
            <a:r>
              <a:rPr lang="de-DE" sz="1800" i="1" dirty="0" smtClean="0">
                <a:ea typeface="ＭＳ Ｐゴシック" charset="0"/>
              </a:rPr>
              <a:t>verhindern</a:t>
            </a:r>
            <a:r>
              <a:rPr lang="de-DE" sz="1800" dirty="0" smtClean="0">
                <a:ea typeface="ＭＳ Ｐゴシック" charset="0"/>
              </a:rPr>
              <a:t> häufig </a:t>
            </a:r>
            <a:r>
              <a:rPr lang="de-DE" sz="1800" i="1" dirty="0" smtClean="0">
                <a:ea typeface="ＭＳ Ｐゴシック" charset="0"/>
              </a:rPr>
              <a:t>Anfrageoptimierung</a:t>
            </a:r>
          </a:p>
          <a:p>
            <a:pPr lvl="1"/>
            <a:r>
              <a:rPr lang="de-DE" sz="1800" dirty="0">
                <a:ea typeface="ＭＳ Ｐゴシック" charset="0"/>
              </a:rPr>
              <a:t>Semantik trotzdem anwendungsabhängig (unbekannter Wert, </a:t>
            </a:r>
            <a:r>
              <a:rPr lang="de-DE" sz="1800" dirty="0" err="1">
                <a:ea typeface="ＭＳ Ｐゴシック" charset="0"/>
              </a:rPr>
              <a:t>n</a:t>
            </a:r>
            <a:r>
              <a:rPr lang="de-DE" sz="1800" dirty="0">
                <a:ea typeface="ＭＳ Ｐゴシック" charset="0"/>
              </a:rPr>
              <a:t>/a, </a:t>
            </a:r>
            <a:r>
              <a:rPr lang="de-DE" sz="1800" dirty="0" smtClean="0">
                <a:ea typeface="ＭＳ Ｐゴシック" charset="0"/>
              </a:rPr>
              <a:t>...)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78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Duplikatelimination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Elimination von Duplikaten im Anfrageergebnis mit dem Schlüsselwort </a:t>
            </a:r>
            <a:r>
              <a:rPr lang="de-DE" sz="1800" dirty="0" err="1">
                <a:ea typeface="ＭＳ Ｐゴシック" charset="0"/>
              </a:rPr>
              <a:t>distinct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446088" lvl="1" indent="-434975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Hier: Umwandlung einer Ergebnistabelle in </a:t>
            </a:r>
            <a:r>
              <a:rPr lang="de-DE" sz="1800" i="1" dirty="0" smtClean="0">
                <a:ea typeface="ＭＳ Ｐゴシック" charset="0"/>
              </a:rPr>
              <a:t>Ergebnismenge</a:t>
            </a:r>
          </a:p>
          <a:p>
            <a:pPr marL="446088" lvl="1" indent="-434975">
              <a:buFont typeface="Monotype Sorts" charset="0"/>
              <a:buNone/>
            </a:pPr>
            <a:r>
              <a:rPr lang="de-DE" sz="1800" i="1" dirty="0" smtClean="0">
                <a:ea typeface="ＭＳ Ｐゴシック" charset="0"/>
              </a:rPr>
              <a:t>Man beachte die Behandlung von Null-Werten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Erkennung </a:t>
            </a:r>
            <a:r>
              <a:rPr lang="de-DE" sz="1800" dirty="0">
                <a:ea typeface="ＭＳ Ｐゴシック" charset="0"/>
              </a:rPr>
              <a:t>und Vermeidung von Nullwerten in Spalten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durch </a:t>
            </a:r>
            <a:r>
              <a:rPr lang="de-DE" sz="1800" dirty="0">
                <a:ea typeface="ＭＳ Ｐゴシック" charset="0"/>
              </a:rPr>
              <a:t>das </a:t>
            </a:r>
            <a:r>
              <a:rPr lang="de-DE" sz="1800" dirty="0" smtClean="0">
                <a:ea typeface="ＭＳ Ｐゴシック" charset="0"/>
              </a:rPr>
              <a:t>Prädikat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null </a:t>
            </a:r>
            <a:r>
              <a:rPr lang="de-DE" sz="1800" dirty="0" smtClean="0">
                <a:ea typeface="ＭＳ Ｐゴシック" charset="0"/>
              </a:rPr>
              <a:t>oder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not null</a:t>
            </a:r>
            <a:endParaRPr lang="de-DE" sz="1800" b="1" dirty="0">
              <a:ea typeface="ＭＳ Ｐゴシック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66043" y="1860129"/>
            <a:ext cx="3368749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Abteilungen;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4753708" y="2096666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873261" y="2222080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52039" y="1772816"/>
            <a:ext cx="1890346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6032990" y="1785517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6032989" y="2090317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6057900" y="2071266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6052039" y="2376066"/>
            <a:ext cx="188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6032989" y="2395117"/>
            <a:ext cx="682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b="1">
                <a:latin typeface="+mn-lt"/>
              </a:rPr>
              <a:t>NULL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760535" y="4797152"/>
            <a:ext cx="3784315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>
                <a:latin typeface="Courier New" charset="0"/>
              </a:rPr>
              <a:t>where </a:t>
            </a:r>
            <a:r>
              <a:rPr lang="de-DE" sz="1800">
                <a:latin typeface="Courier New" charset="0"/>
              </a:rPr>
              <a:t>Oberabt </a:t>
            </a:r>
            <a:r>
              <a:rPr lang="de-DE" sz="1800" b="1">
                <a:latin typeface="Courier New" charset="0"/>
              </a:rPr>
              <a:t>is not null</a:t>
            </a:r>
            <a:r>
              <a:rPr lang="de-DE" sz="1800">
                <a:latin typeface="Courier New" charset="0"/>
              </a:rPr>
              <a:t>;</a:t>
            </a:r>
          </a:p>
        </p:txBody>
      </p:sp>
      <p:sp>
        <p:nvSpPr>
          <p:cNvPr id="72717" name="AutoShape 14"/>
          <p:cNvSpPr>
            <a:spLocks noChangeArrowheads="1"/>
          </p:cNvSpPr>
          <p:nvPr/>
        </p:nvSpPr>
        <p:spPr bwMode="auto">
          <a:xfrm>
            <a:off x="4894384" y="5109889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5943600" y="5406753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6122377" y="4957489"/>
            <a:ext cx="1890346" cy="59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6103328" y="4970190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6103328" y="5274990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6128239" y="5255939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7430966" y="63500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22" name="Oval Callout 21"/>
          <p:cNvSpPr/>
          <p:nvPr/>
        </p:nvSpPr>
        <p:spPr>
          <a:xfrm>
            <a:off x="6032989" y="3158039"/>
            <a:ext cx="2931624" cy="1080418"/>
          </a:xfrm>
          <a:prstGeom prst="wedgeEllipseCallout">
            <a:avLst>
              <a:gd name="adj1" fmla="val -33498"/>
              <a:gd name="adj2" fmla="val -85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de-DE" dirty="0" smtClean="0">
                <a:solidFill>
                  <a:srgbClr val="FF0000"/>
                </a:solidFill>
              </a:rPr>
              <a:t> und wenn null für verschiedene Werte steht?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SQL: Einfache Anfragen (ohne Variable)</a:t>
            </a:r>
            <a:endParaRPr lang="de-DE" sz="1800" dirty="0">
              <a:latin typeface="+mn-lt"/>
              <a:ea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ea typeface="ＭＳ Ｐゴシック" charset="0"/>
              </a:rPr>
              <a:t>Projektion und Selektion: </a:t>
            </a:r>
            <a:r>
              <a:rPr lang="de-DE" sz="1800" dirty="0" smtClean="0">
                <a:ea typeface="ＭＳ Ｐゴシック" charset="0"/>
              </a:rPr>
              <a:t>SQL-Anfrage </a:t>
            </a:r>
            <a:r>
              <a:rPr lang="de-DE" sz="1800" dirty="0">
                <a:ea typeface="ＭＳ Ｐゴシック" charset="0"/>
              </a:rPr>
              <a:t>zur Bestimmung der Namen und des Kürzels aller Abteilungen, die der Abteilung </a:t>
            </a:r>
            <a:r>
              <a:rPr lang="de-DE" sz="1800" dirty="0" smtClean="0">
                <a:ea typeface="ＭＳ Ｐゴシック" charset="0"/>
              </a:rPr>
              <a:t>'Leitung Software' </a:t>
            </a:r>
            <a:r>
              <a:rPr lang="de-DE" sz="1800" dirty="0">
                <a:ea typeface="ＭＳ Ｐゴシック" charset="0"/>
              </a:rPr>
              <a:t>mit dem Kürzel </a:t>
            </a:r>
            <a:r>
              <a:rPr lang="de-DE" sz="1800" i="1" dirty="0">
                <a:ea typeface="ＭＳ Ｐゴシック" charset="0"/>
              </a:rPr>
              <a:t>LTSW</a:t>
            </a:r>
            <a:r>
              <a:rPr lang="de-DE" sz="1800" dirty="0">
                <a:ea typeface="ＭＳ Ｐゴシック" charset="0"/>
              </a:rPr>
              <a:t> untergeordnet sind</a:t>
            </a:r>
          </a:p>
          <a:p>
            <a:pPr marL="0" indent="0">
              <a:buFontTx/>
              <a:buNone/>
            </a:pPr>
            <a:endParaRPr lang="de-DE" sz="1600" b="1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6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ea typeface="ＭＳ Ｐゴシック" charset="0"/>
              </a:rPr>
              <a:t>Selektion (ohne Projektion): </a:t>
            </a:r>
            <a:r>
              <a:rPr lang="de-DE" sz="1800" dirty="0" smtClean="0">
                <a:ea typeface="ＭＳ Ｐゴシック" charset="0"/>
              </a:rPr>
              <a:t>Aufzählung </a:t>
            </a:r>
            <a:r>
              <a:rPr lang="de-DE" sz="1800" i="1" dirty="0">
                <a:ea typeface="ＭＳ Ｐゴシック" charset="0"/>
              </a:rPr>
              <a:t>aller</a:t>
            </a:r>
            <a:r>
              <a:rPr lang="de-DE" sz="1800" dirty="0">
                <a:ea typeface="ＭＳ Ｐゴシック" charset="0"/>
              </a:rPr>
              <a:t> Spalten (durch * in der </a:t>
            </a:r>
            <a:r>
              <a:rPr lang="de-DE" sz="1800" i="1" dirty="0">
                <a:ea typeface="ＭＳ Ｐゴシック" charset="0"/>
              </a:rPr>
              <a:t>Projektionsliste</a:t>
            </a:r>
            <a:r>
              <a:rPr lang="de-DE" sz="1800" dirty="0">
                <a:ea typeface="ＭＳ Ｐゴシック" charset="0"/>
              </a:rPr>
              <a:t>) der Bereichstabelle unter Beibehaltung der Spaltenreihenfolge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01213" y="2548885"/>
            <a:ext cx="26735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Name, Kurz</a:t>
            </a:r>
            <a:endParaRPr lang="de-DE" sz="1400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Abteilungen</a:t>
            </a:r>
            <a:endParaRPr lang="de-DE" sz="1400" i="1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r>
              <a:rPr lang="de-DE" sz="1400" dirty="0">
                <a:latin typeface="Courier New" charset="0"/>
              </a:rPr>
              <a:t> = 'LTSW';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4695092" y="28575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19800" y="2330450"/>
            <a:ext cx="243253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000750" y="2348879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Name	</a:t>
            </a:r>
            <a:r>
              <a:rPr lang="de-DE" sz="1200" i="1" dirty="0" smtClean="0">
                <a:latin typeface="+mn-lt"/>
              </a:rPr>
              <a:t>	Kurz</a:t>
            </a:r>
            <a:endParaRPr lang="de-DE" sz="1200" i="1" dirty="0">
              <a:latin typeface="+mn-lt"/>
            </a:endParaRP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6025662" y="2628900"/>
            <a:ext cx="24208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6019800" y="29337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6019800" y="32385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6000751" y="3212976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 SW		</a:t>
            </a:r>
            <a:r>
              <a:rPr lang="de-DE" sz="1200" dirty="0" smtClean="0">
                <a:latin typeface="+mn-lt"/>
              </a:rPr>
              <a:t>PCSW</a:t>
            </a:r>
            <a:endParaRPr lang="de-DE" sz="1200" dirty="0">
              <a:latin typeface="+mn-lt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6000751" y="2647951"/>
            <a:ext cx="243412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Mainframe SW	MFSW</a:t>
            </a: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5991958" y="2924944"/>
            <a:ext cx="24684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Unix SW	</a:t>
            </a:r>
            <a:r>
              <a:rPr lang="de-DE" sz="1200" dirty="0" smtClean="0">
                <a:latin typeface="+mn-lt"/>
              </a:rPr>
              <a:t>	UXSW</a:t>
            </a:r>
            <a:endParaRPr lang="de-DE" sz="1200" dirty="0">
              <a:latin typeface="+mn-lt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6457951" y="1954213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901212" y="4989513"/>
            <a:ext cx="2027136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select</a:t>
            </a:r>
            <a:r>
              <a:rPr lang="de-DE" sz="1400">
                <a:latin typeface="Courier New" charset="0"/>
              </a:rPr>
              <a:t> *</a:t>
            </a:r>
            <a:endParaRPr lang="de-DE" sz="1400"/>
          </a:p>
          <a:p>
            <a:pPr>
              <a:defRPr/>
            </a:pPr>
            <a:r>
              <a:rPr lang="de-DE" sz="1400" b="1">
                <a:latin typeface="Courier New" charset="0"/>
              </a:rPr>
              <a:t>from</a:t>
            </a:r>
            <a:r>
              <a:rPr lang="de-DE" sz="1400">
                <a:latin typeface="Courier New" charset="0"/>
              </a:rPr>
              <a:t> Abteilungen</a:t>
            </a:r>
            <a:endParaRPr lang="de-DE" sz="1400" i="1"/>
          </a:p>
          <a:p>
            <a:pPr>
              <a:defRPr/>
            </a:pPr>
            <a:r>
              <a:rPr lang="de-DE" sz="1400" b="1">
                <a:latin typeface="Courier New" charset="0"/>
              </a:rPr>
              <a:t>where </a:t>
            </a:r>
            <a:r>
              <a:rPr lang="de-DE" sz="1400">
                <a:latin typeface="Courier New" charset="0"/>
              </a:rPr>
              <a:t>Oberabt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     = 'LTSW';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736123" y="492125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4717074" y="4941167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Kurz	</a:t>
            </a:r>
            <a:r>
              <a:rPr lang="de-DE" sz="1200" i="1" dirty="0" smtClean="0">
                <a:latin typeface="+mn-lt"/>
              </a:rPr>
              <a:t>Name		</a:t>
            </a:r>
            <a:r>
              <a:rPr lang="de-DE" sz="1200" i="1" dirty="0" err="1" smtClean="0">
                <a:latin typeface="+mn-lt"/>
              </a:rPr>
              <a:t>Oberabt</a:t>
            </a:r>
            <a:endParaRPr lang="de-DE" sz="1200" i="1" dirty="0">
              <a:latin typeface="+mn-lt"/>
            </a:endParaRPr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4741984" y="521970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4736123" y="55245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736123" y="58293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6" name="Rectangle 21"/>
          <p:cNvSpPr>
            <a:spLocks noChangeArrowheads="1"/>
          </p:cNvSpPr>
          <p:nvPr/>
        </p:nvSpPr>
        <p:spPr bwMode="auto">
          <a:xfrm>
            <a:off x="4717074" y="5851871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PCSW	PC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7" name="Rectangle 22"/>
          <p:cNvSpPr>
            <a:spLocks noChangeArrowheads="1"/>
          </p:cNvSpPr>
          <p:nvPr/>
        </p:nvSpPr>
        <p:spPr bwMode="auto">
          <a:xfrm>
            <a:off x="4717073" y="5238751"/>
            <a:ext cx="3852495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MFSW	Mainframe SW	LTSW</a:t>
            </a:r>
          </a:p>
        </p:txBody>
      </p:sp>
      <p:sp>
        <p:nvSpPr>
          <p:cNvPr id="45078" name="Rectangle 23"/>
          <p:cNvSpPr>
            <a:spLocks noChangeArrowheads="1"/>
          </p:cNvSpPr>
          <p:nvPr/>
        </p:nvSpPr>
        <p:spPr bwMode="auto">
          <a:xfrm>
            <a:off x="4708281" y="5555332"/>
            <a:ext cx="382415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UXSW	Unix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9" name="Rectangle 24"/>
          <p:cNvSpPr>
            <a:spLocks noChangeArrowheads="1"/>
          </p:cNvSpPr>
          <p:nvPr/>
        </p:nvSpPr>
        <p:spPr bwMode="auto">
          <a:xfrm>
            <a:off x="6035920" y="4556125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45080" name="AutoShape 25"/>
          <p:cNvSpPr>
            <a:spLocks noChangeArrowheads="1"/>
          </p:cNvSpPr>
          <p:nvPr/>
        </p:nvSpPr>
        <p:spPr bwMode="auto">
          <a:xfrm>
            <a:off x="3786554" y="54356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45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Sortierordnung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b="1">
                <a:ea typeface="ＭＳ Ｐゴシック" charset="0"/>
              </a:rPr>
              <a:t>Sortierte Darstellung der Anfrageergebnisse über die order by-Klausel mit den Optionen asc (</a:t>
            </a:r>
            <a:r>
              <a:rPr lang="de-DE" sz="1800" b="1" i="1">
                <a:ea typeface="ＭＳ Ｐゴシック" charset="0"/>
              </a:rPr>
              <a:t>ascending, aufsteigend</a:t>
            </a:r>
            <a:r>
              <a:rPr lang="de-DE" sz="1800" b="1">
                <a:ea typeface="ＭＳ Ｐゴシック" charset="0"/>
              </a:rPr>
              <a:t>) und desc (descending, absteigend):</a:t>
            </a:r>
            <a:endParaRPr lang="de-DE" sz="180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>
              <a:ea typeface="ＭＳ Ｐゴシック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4" y="2312988"/>
            <a:ext cx="3069628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'LTSW'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489938" y="234950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470889" y="2362201"/>
            <a:ext cx="36356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Kurz	Name		Oberabt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495800" y="26479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4489938" y="29527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4489938" y="32575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1" name="Rectangle 10"/>
          <p:cNvSpPr>
            <a:spLocks noChangeArrowheads="1"/>
          </p:cNvSpPr>
          <p:nvPr/>
        </p:nvSpPr>
        <p:spPr bwMode="auto">
          <a:xfrm>
            <a:off x="4470889" y="32766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UXSW	Unix SW		LTSW</a:t>
            </a:r>
          </a:p>
        </p:txBody>
      </p:sp>
      <p:sp>
        <p:nvSpPr>
          <p:cNvPr id="74762" name="Rectangle 11"/>
          <p:cNvSpPr>
            <a:spLocks noChangeArrowheads="1"/>
          </p:cNvSpPr>
          <p:nvPr/>
        </p:nvSpPr>
        <p:spPr bwMode="auto">
          <a:xfrm>
            <a:off x="4470890" y="26670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MFSW	Mainframe SW	LTSW</a:t>
            </a:r>
          </a:p>
        </p:txBody>
      </p:sp>
      <p:sp>
        <p:nvSpPr>
          <p:cNvPr id="74763" name="Rectangle 12"/>
          <p:cNvSpPr>
            <a:spLocks noChangeArrowheads="1"/>
          </p:cNvSpPr>
          <p:nvPr/>
        </p:nvSpPr>
        <p:spPr bwMode="auto">
          <a:xfrm>
            <a:off x="4479681" y="29718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PCSW	PC SW		LTSW</a:t>
            </a:r>
          </a:p>
        </p:txBody>
      </p:sp>
      <p:sp>
        <p:nvSpPr>
          <p:cNvPr id="74764" name="Rectangle 13"/>
          <p:cNvSpPr>
            <a:spLocks noChangeArrowheads="1"/>
          </p:cNvSpPr>
          <p:nvPr/>
        </p:nvSpPr>
        <p:spPr bwMode="auto">
          <a:xfrm>
            <a:off x="5789735" y="1984375"/>
            <a:ext cx="16831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Ergebnistabelle</a:t>
            </a:r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3557954" y="28448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554750" y="4752096"/>
            <a:ext cx="2774800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  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desc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74767" name="Rectangle 16"/>
          <p:cNvSpPr>
            <a:spLocks noChangeArrowheads="1"/>
          </p:cNvSpPr>
          <p:nvPr/>
        </p:nvSpPr>
        <p:spPr bwMode="auto">
          <a:xfrm>
            <a:off x="370743" y="4413542"/>
            <a:ext cx="5097550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b="1" dirty="0">
                <a:latin typeface="+mn-lt"/>
              </a:rPr>
              <a:t>Die Sortierung kann mehrere Spalten umfassen:</a:t>
            </a:r>
          </a:p>
          <a:p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Aufsteigende </a:t>
            </a:r>
            <a:r>
              <a:rPr lang="de-DE" sz="1800" dirty="0">
                <a:latin typeface="+mn-lt"/>
              </a:rPr>
              <a:t>Sortierung aller </a:t>
            </a:r>
            <a:r>
              <a:rPr lang="de-DE" sz="1800" dirty="0" smtClean="0">
                <a:latin typeface="+mn-lt"/>
              </a:rPr>
              <a:t>Abteilungen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gemäß Namen der Oberabteilung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Anschließend </a:t>
            </a:r>
            <a:r>
              <a:rPr lang="de-DE" dirty="0"/>
              <a:t>für gleiche </a:t>
            </a:r>
            <a:r>
              <a:rPr lang="de-DE" sz="1800" dirty="0" smtClean="0">
                <a:latin typeface="+mn-lt"/>
              </a:rPr>
              <a:t>Oberabteilungen 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 smtClean="0">
                <a:latin typeface="+mn-lt"/>
              </a:rPr>
              <a:t>Sortierung </a:t>
            </a:r>
            <a:r>
              <a:rPr lang="de-DE" sz="1800" dirty="0" smtClean="0">
                <a:latin typeface="+mn-lt"/>
              </a:rPr>
              <a:t>absteigend nach Kurz</a:t>
            </a:r>
            <a:endParaRPr lang="de-DE" sz="1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683568" y="3861048"/>
            <a:ext cx="751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heraus</a:t>
            </a:r>
            <a:r>
              <a:rPr lang="en-US" dirty="0" smtClean="0"/>
              <a:t>, was </a:t>
            </a:r>
            <a:r>
              <a:rPr lang="en-US" dirty="0" err="1" smtClean="0"/>
              <a:t>bei</a:t>
            </a:r>
            <a:r>
              <a:rPr lang="en-US" dirty="0" smtClean="0"/>
              <a:t> Null-</a:t>
            </a:r>
            <a:r>
              <a:rPr lang="en-US" dirty="0" err="1" smtClean="0"/>
              <a:t>Werten</a:t>
            </a:r>
            <a:r>
              <a:rPr lang="en-US" dirty="0" smtClean="0"/>
              <a:t> </a:t>
            </a:r>
            <a:r>
              <a:rPr lang="en-US" dirty="0" err="1" smtClean="0"/>
              <a:t>passiert</a:t>
            </a:r>
            <a:r>
              <a:rPr lang="en-US" dirty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wie</a:t>
            </a:r>
            <a:r>
              <a:rPr lang="en-US" dirty="0" smtClean="0"/>
              <a:t> man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umgeht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118820"/>
            <a:ext cx="8229600" cy="4968875"/>
          </a:xfrm>
        </p:spPr>
        <p:txBody>
          <a:bodyPr/>
          <a:lstStyle/>
          <a:p>
            <a:pPr lvl="1"/>
            <a:r>
              <a:rPr lang="de-DE" sz="1800" dirty="0">
                <a:ea typeface="ＭＳ Ｐゴシック" charset="0"/>
              </a:rPr>
              <a:t>Nutzung in der 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einer SQL-Anwendung</a:t>
            </a:r>
          </a:p>
          <a:p>
            <a:pPr lvl="1"/>
            <a:r>
              <a:rPr lang="de-DE" sz="1800" dirty="0">
                <a:ea typeface="ＭＳ Ｐゴシック" charset="0"/>
              </a:rPr>
              <a:t>Berechnung aggregierter Werte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</a:t>
            </a:r>
            <a:r>
              <a:rPr lang="de-DE" sz="1800" dirty="0">
                <a:ea typeface="ＭＳ Ｐゴシック" charset="0"/>
              </a:rPr>
              <a:t>z.B. Summe über alle Werte einer Spalte einer Tabelle)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Summe und Maximum der Budgets aller Projekte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Auch: Minimum </a:t>
            </a:r>
            <a:r>
              <a:rPr lang="de-DE" sz="1800" dirty="0">
                <a:ea typeface="ＭＳ Ｐゴシック" charset="0"/>
              </a:rPr>
              <a:t>(</a:t>
            </a:r>
            <a:r>
              <a:rPr lang="de-DE" sz="1800" b="1" dirty="0">
                <a:solidFill>
                  <a:srgbClr val="032EF0"/>
                </a:solidFill>
                <a:ea typeface="ＭＳ Ｐゴシック" charset="0"/>
              </a:rPr>
              <a:t>min</a:t>
            </a:r>
            <a:r>
              <a:rPr lang="de-DE" sz="1800" dirty="0">
                <a:ea typeface="ＭＳ Ｐゴシック" charset="0"/>
              </a:rPr>
              <a:t>), Durchschnitt (</a:t>
            </a:r>
            <a:r>
              <a:rPr lang="de-DE" sz="1800" b="1" dirty="0" err="1" smtClean="0">
                <a:solidFill>
                  <a:srgbClr val="032EF0"/>
                </a:solidFill>
                <a:ea typeface="ＭＳ Ｐゴシック" charset="0"/>
              </a:rPr>
              <a:t>avg</a:t>
            </a:r>
            <a:r>
              <a:rPr lang="de-DE" sz="1800" dirty="0" smtClean="0">
                <a:ea typeface="ＭＳ Ｐゴシック" charset="0"/>
              </a:rPr>
              <a:t>),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Zählen </a:t>
            </a:r>
            <a:r>
              <a:rPr lang="de-DE" sz="1800" dirty="0">
                <a:ea typeface="ＭＳ Ｐゴシック" charset="0"/>
              </a:rPr>
              <a:t>der Tabellenwerte einer Spalte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ea typeface="ＭＳ Ｐゴシック" charset="0"/>
              </a:rPr>
              <a:t>)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bzw</a:t>
            </a:r>
            <a:r>
              <a:rPr lang="de-DE" sz="1800" dirty="0">
                <a:ea typeface="ＭＳ Ｐゴシック" charset="0"/>
              </a:rPr>
              <a:t>. der Anzahl der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solidFill>
                  <a:srgbClr val="032EF0"/>
                </a:solidFill>
                <a:ea typeface="ＭＳ Ｐゴシック" charset="0"/>
              </a:rPr>
              <a:t>(*)</a:t>
            </a:r>
            <a:r>
              <a:rPr lang="de-DE" sz="1800" dirty="0">
                <a:ea typeface="ＭＳ Ｐゴシック" charset="0"/>
              </a:rPr>
              <a:t>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Anzahl der Tupel in der Relation </a:t>
            </a:r>
            <a:r>
              <a:rPr lang="de-DE" sz="1800" dirty="0" smtClean="0">
                <a:ea typeface="ＭＳ Ｐゴシック" charset="0"/>
              </a:rPr>
              <a:t>Abteilungen (inkl. Nullwerte und Duplikate)</a:t>
            </a: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marL="450850" lvl="1" indent="6350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Einmaliges Zählen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von Werten möglich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(nur Nicht-Nullwerte)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41585" y="2461225"/>
            <a:ext cx="2774800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06949" y="4784858"/>
            <a:ext cx="2281075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(*)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305551" y="26310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6286500" y="26358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6298224" y="29406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600.000	300.000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6311412" y="29200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693878" y="22707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76809" name="AutoShape 11"/>
          <p:cNvSpPr>
            <a:spLocks noChangeArrowheads="1"/>
          </p:cNvSpPr>
          <p:nvPr/>
        </p:nvSpPr>
        <p:spPr bwMode="auto">
          <a:xfrm>
            <a:off x="5018943" y="277555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561957" y="4761985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11" name="Rectangle 13"/>
          <p:cNvSpPr>
            <a:spLocks noChangeArrowheads="1"/>
          </p:cNvSpPr>
          <p:nvPr/>
        </p:nvSpPr>
        <p:spPr bwMode="auto">
          <a:xfrm>
            <a:off x="6542907" y="4766747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76812" name="Rectangle 14"/>
          <p:cNvSpPr>
            <a:spLocks noChangeArrowheads="1"/>
          </p:cNvSpPr>
          <p:nvPr/>
        </p:nvSpPr>
        <p:spPr bwMode="auto">
          <a:xfrm>
            <a:off x="6554630" y="5067276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5</a:t>
            </a:r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>
            <a:off x="6567818" y="5050909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14" name="AutoShape 16"/>
          <p:cNvSpPr>
            <a:spLocks noChangeArrowheads="1"/>
          </p:cNvSpPr>
          <p:nvPr/>
        </p:nvSpPr>
        <p:spPr bwMode="auto">
          <a:xfrm>
            <a:off x="5508104" y="4944547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681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275856" y="5655101"/>
            <a:ext cx="341802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distinct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de-DE" sz="16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071339" y="5623386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052289" y="5628148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064012" y="5928677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 smtClean="0">
                <a:latin typeface="+mn-lt"/>
              </a:rPr>
              <a:t>1</a:t>
            </a:r>
            <a:endParaRPr lang="de-DE" sz="1600" dirty="0">
              <a:latin typeface="+mn-lt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8077200" y="5912310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017486" y="5805948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5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162880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2960608"/>
            <a:ext cx="340477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) + 100000,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76056" y="3274934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87195" y="31434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68144" y="31482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79868" y="34530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>
                <a:latin typeface="+mn-lt"/>
              </a:rPr>
              <a:t>7</a:t>
            </a:r>
            <a:r>
              <a:rPr lang="de-DE" sz="1600" dirty="0" smtClean="0">
                <a:latin typeface="+mn-lt"/>
              </a:rPr>
              <a:t>00.000</a:t>
            </a:r>
            <a:r>
              <a:rPr lang="de-DE" sz="1600" dirty="0">
                <a:latin typeface="+mn-lt"/>
              </a:rPr>
              <a:t>	300.000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893056" y="34324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75522" y="27831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1213" y="4349085"/>
            <a:ext cx="3082576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Name || '</a:t>
            </a:r>
            <a:r>
              <a:rPr lang="de-DE" sz="1400" dirty="0" err="1" smtClean="0">
                <a:latin typeface="Courier" charset="0"/>
                <a:ea typeface="Courier" charset="0"/>
                <a:cs typeface="Courier" charset="0"/>
              </a:rPr>
              <a:t>Temp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Kurz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Abteilungen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= 'LTSW';</a:t>
            </a:r>
          </a:p>
        </p:txBody>
      </p:sp>
    </p:spTree>
    <p:extLst>
      <p:ext uri="{BB962C8B-B14F-4D97-AF65-F5344CB8AC3E}">
        <p14:creationId xmlns:p14="http://schemas.microsoft.com/office/powerpoint/2010/main" val="20594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79584" y="4140200"/>
            <a:ext cx="3839308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760534" y="4149081"/>
            <a:ext cx="3883473" cy="3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i="1" dirty="0"/>
              <a:t>Kurz	Name	</a:t>
            </a:r>
            <a:r>
              <a:rPr lang="de-DE" sz="1600" i="1" dirty="0" smtClean="0"/>
              <a:t>	</a:t>
            </a:r>
            <a:r>
              <a:rPr lang="de-DE" sz="1600" i="1" dirty="0" err="1" smtClean="0"/>
              <a:t>Oberabt</a:t>
            </a:r>
            <a:endParaRPr lang="de-DE" sz="1600" i="1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78120" y="2004179"/>
            <a:ext cx="4138246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800" b="1" dirty="0" err="1">
                <a:latin typeface="Courier New" charset="0"/>
              </a:rPr>
              <a:t>select</a:t>
            </a:r>
            <a:r>
              <a:rPr lang="de-DE" sz="1800" dirty="0">
                <a:latin typeface="Courier New" charset="0"/>
              </a:rPr>
              <a:t> </a:t>
            </a:r>
            <a:r>
              <a:rPr lang="de-DE" sz="1800" dirty="0" err="1" smtClean="0">
                <a:latin typeface="Courier New" charset="0"/>
              </a:rPr>
              <a:t>Oberabt</a:t>
            </a:r>
            <a:r>
              <a:rPr lang="de-DE" sz="1800" dirty="0" smtClean="0">
                <a:latin typeface="Courier New" charset="0"/>
              </a:rPr>
              <a:t>, </a:t>
            </a:r>
            <a:r>
              <a:rPr lang="de-DE" sz="1800" b="1" dirty="0" err="1" smtClean="0">
                <a:latin typeface="Courier New" charset="0"/>
              </a:rPr>
              <a:t>count</a:t>
            </a:r>
            <a:r>
              <a:rPr lang="de-DE" sz="1800" dirty="0" smtClean="0">
                <a:latin typeface="Courier New" charset="0"/>
              </a:rPr>
              <a:t>(Kurz</a:t>
            </a:r>
            <a:r>
              <a:rPr lang="de-DE" sz="18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from</a:t>
            </a:r>
            <a:r>
              <a:rPr lang="de-DE" sz="1800" dirty="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group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by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 err="1">
                <a:latin typeface="Courier New" charset="0"/>
              </a:rPr>
              <a:t>Oberabt</a:t>
            </a:r>
            <a:r>
              <a:rPr lang="de-DE" sz="1800" dirty="0">
                <a:latin typeface="Courier New" charset="0"/>
              </a:rPr>
              <a:t>;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56176" y="4365104"/>
            <a:ext cx="19673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800" dirty="0"/>
              <a:t>Ergebnistabelle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770685" y="4797425"/>
            <a:ext cx="2804746" cy="88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5751635" y="4802188"/>
            <a:ext cx="28252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 dirty="0" err="1" smtClean="0"/>
              <a:t>Oberabt</a:t>
            </a:r>
            <a:r>
              <a:rPr lang="de-DE" sz="1600" i="1" dirty="0"/>
              <a:t>	</a:t>
            </a:r>
            <a:r>
              <a:rPr lang="de-DE" sz="1600" i="1" dirty="0" smtClean="0"/>
              <a:t>             </a:t>
            </a:r>
            <a:r>
              <a:rPr lang="de-DE" sz="1600" i="1" dirty="0" err="1" smtClean="0"/>
              <a:t>count</a:t>
            </a:r>
            <a:r>
              <a:rPr lang="de-DE" sz="1600" i="1" dirty="0" smtClean="0"/>
              <a:t>(Kurz</a:t>
            </a:r>
            <a:r>
              <a:rPr lang="de-DE" sz="1600" i="1" dirty="0"/>
              <a:t>)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5751635" y="5067608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/>
              <a:t>LTSW	 </a:t>
            </a:r>
            <a:r>
              <a:rPr lang="de-DE" sz="1600" dirty="0" smtClean="0"/>
              <a:t>                3</a:t>
            </a:r>
            <a:endParaRPr lang="de-DE" sz="1600" dirty="0"/>
          </a:p>
        </p:txBody>
      </p:sp>
      <p:sp>
        <p:nvSpPr>
          <p:cNvPr id="80904" name="Line 10"/>
          <p:cNvSpPr>
            <a:spLocks noChangeShapeType="1"/>
          </p:cNvSpPr>
          <p:nvPr/>
        </p:nvSpPr>
        <p:spPr bwMode="auto">
          <a:xfrm>
            <a:off x="5776547" y="5086350"/>
            <a:ext cx="27930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5" name="AutoShape 11"/>
          <p:cNvSpPr>
            <a:spLocks noChangeArrowheads="1"/>
          </p:cNvSpPr>
          <p:nvPr/>
        </p:nvSpPr>
        <p:spPr bwMode="auto">
          <a:xfrm rot="16200000" flipH="1">
            <a:off x="2124564" y="3445852"/>
            <a:ext cx="692150" cy="213946"/>
          </a:xfrm>
          <a:prstGeom prst="rightArrow">
            <a:avLst>
              <a:gd name="adj1" fmla="val 50000"/>
              <a:gd name="adj2" fmla="val 88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3"/>
          <p:cNvSpPr>
            <a:spLocks noChangeArrowheads="1"/>
          </p:cNvSpPr>
          <p:nvPr/>
        </p:nvSpPr>
        <p:spPr bwMode="auto">
          <a:xfrm>
            <a:off x="827584" y="4505326"/>
            <a:ext cx="3744416" cy="790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07" name="Line 14"/>
          <p:cNvSpPr>
            <a:spLocks noChangeShapeType="1"/>
          </p:cNvSpPr>
          <p:nvPr/>
        </p:nvSpPr>
        <p:spPr bwMode="auto">
          <a:xfrm>
            <a:off x="785446" y="44386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8" name="Line 15"/>
          <p:cNvSpPr>
            <a:spLocks noChangeShapeType="1"/>
          </p:cNvSpPr>
          <p:nvPr/>
        </p:nvSpPr>
        <p:spPr bwMode="auto">
          <a:xfrm>
            <a:off x="779584" y="47434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9" name="Line 16"/>
          <p:cNvSpPr>
            <a:spLocks noChangeShapeType="1"/>
          </p:cNvSpPr>
          <p:nvPr/>
        </p:nvSpPr>
        <p:spPr bwMode="auto">
          <a:xfrm>
            <a:off x="779584" y="50482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0" name="Rectangle 17"/>
          <p:cNvSpPr>
            <a:spLocks noChangeArrowheads="1"/>
          </p:cNvSpPr>
          <p:nvPr/>
        </p:nvSpPr>
        <p:spPr bwMode="auto">
          <a:xfrm>
            <a:off x="760534" y="506730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PCSW	PC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1" name="Rectangle 18"/>
          <p:cNvSpPr>
            <a:spLocks noChangeArrowheads="1"/>
          </p:cNvSpPr>
          <p:nvPr/>
        </p:nvSpPr>
        <p:spPr bwMode="auto">
          <a:xfrm>
            <a:off x="760536" y="44577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	Mainframe SW	LTSW</a:t>
            </a:r>
          </a:p>
        </p:txBody>
      </p:sp>
      <p:sp>
        <p:nvSpPr>
          <p:cNvPr id="80912" name="Rectangle 19"/>
          <p:cNvSpPr>
            <a:spLocks noChangeArrowheads="1"/>
          </p:cNvSpPr>
          <p:nvPr/>
        </p:nvSpPr>
        <p:spPr bwMode="auto">
          <a:xfrm>
            <a:off x="751742" y="4762501"/>
            <a:ext cx="38922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UXSW	Unix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3" name="Rectangle 20"/>
          <p:cNvSpPr>
            <a:spLocks noChangeArrowheads="1"/>
          </p:cNvSpPr>
          <p:nvPr/>
        </p:nvSpPr>
        <p:spPr bwMode="auto">
          <a:xfrm>
            <a:off x="827584" y="5410200"/>
            <a:ext cx="3744416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14" name="Line 21"/>
          <p:cNvSpPr>
            <a:spLocks noChangeShapeType="1"/>
          </p:cNvSpPr>
          <p:nvPr/>
        </p:nvSpPr>
        <p:spPr bwMode="auto">
          <a:xfrm>
            <a:off x="783982" y="56578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5" name="Rectangle 22"/>
          <p:cNvSpPr>
            <a:spLocks noChangeArrowheads="1"/>
          </p:cNvSpPr>
          <p:nvPr/>
        </p:nvSpPr>
        <p:spPr bwMode="auto">
          <a:xfrm>
            <a:off x="760535" y="5362577"/>
            <a:ext cx="38114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LTSW	Leitung SW	</a:t>
            </a:r>
            <a:r>
              <a:rPr lang="de-DE" sz="1600" b="1" dirty="0"/>
              <a:t>NULL</a:t>
            </a:r>
          </a:p>
        </p:txBody>
      </p:sp>
      <p:sp>
        <p:nvSpPr>
          <p:cNvPr id="80916" name="Rectangle 23"/>
          <p:cNvSpPr>
            <a:spLocks noChangeArrowheads="1"/>
          </p:cNvSpPr>
          <p:nvPr/>
        </p:nvSpPr>
        <p:spPr bwMode="auto">
          <a:xfrm>
            <a:off x="760534" y="565785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PERS	Personal	</a:t>
            </a:r>
            <a:r>
              <a:rPr lang="de-DE" sz="1600" dirty="0" smtClean="0"/>
              <a:t>	</a:t>
            </a:r>
            <a:r>
              <a:rPr lang="de-DE" sz="1600" b="1" dirty="0" smtClean="0"/>
              <a:t>NULL</a:t>
            </a:r>
            <a:endParaRPr lang="de-DE" sz="1600" b="1" dirty="0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783982" y="53530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8" name="AutoShape 25"/>
          <p:cNvSpPr>
            <a:spLocks noChangeArrowheads="1"/>
          </p:cNvSpPr>
          <p:nvPr/>
        </p:nvSpPr>
        <p:spPr bwMode="auto">
          <a:xfrm>
            <a:off x="4916366" y="511810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5776547" y="5387975"/>
            <a:ext cx="2793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20" name="Rectangle 27"/>
          <p:cNvSpPr>
            <a:spLocks noChangeArrowheads="1"/>
          </p:cNvSpPr>
          <p:nvPr/>
        </p:nvSpPr>
        <p:spPr bwMode="auto">
          <a:xfrm>
            <a:off x="5751598" y="5363371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b="1" dirty="0"/>
              <a:t>NULL</a:t>
            </a:r>
            <a:r>
              <a:rPr lang="de-DE" sz="1600" dirty="0"/>
              <a:t>	</a:t>
            </a:r>
            <a:r>
              <a:rPr lang="de-DE" sz="1600" dirty="0" smtClean="0"/>
              <a:t>                 2</a:t>
            </a:r>
            <a:endParaRPr lang="de-DE" sz="1600" dirty="0"/>
          </a:p>
        </p:txBody>
      </p:sp>
      <p:sp>
        <p:nvSpPr>
          <p:cNvPr id="8092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Gruppierung: Beispiel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17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mtClean="0">
                <a:latin typeface="+mn-lt"/>
              </a:rPr>
              <a:t>Gib </a:t>
            </a:r>
            <a:r>
              <a:rPr lang="de-DE" dirty="0">
                <a:latin typeface="+mn-lt"/>
              </a:rPr>
              <a:t>zu jeder Oberabteilung die Anzahl der Unterabteilungen an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4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6684" name="Group 316"/>
          <p:cNvGraphicFramePr>
            <a:graphicFrameLocks noGrp="1"/>
          </p:cNvGraphicFramePr>
          <p:nvPr/>
        </p:nvGraphicFramePr>
        <p:xfrm>
          <a:off x="0" y="0"/>
          <a:ext cx="2590800" cy="22733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7435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3" name="Group 315"/>
          <p:cNvGraphicFramePr>
            <a:graphicFrameLocks noGrp="1"/>
          </p:cNvGraphicFramePr>
          <p:nvPr/>
        </p:nvGraphicFramePr>
        <p:xfrm>
          <a:off x="2667000" y="1"/>
          <a:ext cx="2743200" cy="2566985"/>
        </p:xfrm>
        <a:graphic>
          <a:graphicData uri="http://schemas.openxmlformats.org/drawingml/2006/table">
            <a:tbl>
              <a:tblPr/>
              <a:tblGrid>
                <a:gridCol w="677008"/>
                <a:gridCol w="1151792"/>
                <a:gridCol w="914400"/>
              </a:tblGrid>
              <a:tr h="3048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Semester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24002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Xenokrates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Jonas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Fichte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26830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Aristoxenos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Schopenhauer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Carnap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Theophrastos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Feuerbach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2" name="Group 314"/>
          <p:cNvGraphicFramePr>
            <a:graphicFrameLocks noGrp="1"/>
          </p:cNvGraphicFramePr>
          <p:nvPr/>
        </p:nvGraphicFramePr>
        <p:xfrm>
          <a:off x="5486400" y="1"/>
          <a:ext cx="3657600" cy="3032127"/>
        </p:xfrm>
        <a:graphic>
          <a:graphicData uri="http://schemas.openxmlformats.org/drawingml/2006/table">
            <a:tbl>
              <a:tblPr/>
              <a:tblGrid>
                <a:gridCol w="700454"/>
                <a:gridCol w="1673469"/>
                <a:gridCol w="479181"/>
                <a:gridCol w="804496"/>
              </a:tblGrid>
              <a:tr h="27429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gelesenVon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1" name="Group 313"/>
          <p:cNvGraphicFramePr>
            <a:graphicFrameLocks noGrp="1"/>
          </p:cNvGraphicFramePr>
          <p:nvPr/>
        </p:nvGraphicFramePr>
        <p:xfrm>
          <a:off x="228600" y="2667001"/>
          <a:ext cx="2133600" cy="2265377"/>
        </p:xfrm>
        <a:graphic>
          <a:graphicData uri="http://schemas.openxmlformats.org/drawingml/2006/table">
            <a:tbl>
              <a:tblPr/>
              <a:tblGrid>
                <a:gridCol w="1024304"/>
                <a:gridCol w="1109296"/>
              </a:tblGrid>
              <a:tr h="27427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voraussetzen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Vorgänger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Nachfolger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0" name="Group 312"/>
          <p:cNvGraphicFramePr>
            <a:graphicFrameLocks noGrp="1"/>
          </p:cNvGraphicFramePr>
          <p:nvPr/>
        </p:nvGraphicFramePr>
        <p:xfrm>
          <a:off x="2895600" y="2873375"/>
          <a:ext cx="1905000" cy="354330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74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9" name="Group 311"/>
          <p:cNvGraphicFramePr>
            <a:graphicFrameLocks noGrp="1"/>
          </p:cNvGraphicFramePr>
          <p:nvPr/>
        </p:nvGraphicFramePr>
        <p:xfrm>
          <a:off x="4876800" y="4267201"/>
          <a:ext cx="4267200" cy="2005015"/>
        </p:xfrm>
        <a:graphic>
          <a:graphicData uri="http://schemas.openxmlformats.org/drawingml/2006/table">
            <a:tbl>
              <a:tblPr/>
              <a:tblGrid>
                <a:gridCol w="685800"/>
                <a:gridCol w="1119554"/>
                <a:gridCol w="1776046"/>
                <a:gridCol w="685800"/>
              </a:tblGrid>
              <a:tr h="274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Assistenten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PerslNr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Fachgebiet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Boss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3002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Ideenlehre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3003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Aristoteles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Syllogistik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3004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Wittgenstein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Sprachtheorie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3005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Rhetikus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Planetenbewegung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3006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Keplersche Gesetze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3007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Spinoza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Gott und Natur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8" name="Group 310"/>
          <p:cNvGraphicFramePr>
            <a:graphicFrameLocks noGrp="1"/>
          </p:cNvGraphicFramePr>
          <p:nvPr/>
        </p:nvGraphicFramePr>
        <p:xfrm>
          <a:off x="0" y="5399089"/>
          <a:ext cx="2743200" cy="1314451"/>
        </p:xfrm>
        <a:graphic>
          <a:graphicData uri="http://schemas.openxmlformats.org/drawingml/2006/table">
            <a:tbl>
              <a:tblPr/>
              <a:tblGrid>
                <a:gridCol w="677008"/>
                <a:gridCol w="770792"/>
                <a:gridCol w="60960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1524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 und Gruppierung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268760"/>
            <a:ext cx="8159261" cy="55892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Aggregatfunktionen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avg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max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min,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count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 smtClean="0">
                <a:ea typeface="ＭＳ Ｐゴシック" charset="0"/>
                <a:cs typeface="ＭＳ Ｐゴシック" charset="0"/>
              </a:rPr>
              <a:t>sum</a:t>
            </a:r>
            <a:endParaRPr lang="de-DE" sz="1800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120" y="1779017"/>
            <a:ext cx="7178430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 smtClean="0">
                <a:latin typeface="Courier New" charset="0"/>
              </a:rPr>
              <a:t>avg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Semester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Studenten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8120" y="2852936"/>
            <a:ext cx="7178430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8120" y="4186485"/>
            <a:ext cx="7178430" cy="147476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Professoren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where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 = 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and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Rang</a:t>
            </a:r>
            <a:r>
              <a:rPr lang="de-DE" b="1" dirty="0">
                <a:latin typeface="Courier New" charset="0"/>
              </a:rPr>
              <a:t> = '</a:t>
            </a:r>
            <a:r>
              <a:rPr lang="de-DE" dirty="0">
                <a:latin typeface="Courier New" charset="0"/>
              </a:rPr>
              <a:t>C4</a:t>
            </a:r>
            <a:r>
              <a:rPr lang="de-DE" b="1" dirty="0">
                <a:latin typeface="Courier New" charset="0"/>
              </a:rPr>
              <a:t>'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having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avg</a:t>
            </a:r>
            <a:r>
              <a:rPr lang="de-DE" b="1" dirty="0">
                <a:latin typeface="Courier New" charset="0"/>
              </a:rPr>
              <a:t> (</a:t>
            </a:r>
            <a:r>
              <a:rPr lang="de-DE" dirty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 &gt;= </a:t>
            </a:r>
            <a:r>
              <a:rPr lang="de-DE" dirty="0">
                <a:latin typeface="Courier New" charset="0"/>
              </a:rPr>
              <a:t>3</a:t>
            </a:r>
            <a:r>
              <a:rPr lang="de-DE" b="1" dirty="0">
                <a:latin typeface="Courier New" charset="0"/>
              </a:rPr>
              <a:t>;</a:t>
            </a:r>
            <a:endParaRPr lang="de-DE" sz="1800" dirty="0">
              <a:latin typeface="Courier New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355976" y="5517232"/>
            <a:ext cx="2376264" cy="1080418"/>
          </a:xfrm>
          <a:prstGeom prst="wedgeEllipseCallout">
            <a:avLst>
              <a:gd name="adj1" fmla="val -50059"/>
              <a:gd name="adj2" fmla="val -821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Attribut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Name muss </a:t>
            </a:r>
            <a:r>
              <a:rPr lang="en-US" dirty="0" err="1" smtClean="0">
                <a:solidFill>
                  <a:srgbClr val="FF0000"/>
                </a:solidFill>
              </a:rPr>
              <a:t>vorkommen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05" y="3048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Ausführen einer Anfrage mit group by</a:t>
            </a:r>
          </a:p>
        </p:txBody>
      </p:sp>
      <p:graphicFrame>
        <p:nvGraphicFramePr>
          <p:cNvPr id="1884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799"/>
              </p:ext>
            </p:extLst>
          </p:nvPr>
        </p:nvGraphicFramePr>
        <p:xfrm>
          <a:off x="0" y="1371601"/>
          <a:ext cx="9067801" cy="3048001"/>
        </p:xfrm>
        <a:graphic>
          <a:graphicData uri="http://schemas.openxmlformats.org/drawingml/2006/table">
            <a:tbl>
              <a:tblPr/>
              <a:tblGrid>
                <a:gridCol w="709246"/>
                <a:gridCol w="2050074"/>
                <a:gridCol w="788377"/>
                <a:gridCol w="1578219"/>
                <a:gridCol w="970085"/>
                <a:gridCol w="1315915"/>
                <a:gridCol w="789843"/>
                <a:gridCol w="866042"/>
              </a:tblGrid>
              <a:tr h="4492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 x 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00" name="Text Box 61"/>
          <p:cNvSpPr txBox="1">
            <a:spLocks noChangeArrowheads="1"/>
          </p:cNvSpPr>
          <p:nvPr/>
        </p:nvSpPr>
        <p:spPr bwMode="auto">
          <a:xfrm>
            <a:off x="3429000" y="4876800"/>
            <a:ext cx="28355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400" b="1">
                <a:latin typeface="+mn-lt"/>
              </a:rPr>
              <a:t>where</a:t>
            </a:r>
            <a:r>
              <a:rPr lang="de-DE" sz="2400">
                <a:latin typeface="+mn-lt"/>
              </a:rPr>
              <a:t>-Bedingung</a:t>
            </a:r>
          </a:p>
        </p:txBody>
      </p:sp>
      <p:sp>
        <p:nvSpPr>
          <p:cNvPr id="87101" name="Line 62"/>
          <p:cNvSpPr>
            <a:spLocks noChangeShapeType="1"/>
          </p:cNvSpPr>
          <p:nvPr/>
        </p:nvSpPr>
        <p:spPr bwMode="auto">
          <a:xfrm>
            <a:off x="3200400" y="49530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1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Group 2"/>
          <p:cNvGraphicFramePr>
            <a:graphicFrameLocks noGrp="1"/>
          </p:cNvGraphicFramePr>
          <p:nvPr/>
        </p:nvGraphicFramePr>
        <p:xfrm>
          <a:off x="76200" y="381001"/>
          <a:ext cx="8915400" cy="3841013"/>
        </p:xfrm>
        <a:graphic>
          <a:graphicData uri="http://schemas.openxmlformats.org/drawingml/2006/table">
            <a:tbl>
              <a:tblPr/>
              <a:tblGrid>
                <a:gridCol w="990600"/>
                <a:gridCol w="2133600"/>
                <a:gridCol w="762000"/>
                <a:gridCol w="1219200"/>
                <a:gridCol w="838200"/>
                <a:gridCol w="1371600"/>
                <a:gridCol w="762000"/>
                <a:gridCol w="838200"/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7" name="Text Box 94"/>
          <p:cNvSpPr txBox="1">
            <a:spLocks noChangeArrowheads="1"/>
          </p:cNvSpPr>
          <p:nvPr/>
        </p:nvSpPr>
        <p:spPr bwMode="auto">
          <a:xfrm>
            <a:off x="3048000" y="5105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Tahoma" charset="0"/>
              </a:rPr>
              <a:t>Gruppierung</a:t>
            </a:r>
          </a:p>
        </p:txBody>
      </p:sp>
      <p:sp>
        <p:nvSpPr>
          <p:cNvPr id="88158" name="Line 95"/>
          <p:cNvSpPr>
            <a:spLocks noChangeShapeType="1"/>
          </p:cNvSpPr>
          <p:nvPr/>
        </p:nvSpPr>
        <p:spPr bwMode="auto">
          <a:xfrm>
            <a:off x="3429000" y="51816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40386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 b="1">
                <a:latin typeface="+mn-lt"/>
              </a:rPr>
              <a:t>having</a:t>
            </a:r>
            <a:r>
              <a:rPr lang="de-DE" sz="2400">
                <a:latin typeface="+mn-lt"/>
              </a:rPr>
              <a:t>-Bedingung</a:t>
            </a:r>
            <a:endParaRPr lang="de-DE" sz="2400" b="1">
              <a:latin typeface="+mn-lt"/>
            </a:endParaRPr>
          </a:p>
        </p:txBody>
      </p:sp>
      <p:sp>
        <p:nvSpPr>
          <p:cNvPr id="90114" name="Line 3"/>
          <p:cNvSpPr>
            <a:spLocks noChangeShapeType="1"/>
          </p:cNvSpPr>
          <p:nvPr/>
        </p:nvSpPr>
        <p:spPr bwMode="auto">
          <a:xfrm>
            <a:off x="3810000" y="35814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8283820" y="15970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8283820" y="19621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8283820" y="23272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8283820" y="12319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8283820" y="5016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8283820" y="8667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226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8283820" y="3057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283820" y="26924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8283820" y="136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Raum</a:t>
            </a:r>
          </a:p>
        </p:txBody>
      </p:sp>
      <p:sp>
        <p:nvSpPr>
          <p:cNvPr id="90124" name="Line 13"/>
          <p:cNvSpPr>
            <a:spLocks noChangeShapeType="1"/>
          </p:cNvSpPr>
          <p:nvPr/>
        </p:nvSpPr>
        <p:spPr bwMode="auto">
          <a:xfrm>
            <a:off x="152400" y="3422650"/>
            <a:ext cx="899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25" name="Line 14"/>
          <p:cNvSpPr>
            <a:spLocks noChangeShapeType="1"/>
          </p:cNvSpPr>
          <p:nvPr/>
        </p:nvSpPr>
        <p:spPr bwMode="auto">
          <a:xfrm>
            <a:off x="152400" y="136525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7502769" y="15970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27" name="Rectangle 16"/>
          <p:cNvSpPr>
            <a:spLocks noChangeArrowheads="1"/>
          </p:cNvSpPr>
          <p:nvPr/>
        </p:nvSpPr>
        <p:spPr bwMode="auto">
          <a:xfrm>
            <a:off x="6094536" y="15970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5234354" y="15970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749920" y="15970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0" name="Rectangle 19"/>
          <p:cNvSpPr>
            <a:spLocks noChangeArrowheads="1"/>
          </p:cNvSpPr>
          <p:nvPr/>
        </p:nvSpPr>
        <p:spPr bwMode="auto">
          <a:xfrm>
            <a:off x="3124200" y="15970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1" name="Rectangle 20"/>
          <p:cNvSpPr>
            <a:spLocks noChangeArrowheads="1"/>
          </p:cNvSpPr>
          <p:nvPr/>
        </p:nvSpPr>
        <p:spPr bwMode="auto">
          <a:xfrm>
            <a:off x="855785" y="15970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Erkenntnistheorie</a:t>
            </a:r>
          </a:p>
        </p:txBody>
      </p:sp>
      <p:sp>
        <p:nvSpPr>
          <p:cNvPr id="90132" name="Rectangle 21"/>
          <p:cNvSpPr>
            <a:spLocks noChangeArrowheads="1"/>
          </p:cNvSpPr>
          <p:nvPr/>
        </p:nvSpPr>
        <p:spPr bwMode="auto">
          <a:xfrm>
            <a:off x="152400" y="15970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5043</a:t>
            </a:r>
          </a:p>
        </p:txBody>
      </p:sp>
      <p:sp>
        <p:nvSpPr>
          <p:cNvPr id="90133" name="Rectangle 22"/>
          <p:cNvSpPr>
            <a:spLocks noChangeArrowheads="1"/>
          </p:cNvSpPr>
          <p:nvPr/>
        </p:nvSpPr>
        <p:spPr bwMode="auto">
          <a:xfrm>
            <a:off x="7502769" y="19621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34" name="Rectangle 23"/>
          <p:cNvSpPr>
            <a:spLocks noChangeArrowheads="1"/>
          </p:cNvSpPr>
          <p:nvPr/>
        </p:nvSpPr>
        <p:spPr bwMode="auto">
          <a:xfrm>
            <a:off x="6094536" y="19621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35" name="Rectangle 24"/>
          <p:cNvSpPr>
            <a:spLocks noChangeArrowheads="1"/>
          </p:cNvSpPr>
          <p:nvPr/>
        </p:nvSpPr>
        <p:spPr bwMode="auto">
          <a:xfrm>
            <a:off x="5234354" y="19621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6" name="Rectangle 25"/>
          <p:cNvSpPr>
            <a:spLocks noChangeArrowheads="1"/>
          </p:cNvSpPr>
          <p:nvPr/>
        </p:nvSpPr>
        <p:spPr bwMode="auto">
          <a:xfrm>
            <a:off x="3749920" y="19621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7" name="Rectangle 26"/>
          <p:cNvSpPr>
            <a:spLocks noChangeArrowheads="1"/>
          </p:cNvSpPr>
          <p:nvPr/>
        </p:nvSpPr>
        <p:spPr bwMode="auto">
          <a:xfrm>
            <a:off x="3124200" y="19621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8" name="Rectangle 27"/>
          <p:cNvSpPr>
            <a:spLocks noChangeArrowheads="1"/>
          </p:cNvSpPr>
          <p:nvPr/>
        </p:nvSpPr>
        <p:spPr bwMode="auto">
          <a:xfrm>
            <a:off x="855785" y="19621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Wissenschaftstheo.</a:t>
            </a:r>
          </a:p>
        </p:txBody>
      </p:sp>
      <p:sp>
        <p:nvSpPr>
          <p:cNvPr id="90139" name="Rectangle 28"/>
          <p:cNvSpPr>
            <a:spLocks noChangeArrowheads="1"/>
          </p:cNvSpPr>
          <p:nvPr/>
        </p:nvSpPr>
        <p:spPr bwMode="auto">
          <a:xfrm>
            <a:off x="152400" y="19621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5052</a:t>
            </a:r>
          </a:p>
        </p:txBody>
      </p:sp>
      <p:sp>
        <p:nvSpPr>
          <p:cNvPr id="90140" name="Rectangle 29"/>
          <p:cNvSpPr>
            <a:spLocks noChangeArrowheads="1"/>
          </p:cNvSpPr>
          <p:nvPr/>
        </p:nvSpPr>
        <p:spPr bwMode="auto">
          <a:xfrm>
            <a:off x="7502769" y="23272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1" name="Rectangle 30"/>
          <p:cNvSpPr>
            <a:spLocks noChangeArrowheads="1"/>
          </p:cNvSpPr>
          <p:nvPr/>
        </p:nvSpPr>
        <p:spPr bwMode="auto">
          <a:xfrm>
            <a:off x="6094536" y="23272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42" name="Rectangle 31"/>
          <p:cNvSpPr>
            <a:spLocks noChangeArrowheads="1"/>
          </p:cNvSpPr>
          <p:nvPr/>
        </p:nvSpPr>
        <p:spPr bwMode="auto">
          <a:xfrm>
            <a:off x="5234354" y="23272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3" name="Rectangle 32"/>
          <p:cNvSpPr>
            <a:spLocks noChangeArrowheads="1"/>
          </p:cNvSpPr>
          <p:nvPr/>
        </p:nvSpPr>
        <p:spPr bwMode="auto">
          <a:xfrm>
            <a:off x="3749920" y="23272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4" name="Rectangle 33"/>
          <p:cNvSpPr>
            <a:spLocks noChangeArrowheads="1"/>
          </p:cNvSpPr>
          <p:nvPr/>
        </p:nvSpPr>
        <p:spPr bwMode="auto">
          <a:xfrm>
            <a:off x="3124200" y="23272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</a:t>
            </a:r>
          </a:p>
        </p:txBody>
      </p:sp>
      <p:sp>
        <p:nvSpPr>
          <p:cNvPr id="90145" name="Rectangle 34"/>
          <p:cNvSpPr>
            <a:spLocks noChangeArrowheads="1"/>
          </p:cNvSpPr>
          <p:nvPr/>
        </p:nvSpPr>
        <p:spPr bwMode="auto">
          <a:xfrm>
            <a:off x="855785" y="23272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Bioethik</a:t>
            </a:r>
          </a:p>
        </p:txBody>
      </p:sp>
      <p:sp>
        <p:nvSpPr>
          <p:cNvPr id="90146" name="Rectangle 35"/>
          <p:cNvSpPr>
            <a:spLocks noChangeArrowheads="1"/>
          </p:cNvSpPr>
          <p:nvPr/>
        </p:nvSpPr>
        <p:spPr bwMode="auto">
          <a:xfrm>
            <a:off x="152400" y="23272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5216</a:t>
            </a:r>
          </a:p>
        </p:txBody>
      </p:sp>
      <p:sp>
        <p:nvSpPr>
          <p:cNvPr id="90147" name="Rectangle 36"/>
          <p:cNvSpPr>
            <a:spLocks noChangeArrowheads="1"/>
          </p:cNvSpPr>
          <p:nvPr/>
        </p:nvSpPr>
        <p:spPr bwMode="auto">
          <a:xfrm>
            <a:off x="7502769" y="12319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8" name="Rectangle 37"/>
          <p:cNvSpPr>
            <a:spLocks noChangeArrowheads="1"/>
          </p:cNvSpPr>
          <p:nvPr/>
        </p:nvSpPr>
        <p:spPr bwMode="auto">
          <a:xfrm>
            <a:off x="6094536" y="12319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49" name="Rectangle 38"/>
          <p:cNvSpPr>
            <a:spLocks noChangeArrowheads="1"/>
          </p:cNvSpPr>
          <p:nvPr/>
        </p:nvSpPr>
        <p:spPr bwMode="auto">
          <a:xfrm>
            <a:off x="5234354" y="12319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0" name="Rectangle 39"/>
          <p:cNvSpPr>
            <a:spLocks noChangeArrowheads="1"/>
          </p:cNvSpPr>
          <p:nvPr/>
        </p:nvSpPr>
        <p:spPr bwMode="auto">
          <a:xfrm>
            <a:off x="3749920" y="12319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1" name="Rectangle 40"/>
          <p:cNvSpPr>
            <a:spLocks noChangeArrowheads="1"/>
          </p:cNvSpPr>
          <p:nvPr/>
        </p:nvSpPr>
        <p:spPr bwMode="auto">
          <a:xfrm>
            <a:off x="3124200" y="12319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2" name="Rectangle 41"/>
          <p:cNvSpPr>
            <a:spLocks noChangeArrowheads="1"/>
          </p:cNvSpPr>
          <p:nvPr/>
        </p:nvSpPr>
        <p:spPr bwMode="auto">
          <a:xfrm>
            <a:off x="855785" y="12319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Logik</a:t>
            </a:r>
          </a:p>
        </p:txBody>
      </p:sp>
      <p:sp>
        <p:nvSpPr>
          <p:cNvPr id="90153" name="Rectangle 42"/>
          <p:cNvSpPr>
            <a:spLocks noChangeArrowheads="1"/>
          </p:cNvSpPr>
          <p:nvPr/>
        </p:nvSpPr>
        <p:spPr bwMode="auto">
          <a:xfrm>
            <a:off x="152400" y="12319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4052</a:t>
            </a:r>
          </a:p>
        </p:txBody>
      </p:sp>
      <p:sp>
        <p:nvSpPr>
          <p:cNvPr id="90154" name="Rectangle 43"/>
          <p:cNvSpPr>
            <a:spLocks noChangeArrowheads="1"/>
          </p:cNvSpPr>
          <p:nvPr/>
        </p:nvSpPr>
        <p:spPr bwMode="auto">
          <a:xfrm>
            <a:off x="7502769" y="5016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55" name="Rectangle 44"/>
          <p:cNvSpPr>
            <a:spLocks noChangeArrowheads="1"/>
          </p:cNvSpPr>
          <p:nvPr/>
        </p:nvSpPr>
        <p:spPr bwMode="auto">
          <a:xfrm>
            <a:off x="6094536" y="5016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56" name="Rectangle 45"/>
          <p:cNvSpPr>
            <a:spLocks noChangeArrowheads="1"/>
          </p:cNvSpPr>
          <p:nvPr/>
        </p:nvSpPr>
        <p:spPr bwMode="auto">
          <a:xfrm>
            <a:off x="5234354" y="5016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7" name="Rectangle 46"/>
          <p:cNvSpPr>
            <a:spLocks noChangeArrowheads="1"/>
          </p:cNvSpPr>
          <p:nvPr/>
        </p:nvSpPr>
        <p:spPr bwMode="auto">
          <a:xfrm>
            <a:off x="3749920" y="5016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8" name="Rectangle 47"/>
          <p:cNvSpPr>
            <a:spLocks noChangeArrowheads="1"/>
          </p:cNvSpPr>
          <p:nvPr/>
        </p:nvSpPr>
        <p:spPr bwMode="auto">
          <a:xfrm>
            <a:off x="3124200" y="5016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9" name="Rectangle 48"/>
          <p:cNvSpPr>
            <a:spLocks noChangeArrowheads="1"/>
          </p:cNvSpPr>
          <p:nvPr/>
        </p:nvSpPr>
        <p:spPr bwMode="auto">
          <a:xfrm>
            <a:off x="855785" y="5016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Ethik</a:t>
            </a:r>
          </a:p>
        </p:txBody>
      </p:sp>
      <p:sp>
        <p:nvSpPr>
          <p:cNvPr id="90160" name="Rectangle 49"/>
          <p:cNvSpPr>
            <a:spLocks noChangeArrowheads="1"/>
          </p:cNvSpPr>
          <p:nvPr/>
        </p:nvSpPr>
        <p:spPr bwMode="auto">
          <a:xfrm>
            <a:off x="152400" y="5016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5041</a:t>
            </a:r>
          </a:p>
        </p:txBody>
      </p:sp>
      <p:sp>
        <p:nvSpPr>
          <p:cNvPr id="90161" name="Rectangle 50"/>
          <p:cNvSpPr>
            <a:spLocks noChangeArrowheads="1"/>
          </p:cNvSpPr>
          <p:nvPr/>
        </p:nvSpPr>
        <p:spPr bwMode="auto">
          <a:xfrm>
            <a:off x="7502769" y="8667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C4</a:t>
            </a:r>
          </a:p>
        </p:txBody>
      </p:sp>
      <p:sp>
        <p:nvSpPr>
          <p:cNvPr id="90162" name="Rectangle 51"/>
          <p:cNvSpPr>
            <a:spLocks noChangeArrowheads="1"/>
          </p:cNvSpPr>
          <p:nvPr/>
        </p:nvSpPr>
        <p:spPr bwMode="auto">
          <a:xfrm>
            <a:off x="6094536" y="8667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Sokrates</a:t>
            </a:r>
          </a:p>
        </p:txBody>
      </p:sp>
      <p:sp>
        <p:nvSpPr>
          <p:cNvPr id="90163" name="Rectangle 52"/>
          <p:cNvSpPr>
            <a:spLocks noChangeArrowheads="1"/>
          </p:cNvSpPr>
          <p:nvPr/>
        </p:nvSpPr>
        <p:spPr bwMode="auto">
          <a:xfrm>
            <a:off x="5234354" y="8667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4" name="Rectangle 53"/>
          <p:cNvSpPr>
            <a:spLocks noChangeArrowheads="1"/>
          </p:cNvSpPr>
          <p:nvPr/>
        </p:nvSpPr>
        <p:spPr bwMode="auto">
          <a:xfrm>
            <a:off x="3749920" y="8667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5" name="Rectangle 54"/>
          <p:cNvSpPr>
            <a:spLocks noChangeArrowheads="1"/>
          </p:cNvSpPr>
          <p:nvPr/>
        </p:nvSpPr>
        <p:spPr bwMode="auto">
          <a:xfrm>
            <a:off x="3124200" y="8667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90166" name="Rectangle 55"/>
          <p:cNvSpPr>
            <a:spLocks noChangeArrowheads="1"/>
          </p:cNvSpPr>
          <p:nvPr/>
        </p:nvSpPr>
        <p:spPr bwMode="auto">
          <a:xfrm>
            <a:off x="855785" y="8667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Mäeutik</a:t>
            </a:r>
          </a:p>
        </p:txBody>
      </p:sp>
      <p:sp>
        <p:nvSpPr>
          <p:cNvPr id="90167" name="Rectangle 56"/>
          <p:cNvSpPr>
            <a:spLocks noChangeArrowheads="1"/>
          </p:cNvSpPr>
          <p:nvPr/>
        </p:nvSpPr>
        <p:spPr bwMode="auto">
          <a:xfrm>
            <a:off x="152400" y="8667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5049</a:t>
            </a:r>
          </a:p>
        </p:txBody>
      </p:sp>
      <p:sp>
        <p:nvSpPr>
          <p:cNvPr id="90168" name="Rectangle 57"/>
          <p:cNvSpPr>
            <a:spLocks noChangeArrowheads="1"/>
          </p:cNvSpPr>
          <p:nvPr/>
        </p:nvSpPr>
        <p:spPr bwMode="auto">
          <a:xfrm>
            <a:off x="7502769" y="3057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69" name="Rectangle 58"/>
          <p:cNvSpPr>
            <a:spLocks noChangeArrowheads="1"/>
          </p:cNvSpPr>
          <p:nvPr/>
        </p:nvSpPr>
        <p:spPr bwMode="auto">
          <a:xfrm>
            <a:off x="6094536" y="3057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70" name="Rectangle 59"/>
          <p:cNvSpPr>
            <a:spLocks noChangeArrowheads="1"/>
          </p:cNvSpPr>
          <p:nvPr/>
        </p:nvSpPr>
        <p:spPr bwMode="auto">
          <a:xfrm>
            <a:off x="5234354" y="3057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1" name="Rectangle 60"/>
          <p:cNvSpPr>
            <a:spLocks noChangeArrowheads="1"/>
          </p:cNvSpPr>
          <p:nvPr/>
        </p:nvSpPr>
        <p:spPr bwMode="auto">
          <a:xfrm>
            <a:off x="3749920" y="3057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2" name="Rectangle 61"/>
          <p:cNvSpPr>
            <a:spLocks noChangeArrowheads="1"/>
          </p:cNvSpPr>
          <p:nvPr/>
        </p:nvSpPr>
        <p:spPr bwMode="auto">
          <a:xfrm>
            <a:off x="3124200" y="3057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3" name="Rectangle 62"/>
          <p:cNvSpPr>
            <a:spLocks noChangeArrowheads="1"/>
          </p:cNvSpPr>
          <p:nvPr/>
        </p:nvSpPr>
        <p:spPr bwMode="auto">
          <a:xfrm>
            <a:off x="855785" y="3057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Die 3 Kritiken</a:t>
            </a:r>
          </a:p>
        </p:txBody>
      </p:sp>
      <p:sp>
        <p:nvSpPr>
          <p:cNvPr id="90174" name="Rectangle 63"/>
          <p:cNvSpPr>
            <a:spLocks noChangeArrowheads="1"/>
          </p:cNvSpPr>
          <p:nvPr/>
        </p:nvSpPr>
        <p:spPr bwMode="auto">
          <a:xfrm>
            <a:off x="152400" y="3057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4630</a:t>
            </a:r>
          </a:p>
        </p:txBody>
      </p:sp>
      <p:sp>
        <p:nvSpPr>
          <p:cNvPr id="90175" name="Rectangle 64"/>
          <p:cNvSpPr>
            <a:spLocks noChangeArrowheads="1"/>
          </p:cNvSpPr>
          <p:nvPr/>
        </p:nvSpPr>
        <p:spPr bwMode="auto">
          <a:xfrm>
            <a:off x="7502769" y="26924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76" name="Rectangle 65"/>
          <p:cNvSpPr>
            <a:spLocks noChangeArrowheads="1"/>
          </p:cNvSpPr>
          <p:nvPr/>
        </p:nvSpPr>
        <p:spPr bwMode="auto">
          <a:xfrm>
            <a:off x="7502769" y="136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Rang</a:t>
            </a:r>
          </a:p>
        </p:txBody>
      </p:sp>
      <p:sp>
        <p:nvSpPr>
          <p:cNvPr id="90177" name="Rectangle 66"/>
          <p:cNvSpPr>
            <a:spLocks noChangeArrowheads="1"/>
          </p:cNvSpPr>
          <p:nvPr/>
        </p:nvSpPr>
        <p:spPr bwMode="auto">
          <a:xfrm>
            <a:off x="3124200" y="26924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8" name="Rectangle 67"/>
          <p:cNvSpPr>
            <a:spLocks noChangeArrowheads="1"/>
          </p:cNvSpPr>
          <p:nvPr/>
        </p:nvSpPr>
        <p:spPr bwMode="auto">
          <a:xfrm>
            <a:off x="3124200" y="136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SWS</a:t>
            </a:r>
          </a:p>
        </p:txBody>
      </p:sp>
      <p:sp>
        <p:nvSpPr>
          <p:cNvPr id="90179" name="Rectangle 68"/>
          <p:cNvSpPr>
            <a:spLocks noChangeArrowheads="1"/>
          </p:cNvSpPr>
          <p:nvPr/>
        </p:nvSpPr>
        <p:spPr bwMode="auto">
          <a:xfrm>
            <a:off x="855785" y="26924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Grundzüge</a:t>
            </a:r>
          </a:p>
        </p:txBody>
      </p:sp>
      <p:sp>
        <p:nvSpPr>
          <p:cNvPr id="90180" name="Rectangle 69"/>
          <p:cNvSpPr>
            <a:spLocks noChangeArrowheads="1"/>
          </p:cNvSpPr>
          <p:nvPr/>
        </p:nvSpPr>
        <p:spPr bwMode="auto">
          <a:xfrm>
            <a:off x="855785" y="136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Titel</a:t>
            </a:r>
          </a:p>
        </p:txBody>
      </p:sp>
      <p:sp>
        <p:nvSpPr>
          <p:cNvPr id="90181" name="Rectangle 70"/>
          <p:cNvSpPr>
            <a:spLocks noChangeArrowheads="1"/>
          </p:cNvSpPr>
          <p:nvPr/>
        </p:nvSpPr>
        <p:spPr bwMode="auto">
          <a:xfrm>
            <a:off x="6094536" y="136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Name</a:t>
            </a:r>
          </a:p>
        </p:txBody>
      </p:sp>
      <p:sp>
        <p:nvSpPr>
          <p:cNvPr id="90182" name="Rectangle 71"/>
          <p:cNvSpPr>
            <a:spLocks noChangeArrowheads="1"/>
          </p:cNvSpPr>
          <p:nvPr/>
        </p:nvSpPr>
        <p:spPr bwMode="auto">
          <a:xfrm>
            <a:off x="5234354" y="136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PersNr</a:t>
            </a:r>
          </a:p>
        </p:txBody>
      </p:sp>
      <p:sp>
        <p:nvSpPr>
          <p:cNvPr id="90183" name="Rectangle 72"/>
          <p:cNvSpPr>
            <a:spLocks noChangeArrowheads="1"/>
          </p:cNvSpPr>
          <p:nvPr/>
        </p:nvSpPr>
        <p:spPr bwMode="auto">
          <a:xfrm>
            <a:off x="3749920" y="136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gelesenVon</a:t>
            </a:r>
          </a:p>
        </p:txBody>
      </p:sp>
      <p:sp>
        <p:nvSpPr>
          <p:cNvPr id="90184" name="Rectangle 73"/>
          <p:cNvSpPr>
            <a:spLocks noChangeArrowheads="1"/>
          </p:cNvSpPr>
          <p:nvPr/>
        </p:nvSpPr>
        <p:spPr bwMode="auto">
          <a:xfrm>
            <a:off x="152400" y="136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VorlNr</a:t>
            </a:r>
          </a:p>
        </p:txBody>
      </p:sp>
      <p:sp>
        <p:nvSpPr>
          <p:cNvPr id="90185" name="Rectangle 74"/>
          <p:cNvSpPr>
            <a:spLocks noChangeArrowheads="1"/>
          </p:cNvSpPr>
          <p:nvPr/>
        </p:nvSpPr>
        <p:spPr bwMode="auto">
          <a:xfrm>
            <a:off x="6094536" y="26924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86" name="Rectangle 75"/>
          <p:cNvSpPr>
            <a:spLocks noChangeArrowheads="1"/>
          </p:cNvSpPr>
          <p:nvPr/>
        </p:nvSpPr>
        <p:spPr bwMode="auto">
          <a:xfrm>
            <a:off x="5234354" y="26924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7" name="Rectangle 76"/>
          <p:cNvSpPr>
            <a:spLocks noChangeArrowheads="1"/>
          </p:cNvSpPr>
          <p:nvPr/>
        </p:nvSpPr>
        <p:spPr bwMode="auto">
          <a:xfrm>
            <a:off x="3749920" y="26924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8" name="Rectangle 77"/>
          <p:cNvSpPr>
            <a:spLocks noChangeArrowheads="1"/>
          </p:cNvSpPr>
          <p:nvPr/>
        </p:nvSpPr>
        <p:spPr bwMode="auto">
          <a:xfrm>
            <a:off x="152400" y="26924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5001</a:t>
            </a:r>
          </a:p>
        </p:txBody>
      </p:sp>
      <p:sp>
        <p:nvSpPr>
          <p:cNvPr id="90189" name="Line 78"/>
          <p:cNvSpPr>
            <a:spLocks noChangeShapeType="1"/>
          </p:cNvSpPr>
          <p:nvPr/>
        </p:nvSpPr>
        <p:spPr bwMode="auto">
          <a:xfrm>
            <a:off x="855785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0" name="Line 79"/>
          <p:cNvSpPr>
            <a:spLocks noChangeShapeType="1"/>
          </p:cNvSpPr>
          <p:nvPr/>
        </p:nvSpPr>
        <p:spPr bwMode="auto">
          <a:xfrm>
            <a:off x="3200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1" name="Line 80"/>
          <p:cNvSpPr>
            <a:spLocks noChangeShapeType="1"/>
          </p:cNvSpPr>
          <p:nvPr/>
        </p:nvSpPr>
        <p:spPr bwMode="auto">
          <a:xfrm>
            <a:off x="3810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2" name="Line 81"/>
          <p:cNvSpPr>
            <a:spLocks noChangeShapeType="1"/>
          </p:cNvSpPr>
          <p:nvPr/>
        </p:nvSpPr>
        <p:spPr bwMode="auto">
          <a:xfrm>
            <a:off x="6248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3" name="Line 82"/>
          <p:cNvSpPr>
            <a:spLocks noChangeShapeType="1"/>
          </p:cNvSpPr>
          <p:nvPr/>
        </p:nvSpPr>
        <p:spPr bwMode="auto">
          <a:xfrm>
            <a:off x="7543800" y="14287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4" name="Line 83"/>
          <p:cNvSpPr>
            <a:spLocks noChangeShapeType="1"/>
          </p:cNvSpPr>
          <p:nvPr/>
        </p:nvSpPr>
        <p:spPr bwMode="auto">
          <a:xfrm>
            <a:off x="828382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5" name="Line 84"/>
          <p:cNvSpPr>
            <a:spLocks noChangeShapeType="1"/>
          </p:cNvSpPr>
          <p:nvPr/>
        </p:nvSpPr>
        <p:spPr bwMode="auto">
          <a:xfrm>
            <a:off x="5334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6" name="Line 85"/>
          <p:cNvSpPr>
            <a:spLocks noChangeShapeType="1"/>
          </p:cNvSpPr>
          <p:nvPr/>
        </p:nvSpPr>
        <p:spPr bwMode="auto">
          <a:xfrm>
            <a:off x="9144000" y="136526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7" name="Line 86"/>
          <p:cNvSpPr>
            <a:spLocks noChangeShapeType="1"/>
          </p:cNvSpPr>
          <p:nvPr/>
        </p:nvSpPr>
        <p:spPr bwMode="auto">
          <a:xfrm>
            <a:off x="9144000" y="1231900"/>
            <a:ext cx="0" cy="21907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8" name="Line 87"/>
          <p:cNvSpPr>
            <a:spLocks noChangeShapeType="1"/>
          </p:cNvSpPr>
          <p:nvPr/>
        </p:nvSpPr>
        <p:spPr bwMode="auto">
          <a:xfrm>
            <a:off x="152400" y="501650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9" name="Line 88"/>
          <p:cNvSpPr>
            <a:spLocks noChangeShapeType="1"/>
          </p:cNvSpPr>
          <p:nvPr/>
        </p:nvSpPr>
        <p:spPr bwMode="auto">
          <a:xfrm>
            <a:off x="152400" y="1597025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0" name="Line 89"/>
          <p:cNvSpPr>
            <a:spLocks noChangeShapeType="1"/>
          </p:cNvSpPr>
          <p:nvPr/>
        </p:nvSpPr>
        <p:spPr bwMode="auto">
          <a:xfrm>
            <a:off x="152400" y="2692400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1" name="Line 90"/>
          <p:cNvSpPr>
            <a:spLocks noChangeShapeType="1"/>
          </p:cNvSpPr>
          <p:nvPr/>
        </p:nvSpPr>
        <p:spPr bwMode="auto">
          <a:xfrm>
            <a:off x="152400" y="152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grpSp>
        <p:nvGrpSpPr>
          <p:cNvPr id="90202" name="Group 91"/>
          <p:cNvGrpSpPr>
            <a:grpSpLocks/>
          </p:cNvGrpSpPr>
          <p:nvPr/>
        </p:nvGrpSpPr>
        <p:grpSpPr bwMode="auto">
          <a:xfrm>
            <a:off x="228600" y="3962400"/>
            <a:ext cx="8763000" cy="2184400"/>
            <a:chOff x="144" y="2556"/>
            <a:chExt cx="5520" cy="1376"/>
          </a:xfrm>
        </p:grpSpPr>
        <p:sp>
          <p:nvSpPr>
            <p:cNvPr id="90205" name="Rectangle 92"/>
            <p:cNvSpPr>
              <a:spLocks noChangeArrowheads="1"/>
            </p:cNvSpPr>
            <p:nvPr/>
          </p:nvSpPr>
          <p:spPr bwMode="auto">
            <a:xfrm>
              <a:off x="5136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Raum</a:t>
              </a:r>
            </a:p>
          </p:txBody>
        </p:sp>
        <p:sp>
          <p:nvSpPr>
            <p:cNvPr id="90206" name="Rectangle 93"/>
            <p:cNvSpPr>
              <a:spLocks noChangeArrowheads="1"/>
            </p:cNvSpPr>
            <p:nvPr/>
          </p:nvSpPr>
          <p:spPr bwMode="auto">
            <a:xfrm>
              <a:off x="4656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Rang</a:t>
              </a:r>
            </a:p>
          </p:txBody>
        </p:sp>
        <p:sp>
          <p:nvSpPr>
            <p:cNvPr id="90207" name="Rectangle 94"/>
            <p:cNvSpPr>
              <a:spLocks noChangeArrowheads="1"/>
            </p:cNvSpPr>
            <p:nvPr/>
          </p:nvSpPr>
          <p:spPr bwMode="auto">
            <a:xfrm>
              <a:off x="3792" y="2556"/>
              <a:ext cx="8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Name</a:t>
              </a:r>
            </a:p>
          </p:txBody>
        </p:sp>
        <p:sp>
          <p:nvSpPr>
            <p:cNvPr id="90208" name="Rectangle 95"/>
            <p:cNvSpPr>
              <a:spLocks noChangeArrowheads="1"/>
            </p:cNvSpPr>
            <p:nvPr/>
          </p:nvSpPr>
          <p:spPr bwMode="auto">
            <a:xfrm>
              <a:off x="3264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PersNr</a:t>
              </a:r>
            </a:p>
          </p:txBody>
        </p:sp>
        <p:sp>
          <p:nvSpPr>
            <p:cNvPr id="90209" name="Rectangle 96"/>
            <p:cNvSpPr>
              <a:spLocks noChangeArrowheads="1"/>
            </p:cNvSpPr>
            <p:nvPr/>
          </p:nvSpPr>
          <p:spPr bwMode="auto">
            <a:xfrm>
              <a:off x="2304" y="2556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gelesenVon</a:t>
              </a:r>
            </a:p>
          </p:txBody>
        </p:sp>
        <p:sp>
          <p:nvSpPr>
            <p:cNvPr id="90210" name="Rectangle 97"/>
            <p:cNvSpPr>
              <a:spLocks noChangeArrowheads="1"/>
            </p:cNvSpPr>
            <p:nvPr/>
          </p:nvSpPr>
          <p:spPr bwMode="auto">
            <a:xfrm>
              <a:off x="1824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SWS</a:t>
              </a:r>
            </a:p>
          </p:txBody>
        </p:sp>
        <p:sp>
          <p:nvSpPr>
            <p:cNvPr id="90211" name="Rectangle 98"/>
            <p:cNvSpPr>
              <a:spLocks noChangeArrowheads="1"/>
            </p:cNvSpPr>
            <p:nvPr/>
          </p:nvSpPr>
          <p:spPr bwMode="auto">
            <a:xfrm>
              <a:off x="576" y="2556"/>
              <a:ext cx="12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Titel</a:t>
              </a:r>
            </a:p>
          </p:txBody>
        </p:sp>
        <p:sp>
          <p:nvSpPr>
            <p:cNvPr id="90212" name="Rectangle 99"/>
            <p:cNvSpPr>
              <a:spLocks noChangeArrowheads="1"/>
            </p:cNvSpPr>
            <p:nvPr/>
          </p:nvSpPr>
          <p:spPr bwMode="auto">
            <a:xfrm>
              <a:off x="144" y="2556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VorlNr</a:t>
              </a:r>
            </a:p>
          </p:txBody>
        </p:sp>
        <p:sp>
          <p:nvSpPr>
            <p:cNvPr id="90213" name="Rectangle 100"/>
            <p:cNvSpPr>
              <a:spLocks noChangeArrowheads="1"/>
            </p:cNvSpPr>
            <p:nvPr/>
          </p:nvSpPr>
          <p:spPr bwMode="auto">
            <a:xfrm>
              <a:off x="5136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</p:txBody>
        </p:sp>
        <p:sp>
          <p:nvSpPr>
            <p:cNvPr id="90214" name="Rectangle 101"/>
            <p:cNvSpPr>
              <a:spLocks noChangeArrowheads="1"/>
            </p:cNvSpPr>
            <p:nvPr/>
          </p:nvSpPr>
          <p:spPr bwMode="auto">
            <a:xfrm>
              <a:off x="4656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15" name="Rectangle 102"/>
            <p:cNvSpPr>
              <a:spLocks noChangeArrowheads="1"/>
            </p:cNvSpPr>
            <p:nvPr/>
          </p:nvSpPr>
          <p:spPr bwMode="auto">
            <a:xfrm>
              <a:off x="3792" y="3494"/>
              <a:ext cx="86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</p:txBody>
        </p:sp>
        <p:sp>
          <p:nvSpPr>
            <p:cNvPr id="90216" name="Rectangle 103"/>
            <p:cNvSpPr>
              <a:spLocks noChangeArrowheads="1"/>
            </p:cNvSpPr>
            <p:nvPr/>
          </p:nvSpPr>
          <p:spPr bwMode="auto">
            <a:xfrm>
              <a:off x="3264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7" name="Rectangle 104"/>
            <p:cNvSpPr>
              <a:spLocks noChangeArrowheads="1"/>
            </p:cNvSpPr>
            <p:nvPr/>
          </p:nvSpPr>
          <p:spPr bwMode="auto">
            <a:xfrm>
              <a:off x="2304" y="3494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8" name="Rectangle 105"/>
            <p:cNvSpPr>
              <a:spLocks noChangeArrowheads="1"/>
            </p:cNvSpPr>
            <p:nvPr/>
          </p:nvSpPr>
          <p:spPr bwMode="auto">
            <a:xfrm>
              <a:off x="1824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19" name="Rectangle 106"/>
            <p:cNvSpPr>
              <a:spLocks noChangeArrowheads="1"/>
            </p:cNvSpPr>
            <p:nvPr/>
          </p:nvSpPr>
          <p:spPr bwMode="auto">
            <a:xfrm>
              <a:off x="576" y="3494"/>
              <a:ext cx="124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Grundzüge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Die 3 Kritiken</a:t>
              </a:r>
            </a:p>
          </p:txBody>
        </p:sp>
        <p:sp>
          <p:nvSpPr>
            <p:cNvPr id="90220" name="Rectangle 107"/>
            <p:cNvSpPr>
              <a:spLocks noChangeArrowheads="1"/>
            </p:cNvSpPr>
            <p:nvPr/>
          </p:nvSpPr>
          <p:spPr bwMode="auto">
            <a:xfrm>
              <a:off x="144" y="3494"/>
              <a:ext cx="43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5001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4630</a:t>
              </a:r>
            </a:p>
          </p:txBody>
        </p:sp>
        <p:sp>
          <p:nvSpPr>
            <p:cNvPr id="90221" name="Rectangle 108"/>
            <p:cNvSpPr>
              <a:spLocks noChangeArrowheads="1"/>
            </p:cNvSpPr>
            <p:nvPr/>
          </p:nvSpPr>
          <p:spPr bwMode="auto">
            <a:xfrm>
              <a:off x="4656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22" name="Rectangle 109"/>
            <p:cNvSpPr>
              <a:spLocks noChangeArrowheads="1"/>
            </p:cNvSpPr>
            <p:nvPr/>
          </p:nvSpPr>
          <p:spPr bwMode="auto">
            <a:xfrm>
              <a:off x="5136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</p:txBody>
        </p:sp>
        <p:sp>
          <p:nvSpPr>
            <p:cNvPr id="90223" name="Rectangle 110"/>
            <p:cNvSpPr>
              <a:spLocks noChangeArrowheads="1"/>
            </p:cNvSpPr>
            <p:nvPr/>
          </p:nvSpPr>
          <p:spPr bwMode="auto">
            <a:xfrm>
              <a:off x="1824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24" name="Rectangle 111"/>
            <p:cNvSpPr>
              <a:spLocks noChangeArrowheads="1"/>
            </p:cNvSpPr>
            <p:nvPr/>
          </p:nvSpPr>
          <p:spPr bwMode="auto">
            <a:xfrm>
              <a:off x="576" y="2786"/>
              <a:ext cx="124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Ethik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Mäeutik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Logik</a:t>
              </a:r>
            </a:p>
          </p:txBody>
        </p:sp>
        <p:sp>
          <p:nvSpPr>
            <p:cNvPr id="90225" name="Rectangle 112"/>
            <p:cNvSpPr>
              <a:spLocks noChangeArrowheads="1"/>
            </p:cNvSpPr>
            <p:nvPr/>
          </p:nvSpPr>
          <p:spPr bwMode="auto">
            <a:xfrm>
              <a:off x="3792" y="2786"/>
              <a:ext cx="864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</p:txBody>
        </p:sp>
        <p:sp>
          <p:nvSpPr>
            <p:cNvPr id="90226" name="Rectangle 113"/>
            <p:cNvSpPr>
              <a:spLocks noChangeArrowheads="1"/>
            </p:cNvSpPr>
            <p:nvPr/>
          </p:nvSpPr>
          <p:spPr bwMode="auto">
            <a:xfrm>
              <a:off x="3264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7" name="Rectangle 114"/>
            <p:cNvSpPr>
              <a:spLocks noChangeArrowheads="1"/>
            </p:cNvSpPr>
            <p:nvPr/>
          </p:nvSpPr>
          <p:spPr bwMode="auto">
            <a:xfrm>
              <a:off x="2304" y="2786"/>
              <a:ext cx="96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8" name="Rectangle 115"/>
            <p:cNvSpPr>
              <a:spLocks noChangeArrowheads="1"/>
            </p:cNvSpPr>
            <p:nvPr/>
          </p:nvSpPr>
          <p:spPr bwMode="auto">
            <a:xfrm>
              <a:off x="144" y="2786"/>
              <a:ext cx="43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5049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4052</a:t>
              </a:r>
            </a:p>
          </p:txBody>
        </p:sp>
        <p:sp>
          <p:nvSpPr>
            <p:cNvPr id="90229" name="Line 116"/>
            <p:cNvSpPr>
              <a:spLocks noChangeShapeType="1"/>
            </p:cNvSpPr>
            <p:nvPr/>
          </p:nvSpPr>
          <p:spPr bwMode="auto">
            <a:xfrm>
              <a:off x="144" y="2556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0" name="Line 117"/>
            <p:cNvSpPr>
              <a:spLocks noChangeShapeType="1"/>
            </p:cNvSpPr>
            <p:nvPr/>
          </p:nvSpPr>
          <p:spPr bwMode="auto">
            <a:xfrm>
              <a:off x="144" y="3932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1" name="Line 118"/>
            <p:cNvSpPr>
              <a:spLocks noChangeShapeType="1"/>
            </p:cNvSpPr>
            <p:nvPr/>
          </p:nvSpPr>
          <p:spPr bwMode="auto">
            <a:xfrm>
              <a:off x="14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2" name="Line 119"/>
            <p:cNvSpPr>
              <a:spLocks noChangeShapeType="1"/>
            </p:cNvSpPr>
            <p:nvPr/>
          </p:nvSpPr>
          <p:spPr bwMode="auto">
            <a:xfrm>
              <a:off x="566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3" name="Line 120"/>
            <p:cNvSpPr>
              <a:spLocks noChangeShapeType="1"/>
            </p:cNvSpPr>
            <p:nvPr/>
          </p:nvSpPr>
          <p:spPr bwMode="auto">
            <a:xfrm>
              <a:off x="57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4" name="Line 121"/>
            <p:cNvSpPr>
              <a:spLocks noChangeShapeType="1"/>
            </p:cNvSpPr>
            <p:nvPr/>
          </p:nvSpPr>
          <p:spPr bwMode="auto">
            <a:xfrm>
              <a:off x="182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5" name="Line 122"/>
            <p:cNvSpPr>
              <a:spLocks noChangeShapeType="1"/>
            </p:cNvSpPr>
            <p:nvPr/>
          </p:nvSpPr>
          <p:spPr bwMode="auto">
            <a:xfrm>
              <a:off x="230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6" name="Line 123"/>
            <p:cNvSpPr>
              <a:spLocks noChangeShapeType="1"/>
            </p:cNvSpPr>
            <p:nvPr/>
          </p:nvSpPr>
          <p:spPr bwMode="auto">
            <a:xfrm>
              <a:off x="3792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7" name="Line 124"/>
            <p:cNvSpPr>
              <a:spLocks noChangeShapeType="1"/>
            </p:cNvSpPr>
            <p:nvPr/>
          </p:nvSpPr>
          <p:spPr bwMode="auto">
            <a:xfrm>
              <a:off x="465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8" name="Line 125"/>
            <p:cNvSpPr>
              <a:spLocks noChangeShapeType="1"/>
            </p:cNvSpPr>
            <p:nvPr/>
          </p:nvSpPr>
          <p:spPr bwMode="auto">
            <a:xfrm>
              <a:off x="513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9" name="Line 126"/>
            <p:cNvSpPr>
              <a:spLocks noChangeShapeType="1"/>
            </p:cNvSpPr>
            <p:nvPr/>
          </p:nvSpPr>
          <p:spPr bwMode="auto">
            <a:xfrm>
              <a:off x="326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0" name="Line 127"/>
            <p:cNvSpPr>
              <a:spLocks noChangeShapeType="1"/>
            </p:cNvSpPr>
            <p:nvPr/>
          </p:nvSpPr>
          <p:spPr bwMode="auto">
            <a:xfrm>
              <a:off x="144" y="3494"/>
              <a:ext cx="552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1" name="Line 128"/>
            <p:cNvSpPr>
              <a:spLocks noChangeShapeType="1"/>
            </p:cNvSpPr>
            <p:nvPr/>
          </p:nvSpPr>
          <p:spPr bwMode="auto">
            <a:xfrm>
              <a:off x="144" y="2786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90203" name="Text Box 129"/>
          <p:cNvSpPr txBox="1">
            <a:spLocks noChangeArrowheads="1"/>
          </p:cNvSpPr>
          <p:nvPr/>
        </p:nvSpPr>
        <p:spPr bwMode="auto">
          <a:xfrm>
            <a:off x="4267200" y="6248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Aggregation (</a:t>
            </a:r>
            <a:r>
              <a:rPr lang="de-DE" sz="2400" b="1">
                <a:latin typeface="+mn-lt"/>
              </a:rPr>
              <a:t>sum</a:t>
            </a:r>
            <a:r>
              <a:rPr lang="de-DE" sz="2400">
                <a:latin typeface="+mn-lt"/>
              </a:rPr>
              <a:t>) und Projektion </a:t>
            </a:r>
          </a:p>
        </p:txBody>
      </p:sp>
      <p:sp>
        <p:nvSpPr>
          <p:cNvPr id="90204" name="Line 130"/>
          <p:cNvSpPr>
            <a:spLocks noChangeShapeType="1"/>
          </p:cNvSpPr>
          <p:nvPr/>
        </p:nvSpPr>
        <p:spPr bwMode="auto">
          <a:xfrm>
            <a:off x="4038600" y="63246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9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56065"/>
              </p:ext>
            </p:extLst>
          </p:nvPr>
        </p:nvGraphicFramePr>
        <p:xfrm>
          <a:off x="562708" y="1447801"/>
          <a:ext cx="6781800" cy="1917701"/>
        </p:xfrm>
        <a:graphic>
          <a:graphicData uri="http://schemas.openxmlformats.org/drawingml/2006/table">
            <a:tbl>
              <a:tblPr/>
              <a:tblGrid>
                <a:gridCol w="2315308"/>
                <a:gridCol w="2332892"/>
                <a:gridCol w="2133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gelesenVon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sum </a:t>
                      </a: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(SWS)</a:t>
                      </a:r>
                      <a:endParaRPr kumimoji="1" 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179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Ergebnis</a:t>
            </a:r>
          </a:p>
        </p:txBody>
      </p:sp>
    </p:spTree>
    <p:extLst>
      <p:ext uri="{BB962C8B-B14F-4D97-AF65-F5344CB8AC3E}">
        <p14:creationId xmlns:p14="http://schemas.microsoft.com/office/powerpoint/2010/main" val="18433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5052120" y="1625724"/>
            <a:ext cx="3812196" cy="37474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739994" y="2654424"/>
            <a:ext cx="3643226" cy="25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 p,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</a:t>
            </a:r>
            <a:r>
              <a:rPr lang="de-DE" sz="1600" dirty="0" err="1">
                <a:latin typeface="Courier New" charset="0"/>
              </a:rPr>
              <a:t>Projektdurchfuehrung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pd</a:t>
            </a:r>
            <a:r>
              <a:rPr lang="de-DE" sz="1600" dirty="0">
                <a:latin typeface="Courier New" charset="0"/>
              </a:rPr>
              <a:t>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Abteilungen a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p.Nr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pd.Nr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a.Kurz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pd.Kurz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a.Name</a:t>
            </a:r>
            <a:r>
              <a:rPr lang="de-DE" sz="1600" dirty="0">
                <a:latin typeface="Courier New" charset="0"/>
              </a:rPr>
              <a:t> = 'Mainframe SW';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162025" y="1662237"/>
            <a:ext cx="3545046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/>
              <a:t>Bestimmung der Projekttitel, an</a:t>
            </a:r>
          </a:p>
          <a:p>
            <a:r>
              <a:rPr lang="de-DE" sz="1800"/>
              <a:t>denen die Abteilung für </a:t>
            </a:r>
            <a:r>
              <a:rPr lang="de-DE" sz="1800" i="1"/>
              <a:t>Mainframe</a:t>
            </a:r>
          </a:p>
          <a:p>
            <a:r>
              <a:rPr lang="de-DE" sz="1800" i="1"/>
              <a:t>Software </a:t>
            </a:r>
            <a:r>
              <a:rPr lang="de-DE" sz="1800"/>
              <a:t>arbeitet: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SQL: Komplexere Anfrage (mit Variablen)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282824"/>
            <a:ext cx="4712677" cy="445043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Iterationsabstraktion </a:t>
            </a:r>
            <a:r>
              <a:rPr lang="de-DE" sz="1800" dirty="0">
                <a:ea typeface="ＭＳ Ｐゴシック" charset="0"/>
              </a:rPr>
              <a:t>mit Hilfe des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from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where</a:t>
            </a:r>
            <a:r>
              <a:rPr lang="de-DE" sz="1800" dirty="0">
                <a:ea typeface="ＭＳ Ｐゴシック" charset="0"/>
              </a:rPr>
              <a:t>-Konstrukts: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select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Spezifikation der Projektionsliste für die Ergebnistabelle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from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Festlegung der angefragten Tabellen, Definition und Bindung der </a:t>
            </a:r>
            <a:r>
              <a:rPr lang="de-DE" sz="1800" dirty="0" err="1">
                <a:ea typeface="ＭＳ Ｐゴシック" charset="0"/>
              </a:rPr>
              <a:t>Tupelvariablen</a:t>
            </a:r>
            <a:endParaRPr lang="de-DE" sz="1800" dirty="0">
              <a:ea typeface="ＭＳ Ｐゴシック" charset="0"/>
            </a:endParaRP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where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Selektionsprädikat, mit dessen Hilfe die </a:t>
            </a:r>
            <a:r>
              <a:rPr lang="de-DE" sz="1800" dirty="0" err="1">
                <a:ea typeface="ＭＳ Ｐゴシック" charset="0"/>
              </a:rPr>
              <a:t>Ergebnistupel</a:t>
            </a:r>
            <a:r>
              <a:rPr lang="de-DE" sz="1800" dirty="0">
                <a:ea typeface="ＭＳ Ｐゴシック" charset="0"/>
              </a:rPr>
              <a:t> aus dem kartesischen Produkt der beteiligten Tabellen selektiert werden</a:t>
            </a: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722635" y="6392361"/>
            <a:ext cx="3720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1200" smtClean="0"/>
              <a:t>SQL </a:t>
            </a:r>
            <a:r>
              <a:rPr lang="de-DE" altLang="ja-JP" sz="1200">
                <a:sym typeface="Wingdings" charset="0"/>
              </a:rPr>
              <a:t> </a:t>
            </a:r>
            <a:r>
              <a:rPr lang="de-DE" altLang="ja-JP" sz="1200"/>
              <a:t>SEQUEL = Structured English Query </a:t>
            </a:r>
            <a:r>
              <a:rPr lang="de-DE" altLang="ja-JP" sz="1200" smtClean="0"/>
              <a:t>Language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67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Zusammenfassung von Zeilen einer Tabelle in Abhängigkeit von Werten in bestimmten Spalten, den </a:t>
            </a:r>
            <a:r>
              <a:rPr lang="de-DE" sz="2000" i="1" dirty="0" smtClean="0">
                <a:ea typeface="ＭＳ Ｐゴシック" charset="0"/>
              </a:rPr>
              <a:t>Gruppierungsspalten</a:t>
            </a:r>
          </a:p>
          <a:p>
            <a:pPr lvl="1">
              <a:lnSpc>
                <a:spcPct val="110000"/>
              </a:lnSpc>
            </a:pPr>
            <a:r>
              <a:rPr lang="de-DE" sz="1800" dirty="0">
                <a:ea typeface="ＭＳ Ｐゴシック" charset="0"/>
              </a:rPr>
              <a:t>Alle Zeilen einer Gruppe enthalten in dieser Spalte bzw.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diesen </a:t>
            </a:r>
            <a:r>
              <a:rPr lang="de-DE" sz="1800" dirty="0">
                <a:ea typeface="ＭＳ Ｐゴシック" charset="0"/>
              </a:rPr>
              <a:t>Spalten den gleichen Wert</a:t>
            </a: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 smtClean="0"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Alle </a:t>
            </a:r>
            <a:r>
              <a:rPr lang="de-DE" sz="1800" dirty="0">
                <a:ea typeface="ＭＳ Ｐゴシック" charset="0"/>
              </a:rPr>
              <a:t>in der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aufgeführten </a:t>
            </a:r>
            <a:r>
              <a:rPr lang="de-DE" sz="1800" dirty="0" smtClean="0">
                <a:ea typeface="ＭＳ Ｐゴシック" charset="0"/>
              </a:rPr>
              <a:t>Attributnamen müssen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</a:t>
            </a:r>
            <a:r>
              <a:rPr lang="de-DE" sz="1800" dirty="0">
                <a:ea typeface="ＭＳ Ｐゴシック" charset="0"/>
              </a:rPr>
              <a:t>der </a:t>
            </a:r>
            <a:r>
              <a:rPr lang="de-DE" sz="1800" b="1" dirty="0" err="1">
                <a:ea typeface="ＭＳ Ｐゴシック" charset="0"/>
              </a:rPr>
              <a:t>group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by</a:t>
            </a:r>
            <a:r>
              <a:rPr lang="de-DE" sz="1800" dirty="0">
                <a:ea typeface="ＭＳ Ｐゴシック" charset="0"/>
              </a:rPr>
              <a:t>-Klausel aufgeführt </a:t>
            </a:r>
            <a:r>
              <a:rPr lang="de-DE" sz="1800" dirty="0" smtClean="0">
                <a:ea typeface="ＭＳ Ｐゴシック" charset="0"/>
              </a:rPr>
              <a:t>werden</a:t>
            </a:r>
            <a:endParaRPr lang="de-DE" sz="1800" dirty="0">
              <a:ea typeface="ＭＳ Ｐゴシック" charset="0"/>
            </a:endParaRPr>
          </a:p>
          <a:p>
            <a:pPr lvl="2">
              <a:lnSpc>
                <a:spcPct val="110000"/>
              </a:lnSpc>
            </a:pPr>
            <a:r>
              <a:rPr lang="de-DE" sz="1600" dirty="0">
                <a:ea typeface="ＭＳ Ｐゴシック" charset="0"/>
              </a:rPr>
              <a:t>Nur so </a:t>
            </a:r>
            <a:r>
              <a:rPr lang="de-DE" sz="1600" dirty="0" smtClean="0">
                <a:ea typeface="ＭＳ Ｐゴシック" charset="0"/>
              </a:rPr>
              <a:t>gewährleistet, </a:t>
            </a:r>
            <a:r>
              <a:rPr lang="de-DE" sz="1600" dirty="0">
                <a:ea typeface="ＭＳ Ｐゴシック" charset="0"/>
              </a:rPr>
              <a:t>dass sich </a:t>
            </a:r>
            <a:r>
              <a:rPr lang="de-DE" sz="1600" dirty="0" smtClean="0">
                <a:ea typeface="ＭＳ Ｐゴシック" charset="0"/>
              </a:rPr>
              <a:t>Attributwerte innerhalb </a:t>
            </a:r>
            <a:r>
              <a:rPr lang="de-DE" sz="1600" dirty="0">
                <a:ea typeface="ＭＳ Ｐゴシック" charset="0"/>
              </a:rPr>
              <a:t>der </a:t>
            </a:r>
            <a:r>
              <a:rPr lang="de-DE" sz="1600" dirty="0" smtClean="0">
                <a:ea typeface="ＭＳ Ｐゴシック" charset="0"/>
              </a:rPr>
              <a:t>Gruppe gleich</a:t>
            </a:r>
            <a:endParaRPr lang="de-DE" sz="1600" dirty="0">
              <a:ea typeface="ＭＳ Ｐゴシック" charset="0"/>
            </a:endParaRPr>
          </a:p>
          <a:p>
            <a:endParaRPr lang="de-DE" sz="20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Man erhält Tabelle </a:t>
            </a:r>
            <a:r>
              <a:rPr lang="de-DE" sz="2000" dirty="0">
                <a:ea typeface="ＭＳ Ｐゴシック" charset="0"/>
              </a:rPr>
              <a:t>von Gruppen,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für </a:t>
            </a:r>
            <a:r>
              <a:rPr lang="de-DE" sz="2000" dirty="0">
                <a:ea typeface="ＭＳ Ｐゴシック" charset="0"/>
              </a:rPr>
              <a:t>die die Projektionsliste ausgewertet </a:t>
            </a:r>
            <a:r>
              <a:rPr lang="de-DE" sz="2000" dirty="0" smtClean="0">
                <a:ea typeface="ＭＳ Ｐゴシック" charset="0"/>
              </a:rPr>
              <a:t>wird</a:t>
            </a:r>
          </a:p>
          <a:p>
            <a:pPr lvl="1"/>
            <a:r>
              <a:rPr lang="de-DE" sz="1800" dirty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3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Elementtest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Beispiel für einen Elementtest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Elementtest mit geschachtelter Anfrage häufig ersetzbar durch nichtgeschachtelte Anfrage mit 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Join</a:t>
            </a:r>
            <a:endParaRPr lang="de-DE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336431" y="1757378"/>
            <a:ext cx="50922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Professoren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in 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gelesenVon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              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</a:t>
            </a:r>
            <a:r>
              <a:rPr lang="de-DE" sz="1600" b="1" dirty="0">
                <a:latin typeface="Courier New" charset="0"/>
              </a:rPr>
              <a:t>)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351996" y="3429000"/>
            <a:ext cx="50922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Professoren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not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in 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gelesenVon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                  </a:t>
            </a:r>
            <a:r>
              <a:rPr lang="de-DE" sz="1600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</a:t>
            </a:r>
            <a:r>
              <a:rPr lang="de-DE" sz="1600" b="1" dirty="0">
                <a:latin typeface="Courier New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dirty="0" smtClean="0">
                <a:latin typeface="+mn-lt"/>
                <a:ea typeface="ＭＳ Ｐゴシック" charset="0"/>
                <a:cs typeface="ＭＳ Ｐゴシック" charset="0"/>
              </a:rPr>
              <a:t>Quantifizierung </a:t>
            </a:r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(eingeschränkte Form)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39552"/>
            <a:ext cx="3880338" cy="4681736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sz="1800" b="1" dirty="0">
                <a:ea typeface="ＭＳ Ｐゴシック" charset="0"/>
              </a:rPr>
              <a:t>Universelle Quantifizierung: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{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R</a:t>
            </a:r>
            <a:r>
              <a:rPr lang="de-DE" sz="1800" dirty="0">
                <a:ea typeface="ＭＳ Ｐゴシック" charset="0"/>
              </a:rPr>
              <a:t> | </a:t>
            </a:r>
            <a:r>
              <a:rPr lang="de-DE" sz="1800" b="1" dirty="0" smtClean="0">
                <a:solidFill>
                  <a:srgbClr val="FF0000"/>
                </a:solidFill>
                <a:ea typeface="ＭＳ Ｐゴシック" charset="0"/>
              </a:rPr>
              <a:t>∀</a:t>
            </a:r>
            <a:r>
              <a:rPr lang="de-DE" sz="1800" i="1" dirty="0" smtClean="0">
                <a:ea typeface="ＭＳ Ｐゴシック" charset="0"/>
              </a:rPr>
              <a:t>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i="1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S</a:t>
            </a:r>
            <a:r>
              <a:rPr lang="de-DE" sz="1800" dirty="0">
                <a:ea typeface="ＭＳ Ｐゴシック" charset="0"/>
              </a:rPr>
              <a:t> :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&gt;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}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Hier: Tabelle aller Projekte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,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die ein höheres Budget als </a:t>
            </a:r>
            <a:br>
              <a:rPr lang="de-DE" sz="1800" dirty="0">
                <a:ea typeface="ＭＳ Ｐゴシック" charset="0"/>
              </a:rPr>
            </a:br>
            <a:r>
              <a:rPr lang="de-DE" sz="1800" i="1" dirty="0">
                <a:ea typeface="ＭＳ Ｐゴシック" charset="0"/>
              </a:rPr>
              <a:t>alle</a:t>
            </a:r>
            <a:r>
              <a:rPr lang="de-DE" sz="1800" dirty="0">
                <a:ea typeface="ＭＳ Ｐゴシック" charset="0"/>
              </a:rPr>
              <a:t> externen Projekte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haben</a:t>
            </a:r>
          </a:p>
          <a:p>
            <a:pPr lvl="1">
              <a:lnSpc>
                <a:spcPct val="90000"/>
              </a:lnSpc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1800" b="1" dirty="0">
                <a:ea typeface="ＭＳ Ｐゴシック" charset="0"/>
              </a:rPr>
              <a:t>Existentielle Quantifizierung: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{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R</a:t>
            </a:r>
            <a:r>
              <a:rPr lang="de-DE" sz="1800" dirty="0">
                <a:ea typeface="ＭＳ Ｐゴシック" charset="0"/>
              </a:rPr>
              <a:t> | </a:t>
            </a:r>
            <a:r>
              <a:rPr lang="de-DE" sz="1800" b="1" dirty="0" smtClean="0">
                <a:solidFill>
                  <a:srgbClr val="FF0000"/>
                </a:solidFill>
                <a:ea typeface="ＭＳ Ｐゴシック" charset="0"/>
              </a:rPr>
              <a:t>∃</a:t>
            </a:r>
            <a:r>
              <a:rPr lang="de-DE" sz="1800" i="1" dirty="0" smtClean="0">
                <a:ea typeface="ＭＳ Ｐゴシック" charset="0"/>
              </a:rPr>
              <a:t>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i="1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S</a:t>
            </a:r>
            <a:r>
              <a:rPr lang="de-DE" sz="1800" dirty="0">
                <a:ea typeface="ＭＳ Ｐゴシック" charset="0"/>
              </a:rPr>
              <a:t> :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&gt;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}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Hier: Tabelle aller Projekte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,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die mindestens an </a:t>
            </a:r>
            <a:r>
              <a:rPr lang="de-DE" sz="1800" i="1" dirty="0">
                <a:ea typeface="ＭＳ Ｐゴシック" charset="0"/>
              </a:rPr>
              <a:t>einer</a:t>
            </a:r>
            <a:r>
              <a:rPr lang="de-DE" sz="1800" u="sng" dirty="0">
                <a:ea typeface="ＭＳ Ｐゴシック" charset="0"/>
              </a:rPr>
              <a:t/>
            </a:r>
            <a:br>
              <a:rPr lang="de-DE" sz="1800" u="sng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Projektdurchführung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/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beteiligt sind</a:t>
            </a:r>
          </a:p>
          <a:p>
            <a:pPr lvl="1">
              <a:lnSpc>
                <a:spcPct val="90000"/>
              </a:lnSpc>
            </a:pPr>
            <a:endParaRPr lang="de-DE" sz="1800" b="1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de-DE" sz="1800" b="1" dirty="0" smtClean="0">
                <a:ea typeface="ＭＳ Ｐゴシック" charset="0"/>
              </a:rPr>
              <a:t>= </a:t>
            </a:r>
            <a:r>
              <a:rPr lang="de-DE" sz="1800" b="1" dirty="0" err="1">
                <a:ea typeface="ＭＳ Ｐゴシック" charset="0"/>
              </a:rPr>
              <a:t>any</a:t>
            </a:r>
            <a:r>
              <a:rPr lang="de-DE" sz="1800" dirty="0">
                <a:ea typeface="ＭＳ Ｐゴシック" charset="0"/>
              </a:rPr>
              <a:t> synonym zu </a:t>
            </a:r>
            <a:r>
              <a:rPr lang="de-DE" sz="1800" b="1" dirty="0">
                <a:ea typeface="ＭＳ Ｐゴシック" charset="0"/>
              </a:rPr>
              <a:t>in</a:t>
            </a:r>
            <a:r>
              <a:rPr lang="de-DE" sz="1800" dirty="0">
                <a:ea typeface="ＭＳ Ｐゴシック" charset="0"/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414350" y="1320890"/>
            <a:ext cx="4191854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x.Budget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 smtClean="0">
                <a:latin typeface="Symbol" charset="0"/>
              </a:rPr>
              <a:t>&gt;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ourier New" charset="0"/>
              </a:rPr>
              <a:t>all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y.Budget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ExterneProjekte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707904" y="4725144"/>
            <a:ext cx="50558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 </a:t>
            </a:r>
            <a:r>
              <a:rPr lang="de-DE" sz="1600" b="1" dirty="0" err="1">
                <a:latin typeface="Courier New" charset="0"/>
              </a:rPr>
              <a:t>as</a:t>
            </a:r>
            <a:r>
              <a:rPr lang="de-DE" sz="1600" dirty="0">
                <a:latin typeface="Courier New" charset="0"/>
              </a:rPr>
              <a:t> 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ourier New" charset="0"/>
              </a:rPr>
              <a:t>= </a:t>
            </a:r>
            <a:r>
              <a:rPr lang="de-DE" sz="1600" b="1" dirty="0" err="1">
                <a:solidFill>
                  <a:srgbClr val="FF0000"/>
                </a:solidFill>
                <a:latin typeface="Courier New" charset="0"/>
              </a:rPr>
              <a:t>any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y.Nr</a:t>
            </a:r>
            <a:r>
              <a:rPr lang="de-DE" sz="1600" dirty="0">
                <a:latin typeface="Courier New" charset="0"/>
              </a:rPr>
              <a:t/>
            </a:r>
            <a:br>
              <a:rPr lang="de-DE" sz="1600" dirty="0">
                <a:latin typeface="Courier New" charset="0"/>
              </a:rPr>
            </a:b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Projektdurchfuehrungen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27984" y="2924944"/>
            <a:ext cx="4191854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x.Budget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 smtClean="0">
                <a:latin typeface="Symbol" charset="0"/>
              </a:rPr>
              <a:t>&gt;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charset="0"/>
              </a:rPr>
              <a:t>any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y.Budget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ExterneProjekte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0358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196850"/>
            <a:ext cx="8862646" cy="498475"/>
          </a:xfrm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Quantifizierung mit </a:t>
            </a:r>
            <a:r>
              <a:rPr lang="de-DE" b="1" dirty="0" err="1" smtClean="0">
                <a:latin typeface="+mn-lt"/>
                <a:ea typeface="ＭＳ Ｐゴシック" charset="0"/>
                <a:cs typeface="ＭＳ Ｐゴシック" charset="0"/>
              </a:rPr>
              <a:t>exists</a:t>
            </a:r>
            <a:endParaRPr lang="de-DE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239143"/>
            <a:ext cx="799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de-DE" sz="2400" dirty="0" smtClean="0">
                <a:latin typeface="+mn-lt"/>
              </a:rPr>
              <a:t>Beispiel: Liefere alle Professoren, die eine Vorlesung anbieten</a:t>
            </a:r>
            <a:endParaRPr lang="de-DE" sz="24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8237" y="2736453"/>
            <a:ext cx="7261604" cy="162865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p.Name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 p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charset="0"/>
              </a:rPr>
              <a:t>exists</a:t>
            </a:r>
            <a:r>
              <a:rPr lang="de-DE" sz="2000" b="1" dirty="0" smtClean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 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 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</a:t>
            </a:r>
            <a:r>
              <a:rPr lang="de-DE" sz="2000" b="1" dirty="0" smtClean="0">
                <a:latin typeface="Courier New" charset="0"/>
              </a:rPr>
              <a:t> 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v.gelesenVon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p.PersNr</a:t>
            </a:r>
            <a:r>
              <a:rPr lang="de-DE" sz="2000" b="1" dirty="0">
                <a:latin typeface="Courier New" charset="0"/>
              </a:rPr>
              <a:t> );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1578471">
            <a:off x="3295518" y="2054776"/>
            <a:ext cx="4941000" cy="1395730"/>
          </a:xfrm>
          <a:prstGeom prst="curvedUpArrow">
            <a:avLst>
              <a:gd name="adj1" fmla="val 24350"/>
              <a:gd name="adj2" fmla="val 136016"/>
              <a:gd name="adj3" fmla="val 32555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CC0099"/>
                </a:solidFill>
                <a:latin typeface="+mn-lt"/>
              </a:rPr>
              <a:t>Korrelation</a:t>
            </a:r>
          </a:p>
        </p:txBody>
      </p:sp>
    </p:spTree>
    <p:extLst>
      <p:ext uri="{BB962C8B-B14F-4D97-AF65-F5344CB8AC3E}">
        <p14:creationId xmlns:p14="http://schemas.microsoft.com/office/powerpoint/2010/main" val="14456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196850"/>
            <a:ext cx="8862646" cy="498475"/>
          </a:xfrm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Negierter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Existenzquantor</a:t>
            </a:r>
            <a:endParaRPr lang="de-DE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1646" y="2736453"/>
            <a:ext cx="8031046" cy="162865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p.Name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 p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urier New" charset="0"/>
              </a:rPr>
              <a:t>not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charset="0"/>
              </a:rPr>
              <a:t>exists</a:t>
            </a:r>
            <a:r>
              <a:rPr lang="de-DE" sz="2000" b="1" dirty="0" smtClean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     </a:t>
            </a:r>
            <a:r>
              <a:rPr lang="de-DE" sz="2000" b="1" dirty="0" smtClean="0">
                <a:latin typeface="Courier New" charset="0"/>
              </a:rPr>
              <a:t>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     </a:t>
            </a:r>
            <a:r>
              <a:rPr lang="de-DE" sz="2000" b="1" dirty="0" smtClean="0">
                <a:latin typeface="Courier New" charset="0"/>
              </a:rPr>
              <a:t>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v.gelesenVon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p.PersNr</a:t>
            </a:r>
            <a:r>
              <a:rPr lang="de-DE" sz="2000" dirty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);</a:t>
            </a:r>
            <a:endParaRPr lang="de-DE" sz="2000" b="1" dirty="0" smtClean="0">
              <a:latin typeface="Courier New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1578471">
            <a:off x="2540675" y="1968943"/>
            <a:ext cx="5705603" cy="1395730"/>
          </a:xfrm>
          <a:prstGeom prst="curvedUpArrow">
            <a:avLst>
              <a:gd name="adj1" fmla="val 24350"/>
              <a:gd name="adj2" fmla="val 136016"/>
              <a:gd name="adj3" fmla="val 32555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CC0099"/>
                </a:solidFill>
                <a:latin typeface="+mn-lt"/>
              </a:rPr>
              <a:t>Korrelation</a:t>
            </a:r>
          </a:p>
        </p:txBody>
      </p:sp>
    </p:spTree>
    <p:extLst>
      <p:ext uri="{BB962C8B-B14F-4D97-AF65-F5344CB8AC3E}">
        <p14:creationId xmlns:p14="http://schemas.microsoft.com/office/powerpoint/2010/main" val="197033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187326"/>
            <a:ext cx="8439150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Realisierung als Mengenvergleich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0203" y="3188246"/>
            <a:ext cx="6492163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PersNr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urier New" charset="0"/>
              </a:rPr>
              <a:t>not in </a:t>
            </a:r>
            <a:r>
              <a:rPr lang="de-DE" sz="2000" b="1" dirty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gelesenVon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	   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</a:t>
            </a:r>
            <a:r>
              <a:rPr lang="de-DE" sz="2000" b="1" dirty="0">
                <a:latin typeface="Courier New" charset="0"/>
              </a:rPr>
              <a:t> );</a:t>
            </a:r>
          </a:p>
        </p:txBody>
      </p:sp>
      <p:sp>
        <p:nvSpPr>
          <p:cNvPr id="98307" name="AutoShape 4"/>
          <p:cNvSpPr>
            <a:spLocks noChangeArrowheads="1"/>
          </p:cNvSpPr>
          <p:nvPr/>
        </p:nvSpPr>
        <p:spPr bwMode="auto">
          <a:xfrm>
            <a:off x="4876800" y="1703411"/>
            <a:ext cx="3886200" cy="1752600"/>
          </a:xfrm>
          <a:prstGeom prst="wedgeEllipseCallout">
            <a:avLst>
              <a:gd name="adj1" fmla="val -43750"/>
              <a:gd name="adj2" fmla="val 65671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2400" dirty="0" err="1">
                <a:latin typeface="+mn-lt"/>
              </a:rPr>
              <a:t>Unkorrelierte</a:t>
            </a:r>
            <a:r>
              <a:rPr lang="de-DE" sz="2400" dirty="0">
                <a:latin typeface="+mn-lt"/>
              </a:rPr>
              <a:t> Unteranfrage: meist effizienter, wird nur einmal ausgewertet</a:t>
            </a:r>
          </a:p>
        </p:txBody>
      </p:sp>
    </p:spTree>
    <p:extLst>
      <p:ext uri="{BB962C8B-B14F-4D97-AF65-F5344CB8AC3E}">
        <p14:creationId xmlns:p14="http://schemas.microsoft.com/office/powerpoint/2010/main" val="135240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281354" y="2708920"/>
            <a:ext cx="7747030" cy="86409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title"/>
          </p:nvPr>
        </p:nvSpPr>
        <p:spPr>
          <a:xfrm>
            <a:off x="351693" y="228601"/>
            <a:ext cx="7171592" cy="498475"/>
          </a:xfrm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Allquantifizierung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354" y="1196752"/>
            <a:ext cx="8440615" cy="53564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SQL-92 hat keinen 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Allquantor</a:t>
            </a: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Allquantifizierung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muss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also durch eine äquivalente Anfrage mit Existenzquantifizierung ausgedrückt werden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Logische Formulierung der Anfrage: Wer hat 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alle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vierstündigen Vorlesungen gehört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∀v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Vorlesungen 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4 ⟶ 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                                    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))}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Elimination von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∀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und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⟶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Dazu sind folgende </a:t>
            </a:r>
            <a:r>
              <a:rPr lang="de-DE" sz="1800" dirty="0" err="1">
                <a:ea typeface="ＭＳ Ｐゴシック" charset="0"/>
                <a:cs typeface="Times New Roman" charset="0"/>
                <a:sym typeface="Symbol" charset="0"/>
              </a:rPr>
              <a:t>Äquivalenzen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anzuwenden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			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∀</a:t>
            </a:r>
            <a:r>
              <a:rPr lang="de-DE" sz="1800" i="1" dirty="0" smtClean="0">
                <a:ea typeface="ＭＳ Ｐゴシック" charset="0"/>
              </a:rPr>
              <a:t>t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P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≣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 ¬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∈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P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)))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			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⟶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≣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¬R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endParaRPr lang="de-DE" sz="1800" i="1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7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63769" y="187326"/>
            <a:ext cx="8528538" cy="498475"/>
          </a:xfrm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Umformung des Kalkül-Ausdrucks ...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219200"/>
            <a:ext cx="8440615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Wir erhalten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</a:rPr>
              <a:t>∈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(∃v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Vorlesungen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dirty="0" err="1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=4)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∨ 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         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))}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Anwendung </a:t>
            </a:r>
            <a:r>
              <a:rPr lang="de-DE" sz="1800" dirty="0" smtClean="0">
                <a:ea typeface="ＭＳ Ｐゴシック" charset="0"/>
              </a:rPr>
              <a:t>der </a:t>
            </a:r>
            <a:r>
              <a:rPr lang="de-DE" sz="1800" dirty="0" err="1" smtClean="0">
                <a:ea typeface="ＭＳ Ｐゴシック" charset="0"/>
              </a:rPr>
              <a:t>DeMorgan</a:t>
            </a:r>
            <a:r>
              <a:rPr lang="de-DE" sz="1800" dirty="0" smtClean="0">
                <a:ea typeface="ＭＳ Ｐゴシック" charset="0"/>
              </a:rPr>
              <a:t>-Regel </a:t>
            </a:r>
            <a:r>
              <a:rPr lang="de-DE" sz="1800" dirty="0">
                <a:ea typeface="ＭＳ Ｐゴシック" charset="0"/>
              </a:rPr>
              <a:t>ergibt schließlich: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(∃v ∈Vorlesungen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4 ∧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  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))))}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1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ChangeArrowheads="1"/>
          </p:cNvSpPr>
          <p:nvPr/>
        </p:nvSpPr>
        <p:spPr bwMode="auto">
          <a:xfrm>
            <a:off x="323850" y="228600"/>
            <a:ext cx="5022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ebdings" charset="0"/>
              <a:buNone/>
            </a:pPr>
            <a:r>
              <a:rPr lang="de-DE" sz="3200">
                <a:latin typeface="+mn-lt"/>
              </a:rPr>
              <a:t>SQL-Umsetzung folgt direkt: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412776"/>
            <a:ext cx="6492163" cy="34753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s.</a:t>
            </a:r>
            <a:r>
              <a:rPr lang="de-DE" sz="2000" b="1" dirty="0">
                <a:latin typeface="Courier New" charset="0"/>
              </a:rPr>
              <a:t>*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Studenten s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not </a:t>
            </a:r>
            <a:r>
              <a:rPr lang="de-DE" sz="2000" b="1" dirty="0" err="1">
                <a:latin typeface="Courier New" charset="0"/>
              </a:rPr>
              <a:t>exists</a:t>
            </a:r>
            <a:endParaRPr lang="de-DE" sz="2000" b="1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(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</a:t>
            </a: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</a:t>
            </a: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v.SWS</a:t>
            </a:r>
            <a:r>
              <a:rPr lang="de-DE" sz="2000" dirty="0">
                <a:latin typeface="Courier New" charset="0"/>
              </a:rPr>
              <a:t> = 4 </a:t>
            </a:r>
            <a:endParaRPr lang="de-DE" sz="2000" dirty="0" smtClean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and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not </a:t>
            </a:r>
            <a:r>
              <a:rPr lang="de-DE" sz="2000" b="1" dirty="0" err="1">
                <a:latin typeface="Courier New" charset="0"/>
              </a:rPr>
              <a:t>exists</a:t>
            </a:r>
            <a:endParaRPr lang="de-DE" sz="2000" b="1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</a:t>
            </a:r>
            <a:r>
              <a:rPr lang="de-DE" sz="2000" b="1" dirty="0" smtClean="0">
                <a:latin typeface="Courier New" charset="0"/>
              </a:rPr>
              <a:t>       (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hören h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h.VorlNr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v.VorlNr</a:t>
            </a:r>
            <a:r>
              <a:rPr lang="de-DE" sz="2000" dirty="0">
                <a:latin typeface="Courier New" charset="0"/>
              </a:rPr>
              <a:t> </a:t>
            </a:r>
            <a:endParaRPr lang="de-DE" sz="2000" dirty="0" smtClean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smtClean="0">
                <a:latin typeface="Courier New" charset="0"/>
              </a:rPr>
              <a:t>              </a:t>
            </a:r>
            <a:r>
              <a:rPr lang="de-DE" sz="2000" b="1" dirty="0" err="1" smtClean="0">
                <a:latin typeface="Courier New" charset="0"/>
              </a:rPr>
              <a:t>and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h.MatrNr</a:t>
            </a:r>
            <a:r>
              <a:rPr lang="de-DE" sz="2000" dirty="0">
                <a:latin typeface="Courier New" charset="0"/>
              </a:rPr>
              <a:t>=</a:t>
            </a:r>
            <a:r>
              <a:rPr lang="de-DE" sz="2000" dirty="0" err="1">
                <a:latin typeface="Courier New" charset="0"/>
              </a:rPr>
              <a:t>s.MatrNr</a:t>
            </a:r>
            <a:r>
              <a:rPr lang="de-DE" sz="2000" dirty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) );</a:t>
            </a:r>
          </a:p>
        </p:txBody>
      </p:sp>
    </p:spTree>
    <p:extLst>
      <p:ext uri="{BB962C8B-B14F-4D97-AF65-F5344CB8AC3E}">
        <p14:creationId xmlns:p14="http://schemas.microsoft.com/office/powerpoint/2010/main" val="10395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28601"/>
            <a:ext cx="7946781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Allquantifizierung durch count-Aggregation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58" y="1143000"/>
            <a:ext cx="843915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400" dirty="0">
                <a:ea typeface="ＭＳ Ｐゴシック" charset="0"/>
                <a:cs typeface="ＭＳ Ｐゴシック" charset="0"/>
              </a:rPr>
              <a:t>Allquantifizierung kann </a:t>
            </a:r>
            <a:r>
              <a:rPr lang="de-DE" sz="2400" dirty="0" smtClean="0">
                <a:ea typeface="ＭＳ Ｐゴシック" charset="0"/>
                <a:cs typeface="ＭＳ Ｐゴシック" charset="0"/>
              </a:rPr>
              <a:t>auch 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durch eine </a:t>
            </a:r>
            <a:r>
              <a:rPr lang="de-DE" sz="2400" b="1" dirty="0">
                <a:ea typeface="ＭＳ Ｐゴシック" charset="0"/>
                <a:cs typeface="ＭＳ Ｐゴシック" charset="0"/>
              </a:rPr>
              <a:t>count-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Aggregation ausgedrückt werden </a:t>
            </a:r>
          </a:p>
          <a:p>
            <a:pPr marL="0" indent="0">
              <a:buFontTx/>
              <a:buNone/>
            </a:pPr>
            <a:r>
              <a:rPr lang="de-DE" sz="2400" dirty="0">
                <a:ea typeface="ＭＳ Ｐゴシック" charset="0"/>
                <a:cs typeface="ＭＳ Ｐゴシック" charset="0"/>
              </a:rPr>
              <a:t>Wir betrachten dazu eine etwas einfachere Anfrage, in der wir die 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(</a:t>
            </a:r>
            <a:r>
              <a:rPr lang="de-DE" sz="2400" i="1" dirty="0" err="1">
                <a:ea typeface="ＭＳ Ｐゴシック" charset="0"/>
                <a:cs typeface="ＭＳ Ｐゴシック" charset="0"/>
              </a:rPr>
              <a:t>MatrNr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der) Studenten ermitteln wollen, die 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alle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Vorlesungen  hören:</a:t>
            </a:r>
            <a:endParaRPr lang="de-DE" sz="2400" i="1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469" y="3599388"/>
            <a:ext cx="7764947" cy="11977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h.MatrNr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hören h</a:t>
            </a: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group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h.MatrNr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having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count</a:t>
            </a:r>
            <a:r>
              <a:rPr lang="de-DE" b="1" dirty="0">
                <a:latin typeface="Courier New" charset="0"/>
              </a:rPr>
              <a:t> (*) = (</a:t>
            </a: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count</a:t>
            </a:r>
            <a:r>
              <a:rPr lang="de-DE" b="1" dirty="0">
                <a:latin typeface="Courier New" charset="0"/>
              </a:rPr>
              <a:t> (*) </a:t>
            </a: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  <a:r>
              <a:rPr lang="de-DE" b="1" dirty="0"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603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22925" y="1547019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33737" y="1234282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03875" y="1559720"/>
            <a:ext cx="410849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 dirty="0" err="1">
                <a:latin typeface="+mn-lt"/>
              </a:rPr>
              <a:t>Nr</a:t>
            </a:r>
            <a:r>
              <a:rPr lang="de-DE" sz="1400" i="1" dirty="0">
                <a:latin typeface="+mn-lt"/>
              </a:rPr>
              <a:t>	Titel		</a:t>
            </a:r>
            <a:r>
              <a:rPr lang="de-DE" sz="1400" i="1" dirty="0" smtClean="0">
                <a:latin typeface="+mn-lt"/>
              </a:rPr>
              <a:t>                    Budget</a:t>
            </a:r>
            <a:endParaRPr lang="de-DE" sz="1400" i="1" dirty="0">
              <a:latin typeface="+mn-lt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028786" y="1845469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022925" y="21502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022925" y="24550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33832" y="1726407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214783" y="17391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Nr	Kurz	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239694" y="2024857"/>
            <a:ext cx="18932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6233832" y="23296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6233832" y="26344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6303346" y="1124744"/>
            <a:ext cx="17527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 sz="1400">
                <a:latin typeface="+mn-lt"/>
              </a:rPr>
              <a:t>Projektdurchführung</a:t>
            </a:r>
          </a:p>
          <a:p>
            <a:pPr algn="ctr"/>
            <a:r>
              <a:rPr lang="de-DE" sz="1400">
                <a:latin typeface="+mn-lt"/>
              </a:rPr>
              <a:t>(Ausschnitt)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058094" y="3821907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1039045" y="3834607"/>
            <a:ext cx="40010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Kurz	Name		Oberabteilung</a:t>
            </a: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1030252" y="4444207"/>
            <a:ext cx="336791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UXSW	Unix SW		LTSW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1063955" y="4120357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058094" y="44251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1058094" y="47299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2032575" y="3509169"/>
            <a:ext cx="204291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Abteilungen (Ausschnitt)</a:t>
            </a:r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467544" y="1558132"/>
            <a:ext cx="29048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</a:t>
            </a: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625806" y="15581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 smtClean="0">
                <a:latin typeface="+mn-lt"/>
              </a:rPr>
              <a:t>⟶</a:t>
            </a:r>
            <a:endParaRPr lang="de-DE" sz="1400" dirty="0">
              <a:latin typeface="+mn-lt"/>
            </a:endParaRPr>
          </a:p>
        </p:txBody>
      </p:sp>
      <p:sp>
        <p:nvSpPr>
          <p:cNvPr id="11286" name="Rectangle 23"/>
          <p:cNvSpPr>
            <a:spLocks noChangeArrowheads="1"/>
          </p:cNvSpPr>
          <p:nvPr/>
        </p:nvSpPr>
        <p:spPr bwMode="auto">
          <a:xfrm>
            <a:off x="5567083" y="1710532"/>
            <a:ext cx="39822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pd</a:t>
            </a:r>
          </a:p>
        </p:txBody>
      </p:sp>
      <p:sp>
        <p:nvSpPr>
          <p:cNvPr id="11287" name="Rectangle 24"/>
          <p:cNvSpPr>
            <a:spLocks noChangeArrowheads="1"/>
          </p:cNvSpPr>
          <p:nvPr/>
        </p:nvSpPr>
        <p:spPr bwMode="auto">
          <a:xfrm>
            <a:off x="5848437" y="17105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88" name="Rectangle 25"/>
          <p:cNvSpPr>
            <a:spLocks noChangeArrowheads="1"/>
          </p:cNvSpPr>
          <p:nvPr/>
        </p:nvSpPr>
        <p:spPr bwMode="auto">
          <a:xfrm>
            <a:off x="520298" y="3833019"/>
            <a:ext cx="27732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a</a:t>
            </a:r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678560" y="3833019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90" name="Rectangle 27"/>
          <p:cNvSpPr>
            <a:spLocks noChangeArrowheads="1"/>
          </p:cNvSpPr>
          <p:nvPr/>
        </p:nvSpPr>
        <p:spPr bwMode="auto">
          <a:xfrm>
            <a:off x="1039045" y="4139407"/>
            <a:ext cx="33502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MFSW	Mainframe SW	LTSW</a:t>
            </a: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1039044" y="4749007"/>
            <a:ext cx="33807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PERS	Personal		</a:t>
            </a:r>
            <a:r>
              <a:rPr lang="de-DE" sz="1400" b="1">
                <a:latin typeface="+mn-lt"/>
              </a:rPr>
              <a:t>NULL</a:t>
            </a:r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6214783" y="20439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100	MFSW	</a:t>
            </a:r>
          </a:p>
        </p:txBody>
      </p:sp>
      <p:sp>
        <p:nvSpPr>
          <p:cNvPr id="11293" name="Rectangle 30"/>
          <p:cNvSpPr>
            <a:spLocks noChangeArrowheads="1"/>
          </p:cNvSpPr>
          <p:nvPr/>
        </p:nvSpPr>
        <p:spPr bwMode="auto">
          <a:xfrm>
            <a:off x="6214783" y="2653507"/>
            <a:ext cx="158056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300	MFSW</a:t>
            </a:r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6214783" y="2348707"/>
            <a:ext cx="149079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200	PERS</a:t>
            </a:r>
          </a:p>
        </p:txBody>
      </p:sp>
      <p:sp>
        <p:nvSpPr>
          <p:cNvPr id="11295" name="Rectangle 32"/>
          <p:cNvSpPr>
            <a:spLocks noChangeArrowheads="1"/>
          </p:cNvSpPr>
          <p:nvPr/>
        </p:nvSpPr>
        <p:spPr bwMode="auto">
          <a:xfrm>
            <a:off x="1003875" y="1864520"/>
            <a:ext cx="411491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100	DB Fahrpläne	</a:t>
            </a:r>
            <a:r>
              <a:rPr lang="de-DE" sz="1400" dirty="0" smtClean="0">
                <a:latin typeface="+mn-lt"/>
              </a:rPr>
              <a:t>                300.000</a:t>
            </a:r>
            <a:endParaRPr lang="de-DE" sz="1400" dirty="0">
              <a:latin typeface="+mn-lt"/>
            </a:endParaRPr>
          </a:p>
        </p:txBody>
      </p:sp>
      <p:sp>
        <p:nvSpPr>
          <p:cNvPr id="11296" name="Rectangle 33"/>
          <p:cNvSpPr>
            <a:spLocks noChangeArrowheads="1"/>
          </p:cNvSpPr>
          <p:nvPr/>
        </p:nvSpPr>
        <p:spPr bwMode="auto">
          <a:xfrm>
            <a:off x="1003875" y="24741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300	Telekom Statistik	</a:t>
            </a:r>
            <a:r>
              <a:rPr lang="de-DE" sz="1400" dirty="0" smtClean="0">
                <a:latin typeface="+mn-lt"/>
              </a:rPr>
              <a:t>                200.000</a:t>
            </a:r>
            <a:endParaRPr lang="de-DE" sz="1400" dirty="0">
              <a:latin typeface="+mn-lt"/>
            </a:endParaRPr>
          </a:p>
        </p:txBody>
      </p:sp>
      <p:sp>
        <p:nvSpPr>
          <p:cNvPr id="11297" name="Rectangle 34"/>
          <p:cNvSpPr>
            <a:spLocks noChangeArrowheads="1"/>
          </p:cNvSpPr>
          <p:nvPr/>
        </p:nvSpPr>
        <p:spPr bwMode="auto">
          <a:xfrm>
            <a:off x="995083" y="21693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200	ADAC Kundenstamm	</a:t>
            </a:r>
            <a:r>
              <a:rPr lang="de-DE" sz="1400" dirty="0" smtClean="0">
                <a:latin typeface="+mn-lt"/>
              </a:rPr>
              <a:t>                 100.000</a:t>
            </a:r>
            <a:endParaRPr lang="de-DE" sz="1400" dirty="0">
              <a:latin typeface="+mn-lt"/>
            </a:endParaRPr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6368648" y="5337969"/>
            <a:ext cx="1518138" cy="958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99" name="Rectangle 36"/>
          <p:cNvSpPr>
            <a:spLocks noChangeArrowheads="1"/>
          </p:cNvSpPr>
          <p:nvPr/>
        </p:nvSpPr>
        <p:spPr bwMode="auto">
          <a:xfrm>
            <a:off x="5477694" y="5996783"/>
            <a:ext cx="279742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6368648" y="5984082"/>
            <a:ext cx="1518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6374509" y="5636419"/>
            <a:ext cx="1506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2" name="Rectangle 39"/>
          <p:cNvSpPr>
            <a:spLocks noChangeArrowheads="1"/>
          </p:cNvSpPr>
          <p:nvPr/>
        </p:nvSpPr>
        <p:spPr bwMode="auto">
          <a:xfrm>
            <a:off x="5483556" y="5355432"/>
            <a:ext cx="14138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	Titel</a:t>
            </a:r>
          </a:p>
        </p:txBody>
      </p:sp>
      <p:sp>
        <p:nvSpPr>
          <p:cNvPr id="11303" name="Rectangle 40"/>
          <p:cNvSpPr>
            <a:spLocks noChangeArrowheads="1"/>
          </p:cNvSpPr>
          <p:nvPr/>
        </p:nvSpPr>
        <p:spPr bwMode="auto">
          <a:xfrm>
            <a:off x="5487952" y="5693570"/>
            <a:ext cx="210662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DB Fahrpläne</a:t>
            </a:r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5487952" y="6017420"/>
            <a:ext cx="23830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Telekom Statistik</a:t>
            </a:r>
          </a:p>
        </p:txBody>
      </p:sp>
      <p:sp>
        <p:nvSpPr>
          <p:cNvPr id="11305" name="Rectangle 42"/>
          <p:cNvSpPr>
            <a:spLocks noChangeArrowheads="1"/>
          </p:cNvSpPr>
          <p:nvPr/>
        </p:nvSpPr>
        <p:spPr bwMode="auto">
          <a:xfrm>
            <a:off x="5953944" y="4968082"/>
            <a:ext cx="191078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Ergebnisrelation p.Titel</a:t>
            </a:r>
          </a:p>
        </p:txBody>
      </p:sp>
      <p:sp>
        <p:nvSpPr>
          <p:cNvPr id="11306" name="Freeform 43"/>
          <p:cNvSpPr>
            <a:spLocks/>
          </p:cNvSpPr>
          <p:nvPr/>
        </p:nvSpPr>
        <p:spPr bwMode="auto">
          <a:xfrm>
            <a:off x="1219286" y="2950369"/>
            <a:ext cx="5224097" cy="363538"/>
          </a:xfrm>
          <a:custGeom>
            <a:avLst/>
            <a:gdLst>
              <a:gd name="T0" fmla="*/ 2147483647 w 3565"/>
              <a:gd name="T1" fmla="*/ 2147483647 h 229"/>
              <a:gd name="T2" fmla="*/ 2147483647 w 3565"/>
              <a:gd name="T3" fmla="*/ 2147483647 h 229"/>
              <a:gd name="T4" fmla="*/ 0 w 3565"/>
              <a:gd name="T5" fmla="*/ 2147483647 h 229"/>
              <a:gd name="T6" fmla="*/ 0 w 3565"/>
              <a:gd name="T7" fmla="*/ 0 h 229"/>
              <a:gd name="T8" fmla="*/ 0 60000 65536"/>
              <a:gd name="T9" fmla="*/ 0 60000 65536"/>
              <a:gd name="T10" fmla="*/ 0 60000 65536"/>
              <a:gd name="T11" fmla="*/ 0 60000 65536"/>
              <a:gd name="T12" fmla="*/ 0 w 3565"/>
              <a:gd name="T13" fmla="*/ 0 h 229"/>
              <a:gd name="T14" fmla="*/ 3565 w 3565"/>
              <a:gd name="T15" fmla="*/ 229 h 2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5" h="229">
                <a:moveTo>
                  <a:pt x="3564" y="76"/>
                </a:moveTo>
                <a:lnTo>
                  <a:pt x="3564" y="228"/>
                </a:lnTo>
                <a:lnTo>
                  <a:pt x="0" y="22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1289625" y="3102769"/>
            <a:ext cx="6156081" cy="2382838"/>
          </a:xfrm>
          <a:custGeom>
            <a:avLst/>
            <a:gdLst>
              <a:gd name="T0" fmla="*/ 2147483647 w 4201"/>
              <a:gd name="T1" fmla="*/ 0 h 1501"/>
              <a:gd name="T2" fmla="*/ 2147483647 w 4201"/>
              <a:gd name="T3" fmla="*/ 2147483647 h 1501"/>
              <a:gd name="T4" fmla="*/ 2147483647 w 4201"/>
              <a:gd name="T5" fmla="*/ 2147483647 h 1501"/>
              <a:gd name="T6" fmla="*/ 0 w 4201"/>
              <a:gd name="T7" fmla="*/ 2147483647 h 1501"/>
              <a:gd name="T8" fmla="*/ 0 w 4201"/>
              <a:gd name="T9" fmla="*/ 2147483647 h 1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1"/>
              <a:gd name="T16" fmla="*/ 0 h 1501"/>
              <a:gd name="T17" fmla="*/ 4201 w 4201"/>
              <a:gd name="T18" fmla="*/ 1501 h 1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1" h="1501">
                <a:moveTo>
                  <a:pt x="4200" y="0"/>
                </a:moveTo>
                <a:lnTo>
                  <a:pt x="4200" y="135"/>
                </a:lnTo>
                <a:lnTo>
                  <a:pt x="2664" y="1500"/>
                </a:lnTo>
                <a:lnTo>
                  <a:pt x="0" y="1500"/>
                </a:lnTo>
                <a:lnTo>
                  <a:pt x="0" y="135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6301240" y="409336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09" name="Rectangle 46"/>
          <p:cNvSpPr>
            <a:spLocks noChangeArrowheads="1"/>
          </p:cNvSpPr>
          <p:nvPr/>
        </p:nvSpPr>
        <p:spPr bwMode="auto">
          <a:xfrm>
            <a:off x="6312964" y="409813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5281332" y="315991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5293056" y="316468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1312" name="AutoShape 49"/>
          <p:cNvSpPr>
            <a:spLocks noChangeArrowheads="1"/>
          </p:cNvSpPr>
          <p:nvPr/>
        </p:nvSpPr>
        <p:spPr bwMode="auto">
          <a:xfrm>
            <a:off x="1869917" y="4160044"/>
            <a:ext cx="1447800" cy="23177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13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Join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im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-Teil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Weiterverwendung von Anfragen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123528"/>
            <a:ext cx="8540262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000" dirty="0">
                <a:ea typeface="ＭＳ Ｐゴシック" charset="0"/>
              </a:rPr>
              <a:t>Definition einer Sicht (View</a:t>
            </a:r>
            <a:r>
              <a:rPr lang="de-DE" sz="2000" dirty="0" smtClean="0">
                <a:ea typeface="ＭＳ Ｐゴシック" charset="0"/>
              </a:rPr>
              <a:t>) am Beispiel</a:t>
            </a:r>
            <a:r>
              <a:rPr lang="de-DE" sz="2000" dirty="0">
                <a:ea typeface="ＭＳ Ｐゴシック" charset="0"/>
              </a:rPr>
              <a:t/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	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de-DE" sz="1800" dirty="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de-DE" sz="2200" dirty="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de-DE" sz="2000" dirty="0" smtClean="0">
                <a:ea typeface="ＭＳ Ｐゴシック" charset="0"/>
              </a:rPr>
              <a:t>Nicht </a:t>
            </a:r>
            <a:r>
              <a:rPr lang="de-DE" sz="2000" dirty="0">
                <a:ea typeface="ＭＳ Ｐゴシック" charset="0"/>
              </a:rPr>
              <a:t>das Ergebnis, sondern die Anfrage wird benannt.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Bei jeder Verwendung wird die Basisanfrage über dem aktuellen Datenbestand </a:t>
            </a:r>
            <a:r>
              <a:rPr lang="de-DE" sz="2000" dirty="0" smtClean="0">
                <a:ea typeface="ＭＳ Ｐゴシック" charset="0"/>
              </a:rPr>
              <a:t>ausgewertet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00" dirty="0">
                <a:ea typeface="ＭＳ Ｐゴシック" charset="0"/>
              </a:rPr>
              <a:t>	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	</a:t>
            </a:r>
            <a:r>
              <a:rPr lang="de-DE" sz="1800" dirty="0" err="1" smtClean="0">
                <a:ea typeface="ＭＳ Ｐゴシック" charset="0"/>
              </a:rPr>
              <a:t>SWUnterabteilungen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wird wie eine </a:t>
            </a:r>
            <a:r>
              <a:rPr lang="de-DE" sz="1800" dirty="0" smtClean="0">
                <a:ea typeface="ＭＳ Ｐゴシック" charset="0"/>
              </a:rPr>
              <a:t>gewöhnliche </a:t>
            </a:r>
            <a:r>
              <a:rPr lang="de-DE" sz="1800" dirty="0">
                <a:ea typeface="ＭＳ Ｐゴシック" charset="0"/>
              </a:rPr>
              <a:t>Basistabelle verwendet.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000" dirty="0">
                <a:ea typeface="ＭＳ Ｐゴシック" charset="0"/>
              </a:rPr>
              <a:t>Direkte Verwendung eines Anfrageergebnisses als Bereichsrelation einer komplexen </a:t>
            </a:r>
            <a:r>
              <a:rPr lang="de-DE" sz="2000" dirty="0" smtClean="0">
                <a:ea typeface="ＭＳ Ｐゴシック" charset="0"/>
              </a:rPr>
              <a:t>Anfrage</a:t>
            </a:r>
            <a:endParaRPr lang="de-DE" sz="20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00" dirty="0">
                <a:ea typeface="ＭＳ Ｐゴシック" charset="0"/>
              </a:rPr>
              <a:t>	</a:t>
            </a:r>
            <a:endParaRPr lang="de-DE" sz="18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29089" y="1665112"/>
            <a:ext cx="3910046" cy="5883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create</a:t>
            </a:r>
            <a:r>
              <a:rPr lang="de-DE" sz="12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view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SWUnterabteilungen</a:t>
            </a:r>
            <a:r>
              <a:rPr lang="de-DE" sz="12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as</a:t>
            </a:r>
            <a:r>
              <a:rPr lang="de-DE" sz="1200" b="1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sz="1200" b="1" dirty="0">
                <a:latin typeface="Courier" charset="0"/>
                <a:ea typeface="Courier" charset="0"/>
                <a:cs typeface="Courier" charset="0"/>
              </a:rPr>
            </a:b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Name, Kurz  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Abteilungen</a:t>
            </a:r>
            <a:r>
              <a:rPr lang="de-DE" sz="1200" i="1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= 'LTSW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';</a:t>
            </a:r>
            <a:endParaRPr lang="de-DE" sz="1200" dirty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3960" y="3429749"/>
            <a:ext cx="2980304" cy="7545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u.name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p.nr</a:t>
            </a:r>
            <a:endParaRPr lang="de-DE" sz="1200" dirty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SWUnterabteilungen</a:t>
            </a:r>
            <a:r>
              <a:rPr lang="de-DE" sz="12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endParaRPr lang="de-DE" sz="1200" dirty="0" smtClean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e-DE" sz="1200" dirty="0" err="1" smtClean="0">
                <a:latin typeface="Courier" charset="0"/>
                <a:ea typeface="Courier" charset="0"/>
                <a:cs typeface="Courier" charset="0"/>
              </a:rPr>
              <a:t>Projektdurchfuehrungen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p</a:t>
            </a: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6023" y="5294364"/>
            <a:ext cx="3352201" cy="10869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u.Name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p.Nr</a:t>
            </a:r>
            <a:endParaRPr lang="de-DE" sz="1200" dirty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Name, Kurz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Abteilungen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= 'LTSW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‘)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</a:t>
            </a:r>
            <a:br>
              <a:rPr lang="de-DE" sz="1200" dirty="0">
                <a:latin typeface="Courier" charset="0"/>
                <a:ea typeface="Courier" charset="0"/>
                <a:cs typeface="Courier" charset="0"/>
              </a:rPr>
            </a:b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de-DE" sz="1200" dirty="0" err="1" smtClean="0">
                <a:latin typeface="Courier" charset="0"/>
                <a:ea typeface="Courier" charset="0"/>
                <a:cs typeface="Courier" charset="0"/>
              </a:rPr>
              <a:t>Projektdurchfuehrungen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p</a:t>
            </a: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;</a:t>
            </a:r>
            <a:endParaRPr lang="de-DE" sz="1200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2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2584939" y="2593976"/>
          <a:ext cx="1863969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ABC FlowCharter" r:id="rId3" imgW="1143000" imgH="838200" progId="ABCFlow">
                  <p:embed/>
                </p:oleObj>
              </mc:Choice>
              <mc:Fallback>
                <p:oleObj name="ABC FlowCharter" r:id="rId3" imgW="1143000" imgH="838200" progId="ABCFlo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939" y="2593976"/>
                        <a:ext cx="1863969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Line 5"/>
          <p:cNvSpPr>
            <a:spLocks noChangeShapeType="1"/>
          </p:cNvSpPr>
          <p:nvPr/>
        </p:nvSpPr>
        <p:spPr bwMode="auto">
          <a:xfrm flipH="1">
            <a:off x="3985846" y="1949450"/>
            <a:ext cx="1049215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05475" name="Line 6"/>
          <p:cNvSpPr>
            <a:spLocks noChangeShapeType="1"/>
          </p:cNvSpPr>
          <p:nvPr/>
        </p:nvSpPr>
        <p:spPr bwMode="auto">
          <a:xfrm>
            <a:off x="1834662" y="1930400"/>
            <a:ext cx="1242646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29054" y="2159000"/>
            <a:ext cx="5175738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08943" y="1497013"/>
            <a:ext cx="1541653" cy="366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Anwendung 1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356589" y="1501775"/>
            <a:ext cx="1551348" cy="366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Anwendung n</a:t>
            </a:r>
          </a:p>
        </p:txBody>
      </p:sp>
      <p:sp>
        <p:nvSpPr>
          <p:cNvPr id="105479" name="Rectangle 10"/>
          <p:cNvSpPr>
            <a:spLocks noChangeArrowheads="1"/>
          </p:cNvSpPr>
          <p:nvPr/>
        </p:nvSpPr>
        <p:spPr bwMode="auto">
          <a:xfrm>
            <a:off x="3286859" y="1508125"/>
            <a:ext cx="46487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b="1">
                <a:latin typeface="+mn-lt"/>
              </a:rPr>
              <a:t>. . .</a:t>
            </a:r>
          </a:p>
        </p:txBody>
      </p:sp>
      <p:sp>
        <p:nvSpPr>
          <p:cNvPr id="105480" name="Rectangle 11"/>
          <p:cNvSpPr>
            <a:spLocks noChangeArrowheads="1"/>
          </p:cNvSpPr>
          <p:nvPr/>
        </p:nvSpPr>
        <p:spPr bwMode="auto">
          <a:xfrm>
            <a:off x="3090497" y="2208213"/>
            <a:ext cx="89993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Sichten</a:t>
            </a:r>
          </a:p>
        </p:txBody>
      </p:sp>
      <p:sp>
        <p:nvSpPr>
          <p:cNvPr id="105481" name="Rectangle 12"/>
          <p:cNvSpPr>
            <a:spLocks noChangeArrowheads="1"/>
          </p:cNvSpPr>
          <p:nvPr/>
        </p:nvSpPr>
        <p:spPr bwMode="auto">
          <a:xfrm>
            <a:off x="2694843" y="3903663"/>
            <a:ext cx="190116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Projektdatenbank</a:t>
            </a:r>
          </a:p>
        </p:txBody>
      </p:sp>
      <p:sp>
        <p:nvSpPr>
          <p:cNvPr id="105482" name="Rectangle 13"/>
          <p:cNvSpPr>
            <a:spLocks noChangeArrowheads="1"/>
          </p:cNvSpPr>
          <p:nvPr/>
        </p:nvSpPr>
        <p:spPr bwMode="auto">
          <a:xfrm>
            <a:off x="2899997" y="3216275"/>
            <a:ext cx="1254369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3" name="AutoShape 14"/>
          <p:cNvSpPr>
            <a:spLocks noChangeArrowheads="1"/>
          </p:cNvSpPr>
          <p:nvPr/>
        </p:nvSpPr>
        <p:spPr bwMode="auto">
          <a:xfrm>
            <a:off x="2993781" y="3262313"/>
            <a:ext cx="339969" cy="177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4" name="AutoShape 15"/>
          <p:cNvSpPr>
            <a:spLocks noChangeArrowheads="1"/>
          </p:cNvSpPr>
          <p:nvPr/>
        </p:nvSpPr>
        <p:spPr bwMode="auto">
          <a:xfrm>
            <a:off x="3727939" y="3257550"/>
            <a:ext cx="338504" cy="177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5" name="Rectangle 16"/>
          <p:cNvSpPr>
            <a:spLocks noChangeArrowheads="1"/>
          </p:cNvSpPr>
          <p:nvPr/>
        </p:nvSpPr>
        <p:spPr bwMode="auto">
          <a:xfrm>
            <a:off x="3368920" y="3173413"/>
            <a:ext cx="32609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...</a:t>
            </a:r>
          </a:p>
        </p:txBody>
      </p:sp>
      <p:sp>
        <p:nvSpPr>
          <p:cNvPr id="105486" name="Rectangle 17"/>
          <p:cNvSpPr>
            <a:spLocks noChangeArrowheads="1"/>
          </p:cNvSpPr>
          <p:nvPr/>
        </p:nvSpPr>
        <p:spPr bwMode="auto">
          <a:xfrm rot="-5400000">
            <a:off x="3311382" y="3474218"/>
            <a:ext cx="32609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...</a:t>
            </a:r>
          </a:p>
        </p:txBody>
      </p:sp>
      <p:sp>
        <p:nvSpPr>
          <p:cNvPr id="105487" name="Rectangle 18"/>
          <p:cNvSpPr>
            <a:spLocks noChangeArrowheads="1"/>
          </p:cNvSpPr>
          <p:nvPr/>
        </p:nvSpPr>
        <p:spPr bwMode="auto">
          <a:xfrm>
            <a:off x="1235320" y="1123951"/>
            <a:ext cx="156796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Courier New" charset="0"/>
              </a:rPr>
              <a:t>select</a:t>
            </a:r>
            <a:r>
              <a:rPr lang="de-DE">
                <a:latin typeface="Courier New" charset="0"/>
              </a:rPr>
              <a:t> ...</a:t>
            </a:r>
          </a:p>
        </p:txBody>
      </p:sp>
      <p:sp>
        <p:nvSpPr>
          <p:cNvPr id="105488" name="Rectangle 19"/>
          <p:cNvSpPr>
            <a:spLocks noChangeArrowheads="1"/>
          </p:cNvSpPr>
          <p:nvPr/>
        </p:nvSpPr>
        <p:spPr bwMode="auto">
          <a:xfrm>
            <a:off x="4488474" y="1123951"/>
            <a:ext cx="156796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Courier New" charset="0"/>
              </a:rPr>
              <a:t>select</a:t>
            </a:r>
            <a:r>
              <a:rPr lang="de-DE">
                <a:latin typeface="Courier New" charset="0"/>
              </a:rPr>
              <a:t> ...</a:t>
            </a:r>
          </a:p>
        </p:txBody>
      </p:sp>
      <p:sp>
        <p:nvSpPr>
          <p:cNvPr id="105489" name="Rectangle 20"/>
          <p:cNvSpPr>
            <a:spLocks noChangeArrowheads="1"/>
          </p:cNvSpPr>
          <p:nvPr/>
        </p:nvSpPr>
        <p:spPr bwMode="auto">
          <a:xfrm>
            <a:off x="6109032" y="1144589"/>
            <a:ext cx="273472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buFontTx/>
              <a:buChar char="•"/>
            </a:pPr>
            <a:r>
              <a:rPr lang="de-DE" sz="1400">
                <a:latin typeface="+mn-lt"/>
              </a:rPr>
              <a:t> SQL-Anfragen in der Anwendung</a:t>
            </a:r>
          </a:p>
        </p:txBody>
      </p:sp>
      <p:sp>
        <p:nvSpPr>
          <p:cNvPr id="105490" name="Rectangle 21"/>
          <p:cNvSpPr>
            <a:spLocks noChangeArrowheads="1"/>
          </p:cNvSpPr>
          <p:nvPr/>
        </p:nvSpPr>
        <p:spPr bwMode="auto">
          <a:xfrm>
            <a:off x="6226419" y="2211389"/>
            <a:ext cx="22345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de-DE" sz="1400">
                <a:latin typeface="+mn-lt"/>
              </a:rPr>
              <a:t> SQL-View als externe Sicht</a:t>
            </a:r>
          </a:p>
        </p:txBody>
      </p:sp>
      <p:sp>
        <p:nvSpPr>
          <p:cNvPr id="105491" name="Rectangle 22"/>
          <p:cNvSpPr>
            <a:spLocks noChangeArrowheads="1"/>
          </p:cNvSpPr>
          <p:nvPr/>
        </p:nvSpPr>
        <p:spPr bwMode="auto">
          <a:xfrm>
            <a:off x="4664320" y="3201989"/>
            <a:ext cx="319638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de-DE" sz="1400">
                <a:latin typeface="+mn-lt"/>
              </a:rPr>
              <a:t> SQL-Tabellen als konzeptuelles Schema</a:t>
            </a:r>
          </a:p>
        </p:txBody>
      </p:sp>
      <p:sp>
        <p:nvSpPr>
          <p:cNvPr id="105492" name="Rectangle 23"/>
          <p:cNvSpPr>
            <a:spLocks noChangeArrowheads="1"/>
          </p:cNvSpPr>
          <p:nvPr/>
        </p:nvSpPr>
        <p:spPr bwMode="auto">
          <a:xfrm>
            <a:off x="5895791" y="3886201"/>
            <a:ext cx="188192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>
                <a:latin typeface="+mn-lt"/>
              </a:rPr>
              <a:t>(vgl. ANSI/SPARC)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4963258" y="4875213"/>
            <a:ext cx="3784315" cy="11977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 dirty="0" err="1">
                <a:latin typeface="Courier New" charset="0"/>
              </a:rPr>
              <a:t>create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view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 err="1">
                <a:latin typeface="Courier New" charset="0"/>
              </a:rPr>
              <a:t>ReicheProjekte</a:t>
            </a:r>
            <a:endParaRPr lang="de-DE" sz="1800" dirty="0">
              <a:latin typeface="Courier New" charset="0"/>
            </a:endParaRP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as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select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*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from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Projekte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where</a:t>
            </a:r>
            <a:r>
              <a:rPr lang="de-DE" sz="1800" dirty="0">
                <a:latin typeface="Courier New" charset="0"/>
              </a:rPr>
              <a:t> Budget </a:t>
            </a:r>
            <a:r>
              <a:rPr lang="de-DE" sz="1800" dirty="0" smtClean="0">
                <a:latin typeface="Symbol" charset="0"/>
              </a:rPr>
              <a:t>&gt;</a:t>
            </a:r>
            <a:r>
              <a:rPr lang="de-DE" sz="1800" dirty="0" smtClean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200000;</a:t>
            </a:r>
          </a:p>
        </p:txBody>
      </p:sp>
      <p:sp>
        <p:nvSpPr>
          <p:cNvPr id="10549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Sichten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5495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ea typeface="ＭＳ Ｐゴシック" charset="0"/>
              </a:rPr>
              <a:t>Ziel</a:t>
            </a:r>
            <a:r>
              <a:rPr lang="de-DE" sz="1800" b="1" dirty="0">
                <a:ea typeface="ＭＳ Ｐゴシック" charset="0"/>
              </a:rPr>
              <a:t>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Kapselung der Anwendung</a:t>
            </a:r>
          </a:p>
          <a:p>
            <a:pPr lvl="1"/>
            <a:r>
              <a:rPr lang="de-DE" sz="1800" dirty="0">
                <a:ea typeface="ＭＳ Ｐゴシック" charset="0"/>
              </a:rPr>
              <a:t>Entkopplung ... (Schemaevolution)</a:t>
            </a:r>
          </a:p>
          <a:p>
            <a:pPr lvl="2"/>
            <a:r>
              <a:rPr lang="de-DE" sz="1800" dirty="0">
                <a:ea typeface="ＭＳ Ｐゴシック" charset="0"/>
              </a:rPr>
              <a:t>Anwendung: Externe Sicht</a:t>
            </a:r>
          </a:p>
          <a:p>
            <a:pPr lvl="2"/>
            <a:r>
              <a:rPr lang="de-DE" sz="1800" dirty="0">
                <a:ea typeface="ＭＳ Ｐゴシック" charset="0"/>
              </a:rPr>
              <a:t>DB: Konzeptuelle Sicht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6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3526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39552" y="3345060"/>
            <a:ext cx="4502837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insert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into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values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('</a:t>
            </a:r>
            <a:r>
              <a:rPr lang="de-DE" sz="1600" dirty="0">
                <a:latin typeface="Courier New" charset="0"/>
              </a:rPr>
              <a:t>Nihilismus</a:t>
            </a:r>
            <a:r>
              <a:rPr lang="de-DE" sz="1600" b="1" dirty="0">
                <a:latin typeface="Courier New" charset="0"/>
              </a:rPr>
              <a:t>', </a:t>
            </a:r>
            <a:r>
              <a:rPr lang="de-DE" sz="1600" dirty="0">
                <a:latin typeface="Courier New" charset="0"/>
              </a:rPr>
              <a:t>2</a:t>
            </a:r>
            <a:r>
              <a:rPr lang="de-DE" sz="1600" b="1" dirty="0">
                <a:latin typeface="Courier New" charset="0"/>
              </a:rPr>
              <a:t>, '</a:t>
            </a:r>
            <a:r>
              <a:rPr lang="de-DE" sz="1600" dirty="0">
                <a:latin typeface="Courier New" charset="0"/>
              </a:rPr>
              <a:t>Nobody</a:t>
            </a:r>
            <a:r>
              <a:rPr lang="de-DE" sz="1600" b="1" dirty="0">
                <a:latin typeface="Courier New" charset="0"/>
              </a:rPr>
              <a:t>');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39552" y="1916832"/>
            <a:ext cx="40091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Titel, SWS, Name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Vorlesungen, </a:t>
            </a:r>
            <a:r>
              <a:rPr lang="de-DE" sz="1600" dirty="0" smtClean="0">
                <a:latin typeface="Courier New" charset="0"/>
              </a:rPr>
              <a:t>Professoren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where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 smtClean="0">
                <a:latin typeface="Courier New" charset="0"/>
              </a:rPr>
              <a:t>gelesen_von</a:t>
            </a:r>
            <a:r>
              <a:rPr lang="de-DE" sz="1600" dirty="0" smtClean="0">
                <a:latin typeface="Courier New" charset="0"/>
              </a:rPr>
              <a:t>=</a:t>
            </a:r>
            <a:r>
              <a:rPr lang="de-DE" sz="1600" dirty="0" err="1" smtClean="0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2" name="Lightning Bolt 1"/>
          <p:cNvSpPr/>
          <p:nvPr/>
        </p:nvSpPr>
        <p:spPr>
          <a:xfrm>
            <a:off x="5364088" y="3135183"/>
            <a:ext cx="648072" cy="1296144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6684" name="Group 316"/>
          <p:cNvGraphicFramePr>
            <a:graphicFrameLocks noGrp="1"/>
          </p:cNvGraphicFramePr>
          <p:nvPr/>
        </p:nvGraphicFramePr>
        <p:xfrm>
          <a:off x="0" y="0"/>
          <a:ext cx="2590800" cy="22733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7435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3" name="Group 315"/>
          <p:cNvGraphicFramePr>
            <a:graphicFrameLocks noGrp="1"/>
          </p:cNvGraphicFramePr>
          <p:nvPr/>
        </p:nvGraphicFramePr>
        <p:xfrm>
          <a:off x="2667000" y="1"/>
          <a:ext cx="2743200" cy="2566985"/>
        </p:xfrm>
        <a:graphic>
          <a:graphicData uri="http://schemas.openxmlformats.org/drawingml/2006/table">
            <a:tbl>
              <a:tblPr/>
              <a:tblGrid>
                <a:gridCol w="677008"/>
                <a:gridCol w="1151792"/>
                <a:gridCol w="914400"/>
              </a:tblGrid>
              <a:tr h="3048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Semester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24002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Xenokrates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Jonas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Fichte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26830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Aristoxenos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Schopenhauer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Carnap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Theophrastos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Feuerbach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2" name="Group 314"/>
          <p:cNvGraphicFramePr>
            <a:graphicFrameLocks noGrp="1"/>
          </p:cNvGraphicFramePr>
          <p:nvPr/>
        </p:nvGraphicFramePr>
        <p:xfrm>
          <a:off x="5486400" y="1"/>
          <a:ext cx="3657600" cy="3032127"/>
        </p:xfrm>
        <a:graphic>
          <a:graphicData uri="http://schemas.openxmlformats.org/drawingml/2006/table">
            <a:tbl>
              <a:tblPr/>
              <a:tblGrid>
                <a:gridCol w="700454"/>
                <a:gridCol w="1673469"/>
                <a:gridCol w="479181"/>
                <a:gridCol w="804496"/>
              </a:tblGrid>
              <a:tr h="27429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gelesenVon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1" name="Group 313"/>
          <p:cNvGraphicFramePr>
            <a:graphicFrameLocks noGrp="1"/>
          </p:cNvGraphicFramePr>
          <p:nvPr/>
        </p:nvGraphicFramePr>
        <p:xfrm>
          <a:off x="228600" y="2667001"/>
          <a:ext cx="2133600" cy="2265377"/>
        </p:xfrm>
        <a:graphic>
          <a:graphicData uri="http://schemas.openxmlformats.org/drawingml/2006/table">
            <a:tbl>
              <a:tblPr/>
              <a:tblGrid>
                <a:gridCol w="1024304"/>
                <a:gridCol w="1109296"/>
              </a:tblGrid>
              <a:tr h="27427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voraussetzen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Vorgänger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Nachfolger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0" name="Group 312"/>
          <p:cNvGraphicFramePr>
            <a:graphicFrameLocks noGrp="1"/>
          </p:cNvGraphicFramePr>
          <p:nvPr/>
        </p:nvGraphicFramePr>
        <p:xfrm>
          <a:off x="2895600" y="2873375"/>
          <a:ext cx="1905000" cy="354330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74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9" name="Group 311"/>
          <p:cNvGraphicFramePr>
            <a:graphicFrameLocks noGrp="1"/>
          </p:cNvGraphicFramePr>
          <p:nvPr/>
        </p:nvGraphicFramePr>
        <p:xfrm>
          <a:off x="4876800" y="4267201"/>
          <a:ext cx="4267200" cy="2005015"/>
        </p:xfrm>
        <a:graphic>
          <a:graphicData uri="http://schemas.openxmlformats.org/drawingml/2006/table">
            <a:tbl>
              <a:tblPr/>
              <a:tblGrid>
                <a:gridCol w="685800"/>
                <a:gridCol w="1119554"/>
                <a:gridCol w="1776046"/>
                <a:gridCol w="685800"/>
              </a:tblGrid>
              <a:tr h="274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Assistenten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PerslNr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Fachgebiet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Boss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3002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Ideenlehre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3003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Aristoteles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Syllogistik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3004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Wittgenstein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Sprachtheorie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3005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Rhetikus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Planetenbewegung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3006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Keplersche Gesetze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3007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Spinoza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Gott und Natur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8" name="Group 310"/>
          <p:cNvGraphicFramePr>
            <a:graphicFrameLocks noGrp="1"/>
          </p:cNvGraphicFramePr>
          <p:nvPr/>
        </p:nvGraphicFramePr>
        <p:xfrm>
          <a:off x="0" y="5399089"/>
          <a:ext cx="2743200" cy="1314451"/>
        </p:xfrm>
        <a:graphic>
          <a:graphicData uri="http://schemas.openxmlformats.org/drawingml/2006/table">
            <a:tbl>
              <a:tblPr/>
              <a:tblGrid>
                <a:gridCol w="677008"/>
                <a:gridCol w="770792"/>
                <a:gridCol w="60960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3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3526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39552" y="3345060"/>
            <a:ext cx="4502837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insert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into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values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('</a:t>
            </a:r>
            <a:r>
              <a:rPr lang="de-DE" sz="1600" dirty="0">
                <a:latin typeface="Courier New" charset="0"/>
              </a:rPr>
              <a:t>Nihilismus</a:t>
            </a:r>
            <a:r>
              <a:rPr lang="de-DE" sz="1600" b="1" dirty="0">
                <a:latin typeface="Courier New" charset="0"/>
              </a:rPr>
              <a:t>', </a:t>
            </a:r>
            <a:r>
              <a:rPr lang="de-DE" sz="1600" dirty="0">
                <a:latin typeface="Courier New" charset="0"/>
              </a:rPr>
              <a:t>2</a:t>
            </a:r>
            <a:r>
              <a:rPr lang="de-DE" sz="1600" b="1" dirty="0">
                <a:latin typeface="Courier New" charset="0"/>
              </a:rPr>
              <a:t>, '</a:t>
            </a:r>
            <a:r>
              <a:rPr lang="de-DE" sz="1600" dirty="0">
                <a:latin typeface="Courier New" charset="0"/>
              </a:rPr>
              <a:t>Nobody</a:t>
            </a:r>
            <a:r>
              <a:rPr lang="de-DE" sz="1600" b="1" dirty="0">
                <a:latin typeface="Courier New" charset="0"/>
              </a:rPr>
              <a:t>');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39552" y="1916832"/>
            <a:ext cx="40091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Titel, SWS, Name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Vorlesungen, </a:t>
            </a:r>
            <a:r>
              <a:rPr lang="de-DE" sz="1600" dirty="0" smtClean="0">
                <a:latin typeface="Courier New" charset="0"/>
              </a:rPr>
              <a:t>Professoren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where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 smtClean="0">
                <a:latin typeface="Courier New" charset="0"/>
              </a:rPr>
              <a:t>gelesen_von</a:t>
            </a:r>
            <a:r>
              <a:rPr lang="de-DE" sz="1600" dirty="0" smtClean="0">
                <a:latin typeface="Courier New" charset="0"/>
              </a:rPr>
              <a:t>=</a:t>
            </a:r>
            <a:r>
              <a:rPr lang="de-DE" sz="1600" dirty="0" err="1" smtClean="0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39552" y="4689174"/>
            <a:ext cx="7465186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WieHartAlsPrüfer</a:t>
            </a:r>
            <a:r>
              <a:rPr lang="de-DE" sz="1600" b="1" dirty="0">
                <a:latin typeface="Courier New" charset="0"/>
              </a:rPr>
              <a:t> (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, Durchschnittsnote</a:t>
            </a:r>
            <a:r>
              <a:rPr lang="de-DE" sz="1600" b="1" dirty="0">
                <a:latin typeface="Courier New" charset="0"/>
              </a:rPr>
              <a:t>)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, </a:t>
            </a:r>
            <a:r>
              <a:rPr lang="de-DE" sz="1600" b="1" dirty="0" err="1">
                <a:latin typeface="Courier New" charset="0"/>
              </a:rPr>
              <a:t>avg</a:t>
            </a:r>
            <a:r>
              <a:rPr lang="de-DE" sz="1600" b="1" dirty="0">
                <a:latin typeface="Courier New" charset="0"/>
              </a:rPr>
              <a:t>(</a:t>
            </a:r>
            <a:r>
              <a:rPr lang="de-DE" sz="1600" dirty="0">
                <a:latin typeface="Courier New" charset="0"/>
              </a:rPr>
              <a:t>Note</a:t>
            </a:r>
            <a:r>
              <a:rPr lang="de-DE" sz="1600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prüfen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group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by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2" name="Lightning Bolt 1"/>
          <p:cNvSpPr/>
          <p:nvPr/>
        </p:nvSpPr>
        <p:spPr>
          <a:xfrm>
            <a:off x="5364088" y="3135183"/>
            <a:ext cx="648072" cy="1296144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2859925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Zentrales</a:t>
            </a:r>
            <a:r>
              <a:rPr lang="en-US" dirty="0" smtClean="0"/>
              <a:t> Problem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Datenaustausch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br>
              <a:rPr lang="en-US" dirty="0" smtClean="0"/>
            </a:br>
            <a:r>
              <a:rPr lang="en-US" dirty="0" err="1" smtClean="0"/>
              <a:t>Datenintegration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3158" y="304801"/>
            <a:ext cx="8439150" cy="498475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1692" y="1066800"/>
            <a:ext cx="7772400" cy="2362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in SQL</a:t>
            </a:r>
          </a:p>
          <a:p>
            <a:pPr lvl="1"/>
            <a:r>
              <a:rPr lang="de-DE" sz="1800" dirty="0">
                <a:ea typeface="ＭＳ Ｐゴシック" charset="0"/>
              </a:rPr>
              <a:t>nur eine Basisrelation</a:t>
            </a:r>
          </a:p>
          <a:p>
            <a:pPr lvl="1"/>
            <a:r>
              <a:rPr lang="de-DE" sz="1800" dirty="0">
                <a:ea typeface="ＭＳ Ｐゴシック" charset="0"/>
              </a:rPr>
              <a:t>Schlüssel muss vorhanden sein</a:t>
            </a:r>
          </a:p>
          <a:p>
            <a:pPr lvl="1"/>
            <a:r>
              <a:rPr lang="de-DE" sz="1800" dirty="0">
                <a:ea typeface="ＭＳ Ｐゴシック" charset="0"/>
              </a:rPr>
              <a:t>keine Aggregatfunktionen, Gruppierung und </a:t>
            </a:r>
            <a:r>
              <a:rPr lang="de-DE" sz="1800" dirty="0" err="1">
                <a:ea typeface="ＭＳ Ｐゴシック" charset="0"/>
              </a:rPr>
              <a:t>Duplikateliminierung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117763" name="Line 4"/>
          <p:cNvSpPr>
            <a:spLocks noChangeShapeType="1"/>
          </p:cNvSpPr>
          <p:nvPr/>
        </p:nvSpPr>
        <p:spPr bwMode="auto">
          <a:xfrm>
            <a:off x="3147646" y="2971800"/>
            <a:ext cx="46247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4" name="Line 5"/>
          <p:cNvSpPr>
            <a:spLocks noChangeShapeType="1"/>
          </p:cNvSpPr>
          <p:nvPr/>
        </p:nvSpPr>
        <p:spPr bwMode="auto">
          <a:xfrm>
            <a:off x="7772400" y="2971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5" name="Line 6"/>
          <p:cNvSpPr>
            <a:spLocks noChangeShapeType="1"/>
          </p:cNvSpPr>
          <p:nvPr/>
        </p:nvSpPr>
        <p:spPr bwMode="auto">
          <a:xfrm flipH="1">
            <a:off x="2362200" y="6096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6" name="Line 7"/>
          <p:cNvSpPr>
            <a:spLocks noChangeShapeType="1"/>
          </p:cNvSpPr>
          <p:nvPr/>
        </p:nvSpPr>
        <p:spPr bwMode="auto">
          <a:xfrm flipV="1">
            <a:off x="2362200" y="2971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7" name="Line 8"/>
          <p:cNvSpPr>
            <a:spLocks noChangeShapeType="1"/>
          </p:cNvSpPr>
          <p:nvPr/>
        </p:nvSpPr>
        <p:spPr bwMode="auto">
          <a:xfrm>
            <a:off x="2362201" y="2971800"/>
            <a:ext cx="9598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3061189" y="3048000"/>
            <a:ext cx="37513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alle Sichten</a:t>
            </a:r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>
            <a:off x="2886808" y="3581400"/>
            <a:ext cx="41866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>
            <a:off x="7073412" y="3581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 flipH="1">
            <a:off x="3061189" y="5715000"/>
            <a:ext cx="40122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13"/>
          <p:cNvSpPr>
            <a:spLocks noChangeShapeType="1"/>
          </p:cNvSpPr>
          <p:nvPr/>
        </p:nvSpPr>
        <p:spPr bwMode="auto">
          <a:xfrm>
            <a:off x="2886808" y="3581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14"/>
          <p:cNvSpPr>
            <a:spLocks noChangeShapeType="1"/>
          </p:cNvSpPr>
          <p:nvPr/>
        </p:nvSpPr>
        <p:spPr bwMode="auto">
          <a:xfrm>
            <a:off x="2886808" y="5715000"/>
            <a:ext cx="26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4" name="Text Box 15"/>
          <p:cNvSpPr txBox="1">
            <a:spLocks noChangeArrowheads="1"/>
          </p:cNvSpPr>
          <p:nvPr/>
        </p:nvSpPr>
        <p:spPr bwMode="auto">
          <a:xfrm>
            <a:off x="2973266" y="3733800"/>
            <a:ext cx="44503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theoretisch änderbare Sichten</a:t>
            </a:r>
          </a:p>
        </p:txBody>
      </p:sp>
      <p:sp>
        <p:nvSpPr>
          <p:cNvPr id="117775" name="Line 16"/>
          <p:cNvSpPr>
            <a:spLocks noChangeShapeType="1"/>
          </p:cNvSpPr>
          <p:nvPr/>
        </p:nvSpPr>
        <p:spPr bwMode="auto">
          <a:xfrm>
            <a:off x="3124200" y="4267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6" name="Line 17"/>
          <p:cNvSpPr>
            <a:spLocks noChangeShapeType="1"/>
          </p:cNvSpPr>
          <p:nvPr/>
        </p:nvSpPr>
        <p:spPr bwMode="auto">
          <a:xfrm>
            <a:off x="67818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7" name="Line 18"/>
          <p:cNvSpPr>
            <a:spLocks noChangeShapeType="1"/>
          </p:cNvSpPr>
          <p:nvPr/>
        </p:nvSpPr>
        <p:spPr bwMode="auto">
          <a:xfrm flipH="1">
            <a:off x="3200400" y="5486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8" name="Line 19"/>
          <p:cNvSpPr>
            <a:spLocks noChangeShapeType="1"/>
          </p:cNvSpPr>
          <p:nvPr/>
        </p:nvSpPr>
        <p:spPr bwMode="auto">
          <a:xfrm>
            <a:off x="31242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9" name="Line 20"/>
          <p:cNvSpPr>
            <a:spLocks noChangeShapeType="1"/>
          </p:cNvSpPr>
          <p:nvPr/>
        </p:nvSpPr>
        <p:spPr bwMode="auto">
          <a:xfrm>
            <a:off x="31242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80" name="Text Box 21"/>
          <p:cNvSpPr txBox="1">
            <a:spLocks noChangeArrowheads="1"/>
          </p:cNvSpPr>
          <p:nvPr/>
        </p:nvSpPr>
        <p:spPr bwMode="auto">
          <a:xfrm>
            <a:off x="3245828" y="4572000"/>
            <a:ext cx="44503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in SQL änderbare Sichten</a:t>
            </a:r>
          </a:p>
        </p:txBody>
      </p:sp>
    </p:spTree>
    <p:extLst>
      <p:ext uri="{BB962C8B-B14F-4D97-AF65-F5344CB8AC3E}">
        <p14:creationId xmlns:p14="http://schemas.microsoft.com/office/powerpoint/2010/main" val="2894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Integritätssicherung in SQL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i="1" dirty="0" smtClean="0">
                <a:ea typeface="ＭＳ Ｐゴシック" charset="0"/>
              </a:rPr>
              <a:t>SQL-inhärente </a:t>
            </a:r>
            <a:r>
              <a:rPr lang="de-DE" sz="2000" i="1" dirty="0">
                <a:ea typeface="ＭＳ Ｐゴシック" charset="0"/>
              </a:rPr>
              <a:t>Integritätsbedingungen </a:t>
            </a:r>
            <a:r>
              <a:rPr lang="de-DE" sz="2000" dirty="0" smtClean="0">
                <a:ea typeface="ＭＳ Ｐゴシック" charset="0"/>
              </a:rPr>
              <a:t>(⟶ </a:t>
            </a:r>
            <a:r>
              <a:rPr lang="de-DE" sz="2000" i="1" dirty="0">
                <a:ea typeface="ＭＳ Ｐゴシック" charset="0"/>
              </a:rPr>
              <a:t>statische </a:t>
            </a:r>
            <a:r>
              <a:rPr lang="de-DE" sz="2000" i="1" dirty="0" smtClean="0">
                <a:ea typeface="ＭＳ Ｐゴシック" charset="0"/>
              </a:rPr>
              <a:t>Typisierung</a:t>
            </a:r>
            <a:r>
              <a:rPr lang="de-DE" sz="2000" dirty="0" smtClean="0">
                <a:ea typeface="ＭＳ Ｐゴシック" charset="0"/>
              </a:rPr>
              <a:t>):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>
                <a:solidFill>
                  <a:srgbClr val="032EF0"/>
                </a:solidFill>
                <a:ea typeface="ＭＳ Ｐゴシック" charset="0"/>
              </a:rPr>
              <a:t>Typisierung</a:t>
            </a:r>
            <a:r>
              <a:rPr lang="de-DE" sz="2000" dirty="0">
                <a:ea typeface="ＭＳ Ｐゴシック" charset="0"/>
              </a:rPr>
              <a:t> der Spalten: </a:t>
            </a:r>
            <a:r>
              <a:rPr lang="de-DE" sz="2000" dirty="0" smtClean="0">
                <a:ea typeface="ＭＳ Ｐゴシック" charset="0"/>
              </a:rPr>
              <a:t>nur </a:t>
            </a:r>
            <a:r>
              <a:rPr lang="de-DE" sz="2000" dirty="0">
                <a:ea typeface="ＭＳ Ｐゴシック" charset="0"/>
              </a:rPr>
              <a:t>typkompatible </a:t>
            </a:r>
            <a:r>
              <a:rPr lang="de-DE" sz="2000" dirty="0" smtClean="0">
                <a:ea typeface="ＭＳ Ｐゴシック" charset="0"/>
              </a:rPr>
              <a:t>Werte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Tupel haben identische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Spaltenstruktur</a:t>
            </a: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endParaRPr lang="de-DE" sz="20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i="1" dirty="0" smtClean="0">
                <a:ea typeface="ＭＳ Ｐゴシック" charset="0"/>
              </a:rPr>
              <a:t>Applikationsspezifische Integritätsbedingungen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Selbstdefinierte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SQL-Domänen </a:t>
            </a:r>
            <a:r>
              <a:rPr lang="de-DE" sz="2000" dirty="0">
                <a:ea typeface="ＭＳ Ｐゴシック" charset="0"/>
              </a:rPr>
              <a:t>im aktuellen </a:t>
            </a:r>
            <a:r>
              <a:rPr lang="de-DE" sz="2000" dirty="0" smtClean="0">
                <a:ea typeface="ＭＳ Ｐゴシック" charset="0"/>
              </a:rPr>
              <a:t>Schema</a:t>
            </a:r>
          </a:p>
          <a:p>
            <a:pPr lvl="1"/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Zusicherungen</a:t>
            </a:r>
            <a:r>
              <a:rPr lang="de-DE" sz="2000" dirty="0" smtClean="0">
                <a:ea typeface="ＭＳ Ｐゴシック" charset="0"/>
              </a:rPr>
              <a:t> für Tabellen und Schemata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331640" y="3933056"/>
            <a:ext cx="6626815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domain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Schulnote </a:t>
            </a:r>
            <a:r>
              <a:rPr lang="de-DE" sz="1400" b="1" dirty="0">
                <a:latin typeface="Courier New" charset="0"/>
              </a:rPr>
              <a:t>integer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NoteDefiniert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value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is</a:t>
            </a:r>
            <a:r>
              <a:rPr lang="de-DE" sz="1400" b="1" dirty="0">
                <a:latin typeface="Courier New" charset="0"/>
              </a:rPr>
              <a:t> not null</a:t>
            </a:r>
            <a:r>
              <a:rPr lang="de-DE" sz="14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NoteZwischen1und6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value</a:t>
            </a:r>
            <a:r>
              <a:rPr lang="de-DE" sz="1400" b="1" dirty="0">
                <a:latin typeface="Courier New" charset="0"/>
              </a:rPr>
              <a:t> in</a:t>
            </a:r>
            <a:r>
              <a:rPr lang="de-DE" sz="1400" dirty="0">
                <a:latin typeface="Courier New" charset="0"/>
              </a:rPr>
              <a:t>(1,2,3,4,5,6));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02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010104" y="3771816"/>
            <a:ext cx="3738141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assertion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Zusicherungsname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(Prädikat);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331640" y="4957500"/>
            <a:ext cx="6083243" cy="9207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1800" dirty="0">
                <a:latin typeface="+mn-lt"/>
              </a:rPr>
              <a:t>Ein </a:t>
            </a:r>
            <a:r>
              <a:rPr lang="de-DE" sz="1800" b="1" dirty="0">
                <a:latin typeface="+mn-lt"/>
              </a:rPr>
              <a:t>Datenbankzustand</a:t>
            </a:r>
            <a:r>
              <a:rPr lang="de-DE" sz="1800" dirty="0">
                <a:latin typeface="+mn-lt"/>
              </a:rPr>
              <a:t> heißt </a:t>
            </a:r>
            <a:r>
              <a:rPr lang="de-DE" sz="1800" b="1" dirty="0">
                <a:latin typeface="+mn-lt"/>
              </a:rPr>
              <a:t>konsistent</a:t>
            </a:r>
            <a:r>
              <a:rPr lang="de-DE" sz="1800" dirty="0">
                <a:latin typeface="+mn-lt"/>
              </a:rPr>
              <a:t>, wenn </a:t>
            </a:r>
            <a:r>
              <a:rPr lang="de-DE" sz="1800" dirty="0" smtClean="0">
                <a:latin typeface="+mn-lt"/>
              </a:rPr>
              <a:t>alle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im </a:t>
            </a:r>
            <a:r>
              <a:rPr lang="de-DE" sz="1800" dirty="0">
                <a:latin typeface="+mn-lt"/>
              </a:rPr>
              <a:t>Schema deklarierten </a:t>
            </a:r>
            <a:r>
              <a:rPr lang="de-DE" sz="1800" dirty="0" smtClean="0">
                <a:latin typeface="+mn-lt"/>
              </a:rPr>
              <a:t>Zusicherungen erfüllt sind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(Tabellen- </a:t>
            </a:r>
            <a:r>
              <a:rPr lang="de-DE" sz="1800" dirty="0">
                <a:latin typeface="+mn-lt"/>
              </a:rPr>
              <a:t>und </a:t>
            </a:r>
            <a:r>
              <a:rPr lang="de-DE" sz="1800" dirty="0" smtClean="0">
                <a:latin typeface="+mn-lt"/>
              </a:rPr>
              <a:t>Schemazusicherungen </a:t>
            </a:r>
            <a:r>
              <a:rPr lang="de-DE" sz="1800" dirty="0">
                <a:latin typeface="+mn-lt"/>
              </a:rPr>
              <a:t>konjunktiv </a:t>
            </a:r>
            <a:r>
              <a:rPr lang="de-DE" sz="1800" dirty="0" smtClean="0">
                <a:latin typeface="+mn-lt"/>
              </a:rPr>
              <a:t>verknüpft)</a:t>
            </a:r>
            <a:endParaRPr lang="de-DE" sz="1800" dirty="0">
              <a:latin typeface="+mn-lt"/>
            </a:endParaRP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Integritätssicherung in SQL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267544"/>
            <a:ext cx="4642338" cy="3241576"/>
          </a:xfrm>
        </p:spPr>
        <p:txBody>
          <a:bodyPr/>
          <a:lstStyle/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Tabellenzusicherungen</a:t>
            </a:r>
            <a:b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err="1" smtClean="0">
                <a:ea typeface="ＭＳ Ｐゴシック" charset="0"/>
              </a:rPr>
              <a:t>Constraints</a:t>
            </a:r>
            <a:r>
              <a:rPr lang="de-DE" sz="2000" dirty="0" smtClean="0">
                <a:ea typeface="ＭＳ Ｐゴシック" charset="0"/>
              </a:rPr>
              <a:t>) </a:t>
            </a: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Schemazusicherungen</a:t>
            </a:r>
            <a:b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err="1" smtClean="0">
                <a:ea typeface="ＭＳ Ｐゴシック" charset="0"/>
              </a:rPr>
              <a:t>Assertions</a:t>
            </a:r>
            <a:r>
              <a:rPr lang="de-DE" sz="2000" dirty="0" smtClean="0">
                <a:ea typeface="ＭＳ Ｐゴシック" charset="0"/>
              </a:rPr>
              <a:t>)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010104" y="1508915"/>
            <a:ext cx="3404779" cy="159787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Tabellenname 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Zusicherungsname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 (Prädikat)) 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alter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add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Zusicherungsname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 (Prädikat</a:t>
            </a:r>
            <a:r>
              <a:rPr lang="de-DE" sz="1400" dirty="0" smtClean="0">
                <a:latin typeface="Courier New" charset="0"/>
              </a:rPr>
              <a:t>);</a:t>
            </a:r>
            <a:endParaRPr lang="de-DE" sz="1400" b="1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Spaltenwertintegrität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</a:rPr>
              <a:t>Tabellenzusicherung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smtClean="0">
                <a:ea typeface="ＭＳ Ｐゴシック" charset="0"/>
              </a:rPr>
              <a:t>bezogen auf Spaltennamen: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Spaltenintegrität 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I</a:t>
            </a:r>
            <a:r>
              <a:rPr lang="de-DE" sz="1800" dirty="0" smtClean="0">
                <a:ea typeface="ＭＳ Ｐゴシック" charset="0"/>
              </a:rPr>
              <a:t>n </a:t>
            </a:r>
            <a:r>
              <a:rPr lang="de-DE" sz="1800" dirty="0">
                <a:ea typeface="ＭＳ Ｐゴシック" charset="0"/>
              </a:rPr>
              <a:t>folgenden </a:t>
            </a:r>
            <a:r>
              <a:rPr lang="de-DE" sz="1800" dirty="0" smtClean="0">
                <a:ea typeface="ＭＳ Ｐゴシック" charset="0"/>
              </a:rPr>
              <a:t>Modellierungssituationen </a:t>
            </a:r>
            <a:r>
              <a:rPr lang="de-DE" sz="1800" dirty="0">
                <a:ea typeface="ＭＳ Ｐゴシック" charset="0"/>
              </a:rPr>
              <a:t>eingesetzt</a:t>
            </a:r>
            <a:r>
              <a:rPr lang="de-DE" sz="1800" dirty="0" smtClean="0">
                <a:ea typeface="ＭＳ Ｐゴシック" charset="0"/>
              </a:rPr>
              <a:t>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Vermeidung von Nullwerten</a:t>
            </a:r>
          </a:p>
          <a:p>
            <a:pPr lvl="1"/>
            <a:r>
              <a:rPr lang="de-DE" sz="1800" dirty="0">
                <a:ea typeface="ＭＳ Ｐゴシック" charset="0"/>
              </a:rPr>
              <a:t>Definition von Unterbereichstypen</a:t>
            </a:r>
          </a:p>
          <a:p>
            <a:pPr lvl="1"/>
            <a:r>
              <a:rPr lang="de-DE" sz="1800" dirty="0">
                <a:ea typeface="ＭＳ Ｐゴシック" charset="0"/>
              </a:rPr>
              <a:t>Definition von Formatinformationen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durch </a:t>
            </a:r>
            <a:r>
              <a:rPr lang="de-DE" sz="1800" dirty="0" err="1">
                <a:ea typeface="ＭＳ Ｐゴシック" charset="0"/>
              </a:rPr>
              <a:t>Stringvergleiche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Definition von Aufzählungstypen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046600" y="2492896"/>
            <a:ext cx="2768487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(Alter </a:t>
            </a:r>
            <a:r>
              <a:rPr lang="de-DE" sz="1400" b="1" dirty="0" err="1">
                <a:latin typeface="Courier New" charset="0"/>
              </a:rPr>
              <a:t>is</a:t>
            </a:r>
            <a:r>
              <a:rPr lang="de-DE" sz="1400" b="1" dirty="0">
                <a:latin typeface="Courier New" charset="0"/>
              </a:rPr>
              <a:t> not null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046600" y="2950096"/>
            <a:ext cx="3630402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(Alter &gt;=0 </a:t>
            </a:r>
            <a:r>
              <a:rPr lang="de-DE" sz="1400" b="1">
                <a:latin typeface="Courier New" charset="0"/>
              </a:rPr>
              <a:t>and</a:t>
            </a:r>
            <a:r>
              <a:rPr lang="de-DE" sz="1400">
                <a:latin typeface="Courier New" charset="0"/>
              </a:rPr>
              <a:t> Alter &lt;=150)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046600" y="3407296"/>
            <a:ext cx="3845880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(Postleitzahl </a:t>
            </a:r>
            <a:r>
              <a:rPr lang="de-DE" sz="1400" b="1">
                <a:latin typeface="Courier New" charset="0"/>
              </a:rPr>
              <a:t>like </a:t>
            </a:r>
            <a:r>
              <a:rPr lang="de-DE" sz="1400">
                <a:latin typeface="Courier New" charset="0"/>
              </a:rPr>
              <a:t>'D-_____')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046600" y="3880586"/>
            <a:ext cx="319944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(Note </a:t>
            </a:r>
            <a:r>
              <a:rPr lang="de-DE" sz="1400" b="1">
                <a:latin typeface="Courier New" charset="0"/>
              </a:rPr>
              <a:t>in</a:t>
            </a:r>
            <a:r>
              <a:rPr lang="de-DE" sz="1400">
                <a:latin typeface="Courier New" charset="0"/>
              </a:rPr>
              <a:t> (1,2,3,4,5,6))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79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Reihenintegrität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Tabellenzusicherung bezogen auf Spaltennamen:</a:t>
            </a:r>
            <a:br>
              <a:rPr lang="de-DE" sz="2000" dirty="0" smtClean="0">
                <a:ea typeface="ＭＳ Ｐゴシック" charset="0"/>
                <a:cs typeface="ＭＳ Ｐゴシック" charset="0"/>
              </a:rPr>
            </a:br>
            <a:r>
              <a:rPr lang="de-DE" sz="2000" dirty="0" err="1" smtClean="0">
                <a:solidFill>
                  <a:srgbClr val="032EF0"/>
                </a:solidFill>
                <a:ea typeface="ＭＳ Ｐゴシック" charset="0"/>
                <a:cs typeface="ＭＳ Ｐゴシック" charset="0"/>
              </a:rPr>
              <a:t>Zeilenenintegritätsbeziehung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(von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jeder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Zeile einer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Tabelle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zu erfüllen)</a:t>
            </a:r>
            <a:endParaRPr lang="de-DE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534259" y="2469326"/>
            <a:ext cx="5490287" cy="156709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>
                <a:latin typeface="Courier New" charset="0"/>
              </a:rPr>
              <a:t>check</a:t>
            </a:r>
            <a:r>
              <a:rPr lang="de-DE" sz="1600" dirty="0">
                <a:latin typeface="Courier New" charset="0"/>
              </a:rPr>
              <a:t>(Ausgaben &lt;= Einnahmen)</a:t>
            </a:r>
          </a:p>
          <a:p>
            <a:pPr>
              <a:defRPr/>
            </a:pP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>
                <a:latin typeface="Courier New" charset="0"/>
              </a:rPr>
              <a:t>check</a:t>
            </a:r>
            <a:r>
              <a:rPr lang="de-DE" sz="1600" dirty="0">
                <a:latin typeface="Courier New" charset="0"/>
              </a:rPr>
              <a:t>((</a:t>
            </a:r>
            <a:r>
              <a:rPr lang="de-DE" sz="1600" dirty="0" err="1">
                <a:latin typeface="Courier New" charset="0"/>
              </a:rPr>
              <a:t>HatVordiplom</a:t>
            </a:r>
            <a:r>
              <a:rPr lang="de-DE" sz="1600" dirty="0">
                <a:latin typeface="Courier New" charset="0"/>
              </a:rPr>
              <a:t>, </a:t>
            </a:r>
            <a:r>
              <a:rPr lang="de-DE" sz="1600" dirty="0" err="1">
                <a:latin typeface="Courier New" charset="0"/>
              </a:rPr>
              <a:t>HatDiplom</a:t>
            </a:r>
            <a:r>
              <a:rPr lang="de-DE" sz="1600" dirty="0">
                <a:latin typeface="Courier New" charset="0"/>
              </a:rPr>
              <a:t>) </a:t>
            </a:r>
            <a:r>
              <a:rPr lang="de-DE" sz="1600" b="1" dirty="0">
                <a:latin typeface="Courier New" charset="0"/>
              </a:rPr>
              <a:t>in </a:t>
            </a:r>
            <a:r>
              <a:rPr lang="de-DE" sz="1600" b="1" dirty="0" err="1">
                <a:latin typeface="Courier New" charset="0"/>
              </a:rPr>
              <a:t>values</a:t>
            </a:r>
            <a:r>
              <a:rPr lang="de-DE" sz="1600" dirty="0">
                <a:latin typeface="Courier New" charset="0"/>
              </a:rPr>
              <a:t>( 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('nein', 'nein')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('ja',   'nein')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('ja',   'ja')))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84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Vermeidung</a:t>
            </a:r>
            <a:r>
              <a:rPr lang="en-US" dirty="0" smtClean="0"/>
              <a:t> von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1484784"/>
            <a:ext cx="7128792" cy="20162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4807" y="1544197"/>
            <a:ext cx="7200800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dirty="0" smtClean="0">
                <a:latin typeface="Courier New" charset="0"/>
              </a:rPr>
              <a:t> 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Projekte </a:t>
            </a:r>
            <a:endParaRPr lang="de-DE" sz="1600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    </a:t>
            </a:r>
            <a:r>
              <a:rPr lang="de-DE" sz="1600" dirty="0" err="1" smtClean="0">
                <a:latin typeface="Courier New" charset="0"/>
              </a:rPr>
              <a:t>Projektdurchfuehrung</a:t>
            </a:r>
            <a:r>
              <a:rPr lang="de-DE" sz="1600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>
                <a:latin typeface="Courier New" charset="0"/>
              </a:rPr>
              <a:t> </a:t>
            </a:r>
            <a:endParaRPr lang="de-DE" sz="1600" b="1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dirty="0" smtClean="0">
                <a:latin typeface="Courier New" charset="0"/>
              </a:rPr>
              <a:t>Abteilungen 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Name </a:t>
            </a:r>
            <a:r>
              <a:rPr lang="de-DE" sz="1600" dirty="0">
                <a:latin typeface="Courier New" charset="0"/>
              </a:rPr>
              <a:t>= 'Mainframe SW';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6378" y="3891902"/>
            <a:ext cx="8229600" cy="20167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Monotype Sorts" charset="0"/>
              <a:buNone/>
            </a:pPr>
            <a:r>
              <a:rPr lang="de-DE" sz="1600" b="1" kern="0" dirty="0" err="1" smtClean="0">
                <a:latin typeface="Arial" charset="0"/>
                <a:ea typeface="ＭＳ Ｐゴシック" charset="0"/>
              </a:rPr>
              <a:t>Join</a:t>
            </a:r>
            <a:r>
              <a:rPr lang="de-DE" sz="1600" b="1" kern="0" dirty="0" smtClean="0">
                <a:latin typeface="Arial" charset="0"/>
                <a:ea typeface="ＭＳ Ｐゴシック" charset="0"/>
              </a:rPr>
              <a:t>-Operatoren: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CROSS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NATURAL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[INNER] JOIN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(LEFT | RIGHT | FULL) [OUTER</a:t>
            </a:r>
            <a:r>
              <a:rPr lang="de-DE" sz="1600" kern="0" dirty="0">
                <a:latin typeface="Arial" charset="0"/>
                <a:ea typeface="ＭＳ Ｐゴシック" charset="0"/>
              </a:rPr>
              <a:t>] JOIN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</a:t>
            </a:r>
            <a:endParaRPr lang="de-DE" sz="1600" kern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Tabellenintegrität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Überprüfung durch komplette mengenorientierte Anfrage:</a:t>
            </a: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Beschleunigung durch </a:t>
            </a:r>
            <a:r>
              <a:rPr lang="de-DE" sz="2000" i="1" dirty="0" smtClean="0">
                <a:ea typeface="ＭＳ Ｐゴシック" charset="0"/>
                <a:cs typeface="ＭＳ Ｐゴシック" charset="0"/>
              </a:rPr>
              <a:t>Indexstrukturen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(z.B. B-Bäume, Hash-Tabelle) </a:t>
            </a:r>
            <a:endParaRPr lang="de-DE" sz="20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dirty="0">
                <a:ea typeface="ＭＳ Ｐゴシック" charset="0"/>
              </a:rPr>
              <a:t>⟶</a:t>
            </a:r>
            <a:r>
              <a:rPr lang="de-DE" sz="2000" i="1" dirty="0" smtClean="0"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de-DE" sz="2000" i="1" dirty="0" smtClean="0">
                <a:ea typeface="ＭＳ Ｐゴシック" charset="0"/>
                <a:cs typeface="ＭＳ Ｐゴシック" charset="0"/>
              </a:rPr>
              <a:t>Effizienzgewinn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bei Anfragen und Änderungsoperationen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führen</a:t>
            </a:r>
            <a:endParaRPr lang="de-DE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87624" y="1772816"/>
            <a:ext cx="5123198" cy="95154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sum</a:t>
            </a:r>
            <a:r>
              <a:rPr lang="de-DE" sz="1400" dirty="0">
                <a:latin typeface="Courier New" charset="0"/>
              </a:rPr>
              <a:t>(Budget)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Projekte) &gt;= 0)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 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        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r>
              <a:rPr lang="de-DE" sz="1400" dirty="0">
                <a:latin typeface="Courier New" charset="0"/>
              </a:rPr>
              <a:t> = 'LTSW'))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2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Tabellenintegrität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Spezielle </a:t>
            </a:r>
            <a:r>
              <a:rPr lang="de-DE" sz="1800" dirty="0">
                <a:ea typeface="ＭＳ Ｐゴシック" charset="0"/>
              </a:rPr>
              <a:t>Konstrukte </a:t>
            </a:r>
            <a:r>
              <a:rPr lang="de-DE" sz="1800" dirty="0" smtClean="0">
                <a:ea typeface="ＭＳ Ｐゴシック" charset="0"/>
              </a:rPr>
              <a:t>Für </a:t>
            </a:r>
            <a:r>
              <a:rPr lang="de-DE" sz="1800" dirty="0">
                <a:ea typeface="ＭＳ Ｐゴシック" charset="0"/>
              </a:rPr>
              <a:t>häufig auftretende Muster von </a:t>
            </a:r>
            <a:r>
              <a:rPr lang="de-DE" sz="1800" dirty="0" smtClean="0">
                <a:ea typeface="ＭＳ Ｐゴシック" charset="0"/>
              </a:rPr>
              <a:t>Zusicherungen:</a:t>
            </a:r>
          </a:p>
          <a:p>
            <a:pPr marL="7938" lvl="1" indent="0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Eindeutigkeit </a:t>
            </a:r>
            <a:r>
              <a:rPr lang="de-DE" sz="1800" dirty="0">
                <a:ea typeface="ＭＳ Ｐゴシック" charset="0"/>
              </a:rPr>
              <a:t>von Spaltenwertkombinationen in einer Tabelle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(⟶ </a:t>
            </a:r>
            <a:r>
              <a:rPr lang="de-DE" sz="1800" i="1" dirty="0">
                <a:ea typeface="ＭＳ Ｐゴシック" charset="0"/>
              </a:rPr>
              <a:t>Schlüsselkandidat</a:t>
            </a:r>
            <a:r>
              <a:rPr lang="de-DE" sz="1800" dirty="0">
                <a:ea typeface="ＭＳ Ｐゴシック" charset="0"/>
              </a:rPr>
              <a:t>).</a:t>
            </a: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r>
              <a:rPr lang="de-DE" sz="1800" dirty="0">
                <a:ea typeface="ＭＳ Ｐゴシック" charset="0"/>
              </a:rPr>
              <a:t>					 (</a:t>
            </a:r>
            <a:r>
              <a:rPr lang="de-DE" sz="1800" dirty="0" err="1">
                <a:ea typeface="ＭＳ Ｐゴシック" charset="0"/>
              </a:rPr>
              <a:t>x.Name</a:t>
            </a:r>
            <a:r>
              <a:rPr lang="de-DE" sz="1800" dirty="0">
                <a:ea typeface="ＭＳ Ｐゴシック" charset="0"/>
              </a:rPr>
              <a:t> = </a:t>
            </a:r>
            <a:r>
              <a:rPr lang="de-DE" sz="1800" dirty="0" err="1">
                <a:ea typeface="ＭＳ Ｐゴシック" charset="0"/>
              </a:rPr>
              <a:t>y.Name</a:t>
            </a:r>
            <a:r>
              <a:rPr lang="de-DE" sz="1800" dirty="0">
                <a:ea typeface="ＭＳ Ｐゴシック" charset="0"/>
              </a:rPr>
              <a:t>) </a:t>
            </a:r>
            <a:r>
              <a:rPr lang="de-DE" sz="1800" dirty="0" smtClean="0">
                <a:ea typeface="ＭＳ Ｐゴシック" charset="0"/>
                <a:sym typeface="Wingdings" charset="0"/>
              </a:rPr>
              <a:t>⟶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(x = </a:t>
            </a:r>
            <a:r>
              <a:rPr lang="de-DE" sz="1800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)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Mehrere </a:t>
            </a:r>
            <a:r>
              <a:rPr lang="de-DE" sz="1800" dirty="0">
                <a:ea typeface="ＭＳ Ｐゴシック" charset="0"/>
              </a:rPr>
              <a:t>Schlüsselkandidaten </a:t>
            </a:r>
            <a:r>
              <a:rPr lang="de-DE" sz="1800" dirty="0" smtClean="0">
                <a:ea typeface="ＭＳ Ｐゴシック" charset="0"/>
              </a:rPr>
              <a:t>⟶ separate </a:t>
            </a:r>
            <a:r>
              <a:rPr lang="de-DE" sz="1800" dirty="0" err="1" smtClean="0">
                <a:ea typeface="ＭＳ Ｐゴシック" charset="0"/>
              </a:rPr>
              <a:t>unique</a:t>
            </a:r>
            <a:r>
              <a:rPr lang="de-DE" sz="1800" dirty="0" smtClean="0">
                <a:ea typeface="ＭＳ Ｐゴシック" charset="0"/>
              </a:rPr>
              <a:t>-Klauseln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Primärschlüssel: keine Nullwerte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90197" y="2151905"/>
            <a:ext cx="2876227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unique</a:t>
            </a:r>
            <a:r>
              <a:rPr lang="de-DE" sz="1400" dirty="0">
                <a:latin typeface="Courier New" charset="0"/>
              </a:rPr>
              <a:t>(Name))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149969" y="2132856"/>
            <a:ext cx="4431323" cy="116698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Projekte(... 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>
                <a:latin typeface="Courier New" charset="0"/>
              </a:rPr>
              <a:t>all</a:t>
            </a:r>
            <a:r>
              <a:rPr lang="de-DE" sz="1400" dirty="0">
                <a:latin typeface="Courier New" charset="0"/>
              </a:rPr>
              <a:t> x, </a:t>
            </a:r>
            <a:r>
              <a:rPr lang="de-DE" sz="1400" b="1" dirty="0">
                <a:latin typeface="Courier New" charset="0"/>
              </a:rPr>
              <a:t>all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y</a:t>
            </a:r>
            <a:r>
              <a:rPr lang="de-DE" sz="1400" dirty="0">
                <a:latin typeface="Courier New" charset="0"/>
              </a:rPr>
              <a:t>: 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dirty="0" smtClean="0">
                <a:latin typeface="Courier New" charset="0"/>
              </a:rPr>
              <a:t>       (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dirty="0" smtClean="0">
                <a:latin typeface="Courier New" charset="0"/>
              </a:rPr>
              <a:t>       (</a:t>
            </a:r>
            <a:r>
              <a:rPr lang="de-DE" sz="1400" dirty="0" err="1">
                <a:latin typeface="Courier New" charset="0"/>
              </a:rPr>
              <a:t>x.Name</a:t>
            </a:r>
            <a:r>
              <a:rPr lang="de-DE" sz="1400" dirty="0">
                <a:latin typeface="Courier New" charset="0"/>
              </a:rPr>
              <a:t> &lt;&gt; </a:t>
            </a:r>
            <a:r>
              <a:rPr lang="de-DE" sz="1400" dirty="0" err="1">
                <a:latin typeface="Courier New" charset="0"/>
              </a:rPr>
              <a:t>y.Name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or</a:t>
            </a:r>
            <a:r>
              <a:rPr lang="de-DE" sz="1400" dirty="0">
                <a:latin typeface="Courier New" charset="0"/>
              </a:rPr>
              <a:t> x = </a:t>
            </a:r>
            <a:r>
              <a:rPr lang="de-DE" sz="1400" dirty="0" err="1">
                <a:latin typeface="Courier New" charset="0"/>
              </a:rPr>
              <a:t>y</a:t>
            </a:r>
            <a:r>
              <a:rPr lang="de-DE" sz="14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dirty="0" smtClean="0">
                <a:latin typeface="Courier New" charset="0"/>
              </a:rPr>
              <a:t>        ) ) )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6376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443" y="5229201"/>
            <a:ext cx="298396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 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primary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key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dirty="0">
                <a:latin typeface="Courier New" charset="0"/>
              </a:rPr>
              <a:t>))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59689" y="5229200"/>
            <a:ext cx="2876227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table </a:t>
            </a:r>
            <a:r>
              <a:rPr lang="de-DE" sz="1400">
                <a:latin typeface="Courier New" charset="0"/>
              </a:rPr>
              <a:t>Projekte(...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</a:t>
            </a:r>
            <a:r>
              <a:rPr lang="de-DE" sz="1400" b="1">
                <a:latin typeface="Courier New" charset="0"/>
              </a:rPr>
              <a:t>unique</a:t>
            </a:r>
            <a:r>
              <a:rPr lang="de-DE" sz="1400">
                <a:latin typeface="Courier New" charset="0"/>
              </a:rPr>
              <a:t> Nr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</a:t>
            </a: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(Nr </a:t>
            </a:r>
            <a:r>
              <a:rPr lang="de-DE" sz="1400" b="1">
                <a:latin typeface="Courier New" charset="0"/>
              </a:rPr>
              <a:t>is not null</a:t>
            </a:r>
            <a:r>
              <a:rPr lang="de-DE" sz="1400">
                <a:latin typeface="Courier New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7330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Referentielle 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713326"/>
            <a:ext cx="5486400" cy="4611274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  <a:cs typeface="ＭＳ Ｐゴシック" charset="0"/>
              </a:rPr>
              <a:t>Zu jeder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Reihe in Tabelle 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existierte zugehörige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Reihe in Tabelle </a:t>
            </a:r>
            <a:r>
              <a:rPr lang="de-DE" sz="1800" i="1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die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Fremdschlüsselwert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von 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als Wert ihres Schlüsselkandidaten besitzt.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08810" y="3220888"/>
            <a:ext cx="3953620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Mitarbeiter (</a:t>
            </a:r>
            <a:r>
              <a:rPr lang="de-DE" sz="1400" dirty="0">
                <a:latin typeface="Courier New" charset="0"/>
              </a:rPr>
              <a:t>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MitarbeiterHatAbteilung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</a:t>
            </a:r>
            <a:r>
              <a:rPr lang="de-DE" sz="1400" b="1" dirty="0" err="1">
                <a:latin typeface="Courier New" charset="0"/>
              </a:rPr>
              <a:t>foreign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key</a:t>
            </a:r>
            <a:r>
              <a:rPr lang="de-DE" sz="1400" dirty="0">
                <a:latin typeface="Courier New" charset="0"/>
              </a:rPr>
              <a:t>(Abteilung)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 </a:t>
            </a:r>
            <a:r>
              <a:rPr lang="de-DE" sz="1400" b="1" dirty="0" err="1">
                <a:latin typeface="Courier New" charset="0"/>
              </a:rPr>
              <a:t>references</a:t>
            </a:r>
            <a:r>
              <a:rPr lang="de-DE" sz="1400" dirty="0">
                <a:latin typeface="Courier New" charset="0"/>
              </a:rPr>
              <a:t> Abteilung(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smtClean="0">
                <a:latin typeface="Courier New" charset="0"/>
              </a:rPr>
              <a:t>) ...)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22031" y="5181600"/>
            <a:ext cx="791562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 smtClean="0">
                <a:latin typeface="Courier New" charset="0"/>
              </a:rPr>
              <a:t>assertion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dirty="0" err="1" smtClean="0">
                <a:latin typeface="Courier New" charset="0"/>
              </a:rPr>
              <a:t>MitarbeiterHatAbteilung</a:t>
            </a:r>
            <a:r>
              <a:rPr lang="de-DE" sz="1400" dirty="0" smtClean="0">
                <a:latin typeface="Courier New" charset="0"/>
              </a:rPr>
              <a:t> 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>
                <a:latin typeface="Courier New" charset="0"/>
              </a:rPr>
              <a:t>not 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Mitarbeiter m </a:t>
            </a:r>
            <a:r>
              <a:rPr lang="de-DE" sz="1400" b="1" dirty="0" err="1">
                <a:latin typeface="Courier New" charset="0"/>
              </a:rPr>
              <a:t>where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   </a:t>
            </a:r>
            <a:r>
              <a:rPr lang="de-DE" sz="1400" b="1" dirty="0">
                <a:latin typeface="Courier New" charset="0"/>
              </a:rPr>
              <a:t>not 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 a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m.Abteilung</a:t>
            </a:r>
            <a:r>
              <a:rPr lang="de-DE" sz="1400" dirty="0">
                <a:latin typeface="Courier New" charset="0"/>
              </a:rPr>
              <a:t> = </a:t>
            </a:r>
            <a:r>
              <a:rPr lang="de-DE" sz="1400" dirty="0" err="1">
                <a:latin typeface="Courier New" charset="0"/>
              </a:rPr>
              <a:t>a.Nr</a:t>
            </a:r>
            <a:r>
              <a:rPr lang="de-DE" sz="1400" dirty="0">
                <a:latin typeface="Courier New" charset="0"/>
              </a:rPr>
              <a:t>))) </a:t>
            </a:r>
          </a:p>
        </p:txBody>
      </p:sp>
      <p:grpSp>
        <p:nvGrpSpPr>
          <p:cNvPr id="125957" name="Group 11"/>
          <p:cNvGrpSpPr>
            <a:grpSpLocks/>
          </p:cNvGrpSpPr>
          <p:nvPr/>
        </p:nvGrpSpPr>
        <p:grpSpPr bwMode="auto">
          <a:xfrm>
            <a:off x="5914292" y="1225550"/>
            <a:ext cx="550985" cy="1282700"/>
            <a:chOff x="4036" y="772"/>
            <a:chExt cx="376" cy="808"/>
          </a:xfrm>
        </p:grpSpPr>
        <p:sp>
          <p:nvSpPr>
            <p:cNvPr id="125985" name="Rectangle 6"/>
            <p:cNvSpPr>
              <a:spLocks noChangeArrowheads="1"/>
            </p:cNvSpPr>
            <p:nvPr/>
          </p:nvSpPr>
          <p:spPr bwMode="auto">
            <a:xfrm>
              <a:off x="4036" y="772"/>
              <a:ext cx="88" cy="8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6" name="Rectangle 7"/>
            <p:cNvSpPr>
              <a:spLocks noChangeArrowheads="1"/>
            </p:cNvSpPr>
            <p:nvPr/>
          </p:nvSpPr>
          <p:spPr bwMode="auto">
            <a:xfrm>
              <a:off x="4132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7" name="Rectangle 8"/>
            <p:cNvSpPr>
              <a:spLocks noChangeArrowheads="1"/>
            </p:cNvSpPr>
            <p:nvPr/>
          </p:nvSpPr>
          <p:spPr bwMode="auto">
            <a:xfrm>
              <a:off x="4228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8" name="Rectangle 9"/>
            <p:cNvSpPr>
              <a:spLocks noChangeArrowheads="1"/>
            </p:cNvSpPr>
            <p:nvPr/>
          </p:nvSpPr>
          <p:spPr bwMode="auto">
            <a:xfrm>
              <a:off x="4324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9" name="Line 10"/>
            <p:cNvSpPr>
              <a:spLocks noChangeShapeType="1"/>
            </p:cNvSpPr>
            <p:nvPr/>
          </p:nvSpPr>
          <p:spPr bwMode="auto">
            <a:xfrm>
              <a:off x="4036" y="864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125958" name="Group 16"/>
          <p:cNvGrpSpPr>
            <a:grpSpLocks/>
          </p:cNvGrpSpPr>
          <p:nvPr/>
        </p:nvGrpSpPr>
        <p:grpSpPr bwMode="auto">
          <a:xfrm>
            <a:off x="7321061" y="1225550"/>
            <a:ext cx="550985" cy="1282700"/>
            <a:chOff x="4996" y="772"/>
            <a:chExt cx="376" cy="808"/>
          </a:xfrm>
        </p:grpSpPr>
        <p:sp>
          <p:nvSpPr>
            <p:cNvPr id="125981" name="Rectangle 12"/>
            <p:cNvSpPr>
              <a:spLocks noChangeArrowheads="1"/>
            </p:cNvSpPr>
            <p:nvPr/>
          </p:nvSpPr>
          <p:spPr bwMode="auto">
            <a:xfrm>
              <a:off x="4996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2" name="Rectangle 13"/>
            <p:cNvSpPr>
              <a:spLocks noChangeArrowheads="1"/>
            </p:cNvSpPr>
            <p:nvPr/>
          </p:nvSpPr>
          <p:spPr bwMode="auto">
            <a:xfrm>
              <a:off x="5092" y="772"/>
              <a:ext cx="88" cy="8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3" name="Rectangle 14"/>
            <p:cNvSpPr>
              <a:spLocks noChangeArrowheads="1"/>
            </p:cNvSpPr>
            <p:nvPr/>
          </p:nvSpPr>
          <p:spPr bwMode="auto">
            <a:xfrm>
              <a:off x="5188" y="772"/>
              <a:ext cx="184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4" name="Line 15"/>
            <p:cNvSpPr>
              <a:spLocks noChangeShapeType="1"/>
            </p:cNvSpPr>
            <p:nvPr/>
          </p:nvSpPr>
          <p:spPr bwMode="auto">
            <a:xfrm>
              <a:off x="4996" y="864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125959" name="Rectangle 17"/>
          <p:cNvSpPr>
            <a:spLocks noChangeArrowheads="1"/>
          </p:cNvSpPr>
          <p:nvPr/>
        </p:nvSpPr>
        <p:spPr bwMode="auto">
          <a:xfrm>
            <a:off x="5684227" y="1085851"/>
            <a:ext cx="27090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</a:t>
            </a:r>
          </a:p>
        </p:txBody>
      </p:sp>
      <p:sp>
        <p:nvSpPr>
          <p:cNvPr id="125960" name="Rectangle 18"/>
          <p:cNvSpPr>
            <a:spLocks noChangeArrowheads="1"/>
          </p:cNvSpPr>
          <p:nvPr/>
        </p:nvSpPr>
        <p:spPr bwMode="auto">
          <a:xfrm>
            <a:off x="7090997" y="1085851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T</a:t>
            </a:r>
          </a:p>
        </p:txBody>
      </p:sp>
      <p:sp>
        <p:nvSpPr>
          <p:cNvPr id="125961" name="Line 19"/>
          <p:cNvSpPr>
            <a:spLocks noChangeShapeType="1"/>
          </p:cNvSpPr>
          <p:nvPr/>
        </p:nvSpPr>
        <p:spPr bwMode="auto">
          <a:xfrm>
            <a:off x="5990492" y="16002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62" name="Rectangle 20"/>
          <p:cNvSpPr>
            <a:spLocks noChangeArrowheads="1"/>
          </p:cNvSpPr>
          <p:nvPr/>
        </p:nvSpPr>
        <p:spPr bwMode="auto">
          <a:xfrm>
            <a:off x="6995115" y="2533651"/>
            <a:ext cx="84972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 sz="1400">
                <a:latin typeface="+mn-lt"/>
              </a:rPr>
              <a:t>Fremd-</a:t>
            </a:r>
          </a:p>
          <a:p>
            <a:pPr algn="ctr"/>
            <a:r>
              <a:rPr lang="de-DE" sz="1400">
                <a:latin typeface="+mn-lt"/>
              </a:rPr>
              <a:t>schlüssel</a:t>
            </a:r>
          </a:p>
        </p:txBody>
      </p:sp>
      <p:sp>
        <p:nvSpPr>
          <p:cNvPr id="125963" name="Rectangle 21"/>
          <p:cNvSpPr>
            <a:spLocks noChangeArrowheads="1"/>
          </p:cNvSpPr>
          <p:nvPr/>
        </p:nvSpPr>
        <p:spPr bwMode="auto">
          <a:xfrm>
            <a:off x="5880515" y="3514452"/>
            <a:ext cx="269631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4" name="Rectangle 22"/>
          <p:cNvSpPr>
            <a:spLocks noChangeArrowheads="1"/>
          </p:cNvSpPr>
          <p:nvPr/>
        </p:nvSpPr>
        <p:spPr bwMode="auto">
          <a:xfrm>
            <a:off x="6161868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5" name="Rectangle 23"/>
          <p:cNvSpPr>
            <a:spLocks noChangeArrowheads="1"/>
          </p:cNvSpPr>
          <p:nvPr/>
        </p:nvSpPr>
        <p:spPr bwMode="auto">
          <a:xfrm>
            <a:off x="6302545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6" name="Line 24"/>
          <p:cNvSpPr>
            <a:spLocks noChangeShapeType="1"/>
          </p:cNvSpPr>
          <p:nvPr/>
        </p:nvSpPr>
        <p:spPr bwMode="auto">
          <a:xfrm>
            <a:off x="5880514" y="3812902"/>
            <a:ext cx="5509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67" name="Rectangle 25"/>
          <p:cNvSpPr>
            <a:spLocks noChangeArrowheads="1"/>
          </p:cNvSpPr>
          <p:nvPr/>
        </p:nvSpPr>
        <p:spPr bwMode="auto">
          <a:xfrm>
            <a:off x="5838020" y="3527153"/>
            <a:ext cx="3606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Nr</a:t>
            </a:r>
          </a:p>
        </p:txBody>
      </p:sp>
      <p:sp>
        <p:nvSpPr>
          <p:cNvPr id="125968" name="Rectangle 26"/>
          <p:cNvSpPr>
            <a:spLocks noChangeArrowheads="1"/>
          </p:cNvSpPr>
          <p:nvPr/>
        </p:nvSpPr>
        <p:spPr bwMode="auto">
          <a:xfrm>
            <a:off x="5580112" y="3222353"/>
            <a:ext cx="92584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</a:t>
            </a:r>
          </a:p>
        </p:txBody>
      </p:sp>
      <p:sp>
        <p:nvSpPr>
          <p:cNvPr id="125969" name="Rectangle 27"/>
          <p:cNvSpPr>
            <a:spLocks noChangeArrowheads="1"/>
          </p:cNvSpPr>
          <p:nvPr/>
        </p:nvSpPr>
        <p:spPr bwMode="auto">
          <a:xfrm>
            <a:off x="5880514" y="4124052"/>
            <a:ext cx="550985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0" name="Rectangle 28"/>
          <p:cNvSpPr>
            <a:spLocks noChangeArrowheads="1"/>
          </p:cNvSpPr>
          <p:nvPr/>
        </p:nvSpPr>
        <p:spPr bwMode="auto">
          <a:xfrm>
            <a:off x="5580112" y="4060553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</a:t>
            </a:r>
          </a:p>
        </p:txBody>
      </p:sp>
      <p:sp>
        <p:nvSpPr>
          <p:cNvPr id="125971" name="Rectangle 29"/>
          <p:cNvSpPr>
            <a:spLocks noChangeArrowheads="1"/>
          </p:cNvSpPr>
          <p:nvPr/>
        </p:nvSpPr>
        <p:spPr bwMode="auto">
          <a:xfrm>
            <a:off x="7146607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2" name="Rectangle 30"/>
          <p:cNvSpPr>
            <a:spLocks noChangeArrowheads="1"/>
          </p:cNvSpPr>
          <p:nvPr/>
        </p:nvSpPr>
        <p:spPr bwMode="auto">
          <a:xfrm>
            <a:off x="7287284" y="3514452"/>
            <a:ext cx="832338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3" name="Rectangle 31"/>
          <p:cNvSpPr>
            <a:spLocks noChangeArrowheads="1"/>
          </p:cNvSpPr>
          <p:nvPr/>
        </p:nvSpPr>
        <p:spPr bwMode="auto">
          <a:xfrm>
            <a:off x="8131345" y="3514452"/>
            <a:ext cx="269631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4" name="Line 32"/>
          <p:cNvSpPr>
            <a:spLocks noChangeShapeType="1"/>
          </p:cNvSpPr>
          <p:nvPr/>
        </p:nvSpPr>
        <p:spPr bwMode="auto">
          <a:xfrm>
            <a:off x="7146607" y="3812902"/>
            <a:ext cx="12543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75" name="Rectangle 33"/>
          <p:cNvSpPr>
            <a:spLocks noChangeArrowheads="1"/>
          </p:cNvSpPr>
          <p:nvPr/>
        </p:nvSpPr>
        <p:spPr bwMode="auto">
          <a:xfrm>
            <a:off x="6986881" y="3222353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sp>
        <p:nvSpPr>
          <p:cNvPr id="125976" name="Rectangle 34"/>
          <p:cNvSpPr>
            <a:spLocks noChangeArrowheads="1"/>
          </p:cNvSpPr>
          <p:nvPr/>
        </p:nvSpPr>
        <p:spPr bwMode="auto">
          <a:xfrm>
            <a:off x="7197897" y="3527153"/>
            <a:ext cx="92584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</a:t>
            </a:r>
          </a:p>
        </p:txBody>
      </p:sp>
      <p:sp>
        <p:nvSpPr>
          <p:cNvPr id="125977" name="Rectangle 35"/>
          <p:cNvSpPr>
            <a:spLocks noChangeArrowheads="1"/>
          </p:cNvSpPr>
          <p:nvPr/>
        </p:nvSpPr>
        <p:spPr bwMode="auto">
          <a:xfrm>
            <a:off x="7146607" y="4352652"/>
            <a:ext cx="1254369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8" name="Rectangle 36"/>
          <p:cNvSpPr>
            <a:spLocks noChangeArrowheads="1"/>
          </p:cNvSpPr>
          <p:nvPr/>
        </p:nvSpPr>
        <p:spPr bwMode="auto">
          <a:xfrm>
            <a:off x="6846204" y="4289153"/>
            <a:ext cx="3324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</a:t>
            </a:r>
          </a:p>
        </p:txBody>
      </p:sp>
      <p:sp>
        <p:nvSpPr>
          <p:cNvPr id="125979" name="Line 37"/>
          <p:cNvSpPr>
            <a:spLocks noChangeShapeType="1"/>
          </p:cNvSpPr>
          <p:nvPr/>
        </p:nvSpPr>
        <p:spPr bwMode="auto">
          <a:xfrm flipH="1">
            <a:off x="6079807" y="3965302"/>
            <a:ext cx="12778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80" name="Text Box 38"/>
          <p:cNvSpPr txBox="1">
            <a:spLocks noChangeArrowheads="1"/>
          </p:cNvSpPr>
          <p:nvPr/>
        </p:nvSpPr>
        <p:spPr bwMode="auto">
          <a:xfrm>
            <a:off x="2094036" y="6081714"/>
            <a:ext cx="5168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dirty="0" smtClean="0">
                <a:latin typeface="+mn-lt"/>
                <a:sym typeface="Symbol" charset="0"/>
              </a:rPr>
              <a:t>∀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m </a:t>
            </a:r>
            <a:r>
              <a:rPr lang="de-DE" dirty="0" smtClean="0">
                <a:latin typeface="+mn-lt"/>
                <a:sym typeface="Symbol" charset="0"/>
              </a:rPr>
              <a:t>∈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Mitarbeiter : </a:t>
            </a:r>
            <a:r>
              <a:rPr lang="de-DE" dirty="0" smtClean="0">
                <a:latin typeface="+mn-lt"/>
                <a:sym typeface="Symbol" charset="0"/>
              </a:rPr>
              <a:t>∃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a </a:t>
            </a:r>
            <a:r>
              <a:rPr lang="de-DE" dirty="0" smtClean="0">
                <a:latin typeface="+mn-lt"/>
                <a:sym typeface="Symbol" charset="0"/>
              </a:rPr>
              <a:t>∈ </a:t>
            </a:r>
            <a:r>
              <a:rPr lang="de-DE" dirty="0">
                <a:latin typeface="+mn-lt"/>
              </a:rPr>
              <a:t>Abteilung: </a:t>
            </a:r>
            <a:r>
              <a:rPr lang="de-DE" dirty="0" err="1" smtClean="0">
                <a:latin typeface="+mn-lt"/>
              </a:rPr>
              <a:t>m.Abteilung</a:t>
            </a:r>
            <a:r>
              <a:rPr lang="de-DE" dirty="0" smtClean="0">
                <a:latin typeface="+mn-lt"/>
              </a:rPr>
              <a:t> = </a:t>
            </a:r>
            <a:r>
              <a:rPr lang="de-DE" dirty="0" err="1" smtClean="0">
                <a:latin typeface="+mn-lt"/>
              </a:rPr>
              <a:t>a.Nr</a:t>
            </a:r>
            <a:endParaRPr lang="de-DE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8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Referentielle 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Im allgemeinen besteht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Fremdschlüssel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einer Tabelle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aus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Liste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von Spalten,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  <a:cs typeface="ＭＳ Ｐゴシック" charset="0"/>
              </a:rPr>
            </a:br>
            <a:r>
              <a:rPr lang="de-DE" sz="1800" dirty="0" smtClean="0">
                <a:ea typeface="ＭＳ Ｐゴシック" charset="0"/>
                <a:cs typeface="ＭＳ Ｐゴシック" charset="0"/>
              </a:rPr>
              <a:t>der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eine typkompatible Liste von Spalten in S entspricht: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Sind B</a:t>
            </a:r>
            <a:r>
              <a:rPr lang="de-DE" sz="1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, B</a:t>
            </a:r>
            <a:r>
              <a:rPr lang="de-DE" sz="1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, ...,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B</a:t>
            </a:r>
            <a:r>
              <a:rPr lang="de-DE" sz="1800" baseline="-25000" dirty="0" err="1">
                <a:ea typeface="ＭＳ Ｐゴシック" charset="0"/>
                <a:cs typeface="ＭＳ Ｐゴシック" charset="0"/>
              </a:rPr>
              <a:t>n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die Primärschlüsselspalten von S, kann ihre Angabe entfallen.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90197" y="1924050"/>
            <a:ext cx="6970321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table </a:t>
            </a:r>
            <a:r>
              <a:rPr lang="de-DE" sz="1400">
                <a:latin typeface="Courier New" charset="0"/>
              </a:rPr>
              <a:t>T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(...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</a:t>
            </a:r>
            <a:r>
              <a:rPr lang="de-DE" sz="1400" b="1">
                <a:latin typeface="Courier New" charset="0"/>
              </a:rPr>
              <a:t>constraint</a:t>
            </a:r>
            <a:r>
              <a:rPr lang="de-DE" sz="1400">
                <a:latin typeface="Courier New" charset="0"/>
              </a:rPr>
              <a:t> Name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  </a:t>
            </a:r>
            <a:r>
              <a:rPr lang="de-DE" sz="1400" b="1">
                <a:latin typeface="Courier New" charset="0"/>
              </a:rPr>
              <a:t>foreign key</a:t>
            </a:r>
            <a:r>
              <a:rPr lang="de-DE" sz="1400">
                <a:latin typeface="Courier New" charset="0"/>
              </a:rPr>
              <a:t>(A</a:t>
            </a:r>
            <a:r>
              <a:rPr lang="de-DE" sz="1400" baseline="-25000">
                <a:latin typeface="Courier New" charset="0"/>
              </a:rPr>
              <a:t>1</a:t>
            </a:r>
            <a:r>
              <a:rPr lang="de-DE" sz="1400">
                <a:latin typeface="Courier New" charset="0"/>
              </a:rPr>
              <a:t>, A</a:t>
            </a:r>
            <a:r>
              <a:rPr lang="de-DE" sz="1400" baseline="-25000">
                <a:latin typeface="Courier New" charset="0"/>
              </a:rPr>
              <a:t>2</a:t>
            </a:r>
            <a:r>
              <a:rPr lang="de-DE" sz="1400">
                <a:latin typeface="Courier New" charset="0"/>
              </a:rPr>
              <a:t>, ..., A</a:t>
            </a:r>
            <a:r>
              <a:rPr lang="de-DE" sz="1400" baseline="-25000">
                <a:latin typeface="Courier New" charset="0"/>
              </a:rPr>
              <a:t>n</a:t>
            </a:r>
            <a:r>
              <a:rPr lang="de-DE" sz="1400">
                <a:latin typeface="Courier New" charset="0"/>
              </a:rPr>
              <a:t>) </a:t>
            </a:r>
            <a:r>
              <a:rPr lang="de-DE" sz="1400" b="1">
                <a:latin typeface="Courier New" charset="0"/>
              </a:rPr>
              <a:t>references</a:t>
            </a:r>
            <a:r>
              <a:rPr lang="de-DE" sz="1400">
                <a:latin typeface="Courier New" charset="0"/>
              </a:rPr>
              <a:t> (S(B</a:t>
            </a:r>
            <a:r>
              <a:rPr lang="de-DE" sz="1400" baseline="-25000">
                <a:latin typeface="Courier New" charset="0"/>
              </a:rPr>
              <a:t>1</a:t>
            </a:r>
            <a:r>
              <a:rPr lang="de-DE" sz="1400">
                <a:latin typeface="Courier New" charset="0"/>
              </a:rPr>
              <a:t>, B</a:t>
            </a:r>
            <a:r>
              <a:rPr lang="de-DE" sz="1400" baseline="-25000">
                <a:latin typeface="Courier New" charset="0"/>
              </a:rPr>
              <a:t>2</a:t>
            </a:r>
            <a:r>
              <a:rPr lang="de-DE" sz="1400">
                <a:latin typeface="Courier New" charset="0"/>
              </a:rPr>
              <a:t>, ..., B</a:t>
            </a:r>
            <a:r>
              <a:rPr lang="de-DE" sz="1400" baseline="-25000">
                <a:latin typeface="Courier New" charset="0"/>
              </a:rPr>
              <a:t>n</a:t>
            </a:r>
            <a:r>
              <a:rPr lang="de-DE" sz="1400">
                <a:latin typeface="Courier New" charset="0"/>
              </a:rPr>
              <a:t>))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336431" y="4191000"/>
            <a:ext cx="6402395" cy="643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+mn-lt"/>
              </a:rPr>
              <a:t>Beachte</a:t>
            </a:r>
            <a:r>
              <a:rPr lang="de-DE" sz="1800">
                <a:latin typeface="+mn-lt"/>
              </a:rPr>
              <a:t>: Rekursive Beziehungen (z.B. Abteilung : Oberabteilung)</a:t>
            </a:r>
          </a:p>
          <a:p>
            <a:pPr>
              <a:defRPr/>
            </a:pPr>
            <a:r>
              <a:rPr lang="de-DE" sz="1800">
                <a:latin typeface="+mn-lt"/>
              </a:rPr>
              <a:t>führen zu reflexiven Fremdschlüsseldeklarationen (S = 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3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Behandlung von Integritätsverletzungen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400" dirty="0" smtClean="0">
                <a:ea typeface="ＭＳ Ｐゴシック" charset="0"/>
              </a:rPr>
              <a:t>Annahme: Fremdschlüsselreferenz von T nach S</a:t>
            </a:r>
          </a:p>
          <a:p>
            <a:r>
              <a:rPr lang="de-DE" sz="2400" dirty="0" smtClean="0">
                <a:ea typeface="ＭＳ Ｐゴシック" charset="0"/>
              </a:rPr>
              <a:t>Fremdschlüsselintegrität durch </a:t>
            </a:r>
            <a:r>
              <a:rPr lang="de-DE" sz="2400" dirty="0">
                <a:ea typeface="ＭＳ Ｐゴシック" charset="0"/>
              </a:rPr>
              <a:t>vier Operationen </a:t>
            </a:r>
            <a:r>
              <a:rPr lang="de-DE" sz="2400" dirty="0" smtClean="0">
                <a:ea typeface="ＭＳ Ｐゴシック" charset="0"/>
              </a:rPr>
              <a:t>verletzbar:</a:t>
            </a:r>
            <a:br>
              <a:rPr lang="de-DE" sz="2400" dirty="0" smtClean="0">
                <a:ea typeface="ＭＳ Ｐゴシック" charset="0"/>
              </a:rPr>
            </a:br>
            <a:endParaRPr lang="de-DE" sz="2400" dirty="0">
              <a:ea typeface="ＭＳ Ｐゴシック" charset="0"/>
            </a:endParaRPr>
          </a:p>
          <a:p>
            <a:pPr lvl="3"/>
            <a:r>
              <a:rPr lang="de-DE" sz="1800" b="1" dirty="0" err="1" smtClean="0">
                <a:ea typeface="ＭＳ Ｐゴシック" charset="0"/>
              </a:rPr>
              <a:t>insert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into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T</a:t>
            </a:r>
          </a:p>
          <a:p>
            <a:pPr lvl="3"/>
            <a:r>
              <a:rPr lang="de-DE" sz="1800" b="1" dirty="0" smtClean="0">
                <a:ea typeface="ＭＳ Ｐゴシック" charset="0"/>
              </a:rPr>
              <a:t>update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T </a:t>
            </a:r>
            <a:r>
              <a:rPr lang="de-DE" sz="1800" b="1" dirty="0" err="1">
                <a:ea typeface="ＭＳ Ｐゴシック" charset="0"/>
              </a:rPr>
              <a:t>set</a:t>
            </a:r>
            <a:r>
              <a:rPr lang="de-DE" sz="1800" dirty="0">
                <a:ea typeface="ＭＳ Ｐゴシック" charset="0"/>
              </a:rPr>
              <a:t> ...</a:t>
            </a:r>
          </a:p>
          <a:p>
            <a:pPr lvl="3"/>
            <a:r>
              <a:rPr lang="de-DE" sz="1800" b="1" dirty="0" err="1" smtClean="0">
                <a:ea typeface="ＭＳ Ｐゴシック" charset="0"/>
              </a:rPr>
              <a:t>delete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from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S</a:t>
            </a:r>
          </a:p>
          <a:p>
            <a:pPr lvl="3"/>
            <a:r>
              <a:rPr lang="de-DE" sz="1800" b="1" dirty="0" smtClean="0">
                <a:ea typeface="ＭＳ Ｐゴシック" charset="0"/>
              </a:rPr>
              <a:t>update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S </a:t>
            </a:r>
            <a:r>
              <a:rPr lang="de-DE" sz="1800" b="1" dirty="0" err="1">
                <a:ea typeface="ＭＳ Ｐゴシック" charset="0"/>
              </a:rPr>
              <a:t>set</a:t>
            </a:r>
            <a:r>
              <a:rPr lang="de-DE" sz="1800" dirty="0">
                <a:ea typeface="ＭＳ Ｐゴシック" charset="0"/>
              </a:rPr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0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Behandlung von Integritätsverletzungen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400" dirty="0" smtClean="0">
                <a:ea typeface="ＭＳ Ｐゴシック" charset="0"/>
              </a:rPr>
              <a:t>Fall </a:t>
            </a:r>
            <a:r>
              <a:rPr lang="de-DE" sz="2400" dirty="0">
                <a:ea typeface="ＭＳ Ｐゴシック" charset="0"/>
              </a:rPr>
              <a:t>1 und </a:t>
            </a:r>
            <a:r>
              <a:rPr lang="de-DE" sz="2400" dirty="0" smtClean="0">
                <a:ea typeface="ＭＳ Ｐゴシック" charset="0"/>
              </a:rPr>
              <a:t>2:  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Fremdschlüsselreferenz in S evtl. nicht definiert (</a:t>
            </a:r>
            <a:r>
              <a:rPr lang="de-DE" sz="2000" dirty="0" smtClean="0">
                <a:ea typeface="ＭＳ Ｐゴシック" charset="0"/>
                <a:sym typeface="Wingdings"/>
              </a:rPr>
              <a:t> </a:t>
            </a:r>
            <a:r>
              <a:rPr lang="de-DE" sz="2000" dirty="0" smtClean="0">
                <a:ea typeface="ＭＳ Ｐゴシック" charset="0"/>
              </a:rPr>
              <a:t>Fehler)</a:t>
            </a:r>
          </a:p>
          <a:p>
            <a:r>
              <a:rPr lang="de-DE" sz="2400" dirty="0" smtClean="0">
                <a:ea typeface="ＭＳ Ｐゴシック" charset="0"/>
              </a:rPr>
              <a:t>Fall </a:t>
            </a:r>
            <a:r>
              <a:rPr lang="de-DE" sz="2400" dirty="0">
                <a:ea typeface="ＭＳ Ｐゴシック" charset="0"/>
              </a:rPr>
              <a:t>3 oder </a:t>
            </a:r>
            <a:r>
              <a:rPr lang="de-DE" sz="2400" dirty="0" smtClean="0">
                <a:ea typeface="ＭＳ Ｐゴシック" charset="0"/>
              </a:rPr>
              <a:t>4: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Tupel in S gelöscht, auf das Fremdschlüsselreferenz zeigt </a:t>
            </a: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>
                <a:ea typeface="ＭＳ Ｐゴシック" charset="0"/>
                <a:sym typeface="Wingdings"/>
              </a:rPr>
              <a:t> </a:t>
            </a:r>
            <a:r>
              <a:rPr lang="de-DE" sz="2000" dirty="0">
                <a:ea typeface="ＭＳ Ｐゴシック" charset="0"/>
              </a:rPr>
              <a:t>Fehler</a:t>
            </a:r>
            <a:r>
              <a:rPr lang="de-DE" sz="2000" dirty="0" smtClean="0">
                <a:ea typeface="ＭＳ Ｐゴシック" charset="0"/>
              </a:rPr>
              <a:t>)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Fehlerbehandlung kann angegeben werden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set</a:t>
            </a:r>
            <a:r>
              <a:rPr lang="de-DE" sz="1800" b="1" dirty="0" smtClean="0">
                <a:ea typeface="ＭＳ Ｐゴシック" charset="0"/>
              </a:rPr>
              <a:t> null</a:t>
            </a:r>
            <a:r>
              <a:rPr lang="de-DE" sz="1800" dirty="0" smtClean="0">
                <a:ea typeface="ＭＳ Ｐゴシック" charset="0"/>
              </a:rPr>
              <a:t>: Der Fremdschlüsselwert aller betroffener Reihen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T durch </a:t>
            </a:r>
            <a:r>
              <a:rPr lang="de-DE" sz="1800" b="1" dirty="0" smtClean="0">
                <a:ea typeface="ＭＳ Ｐゴシック" charset="0"/>
              </a:rPr>
              <a:t>null</a:t>
            </a:r>
            <a:r>
              <a:rPr lang="de-DE" sz="1800" dirty="0" smtClean="0">
                <a:ea typeface="ＭＳ Ｐゴシック" charset="0"/>
              </a:rPr>
              <a:t>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set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default</a:t>
            </a:r>
            <a:r>
              <a:rPr lang="de-DE" sz="1800" dirty="0" smtClean="0">
                <a:ea typeface="ＭＳ Ｐゴシック" charset="0"/>
              </a:rPr>
              <a:t>: Der Fremdschlüsselwert aller betroffener Reihen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T durch Standardwert der Fremdschlüsselspalte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cascade</a:t>
            </a:r>
            <a:r>
              <a:rPr lang="de-DE" sz="1800" dirty="0" smtClean="0">
                <a:ea typeface="ＭＳ Ｐゴシック" charset="0"/>
              </a:rPr>
              <a:t>: </a:t>
            </a:r>
          </a:p>
          <a:p>
            <a:pPr lvl="3"/>
            <a:r>
              <a:rPr lang="de-DE" sz="1600" dirty="0" smtClean="0">
                <a:ea typeface="ＭＳ Ｐゴシック" charset="0"/>
              </a:rPr>
              <a:t>Im Fall 3 (</a:t>
            </a:r>
            <a:r>
              <a:rPr lang="de-DE" sz="1600" b="1" dirty="0" err="1" smtClean="0">
                <a:ea typeface="ＭＳ Ｐゴシック" charset="0"/>
              </a:rPr>
              <a:t>delete</a:t>
            </a:r>
            <a:r>
              <a:rPr lang="de-DE" sz="1600" dirty="0" smtClean="0">
                <a:ea typeface="ＭＳ Ｐゴシック" charset="0"/>
              </a:rPr>
              <a:t>) betroffene Reihen in T gelöscht </a:t>
            </a:r>
          </a:p>
          <a:p>
            <a:pPr lvl="3"/>
            <a:r>
              <a:rPr lang="de-DE" sz="1600" dirty="0" smtClean="0">
                <a:ea typeface="ＭＳ Ｐゴシック" charset="0"/>
              </a:rPr>
              <a:t>Im Falle 4 (</a:t>
            </a:r>
            <a:r>
              <a:rPr lang="de-DE" sz="1600" b="1" dirty="0" smtClean="0">
                <a:ea typeface="ＭＳ Ｐゴシック" charset="0"/>
              </a:rPr>
              <a:t>update</a:t>
            </a:r>
            <a:r>
              <a:rPr lang="de-DE" sz="1600" dirty="0" smtClean="0">
                <a:ea typeface="ＭＳ Ｐゴシック" charset="0"/>
              </a:rPr>
              <a:t>) Fremdschlüsselwerte aller betroffener Reihen in T durch die </a:t>
            </a:r>
            <a:r>
              <a:rPr lang="de-DE" sz="1600" b="1" dirty="0" smtClean="0">
                <a:ea typeface="ＭＳ Ｐゴシック" charset="0"/>
              </a:rPr>
              <a:t>neuen</a:t>
            </a:r>
            <a:r>
              <a:rPr lang="de-DE" sz="1600" dirty="0" smtClean="0">
                <a:ea typeface="ＭＳ Ｐゴシック" charset="0"/>
              </a:rPr>
              <a:t> Schlüsselwerte der korrespondierenden Reihen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no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action</a:t>
            </a:r>
            <a:r>
              <a:rPr lang="de-DE" sz="1800" dirty="0" smtClean="0">
                <a:ea typeface="ＭＳ Ｐゴシック" charset="0"/>
              </a:rPr>
              <a:t>: Anweisung zur Änderung von S wird ignoriert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79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Zeitpunkt der Integritätsprüfung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000" smtClean="0">
                <a:ea typeface="ＭＳ Ｐゴシック" charset="0"/>
              </a:rPr>
              <a:t>Transaktionsende (deferrable)</a:t>
            </a:r>
          </a:p>
          <a:p>
            <a:r>
              <a:rPr lang="de-DE" sz="2000" smtClean="0">
                <a:ea typeface="ＭＳ Ｐゴシック" charset="0"/>
              </a:rPr>
              <a:t>Nach jeder SQL-Anweisung (not deferrable)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1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351693" y="266229"/>
            <a:ext cx="8440615" cy="498475"/>
          </a:xfrm>
        </p:spPr>
        <p:txBody>
          <a:bodyPr/>
          <a:lstStyle/>
          <a:p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SQL-Standardisierung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51693" y="1124744"/>
            <a:ext cx="8440615" cy="48272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SQL-86: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X3.135-1986 Database Language SQL, 1986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9075:1986 Database Language SQL, 1986</a:t>
            </a:r>
            <a:endParaRPr lang="de-DE" sz="1600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SQL-89: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X3.135-1989 Database Language SQL, 1989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9075:1989 Database Language SQL, 1989</a:t>
            </a:r>
            <a:endParaRPr lang="de-DE" sz="1600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SQL-92: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X3.135-1992 Database Language SQL, 1992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9075:1992 Database Language SQL, 1992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DIN 66315 Informationstechnik - Datenbanksprache SQL, Aug. 1993</a:t>
            </a:r>
            <a:endParaRPr lang="de-DE" sz="1600" b="1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SQL-99: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Mehrteiliger Entwurf: Database Language SQL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9075:1999: Verabschiedung der Teile 1 bis 5</a:t>
            </a:r>
            <a:br>
              <a:rPr lang="de-DE" sz="1400" kern="0" dirty="0" smtClean="0">
                <a:latin typeface="Arial" charset="0"/>
                <a:ea typeface="ＭＳ Ｐゴシック" charset="0"/>
              </a:rPr>
            </a:br>
            <a:r>
              <a:rPr lang="de-DE" sz="1400" kern="0" dirty="0" smtClean="0">
                <a:latin typeface="Arial" charset="0"/>
                <a:ea typeface="ＭＳ Ｐゴシック" charset="0"/>
              </a:rPr>
              <a:t>	</a:t>
            </a:r>
            <a:r>
              <a:rPr lang="de-DE" sz="1400" kern="0" dirty="0">
                <a:latin typeface="Arial" charset="0"/>
                <a:ea typeface="ＭＳ Ｐゴシック" charset="0"/>
              </a:rPr>
              <a:t>	</a:t>
            </a:r>
            <a:r>
              <a:rPr lang="de-DE" sz="1400" kern="0" dirty="0" smtClean="0">
                <a:latin typeface="Arial" charset="0"/>
                <a:ea typeface="ＭＳ Ｐゴシック" charset="0"/>
              </a:rPr>
              <a:t>9075:2000: Teil 10	9075:2001: Teil 9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SQL-2003/06: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Integration von XML in SQL</a:t>
            </a:r>
            <a:endParaRPr lang="de-DE" sz="1600" b="1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SQL-2011:</a:t>
            </a:r>
          </a:p>
          <a:p>
            <a:pPr lvl="2">
              <a:lnSpc>
                <a:spcPct val="90000"/>
              </a:lnSpc>
            </a:pPr>
            <a:r>
              <a:rPr lang="en-US" sz="1400" kern="0" dirty="0" smtClean="0">
                <a:latin typeface="Arial" charset="0"/>
                <a:ea typeface="ＭＳ Ｐゴシック" charset="0"/>
              </a:rPr>
              <a:t>SQL:2011 or ISO/IEC 9075:2011 </a:t>
            </a:r>
            <a:r>
              <a:rPr lang="en-US" sz="1400" kern="0" dirty="0" err="1" smtClean="0">
                <a:latin typeface="Arial" charset="0"/>
                <a:ea typeface="ＭＳ Ｐゴシック" charset="0"/>
              </a:rPr>
              <a:t>aktuelle</a:t>
            </a:r>
            <a:r>
              <a:rPr lang="en-US" sz="1400" kern="0" dirty="0" smtClean="0">
                <a:latin typeface="Arial" charset="0"/>
                <a:ea typeface="ＭＳ Ｐゴシック" charset="0"/>
              </a:rPr>
              <a:t> Version</a:t>
            </a:r>
            <a:endParaRPr lang="de-DE" sz="1800" kern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4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3" y="1196975"/>
            <a:ext cx="7789794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118615" y="6361583"/>
            <a:ext cx="102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32EF0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926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366846" y="2227734"/>
            <a:ext cx="4207120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dirty="0">
                <a:latin typeface="Courier New" charset="0"/>
              </a:rPr>
              <a:t>, Kurz)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p.Nr</a:t>
            </a:r>
            <a:r>
              <a:rPr lang="de-DE" sz="1400" dirty="0">
                <a:latin typeface="Courier New" charset="0"/>
              </a:rPr>
              <a:t>, </a:t>
            </a:r>
            <a:r>
              <a:rPr lang="de-DE" sz="1400" dirty="0" err="1">
                <a:latin typeface="Courier New" charset="0"/>
              </a:rPr>
              <a:t>a.Kurz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Projekte p, Abteilungen a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p.Titel</a:t>
            </a:r>
            <a:r>
              <a:rPr lang="de-DE" sz="1400" dirty="0">
                <a:latin typeface="Courier New" charset="0"/>
              </a:rPr>
              <a:t> = 'Telekom Statistik'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  </a:t>
            </a:r>
            <a:r>
              <a:rPr lang="de-DE" sz="1400" b="1" dirty="0" err="1">
                <a:latin typeface="Courier New" charset="0"/>
              </a:rPr>
              <a:t>and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a.Name</a:t>
            </a:r>
            <a:r>
              <a:rPr lang="de-DE" sz="1400" dirty="0">
                <a:latin typeface="Courier New" charset="0"/>
              </a:rPr>
              <a:t> = 'Unix SW'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377104" y="1484784"/>
            <a:ext cx="417195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values</a:t>
            </a:r>
            <a:r>
              <a:rPr lang="de-DE" sz="1400" dirty="0">
                <a:latin typeface="Courier New" charset="0"/>
              </a:rPr>
              <a:t> (400, 'XYZA')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355124" y="4225408"/>
            <a:ext cx="422470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update</a:t>
            </a:r>
            <a:r>
              <a:rPr lang="de-DE" sz="1400" dirty="0">
                <a:latin typeface="Courier New" charset="0"/>
              </a:rPr>
              <a:t> Projekte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set</a:t>
            </a:r>
            <a:r>
              <a:rPr lang="de-DE" sz="1400" dirty="0">
                <a:latin typeface="Courier New" charset="0"/>
              </a:rPr>
              <a:t> Budget = Budget * 1.5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Budget &gt; 150000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RDM: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Aktualisierungsoperationen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3938954" cy="5257800"/>
          </a:xfrm>
        </p:spPr>
        <p:txBody>
          <a:bodyPr/>
          <a:lstStyle/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Änderungsoperationen </a:t>
            </a:r>
            <a:r>
              <a:rPr lang="de-DE" sz="1800" dirty="0">
                <a:ea typeface="ＭＳ Ｐゴシック" charset="0"/>
              </a:rPr>
              <a:t>beziehen sich auf Relationen oder Teilrelationen (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 …):</a:t>
            </a:r>
          </a:p>
          <a:p>
            <a:r>
              <a:rPr lang="de-DE" sz="1800" b="1" dirty="0" err="1">
                <a:ea typeface="ＭＳ Ｐゴシック" charset="0"/>
              </a:rPr>
              <a:t>insert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Fügt ein einziges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ein, dessen Attributwerte als Parameter übergeben werden.</a:t>
            </a:r>
          </a:p>
          <a:p>
            <a:pPr lvl="1"/>
            <a:r>
              <a:rPr lang="de-DE" sz="1800" dirty="0">
                <a:ea typeface="ＭＳ Ｐゴシック" charset="0"/>
              </a:rPr>
              <a:t>Fügt eine Ergebnistabelle ein</a:t>
            </a:r>
            <a:r>
              <a:rPr lang="de-DE" sz="1800" dirty="0" smtClean="0">
                <a:ea typeface="ＭＳ Ｐゴシック" charset="0"/>
              </a:rPr>
              <a:t>.</a:t>
            </a:r>
            <a:endParaRPr lang="de-DE" sz="1800" dirty="0">
              <a:ea typeface="ＭＳ Ｐゴシック" charset="0"/>
              <a:cs typeface="ＭＳ Ｐゴシック" charset="0"/>
            </a:endParaRPr>
          </a:p>
          <a:p>
            <a:r>
              <a:rPr lang="de-DE" sz="1800" b="1" dirty="0">
                <a:ea typeface="ＭＳ Ｐゴシック" charset="0"/>
              </a:rPr>
              <a:t>update-Statement: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(s)</a:t>
            </a:r>
          </a:p>
          <a:p>
            <a:pPr lvl="1"/>
            <a:r>
              <a:rPr lang="de-DE" sz="1800" dirty="0">
                <a:ea typeface="ＭＳ Ｐゴシック" charset="0"/>
              </a:rPr>
              <a:t>Neue Werte oder Formeln für zu ändernde </a:t>
            </a:r>
            <a:r>
              <a:rPr lang="de-DE" sz="1800" dirty="0" smtClean="0">
                <a:ea typeface="ＭＳ Ｐゴシック" charset="0"/>
              </a:rPr>
              <a:t>Attribute</a:t>
            </a:r>
          </a:p>
          <a:p>
            <a:r>
              <a:rPr lang="de-DE" sz="1800" b="1" dirty="0" err="1">
                <a:ea typeface="ＭＳ Ｐゴシック" charset="0"/>
              </a:rPr>
              <a:t>delete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Tupel(s)</a:t>
            </a:r>
          </a:p>
          <a:p>
            <a:pPr lvl="1"/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1766" y="5501213"/>
            <a:ext cx="286777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delete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Kurz = 'MFSW';</a:t>
            </a:r>
          </a:p>
        </p:txBody>
      </p:sp>
    </p:spTree>
    <p:extLst>
      <p:ext uri="{BB962C8B-B14F-4D97-AF65-F5344CB8AC3E}">
        <p14:creationId xmlns:p14="http://schemas.microsoft.com/office/powerpoint/2010/main" val="108727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Beispiel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selbstdefinierte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verwendbar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hier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näher</a:t>
            </a:r>
            <a:r>
              <a:rPr lang="en-US" sz="2400" dirty="0" smtClean="0"/>
              <a:t> </a:t>
            </a:r>
            <a:r>
              <a:rPr lang="en-US" sz="2400" dirty="0" err="1" smtClean="0"/>
              <a:t>behandelt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198884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6684" y="1266826"/>
            <a:ext cx="8131420" cy="397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 dirty="0" smtClean="0">
                <a:latin typeface="+mn-lt"/>
              </a:rPr>
              <a:t>Große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Anzahl </a:t>
            </a:r>
            <a:r>
              <a:rPr lang="de-DE" sz="2000" dirty="0">
                <a:latin typeface="+mn-lt"/>
              </a:rPr>
              <a:t>optionaler Klauseln und schlüsselwortbasierter </a:t>
            </a:r>
            <a:r>
              <a:rPr lang="de-DE" sz="2000" dirty="0" smtClean="0">
                <a:latin typeface="+mn-lt"/>
              </a:rPr>
              <a:t>Operatoren</a:t>
            </a:r>
            <a:endParaRPr lang="de-DE" sz="2000" dirty="0">
              <a:latin typeface="+mn-lt"/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403299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</a:rPr>
              <a:t>SQL-Quelltext von Syntaxanalyse </a:t>
            </a:r>
            <a:r>
              <a:rPr lang="de-DE" sz="2000" dirty="0">
                <a:ea typeface="ＭＳ Ｐゴシック" charset="0"/>
              </a:rPr>
              <a:t>in </a:t>
            </a:r>
            <a:r>
              <a:rPr lang="de-DE" sz="2000" dirty="0" smtClean="0">
                <a:ea typeface="ＭＳ Ｐゴシック" charset="0"/>
              </a:rPr>
              <a:t>Folge </a:t>
            </a:r>
            <a:r>
              <a:rPr lang="de-DE" sz="2000" dirty="0">
                <a:ea typeface="ＭＳ Ｐゴシック" charset="0"/>
              </a:rPr>
              <a:t>von </a:t>
            </a:r>
            <a:r>
              <a:rPr lang="de-DE" sz="2000" dirty="0" smtClean="0">
                <a:ea typeface="ＭＳ Ｐゴシック" charset="0"/>
              </a:rPr>
              <a:t>Symbolen zerlegt</a:t>
            </a:r>
            <a:br>
              <a:rPr lang="de-DE" sz="2000" dirty="0" smtClean="0">
                <a:ea typeface="ＭＳ Ｐゴシック" charset="0"/>
              </a:rPr>
            </a:br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Nicht-druckbare </a:t>
            </a:r>
            <a:r>
              <a:rPr lang="de-DE" sz="2000" dirty="0">
                <a:ea typeface="ＭＳ Ｐゴシック" charset="0"/>
              </a:rPr>
              <a:t>Steuerzeichen (z.B. Zeilenvorschub) und Kommentare </a:t>
            </a:r>
            <a:r>
              <a:rPr lang="de-DE" sz="2000" dirty="0" smtClean="0">
                <a:ea typeface="ＭＳ Ｐゴシック" charset="0"/>
              </a:rPr>
              <a:t>wie </a:t>
            </a:r>
            <a:r>
              <a:rPr lang="de-DE" sz="2000" dirty="0">
                <a:ea typeface="ＭＳ Ｐゴシック" charset="0"/>
              </a:rPr>
              <a:t>Leerzeichen </a:t>
            </a:r>
            <a:r>
              <a:rPr lang="de-DE" sz="2000" dirty="0" smtClean="0">
                <a:ea typeface="ＭＳ Ｐゴシック" charset="0"/>
              </a:rPr>
              <a:t>behandelt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>
                <a:ea typeface="ＭＳ Ｐゴシック" charset="0"/>
              </a:rPr>
              <a:t>Kommentare beginnen mit </a:t>
            </a:r>
            <a:r>
              <a:rPr lang="de-DE" sz="2000" dirty="0" smtClean="0">
                <a:ea typeface="ＭＳ Ｐゴシック" charset="0"/>
              </a:rPr>
              <a:t>--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und </a:t>
            </a:r>
            <a:r>
              <a:rPr lang="de-DE" sz="2000" dirty="0">
                <a:ea typeface="ＭＳ Ｐゴシック" charset="0"/>
              </a:rPr>
              <a:t>reichen bis zum </a:t>
            </a:r>
            <a:r>
              <a:rPr lang="de-DE" sz="2000" dirty="0" smtClean="0">
                <a:ea typeface="ＭＳ Ｐゴシック" charset="0"/>
              </a:rPr>
              <a:t>Zeilenende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Kleinbuchstaben in </a:t>
            </a:r>
            <a:r>
              <a:rPr lang="de-DE" sz="2000" dirty="0">
                <a:ea typeface="ＭＳ Ｐゴシック" charset="0"/>
              </a:rPr>
              <a:t>Großbuchstaben umgewandelt,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falls </a:t>
            </a:r>
            <a:r>
              <a:rPr lang="de-DE" sz="2000" dirty="0">
                <a:ea typeface="ＭＳ Ｐゴシック" charset="0"/>
              </a:rPr>
              <a:t>sie nicht in Zeichenketten-Konstanten </a:t>
            </a:r>
            <a:r>
              <a:rPr lang="de-DE" sz="2000" dirty="0" smtClean="0">
                <a:ea typeface="ＭＳ Ｐゴシック" charset="0"/>
              </a:rPr>
              <a:t>auftreten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7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</TotalTime>
  <Words>3970</Words>
  <Application>Microsoft Macintosh PowerPoint</Application>
  <PresentationFormat>On-screen Show (4:3)</PresentationFormat>
  <Paragraphs>1737</Paragraphs>
  <Slides>68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Calibri</vt:lpstr>
      <vt:lpstr>Courier</vt:lpstr>
      <vt:lpstr>Courier New</vt:lpstr>
      <vt:lpstr>Monotype Sorts</vt:lpstr>
      <vt:lpstr>ＭＳ Ｐゴシック</vt:lpstr>
      <vt:lpstr>Myriad Pro</vt:lpstr>
      <vt:lpstr>Symbol</vt:lpstr>
      <vt:lpstr>Tahoma</vt:lpstr>
      <vt:lpstr>Times New Roman</vt:lpstr>
      <vt:lpstr>Webdings</vt:lpstr>
      <vt:lpstr>Wingdings</vt:lpstr>
      <vt:lpstr>Arial</vt:lpstr>
      <vt:lpstr>7_Standarddesign</vt:lpstr>
      <vt:lpstr>ABC FlowCharter</vt:lpstr>
      <vt:lpstr>Datenbanken: SQL </vt:lpstr>
      <vt:lpstr>RDM: Projektdatenbank</vt:lpstr>
      <vt:lpstr>SQL: Einfache Anfragen (ohne Variable)</vt:lpstr>
      <vt:lpstr>SQL: Komplexere Anfrage (mit Variablen)</vt:lpstr>
      <vt:lpstr>Join im Where-Teil</vt:lpstr>
      <vt:lpstr>Vermeidung von Variablen</vt:lpstr>
      <vt:lpstr>RDM: Aktualisierungsoperationen</vt:lpstr>
      <vt:lpstr>Ausdrücke in der Projektionsliste</vt:lpstr>
      <vt:lpstr>Lexikalische und syntaktische Regeln (1)</vt:lpstr>
      <vt:lpstr>Lexikalische und syntaktische Regeln (2)</vt:lpstr>
      <vt:lpstr>Schemata und Kataloge (1)</vt:lpstr>
      <vt:lpstr>Schemata und Kataloge (2)</vt:lpstr>
      <vt:lpstr>Schemata und Kataloge (3)</vt:lpstr>
      <vt:lpstr>Basisdatentypen und Typkompatibilität (1)</vt:lpstr>
      <vt:lpstr>Basisdatentypen und Typkompatibilität (2)</vt:lpstr>
      <vt:lpstr>Basisdatentypen und Typkompatibilität (3)</vt:lpstr>
      <vt:lpstr>Basisdatentypen und Typkompatibilität (4)</vt:lpstr>
      <vt:lpstr>Lebensdauer, Sichtbarkeit, gemeinsame Nutzung (1)</vt:lpstr>
      <vt:lpstr>Standardwerte für Spalten</vt:lpstr>
      <vt:lpstr>Null</vt:lpstr>
      <vt:lpstr>Annahmen</vt:lpstr>
      <vt:lpstr>Unvollständigkeit in den Daten</vt:lpstr>
      <vt:lpstr>NULL für nicht bekannt</vt:lpstr>
      <vt:lpstr>Nicht bekannt oder nicht anwendbar?</vt:lpstr>
      <vt:lpstr>Null-Werte</vt:lpstr>
      <vt:lpstr>Nullwerte und Wahrheitswerte</vt:lpstr>
      <vt:lpstr>Nullwerte und Wahrheitswerte</vt:lpstr>
      <vt:lpstr>RDM: Projektdatenbank</vt:lpstr>
      <vt:lpstr>Duplikatelimination</vt:lpstr>
      <vt:lpstr>Sortierordnung</vt:lpstr>
      <vt:lpstr>Aggregatfunktionen</vt:lpstr>
      <vt:lpstr>Ausdrücke in der Projektionsliste</vt:lpstr>
      <vt:lpstr>Gruppierung: Beispiel</vt:lpstr>
      <vt:lpstr>PowerPoint Presentation</vt:lpstr>
      <vt:lpstr>Aggregatfunktion und Gruppierung</vt:lpstr>
      <vt:lpstr>Ausführen einer Anfrage mit group by</vt:lpstr>
      <vt:lpstr>PowerPoint Presentation</vt:lpstr>
      <vt:lpstr>PowerPoint Presentation</vt:lpstr>
      <vt:lpstr>Ergebnis</vt:lpstr>
      <vt:lpstr>Gruppierung</vt:lpstr>
      <vt:lpstr>Elementtest</vt:lpstr>
      <vt:lpstr>Quantifizierung (eingeschränkte Form)</vt:lpstr>
      <vt:lpstr>Quantifizierung mit exists</vt:lpstr>
      <vt:lpstr>Negierter Existenzquantor</vt:lpstr>
      <vt:lpstr>Realisierung als Mengenvergleich</vt:lpstr>
      <vt:lpstr>Allquantifizierung</vt:lpstr>
      <vt:lpstr>Umformung des Kalkül-Ausdrucks ...</vt:lpstr>
      <vt:lpstr>PowerPoint Presentation</vt:lpstr>
      <vt:lpstr>Allquantifizierung durch count-Aggregation</vt:lpstr>
      <vt:lpstr>Weiterverwendung von Anfragen</vt:lpstr>
      <vt:lpstr>Sichten (1)</vt:lpstr>
      <vt:lpstr>Änderbarkeit von Sichten</vt:lpstr>
      <vt:lpstr>PowerPoint Presentation</vt:lpstr>
      <vt:lpstr>Änderbarkeit von Sichten</vt:lpstr>
      <vt:lpstr>Änderbarkeit von Sichten</vt:lpstr>
      <vt:lpstr>Integritätssicherung in SQL (1)</vt:lpstr>
      <vt:lpstr>Integritätssicherung in SQL (2)</vt:lpstr>
      <vt:lpstr>Spaltenwertintegrität</vt:lpstr>
      <vt:lpstr>Reihenintegrität</vt:lpstr>
      <vt:lpstr>Tabellenintegrität (1)</vt:lpstr>
      <vt:lpstr>Tabellenintegrität (2)</vt:lpstr>
      <vt:lpstr>Referentielle Integrität (1)</vt:lpstr>
      <vt:lpstr>Referentielle Integrität (2)</vt:lpstr>
      <vt:lpstr>Behandlung von Integritätsverletzungen (1)</vt:lpstr>
      <vt:lpstr>Behandlung von Integritätsverletzungen (2)</vt:lpstr>
      <vt:lpstr>Zeitpunkt der Integritätsprüfung</vt:lpstr>
      <vt:lpstr>SQL-Standardisierung</vt:lpstr>
      <vt:lpstr>Überblick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860</cp:revision>
  <cp:lastPrinted>2014-10-18T14:57:02Z</cp:lastPrinted>
  <dcterms:created xsi:type="dcterms:W3CDTF">2010-04-27T12:26:40Z</dcterms:created>
  <dcterms:modified xsi:type="dcterms:W3CDTF">2017-05-29T07:02:40Z</dcterms:modified>
</cp:coreProperties>
</file>