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273" r:id="rId2"/>
    <p:sldId id="332" r:id="rId3"/>
    <p:sldId id="33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75" r:id="rId13"/>
    <p:sldId id="376" r:id="rId14"/>
    <p:sldId id="377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3" r:id="rId33"/>
    <p:sldId id="362" r:id="rId34"/>
    <p:sldId id="364" r:id="rId35"/>
    <p:sldId id="365" r:id="rId36"/>
    <p:sldId id="366" r:id="rId37"/>
    <p:sldId id="371" r:id="rId38"/>
    <p:sldId id="372" r:id="rId39"/>
    <p:sldId id="373" r:id="rId40"/>
    <p:sldId id="374" r:id="rId41"/>
    <p:sldId id="330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75" autoAdjust="0"/>
  </p:normalViewPr>
  <p:slideViewPr>
    <p:cSldViewPr>
      <p:cViewPr varScale="1">
        <p:scale>
          <a:sx n="109" d="100"/>
          <a:sy n="109" d="100"/>
        </p:scale>
        <p:origin x="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29.05.17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29.05.17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41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1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Dennis Heinrich (Übungen</a:t>
            </a:r>
            <a:r>
              <a:rPr lang="de-DE" sz="2400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Tricks zur </a:t>
            </a:r>
            <a:r>
              <a:rPr lang="de-DE" dirty="0" err="1" smtClean="0"/>
              <a:t>Performanzsteigerung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C8"/>
                </a:solidFill>
              </a:rPr>
              <a:t>Spurverschiebung</a:t>
            </a:r>
            <a:r>
              <a:rPr lang="de-DE" dirty="0" smtClean="0"/>
              <a:t> (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skewing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Verschiebe Sektor 0 einer jeden Spur, </a:t>
            </a:r>
            <a:br>
              <a:rPr lang="de-DE" dirty="0" smtClean="0"/>
            </a:br>
            <a:r>
              <a:rPr lang="de-DE" dirty="0" smtClean="0"/>
              <a:t>so dass Rotationsverzögerung </a:t>
            </a:r>
            <a:br>
              <a:rPr lang="de-DE" dirty="0" smtClean="0"/>
            </a:br>
            <a:r>
              <a:rPr lang="de-DE" dirty="0" smtClean="0"/>
              <a:t>bei sequentiellem Abgriff minimiert wird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C8"/>
                </a:solidFill>
              </a:rPr>
              <a:t>Anfrageplanung</a:t>
            </a:r>
            <a:r>
              <a:rPr lang="de-DE" dirty="0" smtClean="0"/>
              <a:t> (</a:t>
            </a:r>
            <a:r>
              <a:rPr lang="de-DE" dirty="0" err="1" smtClean="0"/>
              <a:t>request</a:t>
            </a:r>
            <a:r>
              <a:rPr lang="de-DE" dirty="0" smtClean="0"/>
              <a:t> 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Falls mehrere Blockanfragen befriedigt werden müssen, wähle die Anfrage, die die kleineste Armbewegung bedarf</a:t>
            </a:r>
            <a:br>
              <a:rPr lang="de-DE" dirty="0" smtClean="0"/>
            </a:br>
            <a:r>
              <a:rPr lang="de-DE" dirty="0" smtClean="0"/>
              <a:t>(SPTF: </a:t>
            </a:r>
            <a:r>
              <a:rPr lang="de-DE" dirty="0" err="1" smtClean="0"/>
              <a:t>shortest</a:t>
            </a:r>
            <a:r>
              <a:rPr lang="de-DE" dirty="0" smtClean="0"/>
              <a:t> </a:t>
            </a:r>
            <a:r>
              <a:rPr lang="de-DE" dirty="0" err="1" smtClean="0"/>
              <a:t>positioning</a:t>
            </a:r>
            <a:r>
              <a:rPr lang="de-DE" dirty="0" smtClean="0"/>
              <a:t> time </a:t>
            </a:r>
            <a:r>
              <a:rPr lang="de-DE" dirty="0" err="1" smtClean="0"/>
              <a:t>first</a:t>
            </a:r>
            <a:r>
              <a:rPr lang="de-DE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C8"/>
                </a:solidFill>
              </a:rPr>
              <a:t>Einteilung in unterschiedliche Zonen </a:t>
            </a:r>
            <a:r>
              <a:rPr lang="de-DE" dirty="0" smtClean="0"/>
              <a:t>(</a:t>
            </a:r>
            <a:r>
              <a:rPr lang="de-DE" dirty="0" err="1" smtClean="0"/>
              <a:t>zoning</a:t>
            </a:r>
            <a:r>
              <a:rPr lang="de-DE" dirty="0" smtClean="0"/>
              <a:t>)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Mehr Sektoren in den längeren äußeren Spuren unterbringen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5-Architecture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2160240" cy="22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Festplattentechnologie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Latenz der Platten über die letzten 10 Jahre </a:t>
            </a:r>
            <a:br>
              <a:rPr lang="de-DE" dirty="0" smtClean="0"/>
            </a:br>
            <a:r>
              <a:rPr lang="de-DE" dirty="0" smtClean="0"/>
              <a:t>nur marginal verbessert (≈ 10% pro Jahr)</a:t>
            </a:r>
            <a:endParaRPr lang="de-DE" dirty="0"/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Aber:</a:t>
            </a:r>
          </a:p>
          <a:p>
            <a:pPr lvl="1"/>
            <a:r>
              <a:rPr lang="de-DE" dirty="0" smtClean="0"/>
              <a:t>Durchsatz (Transferraten) um ≈ 50% pro Jahr verbessert</a:t>
            </a:r>
          </a:p>
          <a:p>
            <a:pPr lvl="1"/>
            <a:r>
              <a:rPr lang="de-DE" dirty="0" smtClean="0"/>
              <a:t>Kapazität der Festplatten um </a:t>
            </a:r>
            <a:r>
              <a:rPr lang="de-DE" dirty="0"/>
              <a:t>≈ 50% pro </a:t>
            </a:r>
            <a:r>
              <a:rPr lang="de-DE" dirty="0" smtClean="0"/>
              <a:t>Jahr verbessert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Daher:</a:t>
            </a:r>
          </a:p>
          <a:p>
            <a:pPr lvl="1"/>
            <a:r>
              <a:rPr lang="de-DE" dirty="0" smtClean="0"/>
              <a:t>Kosten für wahlfreien Zugriff über die Zeit hinweg</a:t>
            </a:r>
            <a:br>
              <a:rPr lang="de-DE" dirty="0" smtClean="0"/>
            </a:br>
            <a:r>
              <a:rPr lang="de-DE" dirty="0" smtClean="0"/>
              <a:t>relativ gesehen immer bedeutsamer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2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Wege zur Verbesserung der I/O-Performanz</a:t>
            </a:r>
            <a:endParaRPr lang="de-DE" dirty="0"/>
          </a:p>
        </p:txBody>
      </p:sp>
      <p:pic>
        <p:nvPicPr>
          <p:cNvPr id="9" name="Bild 4" descr="Pages from 05-Architecture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90690"/>
            <a:ext cx="4299005" cy="170240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736081"/>
          </a:xfrm>
        </p:spPr>
        <p:txBody>
          <a:bodyPr/>
          <a:lstStyle/>
          <a:p>
            <a:r>
              <a:rPr lang="de-DE" dirty="0" smtClean="0"/>
              <a:t>Latenzproblem kaum zu vermeiden</a:t>
            </a:r>
          </a:p>
          <a:p>
            <a:pPr lvl="1"/>
            <a:r>
              <a:rPr lang="de-DE" dirty="0" smtClean="0"/>
              <a:t>Durchsatz </a:t>
            </a:r>
            <a:r>
              <a:rPr lang="de-DE" dirty="0" smtClean="0"/>
              <a:t>kann recht leicht gesteigert werden</a:t>
            </a:r>
            <a:br>
              <a:rPr lang="de-DE" dirty="0" smtClean="0"/>
            </a:br>
            <a:r>
              <a:rPr lang="de-DE" dirty="0" smtClean="0"/>
              <a:t>durch Ausnutzung von </a:t>
            </a:r>
            <a:r>
              <a:rPr lang="de-DE" dirty="0" smtClean="0">
                <a:solidFill>
                  <a:srgbClr val="0000C8"/>
                </a:solidFill>
              </a:rPr>
              <a:t>Parallelität</a:t>
            </a:r>
          </a:p>
          <a:p>
            <a:pPr lvl="1"/>
            <a:r>
              <a:rPr lang="de-DE" dirty="0" smtClean="0"/>
              <a:t>Z.B. durch Streifenbildung mit Parität</a:t>
            </a:r>
            <a:br>
              <a:rPr lang="de-DE" dirty="0" smtClean="0"/>
            </a:br>
            <a:r>
              <a:rPr lang="de-DE" dirty="0" smtClean="0"/>
              <a:t>(RAID-5)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Transaction </a:t>
            </a:r>
            <a:r>
              <a:rPr lang="de-DE" dirty="0"/>
              <a:t>Processing Performance Council, kurz </a:t>
            </a:r>
            <a:r>
              <a:rPr lang="de-DE" dirty="0" smtClean="0"/>
              <a:t>TPC</a:t>
            </a:r>
          </a:p>
          <a:p>
            <a:pPr lvl="1"/>
            <a:r>
              <a:rPr lang="de-DE" dirty="0" smtClean="0"/>
              <a:t>Bereitstellung standardisierter </a:t>
            </a:r>
            <a:r>
              <a:rPr lang="de-DE" dirty="0"/>
              <a:t>Benchmarks </a:t>
            </a:r>
            <a:endParaRPr lang="de-DE" dirty="0" smtClean="0"/>
          </a:p>
          <a:p>
            <a:pPr lvl="1"/>
            <a:r>
              <a:rPr lang="de-DE" dirty="0" smtClean="0"/>
              <a:t>Angaben </a:t>
            </a:r>
            <a:r>
              <a:rPr lang="de-DE" dirty="0"/>
              <a:t>über die Leistungsfähigkeit von </a:t>
            </a:r>
            <a:r>
              <a:rPr lang="de-DE" dirty="0" smtClean="0"/>
              <a:t>Transaktions- </a:t>
            </a:r>
            <a:r>
              <a:rPr lang="de-DE" dirty="0"/>
              <a:t>und Datenbankmanagementsystemen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TPM-C: Online-Transaction-Processing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843"/>
          </a:xfrm>
        </p:spPr>
        <p:txBody>
          <a:bodyPr/>
          <a:lstStyle/>
          <a:p>
            <a:r>
              <a:rPr lang="de-DE" dirty="0" smtClean="0"/>
              <a:t>Simulation der Datenverarbeitung eines Großhändlers</a:t>
            </a:r>
          </a:p>
          <a:p>
            <a:r>
              <a:rPr lang="de-DE" dirty="0" smtClean="0"/>
              <a:t>Mehrere Nutzer führen Warentransaktionen aus</a:t>
            </a:r>
          </a:p>
          <a:p>
            <a:pPr lvl="1"/>
            <a:r>
              <a:rPr lang="de-DE" dirty="0" smtClean="0"/>
              <a:t>Bestellungen und Auslieferungen</a:t>
            </a:r>
          </a:p>
          <a:p>
            <a:pPr lvl="1"/>
            <a:r>
              <a:rPr lang="de-DE" dirty="0" smtClean="0"/>
              <a:t>Bezahlungen, Prüfungen des Bearbeitungsstatus</a:t>
            </a:r>
          </a:p>
          <a:p>
            <a:pPr lvl="1"/>
            <a:r>
              <a:rPr lang="de-DE" dirty="0" smtClean="0"/>
              <a:t>Überwachung des Warenbestands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hteck 6"/>
          <p:cNvSpPr/>
          <p:nvPr/>
        </p:nvSpPr>
        <p:spPr>
          <a:xfrm>
            <a:off x="2795888" y="638037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www.tpc.org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tpcc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results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tpcc_perf_results.asp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539552" y="4070981"/>
            <a:ext cx="8352928" cy="20220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TPC-C: Ein Industrie-Laufzeittest für OLTP (V5.11)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Historie: </a:t>
            </a:r>
            <a:r>
              <a:rPr lang="de-DE" dirty="0" smtClean="0"/>
              <a:t>Bestes System 2013 (Oracle 11g auf SPARC T5-8 Server):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Server-CPU: </a:t>
            </a:r>
            <a:r>
              <a:rPr lang="de-DE" dirty="0"/>
              <a:t>SPARC T5 </a:t>
            </a:r>
            <a:r>
              <a:rPr lang="de-DE" dirty="0" smtClean="0"/>
              <a:t>3,6 GHz, #Prozessoren: 8, #Kerne (total): 128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Client-CPUs:  </a:t>
            </a:r>
            <a:r>
              <a:rPr lang="it-IT" dirty="0"/>
              <a:t>Intel </a:t>
            </a:r>
            <a:r>
              <a:rPr lang="it-IT" dirty="0" err="1"/>
              <a:t>Xeon</a:t>
            </a:r>
            <a:r>
              <a:rPr lang="it-IT" dirty="0"/>
              <a:t> E5-2690 </a:t>
            </a:r>
            <a:r>
              <a:rPr lang="it-IT" dirty="0" smtClean="0"/>
              <a:t>2,9 GHz, #Clients: 8, #</a:t>
            </a:r>
            <a:r>
              <a:rPr lang="it-IT" dirty="0" err="1" smtClean="0"/>
              <a:t>Proz</a:t>
            </a:r>
            <a:r>
              <a:rPr lang="it-IT" dirty="0" smtClean="0"/>
              <a:t>. 32, #</a:t>
            </a:r>
            <a:r>
              <a:rPr lang="it-IT" dirty="0" err="1" smtClean="0"/>
              <a:t>Kerne</a:t>
            </a:r>
            <a:r>
              <a:rPr lang="it-IT" dirty="0" smtClean="0"/>
              <a:t>: 256</a:t>
            </a:r>
            <a:endParaRPr lang="de-DE" dirty="0" smtClean="0"/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In der Summe 8,5 </a:t>
            </a:r>
            <a:r>
              <a:rPr lang="de-DE" dirty="0" err="1" smtClean="0"/>
              <a:t>Mio</a:t>
            </a:r>
            <a:r>
              <a:rPr lang="de-DE" dirty="0" smtClean="0"/>
              <a:t> Transaktionen pro Minute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Kosten</a:t>
            </a:r>
            <a:r>
              <a:rPr lang="de-DE" dirty="0"/>
              <a:t>: $</a:t>
            </a:r>
            <a:r>
              <a:rPr lang="de-DE" dirty="0" smtClean="0"/>
              <a:t>4.663.073 </a:t>
            </a:r>
            <a:r>
              <a:rPr lang="de-DE" dirty="0"/>
              <a:t>USD, mit $0,55 USD/</a:t>
            </a:r>
            <a:r>
              <a:rPr lang="de-DE" dirty="0" err="1"/>
              <a:t>tpmC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7755"/>
            <a:ext cx="6768751" cy="68876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Solid-State Disks als Alternative zur Festplatte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Anpassung von Datenbanken auf Geräteeigenschaften ist immer noch Forschungsgegenstand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Screen Shot 2015-05-20 at 19.5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299598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87274" y="5445224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Wikipedia Solid-State Disk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724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Netzwerk-Speicher ist kein Flaschenhals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Durchsatz Festplatte (SSD): &gt;500 MB/s (Serial ATA)</a:t>
            </a:r>
          </a:p>
          <a:p>
            <a:pPr marL="342900" lvl="1" indent="-342900">
              <a:buFontTx/>
              <a:buChar char="•"/>
            </a:pPr>
            <a:r>
              <a:rPr lang="de-DE" dirty="0" smtClean="0"/>
              <a:t>SDRAM: 50 </a:t>
            </a:r>
            <a:r>
              <a:rPr lang="de-DE" dirty="0" err="1" smtClean="0"/>
              <a:t>Gbit</a:t>
            </a:r>
            <a:r>
              <a:rPr lang="de-DE" dirty="0" smtClean="0"/>
              <a:t>/s </a:t>
            </a:r>
            <a:r>
              <a:rPr lang="de-DE" dirty="0"/>
              <a:t>(Latenz: ∼ </a:t>
            </a:r>
            <a:r>
              <a:rPr lang="de-DE" dirty="0" err="1" smtClean="0"/>
              <a:t>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Ethernet</a:t>
            </a:r>
          </a:p>
          <a:p>
            <a:pPr lvl="1"/>
            <a:r>
              <a:rPr lang="de-DE" dirty="0" smtClean="0"/>
              <a:t>100-Gbit/s heute (Latenz: ∼ </a:t>
            </a:r>
            <a:r>
              <a:rPr lang="de-DE" dirty="0" err="1" smtClean="0">
                <a:latin typeface="Symbol" charset="2"/>
                <a:cs typeface="Symbol" charset="2"/>
              </a:rPr>
              <a:t>m</a:t>
            </a:r>
            <a:r>
              <a:rPr lang="de-DE" dirty="0" err="1" smtClean="0"/>
              <a:t>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400 </a:t>
            </a:r>
            <a:r>
              <a:rPr lang="de-DE" dirty="0" err="1" smtClean="0"/>
              <a:t>Gbit</a:t>
            </a:r>
            <a:r>
              <a:rPr lang="de-DE" dirty="0" smtClean="0"/>
              <a:t>/s erwartet in 2017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Warum also nicht Datenbank-Speicher über das Netzwerk referenzieren?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Speichernetzwerk (Storage Area Network, SAN)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Block-basierter Netzwerkzugriff auf Speicher</a:t>
            </a:r>
          </a:p>
          <a:p>
            <a:pPr lvl="1"/>
            <a:r>
              <a:rPr lang="de-DE" dirty="0" smtClean="0"/>
              <a:t>Als logische Platten betrachtet </a:t>
            </a:r>
            <a:br>
              <a:rPr lang="de-DE" dirty="0" smtClean="0"/>
            </a:br>
            <a:r>
              <a:rPr lang="de-DE" dirty="0" smtClean="0"/>
              <a:t>(Suche Block 4711 von Disk 42)</a:t>
            </a:r>
          </a:p>
          <a:p>
            <a:pPr lvl="1"/>
            <a:r>
              <a:rPr lang="de-DE" dirty="0" smtClean="0"/>
              <a:t>Nicht wie bei NFS (Network File System)</a:t>
            </a:r>
          </a:p>
          <a:p>
            <a:r>
              <a:rPr lang="de-DE" dirty="0" smtClean="0"/>
              <a:t>SAN-Speichergeräte abstrahieren von RAID oder physikalischen Platten und zeigen sich dem DBMS als logische Platten</a:t>
            </a:r>
          </a:p>
          <a:p>
            <a:pPr lvl="1"/>
            <a:r>
              <a:rPr lang="de-DE" dirty="0" smtClean="0"/>
              <a:t>Hardwarebeschleunigung und einfachere Verwaltung</a:t>
            </a:r>
          </a:p>
          <a:p>
            <a:r>
              <a:rPr lang="de-DE" dirty="0" smtClean="0"/>
              <a:t>Üblicherweise lokale Netzwerke mit multiplen Servern und Speicherressourcen</a:t>
            </a:r>
          </a:p>
          <a:p>
            <a:pPr lvl="1"/>
            <a:r>
              <a:rPr lang="de-DE" dirty="0" smtClean="0"/>
              <a:t>Bessere Fehlertoleranz und erhöhte Flexibilität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Cloud</a:t>
            </a:r>
            <a:r>
              <a:rPr lang="de-DE" dirty="0" smtClean="0"/>
              <a:t>-Speicher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Cluster von vielen Standard-PCs (z.B. Google, Amazon)</a:t>
            </a:r>
          </a:p>
          <a:p>
            <a:pPr lvl="1"/>
            <a:r>
              <a:rPr lang="de-DE" dirty="0" smtClean="0"/>
              <a:t>Systemkosten vs. Zuverlässigkeit und Performanz</a:t>
            </a:r>
          </a:p>
          <a:p>
            <a:pPr lvl="1"/>
            <a:r>
              <a:rPr lang="de-DE" dirty="0" smtClean="0"/>
              <a:t>Verwendung massiver Replikation von Datenspeichern</a:t>
            </a:r>
          </a:p>
          <a:p>
            <a:r>
              <a:rPr lang="de-DE" dirty="0" smtClean="0"/>
              <a:t>CPU-Zyklen und Disk-Kapazität als Service</a:t>
            </a:r>
          </a:p>
          <a:p>
            <a:pPr lvl="1"/>
            <a:r>
              <a:rPr lang="de-DE" dirty="0" smtClean="0"/>
              <a:t>Amazons „</a:t>
            </a:r>
            <a:r>
              <a:rPr lang="de-DE" dirty="0" err="1" smtClean="0"/>
              <a:t>Elastic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(EC</a:t>
            </a:r>
            <a:r>
              <a:rPr lang="de-DE" baseline="-25000" dirty="0" smtClean="0"/>
              <a:t>2</a:t>
            </a:r>
            <a:r>
              <a:rPr lang="de-DE" dirty="0" smtClean="0"/>
              <a:t>)“</a:t>
            </a:r>
          </a:p>
          <a:p>
            <a:pPr lvl="2"/>
            <a:r>
              <a:rPr lang="de-DE" dirty="0" smtClean="0"/>
              <a:t>Kosten pro Stunde &lt;10 Cent</a:t>
            </a:r>
          </a:p>
          <a:p>
            <a:pPr lvl="1"/>
            <a:r>
              <a:rPr lang="de-DE" dirty="0" smtClean="0"/>
              <a:t>Amazons „Simple Storage System (S3)“</a:t>
            </a:r>
          </a:p>
          <a:p>
            <a:pPr lvl="2"/>
            <a:r>
              <a:rPr lang="de-DE" smtClean="0"/>
              <a:t>„Unendlicher“ </a:t>
            </a:r>
            <a:r>
              <a:rPr lang="de-DE" dirty="0" smtClean="0"/>
              <a:t>Speicher für Objekte in einer Größe zwischen 1 Byte und 5 GB mit Key-Value-Struktur</a:t>
            </a:r>
          </a:p>
          <a:p>
            <a:pPr lvl="3"/>
            <a:r>
              <a:rPr lang="de-DE" dirty="0" smtClean="0"/>
              <a:t>Latenz: 100 </a:t>
            </a:r>
            <a:r>
              <a:rPr lang="de-DE" dirty="0" err="1" smtClean="0"/>
              <a:t>ms</a:t>
            </a:r>
            <a:r>
              <a:rPr lang="de-DE" dirty="0" smtClean="0"/>
              <a:t> bis 1s</a:t>
            </a:r>
          </a:p>
          <a:p>
            <a:r>
              <a:rPr lang="de-DE" dirty="0" smtClean="0"/>
              <a:t>Datenbank auf Basis von S3 entwickelt in 2008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608855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M. </a:t>
            </a:r>
            <a:r>
              <a:rPr lang="de-DE" sz="1100" dirty="0" err="1">
                <a:solidFill>
                  <a:srgbClr val="0000FF"/>
                </a:solidFill>
              </a:rPr>
              <a:t>Brantner</a:t>
            </a:r>
            <a:r>
              <a:rPr lang="de-DE" sz="1100" dirty="0">
                <a:solidFill>
                  <a:srgbClr val="0000FF"/>
                </a:solidFill>
              </a:rPr>
              <a:t>, D. </a:t>
            </a:r>
            <a:r>
              <a:rPr lang="de-DE" sz="1100" dirty="0" err="1">
                <a:solidFill>
                  <a:srgbClr val="0000FF"/>
                </a:solidFill>
              </a:rPr>
              <a:t>Florescu</a:t>
            </a:r>
            <a:r>
              <a:rPr lang="de-DE" sz="1100" dirty="0">
                <a:solidFill>
                  <a:srgbClr val="0000FF"/>
                </a:solidFill>
              </a:rPr>
              <a:t>, D. Graf, D. Kossmann, T. </a:t>
            </a:r>
            <a:r>
              <a:rPr lang="de-DE" sz="1100" dirty="0" err="1">
                <a:solidFill>
                  <a:srgbClr val="0000FF"/>
                </a:solidFill>
              </a:rPr>
              <a:t>Kraska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Building</a:t>
            </a:r>
            <a:r>
              <a:rPr lang="de-DE" sz="1100" dirty="0">
                <a:solidFill>
                  <a:srgbClr val="0000FF"/>
                </a:solidFill>
              </a:rPr>
              <a:t> a </a:t>
            </a:r>
            <a:r>
              <a:rPr lang="de-DE" sz="1100" dirty="0" err="1">
                <a:solidFill>
                  <a:srgbClr val="0000FF"/>
                </a:solidFill>
              </a:rPr>
              <a:t>database</a:t>
            </a:r>
            <a:r>
              <a:rPr lang="de-DE" sz="1100" dirty="0">
                <a:solidFill>
                  <a:srgbClr val="0000FF"/>
                </a:solidFill>
              </a:rPr>
              <a:t> on S3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 smtClean="0">
                <a:solidFill>
                  <a:srgbClr val="0000FF"/>
                </a:solidFill>
              </a:rPr>
              <a:t>Proceedings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>
                <a:solidFill>
                  <a:srgbClr val="0000FF"/>
                </a:solidFill>
              </a:rPr>
              <a:t>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2008 ACM SIGMOD International Conference on Management of Data (SIGMOD '08), S. 251-264, </a:t>
            </a:r>
            <a:r>
              <a:rPr lang="de-DE" sz="1100" b="1" dirty="0">
                <a:solidFill>
                  <a:srgbClr val="FF0000"/>
                </a:solidFill>
              </a:rPr>
              <a:t>2008 </a:t>
            </a:r>
          </a:p>
        </p:txBody>
      </p:sp>
    </p:spTree>
    <p:extLst>
      <p:ext uri="{BB962C8B-B14F-4D97-AF65-F5344CB8AC3E}">
        <p14:creationId xmlns:p14="http://schemas.microsoft.com/office/powerpoint/2010/main" val="1273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4653135"/>
            <a:ext cx="2787110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7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des externen Speichers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Abstraktion von technischen Details der Speichermedien</a:t>
            </a:r>
          </a:p>
          <a:p>
            <a:r>
              <a:rPr lang="de-DE" dirty="0" smtClean="0"/>
              <a:t>Konzepte der Seite (</a:t>
            </a:r>
            <a:r>
              <a:rPr lang="de-DE" dirty="0" err="1" smtClean="0"/>
              <a:t>page</a:t>
            </a:r>
            <a:r>
              <a:rPr lang="de-DE" dirty="0" smtClean="0"/>
              <a:t>) mit typischerweise 4-64KB als Speichereinheiten für die restlichen Komponenten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Verzeichnis für Abbildung</a:t>
            </a:r>
            <a:br>
              <a:rPr lang="de-DE" dirty="0" smtClean="0"/>
            </a:br>
            <a:r>
              <a:rPr lang="de-DE" dirty="0" smtClean="0"/>
              <a:t>            </a:t>
            </a:r>
            <a:r>
              <a:rPr lang="de-DE" dirty="0" smtClean="0">
                <a:solidFill>
                  <a:srgbClr val="FF0000"/>
                </a:solidFill>
              </a:rPr>
              <a:t>Seitennummer 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 Physikalischer Speicherort</a:t>
            </a:r>
            <a:r>
              <a:rPr lang="de-DE" dirty="0" smtClean="0">
                <a:sym typeface="Wingdings"/>
              </a:rPr>
              <a:t/>
            </a:r>
            <a:br>
              <a:rPr lang="de-DE" dirty="0" smtClean="0">
                <a:sym typeface="Wingdings"/>
              </a:rPr>
            </a:br>
            <a:r>
              <a:rPr lang="de-DE" dirty="0" smtClean="0">
                <a:sym typeface="Wingdings"/>
              </a:rPr>
              <a:t>wobei der physikalische Speicherort</a:t>
            </a: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Betriebssystemdatei inkl. Versatz,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Angabe Kopf-Sektor-Spur einer Festplatte </a:t>
            </a:r>
            <a:r>
              <a:rPr lang="de-DE" dirty="0" smtClean="0">
                <a:sym typeface="Wingdings"/>
              </a:rPr>
              <a:t>oder</a:t>
            </a: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Angabe für Bandgerät und -nummer inkl. Versatz</a:t>
            </a:r>
            <a:endParaRPr lang="de-DE" dirty="0" smtClean="0">
              <a:sym typeface="Wingdings"/>
            </a:endParaRPr>
          </a:p>
          <a:p>
            <a:pPr marL="57150" indent="0">
              <a:buNone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    sein kann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9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leerer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Verwendete Techniken: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Liste der freien Seiten</a:t>
            </a:r>
          </a:p>
          <a:p>
            <a:pPr lvl="1"/>
            <a:r>
              <a:rPr lang="de-DE" dirty="0" smtClean="0"/>
              <a:t>Hinzufügung falls Seite nicht mehr verwendet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Bitmap mit einem Bit für jede Seite</a:t>
            </a:r>
          </a:p>
          <a:p>
            <a:pPr lvl="1"/>
            <a:r>
              <a:rPr lang="de-DE" dirty="0" smtClean="0"/>
              <a:t>Umklappen des Bits </a:t>
            </a:r>
            <a:r>
              <a:rPr lang="de-DE" dirty="0" err="1" smtClean="0"/>
              <a:t>k</a:t>
            </a:r>
            <a:r>
              <a:rPr lang="de-DE" dirty="0" smtClean="0"/>
              <a:t>, wenn Seite </a:t>
            </a:r>
            <a:r>
              <a:rPr lang="de-DE" dirty="0" err="1" smtClean="0"/>
              <a:t>k</a:t>
            </a:r>
            <a:r>
              <a:rPr lang="de-DE" dirty="0" smtClean="0"/>
              <a:t> (de-)</a:t>
            </a:r>
            <a:r>
              <a:rPr lang="de-DE" dirty="0" err="1" smtClean="0"/>
              <a:t>alloziert</a:t>
            </a:r>
            <a:r>
              <a:rPr lang="de-DE" dirty="0" smtClean="0"/>
              <a:t>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4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32048" y="1124744"/>
            <a:ext cx="7993261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/>
              <a:t>Verwendete Techniken: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Liste der freien Seiten</a:t>
            </a:r>
          </a:p>
          <a:p>
            <a:pPr lvl="1"/>
            <a:r>
              <a:rPr lang="de-DE" sz="2400" dirty="0" smtClean="0"/>
              <a:t>- Hinzufügung </a:t>
            </a:r>
            <a:r>
              <a:rPr lang="de-DE" sz="2400" dirty="0"/>
              <a:t>falls Seite nicht mehr </a:t>
            </a:r>
            <a:r>
              <a:rPr lang="de-DE" sz="2400" dirty="0" smtClean="0"/>
              <a:t>verwendet</a:t>
            </a:r>
            <a:endParaRPr lang="de-DE" sz="2400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Bitmap mit einem Bit für jede Seite</a:t>
            </a:r>
          </a:p>
          <a:p>
            <a:pPr lvl="1"/>
            <a:r>
              <a:rPr lang="de-DE" sz="2400" dirty="0" smtClean="0"/>
              <a:t>- Umklappen </a:t>
            </a:r>
            <a:r>
              <a:rPr lang="de-DE" sz="2400" dirty="0"/>
              <a:t>des Bits </a:t>
            </a:r>
            <a:r>
              <a:rPr lang="de-DE" sz="2400" dirty="0" err="1"/>
              <a:t>k</a:t>
            </a:r>
            <a:r>
              <a:rPr lang="de-DE" sz="2400" dirty="0"/>
              <a:t>, wenn Seite </a:t>
            </a:r>
            <a:r>
              <a:rPr lang="de-DE" sz="2400" dirty="0" err="1"/>
              <a:t>k</a:t>
            </a:r>
            <a:r>
              <a:rPr lang="de-DE" sz="2400" dirty="0"/>
              <a:t> (de-)</a:t>
            </a:r>
            <a:r>
              <a:rPr lang="de-DE" sz="2400" dirty="0" err="1"/>
              <a:t>alloziert</a:t>
            </a:r>
            <a:r>
              <a:rPr lang="de-DE" sz="2400" dirty="0"/>
              <a:t> </a:t>
            </a:r>
            <a:r>
              <a:rPr lang="de-DE" sz="2400" dirty="0" smtClean="0"/>
              <a:t>wird</a:t>
            </a:r>
            <a:endParaRPr lang="de-DE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645024"/>
            <a:ext cx="8136904" cy="26642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Erhöhung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des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sequentiellen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Zugriffs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sollten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hintereinanderliegende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Seiten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verwendet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werden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Welche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Technik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, 1.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oder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2.,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würden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Sie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wählen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, um dieses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unterstützen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04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4089054"/>
            <a:ext cx="2787110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4064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Puffer-Verwalter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3664" y="1196975"/>
            <a:ext cx="4330824" cy="4968875"/>
          </a:xfrm>
        </p:spPr>
        <p:txBody>
          <a:bodyPr/>
          <a:lstStyle/>
          <a:p>
            <a:r>
              <a:rPr lang="de-DE" dirty="0" smtClean="0"/>
              <a:t>Vermittelt zwischen externem und internem Speicher (Hauptspeicher)</a:t>
            </a:r>
          </a:p>
          <a:p>
            <a:r>
              <a:rPr lang="de-DE" dirty="0" smtClean="0"/>
              <a:t>Verwaltet hierzu einen besonderen Bereich im Hauptspeicher, den</a:t>
            </a:r>
            <a:br>
              <a:rPr lang="de-DE" dirty="0" smtClean="0"/>
            </a:br>
            <a:r>
              <a:rPr lang="de-DE" dirty="0" smtClean="0"/>
              <a:t>Pufferbereich (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)</a:t>
            </a:r>
          </a:p>
          <a:p>
            <a:r>
              <a:rPr lang="de-DE" dirty="0" smtClean="0"/>
              <a:t>Externe Seiten in Rahmen des Pufferbereichs laden</a:t>
            </a:r>
          </a:p>
          <a:p>
            <a:r>
              <a:rPr lang="de-DE" dirty="0" smtClean="0"/>
              <a:t>Verdrängungsstrategie falls Pufferbereich voll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12" name="Gruppierung 11"/>
          <p:cNvGrpSpPr/>
          <p:nvPr/>
        </p:nvGrpSpPr>
        <p:grpSpPr>
          <a:xfrm>
            <a:off x="365592" y="1362508"/>
            <a:ext cx="3966423" cy="4029336"/>
            <a:chOff x="365592" y="2012953"/>
            <a:chExt cx="3608545" cy="3665781"/>
          </a:xfrm>
        </p:grpSpPr>
        <p:pic>
          <p:nvPicPr>
            <p:cNvPr id="6" name="Bild 5" descr="Pages from 05-Architecture-8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92" y="2293092"/>
              <a:ext cx="2550224" cy="338564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755576" y="2012953"/>
              <a:ext cx="1800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Seitenanforderungen</a:t>
              </a:r>
              <a:endParaRPr lang="de-DE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66025" y="2420888"/>
              <a:ext cx="1008112" cy="47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Haupt-</a:t>
              </a:r>
              <a:br>
                <a:rPr lang="de-DE" sz="1400" dirty="0" smtClean="0"/>
              </a:br>
              <a:r>
                <a:rPr lang="de-DE" sz="1400" dirty="0" err="1" smtClean="0"/>
                <a:t>speicher</a:t>
              </a:r>
              <a:endParaRPr lang="de-DE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947761" y="3172372"/>
              <a:ext cx="1008112" cy="280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Seite</a:t>
              </a:r>
              <a:endParaRPr lang="de-DE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955126" y="3573016"/>
              <a:ext cx="1008112" cy="47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freier Rahmen</a:t>
              </a:r>
              <a:endParaRPr lang="de-DE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816739" y="4613613"/>
              <a:ext cx="100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Festplatte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4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Schnittstelle zum Puffer-Verwalter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Funktion </a:t>
            </a:r>
            <a:r>
              <a:rPr lang="de-DE" dirty="0" err="1" smtClean="0">
                <a:solidFill>
                  <a:srgbClr val="FF0000"/>
                </a:solidFill>
              </a:rPr>
              <a:t>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für Anfragen nach Seiten und </a:t>
            </a:r>
            <a:br>
              <a:rPr lang="de-DE" dirty="0" smtClean="0"/>
            </a:br>
            <a:r>
              <a:rPr lang="de-DE" dirty="0" err="1" smtClean="0">
                <a:solidFill>
                  <a:srgbClr val="FF0000"/>
                </a:solidFill>
              </a:rPr>
              <a:t>unpin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für Freistellungen von Seiten nach Verwendung</a:t>
            </a:r>
          </a:p>
          <a:p>
            <a:r>
              <a:rPr lang="de-DE" dirty="0" err="1" smtClean="0">
                <a:solidFill>
                  <a:srgbClr val="0000C8"/>
                </a:solidFill>
              </a:rPr>
              <a:t>pin</a:t>
            </a:r>
            <a:r>
              <a:rPr lang="de-DE" dirty="0" smtClean="0">
                <a:solidFill>
                  <a:srgbClr val="0000C8"/>
                </a:solidFill>
              </a:rPr>
              <a:t>(</a:t>
            </a:r>
            <a:r>
              <a:rPr lang="de-DE" dirty="0" err="1" smtClean="0">
                <a:solidFill>
                  <a:srgbClr val="0000C8"/>
                </a:solidFill>
              </a:rPr>
              <a:t>pageno</a:t>
            </a:r>
            <a:r>
              <a:rPr lang="de-DE" dirty="0" smtClean="0">
                <a:solidFill>
                  <a:srgbClr val="0000C8"/>
                </a:solidFill>
              </a:rPr>
              <a:t>)</a:t>
            </a:r>
          </a:p>
          <a:p>
            <a:pPr lvl="1"/>
            <a:r>
              <a:rPr lang="de-DE" dirty="0" smtClean="0"/>
              <a:t>Anfrage nach Seitennummer </a:t>
            </a:r>
            <a:r>
              <a:rPr lang="de-DE" dirty="0" err="1" smtClean="0"/>
              <a:t>pageno</a:t>
            </a:r>
            <a:endParaRPr lang="de-DE" dirty="0" smtClean="0"/>
          </a:p>
          <a:p>
            <a:pPr lvl="1"/>
            <a:r>
              <a:rPr lang="de-DE" dirty="0" smtClean="0"/>
              <a:t>Lade Seite in Hauptspeicher falls nötig</a:t>
            </a:r>
          </a:p>
          <a:p>
            <a:pPr lvl="1"/>
            <a:r>
              <a:rPr lang="de-DE" dirty="0" smtClean="0"/>
              <a:t>Rückgabe einer Referenz auf </a:t>
            </a:r>
            <a:r>
              <a:rPr lang="de-DE" dirty="0" err="1" smtClean="0"/>
              <a:t>pageno</a:t>
            </a:r>
            <a:endParaRPr lang="de-DE" dirty="0" smtClean="0"/>
          </a:p>
          <a:p>
            <a:r>
              <a:rPr lang="de-DE" dirty="0" err="1" smtClean="0">
                <a:solidFill>
                  <a:srgbClr val="0000C8"/>
                </a:solidFill>
              </a:rPr>
              <a:t>unpin</a:t>
            </a:r>
            <a:r>
              <a:rPr lang="de-DE" dirty="0" smtClean="0">
                <a:solidFill>
                  <a:srgbClr val="0000C8"/>
                </a:solidFill>
              </a:rPr>
              <a:t>(</a:t>
            </a:r>
            <a:r>
              <a:rPr lang="de-DE" dirty="0" err="1" smtClean="0">
                <a:solidFill>
                  <a:srgbClr val="0000C8"/>
                </a:solidFill>
              </a:rPr>
              <a:t>pageno</a:t>
            </a:r>
            <a:r>
              <a:rPr lang="de-DE" dirty="0" smtClean="0">
                <a:solidFill>
                  <a:srgbClr val="0000C8"/>
                </a:solidFill>
              </a:rPr>
              <a:t>, </a:t>
            </a:r>
            <a:r>
              <a:rPr lang="de-DE" dirty="0" err="1" smtClean="0">
                <a:solidFill>
                  <a:srgbClr val="0000C8"/>
                </a:solidFill>
              </a:rPr>
              <a:t>dirty</a:t>
            </a:r>
            <a:r>
              <a:rPr lang="de-DE" dirty="0" smtClean="0">
                <a:solidFill>
                  <a:srgbClr val="0000C8"/>
                </a:solidFill>
              </a:rPr>
              <a:t>)</a:t>
            </a:r>
          </a:p>
          <a:p>
            <a:pPr lvl="1"/>
            <a:r>
              <a:rPr lang="de-DE" dirty="0" smtClean="0"/>
              <a:t>Freistellung einer Seite </a:t>
            </a:r>
            <a:r>
              <a:rPr lang="de-DE" dirty="0" err="1" smtClean="0"/>
              <a:t>pageno</a:t>
            </a:r>
            <a:r>
              <a:rPr lang="de-DE" dirty="0"/>
              <a:t> </a:t>
            </a:r>
            <a:r>
              <a:rPr lang="de-DE" dirty="0" smtClean="0"/>
              <a:t>zur möglichen Auslagerung</a:t>
            </a:r>
          </a:p>
          <a:p>
            <a:pPr lvl="1"/>
            <a:r>
              <a:rPr lang="de-DE" dirty="0" err="1" smtClean="0"/>
              <a:t>dirty</a:t>
            </a:r>
            <a:r>
              <a:rPr lang="de-DE" dirty="0" smtClean="0"/>
              <a:t> = </a:t>
            </a:r>
            <a:r>
              <a:rPr lang="de-DE" dirty="0" err="1" smtClean="0"/>
              <a:t>true</a:t>
            </a:r>
            <a:r>
              <a:rPr lang="de-DE" dirty="0" smtClean="0"/>
              <a:t> bei Modifikationen der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7020272" y="5229200"/>
            <a:ext cx="1800200" cy="936104"/>
          </a:xfrm>
          <a:prstGeom prst="cloudCallout">
            <a:avLst>
              <a:gd name="adj1" fmla="val -81172"/>
              <a:gd name="adj2" fmla="val -421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Wofür nötig?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von </a:t>
            </a:r>
            <a:r>
              <a:rPr lang="de-DE" dirty="0" err="1" smtClean="0"/>
              <a:t>pin</a:t>
            </a:r>
            <a:r>
              <a:rPr lang="de-DE" dirty="0" smtClean="0"/>
              <a:t>()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Pages from 05-Architecture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1340768"/>
            <a:ext cx="7544808" cy="4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von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Pages from 05-Architecture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8837"/>
            <a:ext cx="6819187" cy="1822131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699792" y="3717032"/>
            <a:ext cx="3888432" cy="1800200"/>
          </a:xfrm>
          <a:prstGeom prst="cloudCallout">
            <a:avLst>
              <a:gd name="adj1" fmla="val -57433"/>
              <a:gd name="adj2" fmla="val -896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Warum werden Seiten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nicht gleich beim </a:t>
            </a:r>
            <a:r>
              <a:rPr lang="de-DE" dirty="0" err="1" smtClean="0">
                <a:solidFill>
                  <a:schemeClr val="tx1"/>
                </a:solidFill>
              </a:rPr>
              <a:t>unpin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zurückgeschrieben?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Verdrängungsstrategien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Effektivität des Puffer-Verwalters hängt von der gewählten Verdrängungsstrategie ab, z.B.:</a:t>
            </a:r>
            <a:endParaRPr lang="de-DE" dirty="0"/>
          </a:p>
          <a:p>
            <a:r>
              <a:rPr lang="de-DE" dirty="0" smtClean="0">
                <a:solidFill>
                  <a:srgbClr val="0000C8"/>
                </a:solidFill>
              </a:rPr>
              <a:t>Least </a:t>
            </a:r>
            <a:r>
              <a:rPr lang="de-DE" dirty="0" err="1" smtClean="0">
                <a:solidFill>
                  <a:srgbClr val="0000C8"/>
                </a:solidFill>
              </a:rPr>
              <a:t>Recently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r>
              <a:rPr lang="de-DE" dirty="0" err="1" smtClean="0">
                <a:solidFill>
                  <a:srgbClr val="0000C8"/>
                </a:solidFill>
              </a:rPr>
              <a:t>Used</a:t>
            </a:r>
            <a:r>
              <a:rPr lang="de-DE" dirty="0" smtClean="0">
                <a:solidFill>
                  <a:srgbClr val="0000C8"/>
                </a:solidFill>
              </a:rPr>
              <a:t> (LRU)</a:t>
            </a:r>
          </a:p>
          <a:p>
            <a:pPr lvl="1"/>
            <a:r>
              <a:rPr lang="de-DE" dirty="0" smtClean="0"/>
              <a:t>Verdrängung der Seite mit längszurückliegendem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LRU-</a:t>
            </a:r>
            <a:r>
              <a:rPr lang="de-DE" dirty="0" err="1" smtClean="0">
                <a:solidFill>
                  <a:srgbClr val="0000C8"/>
                </a:solidFill>
              </a:rPr>
              <a:t>k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Wie LRU, aber </a:t>
            </a:r>
            <a:r>
              <a:rPr lang="de-DE" dirty="0" err="1" smtClean="0"/>
              <a:t>k</a:t>
            </a:r>
            <a:r>
              <a:rPr lang="de-DE" dirty="0" smtClean="0"/>
              <a:t>-letztes </a:t>
            </a:r>
            <a:r>
              <a:rPr lang="de-DE" dirty="0" err="1" smtClean="0"/>
              <a:t>unpin</a:t>
            </a:r>
            <a:r>
              <a:rPr lang="de-DE" dirty="0" smtClean="0"/>
              <a:t>(), nicht letztes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Most </a:t>
            </a:r>
            <a:r>
              <a:rPr lang="de-DE" dirty="0" err="1" smtClean="0">
                <a:solidFill>
                  <a:srgbClr val="0000C8"/>
                </a:solidFill>
              </a:rPr>
              <a:t>Recently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r>
              <a:rPr lang="de-DE" dirty="0" err="1" smtClean="0">
                <a:solidFill>
                  <a:srgbClr val="0000C8"/>
                </a:solidFill>
              </a:rPr>
              <a:t>Used</a:t>
            </a:r>
            <a:r>
              <a:rPr lang="de-DE" dirty="0" smtClean="0">
                <a:solidFill>
                  <a:srgbClr val="0000C8"/>
                </a:solidFill>
              </a:rPr>
              <a:t> (MRU)</a:t>
            </a:r>
          </a:p>
          <a:p>
            <a:pPr lvl="1"/>
            <a:r>
              <a:rPr lang="de-DE" dirty="0" smtClean="0"/>
              <a:t>Verdrängung der Seite mit jüngstem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Random</a:t>
            </a:r>
          </a:p>
          <a:p>
            <a:pPr lvl="1"/>
            <a:r>
              <a:rPr lang="de-DE" dirty="0" smtClean="0"/>
              <a:t>Verdrängung einer </a:t>
            </a:r>
            <a:br>
              <a:rPr lang="de-DE" dirty="0" smtClean="0"/>
            </a:br>
            <a:r>
              <a:rPr lang="de-DE" dirty="0" smtClean="0"/>
              <a:t>beliebigen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5301208"/>
            <a:ext cx="3744416" cy="864096"/>
          </a:xfrm>
          <a:prstGeom prst="cloudCallout">
            <a:avLst>
              <a:gd name="adj1" fmla="val -45275"/>
              <a:gd name="adj2" fmla="val -75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Wann welche Strategie einsetzen?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Pufferverwaltung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00C8"/>
                </a:solidFill>
              </a:rPr>
              <a:t>Prefetching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Antizipation von Anfragen, um CPU- und I/O-Aktivität</a:t>
            </a:r>
            <a:br>
              <a:rPr lang="de-DE" dirty="0" smtClean="0"/>
            </a:br>
            <a:r>
              <a:rPr lang="de-DE" dirty="0" smtClean="0"/>
              <a:t> zu überlappen </a:t>
            </a:r>
          </a:p>
          <a:p>
            <a:pPr lvl="2"/>
            <a:r>
              <a:rPr lang="de-DE" dirty="0" smtClean="0"/>
              <a:t>Spekulatives </a:t>
            </a:r>
            <a:r>
              <a:rPr lang="de-DE" dirty="0" err="1" smtClean="0"/>
              <a:t>Prefetching</a:t>
            </a:r>
            <a:r>
              <a:rPr lang="de-DE" dirty="0" smtClean="0"/>
              <a:t>: Nehme sequentiellen Seitenzugriff an und lese im Vorwege</a:t>
            </a:r>
          </a:p>
          <a:p>
            <a:pPr lvl="2"/>
            <a:r>
              <a:rPr lang="de-DE" dirty="0" err="1" smtClean="0"/>
              <a:t>Prefetch</a:t>
            </a:r>
            <a:r>
              <a:rPr lang="de-DE" dirty="0" smtClean="0"/>
              <a:t>-Listen mit Instruktionen für den Pufferverwalter für </a:t>
            </a:r>
            <a:r>
              <a:rPr lang="de-DE" dirty="0" err="1" smtClean="0"/>
              <a:t>Prefetch</a:t>
            </a:r>
            <a:r>
              <a:rPr lang="de-DE" dirty="0" smtClean="0"/>
              <a:t>-Seiten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Fixierungs- oder Verdrängungsempfehlung</a:t>
            </a:r>
          </a:p>
          <a:p>
            <a:pPr lvl="1"/>
            <a:r>
              <a:rPr lang="de-DE" dirty="0" smtClean="0"/>
              <a:t>Höherer Code kann Fixierung (z.B. für Indexseiten) oder schnelle Verdrängung (bei seq. Scans) empfehlen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Partitionierte Pufferbereiche</a:t>
            </a:r>
          </a:p>
          <a:p>
            <a:pPr lvl="1"/>
            <a:r>
              <a:rPr lang="de-DE" dirty="0" smtClean="0"/>
              <a:t>Z.B. separate Bereiche für Index und Tabellen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wurden mit Zustimmung des Autors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7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Datenbanken vs. Betriebssysteme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Haben wir nicht gerade ein Betriebssystem entworfen?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Ja</a:t>
            </a:r>
          </a:p>
          <a:p>
            <a:pPr lvl="1"/>
            <a:r>
              <a:rPr lang="de-DE" dirty="0" smtClean="0"/>
              <a:t>Verwaltung für externen Speicher und Pufferverwaltung ähnlich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Aber</a:t>
            </a:r>
          </a:p>
          <a:p>
            <a:pPr lvl="1"/>
            <a:r>
              <a:rPr lang="de-DE" dirty="0" smtClean="0"/>
              <a:t>DBMS weiß mehr über Zugriffsmuster (z.B. </a:t>
            </a:r>
            <a:r>
              <a:rPr lang="de-DE" dirty="0" err="1" smtClean="0"/>
              <a:t>Prefetching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Limitationen von Betriebssystemen häufig zu stark für DBMS (Obergrenzen für Dateigrößen, Plattformunabhängigkeit nicht gegeben)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3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Datenbanken vs. Betriebssysteme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Gegenseitige Störung möglich</a:t>
            </a:r>
          </a:p>
          <a:p>
            <a:pPr lvl="1"/>
            <a:r>
              <a:rPr lang="de-DE" dirty="0" smtClean="0"/>
              <a:t>Doppelte Seitenverwaltung</a:t>
            </a:r>
          </a:p>
          <a:p>
            <a:pPr lvl="1"/>
            <a:r>
              <a:rPr lang="de-DE" dirty="0" smtClean="0"/>
              <a:t>DMBS-Transaktionen vs</a:t>
            </a:r>
            <a:r>
              <a:rPr lang="de-DE" dirty="0"/>
              <a:t>.</a:t>
            </a:r>
            <a:r>
              <a:rPr lang="de-DE" dirty="0" smtClean="0"/>
              <a:t> Transaktionen auf Dateien organisiert vom Betriebssystem (</a:t>
            </a:r>
            <a:r>
              <a:rPr lang="de-DE" dirty="0" err="1" smtClean="0"/>
              <a:t>journalling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DBMS Pufferbereiche durch Betriebssystem ausgelagert</a:t>
            </a:r>
          </a:p>
          <a:p>
            <a:pPr lvl="1"/>
            <a:r>
              <a:rPr lang="de-DE" dirty="0" smtClean="0"/>
              <a:t>DBMS schalten Betriebssystemdienste aus</a:t>
            </a:r>
          </a:p>
          <a:p>
            <a:pPr lvl="2"/>
            <a:r>
              <a:rPr lang="de-DE" dirty="0" smtClean="0"/>
              <a:t>Direkter Zugriff auf Festplatten</a:t>
            </a:r>
          </a:p>
          <a:p>
            <a:pPr lvl="2"/>
            <a:r>
              <a:rPr lang="de-DE" dirty="0" smtClean="0"/>
              <a:t>Eigene Prozessverwaltung</a:t>
            </a:r>
          </a:p>
          <a:p>
            <a:pPr lvl="2"/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3546570"/>
            <a:ext cx="2787110" cy="32718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53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2880097"/>
          </a:xfrm>
        </p:spPr>
        <p:txBody>
          <a:bodyPr/>
          <a:lstStyle/>
          <a:p>
            <a:r>
              <a:rPr lang="de-DE" dirty="0" smtClean="0"/>
              <a:t>Seitenverwaltung unbeeinflusst vom Inhalt</a:t>
            </a:r>
          </a:p>
          <a:p>
            <a:r>
              <a:rPr lang="de-DE" dirty="0" smtClean="0"/>
              <a:t>DBMS verwaltet Tabellen von </a:t>
            </a:r>
            <a:r>
              <a:rPr lang="de-DE" dirty="0" err="1" smtClean="0"/>
              <a:t>Tupeln</a:t>
            </a:r>
            <a:r>
              <a:rPr lang="de-DE" dirty="0" smtClean="0"/>
              <a:t>, Indexstrukturen, ...</a:t>
            </a:r>
          </a:p>
          <a:p>
            <a:r>
              <a:rPr lang="de-DE" dirty="0" smtClean="0"/>
              <a:t>Tabellen sind Dateien von Datensätzen (</a:t>
            </a:r>
            <a:r>
              <a:rPr lang="de-DE" dirty="0" err="1" smtClean="0"/>
              <a:t>records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Datei besteht aus einer oder mehrerer Seiten</a:t>
            </a:r>
          </a:p>
          <a:p>
            <a:pPr lvl="1"/>
            <a:r>
              <a:rPr lang="de-DE" dirty="0" smtClean="0"/>
              <a:t>Jede Seite speichert eine oder mehrere Datensätze</a:t>
            </a:r>
          </a:p>
          <a:p>
            <a:pPr lvl="1"/>
            <a:r>
              <a:rPr lang="de-DE" dirty="0" smtClean="0"/>
              <a:t>Jeder Datensatz korrespondiert zu einem </a:t>
            </a:r>
            <a:r>
              <a:rPr lang="de-DE" dirty="0" err="1" smtClean="0"/>
              <a:t>Tupel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6" name="Bild 5" descr="Pages from 05-Architecture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25309"/>
            <a:ext cx="6405160" cy="22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Heap-Dateien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Wichtigster Dateityp: Speicherung von Datensätzen mit willkürlicher Ordnung (konform mit SQL)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C8"/>
                </a:solidFill>
              </a:rPr>
              <a:t>Verkettete Liste von Seiten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  Einfach zu implementieren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Viele Seiten auf der Liste der freie Seiten </a:t>
            </a:r>
            <a:br>
              <a:rPr lang="de-DE" dirty="0" smtClean="0"/>
            </a:br>
            <a:r>
              <a:rPr lang="de-DE" dirty="0" smtClean="0"/>
              <a:t>  (haben also noch Kapazität)</a:t>
            </a:r>
          </a:p>
          <a:p>
            <a:pPr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Viele Seiten anzufassen bis passende Seite gefunden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Pages from 05-Architecture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1341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Heap-Dateien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Verzeichnis von Seiten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lvl="1"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Verwendung als Abbildung mit Informationen über freie</a:t>
            </a:r>
            <a:br>
              <a:rPr lang="de-DE" dirty="0" smtClean="0"/>
            </a:br>
            <a:r>
              <a:rPr lang="de-DE" dirty="0" smtClean="0"/>
              <a:t>  Plätze (Granularität ist Abwägungssache)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de-DE" dirty="0" smtClean="0"/>
              <a:t>Suche nach freien Plätzen effizient</a:t>
            </a:r>
          </a:p>
          <a:p>
            <a:pPr lvl="1">
              <a:buClr>
                <a:srgbClr val="FF0000"/>
              </a:buClr>
              <a:buFont typeface="Lucida Grande"/>
              <a:buChar char="✗"/>
            </a:pPr>
            <a:r>
              <a:rPr lang="de-DE" dirty="0" smtClean="0"/>
              <a:t>Zusatzaufwand für Verzeichnisspeicher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5-Architecture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2869"/>
            <a:ext cx="5576510" cy="20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Freispeicher-Verzeichnis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152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Welche Seite soll für neuen Datensatz gewählt werden?</a:t>
            </a:r>
          </a:p>
          <a:p>
            <a:r>
              <a:rPr lang="de-DE" sz="2400" dirty="0" err="1" smtClean="0">
                <a:solidFill>
                  <a:srgbClr val="0000C8"/>
                </a:solidFill>
              </a:rPr>
              <a:t>Append</a:t>
            </a:r>
            <a:r>
              <a:rPr lang="de-DE" sz="2400" dirty="0" smtClean="0">
                <a:solidFill>
                  <a:srgbClr val="0000C8"/>
                </a:solidFill>
              </a:rPr>
              <a:t> </a:t>
            </a:r>
            <a:r>
              <a:rPr lang="de-DE" sz="2400" dirty="0" err="1" smtClean="0">
                <a:solidFill>
                  <a:srgbClr val="0000C8"/>
                </a:solidFill>
              </a:rPr>
              <a:t>Only</a:t>
            </a:r>
            <a:endParaRPr lang="de-DE" sz="2400" dirty="0" smtClean="0">
              <a:solidFill>
                <a:srgbClr val="0000C8"/>
              </a:solidFill>
            </a:endParaRPr>
          </a:p>
          <a:p>
            <a:pPr lvl="1"/>
            <a:r>
              <a:rPr lang="de-DE" sz="2000" dirty="0" smtClean="0"/>
              <a:t>Immer in letzte Seite einfügen, sonst neue Seite anfordern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Best-Fit</a:t>
            </a:r>
          </a:p>
          <a:p>
            <a:pPr lvl="1"/>
            <a:r>
              <a:rPr lang="de-DE" sz="2000" dirty="0" smtClean="0"/>
              <a:t>Alle Seiten müssen betrachtet werden, Reduzierung der Fragmentierung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First-Fit</a:t>
            </a:r>
          </a:p>
          <a:p>
            <a:pPr lvl="1"/>
            <a:r>
              <a:rPr lang="de-DE" sz="2000" dirty="0" smtClean="0"/>
              <a:t>Suche vom Anfang, nehme erste Seite mit genug Platz</a:t>
            </a:r>
          </a:p>
          <a:p>
            <a:pPr lvl="1"/>
            <a:r>
              <a:rPr lang="de-DE" sz="2000" dirty="0" smtClean="0"/>
              <a:t>Erste Seiten füllen sich schnell, werden immer wieder betrachtet</a:t>
            </a:r>
          </a:p>
          <a:p>
            <a:r>
              <a:rPr lang="de-DE" sz="2200" dirty="0" smtClean="0">
                <a:solidFill>
                  <a:srgbClr val="0000C8"/>
                </a:solidFill>
              </a:rPr>
              <a:t>Next-Fit</a:t>
            </a:r>
          </a:p>
          <a:p>
            <a:pPr lvl="1"/>
            <a:r>
              <a:rPr lang="de-DE" sz="2000" dirty="0" smtClean="0"/>
              <a:t>Verwalte Zeiger und führe Suche fort, wo Suche beim vorigen Male endete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5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einer 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4330824" cy="3384922"/>
          </a:xfrm>
        </p:spPr>
        <p:txBody>
          <a:bodyPr/>
          <a:lstStyle/>
          <a:p>
            <a:r>
              <a:rPr lang="de-DE" dirty="0" smtClean="0"/>
              <a:t>Datensatz-Kennung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record</a:t>
            </a:r>
            <a:r>
              <a:rPr lang="de-DE" dirty="0"/>
              <a:t> </a:t>
            </a:r>
            <a:r>
              <a:rPr lang="de-DE" dirty="0" err="1" smtClean="0"/>
              <a:t>identifier</a:t>
            </a:r>
            <a:r>
              <a:rPr lang="de-DE" dirty="0" smtClean="0"/>
              <a:t>, </a:t>
            </a:r>
            <a:r>
              <a:rPr lang="de-DE" dirty="0" err="1" smtClean="0"/>
              <a:t>rid</a:t>
            </a:r>
            <a:r>
              <a:rPr lang="de-DE" dirty="0" smtClean="0"/>
              <a:t>)</a:t>
            </a:r>
          </a:p>
          <a:p>
            <a:r>
              <a:rPr lang="de-DE" dirty="0" smtClean="0"/>
              <a:t>Datensatz-Position</a:t>
            </a:r>
            <a:br>
              <a:rPr lang="de-DE" dirty="0" smtClean="0"/>
            </a:br>
            <a:r>
              <a:rPr lang="de-DE" dirty="0" smtClean="0"/>
              <a:t>(Versatz auf der Seite)</a:t>
            </a:r>
            <a:br>
              <a:rPr lang="de-DE" dirty="0" smtClean="0"/>
            </a:br>
            <a:r>
              <a:rPr lang="de-DE" dirty="0" err="1" smtClean="0"/>
              <a:t>Slotno</a:t>
            </a:r>
            <a:r>
              <a:rPr lang="de-DE" dirty="0" smtClean="0"/>
              <a:t> x Bytes pro Slot</a:t>
            </a:r>
          </a:p>
          <a:p>
            <a:r>
              <a:rPr lang="de-DE" dirty="0" smtClean="0"/>
              <a:t>Datensatz gelöscht?</a:t>
            </a:r>
          </a:p>
          <a:p>
            <a:pPr lvl="1"/>
            <a:r>
              <a:rPr lang="de-DE" dirty="0" err="1" smtClean="0"/>
              <a:t>rid</a:t>
            </a:r>
            <a:r>
              <a:rPr lang="de-DE" dirty="0" smtClean="0"/>
              <a:t> sollte sich nicht ändern</a:t>
            </a:r>
          </a:p>
          <a:p>
            <a:pPr lvl="1"/>
            <a:r>
              <a:rPr lang="de-DE" dirty="0" smtClean="0"/>
              <a:t>Slot-Verzeichnis (Bitmap)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 descr="Pages from 05-Architecture-1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2789425" cy="1224136"/>
          </a:xfrm>
          <a:prstGeom prst="rect">
            <a:avLst/>
          </a:prstGeom>
        </p:spPr>
      </p:pic>
      <p:pic>
        <p:nvPicPr>
          <p:cNvPr id="8" name="Bild 7" descr="Pages from 05-Architecture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9" y="1196752"/>
            <a:ext cx="39201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einer Seite: Felder variabler Länge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3970784" cy="4968875"/>
          </a:xfrm>
        </p:spPr>
        <p:txBody>
          <a:bodyPr/>
          <a:lstStyle/>
          <a:p>
            <a:r>
              <a:rPr lang="de-DE" sz="2400" dirty="0" smtClean="0"/>
              <a:t>Felder variabler Länge zum Ende verschoben</a:t>
            </a:r>
          </a:p>
          <a:p>
            <a:pPr lvl="1"/>
            <a:r>
              <a:rPr lang="de-DE" sz="2000" dirty="0" smtClean="0"/>
              <a:t>Platzhalter zeigt auf Position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400" dirty="0" smtClean="0"/>
              <a:t>Slot-Verzeichnis zeigt auf Start eines Feldes</a:t>
            </a:r>
          </a:p>
          <a:p>
            <a:r>
              <a:rPr lang="de-DE" sz="2400" dirty="0" smtClean="0"/>
              <a:t>Felder können auf Seite verschoben werden </a:t>
            </a:r>
            <a:br>
              <a:rPr lang="de-DE" sz="2400" dirty="0" smtClean="0"/>
            </a:br>
            <a:r>
              <a:rPr lang="de-DE" sz="2400" dirty="0" smtClean="0"/>
              <a:t>(z.B. wenn sich Feldgröße ändert)</a:t>
            </a:r>
          </a:p>
          <a:p>
            <a:r>
              <a:rPr lang="de-DE" sz="2400" dirty="0" smtClean="0"/>
              <a:t>Einführung einer Vorwärtsreferenz, wenn Feld nicht auf Seite passt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Pages from 05-Architecture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09" y="1052736"/>
            <a:ext cx="4459295" cy="511256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195736" y="2420888"/>
            <a:ext cx="1872208" cy="360040"/>
          </a:xfrm>
          <a:prstGeom prst="cloudCallout">
            <a:avLst>
              <a:gd name="adj1" fmla="val -72151"/>
              <a:gd name="adj2" fmla="val -75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Warum?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Wolkenförmige Legende 6"/>
          <p:cNvSpPr/>
          <p:nvPr/>
        </p:nvSpPr>
        <p:spPr>
          <a:xfrm>
            <a:off x="2843808" y="6237312"/>
            <a:ext cx="4176464" cy="360040"/>
          </a:xfrm>
          <a:prstGeom prst="cloudCallout">
            <a:avLst>
              <a:gd name="adj1" fmla="val -18509"/>
              <a:gd name="adj2" fmla="val -957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Was passiert bei Updates?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Seiteneinteilungen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Im Beispiel wurden Datensätzen zeilenweise angeordnet: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Spaltenweise Anordnung genauso möglich: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Pages from 05-Architecture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2" y="1772816"/>
            <a:ext cx="6726593" cy="1693088"/>
          </a:xfrm>
          <a:prstGeom prst="rect">
            <a:avLst/>
          </a:prstGeom>
        </p:spPr>
      </p:pic>
      <p:pic>
        <p:nvPicPr>
          <p:cNvPr id="7" name="Bild 6" descr="Pages from 05-Architecture-15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7119394" cy="1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Speicher: Platten und Dateien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Verwalter für externen Speicher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uppierung 18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FFFF00"/>
          </a:solidFill>
        </p:grpSpPr>
        <p:sp>
          <p:nvSpPr>
            <p:cNvPr id="3" name="Oval 2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4" name="Oval 23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3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Seitenanordnungen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Vorgestellte Schemata heißen auch:</a:t>
            </a:r>
          </a:p>
          <a:p>
            <a:pPr lvl="1"/>
            <a:r>
              <a:rPr lang="de-DE" dirty="0" err="1" smtClean="0"/>
              <a:t>Row</a:t>
            </a:r>
            <a:r>
              <a:rPr lang="de-DE" dirty="0" smtClean="0"/>
              <a:t>-Store</a:t>
            </a:r>
          </a:p>
          <a:p>
            <a:pPr lvl="1"/>
            <a:r>
              <a:rPr lang="de-DE" dirty="0" err="1" smtClean="0"/>
              <a:t>Column</a:t>
            </a:r>
            <a:r>
              <a:rPr lang="de-DE" dirty="0" smtClean="0"/>
              <a:t>-Store</a:t>
            </a:r>
          </a:p>
          <a:p>
            <a:r>
              <a:rPr lang="de-DE" dirty="0" smtClean="0"/>
              <a:t>Anwendungen für verschiedene</a:t>
            </a:r>
            <a:br>
              <a:rPr lang="de-DE" dirty="0" smtClean="0"/>
            </a:br>
            <a:r>
              <a:rPr lang="de-DE" dirty="0" smtClean="0"/>
              <a:t>Lasttypen und Anwendungs-</a:t>
            </a:r>
            <a:br>
              <a:rPr lang="de-DE" dirty="0" smtClean="0"/>
            </a:br>
            <a:r>
              <a:rPr lang="de-DE" dirty="0" err="1" smtClean="0"/>
              <a:t>kontexte</a:t>
            </a:r>
            <a:r>
              <a:rPr lang="de-DE" dirty="0" smtClean="0"/>
              <a:t> (z.B. OLAP)</a:t>
            </a:r>
          </a:p>
          <a:p>
            <a:r>
              <a:rPr lang="de-DE" dirty="0" smtClean="0"/>
              <a:t>Unterschiedliche</a:t>
            </a:r>
            <a:br>
              <a:rPr lang="de-DE" dirty="0" smtClean="0"/>
            </a:br>
            <a:r>
              <a:rPr lang="de-DE" dirty="0" smtClean="0"/>
              <a:t>Kompressionsmöglichkeiten</a:t>
            </a:r>
          </a:p>
          <a:p>
            <a:r>
              <a:rPr lang="de-DE" dirty="0" smtClean="0"/>
              <a:t>Kombination möglich:</a:t>
            </a:r>
          </a:p>
          <a:p>
            <a:pPr lvl="1"/>
            <a:r>
              <a:rPr lang="de-DE" dirty="0" smtClean="0"/>
              <a:t>Unterteilung einer Seite in Miniseiten </a:t>
            </a:r>
          </a:p>
          <a:p>
            <a:pPr lvl="1"/>
            <a:r>
              <a:rPr lang="de-DE" dirty="0" smtClean="0"/>
              <a:t>mit entsprechender Aufteilung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Pages from 05-Architecture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024336" cy="253320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339752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Ailamaki</a:t>
            </a:r>
            <a:r>
              <a:rPr lang="de-DE" sz="1200" dirty="0">
                <a:solidFill>
                  <a:srgbClr val="0000FF"/>
                </a:solidFill>
              </a:rPr>
              <a:t> et al. </a:t>
            </a:r>
            <a:r>
              <a:rPr lang="de-DE" sz="1200" dirty="0" err="1">
                <a:solidFill>
                  <a:srgbClr val="0000FF"/>
                </a:solidFill>
              </a:rPr>
              <a:t>Weaving</a:t>
            </a:r>
            <a:r>
              <a:rPr lang="de-DE" sz="1200" dirty="0">
                <a:solidFill>
                  <a:srgbClr val="0000FF"/>
                </a:solidFill>
              </a:rPr>
              <a:t> Relations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Cache Performance. VLDB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178312" cy="5167313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Kennzeichen von Speichermedien</a:t>
            </a:r>
          </a:p>
          <a:p>
            <a:pPr lvl="1"/>
            <a:r>
              <a:rPr lang="de-DE" dirty="0" smtClean="0">
                <a:ea typeface="ＭＳ Ｐゴシック" charset="0"/>
              </a:rPr>
              <a:t>Wahlfreier Zugriff langsam (I/O-Komplexität)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Verwalter für externen Speicher</a:t>
            </a:r>
          </a:p>
          <a:p>
            <a:pPr lvl="1"/>
            <a:r>
              <a:rPr lang="de-DE" dirty="0" smtClean="0">
                <a:ea typeface="ＭＳ Ｐゴシック" charset="0"/>
              </a:rPr>
              <a:t>Abstraktion von Hardware-Details</a:t>
            </a:r>
          </a:p>
          <a:p>
            <a:pPr lvl="1"/>
            <a:r>
              <a:rPr lang="de-DE" dirty="0" smtClean="0">
                <a:ea typeface="ＭＳ Ｐゴシック" charset="0"/>
              </a:rPr>
              <a:t>Seitennummer </a:t>
            </a:r>
            <a:r>
              <a:rPr lang="de-DE" dirty="0" smtClean="0">
                <a:ea typeface="ＭＳ Ｐゴシック" charset="0"/>
                <a:sym typeface="Wingdings"/>
              </a:rPr>
              <a:t> Physikalischer Speicherort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  <a:sym typeface="Wingdings"/>
              </a:rPr>
              <a:t>Puffer-Verwalter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Seiten-Caching im Hauptspeicher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Verdrängungsstrategie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  <a:sym typeface="Wingdings"/>
              </a:rPr>
              <a:t>Dateiorganisation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Stabile </a:t>
            </a:r>
            <a:r>
              <a:rPr lang="de-DE" dirty="0" err="1" smtClean="0">
                <a:ea typeface="ＭＳ Ｐゴシック" charset="0"/>
                <a:sym typeface="Wingdings"/>
              </a:rPr>
              <a:t>Record</a:t>
            </a:r>
            <a:r>
              <a:rPr lang="de-DE" dirty="0" smtClean="0">
                <a:ea typeface="ＭＳ Ｐゴシック" charset="0"/>
                <a:sym typeface="Wingdings"/>
              </a:rPr>
              <a:t>-Bezeichner (</a:t>
            </a:r>
            <a:r>
              <a:rPr lang="de-DE" dirty="0" err="1" smtClean="0">
                <a:ea typeface="ＭＳ Ｐゴシック" charset="0"/>
                <a:sym typeface="Wingdings"/>
              </a:rPr>
              <a:t>rids</a:t>
            </a:r>
            <a:r>
              <a:rPr lang="de-DE" dirty="0" smtClean="0">
                <a:ea typeface="ＭＳ Ｐゴシック" charset="0"/>
                <a:sym typeface="Wingdings"/>
              </a:rPr>
              <a:t>)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Verwaltung statischer und dynamischer Felder</a:t>
            </a:r>
            <a:endParaRPr lang="de-DE" dirty="0">
              <a:ea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0209"/>
              </p:ext>
            </p:extLst>
          </p:nvPr>
        </p:nvGraphicFramePr>
        <p:xfrm>
          <a:off x="7196886" y="2636912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3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86" y="2636912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Speicherhierarchie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254"/>
            <a:ext cx="8229600" cy="4969098"/>
          </a:xfrm>
        </p:spPr>
        <p:txBody>
          <a:bodyPr/>
          <a:lstStyle/>
          <a:p>
            <a:r>
              <a:rPr lang="de-DE" sz="2400" dirty="0" smtClean="0"/>
              <a:t>CPU (mit Registern)	Bytes			&lt; 1 </a:t>
            </a:r>
            <a:r>
              <a:rPr lang="de-DE" sz="2400" dirty="0" err="1" smtClean="0"/>
              <a:t>ns</a:t>
            </a:r>
            <a:endParaRPr lang="de-DE" sz="2400" dirty="0" smtClean="0"/>
          </a:p>
          <a:p>
            <a:r>
              <a:rPr lang="de-DE" sz="2400" dirty="0" smtClean="0"/>
              <a:t>Cache-Speicher		Kilo-/Mega-Bytes	&lt; 10 </a:t>
            </a:r>
            <a:r>
              <a:rPr lang="de-DE" sz="2400" dirty="0" err="1" smtClean="0"/>
              <a:t>ns</a:t>
            </a:r>
            <a:endParaRPr lang="de-DE" sz="2400" dirty="0" smtClean="0"/>
          </a:p>
          <a:p>
            <a:r>
              <a:rPr lang="de-DE" sz="2400" dirty="0" smtClean="0"/>
              <a:t>Hauptspeicher		Giga-Bytes		20-100 </a:t>
            </a:r>
            <a:r>
              <a:rPr lang="de-DE" sz="2400" dirty="0" err="1" smtClean="0"/>
              <a:t>ns</a:t>
            </a:r>
            <a:endParaRPr lang="de-DE" sz="2400" dirty="0" smtClean="0"/>
          </a:p>
          <a:p>
            <a:r>
              <a:rPr lang="de-DE" sz="2400" dirty="0"/>
              <a:t>Flash-</a:t>
            </a:r>
            <a:r>
              <a:rPr lang="de-DE" sz="2400" dirty="0" smtClean="0"/>
              <a:t>Speicher		</a:t>
            </a:r>
            <a:r>
              <a:rPr lang="de-DE" sz="2400" dirty="0" err="1" smtClean="0"/>
              <a:t>Giga</a:t>
            </a:r>
            <a:r>
              <a:rPr lang="de-DE" sz="2400" dirty="0" smtClean="0"/>
              <a:t>/</a:t>
            </a:r>
            <a:r>
              <a:rPr lang="de-DE" sz="2400" dirty="0" err="1" smtClean="0"/>
              <a:t>Tera</a:t>
            </a:r>
            <a:r>
              <a:rPr lang="de-DE" sz="2400" dirty="0" smtClean="0"/>
              <a:t>-Bytes	30-250 </a:t>
            </a:r>
            <a:r>
              <a:rPr lang="de-DE" sz="2400" dirty="0" err="1" smtClean="0">
                <a:latin typeface="Symbol" charset="2"/>
                <a:cs typeface="Symbol" charset="2"/>
              </a:rPr>
              <a:t>m</a:t>
            </a:r>
            <a:r>
              <a:rPr lang="de-DE" sz="2400" dirty="0" err="1" smtClean="0"/>
              <a:t>s</a:t>
            </a:r>
            <a:endParaRPr lang="de-DE" sz="2400" dirty="0" smtClean="0"/>
          </a:p>
          <a:p>
            <a:r>
              <a:rPr lang="de-DE" sz="2400" dirty="0" smtClean="0"/>
              <a:t>Festplatte			</a:t>
            </a:r>
            <a:r>
              <a:rPr lang="de-DE" sz="2400" dirty="0" err="1" smtClean="0"/>
              <a:t>Tera</a:t>
            </a:r>
            <a:r>
              <a:rPr lang="de-DE" sz="2400" dirty="0" smtClean="0"/>
              <a:t>-Bytes		3-10 </a:t>
            </a:r>
            <a:r>
              <a:rPr lang="de-DE" sz="2400" dirty="0" err="1" smtClean="0"/>
              <a:t>ms</a:t>
            </a:r>
            <a:endParaRPr lang="de-DE" sz="2400" dirty="0" smtClean="0"/>
          </a:p>
          <a:p>
            <a:r>
              <a:rPr lang="de-DE" sz="2400" dirty="0" smtClean="0"/>
              <a:t>Bandautomat		</a:t>
            </a:r>
            <a:r>
              <a:rPr lang="de-DE" sz="2400" dirty="0" err="1" smtClean="0"/>
              <a:t>Peta</a:t>
            </a:r>
            <a:r>
              <a:rPr lang="de-DE" sz="2400" dirty="0" smtClean="0"/>
              <a:t>-Bytes		variierend</a:t>
            </a:r>
          </a:p>
          <a:p>
            <a:endParaRPr lang="de-DE" sz="2400" dirty="0"/>
          </a:p>
          <a:p>
            <a:r>
              <a:rPr lang="de-DE" sz="2400" dirty="0" smtClean="0"/>
              <a:t>Zur CPU: Schnell aber klein</a:t>
            </a:r>
          </a:p>
          <a:p>
            <a:r>
              <a:rPr lang="de-DE" sz="2400" dirty="0" smtClean="0"/>
              <a:t>Zur Peripherie: Langsam aber groß</a:t>
            </a:r>
          </a:p>
          <a:p>
            <a:r>
              <a:rPr lang="de-DE" sz="2400" dirty="0" smtClean="0"/>
              <a:t>Cache-Speicher zur Verringerung der Latenz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128819" y="1052190"/>
            <a:ext cx="159530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Kapazität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6865115" y="1052190"/>
            <a:ext cx="1175347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Latenz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412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Magnetische Platten / Festplatten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326516"/>
            <a:ext cx="4582327" cy="2088232"/>
          </a:xfrm>
        </p:spPr>
        <p:txBody>
          <a:bodyPr/>
          <a:lstStyle/>
          <a:p>
            <a:r>
              <a:rPr lang="de-DE" sz="2000" dirty="0" smtClean="0"/>
              <a:t>Schrittmotor positioniert Arme auf </a:t>
            </a:r>
            <a:br>
              <a:rPr lang="de-DE" sz="2000" dirty="0" smtClean="0"/>
            </a:br>
            <a:r>
              <a:rPr lang="de-DE" sz="2000" dirty="0" smtClean="0"/>
              <a:t>bestimmte Spur</a:t>
            </a:r>
          </a:p>
          <a:p>
            <a:r>
              <a:rPr lang="de-DE" sz="2000" dirty="0" smtClean="0"/>
              <a:t>Magnetscheiben rotieren ständig</a:t>
            </a:r>
          </a:p>
          <a:p>
            <a:r>
              <a:rPr lang="de-DE" sz="2000" dirty="0" smtClean="0"/>
              <a:t>Organisation in Blöcke</a:t>
            </a:r>
          </a:p>
          <a:p>
            <a:r>
              <a:rPr lang="de-DE" sz="2000" dirty="0" smtClean="0"/>
              <a:t>Transfer erfolgt blockweise (lesend 		und schreibend)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84542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15" name="Gruppierung 14"/>
          <p:cNvGrpSpPr/>
          <p:nvPr/>
        </p:nvGrpSpPr>
        <p:grpSpPr>
          <a:xfrm>
            <a:off x="395536" y="1052736"/>
            <a:ext cx="8064896" cy="3077625"/>
            <a:chOff x="107504" y="1196752"/>
            <a:chExt cx="8568952" cy="3269977"/>
          </a:xfrm>
        </p:grpSpPr>
        <p:pic>
          <p:nvPicPr>
            <p:cNvPr id="5" name="Bild 4" descr="Pages from 05-Architecture-3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8"/>
              <a:ext cx="8208912" cy="301760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07504" y="371703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Block</a:t>
              </a:r>
              <a:endParaRPr lang="de-DE" sz="24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915816" y="371703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Sektor</a:t>
              </a:r>
              <a:endParaRPr lang="de-DE" sz="2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87824" y="1628800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Spur</a:t>
              </a:r>
              <a:endParaRPr lang="de-DE" sz="2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283968" y="1196752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Rotation</a:t>
              </a:r>
              <a:endParaRPr lang="de-DE" sz="2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156176" y="1412776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Arm</a:t>
              </a:r>
              <a:endParaRPr lang="de-DE" sz="2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92280" y="3975447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Köpfe</a:t>
              </a:r>
              <a:endParaRPr lang="de-DE" sz="2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067944" y="4005064"/>
              <a:ext cx="2448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Magnetscheibe</a:t>
              </a:r>
              <a:endParaRPr lang="de-DE" sz="2400" dirty="0"/>
            </a:p>
          </p:txBody>
        </p:sp>
      </p:grpSp>
      <p:pic>
        <p:nvPicPr>
          <p:cNvPr id="16" name="Bild 15" descr="Pages from 05-Architecture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3" y="4221088"/>
            <a:ext cx="3149487" cy="2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Konstruktion der Platten hat Einflüsse auf Zugriffszeit (lesend und schreibend) auf einen Block</a:t>
            </a:r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Bewegung der Arme auf die gewünschte Spur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Suchzeit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Wartezeit auf gewünschten Block bis er sich unter dem Arm befindet (</a:t>
            </a:r>
            <a:r>
              <a:rPr lang="de-DE" dirty="0" smtClean="0">
                <a:solidFill>
                  <a:srgbClr val="FF0000"/>
                </a:solidFill>
              </a:rPr>
              <a:t>Rotationsverzögerung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Lesezeit bzw. Schreibezeit (</a:t>
            </a:r>
            <a:r>
              <a:rPr lang="de-DE" dirty="0" smtClean="0">
                <a:solidFill>
                  <a:srgbClr val="FF0000"/>
                </a:solidFill>
              </a:rPr>
              <a:t>Transferzeit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tr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Zugriffszeit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t =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tr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Hitachi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Travelstar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7K200 (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Laptops)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32048" y="1124744"/>
            <a:ext cx="7993261" cy="2296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4 Köpfe, 2 Magnetplatten, 512 Bytes/Sektor,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Kapazität: 200 GB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Rotationsgeschwindigkeit: 7200 </a:t>
            </a:r>
            <a:r>
              <a:rPr lang="de-DE" sz="2400" dirty="0" err="1" smtClean="0">
                <a:latin typeface="Arial" charset="0"/>
              </a:rPr>
              <a:t>rpm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err="1" smtClean="0">
                <a:latin typeface="Arial" charset="0"/>
              </a:rPr>
              <a:t>Mittelere</a:t>
            </a:r>
            <a:r>
              <a:rPr lang="de-DE" sz="2400" dirty="0" smtClean="0">
                <a:latin typeface="Arial" charset="0"/>
              </a:rPr>
              <a:t> Suchzeit: 10 </a:t>
            </a:r>
            <a:r>
              <a:rPr lang="de-DE" sz="2400" dirty="0" err="1" smtClean="0">
                <a:latin typeface="Arial" charset="0"/>
              </a:rPr>
              <a:t>ms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Transferrate: ca. 50 MB/s</a:t>
            </a:r>
            <a:endParaRPr lang="de-DE" sz="2400" dirty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861048"/>
            <a:ext cx="8136904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groß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Zugriffszeit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auf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einen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Block von 8 KB?</a:t>
            </a:r>
          </a:p>
        </p:txBody>
      </p:sp>
    </p:spTree>
    <p:extLst>
      <p:ext uri="{BB962C8B-B14F-4D97-AF65-F5344CB8AC3E}">
        <p14:creationId xmlns:p14="http://schemas.microsoft.com/office/powerpoint/2010/main" val="112108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Sequentieller vs. Wahlfreier Zugriff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Beispiel: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smtClean="0"/>
              <a:t>Lese 1000 Blöcke von je 8 KB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Wahlfreier Zugriff:</a:t>
            </a:r>
          </a:p>
          <a:p>
            <a:pPr lvl="1"/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rnd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= 1000 ∙ </a:t>
            </a:r>
            <a:r>
              <a:rPr lang="de-DE" sz="2000" dirty="0" smtClean="0">
                <a:solidFill>
                  <a:srgbClr val="0000FF"/>
                </a:solidFill>
              </a:rPr>
              <a:t>14.33 </a:t>
            </a:r>
            <a:r>
              <a:rPr lang="de-DE" sz="2000" dirty="0" err="1" smtClean="0">
                <a:solidFill>
                  <a:srgbClr val="0000FF"/>
                </a:solidFill>
              </a:rPr>
              <a:t>ms</a:t>
            </a:r>
            <a:endParaRPr lang="de-DE" sz="2000" dirty="0" smtClean="0">
              <a:solidFill>
                <a:srgbClr val="0000FF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Sequentieller Zugriff:</a:t>
            </a:r>
          </a:p>
          <a:p>
            <a:pPr lvl="1"/>
            <a:r>
              <a:rPr lang="de-DE" sz="2000" dirty="0" err="1" smtClean="0"/>
              <a:t>Travelstar</a:t>
            </a:r>
            <a:r>
              <a:rPr lang="de-DE" sz="2000" dirty="0" smtClean="0"/>
              <a:t> </a:t>
            </a:r>
            <a:r>
              <a:rPr lang="de-DE" sz="2000" dirty="0"/>
              <a:t>7k200 hat 63 Sektoren pro Spur, mit einer</a:t>
            </a:r>
            <a:br>
              <a:rPr lang="de-DE" sz="2000" dirty="0"/>
            </a:br>
            <a:r>
              <a:rPr lang="de-DE" sz="2000" dirty="0"/>
              <a:t>Track-</a:t>
            </a:r>
            <a:r>
              <a:rPr lang="de-DE" sz="2000" dirty="0" err="1"/>
              <a:t>to</a:t>
            </a:r>
            <a:r>
              <a:rPr lang="de-DE" sz="2000" dirty="0"/>
              <a:t>-Track-Suchzeit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s,track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track </a:t>
            </a:r>
            <a:r>
              <a:rPr lang="de-DE" sz="2000" dirty="0" smtClean="0"/>
              <a:t>von </a:t>
            </a:r>
            <a:r>
              <a:rPr lang="de-DE" sz="2000" dirty="0"/>
              <a:t>1 </a:t>
            </a:r>
            <a:r>
              <a:rPr lang="de-DE" sz="2000" dirty="0" err="1"/>
              <a:t>ms</a:t>
            </a:r>
            <a:endParaRPr lang="de-DE" sz="2000" dirty="0">
              <a:solidFill>
                <a:srgbClr val="000000"/>
              </a:solidFill>
            </a:endParaRPr>
          </a:p>
          <a:p>
            <a:pPr lvl="1"/>
            <a:r>
              <a:rPr lang="de-DE" sz="2000" dirty="0">
                <a:solidFill>
                  <a:srgbClr val="000000"/>
                </a:solidFill>
              </a:rPr>
              <a:t>Ein Block mit 8 KB benötigt 16 Sektoren</a:t>
            </a:r>
          </a:p>
          <a:p>
            <a:pPr lvl="1"/>
            <a:r>
              <a:rPr lang="de-DE" sz="2000" dirty="0" err="1" smtClean="0">
                <a:solidFill>
                  <a:srgbClr val="3C8C93"/>
                </a:solidFill>
              </a:rPr>
              <a:t>tseq</a:t>
            </a:r>
            <a:r>
              <a:rPr lang="de-DE" sz="2000" dirty="0" smtClean="0">
                <a:solidFill>
                  <a:srgbClr val="3C8C93"/>
                </a:solidFill>
              </a:rPr>
              <a:t> =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s</a:t>
            </a:r>
            <a:r>
              <a:rPr lang="de-DE" sz="2000" dirty="0" smtClean="0">
                <a:solidFill>
                  <a:srgbClr val="3C8C93"/>
                </a:solidFill>
              </a:rPr>
              <a:t> +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r</a:t>
            </a:r>
            <a:r>
              <a:rPr lang="de-DE" sz="2000" dirty="0" smtClean="0">
                <a:solidFill>
                  <a:srgbClr val="3C8C93"/>
                </a:solidFill>
              </a:rPr>
              <a:t> + 1000 </a:t>
            </a:r>
            <a:r>
              <a:rPr lang="de-DE" sz="2000" dirty="0">
                <a:solidFill>
                  <a:srgbClr val="3C8C93"/>
                </a:solidFill>
              </a:rPr>
              <a:t>∙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+ 1000∙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/63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∙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s,track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-track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        = 10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+ 4.17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+ 160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+ 254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≈ </a:t>
            </a:r>
            <a:r>
              <a:rPr lang="de-DE" sz="2000" dirty="0" smtClean="0">
                <a:solidFill>
                  <a:srgbClr val="0000FF"/>
                </a:solidFill>
              </a:rPr>
              <a:t>428 </a:t>
            </a:r>
            <a:r>
              <a:rPr lang="de-DE" sz="2000" dirty="0" err="1" smtClean="0">
                <a:solidFill>
                  <a:srgbClr val="0000FF"/>
                </a:solidFill>
              </a:rPr>
              <a:t>ms</a:t>
            </a:r>
            <a:endParaRPr lang="de-DE" sz="20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Einsicht: </a:t>
            </a:r>
            <a:r>
              <a:rPr lang="de-DE" sz="2400" dirty="0" smtClean="0">
                <a:solidFill>
                  <a:srgbClr val="000000"/>
                </a:solidFill>
              </a:rPr>
              <a:t>Sequentieller Zugriff </a:t>
            </a:r>
            <a:r>
              <a:rPr lang="de-DE" sz="2400" b="1" dirty="0" smtClean="0">
                <a:solidFill>
                  <a:srgbClr val="000000"/>
                </a:solidFill>
              </a:rPr>
              <a:t>viel</a:t>
            </a:r>
            <a:r>
              <a:rPr lang="de-DE" sz="2400" dirty="0" smtClean="0">
                <a:solidFill>
                  <a:srgbClr val="000000"/>
                </a:solidFill>
              </a:rPr>
              <a:t> schneller als wahlfreier Zugriff: Vermeide wahlfreie I/O wenn möglich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Beobachtung: </a:t>
            </a:r>
            <a:r>
              <a:rPr lang="de-DE" sz="2400" dirty="0" smtClean="0">
                <a:solidFill>
                  <a:srgbClr val="000000"/>
                </a:solidFill>
              </a:rPr>
              <a:t>Wenn 428 </a:t>
            </a:r>
            <a:r>
              <a:rPr lang="de-DE" sz="2400" dirty="0" err="1" smtClean="0">
                <a:solidFill>
                  <a:srgbClr val="000000"/>
                </a:solidFill>
              </a:rPr>
              <a:t>ms</a:t>
            </a:r>
            <a:r>
              <a:rPr lang="de-DE" sz="2400" dirty="0" smtClean="0">
                <a:solidFill>
                  <a:srgbClr val="000000"/>
                </a:solidFill>
              </a:rPr>
              <a:t> / 14330 </a:t>
            </a:r>
            <a:r>
              <a:rPr lang="de-DE" sz="2400" dirty="0" err="1" smtClean="0">
                <a:solidFill>
                  <a:srgbClr val="000000"/>
                </a:solidFill>
              </a:rPr>
              <a:t>ms</a:t>
            </a:r>
            <a:r>
              <a:rPr lang="de-DE" sz="2400" dirty="0" smtClean="0">
                <a:solidFill>
                  <a:srgbClr val="000000"/>
                </a:solidFill>
              </a:rPr>
              <a:t> = 3% einer 8MB Datei benötigt wird, kann man gleich die ganze Datei lesen</a:t>
            </a:r>
          </a:p>
          <a:p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5511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1317</Words>
  <Application>Microsoft Macintosh PowerPoint</Application>
  <PresentationFormat>On-screen Show (4:3)</PresentationFormat>
  <Paragraphs>424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Chalkduster</vt:lpstr>
      <vt:lpstr>Lucida Grande</vt:lpstr>
      <vt:lpstr>ＭＳ Ｐゴシック</vt:lpstr>
      <vt:lpstr>Myriad Pro</vt:lpstr>
      <vt:lpstr>Symbol</vt:lpstr>
      <vt:lpstr>Wingdings</vt:lpstr>
      <vt:lpstr>Arial</vt:lpstr>
      <vt:lpstr>7_Standarddesign</vt:lpstr>
      <vt:lpstr>Clip</vt:lpstr>
      <vt:lpstr>Datenbanken </vt:lpstr>
      <vt:lpstr>Architektur eines DBMS</vt:lpstr>
      <vt:lpstr>Danksagung</vt:lpstr>
      <vt:lpstr>Speicher: Platten und Dateien</vt:lpstr>
      <vt:lpstr>Speicherhierarchie</vt:lpstr>
      <vt:lpstr>Magnetische Platten / Festplatten</vt:lpstr>
      <vt:lpstr>Zugriffszeit</vt:lpstr>
      <vt:lpstr>Hitachi Travelstar 7K200 (für Laptops) </vt:lpstr>
      <vt:lpstr>Sequentieller vs. Wahlfreier Zugriff</vt:lpstr>
      <vt:lpstr>Tricks zur Performanzsteigerung</vt:lpstr>
      <vt:lpstr>Verbesserung der Festplattentechnologie</vt:lpstr>
      <vt:lpstr>Wege zur Verbesserung der I/O-Performanz</vt:lpstr>
      <vt:lpstr>TPM-C: Online-Transaction-Processing</vt:lpstr>
      <vt:lpstr>PowerPoint Presentation</vt:lpstr>
      <vt:lpstr>Solid-State Disks als Alternative zur Festplatte</vt:lpstr>
      <vt:lpstr>Netzwerk-Speicher ist kein Flaschenhals</vt:lpstr>
      <vt:lpstr>Speichernetzwerk (Storage Area Network, SAN)</vt:lpstr>
      <vt:lpstr>Cloud-Speicher</vt:lpstr>
      <vt:lpstr>Architektur eines DBMS</vt:lpstr>
      <vt:lpstr>Verwaltung des externen Speichers</vt:lpstr>
      <vt:lpstr>Verwaltung leerer Seiten</vt:lpstr>
      <vt:lpstr>Aufgabe</vt:lpstr>
      <vt:lpstr>Architektur eines DBMS</vt:lpstr>
      <vt:lpstr>Puffer-Verwalter</vt:lpstr>
      <vt:lpstr>Schnittstelle zum Puffer-Verwalter</vt:lpstr>
      <vt:lpstr>Implementation von pin()</vt:lpstr>
      <vt:lpstr>Implementation von unpin()</vt:lpstr>
      <vt:lpstr>Verdrängungsstrategien</vt:lpstr>
      <vt:lpstr>Pufferverwaltung in der Praxis</vt:lpstr>
      <vt:lpstr>Datenbanken vs. Betriebssysteme</vt:lpstr>
      <vt:lpstr>Datenbanken vs. Betriebssysteme</vt:lpstr>
      <vt:lpstr>Architektur eines DBMS</vt:lpstr>
      <vt:lpstr>Datenbank-Dateien</vt:lpstr>
      <vt:lpstr>Heap-Dateien</vt:lpstr>
      <vt:lpstr>Heap-Dateien</vt:lpstr>
      <vt:lpstr>Freispeicher-Verzeichnis</vt:lpstr>
      <vt:lpstr>Inhalt einer Seite</vt:lpstr>
      <vt:lpstr>Inhalte einer Seite: Felder variabler Länge</vt:lpstr>
      <vt:lpstr>Alternative Seiteneinteilungen</vt:lpstr>
      <vt:lpstr>Alternative Seitenanordnungen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478</cp:revision>
  <cp:lastPrinted>2014-10-18T14:57:02Z</cp:lastPrinted>
  <dcterms:created xsi:type="dcterms:W3CDTF">2010-04-27T12:26:40Z</dcterms:created>
  <dcterms:modified xsi:type="dcterms:W3CDTF">2017-05-29T11:48:14Z</dcterms:modified>
</cp:coreProperties>
</file>