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7"/>
  </p:notesMasterIdLst>
  <p:handoutMasterIdLst>
    <p:handoutMasterId r:id="rId78"/>
  </p:handoutMasterIdLst>
  <p:sldIdLst>
    <p:sldId id="273" r:id="rId2"/>
    <p:sldId id="396" r:id="rId3"/>
    <p:sldId id="421" r:id="rId4"/>
    <p:sldId id="397" r:id="rId5"/>
    <p:sldId id="422" r:id="rId6"/>
    <p:sldId id="423" r:id="rId7"/>
    <p:sldId id="425" r:id="rId8"/>
    <p:sldId id="424" r:id="rId9"/>
    <p:sldId id="426" r:id="rId10"/>
    <p:sldId id="427" r:id="rId11"/>
    <p:sldId id="476" r:id="rId12"/>
    <p:sldId id="428" r:id="rId13"/>
    <p:sldId id="430" r:id="rId14"/>
    <p:sldId id="472" r:id="rId15"/>
    <p:sldId id="477" r:id="rId16"/>
    <p:sldId id="471" r:id="rId17"/>
    <p:sldId id="469" r:id="rId18"/>
    <p:sldId id="473" r:id="rId19"/>
    <p:sldId id="432" r:id="rId20"/>
    <p:sldId id="465" r:id="rId21"/>
    <p:sldId id="436" r:id="rId22"/>
    <p:sldId id="474" r:id="rId23"/>
    <p:sldId id="470" r:id="rId24"/>
    <p:sldId id="478" r:id="rId25"/>
    <p:sldId id="434" r:id="rId26"/>
    <p:sldId id="435" r:id="rId27"/>
    <p:sldId id="479" r:id="rId28"/>
    <p:sldId id="438" r:id="rId29"/>
    <p:sldId id="439" r:id="rId30"/>
    <p:sldId id="440" r:id="rId31"/>
    <p:sldId id="441" r:id="rId32"/>
    <p:sldId id="442" r:id="rId33"/>
    <p:sldId id="443" r:id="rId34"/>
    <p:sldId id="466" r:id="rId35"/>
    <p:sldId id="467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8" r:id="rId53"/>
    <p:sldId id="460" r:id="rId54"/>
    <p:sldId id="461" r:id="rId55"/>
    <p:sldId id="462" r:id="rId56"/>
    <p:sldId id="463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75" autoAdjust="0"/>
  </p:normalViewPr>
  <p:slideViewPr>
    <p:cSldViewPr>
      <p:cViewPr>
        <p:scale>
          <a:sx n="121" d="100"/>
          <a:sy n="121" d="100"/>
        </p:scale>
        <p:origin x="70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25.06.17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25.06.17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A48C398-5CC9-8445-9DD4-6AC9BCA922C0}" type="slidenum">
              <a:rPr lang="de-DE" altLang="en-US"/>
              <a:pPr>
                <a:lnSpc>
                  <a:spcPct val="90000"/>
                </a:lnSpc>
              </a:pPr>
              <a:t>66</a:t>
            </a:fld>
            <a:endParaRPr lang="de-DE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8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2D3610B8-31B3-5743-8A6B-56C5C64EA01F}" type="slidenum">
              <a:rPr lang="de-DE" altLang="en-US"/>
              <a:pPr>
                <a:lnSpc>
                  <a:spcPct val="90000"/>
                </a:lnSpc>
              </a:pPr>
              <a:t>67</a:t>
            </a:fld>
            <a:endParaRPr lang="de-DE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1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001AE71-E0E7-0C4C-8570-8F1BD50F6FD4}" type="slidenum">
              <a:rPr lang="de-DE" altLang="en-US"/>
              <a:pPr>
                <a:lnSpc>
                  <a:spcPct val="90000"/>
                </a:lnSpc>
              </a:pPr>
              <a:t>68</a:t>
            </a:fld>
            <a:endParaRPr lang="de-DE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2B63DBA7-8C8E-1449-BFBF-7A74C7B9785A}" type="slidenum">
              <a:rPr lang="de-DE" altLang="en-US"/>
              <a:pPr>
                <a:lnSpc>
                  <a:spcPct val="90000"/>
                </a:lnSpc>
              </a:pPr>
              <a:t>69</a:t>
            </a:fld>
            <a:endParaRPr lang="de-DE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CAE5FAF5-2B7F-E84E-A98E-E2DA07E7D77C}" type="slidenum">
              <a:rPr lang="de-DE" altLang="en-US"/>
              <a:pPr>
                <a:lnSpc>
                  <a:spcPct val="90000"/>
                </a:lnSpc>
              </a:pPr>
              <a:t>70</a:t>
            </a:fld>
            <a:endParaRPr lang="de-DE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15DAEA12-0B75-DF4F-BD21-BA71855C5E66}" type="slidenum">
              <a:rPr lang="de-DE" altLang="en-US"/>
              <a:pPr>
                <a:lnSpc>
                  <a:spcPct val="90000"/>
                </a:lnSpc>
              </a:pPr>
              <a:t>71</a:t>
            </a:fld>
            <a:endParaRPr lang="de-DE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53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125CFC-0FF8-544E-A6CD-784D771D7B1C}" type="slidenum">
              <a:rPr lang="de-DE" altLang="en-US"/>
              <a:pPr/>
              <a:t>72</a:t>
            </a:fld>
            <a:endParaRPr lang="de-DE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65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74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F32B12AB-DD95-DF4A-BFAB-271AD3D9F19D}" type="slidenum">
              <a:rPr lang="de-DE" altLang="en-US"/>
              <a:pPr>
                <a:lnSpc>
                  <a:spcPct val="90000"/>
                </a:lnSpc>
              </a:pPr>
              <a:t>58</a:t>
            </a:fld>
            <a:endParaRPr lang="de-DE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9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64FA042D-5E58-D54A-BC29-BCDAEDBEBDA0}" type="slidenum">
              <a:rPr lang="de-DE" altLang="en-US"/>
              <a:pPr>
                <a:lnSpc>
                  <a:spcPct val="90000"/>
                </a:lnSpc>
              </a:pPr>
              <a:t>59</a:t>
            </a:fld>
            <a:endParaRPr lang="de-DE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E510E57D-E4AC-384E-9960-ACE8426F1038}" type="slidenum">
              <a:rPr lang="de-DE" altLang="en-US"/>
              <a:pPr>
                <a:lnSpc>
                  <a:spcPct val="90000"/>
                </a:lnSpc>
              </a:pPr>
              <a:t>60</a:t>
            </a:fld>
            <a:endParaRPr lang="de-DE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9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38007A10-3C6C-9646-8BD8-82A570E6DF80}" type="slidenum">
              <a:rPr lang="de-DE" altLang="en-US"/>
              <a:pPr>
                <a:lnSpc>
                  <a:spcPct val="90000"/>
                </a:lnSpc>
              </a:pPr>
              <a:t>61</a:t>
            </a:fld>
            <a:endParaRPr lang="de-DE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9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9A4C125D-7720-2C4C-B12D-E7E81E6D7C63}" type="slidenum">
              <a:rPr lang="de-DE" altLang="en-US"/>
              <a:pPr>
                <a:lnSpc>
                  <a:spcPct val="90000"/>
                </a:lnSpc>
              </a:pPr>
              <a:t>62</a:t>
            </a:fld>
            <a:endParaRPr lang="de-DE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7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BAB34AFC-023F-CC4F-A67A-7D13D5A9E962}" type="slidenum">
              <a:rPr lang="de-DE" altLang="en-US"/>
              <a:pPr>
                <a:lnSpc>
                  <a:spcPct val="90000"/>
                </a:lnSpc>
              </a:pPr>
              <a:t>63</a:t>
            </a:fld>
            <a:endParaRPr lang="de-DE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89D06E4E-80DD-3343-B5E9-8E96A767A5D3}" type="slidenum">
              <a:rPr lang="de-DE" altLang="en-US"/>
              <a:pPr>
                <a:lnSpc>
                  <a:spcPct val="90000"/>
                </a:lnSpc>
              </a:pPr>
              <a:t>64</a:t>
            </a:fld>
            <a:endParaRPr lang="de-DE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8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65" tIns="48632" rIns="97265" bIns="48632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fld id="{FACFCF4A-235F-C74E-8B4E-C957F242C84A}" type="slidenum">
              <a:rPr lang="de-DE" altLang="en-US"/>
              <a:pPr>
                <a:lnSpc>
                  <a:spcPct val="90000"/>
                </a:lnSpc>
              </a:pPr>
              <a:t>65</a:t>
            </a:fld>
            <a:endParaRPr lang="de-DE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265" tIns="48632" rIns="97265" bIns="4863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06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Dennis Heinrich (Übungen</a:t>
            </a:r>
            <a:r>
              <a:rPr lang="de-DE" sz="2400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963786"/>
            <a:ext cx="7993261" cy="31085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	</a:t>
            </a:r>
            <a:r>
              <a:rPr lang="de-DE" sz="2800" dirty="0">
                <a:solidFill>
                  <a:srgbClr val="3C8C93"/>
                </a:solidFill>
              </a:rPr>
              <a:t>2 ∙ N ∙ (1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 </a:t>
            </a:r>
            <a:r>
              <a:rPr lang="de-DE" sz="2800" dirty="0" smtClean="0">
                <a:solidFill>
                  <a:srgbClr val="3C8C93"/>
                </a:solidFill>
              </a:rPr>
              <a:t>)</a:t>
            </a:r>
          </a:p>
          <a:p>
            <a:pPr lvl="1"/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4293096"/>
            <a:ext cx="8301360" cy="239318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7k200?</a:t>
            </a:r>
          </a:p>
          <a:p>
            <a:pPr lvl="1"/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</a:t>
            </a:r>
            <a:r>
              <a:rPr lang="de-DE" sz="2000" dirty="0" smtClean="0">
                <a:solidFill>
                  <a:srgbClr val="92D050"/>
                </a:solidFill>
              </a:rPr>
              <a:t>0,16ms, 8KB pro Seite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5913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mtClean="0">
                <a:solidFill>
                  <a:srgbClr val="FF0000"/>
                </a:solidFill>
              </a:rPr>
              <a:t>≈ 6d</a:t>
            </a:r>
          </a:p>
          <a:p>
            <a:pPr marL="0" indent="0">
              <a:buNone/>
            </a:pPr>
            <a:endParaRPr lang="de-D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mtClean="0"/>
              <a:t>(Herleitung an der Tafel)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85853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Mischsortieren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freiwillig nur 3 Seiten verwendet</a:t>
            </a:r>
          </a:p>
          <a:p>
            <a:r>
              <a:rPr lang="de-DE" dirty="0" smtClean="0"/>
              <a:t>Wie kann ein großer Pufferbereich genutzt werden: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auf einmal bearbeiten</a:t>
            </a:r>
          </a:p>
          <a:p>
            <a:r>
              <a:rPr lang="de-DE" dirty="0" smtClean="0"/>
              <a:t>Zwei wesentliche Stellgrößen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</a:t>
            </a:r>
            <a:r>
              <a:rPr lang="de-DE" dirty="0" err="1" smtClean="0">
                <a:solidFill>
                  <a:srgbClr val="FF0000"/>
                </a:solidFill>
              </a:rPr>
              <a:t>initialen</a:t>
            </a:r>
            <a:r>
              <a:rPr lang="de-DE" dirty="0" smtClean="0">
                <a:solidFill>
                  <a:srgbClr val="FF0000"/>
                </a:solidFill>
              </a:rPr>
              <a:t> Durchgänge </a:t>
            </a:r>
            <a:r>
              <a:rPr lang="de-DE" dirty="0" smtClean="0"/>
              <a:t>durch Verwendung</a:t>
            </a:r>
            <a:br>
              <a:rPr lang="de-DE" dirty="0" smtClean="0"/>
            </a:br>
            <a:r>
              <a:rPr lang="de-DE" dirty="0" smtClean="0"/>
              <a:t>des Pufferspeichers beim Sortieren im Hauptspeicher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Anzahl der Durchgänge</a:t>
            </a:r>
            <a:r>
              <a:rPr lang="de-DE" dirty="0" smtClean="0"/>
              <a:t> durch Mischen</a:t>
            </a:r>
            <a:br>
              <a:rPr lang="de-DE" dirty="0" smtClean="0"/>
            </a:br>
            <a:r>
              <a:rPr lang="de-DE" dirty="0" smtClean="0"/>
              <a:t>von mehr als 2 Seiten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B Seiten eingelesen und im Hauptspeicher sortiert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 smtClean="0"/>
              <a:t>				</a:t>
            </a:r>
            <a:r>
              <a:rPr lang="de-DE" dirty="0" smtClean="0">
                <a:solidFill>
                  <a:srgbClr val="3C8C93"/>
                </a:solidFill>
              </a:rPr>
              <a:t>2 ∙ N ∙ (1 +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dirty="0" smtClean="0">
                <a:solidFill>
                  <a:srgbClr val="3C8C93"/>
                </a:solidFill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Was </a:t>
            </a:r>
            <a:r>
              <a:rPr lang="de-DE" dirty="0"/>
              <a:t>ist das Zugriffsmuster auf diese Ein-Ausgaben?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 4" descr="Pages from 07-Query-Process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7416825" cy="1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49080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>
                <a:solidFill>
                  <a:srgbClr val="3C8C93"/>
                </a:solidFill>
              </a:rPr>
              <a:t> ⎤ 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2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2899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s</a:t>
            </a:r>
            <a:r>
              <a:rPr lang="de-DE" sz="2000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</a:t>
            </a:r>
            <a:r>
              <a:rPr lang="de-DE" sz="2000" dirty="0" smtClean="0">
                <a:solidFill>
                  <a:srgbClr val="92D050"/>
                </a:solidFill>
              </a:rPr>
              <a:t>0,16ms, </a:t>
            </a:r>
            <a:r>
              <a:rPr lang="de-DE" sz="2000" dirty="0">
                <a:solidFill>
                  <a:srgbClr val="92D050"/>
                </a:solidFill>
              </a:rPr>
              <a:t>8KB pro Seite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129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mtClean="0">
                <a:solidFill>
                  <a:srgbClr val="FF0000"/>
                </a:solidFill>
              </a:rPr>
              <a:t>≈ 3d</a:t>
            </a:r>
          </a:p>
          <a:p>
            <a:pPr marL="0" indent="0">
              <a:buNone/>
            </a:pPr>
            <a:endParaRPr lang="de-D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/>
              <a:t>(Herleitung an der Tafel)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2593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auch B-1 Seiten gemischt werden (eine Seite dient als Schreibpuffer)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(B-1)-Wege-Mischen:</a:t>
            </a:r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 smtClean="0"/>
              <a:t>				</a:t>
            </a:r>
            <a:r>
              <a:rPr lang="de-DE" dirty="0" smtClean="0">
                <a:solidFill>
                  <a:srgbClr val="3C8C93"/>
                </a:solidFill>
              </a:rPr>
              <a:t>2 ∙ N ∙ (1 + </a:t>
            </a:r>
            <a:r>
              <a:rPr lang="de-DE" sz="28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 log</a:t>
            </a:r>
            <a:r>
              <a:rPr lang="de-DE" baseline="-25000" dirty="0" smtClean="0">
                <a:solidFill>
                  <a:srgbClr val="3C8C93"/>
                </a:solidFill>
              </a:rPr>
              <a:t>B-1</a:t>
            </a:r>
            <a:r>
              <a:rPr lang="de-DE" dirty="0" smtClean="0">
                <a:solidFill>
                  <a:srgbClr val="3C8C93"/>
                </a:solidFill>
              </a:rPr>
              <a:t> ⎡ N/B ⎤</a:t>
            </a:r>
            <a:r>
              <a:rPr lang="de-DE" sz="28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Was </a:t>
            </a:r>
            <a:r>
              <a:rPr lang="de-DE" dirty="0"/>
              <a:t>ist das Zugriffsmuster auf diese Ein-Ausgaben?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7130"/>
            <a:ext cx="6768752" cy="18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133398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B-1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/B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800" dirty="0" smtClean="0">
                <a:solidFill>
                  <a:srgbClr val="3C8C93"/>
                </a:solidFill>
              </a:rPr>
              <a:t>N </a:t>
            </a:r>
            <a:r>
              <a:rPr lang="de-DE" sz="2800" dirty="0">
                <a:solidFill>
                  <a:srgbClr val="3C8C93"/>
                </a:solidFill>
              </a:rPr>
              <a:t>∙ 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800" baseline="-25000" dirty="0" smtClean="0">
                <a:solidFill>
                  <a:srgbClr val="3C8C93"/>
                </a:solidFill>
              </a:rPr>
              <a:t>B 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 </a:t>
            </a:r>
            <a:r>
              <a:rPr lang="de-DE" sz="2000" dirty="0" smtClean="0">
                <a:solidFill>
                  <a:srgbClr val="3C8C93"/>
                </a:solidFill>
              </a:rPr>
              <a:t>⎤ ⎤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768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7k200?</a:t>
            </a:r>
          </a:p>
          <a:p>
            <a:pPr lvl="1"/>
            <a:endParaRPr lang="de-DE" sz="2000" dirty="0" smtClean="0">
              <a:solidFill>
                <a:srgbClr val="92D050"/>
              </a:solidFill>
            </a:endParaRPr>
          </a:p>
          <a:p>
            <a:pPr lvl="1"/>
            <a:r>
              <a:rPr lang="de-DE" sz="2000" dirty="0" err="1" smtClean="0">
                <a:solidFill>
                  <a:srgbClr val="92D050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92D050"/>
                </a:solidFill>
              </a:rPr>
              <a:t>s</a:t>
            </a:r>
            <a:r>
              <a:rPr lang="de-DE" sz="2000" baseline="-250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</a:t>
            </a:r>
            <a:r>
              <a:rPr lang="de-DE" sz="2000" dirty="0" smtClean="0">
                <a:solidFill>
                  <a:srgbClr val="92D050"/>
                </a:solidFill>
              </a:rPr>
              <a:t>0,16ms,</a:t>
            </a:r>
            <a:r>
              <a:rPr lang="de-DE" sz="18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8KB pro Seite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369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ca. 4 ∙ 10</a:t>
            </a:r>
            <a:r>
              <a:rPr lang="de-DE" baseline="30000" dirty="0" smtClean="0"/>
              <a:t>6</a:t>
            </a:r>
            <a:r>
              <a:rPr lang="de-DE" dirty="0" smtClean="0"/>
              <a:t> Plattenzugriffe mit je </a:t>
            </a:r>
            <a:r>
              <a:rPr lang="de-DE" dirty="0"/>
              <a:t>14.33ms </a:t>
            </a:r>
            <a:endParaRPr lang="de-DE" dirty="0" smtClean="0"/>
          </a:p>
          <a:p>
            <a:pPr marL="0" indent="0">
              <a:buNone/>
            </a:pPr>
            <a:r>
              <a:rPr lang="de-DE" smtClean="0">
                <a:solidFill>
                  <a:srgbClr val="FF0000"/>
                </a:solidFill>
              </a:rPr>
              <a:t>≈ 16h</a:t>
            </a:r>
            <a:r>
              <a:rPr lang="de-DE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(Herleitung an der Tafel)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012540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 Ein-Ausgabe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 kann das I/O-Muster verbessern, in dem man Blöcke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 in den Mischphasen verarbeitet</a:t>
            </a:r>
          </a:p>
          <a:p>
            <a:r>
              <a:rPr lang="de-DE" dirty="0" err="1" smtClean="0"/>
              <a:t>Alloziere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 Seiten für jede Eingabe (statt nur eine)</a:t>
            </a:r>
          </a:p>
          <a:p>
            <a:r>
              <a:rPr lang="de-DE" dirty="0" smtClean="0"/>
              <a:t>Reduktion der Ein-Ausgabe um Faktor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</a:p>
          <a:p>
            <a:r>
              <a:rPr lang="de-DE" dirty="0" smtClean="0"/>
              <a:t>Preis: Reduzierte </a:t>
            </a:r>
            <a:r>
              <a:rPr lang="de-DE" dirty="0" err="1" smtClean="0"/>
              <a:t>Einfächerung</a:t>
            </a:r>
            <a:r>
              <a:rPr lang="de-DE" dirty="0" smtClean="0"/>
              <a:t> (was in mehr Durchgängen und damit in mehr I/O-Operationen resultiert)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4637454"/>
            <a:ext cx="885698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/(B/b)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</a:t>
            </a:r>
            <a:r>
              <a:rPr lang="de-DE" sz="2800" dirty="0" smtClean="0">
                <a:solidFill>
                  <a:srgbClr val="3C8C93"/>
                </a:solidFill>
              </a:rPr>
              <a:t>2 </a:t>
            </a:r>
            <a:r>
              <a:rPr lang="de-DE" sz="2800" dirty="0">
                <a:solidFill>
                  <a:srgbClr val="3C8C93"/>
                </a:solidFill>
              </a:rPr>
              <a:t>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N/b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sz="2800" dirty="0" smtClean="0">
                <a:solidFill>
                  <a:srgbClr val="3C8C93"/>
                </a:solidFill>
              </a:rPr>
              <a:t> ∙ </a:t>
            </a:r>
            <a:r>
              <a:rPr lang="de-DE" sz="2800" dirty="0">
                <a:solidFill>
                  <a:srgbClr val="3C8C93"/>
                </a:solidFill>
              </a:rPr>
              <a:t>(1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N/(B/b) </a:t>
            </a:r>
            <a:r>
              <a:rPr lang="de-DE" sz="2000" dirty="0" smtClean="0">
                <a:solidFill>
                  <a:srgbClr val="3C8C93"/>
                </a:solidFill>
              </a:rPr>
              <a:t>⎤ ⎤ </a:t>
            </a:r>
            <a:r>
              <a:rPr lang="de-DE" sz="28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5841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r>
              <a:rPr lang="en-US" sz="2400" dirty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B=1000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je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Travelstar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7k200 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lvl="1"/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</a:t>
            </a:r>
            <a:r>
              <a:rPr lang="de-DE" sz="2000" baseline="-25000" dirty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= 10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r</a:t>
            </a:r>
            <a:r>
              <a:rPr lang="de-DE" sz="2000" dirty="0">
                <a:solidFill>
                  <a:srgbClr val="92D050"/>
                </a:solidFill>
              </a:rPr>
              <a:t> = 4.17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r>
              <a:rPr lang="de-DE" sz="2000" dirty="0">
                <a:solidFill>
                  <a:srgbClr val="92D050"/>
                </a:solidFill>
              </a:rPr>
              <a:t>,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tr</a:t>
            </a:r>
            <a:r>
              <a:rPr lang="de-DE" sz="2000" dirty="0">
                <a:solidFill>
                  <a:srgbClr val="92D050"/>
                </a:solidFill>
              </a:rPr>
              <a:t> = </a:t>
            </a:r>
            <a:r>
              <a:rPr lang="de-DE" sz="2000" dirty="0" smtClean="0">
                <a:solidFill>
                  <a:srgbClr val="92D050"/>
                </a:solidFill>
              </a:rPr>
              <a:t>0,16ms,</a:t>
            </a:r>
            <a:r>
              <a:rPr lang="de-DE" sz="1800" dirty="0" smtClean="0">
                <a:solidFill>
                  <a:srgbClr val="92D050"/>
                </a:solidFill>
              </a:rPr>
              <a:t> </a:t>
            </a:r>
            <a:r>
              <a:rPr lang="de-DE" sz="2000" dirty="0">
                <a:solidFill>
                  <a:srgbClr val="92D050"/>
                </a:solidFill>
              </a:rPr>
              <a:t>8KB pro Seite</a:t>
            </a:r>
            <a:endParaRPr lang="en-US" dirty="0">
              <a:solidFill>
                <a:srgbClr val="92D050"/>
              </a:solidFill>
              <a:latin typeface="Chalkduster"/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63 Sektoren pro Spur, Track-</a:t>
            </a:r>
            <a:r>
              <a:rPr lang="de-DE" sz="2000" dirty="0" err="1">
                <a:solidFill>
                  <a:srgbClr val="92D050"/>
                </a:solidFill>
              </a:rPr>
              <a:t>to</a:t>
            </a:r>
            <a:r>
              <a:rPr lang="de-DE" sz="2000" dirty="0">
                <a:solidFill>
                  <a:srgbClr val="92D050"/>
                </a:solidFill>
              </a:rPr>
              <a:t>-Track-Suchzeit </a:t>
            </a:r>
            <a:r>
              <a:rPr lang="de-DE" sz="2000" dirty="0" err="1">
                <a:solidFill>
                  <a:srgbClr val="92D050"/>
                </a:solidFill>
              </a:rPr>
              <a:t>t</a:t>
            </a:r>
            <a:r>
              <a:rPr lang="de-DE" sz="2000" baseline="-25000" dirty="0" err="1">
                <a:solidFill>
                  <a:srgbClr val="92D050"/>
                </a:solidFill>
              </a:rPr>
              <a:t>s,track</a:t>
            </a:r>
            <a:r>
              <a:rPr lang="de-DE" sz="2000" baseline="-25000" dirty="0">
                <a:solidFill>
                  <a:srgbClr val="92D050"/>
                </a:solidFill>
              </a:rPr>
              <a:t>-</a:t>
            </a:r>
            <a:r>
              <a:rPr lang="de-DE" sz="2000" baseline="-25000" dirty="0" err="1">
                <a:solidFill>
                  <a:srgbClr val="92D050"/>
                </a:solidFill>
              </a:rPr>
              <a:t>to</a:t>
            </a:r>
            <a:r>
              <a:rPr lang="de-DE" sz="2000" baseline="-25000" dirty="0">
                <a:solidFill>
                  <a:srgbClr val="92D050"/>
                </a:solidFill>
              </a:rPr>
              <a:t>-track </a:t>
            </a:r>
            <a:r>
              <a:rPr lang="de-DE" sz="2000" dirty="0">
                <a:solidFill>
                  <a:srgbClr val="92D050"/>
                </a:solidFill>
              </a:rPr>
              <a:t>=1 </a:t>
            </a:r>
            <a:r>
              <a:rPr lang="de-DE" sz="2000" dirty="0" err="1">
                <a:solidFill>
                  <a:srgbClr val="92D050"/>
                </a:solidFill>
              </a:rPr>
              <a:t>ms</a:t>
            </a:r>
            <a:endParaRPr lang="de-DE" sz="2000" dirty="0">
              <a:solidFill>
                <a:srgbClr val="92D050"/>
              </a:solidFill>
            </a:endParaRPr>
          </a:p>
          <a:p>
            <a:pPr lvl="1"/>
            <a:r>
              <a:rPr lang="de-DE" sz="2000" dirty="0">
                <a:solidFill>
                  <a:srgbClr val="92D050"/>
                </a:solidFill>
              </a:rPr>
              <a:t>Ein Block mit 8 KB benötigt 16 </a:t>
            </a:r>
            <a:r>
              <a:rPr lang="de-DE" sz="2000" dirty="0" smtClean="0">
                <a:solidFill>
                  <a:srgbClr val="92D050"/>
                </a:solidFill>
              </a:rPr>
              <a:t>Sektoren</a:t>
            </a:r>
            <a:endParaRPr lang="de-DE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Mit</a:t>
            </a:r>
            <a:r>
              <a:rPr lang="de-DE" dirty="0" smtClean="0"/>
              <a:t> blockweisem </a:t>
            </a:r>
            <a:r>
              <a:rPr lang="de-DE" dirty="0"/>
              <a:t>I/</a:t>
            </a:r>
            <a:r>
              <a:rPr lang="de-DE" dirty="0" smtClean="0"/>
              <a:t>O (B=1000 Blöcke mit b=</a:t>
            </a:r>
            <a:r>
              <a:rPr lang="de-DE" dirty="0" smtClean="0">
                <a:solidFill>
                  <a:srgbClr val="00B050"/>
                </a:solidFill>
              </a:rPr>
              <a:t>32</a:t>
            </a:r>
            <a:r>
              <a:rPr lang="de-DE" dirty="0" smtClean="0"/>
              <a:t> Seiten): </a:t>
            </a:r>
            <a:br>
              <a:rPr lang="de-DE" dirty="0" smtClean="0"/>
            </a:br>
            <a:r>
              <a:rPr lang="de-DE" dirty="0" smtClean="0"/>
              <a:t>ca. 8 </a:t>
            </a:r>
            <a:r>
              <a:rPr lang="de-DE" dirty="0"/>
              <a:t>∙ </a:t>
            </a:r>
            <a:r>
              <a:rPr lang="de-DE" dirty="0" smtClean="0"/>
              <a:t>31250 Plattenzugriffe mit je 27.41 </a:t>
            </a:r>
            <a:r>
              <a:rPr lang="de-DE" dirty="0" err="1" smtClean="0"/>
              <a:t>ms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≈ </a:t>
            </a:r>
            <a:r>
              <a:rPr lang="de-DE">
                <a:solidFill>
                  <a:srgbClr val="00B050"/>
                </a:solidFill>
              </a:rPr>
              <a:t>2</a:t>
            </a:r>
            <a:r>
              <a:rPr lang="de-DE" smtClean="0">
                <a:solidFill>
                  <a:srgbClr val="00B050"/>
                </a:solidFill>
              </a:rPr>
              <a:t> h</a:t>
            </a:r>
          </a:p>
          <a:p>
            <a:pPr marL="0" indent="0">
              <a:buNone/>
            </a:pPr>
            <a:endParaRPr lang="de-DE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/>
              <a:t>(</a:t>
            </a:r>
            <a:r>
              <a:rPr lang="de-DE" smtClean="0"/>
              <a:t>Herleitung in der Übung)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48061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Hauptsspeicher</a:t>
            </a:r>
            <a:r>
              <a:rPr lang="de-DE" dirty="0" smtClean="0"/>
              <a:t> als Ressource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</a:t>
            </a:r>
            <a:r>
              <a:rPr lang="de-DE" dirty="0"/>
              <a:t>der Praxis meist genügend Hauptspeicher vorhanden, so dass Dateien in einem Mischdurchgang sortiert werden kann (mit blockweisem I/O</a:t>
            </a:r>
            <a:r>
              <a:rPr lang="de-DE" dirty="0" smtClean="0"/>
              <a:t>).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09553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3197294"/>
            <a:ext cx="885698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000" baseline="-25000" dirty="0">
                <a:solidFill>
                  <a:srgbClr val="3C8C93"/>
                </a:solidFill>
              </a:rPr>
              <a:t> 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/(B/b)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log </a:t>
            </a:r>
            <a:r>
              <a:rPr lang="de-DE" sz="2000" baseline="-25000" dirty="0">
                <a:solidFill>
                  <a:srgbClr val="3C8C93"/>
                </a:solidFill>
              </a:rPr>
              <a:t>⎡ </a:t>
            </a:r>
            <a:r>
              <a:rPr lang="de-DE" sz="2800" baseline="-25000" dirty="0">
                <a:solidFill>
                  <a:srgbClr val="3C8C93"/>
                </a:solidFill>
              </a:rPr>
              <a:t>B/b </a:t>
            </a:r>
            <a:r>
              <a:rPr lang="de-DE" sz="2000" baseline="-25000" dirty="0">
                <a:solidFill>
                  <a:srgbClr val="3C8C93"/>
                </a:solidFill>
              </a:rPr>
              <a:t>⎤</a:t>
            </a:r>
            <a:r>
              <a:rPr lang="de-DE" sz="2800" baseline="-25000" dirty="0">
                <a:solidFill>
                  <a:srgbClr val="3C8C93"/>
                </a:solidFill>
              </a:rPr>
              <a:t> -</a:t>
            </a:r>
            <a:r>
              <a:rPr lang="de-DE" sz="2800" baseline="-25000" dirty="0" smtClean="0">
                <a:solidFill>
                  <a:srgbClr val="3C8C93"/>
                </a:solidFill>
              </a:rPr>
              <a:t>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3C8C93"/>
                </a:solidFill>
              </a:rPr>
              <a:t>N/(B/b) </a:t>
            </a:r>
            <a:r>
              <a:rPr lang="de-DE" sz="2000" dirty="0" smtClean="0">
                <a:solidFill>
                  <a:srgbClr val="3C8C93"/>
                </a:solidFill>
              </a:rPr>
              <a:t>⎤ ⎤ </a:t>
            </a:r>
            <a:r>
              <a:rPr lang="de-DE" sz="2800" dirty="0" smtClean="0">
                <a:solidFill>
                  <a:srgbClr val="3C8C93"/>
                </a:solidFill>
              </a:rPr>
              <a:t>= 1</a:t>
            </a:r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Wieviel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Hauptspeicher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und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blockweisem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b=32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benötigt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so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Chalkduster"/>
              </a:rPr>
              <a:t>ein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Mischvorgang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4943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Platzbedarf: 256MB</a:t>
            </a:r>
          </a:p>
          <a:p>
            <a:pPr marL="0" indent="0">
              <a:buNone/>
            </a:pPr>
            <a:r>
              <a:rPr lang="de-DE">
                <a:solidFill>
                  <a:srgbClr val="FF0000"/>
                </a:solidFill>
              </a:rPr>
              <a:t>Rechenzeit dann ≈ </a:t>
            </a:r>
            <a:r>
              <a:rPr lang="de-DE" smtClean="0">
                <a:solidFill>
                  <a:srgbClr val="FF0000"/>
                </a:solidFill>
              </a:rPr>
              <a:t>1h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(Herleitung in der Übung)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7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nur IO-Zeit betrachtet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Auswahl des nächsten Datensatzes aus 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Verwende Auswahlbaum zur Kostenreduktion</a:t>
            </a:r>
            <a:br>
              <a:rPr lang="de-DE" dirty="0" smtClean="0"/>
            </a:br>
            <a:r>
              <a:rPr lang="de-DE" dirty="0" smtClean="0"/>
              <a:t>(„</a:t>
            </a:r>
            <a:r>
              <a:rPr lang="de-DE" dirty="0" err="1" smtClean="0"/>
              <a:t>Tree</a:t>
            </a:r>
            <a:r>
              <a:rPr lang="de-DE" dirty="0" smtClean="0"/>
              <a:t> of </a:t>
            </a:r>
            <a:r>
              <a:rPr lang="de-DE" dirty="0" err="1" smtClean="0"/>
              <a:t>Losers</a:t>
            </a:r>
            <a:r>
              <a:rPr lang="de-DE" dirty="0" smtClean="0"/>
              <a:t>“)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Reduktion der Vergleiche auf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(B-1)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453336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0000FF"/>
                </a:solidFill>
              </a:rPr>
              <a:t>D</a:t>
            </a:r>
            <a:r>
              <a:rPr lang="de-DE" baseline="30000" dirty="0" smtClean="0">
                <a:solidFill>
                  <a:srgbClr val="0000FF"/>
                </a:solidFill>
              </a:rPr>
              <a:t>. Knuth, The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Sortieren: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Misch-Schritte können auch </a:t>
            </a:r>
            <a:r>
              <a:rPr lang="de-DE" dirty="0" smtClean="0">
                <a:solidFill>
                  <a:srgbClr val="0000FF"/>
                </a:solidFill>
              </a:rPr>
              <a:t>parallel</a:t>
            </a:r>
            <a:r>
              <a:rPr lang="de-DE" dirty="0" smtClean="0"/>
              <a:t> ausgeführt werden</a:t>
            </a:r>
          </a:p>
          <a:p>
            <a:r>
              <a:rPr lang="de-DE" dirty="0" smtClean="0"/>
              <a:t>Bei ausreichend Speicher </a:t>
            </a:r>
            <a:r>
              <a:rPr lang="de-DE" dirty="0" smtClean="0">
                <a:solidFill>
                  <a:srgbClr val="0000FF"/>
                </a:solidFill>
              </a:rPr>
              <a:t>reichen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zwei Durchgänge </a:t>
            </a:r>
            <a:r>
              <a:rPr lang="de-DE" dirty="0" smtClean="0"/>
              <a:t>auch für große Dateien</a:t>
            </a:r>
          </a:p>
          <a:p>
            <a:r>
              <a:rPr lang="de-DE" dirty="0" smtClean="0"/>
              <a:t>Mögliche </a:t>
            </a:r>
            <a:r>
              <a:rPr lang="de-DE" dirty="0" smtClean="0">
                <a:solidFill>
                  <a:srgbClr val="0000FF"/>
                </a:solidFill>
              </a:rPr>
              <a:t>Optimierungen: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Seitenersetzung während des Sortierens: </a:t>
            </a:r>
            <a:r>
              <a:rPr lang="de-DE" dirty="0" smtClean="0"/>
              <a:t>Erneutes Laden neuer Seiten während des </a:t>
            </a:r>
            <a:r>
              <a:rPr lang="de-DE" dirty="0" err="1" smtClean="0"/>
              <a:t>initialen</a:t>
            </a:r>
            <a:r>
              <a:rPr lang="de-DE" dirty="0" smtClean="0"/>
              <a:t> Laufs (dadurch Erhöhen der </a:t>
            </a:r>
            <a:r>
              <a:rPr lang="de-DE" dirty="0" err="1" smtClean="0"/>
              <a:t>initialen</a:t>
            </a:r>
            <a:r>
              <a:rPr lang="de-DE" dirty="0" smtClean="0"/>
              <a:t> Lauflänge)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Doppelpufferung: </a:t>
            </a:r>
            <a:r>
              <a:rPr lang="de-DE" dirty="0" smtClean="0"/>
              <a:t>Verschränkung des Seitenladevorgangs und der Verarbeitung, um Latenzzeiten der Festplattenspeicher zu kaschieren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Karsten Martiny (</a:t>
            </a:r>
            <a:r>
              <a:rPr lang="de-DE" sz="2400" smtClean="0">
                <a:cs typeface="+mn-cs"/>
              </a:rPr>
              <a:t>Übungen)</a:t>
            </a:r>
            <a:endParaRPr lang="de-DE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9648" y="1196975"/>
            <a:ext cx="4546848" cy="4968875"/>
          </a:xfrm>
        </p:spPr>
        <p:txBody>
          <a:bodyPr/>
          <a:lstStyle/>
          <a:p>
            <a:r>
              <a:rPr lang="de-DE" dirty="0" smtClean="0"/>
              <a:t>Externes Sortieren ist eine Instanz eines physikalischen </a:t>
            </a:r>
            <a:r>
              <a:rPr lang="de-DE" dirty="0" smtClean="0">
                <a:solidFill>
                  <a:srgbClr val="0000FF"/>
                </a:solidFill>
              </a:rPr>
              <a:t>Datenbankoperators</a:t>
            </a:r>
          </a:p>
          <a:p>
            <a:r>
              <a:rPr lang="de-DE" dirty="0" smtClean="0"/>
              <a:t>Operatoren können zu </a:t>
            </a:r>
            <a:r>
              <a:rPr lang="de-DE" dirty="0" smtClean="0">
                <a:solidFill>
                  <a:srgbClr val="0000FF"/>
                </a:solidFill>
              </a:rPr>
              <a:t>Ausführungsplänen</a:t>
            </a:r>
            <a:r>
              <a:rPr lang="de-DE" dirty="0" smtClean="0"/>
              <a:t> zusammengesetzt werden</a:t>
            </a:r>
          </a:p>
          <a:p>
            <a:r>
              <a:rPr lang="de-DE" dirty="0" smtClean="0"/>
              <a:t>Jeder Planoperator führt zur </a:t>
            </a:r>
            <a:r>
              <a:rPr lang="de-DE" dirty="0"/>
              <a:t>Verarbeitung einer voll-ständigen </a:t>
            </a:r>
            <a:r>
              <a:rPr lang="de-DE" dirty="0" smtClean="0"/>
              <a:t>Anfrage eine </a:t>
            </a:r>
            <a:r>
              <a:rPr lang="de-DE" dirty="0" smtClean="0">
                <a:solidFill>
                  <a:srgbClr val="0000FF"/>
                </a:solidFill>
              </a:rPr>
              <a:t>Unteraufgabe</a:t>
            </a:r>
            <a:r>
              <a:rPr lang="de-DE" dirty="0" smtClean="0"/>
              <a:t>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Pages from 07-Query-Process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4176464" cy="29865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3568" y="4479503"/>
            <a:ext cx="316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Ausführungsplan (DB2)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70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Wir werden zunächst </a:t>
            </a:r>
            <a:r>
              <a:rPr lang="de-DE" sz="2400" dirty="0" smtClean="0">
                <a:solidFill>
                  <a:srgbClr val="FF0000"/>
                </a:solidFill>
              </a:rPr>
              <a:t>Verbundoperatoren</a:t>
            </a:r>
            <a:r>
              <a:rPr lang="de-DE" sz="2400" dirty="0" smtClean="0"/>
              <a:t> betrachten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47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Verbundoperator (</a:t>
            </a:r>
            <a:r>
              <a:rPr lang="de-DE" dirty="0" err="1" smtClean="0"/>
              <a:t>Join</a:t>
            </a:r>
            <a:r>
              <a:rPr lang="de-DE" dirty="0" smtClean="0"/>
              <a:t>) </a:t>
            </a:r>
            <a:r>
              <a:rPr lang="de-DE" dirty="0" smtClean="0">
                <a:solidFill>
                  <a:srgbClr val="3C8C93"/>
                </a:solidFill>
              </a:rPr>
              <a:t>R⋈S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Verbundoperator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ist eine Abkürzung für die Zusammensetzung von Kreuzprodukt </a:t>
            </a:r>
            <a:r>
              <a:rPr lang="de-DE" dirty="0" smtClean="0">
                <a:solidFill>
                  <a:srgbClr val="3C8C93"/>
                </a:solidFill>
              </a:rPr>
              <a:t>×</a:t>
            </a:r>
            <a:r>
              <a:rPr lang="de-DE" dirty="0" smtClean="0"/>
              <a:t> und Selektion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Daraus ergibt sich eine einfache Implementierung von </a:t>
            </a:r>
            <a:r>
              <a:rPr lang="de-DE" dirty="0"/>
              <a:t>⋈</a:t>
            </a:r>
            <a:r>
              <a:rPr lang="de-DE" baseline="-25000" dirty="0"/>
              <a:t>p</a:t>
            </a:r>
            <a:r>
              <a:rPr lang="de-D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>
                <a:solidFill>
                  <a:srgbClr val="0000FF"/>
                </a:solidFill>
              </a:rPr>
              <a:t>Enumeriere</a:t>
            </a:r>
            <a:r>
              <a:rPr lang="de-DE" sz="2400" dirty="0" smtClean="0">
                <a:solidFill>
                  <a:srgbClr val="0000FF"/>
                </a:solidFill>
              </a:rPr>
              <a:t> alle Datensätze aus R × 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>
                <a:solidFill>
                  <a:srgbClr val="0000FF"/>
                </a:solidFill>
              </a:rPr>
              <a:t>Wähle die Datensätze, die p erfüllen</a:t>
            </a:r>
          </a:p>
          <a:p>
            <a:pPr marL="0" indent="0">
              <a:buNone/>
            </a:pPr>
            <a:r>
              <a:rPr lang="de-DE" dirty="0" smtClean="0"/>
              <a:t>Ineffizienz aus Schritt 1 kann überwunden werden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(Größe des Zwischenresultats: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R| </a:t>
            </a:r>
            <a:r>
              <a:rPr lang="de-DE" dirty="0">
                <a:solidFill>
                  <a:srgbClr val="3C8C93"/>
                </a:solidFill>
              </a:rPr>
              <a:t>× </a:t>
            </a:r>
            <a:r>
              <a:rPr lang="de-DE" dirty="0" smtClean="0">
                <a:solidFill>
                  <a:srgbClr val="3C8C93"/>
                </a:solidFill>
              </a:rPr>
              <a:t>|S|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Pages from 07-Query-Process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18215"/>
            <a:ext cx="3694124" cy="19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Anfragebeantwortung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21607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DBMS muss eine Menge von Aufgaben erledigen:</a:t>
            </a:r>
          </a:p>
          <a:p>
            <a:r>
              <a:rPr lang="de-DE" dirty="0" smtClean="0"/>
              <a:t>mit minimalen Ressourcen</a:t>
            </a:r>
          </a:p>
          <a:p>
            <a:r>
              <a:rPr lang="de-DE" dirty="0" smtClean="0"/>
              <a:t>über großen Datenmengen</a:t>
            </a:r>
          </a:p>
          <a:p>
            <a:r>
              <a:rPr lang="de-DE" dirty="0" smtClean="0"/>
              <a:t>und auch noch so schnell wie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810221"/>
            <a:ext cx="7740352" cy="1751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>
                <a:latin typeface="Courier New" charset="0"/>
              </a:rPr>
              <a:t>SELECT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C.NAME, </a:t>
            </a:r>
            <a:r>
              <a:rPr lang="de-DE" b="1" dirty="0">
                <a:latin typeface="Courier New" charset="0"/>
              </a:rPr>
              <a:t>SUM (</a:t>
            </a:r>
            <a:r>
              <a:rPr lang="de-DE" dirty="0">
                <a:latin typeface="Courier New" charset="0"/>
              </a:rPr>
              <a:t>O.TOTAL</a:t>
            </a:r>
            <a:r>
              <a:rPr lang="de-DE" b="1" dirty="0">
                <a:latin typeface="Courier New" charset="0"/>
              </a:rPr>
              <a:t>) AS </a:t>
            </a:r>
            <a:r>
              <a:rPr lang="de-DE" dirty="0">
                <a:latin typeface="Courier New" charset="0"/>
              </a:rPr>
              <a:t>REVENUE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FROM </a:t>
            </a:r>
            <a:r>
              <a:rPr lang="de-DE" dirty="0">
                <a:latin typeface="Courier New" charset="0"/>
              </a:rPr>
              <a:t>CUSTOMERS</a:t>
            </a:r>
            <a:r>
              <a:rPr lang="de-DE" b="1" dirty="0">
                <a:latin typeface="Courier New" charset="0"/>
              </a:rPr>
              <a:t> AS </a:t>
            </a:r>
            <a:r>
              <a:rPr lang="de-DE" dirty="0">
                <a:latin typeface="Courier New" charset="0"/>
              </a:rPr>
              <a:t>C, ORDERS </a:t>
            </a:r>
            <a:r>
              <a:rPr lang="de-DE" b="1" dirty="0">
                <a:latin typeface="Courier New" charset="0"/>
              </a:rPr>
              <a:t>AS </a:t>
            </a:r>
            <a:r>
              <a:rPr lang="de-DE" dirty="0">
                <a:latin typeface="Courier New" charset="0"/>
              </a:rPr>
              <a:t>O</a:t>
            </a:r>
            <a:r>
              <a:rPr lang="de-DE" b="1" dirty="0">
                <a:latin typeface="Courier New" charset="0"/>
              </a:rPr>
              <a:t> </a:t>
            </a: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WHERE </a:t>
            </a:r>
            <a:r>
              <a:rPr lang="de-DE" dirty="0">
                <a:latin typeface="Courier New" charset="0"/>
              </a:rPr>
              <a:t>C.ZIPCODE </a:t>
            </a:r>
            <a:r>
              <a:rPr lang="de-DE" b="1" dirty="0">
                <a:latin typeface="Courier New" charset="0"/>
              </a:rPr>
              <a:t>BETWEEN </a:t>
            </a:r>
            <a:r>
              <a:rPr lang="de-DE" dirty="0">
                <a:latin typeface="Courier New" charset="0"/>
              </a:rPr>
              <a:t>8000</a:t>
            </a:r>
            <a:r>
              <a:rPr lang="de-DE" b="1" dirty="0">
                <a:latin typeface="Courier New" charset="0"/>
              </a:rPr>
              <a:t> AND </a:t>
            </a:r>
            <a:r>
              <a:rPr lang="de-DE" dirty="0">
                <a:latin typeface="Courier New" charset="0"/>
              </a:rPr>
              <a:t>8999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      AND </a:t>
            </a:r>
            <a:r>
              <a:rPr lang="de-DE" dirty="0" smtClean="0">
                <a:latin typeface="Courier New" charset="0"/>
              </a:rPr>
              <a:t>C.CUST_ID </a:t>
            </a:r>
            <a:r>
              <a:rPr lang="de-DE" dirty="0">
                <a:latin typeface="Courier New" charset="0"/>
              </a:rPr>
              <a:t>= </a:t>
            </a:r>
            <a:r>
              <a:rPr lang="de-DE" dirty="0" smtClean="0">
                <a:latin typeface="Courier New" charset="0"/>
              </a:rPr>
              <a:t>O.CUST_ID 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GROUP </a:t>
            </a:r>
            <a:r>
              <a:rPr lang="de-DE" b="1" dirty="0">
                <a:latin typeface="Courier New" charset="0"/>
              </a:rPr>
              <a:t>BY </a:t>
            </a:r>
            <a:r>
              <a:rPr lang="de-DE" dirty="0" smtClean="0">
                <a:latin typeface="Courier New" charset="0"/>
              </a:rPr>
              <a:t>C.CUST_ID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ORDER BY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</a:t>
            </a:r>
            <a:endParaRPr lang="de-DE" dirty="0" smtClean="0">
              <a:latin typeface="Courier New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4716016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Aggregation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948264" y="2204864"/>
            <a:ext cx="1728192" cy="360040"/>
          </a:xfrm>
          <a:prstGeom prst="wedgeRectCallout">
            <a:avLst>
              <a:gd name="adj1" fmla="val -114943"/>
              <a:gd name="adj2" fmla="val 494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Selektion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732240" y="2708920"/>
            <a:ext cx="864096" cy="360040"/>
          </a:xfrm>
          <a:prstGeom prst="wedgeRectCallout">
            <a:avLst>
              <a:gd name="adj1" fmla="val -252880"/>
              <a:gd name="adj2" fmla="val -14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Join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691680" y="3789040"/>
            <a:ext cx="1728192" cy="360040"/>
          </a:xfrm>
          <a:prstGeom prst="wedgeRectCallout">
            <a:avLst>
              <a:gd name="adj1" fmla="val -66134"/>
              <a:gd name="adj2" fmla="val -1232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Sortierung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4644008" y="2996952"/>
            <a:ext cx="1728192" cy="360040"/>
          </a:xfrm>
          <a:prstGeom prst="wedgeRectCallout">
            <a:avLst>
              <a:gd name="adj1" fmla="val -130545"/>
              <a:gd name="adj2" fmla="val -23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Gruppierung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Verbund-als-geschachtelte-Schleifen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Einfache Implementierung des Verbundes: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Seitenzahl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sei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Anzahl der Datensätze pro Seite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0" indent="0">
              <a:buNone/>
            </a:pPr>
            <a:r>
              <a:rPr lang="de-DE" dirty="0" smtClean="0"/>
              <a:t>Anzahl der </a:t>
            </a:r>
            <a:r>
              <a:rPr lang="de-DE" dirty="0" smtClean="0">
                <a:solidFill>
                  <a:srgbClr val="0000FF"/>
                </a:solidFill>
              </a:rPr>
              <a:t>Plattenzugriffe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7-Query-Processing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72137"/>
            <a:ext cx="4320481" cy="2060919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3026410" y="5949280"/>
            <a:ext cx="82551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903384" y="6021288"/>
            <a:ext cx="123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</a:t>
            </a:r>
            <a:r>
              <a:rPr lang="de-DE" dirty="0" err="1" smtClean="0"/>
              <a:t>Tupel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Verbund-als-geschachtelte-Schleifen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Nur 3 Seiten nötig (zwei Seiten fürs Lesen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und </a:t>
            </a:r>
            <a:r>
              <a:rPr lang="de-DE" dirty="0" smtClean="0"/>
              <a:t>eine um das Ergebnis zu schreiben)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I/O-Verhalten: </a:t>
            </a:r>
            <a:r>
              <a:rPr lang="de-DE" dirty="0" smtClean="0"/>
              <a:t>Leider sehr viele Zugriffe</a:t>
            </a:r>
          </a:p>
          <a:p>
            <a:r>
              <a:rPr lang="de-DE" dirty="0" smtClean="0"/>
              <a:t>Annahme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100,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1000,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500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1000 + 5 ∙ 10</a:t>
            </a:r>
            <a:r>
              <a:rPr lang="de-DE" baseline="30000" dirty="0" smtClean="0">
                <a:solidFill>
                  <a:srgbClr val="3C8C93"/>
                </a:solidFill>
              </a:rPr>
              <a:t>7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Seiten zu lesen</a:t>
            </a:r>
          </a:p>
          <a:p>
            <a:r>
              <a:rPr lang="de-DE" dirty="0" smtClean="0"/>
              <a:t>Mit einer Zugriffszeit von </a:t>
            </a:r>
            <a:r>
              <a:rPr lang="de-DE" dirty="0" smtClean="0">
                <a:solidFill>
                  <a:srgbClr val="3C8C93"/>
                </a:solidFill>
              </a:rPr>
              <a:t>10ms</a:t>
            </a:r>
            <a:r>
              <a:rPr lang="de-DE" dirty="0" smtClean="0"/>
              <a:t> für jede Seite dauert der Vorgang </a:t>
            </a:r>
            <a:r>
              <a:rPr lang="de-DE" dirty="0" smtClean="0">
                <a:solidFill>
                  <a:srgbClr val="3C8C93"/>
                </a:solidFill>
              </a:rPr>
              <a:t>140</a:t>
            </a:r>
            <a:r>
              <a:rPr lang="de-DE" dirty="0" smtClean="0"/>
              <a:t> Stunden</a:t>
            </a:r>
          </a:p>
          <a:p>
            <a:r>
              <a:rPr lang="de-DE" dirty="0" smtClean="0"/>
              <a:t>Vertauschen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(kleinere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nach außen) verbessert die Situation nur marginal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3481" y="5517232"/>
            <a:ext cx="740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Seitenweises Lesen bedingt volle Plattenlatenz, obwohl beide Relationen in</a:t>
            </a:r>
            <a:br>
              <a:rPr lang="de-DE" dirty="0" smtClean="0"/>
            </a:br>
            <a:r>
              <a:rPr lang="de-DE" dirty="0" smtClean="0"/>
              <a:t>sequentieller Ordnung verarbeitet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Blockweiser Verbund</a:t>
            </a:r>
            <a:r>
              <a:rPr lang="de-DE" dirty="0"/>
              <a:t> </a:t>
            </a:r>
            <a:r>
              <a:rPr lang="de-DE" dirty="0" smtClean="0"/>
              <a:t>mit 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Einsparung von Kosten durch wahlfreien Zugriff durch blockweises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vielen Seiten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wird vollständig gelesen, aber mit nur </a:t>
            </a:r>
            <a:r>
              <a:rPr lang="de-DE" dirty="0" smtClean="0">
                <a:solidFill>
                  <a:srgbClr val="3C8C93"/>
                </a:solidFill>
              </a:rPr>
              <a:t>⎡N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Lesezugriffen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nur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mal gelesen, </a:t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Plattenzugriffen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Pages from 07-Query-Processing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04864"/>
            <a:ext cx="65225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 von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Pufferbereich mit </a:t>
            </a:r>
            <a:r>
              <a:rPr lang="de-DE" dirty="0" smtClean="0">
                <a:solidFill>
                  <a:srgbClr val="3C8C93"/>
                </a:solidFill>
              </a:rPr>
              <a:t>B = 100 </a:t>
            </a:r>
            <a:r>
              <a:rPr lang="de-DE" dirty="0" smtClean="0"/>
              <a:t>Rahmen,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= 1000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= 500</a:t>
            </a:r>
            <a:r>
              <a:rPr lang="de-DE" dirty="0" smtClean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7-Query-Process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358861" cy="34563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3916" y="1835532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33916" y="5733256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499987" y="3596166"/>
            <a:ext cx="16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Plattenzugriffe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Karsten Martiny (Übungen)</a:t>
            </a:r>
          </a:p>
        </p:txBody>
      </p:sp>
    </p:spTree>
    <p:extLst>
      <p:ext uri="{BB962C8B-B14F-4D97-AF65-F5344CB8AC3E}">
        <p14:creationId xmlns:p14="http://schemas.microsoft.com/office/powerpoint/2010/main" val="32585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Blockweiser Verbund</a:t>
            </a:r>
            <a:r>
              <a:rPr lang="de-DE" dirty="0"/>
              <a:t> </a:t>
            </a:r>
            <a:r>
              <a:rPr lang="de-DE" dirty="0" smtClean="0"/>
              <a:t>mit 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Einsparung von Kosten durch wahlfreien Zugriff durch blockweises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vielen Seiten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wird vollständig gelesen, aber mit nur </a:t>
            </a:r>
            <a:r>
              <a:rPr lang="de-DE" dirty="0" smtClean="0">
                <a:solidFill>
                  <a:srgbClr val="3C8C93"/>
                </a:solidFill>
              </a:rPr>
              <a:t>⎡N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Lesezugriffen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nur </a:t>
            </a:r>
            <a:r>
              <a:rPr lang="de-DE" dirty="0">
                <a:solidFill>
                  <a:srgbClr val="3C8C93"/>
                </a:solidFill>
              </a:rPr>
              <a:t>⎡N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mal gelesen, </a:t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>
                <a:solidFill>
                  <a:srgbClr val="3C8C93"/>
                </a:solidFill>
              </a:rPr>
              <a:t>⎡N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 ∙ </a:t>
            </a:r>
            <a:r>
              <a:rPr lang="de-DE" dirty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Plattenzugriffen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7-Query-Processing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04864"/>
            <a:ext cx="65225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Performanz des Hauptspeicher-Verbunds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Zeile 4 in </a:t>
            </a:r>
            <a:r>
              <a:rPr lang="de-DE" dirty="0" err="1" smtClean="0">
                <a:solidFill>
                  <a:srgbClr val="3C8C93"/>
                </a:solidFill>
              </a:rPr>
              <a:t>block_nljoin</a:t>
            </a:r>
            <a:r>
              <a:rPr lang="de-DE" dirty="0" smtClean="0">
                <a:solidFill>
                  <a:srgbClr val="3C8C93"/>
                </a:solidFill>
              </a:rPr>
              <a:t>(R, S, p) </a:t>
            </a:r>
            <a:r>
              <a:rPr lang="de-DE" dirty="0" smtClean="0"/>
              <a:t>bedingt einen Hauptspeicherverbund zwischen Blocken aus R und S</a:t>
            </a:r>
          </a:p>
          <a:p>
            <a:r>
              <a:rPr lang="de-DE" dirty="0" smtClean="0"/>
              <a:t>Aufbau einer Hashtabelle kann den Verbund erheblich beschleunigen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Funktioniert nur für </a:t>
            </a:r>
            <a:r>
              <a:rPr lang="de-DE" dirty="0" err="1" smtClean="0"/>
              <a:t>Equi</a:t>
            </a:r>
            <a:r>
              <a:rPr lang="de-DE" dirty="0" smtClean="0"/>
              <a:t>-Verbunde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Pages from 07-Query-Process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6" y="3068960"/>
            <a:ext cx="6745594" cy="2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 </a:t>
            </a:r>
            <a:r>
              <a:rPr lang="de-DE" dirty="0">
                <a:solidFill>
                  <a:srgbClr val="3C8C93"/>
                </a:solidFill>
              </a:rPr>
              <a:t>R⋈S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Verwendung eines Index für die innere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(ggf. innere und äußere vertauschen)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Index muss verträglich mit der Verbundbedingung sein</a:t>
            </a:r>
          </a:p>
          <a:p>
            <a:pPr lvl="1"/>
            <a:r>
              <a:rPr lang="de-DE" dirty="0" smtClean="0"/>
              <a:t>Hash-Index (nur für Gleichheitsprädikate)</a:t>
            </a:r>
          </a:p>
          <a:p>
            <a:pPr lvl="1"/>
            <a:r>
              <a:rPr lang="de-DE" dirty="0" smtClean="0"/>
              <a:t>Vergleiche auch die Diskussion über </a:t>
            </a:r>
            <a:br>
              <a:rPr lang="de-DE" dirty="0" smtClean="0"/>
            </a:br>
            <a:r>
              <a:rPr lang="de-DE" dirty="0" smtClean="0"/>
              <a:t>zusammengesetzte Schlüssel in B</a:t>
            </a:r>
            <a:r>
              <a:rPr lang="de-DE" baseline="30000" dirty="0" smtClean="0"/>
              <a:t>+</a:t>
            </a:r>
            <a:r>
              <a:rPr lang="de-DE" dirty="0" smtClean="0"/>
              <a:t>-Bäumen</a:t>
            </a:r>
          </a:p>
          <a:p>
            <a:r>
              <a:rPr lang="de-DE" dirty="0" smtClean="0"/>
              <a:t>Argumente heißen „</a:t>
            </a:r>
            <a:r>
              <a:rPr lang="de-DE" dirty="0" err="1" smtClean="0"/>
              <a:t>sargable</a:t>
            </a:r>
            <a:r>
              <a:rPr lang="de-DE" dirty="0" smtClean="0"/>
              <a:t>“ (SARG=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Pages from 07-Query-Processing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88617"/>
            <a:ext cx="6056195" cy="16561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24722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Für jeden Datensatz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verwende Index zum Auffinden von korrespondierenden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Tupeln</a:t>
            </a:r>
            <a:r>
              <a:rPr lang="de-DE" dirty="0" smtClean="0"/>
              <a:t>. Für </a:t>
            </a:r>
            <a:r>
              <a:rPr lang="de-DE" dirty="0" smtClean="0">
                <a:solidFill>
                  <a:srgbClr val="FF0000"/>
                </a:solidFill>
              </a:rPr>
              <a:t>jedes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rgbClr val="FF0000"/>
                </a:solidFill>
              </a:rPr>
              <a:t>-</a:t>
            </a:r>
            <a:r>
              <a:rPr lang="de-DE" dirty="0" err="1" smtClean="0">
                <a:solidFill>
                  <a:srgbClr val="FF0000"/>
                </a:solidFill>
              </a:rPr>
              <a:t>Tupel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sind folgende Kosten einzukalkulieren: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Zugriffskosten</a:t>
            </a:r>
            <a:r>
              <a:rPr lang="de-DE" dirty="0" smtClean="0"/>
              <a:t> für den </a:t>
            </a:r>
            <a:r>
              <a:rPr lang="de-DE" dirty="0" smtClean="0">
                <a:solidFill>
                  <a:srgbClr val="0000FF"/>
                </a:solidFill>
              </a:rPr>
              <a:t>Index</a:t>
            </a:r>
            <a:r>
              <a:rPr lang="de-DE" dirty="0" smtClean="0"/>
              <a:t> zum Auffinden des ersten Eintrags: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baseline="-25000" dirty="0" err="1" smtClean="0">
                <a:solidFill>
                  <a:srgbClr val="3C8C93"/>
                </a:solidFill>
              </a:rPr>
              <a:t>idx</a:t>
            </a:r>
            <a:r>
              <a:rPr lang="de-DE" dirty="0" smtClean="0"/>
              <a:t> I/O-Operationen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Entlanglaufen</a:t>
            </a:r>
            <a:r>
              <a:rPr lang="de-DE" dirty="0" smtClean="0"/>
              <a:t> an den Indexwerten (</a:t>
            </a:r>
            <a:r>
              <a:rPr lang="de-DE" dirty="0" smtClean="0">
                <a:solidFill>
                  <a:srgbClr val="0000FF"/>
                </a:solidFill>
              </a:rPr>
              <a:t>Scan</a:t>
            </a:r>
            <a:r>
              <a:rPr lang="de-DE" dirty="0" smtClean="0"/>
              <a:t>), um passende </a:t>
            </a:r>
            <a:r>
              <a:rPr lang="de-DE" dirty="0" err="1" smtClean="0"/>
              <a:t>Rids</a:t>
            </a:r>
            <a:r>
              <a:rPr lang="de-DE" dirty="0" smtClean="0"/>
              <a:t> zu finden (I/O-Kosten vernachlässigbar)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Holen</a:t>
            </a:r>
            <a:r>
              <a:rPr lang="de-DE" dirty="0" smtClean="0"/>
              <a:t> der passenden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</a:t>
            </a:r>
            <a:r>
              <a:rPr lang="de-DE" dirty="0" smtClean="0"/>
              <a:t> aus den Datenseiten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ungeclusterten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I/O-Operationen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smtClean="0">
                <a:solidFill>
                  <a:srgbClr val="3C8C93"/>
                </a:solidFill>
              </a:rPr>
              <a:t>⎡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I/O-Operationen</a:t>
            </a:r>
          </a:p>
          <a:p>
            <a:pPr marL="0" indent="0">
              <a:buNone/>
            </a:pPr>
            <a:r>
              <a:rPr lang="de-DE" dirty="0" smtClean="0"/>
              <a:t>Wegen 2. und 3. Kosten von der Verbundgröße abhängig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Zugriffskosten für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30000" dirty="0" smtClean="0">
                <a:solidFill>
                  <a:srgbClr val="0000FF"/>
                </a:solidFill>
              </a:rPr>
              <a:t>+</a:t>
            </a:r>
            <a:r>
              <a:rPr lang="de-DE" dirty="0" smtClean="0">
                <a:solidFill>
                  <a:srgbClr val="0000FF"/>
                </a:solidFill>
              </a:rPr>
              <a:t>-Baum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Einzelner Indexzugriff benötigt Zugriff auf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dirty="0" smtClean="0"/>
              <a:t> Indexseiten</a:t>
            </a:r>
            <a:r>
              <a:rPr lang="de-DE" sz="2400" baseline="30000" dirty="0" smtClean="0"/>
              <a:t>1</a:t>
            </a:r>
          </a:p>
          <a:p>
            <a:r>
              <a:rPr lang="de-DE" sz="2400" dirty="0" smtClean="0"/>
              <a:t>Bei wiederholtem Zugriff sind diese Seiten im Puffer</a:t>
            </a:r>
          </a:p>
          <a:p>
            <a:r>
              <a:rPr lang="de-DE" sz="2400" dirty="0" smtClean="0"/>
              <a:t>Effektiver Wert der I/O-Kosten 1-3 I/O-Operationen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Hash-Index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Caching nicht effektiv (kein lokaler Zugriff auf </a:t>
            </a:r>
            <a:r>
              <a:rPr lang="de-DE" sz="2400" dirty="0" err="1" smtClean="0"/>
              <a:t>Hashfeld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Typischer Wert für </a:t>
            </a:r>
            <a:r>
              <a:rPr lang="de-DE" sz="2400" dirty="0"/>
              <a:t>I/O-</a:t>
            </a:r>
            <a:r>
              <a:rPr lang="de-DE" sz="2400" dirty="0" smtClean="0"/>
              <a:t>Kosten: 1,2 </a:t>
            </a:r>
            <a:r>
              <a:rPr lang="de-DE" sz="2400" dirty="0"/>
              <a:t>I/O-</a:t>
            </a:r>
            <a:r>
              <a:rPr lang="de-DE" sz="2400" dirty="0" smtClean="0"/>
              <a:t>Operationen</a:t>
            </a:r>
            <a:br>
              <a:rPr lang="de-DE" sz="2400" dirty="0" smtClean="0"/>
            </a:br>
            <a:r>
              <a:rPr lang="de-DE" sz="2400" dirty="0" smtClean="0"/>
              <a:t>(unter Berücksichtigung von Überlaufseiten)</a:t>
            </a:r>
          </a:p>
          <a:p>
            <a:pPr marL="0" indent="0">
              <a:buNone/>
            </a:pPr>
            <a:r>
              <a:rPr lang="de-DE" dirty="0" smtClean="0"/>
              <a:t>Index rentiert sich stark, wenn nur einige </a:t>
            </a:r>
            <a:r>
              <a:rPr lang="de-DE" dirty="0" err="1" smtClean="0"/>
              <a:t>Tupel</a:t>
            </a:r>
            <a:r>
              <a:rPr lang="de-DE" dirty="0" smtClean="0"/>
              <a:t> aus einer großen Tabelle im Verbund landen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6309320"/>
            <a:ext cx="27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 h = Höhe des B</a:t>
            </a:r>
            <a:r>
              <a:rPr lang="de-DE" baseline="30000" dirty="0" smtClean="0"/>
              <a:t>+</a:t>
            </a:r>
            <a:r>
              <a:rPr lang="de-DE" dirty="0" smtClean="0"/>
              <a:t>-Baumes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7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und ggf. kleinen Änderungen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Sortier-Misch-Verbund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Verbundberechnung wird einfach wenn Eingaberelationen bzgl. Verbundattribut(en) sortiert</a:t>
            </a:r>
          </a:p>
          <a:p>
            <a:r>
              <a:rPr lang="de-DE" dirty="0" smtClean="0"/>
              <a:t>Misch-Verbund mischt Eingabetabellen ähnlich</a:t>
            </a:r>
            <a:br>
              <a:rPr lang="de-DE" dirty="0" smtClean="0"/>
            </a:br>
            <a:r>
              <a:rPr lang="de-DE" dirty="0" smtClean="0"/>
              <a:t>wie beim Sortieren</a:t>
            </a:r>
          </a:p>
          <a:p>
            <a:r>
              <a:rPr lang="de-DE" dirty="0" smtClean="0"/>
              <a:t>Es gibt aber </a:t>
            </a:r>
            <a:r>
              <a:rPr lang="de-DE" dirty="0" smtClean="0">
                <a:solidFill>
                  <a:srgbClr val="FF0000"/>
                </a:solidFill>
              </a:rPr>
              <a:t>mehrfache </a:t>
            </a:r>
            <a:r>
              <a:rPr lang="de-DE" dirty="0" smtClean="0"/>
              <a:t>Korrespondenzen in der anderen Relation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Misch-Verbund </a:t>
            </a:r>
            <a:r>
              <a:rPr lang="de-DE" dirty="0" smtClean="0">
                <a:solidFill>
                  <a:srgbClr val="FF0000"/>
                </a:solidFill>
              </a:rPr>
              <a:t>nur für </a:t>
            </a:r>
            <a:r>
              <a:rPr lang="de-DE" dirty="0" err="1" smtClean="0">
                <a:solidFill>
                  <a:srgbClr val="FF0000"/>
                </a:solidFill>
              </a:rPr>
              <a:t>Equi</a:t>
            </a:r>
            <a:r>
              <a:rPr lang="de-DE" dirty="0" smtClean="0">
                <a:solidFill>
                  <a:srgbClr val="FF0000"/>
                </a:solidFill>
              </a:rPr>
              <a:t>-Verbünde </a:t>
            </a:r>
            <a:r>
              <a:rPr lang="de-DE" dirty="0" smtClean="0"/>
              <a:t>verwendbar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Pages from 07-Query-Process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34878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Misch-Verbund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Pages from 07-Query-Processing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3" y="1196752"/>
            <a:ext cx="69616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beide Eingaben sortiert </a:t>
            </a:r>
            <a:r>
              <a:rPr lang="de-DE" dirty="0" smtClean="0">
                <a:solidFill>
                  <a:srgbClr val="FF0000"/>
                </a:solidFill>
              </a:rPr>
              <a:t>und</a:t>
            </a:r>
            <a:r>
              <a:rPr lang="de-DE" dirty="0" smtClean="0"/>
              <a:t> keine außergewöhnlich langen Sequenzen mit identischen Schlüsselwerten vorhanden, dann ist der I/O-Aufwand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(das ist dann optimal)</a:t>
            </a:r>
          </a:p>
          <a:p>
            <a:r>
              <a:rPr lang="de-DE" dirty="0" smtClean="0"/>
              <a:t>Durch </a:t>
            </a:r>
            <a:r>
              <a:rPr lang="de-DE" dirty="0" smtClean="0">
                <a:solidFill>
                  <a:srgbClr val="0000FF"/>
                </a:solidFill>
              </a:rPr>
              <a:t>blockweises</a:t>
            </a:r>
            <a:r>
              <a:rPr lang="de-DE" dirty="0" smtClean="0"/>
              <a:t> I/O treten fast immer </a:t>
            </a:r>
            <a:r>
              <a:rPr lang="de-DE" dirty="0" smtClean="0">
                <a:solidFill>
                  <a:srgbClr val="0000FF"/>
                </a:solidFill>
              </a:rPr>
              <a:t>sequentielle</a:t>
            </a:r>
            <a:r>
              <a:rPr lang="de-DE" dirty="0" smtClean="0"/>
              <a:t> Lesevorgänge auf</a:t>
            </a:r>
          </a:p>
          <a:p>
            <a:r>
              <a:rPr lang="de-DE" dirty="0" smtClean="0"/>
              <a:t>Es kann sich für die Verbundberechnung auszahlen, vorher zu sortieren, insbesondere wenn später eine Sortierung der Ausgabe gefordert wird</a:t>
            </a:r>
          </a:p>
          <a:p>
            <a:r>
              <a:rPr lang="de-DE" dirty="0" smtClean="0"/>
              <a:t>Ein abschließender Sortiervorgang kann auch mit einem Misch-Verbund kombiniert werden, um Festplattentransfers einzusparen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Eingaben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tritt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Sortier-Misch-Verbund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Verhalten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auf?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1336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Wenn all verbundenen Attribute gleiche Werte beinhalten, dann ist das Ergebnis ein Kreuzprodukt.</a:t>
            </a:r>
          </a:p>
          <a:p>
            <a:endParaRPr lang="de-DE" sz="2400" dirty="0"/>
          </a:p>
          <a:p>
            <a:r>
              <a:rPr lang="de-DE" sz="2400" dirty="0"/>
              <a:t>Der Sortier-Misch-Verbund verhält sich dann wie ein geschachtelte-Schleifen-Verbund.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0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377"/>
          </a:xfrm>
        </p:spPr>
        <p:txBody>
          <a:bodyPr/>
          <a:lstStyle/>
          <a:p>
            <a:r>
              <a:rPr lang="de-DE" dirty="0" smtClean="0"/>
              <a:t>Sortierung bringt korrespondierende </a:t>
            </a:r>
            <a:r>
              <a:rPr lang="de-DE" dirty="0" err="1" smtClean="0"/>
              <a:t>Tupel</a:t>
            </a:r>
            <a:r>
              <a:rPr lang="de-DE" dirty="0" smtClean="0"/>
              <a:t> in eine „räumliche Nähe“, so dass eine effiziente Verarbeitung möglich ist</a:t>
            </a:r>
          </a:p>
          <a:p>
            <a:r>
              <a:rPr lang="de-DE" dirty="0" smtClean="0"/>
              <a:t>Ein ähnlicher Effekt erreichbar mit Hash-Verfahren</a:t>
            </a:r>
          </a:p>
          <a:p>
            <a:r>
              <a:rPr lang="de-DE" dirty="0" smtClean="0"/>
              <a:t>Zerlege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in Teilrelationen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,...,</a:t>
            </a:r>
            <a:r>
              <a:rPr lang="de-DE" dirty="0" err="1" smtClean="0">
                <a:solidFill>
                  <a:srgbClr val="3C8C93"/>
                </a:solidFill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mit der gleichen Hashfunktion (angewendet auf die Verbundattribute)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2400" dirty="0" smtClean="0">
                <a:sym typeface="Symbol" charset="0"/>
              </a:rPr>
              <a:t>für alle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i ≠ </a:t>
            </a:r>
            <a:r>
              <a:rPr lang="de-DE" sz="2400" dirty="0" err="1" smtClean="0">
                <a:solidFill>
                  <a:schemeClr val="hlink"/>
                </a:solidFill>
                <a:sym typeface="Symbol" charset="0"/>
              </a:rPr>
              <a:t>j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6" name="Bild 5" descr="Pages from 07-Query-Process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14290"/>
            <a:ext cx="4536504" cy="18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Partitionierung werden kleine Relationen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geschaffen</a:t>
            </a:r>
          </a:p>
          <a:p>
            <a:r>
              <a:rPr lang="de-DE" dirty="0" smtClean="0"/>
              <a:t>Korrespondierende Datensätze kommen garantiert in korrespondierende Partitionen der Relationen</a:t>
            </a:r>
          </a:p>
          <a:p>
            <a:r>
              <a:rPr lang="de-DE" dirty="0" smtClean="0"/>
              <a:t>Es muss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(für 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) berechnet werden (einfacher)</a:t>
            </a:r>
          </a:p>
          <a:p>
            <a:r>
              <a:rPr lang="de-DE" dirty="0" smtClean="0"/>
              <a:t>Die Anzahl der Partitionen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(d.h. die Hashfunktion) sollte mit Bedacht gewählt werden, so dass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als Hauptspeicher-Verbund berechnet werden kann</a:t>
            </a:r>
          </a:p>
          <a:p>
            <a:r>
              <a:rPr lang="de-DE" dirty="0" smtClean="0"/>
              <a:t>Hierzu kann wiederum eine (andere) Hashfunktion verwendet werden (siehe blockweisen Verbund mit Schleifen)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2987824" y="5589240"/>
            <a:ext cx="3240360" cy="864096"/>
          </a:xfrm>
          <a:prstGeom prst="cloudCallout">
            <a:avLst>
              <a:gd name="adj1" fmla="val 19330"/>
              <a:gd name="adj2" fmla="val -107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eine andere Hashfunktion?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Pages from 07-Query-Process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218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Gruppierung und Duplikate-Elimination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Herausforderung: Finde identische Datensätze in einer Datei</a:t>
            </a:r>
          </a:p>
          <a:p>
            <a:r>
              <a:rPr lang="de-DE" dirty="0" smtClean="0"/>
              <a:t>Ähnlichkeiten zum Eigenverbund (</a:t>
            </a:r>
            <a:r>
              <a:rPr lang="de-DE" dirty="0" err="1" smtClean="0"/>
              <a:t>self-join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basierend auf allen Spalten der Relation</a:t>
            </a:r>
          </a:p>
          <a:p>
            <a:pPr lvl="1"/>
            <a:r>
              <a:rPr lang="de-DE" dirty="0" smtClean="0"/>
              <a:t>Man könnte einen Hash-Verbund-ähnlichen Algorithmus verwenden oder Sortierung, um Duplikate-Elimination oder Gruppierung zu realisieren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Anfrage-Operatoren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Projektion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</a:p>
          <a:p>
            <a:r>
              <a:rPr lang="de-DE" dirty="0" smtClean="0"/>
              <a:t>Implementierung durch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Entfernen nicht benötigter Spalten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Eliminierung von Duplikaten</a:t>
            </a:r>
          </a:p>
          <a:p>
            <a:r>
              <a:rPr lang="de-DE" dirty="0" smtClean="0"/>
              <a:t>Die Implementierung von a) bedingt das 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 in der Datei, b) siehe oben</a:t>
            </a:r>
          </a:p>
          <a:p>
            <a:r>
              <a:rPr lang="de-DE" dirty="0" smtClean="0"/>
              <a:t>Systeme vermeiden b) sofern möglich (in SQL muss Duplikate-Eliminierung angefordert werden)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Selektion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</a:p>
          <a:p>
            <a:r>
              <a:rPr lang="de-DE" dirty="0" smtClean="0"/>
              <a:t>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</a:t>
            </a:r>
          </a:p>
          <a:p>
            <a:r>
              <a:rPr lang="de-DE" dirty="0" smtClean="0"/>
              <a:t>Eventuell Sortierung ausnutzen oder Index verwenden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Wichtige Datenbankoperation mit vielen Anwendungen</a:t>
            </a:r>
          </a:p>
          <a:p>
            <a:r>
              <a:rPr lang="de-DE" dirty="0" smtClean="0"/>
              <a:t>Eine SQL-Anfrage kann </a:t>
            </a:r>
            <a:r>
              <a:rPr lang="de-DE" dirty="0" smtClean="0">
                <a:solidFill>
                  <a:srgbClr val="FF0000"/>
                </a:solidFill>
              </a:rPr>
              <a:t>Sortierung anfordern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ORDER BY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A</a:t>
            </a:r>
            <a:endParaRPr lang="de-DE" sz="2000" dirty="0">
              <a:solidFill>
                <a:srgbClr val="3C8C93"/>
              </a:solidFill>
              <a:latin typeface="Courier"/>
              <a:cs typeface="Courier"/>
            </a:endParaRPr>
          </a:p>
          <a:p>
            <a:pPr>
              <a:lnSpc>
                <a:spcPct val="110000"/>
              </a:lnSpc>
            </a:pPr>
            <a:r>
              <a:rPr lang="de-DE" dirty="0" smtClean="0">
                <a:solidFill>
                  <a:srgbClr val="FF0000"/>
                </a:solidFill>
              </a:rPr>
              <a:t>Bulk-</a:t>
            </a:r>
            <a:r>
              <a:rPr lang="de-DE" dirty="0" err="1" smtClean="0">
                <a:solidFill>
                  <a:srgbClr val="FF0000"/>
                </a:solidFill>
              </a:rPr>
              <a:t>loading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eines B</a:t>
            </a:r>
            <a:r>
              <a:rPr lang="de-DE" baseline="30000" dirty="0" smtClean="0"/>
              <a:t>+</a:t>
            </a:r>
            <a:r>
              <a:rPr lang="de-DE" dirty="0" smtClean="0"/>
              <a:t>-Baumes fußt auf sortierten Daten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Duplikate-Elimination </a:t>
            </a:r>
            <a:r>
              <a:rPr lang="de-DE" dirty="0" smtClean="0"/>
              <a:t>wird besonders einfach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DISTINCT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Einige Datenbankoperatoren setzen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sortierte Eingabedateien </a:t>
            </a:r>
            <a:r>
              <a:rPr lang="de-DE" dirty="0" smtClean="0"/>
              <a:t>voraus (kommt später)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1187624" y="5157192"/>
            <a:ext cx="7056784" cy="1080120"/>
          </a:xfrm>
          <a:prstGeom prst="cloudCallout">
            <a:avLst>
              <a:gd name="adj1" fmla="val -35424"/>
              <a:gd name="adj2" fmla="val 826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Wie können wir eine Datei sortieren, </a:t>
            </a:r>
            <a:r>
              <a:rPr lang="de-DE" i="1" dirty="0" smtClean="0">
                <a:solidFill>
                  <a:schemeClr val="tx1"/>
                </a:solidFill>
              </a:rPr>
              <a:t>die nicht </a:t>
            </a:r>
            <a:r>
              <a:rPr lang="de-DE" i="1" dirty="0">
                <a:solidFill>
                  <a:schemeClr val="tx1"/>
                </a:solidFill>
              </a:rPr>
              <a:t>in den Hauptspeicher passt (und auf keinen Fall in den vom Pufferverwalter bereitgestellten Platz)</a:t>
            </a:r>
            <a:r>
              <a:rPr lang="de-DE" i="1" dirty="0" smtClean="0">
                <a:solidFill>
                  <a:schemeClr val="tx1"/>
                </a:solidFill>
              </a:rPr>
              <a:t>?</a:t>
            </a:r>
            <a:endParaRPr lang="de-D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der Operator-Evaluierung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gehen wir davon aus, dass Operatoren ganze Dateien verarbeiten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Das erzeugt offensichtlich viel I/O</a:t>
            </a:r>
          </a:p>
          <a:p>
            <a:r>
              <a:rPr lang="de-DE" dirty="0" smtClean="0"/>
              <a:t>Außerdem: lange Antwortzeiten</a:t>
            </a:r>
          </a:p>
          <a:p>
            <a:pPr lvl="1"/>
            <a:r>
              <a:rPr lang="de-DE" dirty="0" smtClean="0"/>
              <a:t>Ein Operator kann nicht anfangen solange nicht seine Eingaben vollständig bestimmt sind (materialisiert sind)</a:t>
            </a:r>
          </a:p>
          <a:p>
            <a:pPr lvl="1"/>
            <a:r>
              <a:rPr lang="de-DE" dirty="0" smtClean="0"/>
              <a:t>Operatoren werden nacheinander ausgeführt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6" name="Bild 5" descr="Pages from 07-Query-Processing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9229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Pipeline-orientierte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 könnte jeder Operator seine Ergebnisse direkt an den nachfolgenden senden, ohne die Ergebnisse erst auf die Platte zu schreiben</a:t>
            </a:r>
          </a:p>
          <a:p>
            <a:r>
              <a:rPr lang="de-DE" dirty="0" smtClean="0"/>
              <a:t>Ergebnisse werden so früh wie möglich weitergereicht und verarbeitet (Pipeline-Prinzip)</a:t>
            </a:r>
          </a:p>
          <a:p>
            <a:r>
              <a:rPr lang="de-DE" dirty="0" smtClean="0"/>
              <a:t>Granularität ist bedeutsam:</a:t>
            </a:r>
          </a:p>
          <a:p>
            <a:pPr lvl="1"/>
            <a:r>
              <a:rPr lang="de-DE" dirty="0" smtClean="0"/>
              <a:t>Kleinere Brocken reduzieren Antwortzeit des Systems</a:t>
            </a:r>
          </a:p>
          <a:p>
            <a:pPr lvl="1"/>
            <a:r>
              <a:rPr lang="de-DE" dirty="0" smtClean="0"/>
              <a:t>Größere Brocken erhöhen Effektivität von Instruktions-Cachespeichern</a:t>
            </a:r>
          </a:p>
          <a:p>
            <a:pPr lvl="1"/>
            <a:r>
              <a:rPr lang="de-DE" dirty="0" smtClean="0"/>
              <a:t>In der Praxis meist </a:t>
            </a:r>
            <a:r>
              <a:rPr lang="de-DE" dirty="0" err="1" smtClean="0"/>
              <a:t>tupelweises</a:t>
            </a:r>
            <a:r>
              <a:rPr lang="de-DE" dirty="0" smtClean="0"/>
              <a:t> Verarbeiten verwendet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4330824" cy="3312914"/>
          </a:xfrm>
          <a:solidFill>
            <a:schemeClr val="bg1"/>
          </a:solidFill>
        </p:spPr>
        <p:txBody>
          <a:bodyPr/>
          <a:lstStyle/>
          <a:p>
            <a:r>
              <a:rPr lang="de-DE" dirty="0" err="1" smtClean="0"/>
              <a:t>Tupelweises</a:t>
            </a:r>
            <a:r>
              <a:rPr lang="de-DE" dirty="0" smtClean="0"/>
              <a:t> Verarbeiten der Relation C</a:t>
            </a:r>
          </a:p>
          <a:p>
            <a:r>
              <a:rPr lang="de-DE" dirty="0" smtClean="0"/>
              <a:t>Sofortiges Weiterleiten nach der Selektion</a:t>
            </a:r>
          </a:p>
          <a:p>
            <a:r>
              <a:rPr lang="de-DE" dirty="0" smtClean="0"/>
              <a:t>Kombiniert mit </a:t>
            </a:r>
            <a:r>
              <a:rPr lang="de-DE" dirty="0" err="1" smtClean="0"/>
              <a:t>tupelweisem</a:t>
            </a:r>
            <a:r>
              <a:rPr lang="de-DE" dirty="0" smtClean="0"/>
              <a:t> Verarbeiten</a:t>
            </a:r>
            <a:r>
              <a:rPr lang="de-DE" dirty="0"/>
              <a:t> </a:t>
            </a:r>
            <a:r>
              <a:rPr lang="de-DE" dirty="0" smtClean="0"/>
              <a:t>der Relationen O und L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L.L 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O.O ORDERKEY </a:t>
            </a:r>
            <a:endParaRPr lang="de-DE" sz="1600" dirty="0" smtClean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702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 smtClean="0"/>
              <a:t>Aufrufschnittstelle wie bei Unix-Prozess-Pipelines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Im Datenbankkontext auch Open-Next-Close-Schnittstelle oder </a:t>
            </a:r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r>
              <a:rPr lang="de-DE" dirty="0" smtClean="0"/>
              <a:t> genannt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Jeder Operator implementiert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open()	Initialisiere den internen Zustand des Operators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next</a:t>
            </a:r>
            <a:r>
              <a:rPr lang="de-DE" dirty="0" smtClean="0"/>
              <a:t>()	Produziere den nächsten Ausgabe-Datensatz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close</a:t>
            </a:r>
            <a:r>
              <a:rPr lang="de-DE" dirty="0" smtClean="0"/>
              <a:t>()	Schließe </a:t>
            </a:r>
            <a:r>
              <a:rPr lang="de-DE" dirty="0" err="1" smtClean="0"/>
              <a:t>allozierte</a:t>
            </a:r>
            <a:r>
              <a:rPr lang="de-DE" dirty="0" smtClean="0"/>
              <a:t> Ressourcen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Zustandsinformation wird Operator-lokal vorgehalten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3768" y="61967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Goetz Graefe.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Volcano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—An Extensibel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and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Parallel Query Evaluation</a:t>
            </a:r>
          </a:p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System. Trans.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Knowl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Data Eng. vol. 6,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1,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February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18315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Selektion (</a:t>
            </a:r>
            <a:r>
              <a:rPr lang="de-DE" dirty="0" smtClean="0">
                <a:latin typeface="Symbol" charset="2"/>
                <a:cs typeface="Symbol" charset="2"/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Eingabe: Relation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, Prädikat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Pages from 07-Query-Processing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103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Schleifen Verbund: </a:t>
            </a:r>
            <a:r>
              <a:rPr lang="de-DE" dirty="0" err="1" smtClean="0"/>
              <a:t>Volcano</a:t>
            </a:r>
            <a:r>
              <a:rPr lang="de-DE" dirty="0" smtClean="0"/>
              <a:t>-Stil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Pages from 07-Query-Process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3" y="1268760"/>
            <a:ext cx="5808386" cy="4664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22309" y="5146696"/>
            <a:ext cx="178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dirty="0" smtClean="0"/>
              <a:t> ⟵ </a:t>
            </a:r>
            <a:r>
              <a:rPr lang="de-DE" dirty="0" err="1" smtClean="0"/>
              <a:t>R.next</a:t>
            </a:r>
            <a:r>
              <a:rPr lang="de-DE" dirty="0" smtClean="0"/>
              <a:t>();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 smtClean="0"/>
              <a:t>Welche?</a:t>
            </a:r>
          </a:p>
          <a:p>
            <a:pPr lvl="1"/>
            <a:r>
              <a:rPr lang="de-DE" dirty="0" smtClean="0"/>
              <a:t>Externe Sortierung</a:t>
            </a:r>
          </a:p>
          <a:p>
            <a:pPr lvl="1"/>
            <a:r>
              <a:rPr lang="de-DE" dirty="0" smtClean="0"/>
              <a:t>Hash-Verbund</a:t>
            </a:r>
          </a:p>
          <a:p>
            <a:pPr lvl="1"/>
            <a:r>
              <a:rPr lang="de-DE" dirty="0" smtClean="0"/>
              <a:t>Gruppierung und Duplikate-Elimination über </a:t>
            </a:r>
            <a:br>
              <a:rPr lang="de-DE" dirty="0" smtClean="0"/>
            </a:br>
            <a:r>
              <a:rPr lang="de-DE" dirty="0" smtClean="0"/>
              <a:t>einer unsortierten Eingabe</a:t>
            </a:r>
          </a:p>
          <a:p>
            <a:r>
              <a:rPr lang="de-DE" dirty="0" smtClean="0"/>
              <a:t>Solche Operatoren nennt man blockierend</a:t>
            </a:r>
          </a:p>
          <a:p>
            <a:r>
              <a:rPr lang="de-DE" dirty="0" smtClean="0"/>
              <a:t>Blockierende Operatoren konsumieren die gesamte Eingabe in einem Rutsch bevor die Ausgabe erzeugt werden kann (Daten auf Festplatte zwischengespeichert)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Rekursive Anfragen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923693" y="2057400"/>
            <a:ext cx="3409950" cy="18466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create recursive view </a:t>
            </a:r>
            <a:r>
              <a:rPr lang="en-US" sz="1400" dirty="0" err="1"/>
              <a:t>Unterabteilungen</a:t>
            </a:r>
            <a:endParaRPr lang="en-US" sz="1400" dirty="0"/>
          </a:p>
          <a:p>
            <a:r>
              <a:rPr lang="en-US" sz="1400" dirty="0"/>
              <a:t>  select </a:t>
            </a:r>
            <a:r>
              <a:rPr lang="en-US" sz="1400" dirty="0" err="1"/>
              <a:t>r.kurz</a:t>
            </a:r>
            <a:r>
              <a:rPr lang="en-US" sz="1400" dirty="0"/>
              <a:t>, </a:t>
            </a:r>
            <a:r>
              <a:rPr lang="en-US" sz="1400" dirty="0" err="1"/>
              <a:t>r.oberabt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r</a:t>
            </a:r>
          </a:p>
          <a:p>
            <a:r>
              <a:rPr lang="en-US" sz="1400" dirty="0"/>
              <a:t>union</a:t>
            </a:r>
          </a:p>
          <a:p>
            <a:r>
              <a:rPr lang="en-US" sz="1400" dirty="0"/>
              <a:t>  select </a:t>
            </a:r>
            <a:r>
              <a:rPr lang="en-US" sz="1400" dirty="0" err="1"/>
              <a:t>u.kurz</a:t>
            </a:r>
            <a:r>
              <a:rPr lang="en-US" sz="1400" dirty="0"/>
              <a:t>, </a:t>
            </a:r>
            <a:r>
              <a:rPr lang="en-US" sz="1400" dirty="0" err="1"/>
              <a:t>o.oberabt</a:t>
            </a:r>
            <a:endParaRPr lang="en-US" sz="1400" dirty="0"/>
          </a:p>
          <a:p>
            <a:r>
              <a:rPr lang="en-US" sz="1400" dirty="0"/>
              <a:t>  from </a:t>
            </a:r>
            <a:r>
              <a:rPr lang="en-US" sz="1400" dirty="0" err="1"/>
              <a:t>Abteilungen</a:t>
            </a:r>
            <a:r>
              <a:rPr lang="en-US" sz="1400" dirty="0"/>
              <a:t> o,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Unterabteilungen</a:t>
            </a:r>
            <a:r>
              <a:rPr lang="en-US" sz="1400" dirty="0"/>
              <a:t> u</a:t>
            </a:r>
          </a:p>
          <a:p>
            <a:r>
              <a:rPr lang="en-US" sz="1400" dirty="0"/>
              <a:t>  where </a:t>
            </a:r>
            <a:r>
              <a:rPr lang="en-US" sz="1400" dirty="0" err="1"/>
              <a:t>o.kurz</a:t>
            </a:r>
            <a:r>
              <a:rPr lang="en-US" sz="1400" dirty="0"/>
              <a:t> = </a:t>
            </a:r>
            <a:r>
              <a:rPr lang="en-US" sz="1400" dirty="0" err="1"/>
              <a:t>u.oberabt</a:t>
            </a:r>
            <a:endParaRPr lang="en-US" sz="1400" dirty="0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539552" y="4841865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dirty="0">
                <a:latin typeface="+mn-lt"/>
              </a:rPr>
              <a:t>Beim Start der Rekursion enthält „Unterabteilungen</a:t>
            </a:r>
            <a:r>
              <a:rPr lang="ja-JP" altLang="de-DE" dirty="0">
                <a:latin typeface="+mn-lt"/>
              </a:rPr>
              <a:t>“</a:t>
            </a:r>
            <a:r>
              <a:rPr lang="de-DE" altLang="ja-JP" dirty="0">
                <a:latin typeface="+mn-lt"/>
              </a:rPr>
              <a:t> nur die </a:t>
            </a:r>
            <a:r>
              <a:rPr lang="de-DE" altLang="ja-JP" dirty="0" err="1">
                <a:latin typeface="+mn-lt"/>
              </a:rPr>
              <a:t>Tupel</a:t>
            </a:r>
            <a:r>
              <a:rPr lang="de-DE" altLang="ja-JP" dirty="0">
                <a:latin typeface="+mn-lt"/>
              </a:rPr>
              <a:t> der ersten Teilanfrage.</a:t>
            </a:r>
          </a:p>
          <a:p>
            <a:pPr>
              <a:buFont typeface="Arial" charset="0"/>
              <a:buChar char="•"/>
            </a:pPr>
            <a:r>
              <a:rPr lang="de-DE" dirty="0" err="1">
                <a:latin typeface="+mn-lt"/>
              </a:rPr>
              <a:t>Tupel</a:t>
            </a:r>
            <a:r>
              <a:rPr lang="de-DE" dirty="0">
                <a:latin typeface="+mn-lt"/>
              </a:rPr>
              <a:t>, die sich durch den </a:t>
            </a:r>
            <a:r>
              <a:rPr lang="de-DE" dirty="0" err="1">
                <a:latin typeface="+mn-lt"/>
              </a:rPr>
              <a:t>Join</a:t>
            </a:r>
            <a:r>
              <a:rPr lang="de-DE" dirty="0">
                <a:latin typeface="+mn-lt"/>
              </a:rPr>
              <a:t> in der zweiten Teilanfrage ergeben, werden der Extension von „Unterabteilungen</a:t>
            </a:r>
            <a:r>
              <a:rPr lang="ja-JP" altLang="de-DE" dirty="0">
                <a:latin typeface="+mn-lt"/>
              </a:rPr>
              <a:t>“</a:t>
            </a:r>
            <a:r>
              <a:rPr lang="de-DE" altLang="ja-JP" dirty="0">
                <a:latin typeface="+mn-lt"/>
              </a:rPr>
              <a:t> für die nächste Iteration hinzugefügt.</a:t>
            </a:r>
          </a:p>
          <a:p>
            <a:pPr>
              <a:buFont typeface="Arial" charset="0"/>
              <a:buChar char="•"/>
            </a:pPr>
            <a:r>
              <a:rPr lang="de-DE" dirty="0">
                <a:latin typeface="+mn-lt"/>
              </a:rPr>
              <a:t>Abbruch der Rekursion, sobald die zweite Teilanfrage bei Verwendung der Ergebnisse aus der vorigen Iteration keine zusätzlichen </a:t>
            </a:r>
            <a:r>
              <a:rPr lang="de-DE" dirty="0" err="1">
                <a:latin typeface="+mn-lt"/>
              </a:rPr>
              <a:t>Ergebnistupel</a:t>
            </a:r>
            <a:r>
              <a:rPr lang="de-DE" dirty="0">
                <a:latin typeface="+mn-lt"/>
              </a:rPr>
              <a:t> mehr liefert </a:t>
            </a:r>
            <a:r>
              <a:rPr lang="de-DE" dirty="0" smtClean="0">
                <a:latin typeface="+mn-lt"/>
                <a:sym typeface="Symbol" charset="0"/>
              </a:rPr>
              <a:t>⟶ </a:t>
            </a:r>
            <a:r>
              <a:rPr lang="de-DE" dirty="0">
                <a:latin typeface="+mn-lt"/>
                <a:sym typeface="Symbol" charset="0"/>
              </a:rPr>
              <a:t>Fixpunkt.</a:t>
            </a:r>
            <a:endParaRPr lang="de-DE" dirty="0">
              <a:latin typeface="+mn-lt"/>
            </a:endParaRPr>
          </a:p>
        </p:txBody>
      </p:sp>
      <p:sp>
        <p:nvSpPr>
          <p:cNvPr id="57351" name="Ovale Legende 18"/>
          <p:cNvSpPr>
            <a:spLocks noChangeArrowheads="1"/>
          </p:cNvSpPr>
          <p:nvPr/>
        </p:nvSpPr>
        <p:spPr bwMode="auto">
          <a:xfrm>
            <a:off x="7219951" y="2492375"/>
            <a:ext cx="1899138" cy="83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sz="1600" dirty="0" err="1" smtClean="0">
                <a:latin typeface="+mn-lt"/>
              </a:rPr>
              <a:t>PostgreSQL</a:t>
            </a:r>
            <a:r>
              <a:rPr lang="de-DE" sz="1600" dirty="0" smtClean="0">
                <a:latin typeface="+mn-lt"/>
              </a:rPr>
              <a:t>-</a:t>
            </a:r>
            <a:br>
              <a:rPr lang="de-DE" sz="1600" dirty="0" smtClean="0">
                <a:latin typeface="+mn-lt"/>
              </a:rPr>
            </a:br>
            <a:r>
              <a:rPr lang="de-DE" sz="1600" dirty="0" smtClean="0">
                <a:latin typeface="+mn-lt"/>
              </a:rPr>
              <a:t>Syntax</a:t>
            </a:r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971600" y="1179686"/>
            <a:ext cx="3294062" cy="3473450"/>
            <a:chOff x="3700" y="868"/>
            <a:chExt cx="2248" cy="2188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45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6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7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8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50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51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38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31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4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5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6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7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8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9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30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17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18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19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1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2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3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8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err="1"/>
              <a:t>Datalog</a:t>
            </a:r>
            <a:r>
              <a:rPr lang="de-DE" altLang="en-US" dirty="0"/>
              <a:t>: </a:t>
            </a:r>
            <a:r>
              <a:rPr lang="de-DE" altLang="en-US" dirty="0" smtClean="0"/>
              <a:t>Rekursive Anfragen</a:t>
            </a:r>
            <a:endParaRPr lang="de-DE" alt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G( 1, 2 ),  G( 2, 3 ),  G( 3, 2 )</a:t>
            </a: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4099" name="Text Box 42"/>
          <p:cNvSpPr txBox="1">
            <a:spLocks noChangeArrowheads="1"/>
          </p:cNvSpPr>
          <p:nvPr/>
        </p:nvSpPr>
        <p:spPr bwMode="auto">
          <a:xfrm>
            <a:off x="231531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 dirty="0" smtClean="0"/>
              <a:t>Mögliche Lösungen:</a:t>
            </a:r>
            <a:endParaRPr lang="de-DE" altLang="en-US" sz="1477" u="sng" dirty="0"/>
          </a:p>
        </p:txBody>
      </p:sp>
      <p:sp>
        <p:nvSpPr>
          <p:cNvPr id="4100" name="Text Box 50"/>
          <p:cNvSpPr txBox="1">
            <a:spLocks noChangeArrowheads="1"/>
          </p:cNvSpPr>
          <p:nvPr/>
        </p:nvSpPr>
        <p:spPr bwMode="auto">
          <a:xfrm>
            <a:off x="7359162" y="1718897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grpSp>
        <p:nvGrpSpPr>
          <p:cNvPr id="4101" name="Group 113"/>
          <p:cNvGrpSpPr>
            <a:grpSpLocks/>
          </p:cNvGrpSpPr>
          <p:nvPr/>
        </p:nvGrpSpPr>
        <p:grpSpPr bwMode="auto">
          <a:xfrm>
            <a:off x="7429499" y="2032490"/>
            <a:ext cx="1514844" cy="962758"/>
            <a:chOff x="4195" y="1207"/>
            <a:chExt cx="954" cy="657"/>
          </a:xfrm>
        </p:grpSpPr>
        <p:sp>
          <p:nvSpPr>
            <p:cNvPr id="4134" name="Text Box 114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4135" name="Text Box 115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4136" name="Text Box 116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4137" name="Line 117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118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119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3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04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4105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6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07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4108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4109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110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4111" name="Gruppierung 53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4112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472104" y="5895045"/>
            <a:ext cx="4220308" cy="77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Herve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Gallaire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und Jack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Minker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</a:t>
            </a:r>
            <a:r>
              <a:rPr lang="en-US" sz="1108" i="1" dirty="0">
                <a:solidFill>
                  <a:srgbClr val="0734FF"/>
                </a:solidFill>
                <a:latin typeface="Helvetica" charset="0"/>
              </a:rPr>
              <a:t>Logic and Data Bases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. Symposium on Logic and Data Bases, Centre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d’études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et de </a:t>
            </a:r>
            <a:r>
              <a:rPr lang="en-US" sz="1108" dirty="0" err="1">
                <a:solidFill>
                  <a:srgbClr val="0734FF"/>
                </a:solidFill>
                <a:latin typeface="Helvetica" charset="0"/>
              </a:rPr>
              <a:t>recherches</a:t>
            </a:r>
            <a:r>
              <a:rPr lang="en-US" sz="1108" dirty="0">
                <a:solidFill>
                  <a:srgbClr val="0734FF"/>
                </a:solidFill>
                <a:latin typeface="Helvetica" charset="0"/>
              </a:rPr>
              <a:t> de Toulouse in „Advances in Data Base Theory“. Plenum Press, New York </a:t>
            </a:r>
            <a:r>
              <a:rPr lang="en-US" sz="1108" b="1" dirty="0">
                <a:solidFill>
                  <a:srgbClr val="FF0000"/>
                </a:solidFill>
                <a:latin typeface="Helvetica" charset="0"/>
              </a:rPr>
              <a:t>1978</a:t>
            </a:r>
            <a:endParaRPr lang="en-US" sz="1108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2160" y="58803"/>
            <a:ext cx="298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 smtClean="0"/>
              <a:t>Einige Präsentationen zu wurden mit Änderungen übernommen aus einer Präsentation von Stephanie </a:t>
            </a:r>
            <a:r>
              <a:rPr lang="de-DE" sz="1200" dirty="0" err="1" smtClean="0"/>
              <a:t>Scherzinger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54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2"/>
          <p:cNvSpPr txBox="1">
            <a:spLocks noChangeArrowheads="1"/>
          </p:cNvSpPr>
          <p:nvPr/>
        </p:nvSpPr>
        <p:spPr bwMode="auto">
          <a:xfrm>
            <a:off x="239879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Mögliche Lösungen:</a:t>
            </a:r>
            <a:endParaRPr lang="de-DE" altLang="en-US" sz="1477" u="sng" dirty="0"/>
          </a:p>
        </p:txBody>
      </p:sp>
      <p:sp>
        <p:nvSpPr>
          <p:cNvPr id="6146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47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48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49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0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1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6152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6153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6154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6155" name="Gruppierung 66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6169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Minimale-Modell-Semantik</a:t>
            </a:r>
            <a:endParaRPr lang="de-DE" altLang="en-US" dirty="0"/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Symbol" charset="2"/>
              <a:buChar char="&quot;"/>
            </a:pPr>
            <a:r>
              <a:rPr lang="de-DE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None/>
            </a:pPr>
            <a:r>
              <a:rPr lang="de-DE" altLang="en-US" dirty="0">
                <a:sym typeface="Symbol" charset="2"/>
              </a:rPr>
              <a:t>G( 1, 2 ),  G( 2, 3 ),  G( 3, 2 )</a:t>
            </a:r>
          </a:p>
          <a:p>
            <a:pPr lvl="1" eaLnBrk="1" hangingPunct="1">
              <a:buFont typeface="Symbol" charset="2"/>
              <a:buChar char="&quot;"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6158" name="Text Box 45"/>
          <p:cNvSpPr txBox="1">
            <a:spLocks noChangeArrowheads="1"/>
          </p:cNvSpPr>
          <p:nvPr/>
        </p:nvSpPr>
        <p:spPr bwMode="auto">
          <a:xfrm>
            <a:off x="7359162" y="1735016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sp>
        <p:nvSpPr>
          <p:cNvPr id="6159" name="Text Box 46"/>
          <p:cNvSpPr txBox="1">
            <a:spLocks noChangeArrowheads="1"/>
          </p:cNvSpPr>
          <p:nvPr/>
        </p:nvSpPr>
        <p:spPr bwMode="auto">
          <a:xfrm>
            <a:off x="611066" y="5669574"/>
            <a:ext cx="7921869" cy="50154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1477" b="1" dirty="0">
                <a:sym typeface="Wingdings" charset="2"/>
              </a:rPr>
              <a:t> </a:t>
            </a:r>
            <a:r>
              <a:rPr lang="de-DE" altLang="en-US" sz="1477" b="1" i="1" dirty="0" smtClean="0">
                <a:sym typeface="Wingdings" charset="2"/>
              </a:rPr>
              <a:t>Wähle </a:t>
            </a:r>
            <a:r>
              <a:rPr lang="de-DE" altLang="en-US" sz="1477" b="1" i="1" dirty="0" smtClean="0">
                <a:solidFill>
                  <a:schemeClr val="accent2"/>
                </a:solidFill>
                <a:sym typeface="Wingdings" charset="2"/>
              </a:rPr>
              <a:t>minimales Modell</a:t>
            </a:r>
            <a:r>
              <a:rPr lang="de-DE" altLang="en-US" sz="1477" b="1" i="1" dirty="0" smtClean="0">
                <a:sym typeface="Wingdings" charset="2"/>
              </a:rPr>
              <a:t> </a:t>
            </a:r>
            <a:r>
              <a:rPr lang="de-DE" altLang="en-US" sz="1477" b="1" dirty="0" smtClean="0">
                <a:sym typeface="Wingdings" charset="2"/>
              </a:rPr>
              <a:t> </a:t>
            </a:r>
            <a:r>
              <a:rPr lang="de-DE" altLang="en-US" sz="1477" b="1" dirty="0">
                <a:sym typeface="Wingdings" charset="2"/>
              </a:rPr>
              <a:t>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de-DE" altLang="en-US" sz="1477" b="1" dirty="0">
                <a:sym typeface="Wingdings" charset="2"/>
              </a:rPr>
              <a:t>T </a:t>
            </a:r>
            <a:r>
              <a:rPr lang="de-DE" altLang="en-US" sz="1477" b="1" dirty="0" smtClean="0">
                <a:sym typeface="Wingdings" charset="2"/>
              </a:rPr>
              <a:t>soll kleinste Menge von Fakten enthalten, so dass Regeln wahr sind</a:t>
            </a:r>
            <a:endParaRPr lang="de-DE" altLang="en-US" sz="1477" b="1" dirty="0"/>
          </a:p>
        </p:txBody>
      </p:sp>
      <p:sp>
        <p:nvSpPr>
          <p:cNvPr id="6160" name="Line 92"/>
          <p:cNvSpPr>
            <a:spLocks noChangeShapeType="1"/>
          </p:cNvSpPr>
          <p:nvPr/>
        </p:nvSpPr>
        <p:spPr bwMode="auto">
          <a:xfrm flipV="1">
            <a:off x="3851031" y="3553559"/>
            <a:ext cx="1584081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4"/>
          <p:cNvSpPr>
            <a:spLocks noChangeShapeType="1"/>
          </p:cNvSpPr>
          <p:nvPr/>
        </p:nvSpPr>
        <p:spPr bwMode="auto">
          <a:xfrm flipV="1">
            <a:off x="6731977" y="3620967"/>
            <a:ext cx="1585546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2" name="Group 175"/>
          <p:cNvGrpSpPr>
            <a:grpSpLocks/>
          </p:cNvGrpSpPr>
          <p:nvPr/>
        </p:nvGrpSpPr>
        <p:grpSpPr bwMode="auto">
          <a:xfrm>
            <a:off x="7429499" y="2048609"/>
            <a:ext cx="1514844" cy="962758"/>
            <a:chOff x="4195" y="1207"/>
            <a:chExt cx="954" cy="657"/>
          </a:xfrm>
        </p:grpSpPr>
        <p:sp>
          <p:nvSpPr>
            <p:cNvPr id="6163" name="Text Box 17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6164" name="Text Box 17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6165" name="Text Box 17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6166" name="Line 17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18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81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 (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Sortierung von Dateien beliebiger Größe in nur 3 Seiten aus dem Pufferverwalter</a:t>
            </a:r>
          </a:p>
          <a:p>
            <a:r>
              <a:rPr lang="de-DE" dirty="0" smtClean="0"/>
              <a:t>Sortierung </a:t>
            </a:r>
            <a:r>
              <a:rPr lang="de-DE" smtClean="0"/>
              <a:t>von </a:t>
            </a:r>
            <a:r>
              <a:rPr lang="de-DE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de-DE" dirty="0" smtClean="0"/>
              <a:t>Seiten in </a:t>
            </a:r>
            <a:r>
              <a:rPr lang="de-DE" smtClean="0"/>
              <a:t>mehreren Durchgängen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65992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Datalog</a:t>
            </a:r>
            <a:r>
              <a:rPr lang="de-DE" altLang="en-US" baseline="-25000" dirty="0" smtClean="0"/>
              <a:t>(</a:t>
            </a:r>
            <a:r>
              <a:rPr lang="de-DE" altLang="en-US" baseline="-25000" dirty="0" err="1" smtClean="0"/>
              <a:t>rec</a:t>
            </a:r>
            <a:r>
              <a:rPr lang="de-DE" altLang="en-US" baseline="-25000" dirty="0"/>
              <a:t>, </a:t>
            </a:r>
            <a:r>
              <a:rPr lang="de-DE" altLang="en-US" baseline="-25000" dirty="0" err="1"/>
              <a:t>no-neg</a:t>
            </a:r>
            <a:r>
              <a:rPr lang="de-DE" altLang="en-US" baseline="-25000" dirty="0" smtClean="0"/>
              <a:t>)</a:t>
            </a:r>
            <a:r>
              <a:rPr lang="de-DE" altLang="en-US" dirty="0"/>
              <a:t>	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 smtClean="0"/>
              <a:t>Erreichbarkeit in Graphen (T = transitive Hülle von G):</a:t>
            </a:r>
            <a:endParaRPr lang="de-DE" altLang="en-US" dirty="0"/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 smtClean="0"/>
              <a:t>Transitive Hülle: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grpSp>
        <p:nvGrpSpPr>
          <p:cNvPr id="10245" name="Group 14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4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2293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5147897" y="4891454"/>
            <a:ext cx="3228769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(1) Map from instances</a:t>
            </a:r>
            <a:br>
              <a:rPr lang="de-DE" altLang="en-US" sz="1477" b="1"/>
            </a:br>
            <a:r>
              <a:rPr lang="de-DE" altLang="en-US" sz="1477" b="1"/>
              <a:t>over the relations in the rule body</a:t>
            </a: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2298" name="Text Box 18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2299" name="Text Box 19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2300" name="Line 20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1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22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4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4341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971551" y="5090746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14344" name="Freeform 18"/>
          <p:cNvSpPr>
            <a:spLocks/>
          </p:cNvSpPr>
          <p:nvPr/>
        </p:nvSpPr>
        <p:spPr bwMode="auto">
          <a:xfrm>
            <a:off x="2340220" y="2797420"/>
            <a:ext cx="2737338" cy="432288"/>
          </a:xfrm>
          <a:custGeom>
            <a:avLst/>
            <a:gdLst>
              <a:gd name="T0" fmla="*/ 2147483646 w 1724"/>
              <a:gd name="T1" fmla="*/ 2147483646 h 295"/>
              <a:gd name="T2" fmla="*/ 2147483646 w 1724"/>
              <a:gd name="T3" fmla="*/ 2147483646 h 295"/>
              <a:gd name="T4" fmla="*/ 2147483646 w 1724"/>
              <a:gd name="T5" fmla="*/ 2147483646 h 295"/>
              <a:gd name="T6" fmla="*/ 2147483646 w 1724"/>
              <a:gd name="T7" fmla="*/ 2147483646 h 295"/>
              <a:gd name="T8" fmla="*/ 0 w 1724"/>
              <a:gd name="T9" fmla="*/ 2147483646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95"/>
              <a:gd name="T17" fmla="*/ 1724 w 1724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95">
                <a:moveTo>
                  <a:pt x="1724" y="295"/>
                </a:moveTo>
                <a:cubicBezTo>
                  <a:pt x="1716" y="291"/>
                  <a:pt x="1708" y="288"/>
                  <a:pt x="1633" y="250"/>
                </a:cubicBezTo>
                <a:cubicBezTo>
                  <a:pt x="1558" y="212"/>
                  <a:pt x="1459" y="106"/>
                  <a:pt x="1270" y="68"/>
                </a:cubicBezTo>
                <a:cubicBezTo>
                  <a:pt x="1081" y="30"/>
                  <a:pt x="711" y="0"/>
                  <a:pt x="499" y="23"/>
                </a:cubicBezTo>
                <a:cubicBezTo>
                  <a:pt x="287" y="46"/>
                  <a:pt x="143" y="125"/>
                  <a:pt x="0" y="20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5" name="Group 19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14346" name="Text Box 20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14347" name="Text Box 21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14348" name="Text Box 22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14349" name="Line 23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24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25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1,2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6389" name="Freeform 13"/>
          <p:cNvSpPr>
            <a:spLocks/>
          </p:cNvSpPr>
          <p:nvPr/>
        </p:nvSpPr>
        <p:spPr bwMode="auto">
          <a:xfrm>
            <a:off x="5077559" y="3163767"/>
            <a:ext cx="3729403" cy="630115"/>
          </a:xfrm>
          <a:custGeom>
            <a:avLst/>
            <a:gdLst>
              <a:gd name="T0" fmla="*/ 2147483646 w 2350"/>
              <a:gd name="T1" fmla="*/ 2147483646 h 430"/>
              <a:gd name="T2" fmla="*/ 2147483646 w 2350"/>
              <a:gd name="T3" fmla="*/ 2147483646 h 430"/>
              <a:gd name="T4" fmla="*/ 0 w 2350"/>
              <a:gd name="T5" fmla="*/ 2147483646 h 430"/>
              <a:gd name="T6" fmla="*/ 0 60000 65536"/>
              <a:gd name="T7" fmla="*/ 0 60000 65536"/>
              <a:gd name="T8" fmla="*/ 0 60000 65536"/>
              <a:gd name="T9" fmla="*/ 0 w 2350"/>
              <a:gd name="T10" fmla="*/ 0 h 430"/>
              <a:gd name="T11" fmla="*/ 2350 w 235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0" h="430">
                <a:moveTo>
                  <a:pt x="2131" y="430"/>
                </a:moveTo>
                <a:cubicBezTo>
                  <a:pt x="2240" y="283"/>
                  <a:pt x="2350" y="136"/>
                  <a:pt x="1995" y="68"/>
                </a:cubicBezTo>
                <a:cubicBezTo>
                  <a:pt x="1640" y="0"/>
                  <a:pt x="820" y="11"/>
                  <a:pt x="0" y="2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14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971551" y="5090746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16392" name="Freeform 16"/>
          <p:cNvSpPr>
            <a:spLocks/>
          </p:cNvSpPr>
          <p:nvPr/>
        </p:nvSpPr>
        <p:spPr bwMode="auto">
          <a:xfrm>
            <a:off x="2340220" y="2797420"/>
            <a:ext cx="2737338" cy="432288"/>
          </a:xfrm>
          <a:custGeom>
            <a:avLst/>
            <a:gdLst>
              <a:gd name="T0" fmla="*/ 2147483646 w 1724"/>
              <a:gd name="T1" fmla="*/ 2147483646 h 295"/>
              <a:gd name="T2" fmla="*/ 2147483646 w 1724"/>
              <a:gd name="T3" fmla="*/ 2147483646 h 295"/>
              <a:gd name="T4" fmla="*/ 2147483646 w 1724"/>
              <a:gd name="T5" fmla="*/ 2147483646 h 295"/>
              <a:gd name="T6" fmla="*/ 2147483646 w 1724"/>
              <a:gd name="T7" fmla="*/ 2147483646 h 295"/>
              <a:gd name="T8" fmla="*/ 0 w 1724"/>
              <a:gd name="T9" fmla="*/ 2147483646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95"/>
              <a:gd name="T17" fmla="*/ 1724 w 1724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95">
                <a:moveTo>
                  <a:pt x="1724" y="295"/>
                </a:moveTo>
                <a:cubicBezTo>
                  <a:pt x="1716" y="291"/>
                  <a:pt x="1708" y="288"/>
                  <a:pt x="1633" y="250"/>
                </a:cubicBezTo>
                <a:cubicBezTo>
                  <a:pt x="1558" y="212"/>
                  <a:pt x="1459" y="106"/>
                  <a:pt x="1270" y="68"/>
                </a:cubicBezTo>
                <a:cubicBezTo>
                  <a:pt x="1081" y="30"/>
                  <a:pt x="711" y="0"/>
                  <a:pt x="499" y="23"/>
                </a:cubicBezTo>
                <a:cubicBezTo>
                  <a:pt x="287" y="46"/>
                  <a:pt x="143" y="125"/>
                  <a:pt x="0" y="20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17"/>
          <p:cNvSpPr>
            <a:spLocks/>
          </p:cNvSpPr>
          <p:nvPr/>
        </p:nvSpPr>
        <p:spPr bwMode="auto">
          <a:xfrm>
            <a:off x="539261" y="2963008"/>
            <a:ext cx="1729154" cy="687266"/>
          </a:xfrm>
          <a:custGeom>
            <a:avLst/>
            <a:gdLst>
              <a:gd name="T0" fmla="*/ 2147483646 w 1089"/>
              <a:gd name="T1" fmla="*/ 2147483646 h 469"/>
              <a:gd name="T2" fmla="*/ 2147483646 w 1089"/>
              <a:gd name="T3" fmla="*/ 2147483646 h 469"/>
              <a:gd name="T4" fmla="*/ 2147483646 w 1089"/>
              <a:gd name="T5" fmla="*/ 2147483646 h 469"/>
              <a:gd name="T6" fmla="*/ 0 w 1089"/>
              <a:gd name="T7" fmla="*/ 2147483646 h 469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469"/>
              <a:gd name="T14" fmla="*/ 1089 w 1089"/>
              <a:gd name="T15" fmla="*/ 469 h 4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469">
                <a:moveTo>
                  <a:pt x="1089" y="106"/>
                </a:moveTo>
                <a:cubicBezTo>
                  <a:pt x="964" y="53"/>
                  <a:pt x="839" y="0"/>
                  <a:pt x="680" y="15"/>
                </a:cubicBezTo>
                <a:cubicBezTo>
                  <a:pt x="521" y="30"/>
                  <a:pt x="249" y="121"/>
                  <a:pt x="136" y="197"/>
                </a:cubicBezTo>
                <a:cubicBezTo>
                  <a:pt x="23" y="273"/>
                  <a:pt x="11" y="371"/>
                  <a:pt x="0" y="469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Oval 18"/>
          <p:cNvSpPr>
            <a:spLocks noChangeArrowheads="1"/>
          </p:cNvSpPr>
          <p:nvPr/>
        </p:nvSpPr>
        <p:spPr bwMode="auto">
          <a:xfrm>
            <a:off x="323851" y="3761643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  |</a:t>
            </a:r>
            <a:r>
              <a:rPr lang="de-DE" altLang="en-US" sz="2215"/>
              <a:t> </a:t>
            </a:r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7596554" y="4026877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8438" name="Oval 18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18439" name="Freeform 20"/>
          <p:cNvSpPr>
            <a:spLocks/>
          </p:cNvSpPr>
          <p:nvPr/>
        </p:nvSpPr>
        <p:spPr bwMode="auto">
          <a:xfrm>
            <a:off x="5219701" y="3229708"/>
            <a:ext cx="2927838" cy="797169"/>
          </a:xfrm>
          <a:custGeom>
            <a:avLst/>
            <a:gdLst>
              <a:gd name="T0" fmla="*/ 2147483646 w 1844"/>
              <a:gd name="T1" fmla="*/ 2147483646 h 544"/>
              <a:gd name="T2" fmla="*/ 2147483646 w 1844"/>
              <a:gd name="T3" fmla="*/ 2147483646 h 544"/>
              <a:gd name="T4" fmla="*/ 0 w 1844"/>
              <a:gd name="T5" fmla="*/ 0 h 544"/>
              <a:gd name="T6" fmla="*/ 0 60000 65536"/>
              <a:gd name="T7" fmla="*/ 0 60000 65536"/>
              <a:gd name="T8" fmla="*/ 0 60000 65536"/>
              <a:gd name="T9" fmla="*/ 0 w 1844"/>
              <a:gd name="T10" fmla="*/ 0 h 544"/>
              <a:gd name="T11" fmla="*/ 1844 w 1844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4" h="544">
                <a:moveTo>
                  <a:pt x="1815" y="544"/>
                </a:moveTo>
                <a:cubicBezTo>
                  <a:pt x="1829" y="385"/>
                  <a:pt x="1844" y="227"/>
                  <a:pt x="1542" y="136"/>
                </a:cubicBezTo>
                <a:cubicBezTo>
                  <a:pt x="1240" y="45"/>
                  <a:pt x="620" y="2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21"/>
          <p:cNvSpPr>
            <a:spLocks/>
          </p:cNvSpPr>
          <p:nvPr/>
        </p:nvSpPr>
        <p:spPr bwMode="auto">
          <a:xfrm>
            <a:off x="287216" y="3217985"/>
            <a:ext cx="1405304" cy="942243"/>
          </a:xfrm>
          <a:custGeom>
            <a:avLst/>
            <a:gdLst>
              <a:gd name="T0" fmla="*/ 2147483646 w 885"/>
              <a:gd name="T1" fmla="*/ 2147483646 h 643"/>
              <a:gd name="T2" fmla="*/ 2147483646 w 885"/>
              <a:gd name="T3" fmla="*/ 2147483646 h 643"/>
              <a:gd name="T4" fmla="*/ 2147483646 w 885"/>
              <a:gd name="T5" fmla="*/ 2147483646 h 643"/>
              <a:gd name="T6" fmla="*/ 2147483646 w 885"/>
              <a:gd name="T7" fmla="*/ 2147483646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643"/>
              <a:gd name="T14" fmla="*/ 885 w 885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643">
                <a:moveTo>
                  <a:pt x="885" y="53"/>
                </a:moveTo>
                <a:cubicBezTo>
                  <a:pt x="726" y="26"/>
                  <a:pt x="567" y="0"/>
                  <a:pt x="431" y="53"/>
                </a:cubicBezTo>
                <a:cubicBezTo>
                  <a:pt x="295" y="106"/>
                  <a:pt x="136" y="273"/>
                  <a:pt x="68" y="371"/>
                </a:cubicBezTo>
                <a:cubicBezTo>
                  <a:pt x="0" y="469"/>
                  <a:pt x="11" y="556"/>
                  <a:pt x="23" y="64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18444" name="Line 26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7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8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x</a:t>
            </a:r>
            <a:r>
              <a:rPr lang="de-DE" altLang="en-US" b="1" dirty="0" err="1">
                <a:latin typeface="Courier New" charset="0"/>
              </a:rPr>
              <a:t>,</a:t>
            </a:r>
            <a:r>
              <a:rPr lang="de-DE" altLang="en-US" b="1" dirty="0" err="1">
                <a:solidFill>
                  <a:srgbClr val="003366"/>
                </a:solidFill>
                <a:latin typeface="Courier New" charset="0"/>
              </a:rPr>
              <a:t>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8777" y="3147646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0485" name="Oval 13"/>
          <p:cNvSpPr>
            <a:spLocks noChangeArrowheads="1"/>
          </p:cNvSpPr>
          <p:nvPr/>
        </p:nvSpPr>
        <p:spPr bwMode="auto">
          <a:xfrm>
            <a:off x="7596554" y="4425462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0486" name="Oval 14"/>
          <p:cNvSpPr>
            <a:spLocks noChangeArrowheads="1"/>
          </p:cNvSpPr>
          <p:nvPr/>
        </p:nvSpPr>
        <p:spPr bwMode="auto">
          <a:xfrm>
            <a:off x="323851" y="4437184"/>
            <a:ext cx="863111" cy="398585"/>
          </a:xfrm>
          <a:prstGeom prst="ellips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0487" name="Freeform 15"/>
          <p:cNvSpPr>
            <a:spLocks/>
          </p:cNvSpPr>
          <p:nvPr/>
        </p:nvSpPr>
        <p:spPr bwMode="auto">
          <a:xfrm>
            <a:off x="5219701" y="3229708"/>
            <a:ext cx="2952750" cy="1129812"/>
          </a:xfrm>
          <a:custGeom>
            <a:avLst/>
            <a:gdLst>
              <a:gd name="T0" fmla="*/ 2147483646 w 1844"/>
              <a:gd name="T1" fmla="*/ 2147483646 h 544"/>
              <a:gd name="T2" fmla="*/ 2147483646 w 1844"/>
              <a:gd name="T3" fmla="*/ 2147483646 h 544"/>
              <a:gd name="T4" fmla="*/ 0 w 1844"/>
              <a:gd name="T5" fmla="*/ 0 h 544"/>
              <a:gd name="T6" fmla="*/ 0 60000 65536"/>
              <a:gd name="T7" fmla="*/ 0 60000 65536"/>
              <a:gd name="T8" fmla="*/ 0 60000 65536"/>
              <a:gd name="T9" fmla="*/ 0 w 1844"/>
              <a:gd name="T10" fmla="*/ 0 h 544"/>
              <a:gd name="T11" fmla="*/ 1844 w 1844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4" h="544">
                <a:moveTo>
                  <a:pt x="1815" y="544"/>
                </a:moveTo>
                <a:cubicBezTo>
                  <a:pt x="1829" y="385"/>
                  <a:pt x="1844" y="227"/>
                  <a:pt x="1542" y="136"/>
                </a:cubicBezTo>
                <a:cubicBezTo>
                  <a:pt x="1240" y="45"/>
                  <a:pt x="620" y="2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16"/>
          <p:cNvSpPr>
            <a:spLocks/>
          </p:cNvSpPr>
          <p:nvPr/>
        </p:nvSpPr>
        <p:spPr bwMode="auto">
          <a:xfrm>
            <a:off x="323851" y="3030416"/>
            <a:ext cx="1368669" cy="1528397"/>
          </a:xfrm>
          <a:custGeom>
            <a:avLst/>
            <a:gdLst>
              <a:gd name="T0" fmla="*/ 2147483646 w 885"/>
              <a:gd name="T1" fmla="*/ 2147483646 h 643"/>
              <a:gd name="T2" fmla="*/ 2147483646 w 885"/>
              <a:gd name="T3" fmla="*/ 2147483646 h 643"/>
              <a:gd name="T4" fmla="*/ 2147483646 w 885"/>
              <a:gd name="T5" fmla="*/ 2147483646 h 643"/>
              <a:gd name="T6" fmla="*/ 2147483646 w 885"/>
              <a:gd name="T7" fmla="*/ 2147483646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643"/>
              <a:gd name="T14" fmla="*/ 885 w 885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643">
                <a:moveTo>
                  <a:pt x="885" y="53"/>
                </a:moveTo>
                <a:cubicBezTo>
                  <a:pt x="726" y="26"/>
                  <a:pt x="567" y="0"/>
                  <a:pt x="431" y="53"/>
                </a:cubicBezTo>
                <a:cubicBezTo>
                  <a:pt x="295" y="106"/>
                  <a:pt x="136" y="273"/>
                  <a:pt x="68" y="371"/>
                </a:cubicBezTo>
                <a:cubicBezTo>
                  <a:pt x="0" y="469"/>
                  <a:pt x="11" y="556"/>
                  <a:pt x="23" y="64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660173" y="2032490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7883769" y="209989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7090996" y="26977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6967905" y="2214197"/>
            <a:ext cx="864577" cy="6594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22"/>
          <p:cNvSpPr>
            <a:spLocks noChangeShapeType="1"/>
          </p:cNvSpPr>
          <p:nvPr/>
        </p:nvSpPr>
        <p:spPr bwMode="auto">
          <a:xfrm flipH="1">
            <a:off x="7398728" y="2413489"/>
            <a:ext cx="612531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23"/>
          <p:cNvSpPr>
            <a:spLocks noChangeShapeType="1"/>
          </p:cNvSpPr>
          <p:nvPr/>
        </p:nvSpPr>
        <p:spPr bwMode="auto">
          <a:xfrm flipH="1">
            <a:off x="7451482" y="2498481"/>
            <a:ext cx="611065" cy="39858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2533" name="Oval 19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2534" name="Oval 21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2535" name="Freeform 35"/>
          <p:cNvSpPr>
            <a:spLocks/>
          </p:cNvSpPr>
          <p:nvPr/>
        </p:nvSpPr>
        <p:spPr bwMode="auto">
          <a:xfrm>
            <a:off x="4572000" y="3960936"/>
            <a:ext cx="3024554" cy="265234"/>
          </a:xfrm>
          <a:custGeom>
            <a:avLst/>
            <a:gdLst>
              <a:gd name="T0" fmla="*/ 2147483646 w 1905"/>
              <a:gd name="T1" fmla="*/ 0 h 181"/>
              <a:gd name="T2" fmla="*/ 2147483646 w 1905"/>
              <a:gd name="T3" fmla="*/ 2147483646 h 181"/>
              <a:gd name="T4" fmla="*/ 0 w 1905"/>
              <a:gd name="T5" fmla="*/ 0 h 181"/>
              <a:gd name="T6" fmla="*/ 0 60000 65536"/>
              <a:gd name="T7" fmla="*/ 0 60000 65536"/>
              <a:gd name="T8" fmla="*/ 0 60000 65536"/>
              <a:gd name="T9" fmla="*/ 0 w 1905"/>
              <a:gd name="T10" fmla="*/ 0 h 181"/>
              <a:gd name="T11" fmla="*/ 1905 w 1905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81">
                <a:moveTo>
                  <a:pt x="1905" y="0"/>
                </a:moveTo>
                <a:cubicBezTo>
                  <a:pt x="1768" y="90"/>
                  <a:pt x="1632" y="181"/>
                  <a:pt x="1315" y="181"/>
                </a:cubicBezTo>
                <a:cubicBezTo>
                  <a:pt x="998" y="181"/>
                  <a:pt x="499" y="90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36"/>
          <p:cNvSpPr>
            <a:spLocks/>
          </p:cNvSpPr>
          <p:nvPr/>
        </p:nvSpPr>
        <p:spPr bwMode="auto">
          <a:xfrm>
            <a:off x="1186962" y="4094285"/>
            <a:ext cx="4580792" cy="697523"/>
          </a:xfrm>
          <a:custGeom>
            <a:avLst/>
            <a:gdLst>
              <a:gd name="T0" fmla="*/ 0 w 3357"/>
              <a:gd name="T1" fmla="*/ 2147483646 h 567"/>
              <a:gd name="T2" fmla="*/ 2147483646 w 3357"/>
              <a:gd name="T3" fmla="*/ 2147483646 h 567"/>
              <a:gd name="T4" fmla="*/ 2147483646 w 3357"/>
              <a:gd name="T5" fmla="*/ 2147483646 h 567"/>
              <a:gd name="T6" fmla="*/ 2147483646 w 3357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3357"/>
              <a:gd name="T13" fmla="*/ 0 h 567"/>
              <a:gd name="T14" fmla="*/ 3357 w 3357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7" h="567">
                <a:moveTo>
                  <a:pt x="0" y="272"/>
                </a:moveTo>
                <a:cubicBezTo>
                  <a:pt x="503" y="396"/>
                  <a:pt x="1006" y="521"/>
                  <a:pt x="1497" y="544"/>
                </a:cubicBezTo>
                <a:cubicBezTo>
                  <a:pt x="1988" y="567"/>
                  <a:pt x="2638" y="499"/>
                  <a:pt x="2948" y="408"/>
                </a:cubicBezTo>
                <a:cubicBezTo>
                  <a:pt x="3258" y="317"/>
                  <a:pt x="3307" y="158"/>
                  <a:pt x="3357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37"/>
          <p:cNvSpPr txBox="1">
            <a:spLocks noChangeArrowheads="1"/>
          </p:cNvSpPr>
          <p:nvPr/>
        </p:nvSpPr>
        <p:spPr bwMode="auto">
          <a:xfrm>
            <a:off x="5147897" y="4891454"/>
            <a:ext cx="3228769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(1) Map from instances</a:t>
            </a:r>
            <a:br>
              <a:rPr lang="de-DE" altLang="en-US" sz="1477" b="1"/>
            </a:br>
            <a:r>
              <a:rPr lang="de-DE" altLang="en-US" sz="1477" b="1"/>
              <a:t>over the relations in the rule body</a:t>
            </a:r>
          </a:p>
        </p:txBody>
      </p:sp>
      <p:grpSp>
        <p:nvGrpSpPr>
          <p:cNvPr id="22538" name="Group 44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22539" name="Text Box 38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22540" name="Text Box 39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22541" name="Text Box 40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22542" name="Line 41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2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83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8777" y="3140320"/>
            <a:ext cx="1173774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971551" y="5269523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2208336" y="3894992"/>
            <a:ext cx="2218592" cy="386862"/>
          </a:xfrm>
          <a:custGeom>
            <a:avLst/>
            <a:gdLst>
              <a:gd name="T0" fmla="*/ 2147483646 w 1398"/>
              <a:gd name="T1" fmla="*/ 2147483646 h 264"/>
              <a:gd name="T2" fmla="*/ 2147483646 w 1398"/>
              <a:gd name="T3" fmla="*/ 2147483646 h 264"/>
              <a:gd name="T4" fmla="*/ 2147483646 w 1398"/>
              <a:gd name="T5" fmla="*/ 2147483646 h 264"/>
              <a:gd name="T6" fmla="*/ 2147483646 w 1398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398"/>
              <a:gd name="T13" fmla="*/ 0 h 264"/>
              <a:gd name="T14" fmla="*/ 1398 w 1398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8" h="264">
                <a:moveTo>
                  <a:pt x="1398" y="45"/>
                </a:moveTo>
                <a:cubicBezTo>
                  <a:pt x="1341" y="120"/>
                  <a:pt x="1285" y="196"/>
                  <a:pt x="1081" y="226"/>
                </a:cubicBezTo>
                <a:cubicBezTo>
                  <a:pt x="877" y="256"/>
                  <a:pt x="348" y="264"/>
                  <a:pt x="174" y="226"/>
                </a:cubicBezTo>
                <a:cubicBezTo>
                  <a:pt x="0" y="188"/>
                  <a:pt x="19" y="94"/>
                  <a:pt x="38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10"/>
          <p:cNvSpPr>
            <a:spLocks/>
          </p:cNvSpPr>
          <p:nvPr/>
        </p:nvSpPr>
        <p:spPr bwMode="auto">
          <a:xfrm>
            <a:off x="2700704" y="3960936"/>
            <a:ext cx="3399692" cy="763465"/>
          </a:xfrm>
          <a:custGeom>
            <a:avLst/>
            <a:gdLst>
              <a:gd name="T0" fmla="*/ 2147483646 w 2449"/>
              <a:gd name="T1" fmla="*/ 0 h 566"/>
              <a:gd name="T2" fmla="*/ 2147483646 w 2449"/>
              <a:gd name="T3" fmla="*/ 2147483646 h 566"/>
              <a:gd name="T4" fmla="*/ 2147483646 w 2449"/>
              <a:gd name="T5" fmla="*/ 2147483646 h 566"/>
              <a:gd name="T6" fmla="*/ 0 w 2449"/>
              <a:gd name="T7" fmla="*/ 2147483646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2449"/>
              <a:gd name="T13" fmla="*/ 0 h 566"/>
              <a:gd name="T14" fmla="*/ 2449 w 2449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9" h="566">
                <a:moveTo>
                  <a:pt x="2404" y="0"/>
                </a:moveTo>
                <a:cubicBezTo>
                  <a:pt x="2426" y="185"/>
                  <a:pt x="2449" y="370"/>
                  <a:pt x="2132" y="453"/>
                </a:cubicBezTo>
                <a:cubicBezTo>
                  <a:pt x="1815" y="536"/>
                  <a:pt x="854" y="566"/>
                  <a:pt x="499" y="498"/>
                </a:cubicBezTo>
                <a:cubicBezTo>
                  <a:pt x="144" y="430"/>
                  <a:pt x="72" y="237"/>
                  <a:pt x="0" y="45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6" name="Group 17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sp>
          <p:nvSpPr>
            <p:cNvPr id="24587" name="Text Box 18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24588" name="Text Box 19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24589" name="Text Box 20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24590" name="Line 21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22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3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0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Intuition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1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2</a:t>
            </a:r>
            <a:r>
              <a:rPr lang="de-DE" altLang="en-US" b="1" dirty="0">
                <a:latin typeface="Courier New" charset="0"/>
              </a:rPr>
              <a:t>,</a:t>
            </a:r>
            <a:r>
              <a:rPr lang="de-DE" altLang="en-US" b="1" dirty="0">
                <a:solidFill>
                  <a:srgbClr val="003366"/>
                </a:solidFill>
                <a:latin typeface="Courier New" charset="0"/>
              </a:rPr>
              <a:t>3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78777" y="3185747"/>
            <a:ext cx="1173774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3</a:t>
            </a:r>
          </a:p>
        </p:txBody>
      </p:sp>
      <p:sp>
        <p:nvSpPr>
          <p:cNvPr id="26629" name="Oval 13"/>
          <p:cNvSpPr>
            <a:spLocks noChangeArrowheads="1"/>
          </p:cNvSpPr>
          <p:nvPr/>
        </p:nvSpPr>
        <p:spPr bwMode="auto">
          <a:xfrm>
            <a:off x="7596554" y="3694235"/>
            <a:ext cx="936381" cy="400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0" name="Oval 14"/>
          <p:cNvSpPr>
            <a:spLocks noChangeArrowheads="1"/>
          </p:cNvSpPr>
          <p:nvPr/>
        </p:nvSpPr>
        <p:spPr bwMode="auto">
          <a:xfrm>
            <a:off x="323851" y="4094284"/>
            <a:ext cx="863111" cy="39858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971551" y="5269523"/>
            <a:ext cx="321915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b="1"/>
              <a:t>(2) ... map to instances</a:t>
            </a:r>
            <a:br>
              <a:rPr lang="de-DE" altLang="en-US" sz="1477" b="1"/>
            </a:br>
            <a:r>
              <a:rPr lang="de-DE" altLang="en-US" sz="1477" b="1"/>
              <a:t>over the relations in the rule head</a:t>
            </a:r>
          </a:p>
        </p:txBody>
      </p:sp>
      <p:sp>
        <p:nvSpPr>
          <p:cNvPr id="26632" name="Oval 20"/>
          <p:cNvSpPr>
            <a:spLocks noChangeArrowheads="1"/>
          </p:cNvSpPr>
          <p:nvPr/>
        </p:nvSpPr>
        <p:spPr bwMode="auto">
          <a:xfrm>
            <a:off x="323851" y="4695092"/>
            <a:ext cx="863111" cy="39858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77"/>
          </a:p>
        </p:txBody>
      </p:sp>
      <p:sp>
        <p:nvSpPr>
          <p:cNvPr id="26633" name="Line 18"/>
          <p:cNvSpPr>
            <a:spLocks noChangeShapeType="1"/>
          </p:cNvSpPr>
          <p:nvPr/>
        </p:nvSpPr>
        <p:spPr bwMode="auto">
          <a:xfrm flipH="1">
            <a:off x="1019908" y="3991707"/>
            <a:ext cx="1512277" cy="996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35"/>
          <p:cNvGrpSpPr>
            <a:grpSpLocks/>
          </p:cNvGrpSpPr>
          <p:nvPr/>
        </p:nvGrpSpPr>
        <p:grpSpPr bwMode="auto">
          <a:xfrm>
            <a:off x="6660173" y="2032490"/>
            <a:ext cx="1513365" cy="962758"/>
            <a:chOff x="4195" y="1207"/>
            <a:chExt cx="954" cy="657"/>
          </a:xfrm>
        </p:grpSpPr>
        <p:grpSp>
          <p:nvGrpSpPr>
            <p:cNvPr id="26635" name="Group 36"/>
            <p:cNvGrpSpPr>
              <a:grpSpLocks/>
            </p:cNvGrpSpPr>
            <p:nvPr/>
          </p:nvGrpSpPr>
          <p:grpSpPr bwMode="auto">
            <a:xfrm>
              <a:off x="4195" y="1207"/>
              <a:ext cx="954" cy="657"/>
              <a:chOff x="4195" y="1207"/>
              <a:chExt cx="954" cy="657"/>
            </a:xfrm>
          </p:grpSpPr>
          <p:sp>
            <p:nvSpPr>
              <p:cNvPr id="26637" name="Text Box 37"/>
              <p:cNvSpPr txBox="1">
                <a:spLocks noChangeArrowheads="1"/>
              </p:cNvSpPr>
              <p:nvPr/>
            </p:nvSpPr>
            <p:spPr bwMode="auto">
              <a:xfrm>
                <a:off x="4195" y="1207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1</a:t>
                </a:r>
              </a:p>
            </p:txBody>
          </p:sp>
          <p:sp>
            <p:nvSpPr>
              <p:cNvPr id="26638" name="Text Box 38"/>
              <p:cNvSpPr txBox="1">
                <a:spLocks noChangeArrowheads="1"/>
              </p:cNvSpPr>
              <p:nvPr/>
            </p:nvSpPr>
            <p:spPr bwMode="auto">
              <a:xfrm>
                <a:off x="4966" y="1253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2</a:t>
                </a:r>
              </a:p>
            </p:txBody>
          </p:sp>
          <p:sp>
            <p:nvSpPr>
              <p:cNvPr id="26639" name="Text Box 39"/>
              <p:cNvSpPr txBox="1">
                <a:spLocks noChangeArrowheads="1"/>
              </p:cNvSpPr>
              <p:nvPr/>
            </p:nvSpPr>
            <p:spPr bwMode="auto">
              <a:xfrm>
                <a:off x="4467" y="1661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477">
                    <a:solidFill>
                      <a:srgbClr val="003366"/>
                    </a:solidFill>
                  </a:rPr>
                  <a:t>3</a:t>
                </a:r>
              </a:p>
            </p:txBody>
          </p:sp>
          <p:sp>
            <p:nvSpPr>
              <p:cNvPr id="26640" name="Line 40"/>
              <p:cNvSpPr>
                <a:spLocks noChangeShapeType="1"/>
              </p:cNvSpPr>
              <p:nvPr/>
            </p:nvSpPr>
            <p:spPr bwMode="auto">
              <a:xfrm>
                <a:off x="4389" y="1331"/>
                <a:ext cx="545" cy="4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Line 41"/>
              <p:cNvSpPr>
                <a:spLocks noChangeShapeType="1"/>
              </p:cNvSpPr>
              <p:nvPr/>
            </p:nvSpPr>
            <p:spPr bwMode="auto">
              <a:xfrm flipH="1">
                <a:off x="4661" y="1467"/>
                <a:ext cx="385" cy="27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Line 42"/>
              <p:cNvSpPr>
                <a:spLocks noChangeShapeType="1"/>
              </p:cNvSpPr>
              <p:nvPr/>
            </p:nvSpPr>
            <p:spPr bwMode="auto">
              <a:xfrm flipH="1">
                <a:off x="4694" y="1525"/>
                <a:ext cx="385" cy="27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6" name="Line 43"/>
            <p:cNvSpPr>
              <a:spLocks noChangeShapeType="1"/>
            </p:cNvSpPr>
            <p:nvPr/>
          </p:nvSpPr>
          <p:spPr bwMode="auto">
            <a:xfrm>
              <a:off x="4330" y="1389"/>
              <a:ext cx="183" cy="317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2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7-Query-Process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37805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/>
              <a:t>Intuition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38" y="1670538"/>
            <a:ext cx="7778262" cy="379827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altLang="en-US" dirty="0"/>
              <a:t>Transitive Hülle :</a:t>
            </a:r>
          </a:p>
          <a:p>
            <a:pPr eaLnBrk="1" hangingPunct="1">
              <a:buFont typeface="Wingdings" charset="2"/>
              <a:buNone/>
            </a:pPr>
            <a:endParaRPr lang="de-DE" altLang="en-US" dirty="0"/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de-DE" altLang="en-US" b="1" dirty="0"/>
          </a:p>
          <a:p>
            <a:pPr eaLnBrk="1" hangingPunct="1">
              <a:buFont typeface="Wingdings" charset="2"/>
              <a:buNone/>
            </a:pPr>
            <a:r>
              <a:rPr lang="de-DE" altLang="en-US" dirty="0"/>
              <a:t> </a:t>
            </a:r>
            <a:endParaRPr lang="de-DE" altLang="en-US" b="1" dirty="0">
              <a:latin typeface="Courier New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451482" y="3030416"/>
            <a:ext cx="1173773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G____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 3 | 2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78777" y="2694843"/>
            <a:ext cx="1173774" cy="25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2215"/>
              <a:t>   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T____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</a:t>
            </a:r>
            <a:r>
              <a:rPr lang="de-DE" altLang="en-US" sz="2215"/>
              <a:t> </a:t>
            </a:r>
            <a:r>
              <a:rPr lang="de-DE" altLang="en-US" sz="2215">
                <a:solidFill>
                  <a:srgbClr val="003366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1 | 3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2 | 2</a:t>
            </a:r>
          </a:p>
          <a:p>
            <a:pPr>
              <a:lnSpc>
                <a:spcPct val="90000"/>
              </a:lnSpc>
            </a:pPr>
            <a:r>
              <a:rPr lang="de-DE" altLang="en-US" sz="2215">
                <a:solidFill>
                  <a:srgbClr val="003366"/>
                </a:solidFill>
              </a:rPr>
              <a:t>  3 | 3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692520" y="5556739"/>
            <a:ext cx="5832231" cy="50154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en-US" sz="1477" b="1"/>
              <a:t>... repeat until fixpoint is reached </a:t>
            </a:r>
            <a:br>
              <a:rPr lang="de-DE" altLang="en-US" sz="1477" b="1"/>
            </a:br>
            <a:r>
              <a:rPr lang="de-DE" altLang="en-US" sz="1477" b="1"/>
              <a:t>(datalog without negation is monotone) </a:t>
            </a:r>
          </a:p>
        </p:txBody>
      </p:sp>
      <p:grpSp>
        <p:nvGrpSpPr>
          <p:cNvPr id="28678" name="Group 38"/>
          <p:cNvGrpSpPr>
            <a:grpSpLocks/>
          </p:cNvGrpSpPr>
          <p:nvPr/>
        </p:nvGrpSpPr>
        <p:grpSpPr bwMode="auto">
          <a:xfrm>
            <a:off x="6588369" y="1866900"/>
            <a:ext cx="2086708" cy="1396512"/>
            <a:chOff x="4150" y="1094"/>
            <a:chExt cx="1315" cy="953"/>
          </a:xfrm>
        </p:grpSpPr>
        <p:grpSp>
          <p:nvGrpSpPr>
            <p:cNvPr id="28679" name="Group 27"/>
            <p:cNvGrpSpPr>
              <a:grpSpLocks/>
            </p:cNvGrpSpPr>
            <p:nvPr/>
          </p:nvGrpSpPr>
          <p:grpSpPr bwMode="auto">
            <a:xfrm>
              <a:off x="4195" y="1207"/>
              <a:ext cx="954" cy="657"/>
              <a:chOff x="4195" y="1207"/>
              <a:chExt cx="954" cy="657"/>
            </a:xfrm>
          </p:grpSpPr>
          <p:grpSp>
            <p:nvGrpSpPr>
              <p:cNvPr id="28682" name="Group 28"/>
              <p:cNvGrpSpPr>
                <a:grpSpLocks/>
              </p:cNvGrpSpPr>
              <p:nvPr/>
            </p:nvGrpSpPr>
            <p:grpSpPr bwMode="auto">
              <a:xfrm>
                <a:off x="4195" y="1207"/>
                <a:ext cx="954" cy="657"/>
                <a:chOff x="4195" y="1207"/>
                <a:chExt cx="954" cy="657"/>
              </a:xfrm>
            </p:grpSpPr>
            <p:sp>
              <p:nvSpPr>
                <p:cNvPr id="286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195" y="1207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1</a:t>
                  </a:r>
                </a:p>
              </p:txBody>
            </p:sp>
            <p:sp>
              <p:nvSpPr>
                <p:cNvPr id="2868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966" y="1253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2</a:t>
                  </a:r>
                </a:p>
              </p:txBody>
            </p:sp>
            <p:sp>
              <p:nvSpPr>
                <p:cNvPr id="286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67" y="1661"/>
                  <a:ext cx="183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de-DE" altLang="en-US" sz="1477">
                      <a:solidFill>
                        <a:srgbClr val="003366"/>
                      </a:solidFill>
                    </a:rPr>
                    <a:t>3</a:t>
                  </a:r>
                </a:p>
              </p:txBody>
            </p:sp>
            <p:sp>
              <p:nvSpPr>
                <p:cNvPr id="28687" name="Line 32"/>
                <p:cNvSpPr>
                  <a:spLocks noChangeShapeType="1"/>
                </p:cNvSpPr>
                <p:nvPr/>
              </p:nvSpPr>
              <p:spPr bwMode="auto">
                <a:xfrm>
                  <a:off x="4389" y="1331"/>
                  <a:ext cx="545" cy="4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661" y="1467"/>
                  <a:ext cx="385" cy="272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694" y="1525"/>
                  <a:ext cx="385" cy="272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3" name="Line 35"/>
              <p:cNvSpPr>
                <a:spLocks noChangeShapeType="1"/>
              </p:cNvSpPr>
              <p:nvPr/>
            </p:nvSpPr>
            <p:spPr bwMode="auto">
              <a:xfrm>
                <a:off x="4330" y="1389"/>
                <a:ext cx="183" cy="317"/>
              </a:xfrm>
              <a:prstGeom prst="line">
                <a:avLst/>
              </a:prstGeom>
              <a:noFill/>
              <a:ln w="1905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0" name="Freeform 36"/>
            <p:cNvSpPr>
              <a:spLocks/>
            </p:cNvSpPr>
            <p:nvPr/>
          </p:nvSpPr>
          <p:spPr bwMode="auto">
            <a:xfrm>
              <a:off x="4996" y="1094"/>
              <a:ext cx="469" cy="295"/>
            </a:xfrm>
            <a:custGeom>
              <a:avLst/>
              <a:gdLst>
                <a:gd name="T0" fmla="*/ 61 w 469"/>
                <a:gd name="T1" fmla="*/ 204 h 295"/>
                <a:gd name="T2" fmla="*/ 61 w 469"/>
                <a:gd name="T3" fmla="*/ 23 h 295"/>
                <a:gd name="T4" fmla="*/ 424 w 469"/>
                <a:gd name="T5" fmla="*/ 68 h 295"/>
                <a:gd name="T6" fmla="*/ 333 w 469"/>
                <a:gd name="T7" fmla="*/ 250 h 295"/>
                <a:gd name="T8" fmla="*/ 152 w 469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37"/>
            <p:cNvSpPr>
              <a:spLocks/>
            </p:cNvSpPr>
            <p:nvPr/>
          </p:nvSpPr>
          <p:spPr bwMode="auto">
            <a:xfrm rot="-9900000">
              <a:off x="4150" y="1752"/>
              <a:ext cx="469" cy="295"/>
            </a:xfrm>
            <a:custGeom>
              <a:avLst/>
              <a:gdLst>
                <a:gd name="T0" fmla="*/ 61 w 469"/>
                <a:gd name="T1" fmla="*/ 204 h 295"/>
                <a:gd name="T2" fmla="*/ 61 w 469"/>
                <a:gd name="T3" fmla="*/ 23 h 295"/>
                <a:gd name="T4" fmla="*/ 424 w 469"/>
                <a:gd name="T5" fmla="*/ 68 h 295"/>
                <a:gd name="T6" fmla="*/ 333 w 469"/>
                <a:gd name="T7" fmla="*/ 250 h 295"/>
                <a:gd name="T8" fmla="*/ 152 w 469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4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77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/>
              <a:t>Correctness</a:t>
            </a:r>
          </a:p>
        </p:txBody>
      </p:sp>
      <p:sp>
        <p:nvSpPr>
          <p:cNvPr id="30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68464"/>
            <a:ext cx="8440615" cy="4592721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dirty="0">
                <a:sym typeface="Symbol" charset="2"/>
              </a:rPr>
              <a:t></a:t>
            </a:r>
            <a:r>
              <a:rPr lang="en-US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   (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G(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</a:t>
            </a:r>
            <a:r>
              <a:rPr lang="en-US" altLang="en-US" dirty="0">
                <a:sym typeface="Symbol" charset="2"/>
              </a:rPr>
              <a:t> </a:t>
            </a:r>
            <a:r>
              <a:rPr lang="de-DE" altLang="en-US" dirty="0" err="1">
                <a:sym typeface="Symbol" charset="2"/>
              </a:rPr>
              <a:t>x,y,z</a:t>
            </a:r>
            <a:r>
              <a:rPr lang="de-DE" altLang="en-US" dirty="0">
                <a:sym typeface="Symbol" charset="2"/>
              </a:rPr>
              <a:t> ( T(</a:t>
            </a:r>
            <a:r>
              <a:rPr lang="de-DE" altLang="en-US" dirty="0" err="1">
                <a:sym typeface="Symbol" charset="2"/>
              </a:rPr>
              <a:t>x,y</a:t>
            </a:r>
            <a:r>
              <a:rPr lang="de-DE" altLang="en-US" dirty="0">
                <a:sym typeface="Symbol" charset="2"/>
              </a:rPr>
              <a:t>)  ( G(</a:t>
            </a:r>
            <a:r>
              <a:rPr lang="de-DE" altLang="en-US" dirty="0" err="1">
                <a:sym typeface="Symbol" charset="2"/>
              </a:rPr>
              <a:t>x,z</a:t>
            </a:r>
            <a:r>
              <a:rPr lang="de-DE" altLang="en-US" dirty="0">
                <a:sym typeface="Symbol" charset="2"/>
              </a:rPr>
              <a:t>)  T(</a:t>
            </a:r>
            <a:r>
              <a:rPr lang="de-DE" altLang="en-US" dirty="0" err="1">
                <a:sym typeface="Symbol" charset="2"/>
              </a:rPr>
              <a:t>z,y</a:t>
            </a:r>
            <a:r>
              <a:rPr lang="de-DE" altLang="en-US" dirty="0">
                <a:sym typeface="Symbol" charset="2"/>
              </a:rPr>
              <a:t>) ) )</a:t>
            </a:r>
          </a:p>
          <a:p>
            <a:pPr lvl="1" eaLnBrk="1" hangingPunct="1">
              <a:buFont typeface="Monotype Sorts" charset="2"/>
              <a:buNone/>
            </a:pPr>
            <a:r>
              <a:rPr lang="de-DE" altLang="en-US" dirty="0">
                <a:sym typeface="Symbol" charset="2"/>
              </a:rPr>
              <a:t>G( 1,2 ),  G( 2,3 ),  G( 3, 2 )</a:t>
            </a:r>
          </a:p>
          <a:p>
            <a:pPr lvl="1" eaLnBrk="1" hangingPunct="1">
              <a:buFont typeface="Symbol" charset="2"/>
              <a:buChar char="&quot;"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  <a:p>
            <a:pPr lvl="1" eaLnBrk="1" hangingPunct="1">
              <a:buFont typeface="Wingdings" charset="2"/>
              <a:buNone/>
            </a:pPr>
            <a:endParaRPr lang="de-DE" altLang="en-US" dirty="0">
              <a:sym typeface="Symbol" charset="2"/>
            </a:endParaRPr>
          </a:p>
        </p:txBody>
      </p:sp>
      <p:sp>
        <p:nvSpPr>
          <p:cNvPr id="30734" name="Text Box 45"/>
          <p:cNvSpPr txBox="1">
            <a:spLocks noChangeArrowheads="1"/>
          </p:cNvSpPr>
          <p:nvPr/>
        </p:nvSpPr>
        <p:spPr bwMode="auto">
          <a:xfrm>
            <a:off x="7359162" y="1735016"/>
            <a:ext cx="385042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G:</a:t>
            </a:r>
          </a:p>
        </p:txBody>
      </p:sp>
      <p:grpSp>
        <p:nvGrpSpPr>
          <p:cNvPr id="30738" name="Group 175"/>
          <p:cNvGrpSpPr>
            <a:grpSpLocks/>
          </p:cNvGrpSpPr>
          <p:nvPr/>
        </p:nvGrpSpPr>
        <p:grpSpPr bwMode="auto">
          <a:xfrm>
            <a:off x="7429499" y="2048609"/>
            <a:ext cx="1514844" cy="962758"/>
            <a:chOff x="4195" y="1207"/>
            <a:chExt cx="954" cy="657"/>
          </a:xfrm>
        </p:grpSpPr>
        <p:sp>
          <p:nvSpPr>
            <p:cNvPr id="30739" name="Text Box 176"/>
            <p:cNvSpPr txBox="1">
              <a:spLocks noChangeArrowheads="1"/>
            </p:cNvSpPr>
            <p:nvPr/>
          </p:nvSpPr>
          <p:spPr bwMode="auto">
            <a:xfrm>
              <a:off x="4195" y="120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30740" name="Text Box 177"/>
            <p:cNvSpPr txBox="1">
              <a:spLocks noChangeArrowheads="1"/>
            </p:cNvSpPr>
            <p:nvPr/>
          </p:nvSpPr>
          <p:spPr bwMode="auto">
            <a:xfrm>
              <a:off x="4966" y="1253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30741" name="Text Box 178"/>
            <p:cNvSpPr txBox="1">
              <a:spLocks noChangeArrowheads="1"/>
            </p:cNvSpPr>
            <p:nvPr/>
          </p:nvSpPr>
          <p:spPr bwMode="auto">
            <a:xfrm>
              <a:off x="4467" y="1661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altLang="en-US" sz="1477">
                  <a:solidFill>
                    <a:srgbClr val="003366"/>
                  </a:solidFill>
                </a:rPr>
                <a:t>3</a:t>
              </a:r>
            </a:p>
          </p:txBody>
        </p:sp>
        <p:sp>
          <p:nvSpPr>
            <p:cNvPr id="30742" name="Line 179"/>
            <p:cNvSpPr>
              <a:spLocks noChangeShapeType="1"/>
            </p:cNvSpPr>
            <p:nvPr/>
          </p:nvSpPr>
          <p:spPr bwMode="auto">
            <a:xfrm>
              <a:off x="4389" y="1331"/>
              <a:ext cx="545" cy="45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80"/>
            <p:cNvSpPr>
              <a:spLocks noChangeShapeType="1"/>
            </p:cNvSpPr>
            <p:nvPr/>
          </p:nvSpPr>
          <p:spPr bwMode="auto">
            <a:xfrm flipH="1">
              <a:off x="4661" y="1467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181"/>
            <p:cNvSpPr>
              <a:spLocks noChangeShapeType="1"/>
            </p:cNvSpPr>
            <p:nvPr/>
          </p:nvSpPr>
          <p:spPr bwMode="auto">
            <a:xfrm flipH="1">
              <a:off x="4694" y="1525"/>
              <a:ext cx="385" cy="27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239879" y="3429001"/>
            <a:ext cx="188384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 u="sng"/>
              <a:t>Mögliche Lösungen:</a:t>
            </a:r>
            <a:endParaRPr lang="de-DE" altLang="en-US" sz="1477" u="sng" dirty="0"/>
          </a:p>
        </p:txBody>
      </p:sp>
      <p:sp>
        <p:nvSpPr>
          <p:cNvPr id="49" name="Text Box 123"/>
          <p:cNvSpPr txBox="1">
            <a:spLocks noChangeArrowheads="1"/>
          </p:cNvSpPr>
          <p:nvPr/>
        </p:nvSpPr>
        <p:spPr bwMode="auto">
          <a:xfrm>
            <a:off x="1043354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0" name="Text Box 124"/>
          <p:cNvSpPr txBox="1">
            <a:spLocks noChangeArrowheads="1"/>
          </p:cNvSpPr>
          <p:nvPr/>
        </p:nvSpPr>
        <p:spPr bwMode="auto">
          <a:xfrm>
            <a:off x="2266950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1" name="Text Box 125"/>
          <p:cNvSpPr txBox="1">
            <a:spLocks noChangeArrowheads="1"/>
          </p:cNvSpPr>
          <p:nvPr/>
        </p:nvSpPr>
        <p:spPr bwMode="auto">
          <a:xfrm>
            <a:off x="1474177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2" name="Text Box 135"/>
          <p:cNvSpPr txBox="1">
            <a:spLocks noChangeArrowheads="1"/>
          </p:cNvSpPr>
          <p:nvPr/>
        </p:nvSpPr>
        <p:spPr bwMode="auto">
          <a:xfrm>
            <a:off x="3922835" y="412652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3" name="Text Box 136"/>
          <p:cNvSpPr txBox="1">
            <a:spLocks noChangeArrowheads="1"/>
          </p:cNvSpPr>
          <p:nvPr/>
        </p:nvSpPr>
        <p:spPr bwMode="auto">
          <a:xfrm>
            <a:off x="5146431" y="419393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4" name="Text Box 137"/>
          <p:cNvSpPr txBox="1">
            <a:spLocks noChangeArrowheads="1"/>
          </p:cNvSpPr>
          <p:nvPr/>
        </p:nvSpPr>
        <p:spPr bwMode="auto">
          <a:xfrm>
            <a:off x="4355123" y="4791808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5" name="Text Box 148"/>
          <p:cNvSpPr txBox="1">
            <a:spLocks noChangeArrowheads="1"/>
          </p:cNvSpPr>
          <p:nvPr/>
        </p:nvSpPr>
        <p:spPr bwMode="auto">
          <a:xfrm>
            <a:off x="6875584" y="4192467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56" name="Text Box 149"/>
          <p:cNvSpPr txBox="1">
            <a:spLocks noChangeArrowheads="1"/>
          </p:cNvSpPr>
          <p:nvPr/>
        </p:nvSpPr>
        <p:spPr bwMode="auto">
          <a:xfrm>
            <a:off x="8099181" y="4259874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7" name="Text Box 150"/>
          <p:cNvSpPr txBox="1">
            <a:spLocks noChangeArrowheads="1"/>
          </p:cNvSpPr>
          <p:nvPr/>
        </p:nvSpPr>
        <p:spPr bwMode="auto">
          <a:xfrm>
            <a:off x="7307873" y="4857751"/>
            <a:ext cx="290464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477">
                <a:solidFill>
                  <a:srgbClr val="003366"/>
                </a:solidFill>
              </a:rPr>
              <a:t>3</a:t>
            </a:r>
          </a:p>
        </p:txBody>
      </p:sp>
      <p:grpSp>
        <p:nvGrpSpPr>
          <p:cNvPr id="58" name="Gruppierung 66"/>
          <p:cNvGrpSpPr>
            <a:grpSpLocks/>
          </p:cNvGrpSpPr>
          <p:nvPr/>
        </p:nvGrpSpPr>
        <p:grpSpPr bwMode="auto">
          <a:xfrm>
            <a:off x="971551" y="3694235"/>
            <a:ext cx="7920403" cy="1729154"/>
            <a:chOff x="1052513" y="3716338"/>
            <a:chExt cx="8580437" cy="1873251"/>
          </a:xfrm>
        </p:grpSpPr>
        <p:sp>
          <p:nvSpPr>
            <p:cNvPr id="59" name="Line 126"/>
            <p:cNvSpPr>
              <a:spLocks noChangeShapeType="1"/>
            </p:cNvSpPr>
            <p:nvPr/>
          </p:nvSpPr>
          <p:spPr bwMode="auto">
            <a:xfrm>
              <a:off x="1463562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7"/>
            <p:cNvSpPr>
              <a:spLocks noChangeShapeType="1"/>
            </p:cNvSpPr>
            <p:nvPr/>
          </p:nvSpPr>
          <p:spPr bwMode="auto">
            <a:xfrm flipH="1">
              <a:off x="1931367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8"/>
            <p:cNvSpPr>
              <a:spLocks noChangeShapeType="1"/>
            </p:cNvSpPr>
            <p:nvPr/>
          </p:nvSpPr>
          <p:spPr bwMode="auto">
            <a:xfrm flipH="1">
              <a:off x="1988123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9"/>
            <p:cNvSpPr>
              <a:spLocks noChangeShapeType="1"/>
            </p:cNvSpPr>
            <p:nvPr/>
          </p:nvSpPr>
          <p:spPr bwMode="auto">
            <a:xfrm>
              <a:off x="1362090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0"/>
            <p:cNvSpPr>
              <a:spLocks/>
            </p:cNvSpPr>
            <p:nvPr/>
          </p:nvSpPr>
          <p:spPr bwMode="auto">
            <a:xfrm>
              <a:off x="2507524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 rot="-9900000">
              <a:off x="1052513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4583408" y="4381501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39"/>
            <p:cNvSpPr>
              <a:spLocks noChangeShapeType="1"/>
            </p:cNvSpPr>
            <p:nvPr/>
          </p:nvSpPr>
          <p:spPr bwMode="auto">
            <a:xfrm flipH="1">
              <a:off x="5051213" y="4597401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40"/>
            <p:cNvSpPr>
              <a:spLocks noChangeShapeType="1"/>
            </p:cNvSpPr>
            <p:nvPr/>
          </p:nvSpPr>
          <p:spPr bwMode="auto">
            <a:xfrm flipH="1">
              <a:off x="5107969" y="4689476"/>
              <a:ext cx="662151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41"/>
            <p:cNvSpPr>
              <a:spLocks noChangeShapeType="1"/>
            </p:cNvSpPr>
            <p:nvPr/>
          </p:nvSpPr>
          <p:spPr bwMode="auto">
            <a:xfrm>
              <a:off x="4481936" y="4473576"/>
              <a:ext cx="314737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2"/>
            <p:cNvSpPr>
              <a:spLocks/>
            </p:cNvSpPr>
            <p:nvPr/>
          </p:nvSpPr>
          <p:spPr bwMode="auto">
            <a:xfrm>
              <a:off x="5627370" y="4005263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3"/>
            <p:cNvSpPr>
              <a:spLocks/>
            </p:cNvSpPr>
            <p:nvPr/>
          </p:nvSpPr>
          <p:spPr bwMode="auto">
            <a:xfrm rot="-9900000">
              <a:off x="4172359" y="5049838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44"/>
            <p:cNvSpPr>
              <a:spLocks noChangeShapeType="1"/>
            </p:cNvSpPr>
            <p:nvPr/>
          </p:nvSpPr>
          <p:spPr bwMode="auto">
            <a:xfrm flipH="1" flipV="1">
              <a:off x="4315109" y="4437063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51"/>
            <p:cNvSpPr>
              <a:spLocks noChangeShapeType="1"/>
            </p:cNvSpPr>
            <p:nvPr/>
          </p:nvSpPr>
          <p:spPr bwMode="auto">
            <a:xfrm>
              <a:off x="7782369" y="4452938"/>
              <a:ext cx="937330" cy="714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52"/>
            <p:cNvSpPr>
              <a:spLocks noChangeShapeType="1"/>
            </p:cNvSpPr>
            <p:nvPr/>
          </p:nvSpPr>
          <p:spPr bwMode="auto">
            <a:xfrm flipH="1">
              <a:off x="8250174" y="4668838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53"/>
            <p:cNvSpPr>
              <a:spLocks noChangeShapeType="1"/>
            </p:cNvSpPr>
            <p:nvPr/>
          </p:nvSpPr>
          <p:spPr bwMode="auto">
            <a:xfrm flipH="1">
              <a:off x="8306930" y="4760913"/>
              <a:ext cx="662150" cy="431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54"/>
            <p:cNvSpPr>
              <a:spLocks noChangeShapeType="1"/>
            </p:cNvSpPr>
            <p:nvPr/>
          </p:nvSpPr>
          <p:spPr bwMode="auto">
            <a:xfrm>
              <a:off x="7680897" y="4545013"/>
              <a:ext cx="314736" cy="50323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5"/>
            <p:cNvSpPr>
              <a:spLocks/>
            </p:cNvSpPr>
            <p:nvPr/>
          </p:nvSpPr>
          <p:spPr bwMode="auto">
            <a:xfrm>
              <a:off x="8826330" y="4076701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6"/>
            <p:cNvSpPr>
              <a:spLocks/>
            </p:cNvSpPr>
            <p:nvPr/>
          </p:nvSpPr>
          <p:spPr bwMode="auto">
            <a:xfrm rot="-9900000">
              <a:off x="7371319" y="5121276"/>
              <a:ext cx="806620" cy="468313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7"/>
            <p:cNvSpPr>
              <a:spLocks/>
            </p:cNvSpPr>
            <p:nvPr/>
          </p:nvSpPr>
          <p:spPr bwMode="auto">
            <a:xfrm rot="-3600000">
              <a:off x="7018829" y="3834926"/>
              <a:ext cx="744538" cy="507362"/>
            </a:xfrm>
            <a:custGeom>
              <a:avLst/>
              <a:gdLst>
                <a:gd name="T0" fmla="*/ 2147483646 w 469"/>
                <a:gd name="T1" fmla="*/ 2147483646 h 295"/>
                <a:gd name="T2" fmla="*/ 2147483646 w 469"/>
                <a:gd name="T3" fmla="*/ 2147483646 h 295"/>
                <a:gd name="T4" fmla="*/ 2147483646 w 469"/>
                <a:gd name="T5" fmla="*/ 2147483646 h 295"/>
                <a:gd name="T6" fmla="*/ 2147483646 w 469"/>
                <a:gd name="T7" fmla="*/ 2147483646 h 295"/>
                <a:gd name="T8" fmla="*/ 2147483646 w 469"/>
                <a:gd name="T9" fmla="*/ 2147483646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295"/>
                <a:gd name="T17" fmla="*/ 469 w 469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295">
                  <a:moveTo>
                    <a:pt x="61" y="204"/>
                  </a:moveTo>
                  <a:cubicBezTo>
                    <a:pt x="30" y="125"/>
                    <a:pt x="0" y="46"/>
                    <a:pt x="61" y="23"/>
                  </a:cubicBezTo>
                  <a:cubicBezTo>
                    <a:pt x="122" y="0"/>
                    <a:pt x="379" y="30"/>
                    <a:pt x="424" y="68"/>
                  </a:cubicBezTo>
                  <a:cubicBezTo>
                    <a:pt x="469" y="106"/>
                    <a:pt x="378" y="212"/>
                    <a:pt x="333" y="250"/>
                  </a:cubicBezTo>
                  <a:cubicBezTo>
                    <a:pt x="288" y="288"/>
                    <a:pt x="220" y="291"/>
                    <a:pt x="152" y="295"/>
                  </a:cubicBezTo>
                </a:path>
              </a:pathLst>
            </a:cu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58"/>
            <p:cNvSpPr>
              <a:spLocks noChangeShapeType="1"/>
            </p:cNvSpPr>
            <p:nvPr/>
          </p:nvSpPr>
          <p:spPr bwMode="auto">
            <a:xfrm flipH="1" flipV="1">
              <a:off x="7527828" y="4508501"/>
              <a:ext cx="361173" cy="576263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59"/>
            <p:cNvSpPr>
              <a:spLocks noChangeShapeType="1"/>
            </p:cNvSpPr>
            <p:nvPr/>
          </p:nvSpPr>
          <p:spPr bwMode="auto">
            <a:xfrm flipH="1" flipV="1">
              <a:off x="7684336" y="4365626"/>
              <a:ext cx="1062880" cy="71438"/>
            </a:xfrm>
            <a:prstGeom prst="line">
              <a:avLst/>
            </a:prstGeom>
            <a:noFill/>
            <a:ln w="38100" cap="rnd">
              <a:solidFill>
                <a:srgbClr val="00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611066" y="5669574"/>
            <a:ext cx="7921869" cy="50154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1477" b="1" dirty="0">
                <a:sym typeface="Wingdings" charset="2"/>
              </a:rPr>
              <a:t> </a:t>
            </a:r>
            <a:r>
              <a:rPr lang="de-DE" altLang="en-US" sz="1477" b="1" i="1" dirty="0" smtClean="0">
                <a:sym typeface="Wingdings" charset="2"/>
              </a:rPr>
              <a:t>Wähle </a:t>
            </a:r>
            <a:r>
              <a:rPr lang="de-DE" altLang="en-US" sz="1477" b="1" i="1" dirty="0" smtClean="0">
                <a:solidFill>
                  <a:schemeClr val="accent2"/>
                </a:solidFill>
                <a:sym typeface="Wingdings" charset="2"/>
              </a:rPr>
              <a:t>minimales Modell</a:t>
            </a:r>
            <a:r>
              <a:rPr lang="de-DE" altLang="en-US" sz="1477" b="1" i="1" dirty="0" smtClean="0">
                <a:sym typeface="Wingdings" charset="2"/>
              </a:rPr>
              <a:t> </a:t>
            </a:r>
            <a:r>
              <a:rPr lang="de-DE" altLang="en-US" sz="1477" b="1" dirty="0" smtClean="0">
                <a:sym typeface="Wingdings" charset="2"/>
              </a:rPr>
              <a:t> </a:t>
            </a:r>
            <a:r>
              <a:rPr lang="de-DE" altLang="en-US" sz="1477" b="1" dirty="0">
                <a:sym typeface="Wingdings" charset="2"/>
              </a:rPr>
              <a:t>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de-DE" altLang="en-US" sz="1477" b="1" dirty="0">
                <a:sym typeface="Wingdings" charset="2"/>
              </a:rPr>
              <a:t>T </a:t>
            </a:r>
            <a:r>
              <a:rPr lang="de-DE" altLang="en-US" sz="1477" b="1" dirty="0" smtClean="0">
                <a:sym typeface="Wingdings" charset="2"/>
              </a:rPr>
              <a:t>soll kleinste Menge von Fakten enthalten, so dass Regeln wahr sind</a:t>
            </a:r>
            <a:endParaRPr lang="de-DE" altLang="en-US" sz="1477" b="1" dirty="0"/>
          </a:p>
        </p:txBody>
      </p:sp>
      <p:sp>
        <p:nvSpPr>
          <p:cNvPr id="82" name="Line 92"/>
          <p:cNvSpPr>
            <a:spLocks noChangeShapeType="1"/>
          </p:cNvSpPr>
          <p:nvPr/>
        </p:nvSpPr>
        <p:spPr bwMode="auto">
          <a:xfrm flipV="1">
            <a:off x="3851031" y="3553559"/>
            <a:ext cx="1584081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74"/>
          <p:cNvSpPr>
            <a:spLocks noChangeShapeType="1"/>
          </p:cNvSpPr>
          <p:nvPr/>
        </p:nvSpPr>
        <p:spPr bwMode="auto">
          <a:xfrm flipV="1">
            <a:off x="6731977" y="3620967"/>
            <a:ext cx="1585546" cy="1861038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260648"/>
            <a:ext cx="8440615" cy="47185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Einschränkungen</a:t>
            </a:r>
            <a:endParaRPr lang="de-DE" alt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Negation nicht erlaubt</a:t>
            </a:r>
            <a:endParaRPr lang="de-DE" altLang="en-US" sz="2215" dirty="0"/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Syntaxeinschränkungen bzw. Variablen</a:t>
            </a:r>
          </a:p>
          <a:p>
            <a:pPr eaLnBrk="1" hangingPunct="1">
              <a:lnSpc>
                <a:spcPct val="90000"/>
              </a:lnSpc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/>
              <a:t>Unsichere Anfrage:</a:t>
            </a:r>
            <a:r>
              <a:rPr lang="de-DE" altLang="en-US" sz="2215" dirty="0"/>
              <a:t/>
            </a:r>
            <a:br>
              <a:rPr lang="de-DE" altLang="en-US" sz="2215" dirty="0"/>
            </a:br>
            <a:r>
              <a:rPr lang="de-DE" altLang="en-US" sz="1846" b="1" dirty="0" err="1">
                <a:latin typeface="Courier New" charset="0"/>
              </a:rPr>
              <a:t>Colored_edges</a:t>
            </a:r>
            <a:r>
              <a:rPr lang="de-DE" altLang="en-US" sz="1846" b="1" dirty="0">
                <a:latin typeface="Courier New" charset="0"/>
              </a:rPr>
              <a:t>(</a:t>
            </a:r>
            <a:r>
              <a:rPr lang="de-DE" altLang="en-US" sz="1846" b="1" dirty="0" err="1">
                <a:latin typeface="Courier New" charset="0"/>
              </a:rPr>
              <a:t>x,y,col</a:t>
            </a:r>
            <a:r>
              <a:rPr lang="de-DE" altLang="en-US" sz="1846" b="1" dirty="0">
                <a:latin typeface="Courier New" charset="0"/>
              </a:rPr>
              <a:t>) :- G(</a:t>
            </a:r>
            <a:r>
              <a:rPr lang="de-DE" altLang="en-US" sz="1846" b="1" dirty="0" err="1">
                <a:latin typeface="Courier New" charset="0"/>
              </a:rPr>
              <a:t>x,y</a:t>
            </a:r>
            <a:r>
              <a:rPr lang="de-DE" altLang="en-US" sz="1846" b="1" dirty="0">
                <a:latin typeface="Courier New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de-DE" altLang="en-US" sz="2215" dirty="0" smtClean="0">
                <a:sym typeface="Wingdings" charset="2"/>
              </a:rPr>
              <a:t> Variablen im Kopf müssen im Rumpf vorkommen </a:t>
            </a:r>
            <a:br>
              <a:rPr lang="de-DE" altLang="en-US" sz="2215" dirty="0" smtClean="0">
                <a:sym typeface="Wingdings" charset="2"/>
              </a:rPr>
            </a:br>
            <a:r>
              <a:rPr lang="de-DE" altLang="en-US" sz="2215" dirty="0" smtClean="0">
                <a:sym typeface="Wingdings" charset="2"/>
              </a:rPr>
              <a:t>(Wertebereichsbeschränktheit</a:t>
            </a:r>
            <a:r>
              <a:rPr lang="de-DE" altLang="en-US" sz="2215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de-DE" altLang="en-US" sz="2215" dirty="0"/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r>
              <a:rPr lang="de-DE" altLang="en-US" sz="2215" dirty="0" err="1" smtClean="0">
                <a:sym typeface="Wingdings"/>
              </a:rPr>
              <a:t>Safety</a:t>
            </a:r>
            <a:r>
              <a:rPr lang="de-DE" altLang="en-US" sz="2215" dirty="0" smtClean="0">
                <a:sym typeface="Wingdings"/>
              </a:rPr>
              <a:t>-Bedingungen: Keine Probleme mit Endlosschleifen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à"/>
            </a:pPr>
            <a:endParaRPr lang="de-DE" altLang="en-US" sz="2215" dirty="0"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sz="2215" dirty="0" smtClean="0">
                <a:sym typeface="Wingdings"/>
              </a:rPr>
              <a:t>Aufweichung der Einschränkungen möglich (hier nicht vertieft)</a:t>
            </a:r>
            <a:endParaRPr lang="de-DE" altLang="en-US" sz="2215" dirty="0"/>
          </a:p>
          <a:p>
            <a:pPr eaLnBrk="1" hangingPunct="1">
              <a:lnSpc>
                <a:spcPct val="90000"/>
              </a:lnSpc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020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51693" y="260648"/>
            <a:ext cx="8440615" cy="465992"/>
          </a:xfrm>
        </p:spPr>
        <p:txBody>
          <a:bodyPr/>
          <a:lstStyle/>
          <a:p>
            <a:r>
              <a:rPr lang="en-US" altLang="en-US" dirty="0" err="1" smtClean="0"/>
              <a:t>Auswertung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</a:t>
            </a:r>
            <a:r>
              <a:rPr lang="en-US" altLang="en-US" dirty="0" smtClean="0"/>
              <a:t>iterative </a:t>
            </a:r>
            <a:r>
              <a:rPr lang="en-US" altLang="en-US" dirty="0" err="1" smtClean="0"/>
              <a:t>Verbunde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 smtClean="0">
                <a:latin typeface="Courier New" charset="0"/>
              </a:rPr>
              <a:t>).</a:t>
            </a:r>
            <a:endParaRPr lang="de-DE" altLang="en-US" b="1" dirty="0">
              <a:latin typeface="Courier New" charset="0"/>
            </a:endParaRPr>
          </a:p>
          <a:p>
            <a:pPr lvl="1" eaLnBrk="1" hangingPunct="1">
              <a:buNone/>
            </a:pPr>
            <a:r>
              <a:rPr lang="de-DE" altLang="en-US" b="1" dirty="0">
                <a:latin typeface="Courier New" charset="0"/>
              </a:rPr>
              <a:t>		T(</a:t>
            </a:r>
            <a:r>
              <a:rPr lang="de-DE" altLang="en-US" b="1" dirty="0" err="1">
                <a:latin typeface="Courier New" charset="0"/>
              </a:rPr>
              <a:t>x,y</a:t>
            </a:r>
            <a:r>
              <a:rPr lang="de-DE" altLang="en-US" b="1" dirty="0">
                <a:latin typeface="Courier New" charset="0"/>
              </a:rPr>
              <a:t>) :- G(</a:t>
            </a:r>
            <a:r>
              <a:rPr lang="de-DE" altLang="en-US" b="1" dirty="0" err="1">
                <a:latin typeface="Courier New" charset="0"/>
              </a:rPr>
              <a:t>x,z</a:t>
            </a:r>
            <a:r>
              <a:rPr lang="de-DE" altLang="en-US" b="1" dirty="0">
                <a:latin typeface="Courier New" charset="0"/>
              </a:rPr>
              <a:t>), T(</a:t>
            </a:r>
            <a:r>
              <a:rPr lang="de-DE" altLang="en-US" b="1" dirty="0" err="1">
                <a:latin typeface="Courier New" charset="0"/>
              </a:rPr>
              <a:t>z,y</a:t>
            </a:r>
            <a:r>
              <a:rPr lang="de-DE" altLang="en-US" b="1" dirty="0">
                <a:latin typeface="Courier New" charset="0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de-DE" altLang="en-US" b="1" dirty="0" smtClean="0">
                <a:latin typeface="Courier New" charset="0"/>
              </a:rPr>
              <a:t>		</a:t>
            </a:r>
          </a:p>
          <a:p>
            <a:pPr>
              <a:defRPr/>
            </a:pPr>
            <a:r>
              <a:rPr lang="de-DE" altLang="en-US" sz="2215" dirty="0" smtClean="0">
                <a:sym typeface="Symbol" charset="2"/>
              </a:rPr>
              <a:t>Daten in Datenbank: </a:t>
            </a:r>
          </a:p>
          <a:p>
            <a:pPr marL="0" lvl="1" indent="0">
              <a:buNone/>
              <a:defRPr/>
            </a:pPr>
            <a:r>
              <a:rPr lang="de-DE" altLang="en-US" b="1" dirty="0" smtClean="0">
                <a:latin typeface="Courier New" charset="0"/>
              </a:rPr>
              <a:t>	G(1,2</a:t>
            </a:r>
            <a:r>
              <a:rPr lang="de-DE" altLang="en-US" b="1" dirty="0">
                <a:latin typeface="Courier New" charset="0"/>
              </a:rPr>
              <a:t>). G(2,3). G(3,2</a:t>
            </a:r>
            <a:r>
              <a:rPr lang="de-DE" altLang="en-US" b="1" dirty="0" smtClean="0">
                <a:latin typeface="Courier New" charset="0"/>
              </a:rPr>
              <a:t>).</a:t>
            </a:r>
            <a:endParaRPr lang="de-DE" altLang="en-US" sz="2215" dirty="0" smtClean="0">
              <a:sym typeface="Symbol" charset="2"/>
            </a:endParaRPr>
          </a:p>
          <a:p>
            <a:pPr>
              <a:defRPr/>
            </a:pPr>
            <a:r>
              <a:rPr lang="de-DE" altLang="en-US" sz="2215" dirty="0" smtClean="0">
                <a:sym typeface="Symbol" charset="2"/>
              </a:rPr>
              <a:t>Berechne Verbund G(</a:t>
            </a:r>
            <a:r>
              <a:rPr lang="de-DE" altLang="en-US" sz="2215" dirty="0" err="1" smtClean="0">
                <a:sym typeface="Symbol" charset="2"/>
              </a:rPr>
              <a:t>x,z</a:t>
            </a:r>
            <a:r>
              <a:rPr lang="de-DE" altLang="en-US" sz="2215" dirty="0">
                <a:sym typeface="Symbol" charset="2"/>
              </a:rPr>
              <a:t>)  T(</a:t>
            </a:r>
            <a:r>
              <a:rPr lang="de-DE" altLang="en-US" sz="2215" dirty="0" err="1">
                <a:sym typeface="Symbol" charset="2"/>
              </a:rPr>
              <a:t>z,y</a:t>
            </a:r>
            <a:r>
              <a:rPr lang="de-DE" altLang="en-US" sz="2215" dirty="0" smtClean="0">
                <a:sym typeface="Symbol" charset="2"/>
              </a:rPr>
              <a:t>) für weiter G-Tupel</a:t>
            </a:r>
            <a:endParaRPr lang="de-DE" altLang="en-US" sz="2215" dirty="0">
              <a:sym typeface="Symbol" charset="2"/>
            </a:endParaRP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Verwende </a:t>
            </a:r>
            <a:r>
              <a:rPr lang="de-DE" sz="2215" dirty="0" smtClean="0">
                <a:solidFill>
                  <a:srgbClr val="00B050"/>
                </a:solidFill>
                <a:sym typeface="Symbol" charset="2"/>
              </a:rPr>
              <a:t>Verbunde über Daten bis Fixpunkt erreicht</a:t>
            </a:r>
            <a:r>
              <a:rPr lang="de-DE" sz="2215" dirty="0" smtClean="0">
                <a:sym typeface="Symbol" charset="2"/>
              </a:rPr>
              <a:t/>
            </a:r>
            <a:br>
              <a:rPr lang="de-DE" sz="2215" dirty="0" smtClean="0">
                <a:sym typeface="Symbol" charset="2"/>
              </a:rPr>
            </a:br>
            <a:r>
              <a:rPr lang="de-DE" sz="2215" dirty="0" smtClean="0">
                <a:sym typeface="Symbol" charset="2"/>
              </a:rPr>
              <a:t>(</a:t>
            </a:r>
            <a:r>
              <a:rPr lang="de-DE" sz="2215" dirty="0">
                <a:sym typeface="Symbol" charset="2"/>
              </a:rPr>
              <a:t>naive </a:t>
            </a:r>
            <a:r>
              <a:rPr lang="de-DE" sz="2215" dirty="0" smtClean="0">
                <a:sym typeface="Symbol" charset="2"/>
              </a:rPr>
              <a:t>Auswertung)</a:t>
            </a:r>
            <a:endParaRPr lang="de-DE" sz="2215" dirty="0">
              <a:sym typeface="Symbol" charset="2"/>
            </a:endParaRP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Betrachte nur Datensätze, die im vorigen Schritt hergeleitet</a:t>
            </a:r>
            <a:br>
              <a:rPr lang="de-DE" sz="2215" dirty="0" smtClean="0">
                <a:sym typeface="Symbol" charset="2"/>
              </a:rPr>
            </a:br>
            <a:r>
              <a:rPr lang="de-DE" sz="2215" dirty="0" smtClean="0">
                <a:sym typeface="Symbol" charset="2"/>
              </a:rPr>
              <a:t>(semi-naive Auswertung)</a:t>
            </a:r>
          </a:p>
          <a:p>
            <a:pPr>
              <a:defRPr/>
            </a:pPr>
            <a:r>
              <a:rPr lang="de-DE" sz="2215" dirty="0" smtClean="0">
                <a:sym typeface="Symbol" charset="2"/>
              </a:rPr>
              <a:t>Transformation der Datalog-Regeln für </a:t>
            </a:r>
            <a:r>
              <a:rPr lang="de-DE" sz="2215" dirty="0" smtClean="0">
                <a:solidFill>
                  <a:srgbClr val="0432FF"/>
                </a:solidFill>
                <a:sym typeface="Symbol" charset="2"/>
              </a:rPr>
              <a:t>Konstanten </a:t>
            </a:r>
            <a:br>
              <a:rPr lang="de-DE" sz="2215" dirty="0" smtClean="0">
                <a:solidFill>
                  <a:srgbClr val="0432FF"/>
                </a:solidFill>
                <a:sym typeface="Symbol" charset="2"/>
              </a:rPr>
            </a:br>
            <a:r>
              <a:rPr lang="de-DE" sz="2215" dirty="0" smtClean="0">
                <a:solidFill>
                  <a:srgbClr val="0432FF"/>
                </a:solidFill>
                <a:sym typeface="Symbol" charset="2"/>
              </a:rPr>
              <a:t>in der Anfrage</a:t>
            </a:r>
            <a:r>
              <a:rPr lang="de-DE" sz="2215" dirty="0" smtClean="0">
                <a:sym typeface="Symbol" charset="2"/>
              </a:rPr>
              <a:t>: </a:t>
            </a:r>
            <a:r>
              <a:rPr lang="de-DE" sz="2215" dirty="0" smtClean="0">
                <a:solidFill>
                  <a:srgbClr val="00B050"/>
                </a:solidFill>
                <a:sym typeface="Symbol" charset="2"/>
              </a:rPr>
              <a:t>Magic-Set-Transformation</a:t>
            </a:r>
            <a:r>
              <a:rPr lang="de-DE" altLang="en-US" sz="2215" dirty="0">
                <a:solidFill>
                  <a:srgbClr val="00B050"/>
                </a:solidFill>
                <a:sym typeface="Wingdings"/>
              </a:rPr>
              <a:t> </a:t>
            </a:r>
            <a:r>
              <a:rPr lang="de-DE" altLang="en-US" sz="2215" dirty="0">
                <a:sym typeface="Wingdings"/>
              </a:rPr>
              <a:t>(hier nicht vertieft)</a:t>
            </a:r>
            <a:endParaRPr lang="en-US" sz="2215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178312" cy="516731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Teile-und-Herrsche</a:t>
            </a:r>
          </a:p>
          <a:p>
            <a:r>
              <a:rPr lang="de-DE" sz="2000" dirty="0" smtClean="0">
                <a:ea typeface="ＭＳ Ｐゴシック" charset="0"/>
              </a:rPr>
              <a:t>Zerlegung einer großen Anfrage in kleine Teile</a:t>
            </a:r>
          </a:p>
          <a:p>
            <a:r>
              <a:rPr lang="de-DE" sz="2000" dirty="0" smtClean="0">
                <a:ea typeface="ＭＳ Ｐゴシック" charset="0"/>
              </a:rPr>
              <a:t>Beispiel: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Laufgenerierung und externe Sortierung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Partitionierung mit Hashfunktion (Hash-Verbund)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Blockweises Durchführen von I/O</a:t>
            </a:r>
          </a:p>
          <a:p>
            <a:r>
              <a:rPr lang="de-DE" sz="2000" dirty="0" smtClean="0">
                <a:ea typeface="ＭＳ Ｐゴシック" charset="0"/>
              </a:rPr>
              <a:t>Lesen und Schreiben von größeren Einheiten kann die Verarbeitungszeit deutlich reduzieren,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da wahlfreier Zugriff auf Daten vermieden wird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Pipeline-orientierte Verarbeitung</a:t>
            </a:r>
          </a:p>
          <a:p>
            <a:r>
              <a:rPr lang="de-DE" sz="2000" dirty="0" smtClean="0">
                <a:ea typeface="ＭＳ Ｐゴシック" charset="0"/>
              </a:rPr>
              <a:t>Speicherreduktion und Laufzeitverbesserung durch Vermeidung der vollständigen Materialisierung von </a:t>
            </a:r>
            <a:r>
              <a:rPr lang="de-DE" sz="2000" dirty="0" smtClean="0">
                <a:ea typeface="ＭＳ Ｐゴシック" charset="0"/>
              </a:rPr>
              <a:t>Zwischenresultaten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Rekursive Anfragen</a:t>
            </a:r>
            <a:endParaRPr lang="de-DE" sz="2400" dirty="0" smtClean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/>
          </p:nvPr>
        </p:nvGraphicFramePr>
        <p:xfrm>
          <a:off x="7740352" y="326112"/>
          <a:ext cx="903506" cy="173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26112"/>
                        <a:ext cx="903506" cy="1734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60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Beim nächsten Mal...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561505" y="2852936"/>
            <a:ext cx="2016224" cy="372751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18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Bild 5" descr="Pages from 07-Query-Process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128792" cy="529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952" y="6194974"/>
            <a:ext cx="216024" cy="43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eine Datei mit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zu sortieren, werden in </a:t>
            </a:r>
            <a:br>
              <a:rPr lang="de-DE" dirty="0" smtClean="0"/>
            </a:br>
            <a:r>
              <a:rPr lang="de-DE" dirty="0" smtClean="0"/>
              <a:t>jedem Durchgang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gelesen und geschrieben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⟶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2∙N</a:t>
            </a:r>
            <a:r>
              <a:rPr lang="de-DE" dirty="0" smtClean="0">
                <a:sym typeface="Wingdings"/>
              </a:rPr>
              <a:t> I/O-Operationen pro Durchgang</a:t>
            </a:r>
          </a:p>
          <a:p>
            <a:pPr marL="457200" lvl="1" indent="0">
              <a:buNone/>
            </a:pPr>
            <a:endParaRPr lang="de-DE" dirty="0" smtClean="0">
              <a:sym typeface="Wingdings"/>
            </a:endParaRPr>
          </a:p>
          <a:p>
            <a:r>
              <a:rPr lang="de-DE" dirty="0" smtClean="0"/>
              <a:t>Anzahl der Durchgänge:  </a:t>
            </a:r>
            <a:r>
              <a:rPr lang="de-DE" dirty="0" smtClean="0">
                <a:solidFill>
                  <a:srgbClr val="3C8C93"/>
                </a:solidFill>
              </a:rPr>
              <a:t>1 + ⎡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N ⎤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dirty="0" smtClean="0">
                <a:solidFill>
                  <a:srgbClr val="3C8C93"/>
                </a:solidFill>
              </a:rPr>
              <a:t>2 ∙ N </a:t>
            </a:r>
            <a:r>
              <a:rPr lang="de-DE" dirty="0">
                <a:solidFill>
                  <a:srgbClr val="3C8C93"/>
                </a:solidFill>
              </a:rPr>
              <a:t>∙</a:t>
            </a:r>
            <a:r>
              <a:rPr lang="de-DE" dirty="0" smtClean="0">
                <a:solidFill>
                  <a:srgbClr val="3C8C93"/>
                </a:solidFill>
              </a:rPr>
              <a:t> (1 </a:t>
            </a:r>
            <a:r>
              <a:rPr lang="de-DE" dirty="0">
                <a:solidFill>
                  <a:srgbClr val="3C8C93"/>
                </a:solidFill>
              </a:rPr>
              <a:t>+ ⎡ log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 N </a:t>
            </a:r>
            <a:r>
              <a:rPr lang="de-DE" dirty="0" smtClean="0">
                <a:solidFill>
                  <a:srgbClr val="3C8C93"/>
                </a:solidFill>
              </a:rPr>
              <a:t>⎤ )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3707740"/>
            <a:ext cx="143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Durchgang 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370774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Durchgänge 1..k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5364088" y="3419708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921737" y="3419708"/>
            <a:ext cx="506247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2811</Words>
  <Application>Microsoft Macintosh PowerPoint</Application>
  <PresentationFormat>On-screen Show (4:3)</PresentationFormat>
  <Paragraphs>837</Paragraphs>
  <Slides>75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Calibri</vt:lpstr>
      <vt:lpstr>Chalkduster</vt:lpstr>
      <vt:lpstr>Courier</vt:lpstr>
      <vt:lpstr>Courier New</vt:lpstr>
      <vt:lpstr>Helvetica</vt:lpstr>
      <vt:lpstr>Monotype Sorts</vt:lpstr>
      <vt:lpstr>ＭＳ Ｐゴシック</vt:lpstr>
      <vt:lpstr>Myriad Pro</vt:lpstr>
      <vt:lpstr>Symbol</vt:lpstr>
      <vt:lpstr>Wingdings</vt:lpstr>
      <vt:lpstr>Arial</vt:lpstr>
      <vt:lpstr>7_Standarddesign</vt:lpstr>
      <vt:lpstr>Clip</vt:lpstr>
      <vt:lpstr>Datenbanken </vt:lpstr>
      <vt:lpstr>Architektur eines DBMS</vt:lpstr>
      <vt:lpstr>Anfragebeantwortung</vt:lpstr>
      <vt:lpstr>Danksagung</vt:lpstr>
      <vt:lpstr>Sortierung</vt:lpstr>
      <vt:lpstr>Zwei-Wege-Mischsortieren (Merge Sort)</vt:lpstr>
      <vt:lpstr>Beispiel</vt:lpstr>
      <vt:lpstr>Zwei-Wege-Mischsortieren</vt:lpstr>
      <vt:lpstr>I/O-Verhalten</vt:lpstr>
      <vt:lpstr>Aufgabe:  </vt:lpstr>
      <vt:lpstr>Lösung</vt:lpstr>
      <vt:lpstr>Externes Mischsortieren</vt:lpstr>
      <vt:lpstr>Reduktion der Anzahl der Durchgänge</vt:lpstr>
      <vt:lpstr>Aufgabe:  </vt:lpstr>
      <vt:lpstr>Lösung</vt:lpstr>
      <vt:lpstr>Reduktion der Anzahl der Durchgänge</vt:lpstr>
      <vt:lpstr>Aufgabe:  </vt:lpstr>
      <vt:lpstr>Lösung</vt:lpstr>
      <vt:lpstr>Blockweise Ein-Ausgabe</vt:lpstr>
      <vt:lpstr>Aufgabe:  </vt:lpstr>
      <vt:lpstr>Lösung</vt:lpstr>
      <vt:lpstr>Hauptsspeicher als Ressource</vt:lpstr>
      <vt:lpstr>Aufgabe:  </vt:lpstr>
      <vt:lpstr>Lösung</vt:lpstr>
      <vt:lpstr>Bisher nur IO-Zeit betrachtet</vt:lpstr>
      <vt:lpstr>Externes Sortieren: Diskussion</vt:lpstr>
      <vt:lpstr>Datenbanken </vt:lpstr>
      <vt:lpstr>Ausführungspläne</vt:lpstr>
      <vt:lpstr>Verbundoperator (Join) R⋈S</vt:lpstr>
      <vt:lpstr>Verbund-als-geschachtelte-Schleifen</vt:lpstr>
      <vt:lpstr>Verbund-als-geschachtelte-Schleifen</vt:lpstr>
      <vt:lpstr>Blockweiser Verbund mit Schleifen</vt:lpstr>
      <vt:lpstr>Wahl von bR und bS</vt:lpstr>
      <vt:lpstr>Datenbanken </vt:lpstr>
      <vt:lpstr>Blockweiser Verbund mit Schleifen</vt:lpstr>
      <vt:lpstr>Performanz des Hauptspeicher-Verbunds</vt:lpstr>
      <vt:lpstr>Indexbasierte Verbunde R⋈S</vt:lpstr>
      <vt:lpstr>I/O-Verhalten</vt:lpstr>
      <vt:lpstr>Zugriffskosten für Index</vt:lpstr>
      <vt:lpstr>Sortier-Misch-Verbund</vt:lpstr>
      <vt:lpstr>Misch-Verbund</vt:lpstr>
      <vt:lpstr>I/O-Verhalten</vt:lpstr>
      <vt:lpstr>Aufgabe:  </vt:lpstr>
      <vt:lpstr>Lösung</vt:lpstr>
      <vt:lpstr>Hash-Verbund</vt:lpstr>
      <vt:lpstr>Hash-Verbund</vt:lpstr>
      <vt:lpstr>Hash-Verbund-Algorithmus</vt:lpstr>
      <vt:lpstr>Gruppierung und Duplikate-Elimination</vt:lpstr>
      <vt:lpstr>Andere Anfrage-Operatoren</vt:lpstr>
      <vt:lpstr>Organisation der Operator-Evaluierung</vt:lpstr>
      <vt:lpstr>Pipeline-orientierte Verarbeitung</vt:lpstr>
      <vt:lpstr>Auswirkungen auf die Performanz</vt:lpstr>
      <vt:lpstr>Volcano Iteratormodell</vt:lpstr>
      <vt:lpstr>Beispiel: Selektion (s)</vt:lpstr>
      <vt:lpstr>Geschachtelte Schleifen Verbund: Volcano-Stil</vt:lpstr>
      <vt:lpstr>Blockierende Operatoren</vt:lpstr>
      <vt:lpstr>Rekursive Anfragen</vt:lpstr>
      <vt:lpstr>Datalog: Rekursive Anfragen</vt:lpstr>
      <vt:lpstr>Minimale-Modell-Semantik</vt:lpstr>
      <vt:lpstr>Datalog(rec, no-neg) 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Intuition</vt:lpstr>
      <vt:lpstr>Correctness</vt:lpstr>
      <vt:lpstr>Einschränkungen</vt:lpstr>
      <vt:lpstr>Auswertung durch iterative Verbunde</vt:lpstr>
      <vt:lpstr>Zusammenfassung</vt:lpstr>
      <vt:lpstr>Beim nächsten Mal...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851</cp:revision>
  <cp:lastPrinted>2014-10-18T14:57:02Z</cp:lastPrinted>
  <dcterms:created xsi:type="dcterms:W3CDTF">2010-04-27T12:26:40Z</dcterms:created>
  <dcterms:modified xsi:type="dcterms:W3CDTF">2017-06-25T18:55:54Z</dcterms:modified>
</cp:coreProperties>
</file>