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73" r:id="rId2"/>
    <p:sldId id="396" r:id="rId3"/>
    <p:sldId id="483" r:id="rId4"/>
    <p:sldId id="466" r:id="rId5"/>
    <p:sldId id="468" r:id="rId6"/>
    <p:sldId id="472" r:id="rId7"/>
    <p:sldId id="473" r:id="rId8"/>
    <p:sldId id="474" r:id="rId9"/>
    <p:sldId id="475" r:id="rId10"/>
    <p:sldId id="476" r:id="rId11"/>
    <p:sldId id="477" r:id="rId12"/>
    <p:sldId id="501" r:id="rId13"/>
    <p:sldId id="506" r:id="rId14"/>
    <p:sldId id="482" r:id="rId15"/>
    <p:sldId id="484" r:id="rId16"/>
    <p:sldId id="487" r:id="rId17"/>
    <p:sldId id="488" r:id="rId18"/>
    <p:sldId id="489" r:id="rId19"/>
    <p:sldId id="496" r:id="rId20"/>
    <p:sldId id="497" r:id="rId21"/>
    <p:sldId id="498" r:id="rId22"/>
    <p:sldId id="513" r:id="rId23"/>
    <p:sldId id="514" r:id="rId24"/>
    <p:sldId id="509" r:id="rId25"/>
    <p:sldId id="510" r:id="rId26"/>
    <p:sldId id="515" r:id="rId27"/>
    <p:sldId id="500" r:id="rId28"/>
    <p:sldId id="505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00C8"/>
    <a:srgbClr val="D0ECD3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65" autoAdjust="0"/>
    <p:restoredTop sz="94775" autoAdjust="0"/>
  </p:normalViewPr>
  <p:slideViewPr>
    <p:cSldViewPr>
      <p:cViewPr varScale="1">
        <p:scale>
          <a:sx n="143" d="100"/>
          <a:sy n="143" d="100"/>
        </p:scale>
        <p:origin x="5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25.06.17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25.06.17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B2D5BC-3126-A047-B090-8DE78A14F5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62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Dennis Heinrich (Übungen</a:t>
            </a:r>
            <a:r>
              <a:rPr lang="de-DE" sz="2400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1196975"/>
            <a:ext cx="396044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SYSCAT.COLDIST enthält Informationen wie</a:t>
            </a:r>
          </a:p>
          <a:p>
            <a:r>
              <a:rPr lang="de-DE" dirty="0" err="1" smtClean="0"/>
              <a:t>n</a:t>
            </a:r>
            <a:r>
              <a:rPr lang="de-DE" dirty="0" smtClean="0"/>
              <a:t>-häufigste Werte (und deren Anzahl)</a:t>
            </a:r>
          </a:p>
          <a:p>
            <a:r>
              <a:rPr lang="de-DE" dirty="0" smtClean="0"/>
              <a:t>Auch Anzahl der verschiedenen Werte pro Histogramm-rasterplatz </a:t>
            </a:r>
            <a:r>
              <a:rPr lang="de-DE" dirty="0" err="1" smtClean="0"/>
              <a:t>anfragbar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Tatsächlich können </a:t>
            </a:r>
            <a:r>
              <a:rPr lang="de-DE" dirty="0" err="1" smtClean="0"/>
              <a:t>Histo</a:t>
            </a:r>
            <a:r>
              <a:rPr lang="de-DE" dirty="0" smtClean="0"/>
              <a:t>-gramme auch absichtlich gesetzt werden, um den Optimierer zu beeinflussen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196752"/>
            <a:ext cx="4248472" cy="501419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fr-FR" sz="1600" dirty="0">
                <a:latin typeface="Courier"/>
                <a:cs typeface="Courier"/>
              </a:rPr>
              <a:t>SELECT SEQNO, COLVALUE, VALCOUNT</a:t>
            </a:r>
          </a:p>
          <a:p>
            <a:r>
              <a:rPr lang="fr-FR" sz="1600" dirty="0">
                <a:latin typeface="Courier"/>
                <a:cs typeface="Courier"/>
              </a:rPr>
              <a:t>FROM SYSCAT.COLDIST</a:t>
            </a:r>
          </a:p>
          <a:p>
            <a:r>
              <a:rPr lang="fr-FR" sz="1600" dirty="0">
                <a:latin typeface="Courier"/>
                <a:cs typeface="Courier"/>
              </a:rPr>
              <a:t>WHERE TABNAME = 'LINEITEM'</a:t>
            </a:r>
          </a:p>
          <a:p>
            <a:r>
              <a:rPr lang="fr-FR" sz="1600" dirty="0">
                <a:latin typeface="Courier"/>
                <a:cs typeface="Courier"/>
              </a:rPr>
              <a:t>AND COLNAME = 'L_EXTENDEDPRICE'</a:t>
            </a:r>
          </a:p>
          <a:p>
            <a:r>
              <a:rPr lang="fr-FR" sz="1600" dirty="0">
                <a:latin typeface="Courier"/>
                <a:cs typeface="Courier"/>
              </a:rPr>
              <a:t>AND TYPE = 'Q</a:t>
            </a:r>
            <a:r>
              <a:rPr lang="fr-FR" sz="1600" dirty="0" smtClean="0">
                <a:latin typeface="Courier"/>
                <a:cs typeface="Courier"/>
              </a:rPr>
              <a:t>';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SEQNO COLVALUE </a:t>
            </a:r>
            <a:r>
              <a:rPr lang="fr-FR" sz="1600" dirty="0" smtClean="0">
                <a:latin typeface="Courier"/>
                <a:cs typeface="Courier"/>
              </a:rPr>
              <a:t>         VALCOUNT</a:t>
            </a:r>
            <a:endParaRPr lang="fr-FR" sz="1600" dirty="0">
              <a:latin typeface="Courier"/>
              <a:cs typeface="Courier"/>
            </a:endParaRPr>
          </a:p>
          <a:p>
            <a:r>
              <a:rPr lang="fr-FR" sz="1600" dirty="0">
                <a:latin typeface="Courier"/>
                <a:cs typeface="Courier"/>
              </a:rPr>
              <a:t>----- ----------------- --------</a:t>
            </a:r>
          </a:p>
          <a:p>
            <a:r>
              <a:rPr lang="fr-FR" sz="1600" dirty="0">
                <a:latin typeface="Courier"/>
                <a:cs typeface="Courier"/>
              </a:rPr>
              <a:t>1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0000000000996.01 3001</a:t>
            </a:r>
          </a:p>
          <a:p>
            <a:r>
              <a:rPr lang="fr-FR" sz="1600" dirty="0">
                <a:latin typeface="Courier"/>
                <a:cs typeface="Courier"/>
              </a:rPr>
              <a:t>2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0000000004513.26 315064</a:t>
            </a:r>
          </a:p>
          <a:p>
            <a:r>
              <a:rPr lang="fr-FR" sz="1600" dirty="0">
                <a:latin typeface="Courier"/>
                <a:cs typeface="Courier"/>
              </a:rPr>
              <a:t>3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0000000007367.60 633128</a:t>
            </a:r>
          </a:p>
          <a:p>
            <a:r>
              <a:rPr lang="fr-FR" sz="1600" dirty="0">
                <a:latin typeface="Courier"/>
                <a:cs typeface="Courier"/>
              </a:rPr>
              <a:t>4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0000000011861.82 948192</a:t>
            </a:r>
          </a:p>
          <a:p>
            <a:r>
              <a:rPr lang="fr-FR" sz="1600" dirty="0">
                <a:latin typeface="Courier"/>
                <a:cs typeface="Courier"/>
              </a:rPr>
              <a:t>5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0000000015921.28 1263256</a:t>
            </a:r>
          </a:p>
          <a:p>
            <a:r>
              <a:rPr lang="fr-FR" sz="1600" dirty="0">
                <a:latin typeface="Courier"/>
                <a:cs typeface="Courier"/>
              </a:rPr>
              <a:t>6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0000000019922.76 1578320</a:t>
            </a:r>
          </a:p>
          <a:p>
            <a:r>
              <a:rPr lang="fr-FR" sz="1600" dirty="0">
                <a:latin typeface="Courier"/>
                <a:cs typeface="Courier"/>
              </a:rPr>
              <a:t>7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0000000024103.20 1896384</a:t>
            </a:r>
          </a:p>
          <a:p>
            <a:r>
              <a:rPr lang="fr-FR" sz="1600" dirty="0">
                <a:latin typeface="Courier"/>
                <a:cs typeface="Courier"/>
              </a:rPr>
              <a:t>8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0000000027733.58 2211448</a:t>
            </a:r>
          </a:p>
          <a:p>
            <a:r>
              <a:rPr lang="fr-FR" sz="1600" dirty="0">
                <a:latin typeface="Courier"/>
                <a:cs typeface="Courier"/>
              </a:rPr>
              <a:t>9 </a:t>
            </a:r>
            <a:r>
              <a:rPr lang="fr-FR" sz="1600" dirty="0" smtClean="0">
                <a:latin typeface="Courier"/>
                <a:cs typeface="Courier"/>
              </a:rPr>
              <a:t>    +</a:t>
            </a:r>
            <a:r>
              <a:rPr lang="fr-FR" sz="1600" dirty="0">
                <a:latin typeface="Courier"/>
                <a:cs typeface="Courier"/>
              </a:rPr>
              <a:t>0000000031961.80 2526512</a:t>
            </a:r>
          </a:p>
          <a:p>
            <a:r>
              <a:rPr lang="fr-FR" sz="1600" dirty="0">
                <a:latin typeface="Courier"/>
                <a:cs typeface="Courier"/>
              </a:rPr>
              <a:t>10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0000000035584.72 2841576</a:t>
            </a:r>
          </a:p>
          <a:p>
            <a:r>
              <a:rPr lang="fr-FR" sz="1600" dirty="0">
                <a:latin typeface="Courier"/>
                <a:cs typeface="Courier"/>
              </a:rPr>
              <a:t>11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0000000039772.92 3159640</a:t>
            </a:r>
          </a:p>
          <a:p>
            <a:r>
              <a:rPr lang="fr-FR" sz="1600" dirty="0">
                <a:latin typeface="Courier"/>
                <a:cs typeface="Courier"/>
              </a:rPr>
              <a:t>12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0000000043395.75 3474704</a:t>
            </a:r>
          </a:p>
          <a:p>
            <a:r>
              <a:rPr lang="fr-FR" sz="1600" dirty="0">
                <a:latin typeface="Courier"/>
                <a:cs typeface="Courier"/>
              </a:rPr>
              <a:t>13 </a:t>
            </a:r>
            <a:r>
              <a:rPr lang="fr-FR" sz="1600" dirty="0" smtClean="0">
                <a:latin typeface="Courier"/>
                <a:cs typeface="Courier"/>
              </a:rPr>
              <a:t>   +</a:t>
            </a:r>
            <a:r>
              <a:rPr lang="fr-FR" sz="1600" dirty="0">
                <a:latin typeface="Courier"/>
                <a:cs typeface="Courier"/>
              </a:rPr>
              <a:t>0000000047013.98 3789768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0126" y="6381328"/>
            <a:ext cx="4596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DB2: TYPE='Q</a:t>
            </a:r>
            <a:r>
              <a:rPr lang="en-US" sz="1200" smtClean="0"/>
              <a:t>' Quantile </a:t>
            </a:r>
            <a:r>
              <a:rPr lang="en-US" sz="1200"/>
              <a:t>(cumulative distribution)</a:t>
            </a:r>
            <a:r>
              <a:rPr lang="en-US" sz="1200" smtClean="0"/>
              <a:t>, </a:t>
            </a:r>
            <a:r>
              <a:rPr lang="en-US" sz="1200" dirty="0" smtClean="0"/>
              <a:t>TYPE='F</a:t>
            </a:r>
            <a:r>
              <a:rPr lang="en-US" sz="1200" smtClean="0"/>
              <a:t>' Frequency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017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52816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Auflistung der möglichen Ausführungspläne, d.h. </a:t>
            </a:r>
            <a:br>
              <a:rPr lang="de-DE" dirty="0" smtClean="0"/>
            </a:br>
            <a:r>
              <a:rPr lang="de-DE" dirty="0" smtClean="0"/>
              <a:t>alle 3-Wege-Verbundkombinationen für jeden Block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Pages from 08-Query-Optimization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3" y="2349773"/>
            <a:ext cx="789687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Suchraum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sich ergebende </a:t>
            </a:r>
            <a:r>
              <a:rPr lang="de-DE" dirty="0" err="1" smtClean="0"/>
              <a:t>Suchraum</a:t>
            </a:r>
            <a:r>
              <a:rPr lang="de-DE" dirty="0" smtClean="0"/>
              <a:t> ist enorm groß:</a:t>
            </a:r>
            <a:br>
              <a:rPr lang="de-DE" dirty="0" smtClean="0"/>
            </a:br>
            <a:r>
              <a:rPr lang="de-DE" dirty="0" smtClean="0"/>
              <a:t>Schon bei 4 Relationen ergeben sich 120 Möglichkeiten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Noch nicht berücksichtigt: Anzahl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der verschiedenen Verbundalgorithmen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8" name="Bild 7" descr="Pages from 08-Query-Optimization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2230706"/>
            <a:ext cx="5183111" cy="29984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11960" y="2348880"/>
            <a:ext cx="936104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Dynamische</a:t>
            </a:r>
            <a:r>
              <a:rPr lang="en-US" dirty="0" smtClean="0"/>
              <a:t> </a:t>
            </a:r>
            <a:r>
              <a:rPr lang="en-US" dirty="0" err="1" smtClean="0"/>
              <a:t>Programmierung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4-Wege-Verbund</a:t>
            </a:r>
          </a:p>
          <a:p>
            <a:endParaRPr lang="en-US" dirty="0"/>
          </a:p>
          <a:p>
            <a:r>
              <a:rPr lang="en-US" dirty="0" err="1" smtClean="0"/>
              <a:t>Sammle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Zugriffspläne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Einzelrelation</a:t>
            </a:r>
            <a:r>
              <a:rPr lang="en-US" dirty="0" smtClean="0"/>
              <a:t>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Indexscan</a:t>
            </a:r>
            <a:r>
              <a:rPr lang="en-US" dirty="0" smtClean="0"/>
              <a:t> und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Ausnutzung</a:t>
            </a:r>
            <a:r>
              <a:rPr lang="en-US" dirty="0" smtClean="0"/>
              <a:t> von </a:t>
            </a:r>
            <a:r>
              <a:rPr lang="en-US" dirty="0" err="1" smtClean="0"/>
              <a:t>Ordnungen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411760" y="58383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P.G. </a:t>
            </a:r>
            <a:r>
              <a:rPr lang="en-US" sz="1200" dirty="0" err="1">
                <a:solidFill>
                  <a:srgbClr val="0432FF"/>
                </a:solidFill>
              </a:rPr>
              <a:t>Selinger</a:t>
            </a:r>
            <a:r>
              <a:rPr lang="en-US" sz="1200" dirty="0">
                <a:solidFill>
                  <a:srgbClr val="0432FF"/>
                </a:solidFill>
              </a:rPr>
              <a:t>, M.M. </a:t>
            </a:r>
            <a:r>
              <a:rPr lang="en-US" sz="1200" dirty="0" err="1">
                <a:solidFill>
                  <a:srgbClr val="0432FF"/>
                </a:solidFill>
              </a:rPr>
              <a:t>Astrahan</a:t>
            </a:r>
            <a:r>
              <a:rPr lang="en-US" sz="1200" dirty="0">
                <a:solidFill>
                  <a:srgbClr val="0432FF"/>
                </a:solidFill>
              </a:rPr>
              <a:t>, D.D. Chamberlin, R.A. Lorie and T.G. Price, Access path selection in a relational database management system, In Proc. ACM SIGMOD Conf. on the Management of Data,  pages 23-34, </a:t>
            </a:r>
            <a:r>
              <a:rPr lang="en-US" sz="1200" b="1" dirty="0">
                <a:solidFill>
                  <a:srgbClr val="FF0000"/>
                </a:solidFill>
              </a:rPr>
              <a:t>1979 </a:t>
            </a:r>
          </a:p>
        </p:txBody>
      </p:sp>
    </p:spTree>
    <p:extLst>
      <p:ext uri="{BB962C8B-B14F-4D97-AF65-F5344CB8AC3E}">
        <p14:creationId xmlns:p14="http://schemas.microsoft.com/office/powerpoint/2010/main" val="1224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4-Wege-Verbund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Bild 4" descr="Pages from 08-Query-Optimization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6" y="1196752"/>
            <a:ext cx="7367232" cy="5133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8973" y="1538544"/>
            <a:ext cx="3849131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smtClean="0"/>
              <a:t>a set of good access paths to each of the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5413488" y="1848062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, interesting </a:t>
            </a:r>
            <a:r>
              <a:rPr lang="en-US" dirty="0" smtClean="0"/>
              <a:t>orders)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72754"/>
          </a:xfrm>
        </p:spPr>
        <p:txBody>
          <a:bodyPr/>
          <a:lstStyle/>
          <a:p>
            <a:r>
              <a:rPr lang="de-DE" dirty="0" smtClean="0"/>
              <a:t>Insgesamt: 50 (Unter-)Pläne betrachtet (anstelle von 120 möglichen 4-Wege-Verbundplänen, siehe Tabelle)</a:t>
            </a:r>
          </a:p>
          <a:p>
            <a:r>
              <a:rPr lang="de-DE" dirty="0" smtClean="0"/>
              <a:t>Alle Entscheidungen basieren auf vorher bestimmten Unterplänen (keine Neuevaluierung von Plänen)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Pages from 08-Query-Optimization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9166"/>
            <a:ext cx="7374786" cy="2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Links-tiefe vs. buschige Verbundplan-Bäume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Implementierte Systeme generieren meist links-tiefe Pläne</a:t>
            </a:r>
            <a:r>
              <a:rPr lang="de-DE" baseline="30000" dirty="0" smtClean="0"/>
              <a:t>1</a:t>
            </a:r>
          </a:p>
          <a:p>
            <a:r>
              <a:rPr lang="de-DE" dirty="0" smtClean="0"/>
              <a:t>Die innere Relation ist immer eine Basisrelation</a:t>
            </a:r>
          </a:p>
          <a:p>
            <a:r>
              <a:rPr lang="de-DE" dirty="0" smtClean="0"/>
              <a:t>Bevorzugung der Verwendung von Index-Verbunden</a:t>
            </a:r>
          </a:p>
          <a:p>
            <a:r>
              <a:rPr lang="de-DE" dirty="0" smtClean="0"/>
              <a:t>Gut geeignet für die Verwendung von Pipeline-Verarbeitungsprinzipien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Pages from 08-Query-Optimization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556792"/>
            <a:ext cx="5266293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55776" y="6331032"/>
            <a:ext cx="3636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So z.B. der Prototyp von System R (IBM)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90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 über mehrere Relationen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Dynamische Programmierung erzeugt in diesem Kontext exponentiellen Aufwand  [</a:t>
            </a:r>
            <a:r>
              <a:rPr lang="de-DE" dirty="0" err="1" smtClean="0"/>
              <a:t>Ono</a:t>
            </a:r>
            <a:r>
              <a:rPr lang="de-DE" dirty="0" smtClean="0"/>
              <a:t> &amp; Lohmann, 90]</a:t>
            </a:r>
          </a:p>
          <a:p>
            <a:pPr lvl="1"/>
            <a:r>
              <a:rPr lang="de-DE" dirty="0" smtClean="0"/>
              <a:t>Zeit: </a:t>
            </a:r>
            <a:r>
              <a:rPr lang="de-DE" dirty="0" smtClean="0">
                <a:solidFill>
                  <a:srgbClr val="3C8C93"/>
                </a:solidFill>
              </a:rPr>
              <a:t>O(3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/>
            <a:r>
              <a:rPr lang="de-DE" dirty="0" smtClean="0"/>
              <a:t>Platz: </a:t>
            </a:r>
            <a:r>
              <a:rPr lang="de-DE" dirty="0" smtClean="0">
                <a:solidFill>
                  <a:srgbClr val="3C8C93"/>
                </a:solidFill>
              </a:rPr>
              <a:t>O(2</a:t>
            </a:r>
            <a:r>
              <a:rPr lang="de-DE" baseline="30000" dirty="0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r>
              <a:rPr lang="de-DE" dirty="0" smtClean="0"/>
              <a:t>Das kann zu teuer sein...</a:t>
            </a:r>
          </a:p>
          <a:p>
            <a:pPr lvl="1"/>
            <a:r>
              <a:rPr lang="de-DE" dirty="0" smtClean="0"/>
              <a:t>für Verbunde mit mehreren Relationen (10-20 und mehr)</a:t>
            </a:r>
          </a:p>
          <a:p>
            <a:pPr lvl="1"/>
            <a:r>
              <a:rPr lang="de-DE" dirty="0" smtClean="0"/>
              <a:t>für einfache Anfragen über gut-indizierte Daten, für die ein sehr guter Plan einfach zu finden wäre</a:t>
            </a:r>
          </a:p>
          <a:p>
            <a:r>
              <a:rPr lang="de-DE" dirty="0" smtClean="0"/>
              <a:t>Neue Plangenerierungsstrategie: </a:t>
            </a:r>
            <a:br>
              <a:rPr lang="de-DE" dirty="0" smtClean="0"/>
            </a:br>
            <a:r>
              <a:rPr lang="de-DE" dirty="0" err="1" smtClean="0"/>
              <a:t>Greedy-Join-Enumeration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69979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+mn-lt"/>
              </a:rPr>
              <a:t>K. Ono, G.M. Lohman, Measuring the Complexity of </a:t>
            </a:r>
            <a:r>
              <a:rPr lang="en-US" sz="1200" dirty="0" smtClean="0">
                <a:solidFill>
                  <a:srgbClr val="0432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0432FF"/>
                </a:solidFill>
                <a:latin typeface="+mn-lt"/>
              </a:rPr>
            </a:br>
            <a:r>
              <a:rPr lang="en-US" sz="1200" dirty="0" smtClean="0">
                <a:solidFill>
                  <a:srgbClr val="0432FF"/>
                </a:solidFill>
                <a:latin typeface="+mn-lt"/>
              </a:rPr>
              <a:t>Join </a:t>
            </a:r>
            <a:r>
              <a:rPr lang="en-US" sz="1200" dirty="0">
                <a:solidFill>
                  <a:srgbClr val="0432FF"/>
                </a:solidFill>
                <a:latin typeface="+mn-lt"/>
              </a:rPr>
              <a:t>Enumeration in Query Optimization</a:t>
            </a:r>
            <a:r>
              <a:rPr lang="en-US" sz="1200">
                <a:solidFill>
                  <a:srgbClr val="0432FF"/>
                </a:solidFill>
                <a:latin typeface="+mn-lt"/>
              </a:rPr>
              <a:t>, </a:t>
            </a:r>
            <a:r>
              <a:rPr lang="en-US" sz="1200" smtClean="0">
                <a:solidFill>
                  <a:srgbClr val="0432FF"/>
                </a:solidFill>
                <a:latin typeface="+mn-lt"/>
              </a:rPr>
              <a:t>Proc. VLDB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1990 </a:t>
            </a:r>
            <a:endParaRPr lang="en-US" sz="1200" b="1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0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Greedy-Join-Enumeration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8363272" cy="1368698"/>
          </a:xfrm>
        </p:spPr>
        <p:txBody>
          <a:bodyPr/>
          <a:lstStyle/>
          <a:p>
            <a:r>
              <a:rPr lang="de-DE" dirty="0" smtClean="0"/>
              <a:t>Wähle in jeder Iteration den kostengünstigsten Plan, der über den verbliebenen Unterplänen zu realisieren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Pages from 08-Query-Optimization-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" y="1268760"/>
            <a:ext cx="801480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Prädikatsvereinfachung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Beispiel: Schreibe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um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Prädikatsvereinfachung ermöglicht Verwendung von Indexen und Vereinfacht die Erkennung von effizienten Verbundimplementierungen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L.L_TAX </a:t>
            </a:r>
            <a:r>
              <a:rPr lang="de-DE" sz="1600" dirty="0">
                <a:latin typeface="Courier"/>
                <a:cs typeface="Courier"/>
              </a:rPr>
              <a:t>* 100 &lt; 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LINEITEM L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L.L_TAX &lt; 0.05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847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267744" y="2852936"/>
            <a:ext cx="2043043" cy="38280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Verbundprädikate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Implizite Verbundprädikate wie 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können explizit gemacht werden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Hierdurch werden Pläne möglich wie (A ⋈ C) ⋈ 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916832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3789040"/>
            <a:ext cx="702027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A, B, C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err="1">
                <a:latin typeface="Courier"/>
                <a:cs typeface="Courier"/>
              </a:rPr>
              <a:t>A.a</a:t>
            </a:r>
            <a:r>
              <a:rPr lang="de-DE" sz="1600" dirty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AND </a:t>
            </a:r>
            <a:r>
              <a:rPr lang="de-DE" sz="1600" dirty="0" err="1" smtClean="0">
                <a:latin typeface="Courier"/>
                <a:cs typeface="Courier"/>
              </a:rPr>
              <a:t>B.b</a:t>
            </a:r>
            <a:r>
              <a:rPr lang="de-DE" sz="1600" dirty="0" smtClean="0">
                <a:latin typeface="Courier"/>
                <a:cs typeface="Courier"/>
              </a:rPr>
              <a:t> = </a:t>
            </a:r>
            <a:r>
              <a:rPr lang="de-DE" sz="1600" dirty="0" err="1" smtClean="0">
                <a:latin typeface="Courier"/>
                <a:cs typeface="Courier"/>
              </a:rPr>
              <a:t>C.c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AND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A.a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 = </a:t>
            </a:r>
            <a:r>
              <a:rPr lang="de-DE" sz="1600" dirty="0" err="1" smtClean="0">
                <a:solidFill>
                  <a:srgbClr val="FF0000"/>
                </a:solidFill>
                <a:latin typeface="Courier"/>
                <a:cs typeface="Courier"/>
              </a:rPr>
              <a:t>C.c</a:t>
            </a:r>
            <a:endParaRPr lang="de-DE" sz="16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041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SQL bietet viele Wege, geschachtelte Anfrage zu schreiben</a:t>
            </a:r>
          </a:p>
          <a:p>
            <a:r>
              <a:rPr lang="de-DE" dirty="0" err="1" smtClean="0"/>
              <a:t>Unkorrelierte</a:t>
            </a:r>
            <a:r>
              <a:rPr lang="de-DE" dirty="0" smtClean="0"/>
              <a:t> Unteranfragen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Korrelierte Unteranfragen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6104" y="2252142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ORDERS O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C_CUSTKEY</a:t>
            </a:r>
          </a:p>
          <a:p>
            <a:r>
              <a:rPr lang="de-DE" sz="1600" dirty="0" smtClean="0">
                <a:latin typeface="Courier"/>
                <a:cs typeface="Courier"/>
              </a:rPr>
              <a:t>                    </a:t>
            </a:r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effectLst/>
                <a:latin typeface="Courier"/>
                <a:cs typeface="Courier"/>
              </a:rPr>
              <a:t> </a:t>
            </a:r>
            <a:r>
              <a:rPr lang="de-DE" sz="1600" dirty="0" smtClean="0">
                <a:effectLst/>
                <a:latin typeface="Courier"/>
                <a:cs typeface="Courier"/>
              </a:rPr>
              <a:t>                   </a:t>
            </a:r>
            <a:r>
              <a:rPr lang="de-DE" sz="1600" b="1" dirty="0" smtClean="0">
                <a:effectLst/>
                <a:latin typeface="Courier"/>
                <a:cs typeface="Courier"/>
              </a:rPr>
              <a:t>WHERE</a:t>
            </a:r>
            <a:r>
              <a:rPr lang="de-DE" sz="1600" dirty="0" smtClean="0">
                <a:effectLst/>
                <a:latin typeface="Courier"/>
                <a:cs typeface="Courier"/>
              </a:rPr>
              <a:t> C_NAME = ‘IBM Corp.‘)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6104" y="4628406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*</a:t>
            </a:r>
          </a:p>
          <a:p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ORDERS </a:t>
            </a:r>
            <a:r>
              <a:rPr lang="de-DE" sz="1600" dirty="0">
                <a:solidFill>
                  <a:srgbClr val="FF0000"/>
                </a:solidFill>
                <a:latin typeface="Courier"/>
                <a:cs typeface="Courier"/>
              </a:rPr>
              <a:t>O</a:t>
            </a:r>
          </a:p>
          <a:p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O_CUSTKEY </a:t>
            </a:r>
            <a:r>
              <a:rPr lang="de-DE" sz="1600" b="1" dirty="0">
                <a:latin typeface="Courier"/>
                <a:cs typeface="Courier"/>
              </a:rPr>
              <a:t>IN</a:t>
            </a:r>
            <a:r>
              <a:rPr lang="de-DE" sz="1600" dirty="0">
                <a:latin typeface="Courier"/>
                <a:cs typeface="Courier"/>
              </a:rPr>
              <a:t> (</a:t>
            </a:r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FROM</a:t>
            </a:r>
            <a:r>
              <a:rPr lang="de-DE" sz="1600" dirty="0">
                <a:latin typeface="Courier"/>
                <a:cs typeface="Courier"/>
              </a:rPr>
              <a:t> CUSTOMER</a:t>
            </a:r>
          </a:p>
          <a:p>
            <a:r>
              <a:rPr lang="de-DE" sz="1600" dirty="0">
                <a:latin typeface="Courier"/>
                <a:cs typeface="Courier"/>
              </a:rPr>
              <a:t>                    </a:t>
            </a:r>
            <a:r>
              <a:rPr lang="de-DE" sz="1600" b="1" dirty="0">
                <a:latin typeface="Courier"/>
                <a:cs typeface="Courier"/>
              </a:rPr>
              <a:t>WHERE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C.C_ACCTBAL </a:t>
            </a:r>
            <a:r>
              <a:rPr lang="de-DE" sz="1600" dirty="0">
                <a:latin typeface="Courier"/>
                <a:cs typeface="Courier"/>
              </a:rPr>
              <a:t>= </a:t>
            </a:r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O</a:t>
            </a:r>
            <a:r>
              <a:rPr lang="de-DE" sz="1600" dirty="0" smtClean="0">
                <a:latin typeface="Courier"/>
                <a:cs typeface="Courier"/>
              </a:rPr>
              <a:t>.O_TOTALPRICE)</a:t>
            </a:r>
            <a:endParaRPr lang="de-DE" sz="1600" dirty="0">
              <a:latin typeface="Courier"/>
              <a:cs typeface="Courier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2843808" y="6237312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Won Kim. On </a:t>
            </a:r>
            <a:r>
              <a:rPr lang="de-DE" sz="1200" dirty="0" err="1">
                <a:solidFill>
                  <a:srgbClr val="0000FF"/>
                </a:solidFill>
              </a:rPr>
              <a:t>Optimizing</a:t>
            </a:r>
            <a:r>
              <a:rPr lang="de-DE" sz="1200" dirty="0">
                <a:solidFill>
                  <a:srgbClr val="0000FF"/>
                </a:solidFill>
              </a:rPr>
              <a:t> an SQL-</a:t>
            </a:r>
            <a:r>
              <a:rPr lang="de-DE" sz="1200" dirty="0" err="1">
                <a:solidFill>
                  <a:srgbClr val="0000FF"/>
                </a:solidFill>
              </a:rPr>
              <a:t>like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Nested</a:t>
            </a:r>
            <a:r>
              <a:rPr lang="de-DE" sz="1200" dirty="0">
                <a:solidFill>
                  <a:srgbClr val="0000FF"/>
                </a:solidFill>
              </a:rPr>
              <a:t> Query.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ACM </a:t>
            </a:r>
            <a:r>
              <a:rPr lang="de-DE" sz="1200" dirty="0">
                <a:solidFill>
                  <a:srgbClr val="0000FF"/>
                </a:solidFill>
              </a:rPr>
              <a:t>TODS, vol. 7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1982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 von 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 err="1" smtClean="0"/>
              <a:t>Gegeben</a:t>
            </a:r>
            <a:r>
              <a:rPr lang="en-US" altLang="x-none" sz="2400" dirty="0" smtClean="0"/>
              <a:t>: </a:t>
            </a:r>
            <a:r>
              <a:rPr lang="en-US" altLang="x-none" sz="2400" dirty="0" err="1" smtClean="0"/>
              <a:t>Tabelle</a:t>
            </a:r>
            <a:r>
              <a:rPr lang="en-US" altLang="x-none" sz="2400" dirty="0" smtClean="0"/>
              <a:t> R(A,B,C,D,E</a:t>
            </a:r>
            <a:r>
              <a:rPr lang="en-US" altLang="x-none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B-Baum-Index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/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B-</a:t>
            </a:r>
            <a:r>
              <a:rPr lang="en-US" altLang="x-none" sz="2000" dirty="0"/>
              <a:t>Baum-Index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B</a:t>
            </a:r>
            <a:endParaRPr lang="en-US" altLang="x-none" sz="2000" dirty="0"/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Kein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zusammengesetzter</a:t>
            </a:r>
            <a:r>
              <a:rPr lang="en-US" altLang="x-none" sz="2000" dirty="0" smtClean="0"/>
              <a:t> Index</a:t>
            </a:r>
          </a:p>
          <a:p>
            <a:pPr>
              <a:lnSpc>
                <a:spcPct val="90000"/>
              </a:lnSpc>
            </a:pPr>
            <a:endParaRPr lang="en-US" altLang="x-none" sz="2200" dirty="0" smtClean="0"/>
          </a:p>
          <a:p>
            <a:pPr>
              <a:lnSpc>
                <a:spcPct val="90000"/>
              </a:lnSpc>
            </a:pPr>
            <a:r>
              <a:rPr lang="en-US" altLang="x-none" sz="2200" dirty="0" err="1" smtClean="0"/>
              <a:t>Anfrage</a:t>
            </a:r>
            <a:endParaRPr lang="en-US" altLang="x-none" sz="2200" dirty="0"/>
          </a:p>
          <a:p>
            <a:pPr lvl="1">
              <a:lnSpc>
                <a:spcPct val="90000"/>
              </a:lnSpc>
            </a:pPr>
            <a:endParaRPr lang="en-US" altLang="x-none" sz="2000" dirty="0"/>
          </a:p>
          <a:p>
            <a:pPr>
              <a:lnSpc>
                <a:spcPct val="90000"/>
              </a:lnSpc>
            </a:pPr>
            <a:r>
              <a:rPr lang="en-US" altLang="x-none" sz="2200" dirty="0" err="1" smtClean="0"/>
              <a:t>Verwende</a:t>
            </a:r>
            <a:r>
              <a:rPr lang="en-US" altLang="x-none" sz="2200" dirty="0" smtClean="0"/>
              <a:t> </a:t>
            </a:r>
            <a:r>
              <a:rPr lang="en-US" altLang="x-none" sz="2200" dirty="0" err="1" smtClean="0">
                <a:solidFill>
                  <a:schemeClr val="accent1">
                    <a:lumMod val="50000"/>
                  </a:schemeClr>
                </a:solidFill>
              </a:rPr>
              <a:t>Indexschnitt</a:t>
            </a:r>
            <a:r>
              <a:rPr lang="en-US" altLang="x-none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200" dirty="0" err="1" smtClean="0"/>
              <a:t>als</a:t>
            </a:r>
            <a:r>
              <a:rPr lang="en-US" altLang="x-none" sz="2200" dirty="0" smtClean="0"/>
              <a:t> </a:t>
            </a:r>
            <a:r>
              <a:rPr lang="en-US" altLang="x-none" sz="2200" dirty="0" err="1" smtClean="0"/>
              <a:t>Ausführungsplanoperator</a:t>
            </a:r>
            <a:endParaRPr lang="en-US" altLang="x-none" sz="2200" dirty="0" smtClean="0"/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Durchsuche</a:t>
            </a:r>
            <a:r>
              <a:rPr lang="en-US" altLang="x-none" sz="2000" dirty="0" smtClean="0"/>
              <a:t> Index </a:t>
            </a:r>
            <a:r>
              <a:rPr lang="en-US" altLang="x-none" sz="2000" dirty="0" err="1" smtClean="0"/>
              <a:t>für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x-none" sz="2000" dirty="0" smtClean="0"/>
              <a:t> </a:t>
            </a:r>
            <a:r>
              <a:rPr lang="en-US" altLang="x-none" sz="2000" dirty="0" err="1" smtClean="0"/>
              <a:t>nach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A=5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 err="1" smtClean="0"/>
              <a:t>Indexeinträge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&lt;A, RID&gt;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 smtClean="0"/>
              <a:t>2-spaltige </a:t>
            </a:r>
            <a:r>
              <a:rPr lang="en-US" altLang="x-none" sz="1800" dirty="0" err="1" smtClean="0"/>
              <a:t>Tabelle</a:t>
            </a:r>
            <a:r>
              <a:rPr lang="en-US" altLang="x-none" sz="1800" dirty="0" smtClean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I1</a:t>
            </a:r>
            <a:r>
              <a:rPr lang="en-US" altLang="x-none" sz="1800" dirty="0" smtClean="0"/>
              <a:t> </a:t>
            </a:r>
            <a:r>
              <a:rPr lang="en-US" altLang="x-none" sz="1800" dirty="0" err="1" smtClean="0"/>
              <a:t>mit</a:t>
            </a:r>
            <a:r>
              <a:rPr lang="en-US" altLang="x-none" sz="1800" dirty="0" smtClean="0"/>
              <a:t> Schema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I1(A, RID)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err="1"/>
              <a:t>Durchsuche</a:t>
            </a:r>
            <a:r>
              <a:rPr lang="en-US" altLang="x-none" sz="2000" dirty="0"/>
              <a:t> Index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altLang="x-none" sz="2000" dirty="0" smtClean="0"/>
              <a:t> </a:t>
            </a:r>
            <a:r>
              <a:rPr lang="en-US" altLang="x-none" sz="2000" dirty="0" err="1"/>
              <a:t>nach</a:t>
            </a:r>
            <a:r>
              <a:rPr lang="en-US" altLang="x-none" sz="2000" dirty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B=10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x-none" sz="1800" dirty="0" err="1"/>
              <a:t>Indexeinträge</a:t>
            </a:r>
            <a:r>
              <a:rPr lang="en-US" altLang="x-none" sz="1800" dirty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&lt;B, 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RID&gt;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/>
              <a:t>2-spaltige </a:t>
            </a:r>
            <a:r>
              <a:rPr lang="en-US" altLang="x-none" sz="1800" dirty="0" err="1"/>
              <a:t>Tabelle</a:t>
            </a:r>
            <a:r>
              <a:rPr lang="en-US" altLang="x-none" sz="1800" dirty="0"/>
              <a:t>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I2</a:t>
            </a:r>
            <a:r>
              <a:rPr lang="en-US" altLang="x-none" sz="1800" dirty="0" smtClean="0"/>
              <a:t> </a:t>
            </a:r>
            <a:r>
              <a:rPr lang="en-US" altLang="x-none" sz="1800" dirty="0" err="1"/>
              <a:t>mit</a:t>
            </a:r>
            <a:r>
              <a:rPr lang="en-US" altLang="x-none" sz="1800" dirty="0"/>
              <a:t> Schema 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I2(B, 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RID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err="1" smtClean="0"/>
              <a:t>Verbund</a:t>
            </a:r>
            <a:r>
              <a:rPr lang="en-US" altLang="x-none" sz="2000" dirty="0" smtClean="0"/>
              <a:t> </a:t>
            </a:r>
            <a:r>
              <a:rPr lang="en-US" altLang="x-none" sz="2000" dirty="0" smtClean="0">
                <a:solidFill>
                  <a:schemeClr val="accent1">
                    <a:lumMod val="50000"/>
                  </a:schemeClr>
                </a:solidFill>
              </a:rPr>
              <a:t>I1 ⋈ I2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3728" y="2636912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66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 von 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x-none" sz="2400" dirty="0" smtClean="0"/>
              <a:t>Funktioniert gut für Konjunktion mit </a:t>
            </a:r>
            <a:r>
              <a:rPr lang="de-DE" altLang="x-none" sz="2400" dirty="0" smtClean="0">
                <a:solidFill>
                  <a:srgbClr val="0000C8"/>
                </a:solidFill>
              </a:rPr>
              <a:t>mittelselektiven </a:t>
            </a:r>
            <a:r>
              <a:rPr lang="de-DE" altLang="x-none" sz="2400" dirty="0" smtClean="0"/>
              <a:t>Filtern</a:t>
            </a:r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endParaRPr lang="de-DE" altLang="x-none" sz="2400" dirty="0" smtClean="0"/>
          </a:p>
          <a:p>
            <a:pPr>
              <a:lnSpc>
                <a:spcPct val="90000"/>
              </a:lnSpc>
            </a:pPr>
            <a:r>
              <a:rPr lang="de-DE" altLang="x-none" sz="2400" dirty="0" smtClean="0"/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A=5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B&lt;10</a:t>
            </a:r>
          </a:p>
          <a:p>
            <a:pPr lvl="1">
              <a:lnSpc>
                <a:spcPct val="90000"/>
              </a:lnSpc>
            </a:pPr>
            <a:r>
              <a:rPr lang="de-DE" altLang="x-none" sz="2200" dirty="0" smtClean="0"/>
              <a:t>5% * 5% = 0,25% der Datensätze erfüllen </a:t>
            </a:r>
            <a:r>
              <a:rPr lang="de-DE" altLang="x-none" sz="2200" dirty="0" smtClean="0">
                <a:solidFill>
                  <a:schemeClr val="accent1">
                    <a:lumMod val="50000"/>
                  </a:schemeClr>
                </a:solidFill>
              </a:rPr>
              <a:t>A=5 ∧ B&lt;10</a:t>
            </a:r>
          </a:p>
          <a:p>
            <a:pPr>
              <a:lnSpc>
                <a:spcPct val="90000"/>
              </a:lnSpc>
            </a:pPr>
            <a:endParaRPr lang="de-DE" altLang="x-none" dirty="0" smtClean="0"/>
          </a:p>
          <a:p>
            <a:pPr>
              <a:lnSpc>
                <a:spcPct val="90000"/>
              </a:lnSpc>
            </a:pPr>
            <a:r>
              <a:rPr lang="de-DE" altLang="x-none" dirty="0" smtClean="0"/>
              <a:t>Holen der vollen Datensätze </a:t>
            </a:r>
            <a:br>
              <a:rPr lang="de-DE" altLang="x-none" dirty="0" smtClean="0"/>
            </a:br>
            <a:r>
              <a:rPr lang="de-DE" altLang="x-none" dirty="0" smtClean="0"/>
              <a:t>bzgl. einzelner Indexe sehr langsam</a:t>
            </a:r>
          </a:p>
          <a:p>
            <a:pPr>
              <a:lnSpc>
                <a:spcPct val="90000"/>
              </a:lnSpc>
            </a:pPr>
            <a:endParaRPr lang="de-DE" altLang="x-none" dirty="0" smtClean="0"/>
          </a:p>
          <a:p>
            <a:pPr>
              <a:lnSpc>
                <a:spcPct val="90000"/>
              </a:lnSpc>
            </a:pPr>
            <a:r>
              <a:rPr lang="de-DE" altLang="x-none" dirty="0" smtClean="0"/>
              <a:t>Mehraufwand für Index-Verbund hingegen gering</a:t>
            </a:r>
          </a:p>
          <a:p>
            <a:pPr lvl="1">
              <a:lnSpc>
                <a:spcPct val="90000"/>
              </a:lnSpc>
            </a:pPr>
            <a:endParaRPr lang="de-DE" altLang="x-non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15816" y="1700808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353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Bitmap-Index</a:t>
            </a:r>
            <a:endParaRPr lang="de-DE" altLang="x-none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800" dirty="0" smtClean="0"/>
              <a:t>Vorher diskutiert: RID-Listen in B-Bäumen</a:t>
            </a:r>
          </a:p>
          <a:p>
            <a:pPr lvl="1"/>
            <a:r>
              <a:rPr lang="de-DE" altLang="x-none" sz="2400" dirty="0" smtClean="0"/>
              <a:t>Spart Platz bei mehrfach vorkommenden Werten</a:t>
            </a:r>
          </a:p>
          <a:p>
            <a:r>
              <a:rPr lang="de-DE" altLang="x-none" sz="2800" dirty="0" smtClean="0"/>
              <a:t>Bitmap-Indexe führen die Idee weiter</a:t>
            </a:r>
          </a:p>
          <a:p>
            <a:pPr lvl="1"/>
            <a:r>
              <a:rPr lang="de-DE" altLang="x-none" sz="2400" dirty="0" smtClean="0"/>
              <a:t>Verwende Bitmap statt RID-Liste</a:t>
            </a:r>
          </a:p>
          <a:p>
            <a:pPr lvl="1"/>
            <a:r>
              <a:rPr lang="de-DE" altLang="x-none" sz="2400" dirty="0" smtClean="0"/>
              <a:t>Jeder mögliche Wert (RID) in der ganzen Relation wird durch ein Bit repräsentiert</a:t>
            </a:r>
          </a:p>
          <a:p>
            <a:pPr lvl="2"/>
            <a:r>
              <a:rPr lang="de-DE" altLang="x-none" sz="2000" dirty="0" smtClean="0"/>
              <a:t>1 = RID kommt in RID-Liste vor</a:t>
            </a:r>
          </a:p>
          <a:p>
            <a:pPr lvl="2"/>
            <a:r>
              <a:rPr lang="de-DE" altLang="x-none" sz="2000" dirty="0" smtClean="0"/>
              <a:t>0 = </a:t>
            </a:r>
            <a:r>
              <a:rPr lang="de-DE" altLang="x-none" sz="2000" dirty="0"/>
              <a:t>RID kommt </a:t>
            </a:r>
            <a:r>
              <a:rPr lang="de-DE" altLang="x-none" sz="2000" dirty="0" smtClean="0"/>
              <a:t>nicht in </a:t>
            </a:r>
            <a:r>
              <a:rPr lang="de-DE" altLang="x-none" sz="2000" dirty="0"/>
              <a:t>RID-Liste vor</a:t>
            </a:r>
            <a:endParaRPr lang="de-DE" altLang="x-none" sz="2000" dirty="0" smtClean="0"/>
          </a:p>
          <a:p>
            <a:pPr lvl="1"/>
            <a:r>
              <a:rPr lang="de-DE" altLang="x-none" sz="2400" dirty="0" smtClean="0"/>
              <a:t>Bitmaps werden komprimiert (z.B. </a:t>
            </a:r>
            <a:r>
              <a:rPr lang="de-DE" altLang="x-none" sz="2400" dirty="0" err="1" smtClean="0"/>
              <a:t>Lauflängenkodiertung</a:t>
            </a:r>
            <a:r>
              <a:rPr lang="de-DE" altLang="x-none" sz="2400" dirty="0" smtClean="0"/>
              <a:t>)</a:t>
            </a:r>
            <a:endParaRPr lang="de-DE" altLang="x-none" sz="2000" dirty="0" smtClean="0"/>
          </a:p>
          <a:p>
            <a:r>
              <a:rPr lang="de-DE" altLang="x-none" dirty="0" smtClean="0"/>
              <a:t>Oracle:</a:t>
            </a:r>
            <a:endParaRPr lang="de-DE" altLang="x-non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9" y="5645195"/>
            <a:ext cx="4608512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</a:t>
            </a:r>
            <a:r>
              <a:rPr lang="de-DE" sz="1400" b="1" smtClean="0">
                <a:latin typeface="Courier New" charset="0"/>
              </a:rPr>
              <a:t>BITMAP </a:t>
            </a:r>
            <a:r>
              <a:rPr lang="de-DE" sz="1400" b="1" dirty="0">
                <a:latin typeface="Courier New" charset="0"/>
              </a:rPr>
              <a:t>INDEX </a:t>
            </a:r>
            <a:r>
              <a:rPr lang="de-DE" sz="1400" dirty="0" err="1" smtClean="0">
                <a:latin typeface="Courier New" charset="0"/>
              </a:rPr>
              <a:t>index_name</a:t>
            </a:r>
            <a:r>
              <a:rPr lang="de-DE" sz="1400" dirty="0" smtClean="0">
                <a:latin typeface="Courier New" charset="0"/>
              </a:rPr>
              <a:t> </a:t>
            </a:r>
            <a:br>
              <a:rPr lang="de-DE" sz="1400" dirty="0" smtClean="0">
                <a:latin typeface="Courier New" charset="0"/>
              </a:rPr>
            </a:br>
            <a:r>
              <a:rPr lang="de-DE" sz="1400" b="1" dirty="0" smtClean="0">
                <a:latin typeface="Courier New" charset="0"/>
              </a:rPr>
              <a:t>ON </a:t>
            </a:r>
            <a:r>
              <a:rPr lang="de-DE" sz="1400" dirty="0" err="1">
                <a:latin typeface="Courier New" charset="0"/>
              </a:rPr>
              <a:t>tbl_name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index_col_name</a:t>
            </a:r>
            <a:r>
              <a:rPr lang="de-DE" sz="1400" b="1" dirty="0" smtClean="0">
                <a:latin typeface="Courier New" charset="0"/>
              </a:rPr>
              <a:t>,...)</a:t>
            </a:r>
            <a:endParaRPr lang="de-DE" sz="1400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Bitmap-Index – Beispiel</a:t>
            </a:r>
            <a:endParaRPr lang="de-DE" altLang="x-none" dirty="0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x-none" sz="2800" dirty="0" smtClean="0"/>
              <a:t/>
            </a:r>
            <a:br>
              <a:rPr lang="de-DE" altLang="x-none" sz="2800" dirty="0" smtClean="0"/>
            </a:br>
            <a:r>
              <a:rPr lang="de-DE" altLang="x-none" sz="2800" dirty="0" smtClean="0"/>
              <a:t>&lt;M,10100011&gt;</a:t>
            </a:r>
            <a:br>
              <a:rPr lang="de-DE" altLang="x-none" sz="2800" dirty="0" smtClean="0"/>
            </a:br>
            <a:r>
              <a:rPr lang="de-DE" altLang="x-none" sz="2800" dirty="0" smtClean="0"/>
              <a:t>&lt;F,01011100&gt;</a:t>
            </a:r>
          </a:p>
          <a:p>
            <a:endParaRPr lang="de-DE" altLang="x-none" sz="2800" dirty="0" smtClean="0"/>
          </a:p>
          <a:p>
            <a:endParaRPr lang="de-DE" altLang="x-none" sz="2800" dirty="0"/>
          </a:p>
        </p:txBody>
      </p:sp>
      <p:graphicFrame>
        <p:nvGraphicFramePr>
          <p:cNvPr id="242753" name="Group 6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8058688"/>
              </p:ext>
            </p:extLst>
          </p:nvPr>
        </p:nvGraphicFramePr>
        <p:xfrm>
          <a:off x="3917776" y="1412776"/>
          <a:ext cx="4038600" cy="4663440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Bitmap-Indexstrukturen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de-DE" dirty="0" smtClean="0"/>
              <a:t>Index-Schnitt-Ausführungspläne </a:t>
            </a:r>
          </a:p>
          <a:p>
            <a:pPr lvl="1"/>
            <a:r>
              <a:rPr lang="de-DE" dirty="0" smtClean="0"/>
              <a:t>Bitweises AND</a:t>
            </a:r>
          </a:p>
          <a:p>
            <a:pPr lvl="1"/>
            <a:r>
              <a:rPr lang="de-DE" dirty="0" smtClean="0"/>
              <a:t>Kein Verbund wie bei Index-Schnitt mit B-Bäumen</a:t>
            </a:r>
          </a:p>
          <a:p>
            <a:r>
              <a:rPr lang="de-DE" dirty="0" smtClean="0"/>
              <a:t>Beispiel</a:t>
            </a:r>
            <a:endParaRPr lang="de-DE" dirty="0"/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 lvl="1"/>
            <a:r>
              <a:rPr lang="de-DE" dirty="0" smtClean="0"/>
              <a:t>Bitmap-Indexe für A und B</a:t>
            </a:r>
            <a:endParaRPr lang="de-DE" dirty="0"/>
          </a:p>
          <a:p>
            <a:pPr lvl="1"/>
            <a:r>
              <a:rPr lang="de-DE" dirty="0" smtClean="0"/>
              <a:t>OR für B-Bitmaps und Werte &lt; 10</a:t>
            </a:r>
          </a:p>
          <a:p>
            <a:pPr lvl="1"/>
            <a:r>
              <a:rPr lang="de-DE" dirty="0" smtClean="0"/>
              <a:t>AND von Ergebnis mit Bitmap für A=5</a:t>
            </a:r>
          </a:p>
          <a:p>
            <a:r>
              <a:rPr lang="de-DE" dirty="0" smtClean="0"/>
              <a:t>Vorteile im Platzverbrauch</a:t>
            </a:r>
          </a:p>
          <a:p>
            <a:r>
              <a:rPr lang="de-DE" dirty="0" smtClean="0"/>
              <a:t>Geeignet für Attribute mit wenigen Werten</a:t>
            </a:r>
            <a:br>
              <a:rPr lang="de-DE" dirty="0" smtClean="0"/>
            </a:br>
            <a:r>
              <a:rPr lang="de-DE" dirty="0" smtClean="0"/>
              <a:t>(nicht geeignet z.B. für Zeichenketten)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2636912"/>
            <a:ext cx="2843634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Count(*)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R</a:t>
            </a:r>
            <a:endParaRPr lang="de-DE" sz="1600" dirty="0">
              <a:latin typeface="Courier"/>
              <a:cs typeface="Courier"/>
            </a:endParaRP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A=5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B&lt;10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44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48064"/>
          </a:xfrm>
        </p:spPr>
        <p:txBody>
          <a:bodyPr/>
          <a:lstStyle/>
          <a:p>
            <a:r>
              <a:rPr lang="de-DE" sz="2400" dirty="0" smtClean="0">
                <a:solidFill>
                  <a:srgbClr val="0000FF"/>
                </a:solidFill>
              </a:rPr>
              <a:t>Anfrageparser</a:t>
            </a:r>
          </a:p>
          <a:p>
            <a:pPr lvl="1"/>
            <a:r>
              <a:rPr lang="de-DE" sz="2000" dirty="0" smtClean="0"/>
              <a:t>Übersetzung der Anfrage in Anfrageblock</a:t>
            </a:r>
          </a:p>
          <a:p>
            <a:r>
              <a:rPr lang="de-DE" sz="2400" dirty="0" err="1" smtClean="0">
                <a:solidFill>
                  <a:srgbClr val="0000FF"/>
                </a:solidFill>
              </a:rPr>
              <a:t>Umschreiber</a:t>
            </a:r>
            <a:endParaRPr lang="de-DE" sz="2400" dirty="0" smtClean="0">
              <a:solidFill>
                <a:srgbClr val="0000FF"/>
              </a:solidFill>
            </a:endParaRPr>
          </a:p>
          <a:p>
            <a:pPr lvl="1"/>
            <a:r>
              <a:rPr lang="de-DE" sz="2000" dirty="0" smtClean="0"/>
              <a:t>Logische Optimierung (unabhängig vom DB-Inhalt)</a:t>
            </a:r>
          </a:p>
          <a:p>
            <a:pPr lvl="1"/>
            <a:r>
              <a:rPr lang="de-DE" sz="2000" dirty="0" smtClean="0"/>
              <a:t>Prädikatsvereinfachung</a:t>
            </a:r>
          </a:p>
          <a:p>
            <a:pPr lvl="1"/>
            <a:r>
              <a:rPr lang="de-DE" sz="2000" dirty="0" err="1" smtClean="0"/>
              <a:t>Anfrageentschachtelung</a:t>
            </a:r>
            <a:endParaRPr lang="de-DE" sz="20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Verbundoptimierung</a:t>
            </a:r>
          </a:p>
          <a:p>
            <a:pPr lvl="1"/>
            <a:r>
              <a:rPr lang="de-DE" sz="2000" dirty="0" smtClean="0"/>
              <a:t>Bestimmung des „günstigsten“ Plan auf Basis </a:t>
            </a:r>
          </a:p>
          <a:p>
            <a:pPr lvl="2"/>
            <a:r>
              <a:rPr lang="de-DE" sz="2000" dirty="0" smtClean="0"/>
              <a:t>eines Kostenmodells (I/O-Kosten, CPU-Kosten) und</a:t>
            </a:r>
          </a:p>
          <a:p>
            <a:pPr lvl="2"/>
            <a:r>
              <a:rPr lang="de-DE" sz="2000" dirty="0" smtClean="0"/>
              <a:t>Statistiken (Histogramme) sowie</a:t>
            </a:r>
          </a:p>
          <a:p>
            <a:pPr lvl="2"/>
            <a:r>
              <a:rPr lang="de-DE" sz="2000" dirty="0" smtClean="0"/>
              <a:t>Physikalischen Planeigenschaften (interessante Ordnungen)</a:t>
            </a:r>
          </a:p>
          <a:p>
            <a:pPr lvl="1"/>
            <a:r>
              <a:rPr lang="de-DE" sz="2000" dirty="0" smtClean="0"/>
              <a:t>Dynamische Programmierung, </a:t>
            </a:r>
            <a:r>
              <a:rPr lang="de-DE" sz="2000" dirty="0" err="1" smtClean="0"/>
              <a:t>Greedy-Join</a:t>
            </a:r>
            <a:endParaRPr lang="de-DE" sz="20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Indexschnitt, Bitmap-Indexe</a:t>
            </a:r>
            <a:endParaRPr lang="de-DE" sz="2400" dirty="0" smtClean="0">
              <a:solidFill>
                <a:srgbClr val="0432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05605"/>
              </p:ext>
            </p:extLst>
          </p:nvPr>
        </p:nvGraphicFramePr>
        <p:xfrm>
          <a:off x="7505116" y="673547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116" y="673547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9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zu diskutieren...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0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(und ggf. kleinen Änderungen)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36850"/>
          </a:xfrm>
        </p:spPr>
        <p:txBody>
          <a:bodyPr/>
          <a:lstStyle/>
          <a:p>
            <a:r>
              <a:rPr lang="de-DE" dirty="0" smtClean="0"/>
              <a:t>Es gibt mehr als eine Art, eine Anfrage zu beantworten</a:t>
            </a:r>
          </a:p>
          <a:p>
            <a:pPr lvl="1"/>
            <a:r>
              <a:rPr lang="de-DE" dirty="0" smtClean="0"/>
              <a:t>Welche Implementation eines Verbundoperators?</a:t>
            </a:r>
          </a:p>
          <a:p>
            <a:pPr lvl="1"/>
            <a:r>
              <a:rPr lang="de-DE" dirty="0" smtClean="0"/>
              <a:t>Welche Parameter für Blockgrößen, Pufferallokation, ...</a:t>
            </a:r>
          </a:p>
          <a:p>
            <a:pPr lvl="1"/>
            <a:r>
              <a:rPr lang="de-DE" dirty="0" smtClean="0"/>
              <a:t>Automatisch einen Index aufsetzen?</a:t>
            </a:r>
          </a:p>
          <a:p>
            <a:r>
              <a:rPr lang="de-DE" dirty="0" smtClean="0"/>
              <a:t>Die Aufgabe, den besten Ausführungsplan zu finden, ist der </a:t>
            </a:r>
            <a:r>
              <a:rPr lang="de-DE" dirty="0" smtClean="0">
                <a:solidFill>
                  <a:srgbClr val="0000FF"/>
                </a:solidFill>
              </a:rPr>
              <a:t>heilige Gral </a:t>
            </a:r>
            <a:r>
              <a:rPr lang="de-DE" dirty="0" smtClean="0"/>
              <a:t>der Datenbankimplementierung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8-Query-Optim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0284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Performanz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008658"/>
          </a:xfrm>
        </p:spPr>
        <p:txBody>
          <a:bodyPr/>
          <a:lstStyle/>
          <a:p>
            <a:r>
              <a:rPr lang="de-DE" dirty="0" smtClean="0"/>
              <a:t>Bezogen auf die Ausführungszeit können die Unterschiede „Sekunden vs. Tage“ bedeuten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1252741"/>
            <a:ext cx="70202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b="1" dirty="0">
                <a:latin typeface="Courier"/>
                <a:cs typeface="Courier"/>
              </a:rPr>
              <a:t>SELECT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L.L_PARTKEY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L.L_QUANTITY</a:t>
            </a:r>
            <a:r>
              <a:rPr lang="de-DE" sz="1600" dirty="0">
                <a:latin typeface="Courier"/>
                <a:cs typeface="Courier"/>
              </a:rPr>
              <a:t>, </a:t>
            </a:r>
            <a:r>
              <a:rPr lang="de-DE" sz="1600" dirty="0" smtClean="0">
                <a:latin typeface="Courier"/>
                <a:cs typeface="Courier"/>
              </a:rPr>
              <a:t>L.L_EXTENDEDPRICE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FROM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LINEITEM L, ORDERS O, CUSTOMER C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WHERE</a:t>
            </a:r>
            <a:r>
              <a:rPr lang="de-DE" sz="1600" dirty="0" smtClean="0">
                <a:latin typeface="Courier"/>
                <a:cs typeface="Courier"/>
              </a:rPr>
              <a:t> </a:t>
            </a:r>
            <a:r>
              <a:rPr lang="de-DE" sz="1600" dirty="0">
                <a:latin typeface="Courier"/>
                <a:cs typeface="Courier"/>
              </a:rPr>
              <a:t>L.L ORDERKEY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O.O ORDERKEY </a:t>
            </a:r>
            <a:endParaRPr lang="de-DE" sz="1600" dirty="0" smtClean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     </a:t>
            </a:r>
            <a:r>
              <a:rPr lang="de-DE" sz="1600" b="1" dirty="0" smtClean="0">
                <a:latin typeface="Courier"/>
                <a:cs typeface="Courier"/>
              </a:rPr>
              <a:t>AND</a:t>
            </a:r>
            <a:r>
              <a:rPr lang="de-DE" sz="1600" dirty="0" smtClean="0">
                <a:latin typeface="Courier"/>
                <a:cs typeface="Courier"/>
              </a:rPr>
              <a:t> O.O_CUSTKEY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</a:t>
            </a:r>
            <a:r>
              <a:rPr lang="de-DE" sz="1600" dirty="0" smtClean="0">
                <a:latin typeface="Courier"/>
                <a:cs typeface="Courier"/>
              </a:rPr>
              <a:t>C.C_CUSTKEY </a:t>
            </a:r>
          </a:p>
          <a:p>
            <a:r>
              <a:rPr lang="de-DE" sz="1600" b="1" dirty="0" smtClean="0">
                <a:latin typeface="Courier"/>
                <a:cs typeface="Courier"/>
              </a:rPr>
              <a:t>      AND</a:t>
            </a:r>
            <a:r>
              <a:rPr lang="de-DE" sz="1600" dirty="0" smtClean="0">
                <a:latin typeface="Courier"/>
                <a:cs typeface="Courier"/>
              </a:rPr>
              <a:t> C.C_NAME </a:t>
            </a:r>
            <a:r>
              <a:rPr lang="de-DE" sz="1600" b="1" dirty="0">
                <a:latin typeface="Courier"/>
                <a:cs typeface="Courier"/>
              </a:rPr>
              <a:t>=</a:t>
            </a:r>
            <a:r>
              <a:rPr lang="de-DE" sz="1600" dirty="0">
                <a:latin typeface="Courier"/>
                <a:cs typeface="Courier"/>
              </a:rPr>
              <a:t> ’IBM Corp.’ </a:t>
            </a:r>
            <a:endParaRPr lang="de-DE" sz="1600" dirty="0">
              <a:effectLst/>
              <a:latin typeface="Courier"/>
              <a:cs typeface="Courier"/>
            </a:endParaRPr>
          </a:p>
        </p:txBody>
      </p:sp>
      <p:pic>
        <p:nvPicPr>
          <p:cNvPr id="6" name="Bild 5" descr="Pages from 08-Query-Optimization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" y="2852936"/>
            <a:ext cx="8164718" cy="21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Abschätzung der Ergebnisgröße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Betrachte Anfrageblock für Select-</a:t>
            </a:r>
            <a:r>
              <a:rPr lang="de-DE" dirty="0" err="1" smtClean="0"/>
              <a:t>From</a:t>
            </a:r>
            <a:r>
              <a:rPr lang="de-DE" dirty="0" smtClean="0"/>
              <a:t>-</a:t>
            </a:r>
            <a:r>
              <a:rPr lang="de-DE" dirty="0" err="1" smtClean="0"/>
              <a:t>Where</a:t>
            </a:r>
            <a:r>
              <a:rPr lang="de-DE" dirty="0" smtClean="0"/>
              <a:t>-Anfrage </a:t>
            </a:r>
            <a:r>
              <a:rPr lang="de-DE" i="1" dirty="0" smtClean="0">
                <a:solidFill>
                  <a:srgbClr val="3C8C93"/>
                </a:solidFill>
              </a:rPr>
              <a:t>Q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Abschätzung der Ergebnisgröße von </a:t>
            </a:r>
            <a:r>
              <a:rPr lang="de-DE" dirty="0" smtClean="0">
                <a:solidFill>
                  <a:srgbClr val="3C8C93"/>
                </a:solidFill>
              </a:rPr>
              <a:t>Q</a:t>
            </a:r>
            <a:r>
              <a:rPr lang="de-DE" dirty="0" smtClean="0"/>
              <a:t> durch</a:t>
            </a:r>
          </a:p>
          <a:p>
            <a:r>
              <a:rPr lang="de-DE" dirty="0" smtClean="0"/>
              <a:t>die Größe der Eingabetabellen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|R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|, ... ,|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/>
              <a:t> und</a:t>
            </a:r>
          </a:p>
          <a:p>
            <a:r>
              <a:rPr lang="de-DE" dirty="0" smtClean="0"/>
              <a:t>die Selektivität </a:t>
            </a:r>
            <a:r>
              <a:rPr lang="de-DE" i="1" dirty="0" err="1" smtClean="0">
                <a:solidFill>
                  <a:srgbClr val="3C8C93"/>
                </a:solidFill>
              </a:rPr>
              <a:t>sel</a:t>
            </a:r>
            <a:r>
              <a:rPr lang="de-DE" i="1" dirty="0" smtClean="0">
                <a:solidFill>
                  <a:srgbClr val="3C8C93"/>
                </a:solidFill>
              </a:rPr>
              <a:t>(</a:t>
            </a:r>
            <a:r>
              <a:rPr lang="de-DE" i="1" dirty="0" err="1" smtClean="0">
                <a:solidFill>
                  <a:srgbClr val="3C8C93"/>
                </a:solidFill>
              </a:rPr>
              <a:t>predicate</a:t>
            </a:r>
            <a:r>
              <a:rPr lang="de-DE" i="1" dirty="0" smtClean="0">
                <a:solidFill>
                  <a:srgbClr val="3C8C93"/>
                </a:solidFill>
              </a:rPr>
              <a:t>-list)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		       |Q|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|R</a:t>
            </a:r>
            <a:r>
              <a:rPr lang="de-DE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∙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| ∙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sel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i="1" dirty="0" err="1">
                <a:solidFill>
                  <a:srgbClr val="3C8C93"/>
                </a:solidFill>
              </a:rPr>
              <a:t>predicate</a:t>
            </a:r>
            <a:r>
              <a:rPr lang="de-DE" i="1" dirty="0">
                <a:solidFill>
                  <a:srgbClr val="3C8C93"/>
                </a:solidFill>
              </a:rPr>
              <a:t>-list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Pages from 08-Query-Optimization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2870046" cy="21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Tabellenkardinalitäten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079897"/>
          </a:xfrm>
        </p:spPr>
        <p:txBody>
          <a:bodyPr/>
          <a:lstStyle/>
          <a:p>
            <a:r>
              <a:rPr lang="de-DE" dirty="0" smtClean="0"/>
              <a:t>Die Größe einer Tabelle ist über den Systemkatalog verfügbar (hier IBM DB2)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412415"/>
            <a:ext cx="7020272" cy="310597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db2 =&gt; SELECT TABNAME, CARD, NPAGES</a:t>
            </a:r>
          </a:p>
          <a:p>
            <a:r>
              <a:rPr lang="en-US" sz="1400" dirty="0">
                <a:latin typeface="Courier"/>
                <a:cs typeface="Courier"/>
              </a:rPr>
              <a:t>db2 (cont.) =&gt; FROM SYSCAT.TABLES</a:t>
            </a:r>
          </a:p>
          <a:p>
            <a:r>
              <a:rPr lang="en-US" sz="1400" dirty="0">
                <a:latin typeface="Courier"/>
                <a:cs typeface="Courier"/>
              </a:rPr>
              <a:t>db2 (cont.) =&gt; WHERE TABSCHEMA = 'TPCH';</a:t>
            </a:r>
          </a:p>
          <a:p>
            <a:r>
              <a:rPr lang="en-US" sz="1400" dirty="0">
                <a:latin typeface="Courier"/>
                <a:cs typeface="Courier"/>
              </a:rPr>
              <a:t>TABNAME </a:t>
            </a:r>
            <a:r>
              <a:rPr lang="en-US" sz="1400" dirty="0" smtClean="0">
                <a:latin typeface="Courier"/>
                <a:cs typeface="Courier"/>
              </a:rPr>
              <a:t>       CARD                 NPAGES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-------------- -------------------- --------------------</a:t>
            </a:r>
          </a:p>
          <a:p>
            <a:r>
              <a:rPr lang="en-US" sz="1400" dirty="0">
                <a:latin typeface="Courier"/>
                <a:cs typeface="Courier"/>
              </a:rPr>
              <a:t>ORDERS </a:t>
            </a:r>
            <a:r>
              <a:rPr lang="en-US" sz="1400" dirty="0" smtClean="0">
                <a:latin typeface="Courier"/>
                <a:cs typeface="Courier"/>
              </a:rPr>
              <a:t>        1500000              44331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CUSTOMER </a:t>
            </a:r>
            <a:r>
              <a:rPr lang="en-US" sz="1400" dirty="0" smtClean="0">
                <a:latin typeface="Courier"/>
                <a:cs typeface="Courier"/>
              </a:rPr>
              <a:t>      150000               6747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NATION </a:t>
            </a:r>
            <a:r>
              <a:rPr lang="en-US" sz="1400" dirty="0" smtClean="0">
                <a:latin typeface="Courier"/>
                <a:cs typeface="Courier"/>
              </a:rPr>
              <a:t>        25                   2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REGION </a:t>
            </a:r>
            <a:r>
              <a:rPr lang="en-US" sz="1400" dirty="0" smtClean="0">
                <a:latin typeface="Courier"/>
                <a:cs typeface="Courier"/>
              </a:rPr>
              <a:t>        5                    1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PART </a:t>
            </a:r>
            <a:r>
              <a:rPr lang="en-US" sz="1400" dirty="0" smtClean="0">
                <a:latin typeface="Courier"/>
                <a:cs typeface="Courier"/>
              </a:rPr>
              <a:t>          200000               7578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SUPPLIER </a:t>
            </a:r>
            <a:r>
              <a:rPr lang="en-US" sz="1400" dirty="0" smtClean="0">
                <a:latin typeface="Courier"/>
                <a:cs typeface="Courier"/>
              </a:rPr>
              <a:t>      10000                406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PARTSUPP </a:t>
            </a:r>
            <a:r>
              <a:rPr lang="en-US" sz="1400" dirty="0" smtClean="0">
                <a:latin typeface="Courier"/>
                <a:cs typeface="Courier"/>
              </a:rPr>
              <a:t>      800000               31679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LINEITEM </a:t>
            </a:r>
            <a:r>
              <a:rPr lang="en-US" sz="1400" dirty="0" smtClean="0">
                <a:latin typeface="Courier"/>
                <a:cs typeface="Courier"/>
              </a:rPr>
              <a:t>      6001215              207888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8 record(s) selected.</a:t>
            </a:r>
          </a:p>
        </p:txBody>
      </p:sp>
    </p:spTree>
    <p:extLst>
      <p:ext uri="{BB962C8B-B14F-4D97-AF65-F5344CB8AC3E}">
        <p14:creationId xmlns:p14="http://schemas.microsoft.com/office/powerpoint/2010/main" val="29550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Abschätzung der Selektivität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4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... durch Induktion über die Struktur des Anfrageblocks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Bild 4" descr="Pages from 08-Query-Optimization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027307" cy="40324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22098" y="2132856"/>
            <a:ext cx="44550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</a:t>
            </a:r>
            <a:r>
              <a:rPr lang="de-DE" i="1" dirty="0" smtClean="0"/>
              <a:t>I</a:t>
            </a:r>
            <a:r>
              <a:rPr lang="de-DE" dirty="0" smtClean="0"/>
              <a:t> auf Attribut </a:t>
            </a:r>
            <a:r>
              <a:rPr lang="de-DE" i="1" dirty="0" err="1" smtClean="0"/>
              <a:t>column</a:t>
            </a:r>
            <a:r>
              <a:rPr lang="de-DE" dirty="0" smtClean="0"/>
              <a:t> gibt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815220" y="2442600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sonst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07904" y="3140968"/>
            <a:ext cx="3916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Indexe auf beiden Spalten gibt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97049" y="3562160"/>
            <a:ext cx="39292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falls es einen Index nur auf </a:t>
            </a:r>
            <a:r>
              <a:rPr lang="de-DE" i="1" dirty="0" err="1"/>
              <a:t>column</a:t>
            </a:r>
            <a:r>
              <a:rPr lang="de-DE" dirty="0"/>
              <a:t> gibt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491880" y="3933056"/>
            <a:ext cx="17281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sonst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8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Selektivitätsabschätzung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Annahmen</a:t>
            </a:r>
          </a:p>
          <a:p>
            <a:pPr lvl="1"/>
            <a:r>
              <a:rPr lang="de-DE" dirty="0" smtClean="0"/>
              <a:t>Gleichverteilung der Datenwerte in einer Spalte</a:t>
            </a:r>
          </a:p>
          <a:p>
            <a:pPr lvl="1"/>
            <a:r>
              <a:rPr lang="de-DE" dirty="0" smtClean="0"/>
              <a:t>Unabhängigkeit zwischen einzelnen Prädikaten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Annahmen nicht immer gerechtfertigt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Sammlung von Datenstatistiken (offline)</a:t>
            </a:r>
          </a:p>
          <a:p>
            <a:pPr lvl="1"/>
            <a:r>
              <a:rPr lang="de-DE" dirty="0" smtClean="0"/>
              <a:t>Speicherung im Systemkatalog</a:t>
            </a:r>
          </a:p>
          <a:p>
            <a:pPr lvl="2"/>
            <a:r>
              <a:rPr lang="de-DE" dirty="0" smtClean="0"/>
              <a:t>IBM DB2: RUNSTATS ON TABLE</a:t>
            </a:r>
          </a:p>
          <a:p>
            <a:pPr lvl="1"/>
            <a:r>
              <a:rPr lang="de-DE" dirty="0" smtClean="0"/>
              <a:t>Meistverwendet: Histogramme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1292</Words>
  <Application>Microsoft Macintosh PowerPoint</Application>
  <PresentationFormat>On-screen Show (4:3)</PresentationFormat>
  <Paragraphs>356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Courier</vt:lpstr>
      <vt:lpstr>Courier New</vt:lpstr>
      <vt:lpstr>ＭＳ Ｐゴシック</vt:lpstr>
      <vt:lpstr>Myriad Pro</vt:lpstr>
      <vt:lpstr>Arial</vt:lpstr>
      <vt:lpstr>7_Standarddesign</vt:lpstr>
      <vt:lpstr>Clip</vt:lpstr>
      <vt:lpstr>Datenbanken </vt:lpstr>
      <vt:lpstr>Anfrageoptimierung</vt:lpstr>
      <vt:lpstr>Danksagung</vt:lpstr>
      <vt:lpstr>Anfrageoptimierung</vt:lpstr>
      <vt:lpstr>Auswirkungen auf die Performanz</vt:lpstr>
      <vt:lpstr>Abschätzung der Ergebnisgröße</vt:lpstr>
      <vt:lpstr>Tabellenkardinalitäten</vt:lpstr>
      <vt:lpstr>Abschätzung der Selektivität</vt:lpstr>
      <vt:lpstr>Verbesserung der Selektivitätsabschätzung</vt:lpstr>
      <vt:lpstr>Histogramme</vt:lpstr>
      <vt:lpstr>Verbund-Optimierung</vt:lpstr>
      <vt:lpstr>Suchraum</vt:lpstr>
      <vt:lpstr>Dynamische Programmierung</vt:lpstr>
      <vt:lpstr>Beispiel: 4-Wege-Verbund</vt:lpstr>
      <vt:lpstr>Beispiel (Fortsetzung)</vt:lpstr>
      <vt:lpstr>Links-tiefe vs. buschige Verbundplan-Bäume</vt:lpstr>
      <vt:lpstr>Verbund über mehrere Relationen</vt:lpstr>
      <vt:lpstr>Greedy-Join-Enumeration</vt:lpstr>
      <vt:lpstr>Prädikatsvereinfachung</vt:lpstr>
      <vt:lpstr>Zusätzliche Verbundprädikate</vt:lpstr>
      <vt:lpstr>Geschachtelte Anfragen</vt:lpstr>
      <vt:lpstr>Schnitt von Indexstrukturen</vt:lpstr>
      <vt:lpstr>Schnitt von Indexstrukturen</vt:lpstr>
      <vt:lpstr>Bitmap-Index</vt:lpstr>
      <vt:lpstr>Bitmap-Index – Beispiel</vt:lpstr>
      <vt:lpstr>Anwendung von Bitmap-Indexstrukturen</vt:lpstr>
      <vt:lpstr>Zusammenfassung</vt:lpstr>
      <vt:lpstr>Noch zu diskutieren...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929</cp:revision>
  <cp:lastPrinted>2017-06-25T18:52:26Z</cp:lastPrinted>
  <dcterms:created xsi:type="dcterms:W3CDTF">2010-04-27T12:26:40Z</dcterms:created>
  <dcterms:modified xsi:type="dcterms:W3CDTF">2017-06-25T18:52:59Z</dcterms:modified>
</cp:coreProperties>
</file>