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22"/>
  </p:notesMasterIdLst>
  <p:handoutMasterIdLst>
    <p:handoutMasterId r:id="rId23"/>
  </p:handoutMasterIdLst>
  <p:sldIdLst>
    <p:sldId id="419" r:id="rId2"/>
    <p:sldId id="430" r:id="rId3"/>
    <p:sldId id="272" r:id="rId4"/>
    <p:sldId id="274" r:id="rId5"/>
    <p:sldId id="295" r:id="rId6"/>
    <p:sldId id="377" r:id="rId7"/>
    <p:sldId id="287" r:id="rId8"/>
    <p:sldId id="340" r:id="rId9"/>
    <p:sldId id="413" r:id="rId10"/>
    <p:sldId id="414" r:id="rId11"/>
    <p:sldId id="415" r:id="rId12"/>
    <p:sldId id="416" r:id="rId13"/>
    <p:sldId id="418" r:id="rId14"/>
    <p:sldId id="428" r:id="rId15"/>
    <p:sldId id="421" r:id="rId16"/>
    <p:sldId id="422" r:id="rId17"/>
    <p:sldId id="423" r:id="rId18"/>
    <p:sldId id="427" r:id="rId19"/>
    <p:sldId id="429" r:id="rId20"/>
    <p:sldId id="371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7"/>
    <p:restoredTop sz="94666"/>
  </p:normalViewPr>
  <p:slideViewPr>
    <p:cSldViewPr>
      <p:cViewPr varScale="1">
        <p:scale>
          <a:sx n="119" d="100"/>
          <a:sy n="119" d="100"/>
        </p:scale>
        <p:origin x="6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3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04.04.18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04.04.18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 smtClean="0">
              <a:cs typeface="+mn-cs"/>
            </a:endParaRPr>
          </a:p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Tanya </a:t>
            </a:r>
            <a:r>
              <a:rPr lang="de-DE" sz="2400" smtClean="0">
                <a:cs typeface="+mn-cs"/>
              </a:rPr>
              <a:t>Braun </a:t>
            </a:r>
            <a:r>
              <a:rPr lang="de-DE" sz="2400" smtClean="0">
                <a:cs typeface="+mn-cs"/>
              </a:rPr>
              <a:t>(</a:t>
            </a:r>
            <a:r>
              <a:rPr lang="de-DE" sz="2400" dirty="0" smtClean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sowie viele Tutoren</a:t>
            </a:r>
          </a:p>
        </p:txBody>
      </p:sp>
    </p:spTree>
    <p:extLst>
      <p:ext uri="{BB962C8B-B14F-4D97-AF65-F5344CB8AC3E}">
        <p14:creationId xmlns:p14="http://schemas.microsoft.com/office/powerpoint/2010/main" val="151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Spezialisierung des Problems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200" dirty="0" smtClean="0"/>
              <a:t>Vorwissen: A[i] = i</a:t>
            </a:r>
          </a:p>
          <a:p>
            <a:endParaRPr lang="de-DE" sz="3200" dirty="0"/>
          </a:p>
          <a:p>
            <a:r>
              <a:rPr lang="de-DE" sz="3200" dirty="0" smtClean="0"/>
              <a:t>Das Problem wird sehr viel einfacher!</a:t>
            </a:r>
          </a:p>
          <a:p>
            <a:endParaRPr lang="de-DE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98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613278" y="1412776"/>
            <a:ext cx="51395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 baseline="0" dirty="0"/>
              <a:t>1  2  3  </a:t>
            </a:r>
            <a:r>
              <a:rPr lang="de-DE" altLang="de-DE" sz="2400" baseline="0" dirty="0" smtClean="0"/>
              <a:t>…  </a:t>
            </a:r>
            <a:r>
              <a:rPr lang="de-DE" altLang="de-DE" sz="2400" baseline="0" dirty="0"/>
              <a:t>49  50  51  52  </a:t>
            </a:r>
            <a:r>
              <a:rPr lang="de-DE" altLang="de-DE" sz="2400" dirty="0" smtClean="0"/>
              <a:t>…</a:t>
            </a:r>
            <a:r>
              <a:rPr lang="de-DE" altLang="de-DE" sz="2400" baseline="0" dirty="0" smtClean="0"/>
              <a:t>   </a:t>
            </a:r>
            <a:r>
              <a:rPr lang="de-DE" altLang="de-DE" sz="2400" baseline="0" dirty="0"/>
              <a:t>98  99  100</a:t>
            </a:r>
          </a:p>
        </p:txBody>
      </p:sp>
      <p:grpSp>
        <p:nvGrpSpPr>
          <p:cNvPr id="11" name="Group 21"/>
          <p:cNvGrpSpPr>
            <a:grpSpLocks/>
          </p:cNvGrpSpPr>
          <p:nvPr/>
        </p:nvGrpSpPr>
        <p:grpSpPr bwMode="auto">
          <a:xfrm>
            <a:off x="2625154" y="1773138"/>
            <a:ext cx="360363" cy="215900"/>
            <a:chOff x="1474" y="3385"/>
            <a:chExt cx="227" cy="136"/>
          </a:xfrm>
        </p:grpSpPr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1474" y="3385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3" name="Line 19"/>
            <p:cNvSpPr>
              <a:spLocks noChangeShapeType="1"/>
            </p:cNvSpPr>
            <p:nvPr/>
          </p:nvSpPr>
          <p:spPr bwMode="auto">
            <a:xfrm>
              <a:off x="1701" y="3385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4" name="Line 20"/>
            <p:cNvSpPr>
              <a:spLocks noChangeShapeType="1"/>
            </p:cNvSpPr>
            <p:nvPr/>
          </p:nvSpPr>
          <p:spPr bwMode="auto">
            <a:xfrm>
              <a:off x="1474" y="3521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</p:grp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2193354" y="1773138"/>
            <a:ext cx="1295400" cy="287338"/>
            <a:chOff x="1202" y="3385"/>
            <a:chExt cx="816" cy="181"/>
          </a:xfrm>
        </p:grpSpPr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1202" y="338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>
              <a:off x="2018" y="338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8" name="Line 24"/>
            <p:cNvSpPr>
              <a:spLocks noChangeShapeType="1"/>
            </p:cNvSpPr>
            <p:nvPr/>
          </p:nvSpPr>
          <p:spPr bwMode="auto">
            <a:xfrm flipH="1">
              <a:off x="1202" y="356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</p:grpSp>
      <p:grpSp>
        <p:nvGrpSpPr>
          <p:cNvPr id="19" name="Group 29"/>
          <p:cNvGrpSpPr>
            <a:grpSpLocks/>
          </p:cNvGrpSpPr>
          <p:nvPr/>
        </p:nvGrpSpPr>
        <p:grpSpPr bwMode="auto">
          <a:xfrm>
            <a:off x="1328167" y="1773138"/>
            <a:ext cx="3168650" cy="360363"/>
            <a:chOff x="657" y="3385"/>
            <a:chExt cx="1996" cy="227"/>
          </a:xfrm>
        </p:grpSpPr>
        <p:sp>
          <p:nvSpPr>
            <p:cNvPr id="20" name="Line 26"/>
            <p:cNvSpPr>
              <a:spLocks noChangeShapeType="1"/>
            </p:cNvSpPr>
            <p:nvPr/>
          </p:nvSpPr>
          <p:spPr bwMode="auto">
            <a:xfrm>
              <a:off x="657" y="3385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>
              <a:off x="2653" y="3385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657" y="3612"/>
              <a:ext cx="19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</p:grpSp>
      <p:grpSp>
        <p:nvGrpSpPr>
          <p:cNvPr id="23" name="Group 33"/>
          <p:cNvGrpSpPr>
            <a:grpSpLocks/>
          </p:cNvGrpSpPr>
          <p:nvPr/>
        </p:nvGrpSpPr>
        <p:grpSpPr bwMode="auto">
          <a:xfrm>
            <a:off x="1040829" y="1773138"/>
            <a:ext cx="3887788" cy="431800"/>
            <a:chOff x="476" y="3385"/>
            <a:chExt cx="2449" cy="272"/>
          </a:xfrm>
        </p:grpSpPr>
        <p:sp>
          <p:nvSpPr>
            <p:cNvPr id="24" name="Line 30"/>
            <p:cNvSpPr>
              <a:spLocks noChangeShapeType="1"/>
            </p:cNvSpPr>
            <p:nvPr/>
          </p:nvSpPr>
          <p:spPr bwMode="auto">
            <a:xfrm>
              <a:off x="476" y="3385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>
              <a:off x="2925" y="3385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26" name="Line 32"/>
            <p:cNvSpPr>
              <a:spLocks noChangeShapeType="1"/>
            </p:cNvSpPr>
            <p:nvPr/>
          </p:nvSpPr>
          <p:spPr bwMode="auto">
            <a:xfrm>
              <a:off x="476" y="3657"/>
              <a:ext cx="24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</p:grpSp>
      <p:grpSp>
        <p:nvGrpSpPr>
          <p:cNvPr id="27" name="Group 37"/>
          <p:cNvGrpSpPr>
            <a:grpSpLocks/>
          </p:cNvGrpSpPr>
          <p:nvPr/>
        </p:nvGrpSpPr>
        <p:grpSpPr bwMode="auto">
          <a:xfrm>
            <a:off x="753492" y="1773138"/>
            <a:ext cx="4679950" cy="503238"/>
            <a:chOff x="295" y="3385"/>
            <a:chExt cx="2948" cy="317"/>
          </a:xfrm>
        </p:grpSpPr>
        <p:sp>
          <p:nvSpPr>
            <p:cNvPr id="28" name="Line 34"/>
            <p:cNvSpPr>
              <a:spLocks noChangeShapeType="1"/>
            </p:cNvSpPr>
            <p:nvPr/>
          </p:nvSpPr>
          <p:spPr bwMode="auto">
            <a:xfrm>
              <a:off x="295" y="3385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>
              <a:off x="3243" y="3385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30" name="Line 36"/>
            <p:cNvSpPr>
              <a:spLocks noChangeShapeType="1"/>
            </p:cNvSpPr>
            <p:nvPr/>
          </p:nvSpPr>
          <p:spPr bwMode="auto">
            <a:xfrm>
              <a:off x="295" y="3702"/>
              <a:ext cx="29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</p:grp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5793804" y="1484213"/>
            <a:ext cx="317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aseline="0"/>
              <a:t>Summe jedes Paares: 101</a:t>
            </a: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5793804" y="1916013"/>
            <a:ext cx="1354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aseline="0"/>
              <a:t>50 Paare: </a:t>
            </a:r>
          </a:p>
        </p:txBody>
      </p:sp>
      <p:sp>
        <p:nvSpPr>
          <p:cNvPr id="33" name="Text Box 40"/>
          <p:cNvSpPr txBox="1">
            <a:spLocks noChangeArrowheads="1"/>
          </p:cNvSpPr>
          <p:nvPr/>
        </p:nvSpPr>
        <p:spPr bwMode="auto">
          <a:xfrm>
            <a:off x="7162229" y="1916013"/>
            <a:ext cx="1946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aseline="0"/>
              <a:t>101 </a:t>
            </a:r>
            <a:r>
              <a:rPr lang="de-DE" altLang="de-DE" baseline="-2000"/>
              <a:t>*</a:t>
            </a:r>
            <a:r>
              <a:rPr lang="de-DE" altLang="de-DE" baseline="0"/>
              <a:t> 50 = 5050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Ausnutzen der Einschränkung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2780382"/>
            <a:ext cx="8229600" cy="3528938"/>
          </a:xfrm>
        </p:spPr>
        <p:txBody>
          <a:bodyPr/>
          <a:lstStyle/>
          <a:p>
            <a:r>
              <a:rPr lang="de-DE" sz="2400" dirty="0" smtClean="0"/>
              <a:t>Lösungsverfahren: </a:t>
            </a:r>
            <a:br>
              <a:rPr lang="de-DE" sz="2400" dirty="0" smtClean="0"/>
            </a:br>
            <a:r>
              <a:rPr lang="de-DE" sz="2400" dirty="0" smtClean="0"/>
              <a:t>       </a:t>
            </a:r>
            <a:r>
              <a:rPr lang="de-DE" sz="2400" b="1" dirty="0" err="1" smtClean="0"/>
              <a:t>function</a:t>
            </a:r>
            <a:r>
              <a:rPr lang="de-DE" sz="2400" dirty="0" smtClean="0"/>
              <a:t> summe-2(A)</a:t>
            </a:r>
            <a:br>
              <a:rPr lang="de-DE" sz="2400" dirty="0" smtClean="0"/>
            </a:br>
            <a:r>
              <a:rPr lang="de-DE" sz="2400" dirty="0" smtClean="0"/>
              <a:t>           </a:t>
            </a:r>
            <a:r>
              <a:rPr lang="de-DE" sz="2400" dirty="0" err="1" smtClean="0"/>
              <a:t>n</a:t>
            </a:r>
            <a:r>
              <a:rPr lang="de-DE" sz="2400" dirty="0" smtClean="0"/>
              <a:t> </a:t>
            </a:r>
            <a:r>
              <a:rPr lang="de-DE" sz="2400" dirty="0" smtClean="0">
                <a:sym typeface="Wingdings"/>
              </a:rPr>
              <a:t> </a:t>
            </a:r>
            <a:r>
              <a:rPr lang="de-DE" sz="2400" i="1" dirty="0" err="1" smtClean="0">
                <a:sym typeface="Wingdings"/>
              </a:rPr>
              <a:t>length</a:t>
            </a:r>
            <a:r>
              <a:rPr lang="de-DE" sz="2400" dirty="0" smtClean="0">
                <a:sym typeface="Wingdings"/>
              </a:rPr>
              <a:t>(A)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           </a:t>
            </a:r>
            <a:r>
              <a:rPr lang="de-DE" sz="2400" b="1" dirty="0" err="1" smtClean="0"/>
              <a:t>return</a:t>
            </a:r>
            <a:r>
              <a:rPr lang="de-DE" sz="2400" dirty="0" smtClean="0"/>
              <a:t> (n+1)*(</a:t>
            </a:r>
            <a:r>
              <a:rPr lang="de-DE" sz="2400" dirty="0" err="1" smtClean="0"/>
              <a:t>n</a:t>
            </a:r>
            <a:r>
              <a:rPr lang="de-DE" sz="2400" dirty="0" smtClean="0"/>
              <a:t>/2)</a:t>
            </a:r>
          </a:p>
          <a:p>
            <a:r>
              <a:rPr lang="de-DE" sz="2400" dirty="0" smtClean="0"/>
              <a:t>Nach Carl Friedrich Gauß (ca. 1786)</a:t>
            </a:r>
          </a:p>
          <a:p>
            <a:r>
              <a:rPr lang="de-DE" sz="2400" dirty="0" smtClean="0"/>
              <a:t>Aufwand? </a:t>
            </a:r>
            <a:endParaRPr lang="de-DE" sz="2400" dirty="0"/>
          </a:p>
          <a:p>
            <a:r>
              <a:rPr lang="de-DE" sz="2400" dirty="0" smtClean="0"/>
              <a:t>Konstant, d.h. </a:t>
            </a:r>
            <a:r>
              <a:rPr lang="de-DE" sz="2400" dirty="0"/>
              <a:t>hängt (idealisiert</a:t>
            </a:r>
            <a:r>
              <a:rPr lang="de-DE" sz="2400" dirty="0" smtClean="0"/>
              <a:t>!) nicht von </a:t>
            </a:r>
            <a:r>
              <a:rPr lang="de-DE" sz="2400" dirty="0" err="1" smtClean="0"/>
              <a:t>n</a:t>
            </a:r>
            <a:r>
              <a:rPr lang="de-DE" sz="2400" dirty="0" smtClean="0"/>
              <a:t> ab </a:t>
            </a:r>
          </a:p>
          <a:p>
            <a:r>
              <a:rPr lang="de-DE" sz="2400" dirty="0" smtClean="0"/>
              <a:t>Entwurfsmuster</a:t>
            </a:r>
            <a:r>
              <a:rPr lang="de-DE" sz="2400" dirty="0"/>
              <a:t>: </a:t>
            </a:r>
            <a:r>
              <a:rPr lang="de-DE" sz="2400" dirty="0" smtClean="0"/>
              <a:t>Ein-Schritt-Berechnung</a:t>
            </a:r>
            <a:endParaRPr lang="de-DE" sz="2400" dirty="0"/>
          </a:p>
        </p:txBody>
      </p:sp>
      <p:sp>
        <p:nvSpPr>
          <p:cNvPr id="3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567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1" grpId="0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Algorithmen: Notation durch Programme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Annahme: Serielle Ausführung</a:t>
            </a:r>
          </a:p>
          <a:p>
            <a:r>
              <a:rPr lang="de-DE" dirty="0" smtClean="0"/>
              <a:t>Vgl.</a:t>
            </a:r>
            <a:r>
              <a:rPr lang="de-DE" b="1" dirty="0" smtClean="0"/>
              <a:t> </a:t>
            </a:r>
            <a:r>
              <a:rPr lang="de-DE" b="1" dirty="0"/>
              <a:t>Vorlesung </a:t>
            </a:r>
            <a:r>
              <a:rPr lang="de-DE" b="1" dirty="0" smtClean="0"/>
              <a:t>„Einführung in die Programmierung“</a:t>
            </a:r>
            <a:endParaRPr lang="de-DE" b="1" dirty="0"/>
          </a:p>
          <a:p>
            <a:pPr lvl="1"/>
            <a:r>
              <a:rPr lang="de-DE" dirty="0" smtClean="0"/>
              <a:t>Variablen, Felder A[...]</a:t>
            </a:r>
          </a:p>
          <a:p>
            <a:pPr lvl="1"/>
            <a:r>
              <a:rPr lang="de-DE" dirty="0" smtClean="0"/>
              <a:t>Zuweisungen </a:t>
            </a:r>
            <a:r>
              <a:rPr lang="de-DE" smtClean="0">
                <a:sym typeface="Wingdings"/>
              </a:rPr>
              <a:t> (oder auch </a:t>
            </a:r>
            <a:r>
              <a:rPr lang="de-DE" smtClean="0"/>
              <a:t> </a:t>
            </a:r>
            <a:r>
              <a:rPr lang="de-DE" b="1" dirty="0" smtClean="0"/>
              <a:t>:= 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Fallunterscheidungen </a:t>
            </a:r>
            <a:r>
              <a:rPr lang="de-DE" b="1" dirty="0" err="1" smtClean="0"/>
              <a:t>if</a:t>
            </a:r>
            <a:r>
              <a:rPr lang="de-DE" b="1" dirty="0" smtClean="0"/>
              <a:t> </a:t>
            </a:r>
            <a:r>
              <a:rPr lang="de-DE" dirty="0"/>
              <a:t>...</a:t>
            </a:r>
            <a:r>
              <a:rPr lang="de-DE" b="1" dirty="0"/>
              <a:t> </a:t>
            </a:r>
            <a:r>
              <a:rPr lang="de-DE" b="1" dirty="0" err="1"/>
              <a:t>then</a:t>
            </a:r>
            <a:r>
              <a:rPr lang="de-DE" b="1" dirty="0"/>
              <a:t> </a:t>
            </a:r>
            <a:r>
              <a:rPr lang="de-DE" dirty="0"/>
              <a:t>...</a:t>
            </a:r>
            <a:r>
              <a:rPr lang="de-DE" b="1" dirty="0"/>
              <a:t> </a:t>
            </a:r>
            <a:r>
              <a:rPr lang="de-DE" b="1" dirty="0" err="1" smtClean="0"/>
              <a:t>else</a:t>
            </a:r>
            <a:r>
              <a:rPr lang="de-DE" b="1" dirty="0" smtClean="0"/>
              <a:t> </a:t>
            </a:r>
            <a:r>
              <a:rPr lang="de-DE" dirty="0"/>
              <a:t>...</a:t>
            </a:r>
            <a:r>
              <a:rPr lang="de-DE" b="1" dirty="0"/>
              <a:t> </a:t>
            </a:r>
            <a:endParaRPr lang="de-DE" b="1" dirty="0" smtClean="0"/>
          </a:p>
          <a:p>
            <a:pPr lvl="2"/>
            <a:r>
              <a:rPr lang="de-DE" dirty="0" smtClean="0"/>
              <a:t>Vergleich und Berechnungen für Bedingungstest</a:t>
            </a:r>
            <a:endParaRPr lang="de-DE" b="1" dirty="0" smtClean="0"/>
          </a:p>
          <a:p>
            <a:pPr lvl="1"/>
            <a:r>
              <a:rPr lang="de-DE" dirty="0" smtClean="0"/>
              <a:t>Schleifen </a:t>
            </a:r>
            <a:r>
              <a:rPr lang="de-DE" b="1" dirty="0" err="1" smtClean="0"/>
              <a:t>while</a:t>
            </a:r>
            <a:r>
              <a:rPr lang="de-DE" b="1" dirty="0" smtClean="0"/>
              <a:t> </a:t>
            </a:r>
            <a:r>
              <a:rPr lang="de-DE" dirty="0" smtClean="0"/>
              <a:t>...</a:t>
            </a:r>
            <a:r>
              <a:rPr lang="de-DE" b="1" dirty="0" smtClean="0"/>
              <a:t> do</a:t>
            </a:r>
            <a:r>
              <a:rPr lang="de-DE" dirty="0" smtClean="0"/>
              <a:t>, </a:t>
            </a:r>
            <a:r>
              <a:rPr lang="de-DE" b="1" dirty="0" err="1" smtClean="0"/>
              <a:t>for</a:t>
            </a:r>
            <a:r>
              <a:rPr lang="de-DE" b="1" dirty="0" smtClean="0"/>
              <a:t> </a:t>
            </a:r>
            <a:r>
              <a:rPr lang="de-DE" dirty="0" smtClean="0"/>
              <a:t>...</a:t>
            </a:r>
            <a:r>
              <a:rPr lang="de-DE" b="1" dirty="0" smtClean="0"/>
              <a:t> do</a:t>
            </a:r>
          </a:p>
          <a:p>
            <a:pPr lvl="2"/>
            <a:r>
              <a:rPr lang="de-DE" dirty="0" smtClean="0"/>
              <a:t>Vergleich </a:t>
            </a:r>
            <a:r>
              <a:rPr lang="de-DE" dirty="0"/>
              <a:t>und Berechnungen für </a:t>
            </a:r>
            <a:r>
              <a:rPr lang="de-DE" dirty="0" smtClean="0"/>
              <a:t>Bedingungstest</a:t>
            </a:r>
          </a:p>
          <a:p>
            <a:pPr lvl="1"/>
            <a:r>
              <a:rPr lang="de-DE" b="1" dirty="0" err="1"/>
              <a:t>procedure</a:t>
            </a:r>
            <a:r>
              <a:rPr lang="de-DE" dirty="0"/>
              <a:t>, </a:t>
            </a:r>
            <a:r>
              <a:rPr lang="de-DE" b="1" dirty="0" err="1"/>
              <a:t>function</a:t>
            </a:r>
            <a:endParaRPr lang="de-DE" b="1" dirty="0"/>
          </a:p>
          <a:p>
            <a:pPr lvl="1"/>
            <a:r>
              <a:rPr lang="de-DE" dirty="0" smtClean="0"/>
              <a:t>Auf Folien wird der jeweilige Skopus durch Einrückung ausgedrückt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62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4848" y="260350"/>
            <a:ext cx="8229600" cy="503238"/>
          </a:xfrm>
        </p:spPr>
        <p:txBody>
          <a:bodyPr/>
          <a:lstStyle/>
          <a:p>
            <a:r>
              <a:rPr lang="de-DE" dirty="0" smtClean="0"/>
              <a:t>Ein erstes Problem: Summe der Elemente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96975"/>
            <a:ext cx="8435280" cy="4968875"/>
          </a:xfrm>
        </p:spPr>
        <p:txBody>
          <a:bodyPr/>
          <a:lstStyle/>
          <a:p>
            <a:r>
              <a:rPr lang="de-DE" b="1" dirty="0" smtClean="0"/>
              <a:t>Gegeben:</a:t>
            </a:r>
            <a:r>
              <a:rPr lang="de-DE" dirty="0" smtClean="0"/>
              <a:t> </a:t>
            </a:r>
            <a:r>
              <a:rPr lang="de-DE" b="1" dirty="0" smtClean="0"/>
              <a:t>A[1..n] : N</a:t>
            </a:r>
          </a:p>
          <a:p>
            <a:pPr lvl="1"/>
            <a:r>
              <a:rPr lang="de-DE" dirty="0" smtClean="0"/>
              <a:t>Feld (Array) A von </a:t>
            </a:r>
            <a:r>
              <a:rPr lang="de-DE" dirty="0" err="1" smtClean="0"/>
              <a:t>n</a:t>
            </a:r>
            <a:r>
              <a:rPr lang="de-DE" dirty="0" smtClean="0"/>
              <a:t> Zahlen aus N (natürliche Zahlen)</a:t>
            </a:r>
          </a:p>
          <a:p>
            <a:r>
              <a:rPr lang="de-DE" b="1" dirty="0" smtClean="0"/>
              <a:t>Gesucht: </a:t>
            </a:r>
          </a:p>
          <a:p>
            <a:pPr lvl="1"/>
            <a:r>
              <a:rPr lang="de-DE" dirty="0" smtClean="0"/>
              <a:t>Transformation </a:t>
            </a:r>
            <a:r>
              <a:rPr lang="de-DE" b="1" dirty="0" smtClean="0"/>
              <a:t>S</a:t>
            </a:r>
            <a:r>
              <a:rPr lang="de-DE" dirty="0" smtClean="0"/>
              <a:t> von A, so dass gilt: </a:t>
            </a:r>
          </a:p>
          <a:p>
            <a:pPr lvl="2"/>
            <a:r>
              <a:rPr lang="de-DE" dirty="0" smtClean="0"/>
              <a:t>summe = 𝚺</a:t>
            </a:r>
            <a:r>
              <a:rPr lang="de-DE" baseline="-25000" dirty="0" smtClean="0"/>
              <a:t>i∈{1,...,</a:t>
            </a:r>
            <a:r>
              <a:rPr lang="de-DE" baseline="-25000" dirty="0" err="1" smtClean="0"/>
              <a:t>n</a:t>
            </a:r>
            <a:r>
              <a:rPr lang="de-DE" baseline="-25000" dirty="0" smtClean="0"/>
              <a:t>}</a:t>
            </a:r>
            <a:r>
              <a:rPr lang="de-DE" dirty="0" smtClean="0"/>
              <a:t> A[i]</a:t>
            </a:r>
          </a:p>
          <a:p>
            <a:pPr lvl="1"/>
            <a:r>
              <a:rPr lang="de-DE" dirty="0" smtClean="0"/>
              <a:t>Also: </a:t>
            </a:r>
            <a:r>
              <a:rPr lang="de-DE" dirty="0"/>
              <a:t> </a:t>
            </a:r>
            <a:r>
              <a:rPr lang="de-DE" dirty="0" smtClean="0"/>
              <a:t>Gesucht ist ein Verfahren </a:t>
            </a:r>
            <a:r>
              <a:rPr lang="de-DE" b="1" dirty="0" smtClean="0"/>
              <a:t>S</a:t>
            </a:r>
            <a:r>
              <a:rPr lang="de-DE" dirty="0" smtClean="0"/>
              <a:t>, so dass</a:t>
            </a:r>
            <a:br>
              <a:rPr lang="de-DE" dirty="0" smtClean="0"/>
            </a:br>
            <a:r>
              <a:rPr lang="de-DE" b="1" dirty="0" smtClean="0"/>
              <a:t>{ P } S { Q } </a:t>
            </a:r>
            <a:r>
              <a:rPr lang="de-DE" dirty="0" smtClean="0"/>
              <a:t>gilt (Notation nach </a:t>
            </a:r>
            <a:r>
              <a:rPr lang="de-DE" dirty="0" smtClean="0">
                <a:solidFill>
                  <a:srgbClr val="0000FF"/>
                </a:solidFill>
              </a:rPr>
              <a:t>Hoare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Vorbedingung: </a:t>
            </a:r>
            <a:r>
              <a:rPr lang="de-DE" b="1" dirty="0" smtClean="0"/>
              <a:t>P</a:t>
            </a:r>
            <a:r>
              <a:rPr lang="de-DE" sz="2400" dirty="0" smtClean="0"/>
              <a:t>:</a:t>
            </a:r>
            <a:r>
              <a:rPr lang="de-DE" b="1" dirty="0" smtClean="0"/>
              <a:t> </a:t>
            </a:r>
            <a:r>
              <a:rPr lang="de-DE" dirty="0" err="1" smtClean="0"/>
              <a:t>true</a:t>
            </a:r>
            <a:r>
              <a:rPr lang="de-DE" b="1" dirty="0" smtClean="0"/>
              <a:t> </a:t>
            </a:r>
            <a:r>
              <a:rPr lang="de-DE" dirty="0" smtClean="0"/>
              <a:t>(keine Einschränkung)</a:t>
            </a:r>
          </a:p>
          <a:p>
            <a:pPr lvl="2"/>
            <a:r>
              <a:rPr lang="de-DE" dirty="0" smtClean="0"/>
              <a:t>Nachbedingung: </a:t>
            </a:r>
            <a:r>
              <a:rPr lang="de-DE" b="1" dirty="0" smtClean="0"/>
              <a:t>Q</a:t>
            </a:r>
            <a:r>
              <a:rPr lang="de-DE" dirty="0" smtClean="0"/>
              <a:t>:</a:t>
            </a:r>
            <a:r>
              <a:rPr lang="de-DE" b="1" dirty="0" smtClean="0"/>
              <a:t> </a:t>
            </a:r>
            <a:r>
              <a:rPr lang="de-DE" dirty="0" smtClean="0"/>
              <a:t>summe </a:t>
            </a:r>
            <a:r>
              <a:rPr lang="de-DE" dirty="0"/>
              <a:t>= 𝚺</a:t>
            </a:r>
            <a:r>
              <a:rPr lang="de-DE" baseline="-25000" dirty="0"/>
              <a:t>i</a:t>
            </a:r>
            <a:r>
              <a:rPr lang="de-DE" baseline="-25000" dirty="0" smtClean="0"/>
              <a:t>∈{1</a:t>
            </a:r>
            <a:r>
              <a:rPr lang="de-DE" baseline="-25000" dirty="0"/>
              <a:t>,...,</a:t>
            </a:r>
            <a:r>
              <a:rPr lang="de-DE" baseline="-25000" dirty="0" err="1"/>
              <a:t>n</a:t>
            </a:r>
            <a:r>
              <a:rPr lang="de-DE" baseline="-25000" dirty="0"/>
              <a:t>}</a:t>
            </a:r>
            <a:r>
              <a:rPr lang="de-DE" dirty="0"/>
              <a:t> A[i</a:t>
            </a:r>
            <a:r>
              <a:rPr lang="de-DE" dirty="0" smtClean="0"/>
              <a:t>]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339752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C.A.R. Hoare, An </a:t>
            </a:r>
            <a:r>
              <a:rPr lang="de-DE" sz="1200" dirty="0" err="1">
                <a:solidFill>
                  <a:srgbClr val="0000FF"/>
                </a:solidFill>
              </a:rPr>
              <a:t>axiomatic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basis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for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computer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programming</a:t>
            </a:r>
            <a:r>
              <a:rPr lang="de-DE" sz="1200" dirty="0">
                <a:solidFill>
                  <a:srgbClr val="0000FF"/>
                </a:solidFill>
              </a:rPr>
              <a:t>. Communications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ACM, Vol. 12, S. 567 - 583, </a:t>
            </a:r>
            <a:r>
              <a:rPr lang="de-DE" sz="1200" b="1" dirty="0">
                <a:solidFill>
                  <a:srgbClr val="FF0000"/>
                </a:solidFill>
              </a:rPr>
              <a:t>1969</a:t>
            </a:r>
          </a:p>
        </p:txBody>
      </p:sp>
    </p:spTree>
    <p:extLst>
      <p:ext uri="{BB962C8B-B14F-4D97-AF65-F5344CB8AC3E}">
        <p14:creationId xmlns:p14="http://schemas.microsoft.com/office/powerpoint/2010/main" val="29194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4848" y="260350"/>
            <a:ext cx="8229600" cy="503238"/>
          </a:xfrm>
        </p:spPr>
        <p:txBody>
          <a:bodyPr/>
          <a:lstStyle/>
          <a:p>
            <a:r>
              <a:rPr lang="de-DE" dirty="0" smtClean="0"/>
              <a:t>Ein zweites Problem: Summe der Elemente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96975"/>
            <a:ext cx="8435280" cy="4968875"/>
          </a:xfrm>
        </p:spPr>
        <p:txBody>
          <a:bodyPr/>
          <a:lstStyle/>
          <a:p>
            <a:r>
              <a:rPr lang="de-DE" b="1" dirty="0" smtClean="0"/>
              <a:t>Gegeben:</a:t>
            </a:r>
            <a:r>
              <a:rPr lang="de-DE" dirty="0" smtClean="0"/>
              <a:t> </a:t>
            </a:r>
            <a:r>
              <a:rPr lang="de-DE" b="1" dirty="0" smtClean="0"/>
              <a:t>A[1..n] : N</a:t>
            </a:r>
          </a:p>
          <a:p>
            <a:pPr lvl="1"/>
            <a:r>
              <a:rPr lang="de-DE" dirty="0" smtClean="0"/>
              <a:t>Feld (Array) A von </a:t>
            </a:r>
            <a:r>
              <a:rPr lang="de-DE" dirty="0" err="1" smtClean="0"/>
              <a:t>n</a:t>
            </a:r>
            <a:r>
              <a:rPr lang="de-DE" dirty="0" smtClean="0"/>
              <a:t> Zahlen aus N (natürliche Zahlen)</a:t>
            </a:r>
          </a:p>
          <a:p>
            <a:r>
              <a:rPr lang="de-DE" b="1" dirty="0" smtClean="0"/>
              <a:t>Gesucht: </a:t>
            </a:r>
          </a:p>
          <a:p>
            <a:pPr lvl="1"/>
            <a:r>
              <a:rPr lang="de-DE" dirty="0" smtClean="0"/>
              <a:t>Transformation </a:t>
            </a:r>
            <a:r>
              <a:rPr lang="de-DE" b="1" dirty="0" smtClean="0"/>
              <a:t>S</a:t>
            </a:r>
            <a:r>
              <a:rPr lang="de-DE" dirty="0" smtClean="0"/>
              <a:t> von A, so dass gilt: </a:t>
            </a:r>
          </a:p>
          <a:p>
            <a:pPr lvl="2"/>
            <a:r>
              <a:rPr lang="de-DE" dirty="0" smtClean="0"/>
              <a:t>summe-2 = 𝚺</a:t>
            </a:r>
            <a:r>
              <a:rPr lang="de-DE" baseline="-25000" dirty="0" smtClean="0"/>
              <a:t>i∈{1,...,</a:t>
            </a:r>
            <a:r>
              <a:rPr lang="de-DE" baseline="-25000" dirty="0" err="1" smtClean="0"/>
              <a:t>n</a:t>
            </a:r>
            <a:r>
              <a:rPr lang="de-DE" baseline="-25000" dirty="0" smtClean="0"/>
              <a:t>}</a:t>
            </a:r>
            <a:r>
              <a:rPr lang="de-DE" dirty="0" smtClean="0"/>
              <a:t> A[i]</a:t>
            </a:r>
          </a:p>
          <a:p>
            <a:pPr lvl="1"/>
            <a:r>
              <a:rPr lang="de-DE" dirty="0" smtClean="0"/>
              <a:t>Also: </a:t>
            </a:r>
            <a:r>
              <a:rPr lang="de-DE" dirty="0"/>
              <a:t> </a:t>
            </a:r>
            <a:r>
              <a:rPr lang="de-DE" dirty="0" smtClean="0"/>
              <a:t>Gesucht ist ein Verfahren </a:t>
            </a:r>
            <a:r>
              <a:rPr lang="de-DE" b="1" dirty="0" smtClean="0"/>
              <a:t>S</a:t>
            </a:r>
            <a:r>
              <a:rPr lang="de-DE" dirty="0" smtClean="0"/>
              <a:t>, so dass</a:t>
            </a:r>
            <a:br>
              <a:rPr lang="de-DE" dirty="0" smtClean="0"/>
            </a:br>
            <a:r>
              <a:rPr lang="de-DE" b="1" dirty="0" smtClean="0"/>
              <a:t>{ P } S { Q } </a:t>
            </a:r>
            <a:r>
              <a:rPr lang="de-DE" dirty="0" smtClean="0"/>
              <a:t>gilt (Notation nach </a:t>
            </a:r>
            <a:r>
              <a:rPr lang="de-DE" dirty="0" smtClean="0">
                <a:solidFill>
                  <a:srgbClr val="0000FF"/>
                </a:solidFill>
              </a:rPr>
              <a:t>Hoare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Vorbedingung: </a:t>
            </a:r>
            <a:r>
              <a:rPr lang="de-DE" b="1" dirty="0" smtClean="0"/>
              <a:t>P</a:t>
            </a:r>
            <a:r>
              <a:rPr lang="de-DE" sz="2400" dirty="0" smtClean="0"/>
              <a:t>:</a:t>
            </a:r>
            <a:r>
              <a:rPr lang="de-DE" b="1" dirty="0" smtClean="0"/>
              <a:t> </a:t>
            </a:r>
            <a:r>
              <a:rPr lang="de-DE" b="1" dirty="0" smtClean="0">
                <a:solidFill>
                  <a:srgbClr val="FF0000"/>
                </a:solidFill>
              </a:rPr>
              <a:t>A[i] = i</a:t>
            </a:r>
          </a:p>
          <a:p>
            <a:pPr lvl="2"/>
            <a:r>
              <a:rPr lang="de-DE" dirty="0" smtClean="0"/>
              <a:t>Nachbedingung: </a:t>
            </a:r>
            <a:r>
              <a:rPr lang="de-DE" b="1" dirty="0" smtClean="0"/>
              <a:t>Q</a:t>
            </a:r>
            <a:r>
              <a:rPr lang="de-DE" dirty="0" smtClean="0"/>
              <a:t>:</a:t>
            </a:r>
            <a:r>
              <a:rPr lang="de-DE" b="1" dirty="0" smtClean="0"/>
              <a:t> </a:t>
            </a:r>
            <a:r>
              <a:rPr lang="de-DE" dirty="0" smtClean="0"/>
              <a:t>summe-2 = 𝚺</a:t>
            </a:r>
            <a:r>
              <a:rPr lang="de-DE" baseline="-25000" dirty="0" smtClean="0"/>
              <a:t>i∈{1,...,</a:t>
            </a:r>
            <a:r>
              <a:rPr lang="de-DE" baseline="-25000" dirty="0" err="1" smtClean="0"/>
              <a:t>n</a:t>
            </a:r>
            <a:r>
              <a:rPr lang="de-DE" baseline="-25000" dirty="0" smtClean="0"/>
              <a:t>}</a:t>
            </a:r>
            <a:r>
              <a:rPr lang="de-DE" dirty="0" smtClean="0"/>
              <a:t> A[i]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339752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C.A.R. Hoare, An </a:t>
            </a:r>
            <a:r>
              <a:rPr lang="de-DE" sz="1200" dirty="0" err="1">
                <a:solidFill>
                  <a:srgbClr val="0000FF"/>
                </a:solidFill>
              </a:rPr>
              <a:t>axiomatic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basis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for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computer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programming</a:t>
            </a:r>
            <a:r>
              <a:rPr lang="de-DE" sz="1200" dirty="0">
                <a:solidFill>
                  <a:srgbClr val="0000FF"/>
                </a:solidFill>
              </a:rPr>
              <a:t>. Communications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ACM, Vol. 12, S. 567 - 583, </a:t>
            </a:r>
            <a:r>
              <a:rPr lang="de-DE" sz="1200" b="1" dirty="0">
                <a:solidFill>
                  <a:srgbClr val="FF0000"/>
                </a:solidFill>
              </a:rPr>
              <a:t>1969</a:t>
            </a:r>
          </a:p>
        </p:txBody>
      </p:sp>
    </p:spTree>
    <p:extLst>
      <p:ext uri="{BB962C8B-B14F-4D97-AF65-F5344CB8AC3E}">
        <p14:creationId xmlns:p14="http://schemas.microsoft.com/office/powerpoint/2010/main" val="32104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4848" y="260350"/>
            <a:ext cx="8229600" cy="503238"/>
          </a:xfrm>
        </p:spPr>
        <p:txBody>
          <a:bodyPr/>
          <a:lstStyle/>
          <a:p>
            <a:r>
              <a:rPr lang="de-DE" dirty="0" smtClean="0"/>
              <a:t>Ein erstes Problem: </a:t>
            </a:r>
            <a:r>
              <a:rPr lang="de-DE" dirty="0"/>
              <a:t>In-situ-Sortierproblem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96975"/>
            <a:ext cx="8435280" cy="4968875"/>
          </a:xfrm>
        </p:spPr>
        <p:txBody>
          <a:bodyPr/>
          <a:lstStyle/>
          <a:p>
            <a:r>
              <a:rPr lang="de-DE" b="1" dirty="0" smtClean="0"/>
              <a:t>Gegeben:</a:t>
            </a:r>
            <a:r>
              <a:rPr lang="de-DE" dirty="0" smtClean="0"/>
              <a:t> </a:t>
            </a:r>
            <a:r>
              <a:rPr lang="de-DE" b="1" dirty="0" smtClean="0"/>
              <a:t>A[1..n] : N</a:t>
            </a:r>
          </a:p>
          <a:p>
            <a:pPr lvl="1"/>
            <a:r>
              <a:rPr lang="de-DE" dirty="0" smtClean="0"/>
              <a:t>Feld (Array) A von </a:t>
            </a:r>
            <a:r>
              <a:rPr lang="de-DE" dirty="0" err="1" smtClean="0"/>
              <a:t>n</a:t>
            </a:r>
            <a:r>
              <a:rPr lang="de-DE" dirty="0" smtClean="0"/>
              <a:t> Zahlen aus N (natürliche Zahlen)</a:t>
            </a:r>
          </a:p>
          <a:p>
            <a:r>
              <a:rPr lang="de-DE" b="1" dirty="0" smtClean="0"/>
              <a:t>Gesucht: </a:t>
            </a:r>
          </a:p>
          <a:p>
            <a:pPr lvl="1"/>
            <a:r>
              <a:rPr lang="de-DE" dirty="0" smtClean="0"/>
              <a:t>Transformation S von A, so dass gilt: ∀1≤i&lt;</a:t>
            </a:r>
            <a:r>
              <a:rPr lang="de-DE" dirty="0" err="1" smtClean="0"/>
              <a:t>j≤n</a:t>
            </a:r>
            <a:r>
              <a:rPr lang="de-DE" dirty="0" smtClean="0"/>
              <a:t>: A[i] ≤ A[</a:t>
            </a:r>
            <a:r>
              <a:rPr lang="de-DE" dirty="0" err="1" smtClean="0"/>
              <a:t>j</a:t>
            </a:r>
            <a:r>
              <a:rPr lang="de-DE" dirty="0" smtClean="0"/>
              <a:t>]</a:t>
            </a:r>
          </a:p>
          <a:p>
            <a:pPr lvl="1"/>
            <a:r>
              <a:rPr lang="de-DE" dirty="0" smtClean="0"/>
              <a:t>Nebenbedingung: Es wird intern kein weiteres Feld gleicher (oder auch nur fast gleicher Größe) verwendet</a:t>
            </a:r>
          </a:p>
          <a:p>
            <a:pPr lvl="1"/>
            <a:r>
              <a:rPr lang="de-DE" dirty="0" smtClean="0"/>
              <a:t>Also: </a:t>
            </a:r>
            <a:r>
              <a:rPr lang="de-DE" dirty="0"/>
              <a:t> </a:t>
            </a:r>
            <a:r>
              <a:rPr lang="de-DE" dirty="0" smtClean="0"/>
              <a:t>Gesucht ist ein Verfahren </a:t>
            </a:r>
            <a:r>
              <a:rPr lang="de-DE" b="1" dirty="0" smtClean="0"/>
              <a:t>S</a:t>
            </a:r>
            <a:r>
              <a:rPr lang="de-DE" dirty="0" smtClean="0"/>
              <a:t>, so dass</a:t>
            </a:r>
            <a:br>
              <a:rPr lang="de-DE" dirty="0" smtClean="0"/>
            </a:br>
            <a:r>
              <a:rPr lang="de-DE" b="1" dirty="0" smtClean="0"/>
              <a:t>{ P } S { Q } </a:t>
            </a:r>
            <a:r>
              <a:rPr lang="de-DE" dirty="0" smtClean="0"/>
              <a:t>gilt (Notation nach </a:t>
            </a:r>
            <a:r>
              <a:rPr lang="de-DE" dirty="0" smtClean="0">
                <a:solidFill>
                  <a:srgbClr val="0000FF"/>
                </a:solidFill>
              </a:rPr>
              <a:t>Hoare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Vorbedingung: </a:t>
            </a:r>
            <a:r>
              <a:rPr lang="de-DE" b="1" dirty="0" smtClean="0"/>
              <a:t>P = </a:t>
            </a:r>
            <a:r>
              <a:rPr lang="de-DE" b="1" dirty="0" err="1" smtClean="0"/>
              <a:t>true</a:t>
            </a:r>
            <a:r>
              <a:rPr lang="de-DE" b="1" dirty="0" smtClean="0"/>
              <a:t> </a:t>
            </a:r>
            <a:r>
              <a:rPr lang="de-DE" dirty="0" smtClean="0"/>
              <a:t>(keine Einschränkung)</a:t>
            </a:r>
          </a:p>
          <a:p>
            <a:pPr lvl="2"/>
            <a:r>
              <a:rPr lang="de-DE" dirty="0" smtClean="0"/>
              <a:t>Nachbedingung: </a:t>
            </a:r>
            <a:r>
              <a:rPr lang="de-DE" b="1" dirty="0" smtClean="0"/>
              <a:t>Q = </a:t>
            </a:r>
            <a:r>
              <a:rPr lang="de-DE" b="1" dirty="0"/>
              <a:t>∀1≤</a:t>
            </a:r>
            <a:r>
              <a:rPr lang="de-DE" b="1" dirty="0" smtClean="0"/>
              <a:t>i&lt;</a:t>
            </a:r>
            <a:r>
              <a:rPr lang="de-DE" b="1" dirty="0" err="1" smtClean="0"/>
              <a:t>j≤</a:t>
            </a:r>
            <a:r>
              <a:rPr lang="de-DE" b="1" dirty="0" err="1"/>
              <a:t>n</a:t>
            </a:r>
            <a:r>
              <a:rPr lang="de-DE" b="1" dirty="0"/>
              <a:t>: </a:t>
            </a:r>
            <a:r>
              <a:rPr lang="de-DE" b="1" dirty="0" smtClean="0"/>
              <a:t>A[</a:t>
            </a:r>
            <a:r>
              <a:rPr lang="de-DE" b="1" dirty="0"/>
              <a:t>i] ≤ </a:t>
            </a:r>
            <a:r>
              <a:rPr lang="de-DE" b="1" dirty="0" smtClean="0"/>
              <a:t>A[</a:t>
            </a:r>
            <a:r>
              <a:rPr lang="de-DE" b="1" dirty="0" err="1"/>
              <a:t>j</a:t>
            </a:r>
            <a:r>
              <a:rPr lang="de-DE" b="1" dirty="0" smtClean="0"/>
              <a:t>]</a:t>
            </a:r>
          </a:p>
          <a:p>
            <a:pPr lvl="2"/>
            <a:r>
              <a:rPr lang="de-DE" dirty="0" smtClean="0"/>
              <a:t>Nebenbedingung: nur „konstant“ viel zusätzlicher Speicher</a:t>
            </a:r>
            <a:br>
              <a:rPr lang="de-DE" dirty="0" smtClean="0"/>
            </a:br>
            <a:r>
              <a:rPr lang="de-DE" dirty="0" smtClean="0"/>
              <a:t>(feste Anzahl von Hilfsvariablen)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339752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C.A.R. Hoare, An </a:t>
            </a:r>
            <a:r>
              <a:rPr lang="de-DE" sz="1200" dirty="0" err="1">
                <a:solidFill>
                  <a:srgbClr val="0000FF"/>
                </a:solidFill>
              </a:rPr>
              <a:t>axiomatic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basis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for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computer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programming</a:t>
            </a:r>
            <a:r>
              <a:rPr lang="de-DE" sz="1200" dirty="0">
                <a:solidFill>
                  <a:srgbClr val="0000FF"/>
                </a:solidFill>
              </a:rPr>
              <a:t>. Communications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ACM, Vol. 12, S. 567 - 583, </a:t>
            </a:r>
            <a:r>
              <a:rPr lang="de-DE" sz="1200" b="1" dirty="0">
                <a:solidFill>
                  <a:srgbClr val="FF0000"/>
                </a:solidFill>
              </a:rPr>
              <a:t>1969</a:t>
            </a:r>
          </a:p>
        </p:txBody>
      </p:sp>
    </p:spTree>
    <p:extLst>
      <p:ext uri="{BB962C8B-B14F-4D97-AF65-F5344CB8AC3E}">
        <p14:creationId xmlns:p14="http://schemas.microsoft.com/office/powerpoint/2010/main" val="14916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In-situ-Sortieren: Problemanalyse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435280" cy="5184353"/>
          </a:xfrm>
        </p:spPr>
        <p:txBody>
          <a:bodyPr/>
          <a:lstStyle/>
          <a:p>
            <a:r>
              <a:rPr lang="de-DE" dirty="0" smtClean="0"/>
              <a:t>Felder erlauben </a:t>
            </a:r>
            <a:r>
              <a:rPr lang="de-DE" b="1" dirty="0" smtClean="0"/>
              <a:t>wahlfreien</a:t>
            </a:r>
            <a:r>
              <a:rPr lang="de-DE" dirty="0" smtClean="0"/>
              <a:t> Zugriff auf Elemente</a:t>
            </a:r>
          </a:p>
          <a:p>
            <a:pPr lvl="1"/>
            <a:r>
              <a:rPr lang="de-DE" sz="2000" b="1" dirty="0" smtClean="0"/>
              <a:t>Zugriffszeit</a:t>
            </a:r>
            <a:r>
              <a:rPr lang="de-DE" sz="2000" dirty="0" smtClean="0"/>
              <a:t> für ein Feld </a:t>
            </a:r>
            <a:r>
              <a:rPr lang="de-DE" sz="2000" b="1" dirty="0" smtClean="0"/>
              <a:t>konstant</a:t>
            </a:r>
            <a:r>
              <a:rPr lang="de-DE" sz="2000" dirty="0" smtClean="0"/>
              <a:t> </a:t>
            </a:r>
            <a:br>
              <a:rPr lang="de-DE" sz="2000" dirty="0" smtClean="0"/>
            </a:br>
            <a:r>
              <a:rPr lang="de-DE" sz="2000" dirty="0" smtClean="0"/>
              <a:t>(d.h. sie hängt nicht vom Indexwert ab)</a:t>
            </a:r>
          </a:p>
          <a:p>
            <a:pPr lvl="1"/>
            <a:r>
              <a:rPr lang="de-DE" sz="2000" dirty="0" smtClean="0"/>
              <a:t>Idealisierende Annahme (gilt nicht für moderne Computer)</a:t>
            </a:r>
          </a:p>
          <a:p>
            <a:r>
              <a:rPr lang="de-DE" dirty="0" smtClean="0"/>
              <a:t>Es gibt keine Aussage darüber, ob die Feldinhalte schon sortiert sind, eine willkürliche Reihenfolge haben, oder umgekehrt sortiert sind</a:t>
            </a:r>
          </a:p>
          <a:p>
            <a:pPr lvl="1"/>
            <a:r>
              <a:rPr lang="de-DE" sz="2000" dirty="0" smtClean="0"/>
              <a:t>Vielleicht lassen sich solche „</a:t>
            </a:r>
            <a:r>
              <a:rPr lang="de-DE" sz="2000" b="1" dirty="0" smtClean="0"/>
              <a:t>erwarteten Eingaben</a:t>
            </a:r>
            <a:r>
              <a:rPr lang="de-DE" sz="2000" smtClean="0"/>
              <a:t>“ </a:t>
            </a:r>
            <a:br>
              <a:rPr lang="de-DE" sz="2000" smtClean="0"/>
            </a:br>
            <a:r>
              <a:rPr lang="de-DE" sz="2000" smtClean="0"/>
              <a:t>aber </a:t>
            </a:r>
            <a:r>
              <a:rPr lang="de-DE" sz="2000" dirty="0" smtClean="0"/>
              <a:t>in der Praxis feststellen</a:t>
            </a:r>
          </a:p>
          <a:p>
            <a:r>
              <a:rPr lang="de-DE" b="1" dirty="0" smtClean="0"/>
              <a:t>Aufwand das Problem zu lösen</a:t>
            </a:r>
            <a:r>
              <a:rPr lang="de-DE" dirty="0" smtClean="0"/>
              <a:t>: Man kann leicht sehen, dass jedes Element „falsch positioniert“ sein kann</a:t>
            </a:r>
          </a:p>
          <a:p>
            <a:pPr lvl="1"/>
            <a:r>
              <a:rPr lang="de-DE" sz="2000" b="1" dirty="0" smtClean="0"/>
              <a:t>Mindestaufwand</a:t>
            </a:r>
            <a:r>
              <a:rPr lang="de-DE" sz="2000" dirty="0" smtClean="0"/>
              <a:t> im allgemeinen Fall: </a:t>
            </a:r>
            <a:r>
              <a:rPr lang="de-DE" sz="2000" dirty="0" err="1" smtClean="0"/>
              <a:t>n</a:t>
            </a:r>
            <a:r>
              <a:rPr lang="de-DE" sz="2000" dirty="0" smtClean="0"/>
              <a:t> Bewegungen</a:t>
            </a:r>
          </a:p>
          <a:p>
            <a:pPr lvl="1"/>
            <a:r>
              <a:rPr lang="de-DE" sz="2000" b="1" dirty="0" smtClean="0"/>
              <a:t>Maximalaufwand</a:t>
            </a:r>
            <a:r>
              <a:rPr lang="de-DE" sz="2000" dirty="0" smtClean="0"/>
              <a:t> in Abhängigkeit von </a:t>
            </a:r>
            <a:r>
              <a:rPr lang="de-DE" sz="2000" dirty="0" err="1" smtClean="0"/>
              <a:t>n</a:t>
            </a:r>
            <a:r>
              <a:rPr lang="de-DE" sz="2000" dirty="0" smtClean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22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Aufwand zur Lösung eines Problems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96975"/>
            <a:ext cx="8363272" cy="4968875"/>
          </a:xfrm>
        </p:spPr>
        <p:txBody>
          <a:bodyPr/>
          <a:lstStyle/>
          <a:p>
            <a:r>
              <a:rPr lang="de-DE" sz="2400" dirty="0" smtClean="0"/>
              <a:t>Gegeben ein </a:t>
            </a:r>
            <a:r>
              <a:rPr lang="de-DE" sz="2400" b="1" dirty="0" smtClean="0"/>
              <a:t>Problem</a:t>
            </a:r>
            <a:r>
              <a:rPr lang="de-DE" sz="2400" dirty="0" smtClean="0"/>
              <a:t> (hier: In-situ-Sortierproblem)</a:t>
            </a:r>
          </a:p>
          <a:p>
            <a:pPr lvl="1"/>
            <a:r>
              <a:rPr lang="de-DE" sz="2000" dirty="0" smtClean="0"/>
              <a:t>Damit verbundene Fragen:</a:t>
            </a:r>
          </a:p>
          <a:p>
            <a:pPr lvl="2"/>
            <a:r>
              <a:rPr lang="de-DE" sz="2000" dirty="0" smtClean="0"/>
              <a:t>Wie „langsam“ muss ein Algorithmus sein, damit alle möglichen Probleminstanzen korrekt gelöst werden?</a:t>
            </a:r>
          </a:p>
          <a:p>
            <a:pPr lvl="2"/>
            <a:r>
              <a:rPr lang="de-DE" sz="2000" dirty="0" smtClean="0"/>
              <a:t>Oder: Wenn wir schon einen Algorithmus haben, </a:t>
            </a:r>
            <a:br>
              <a:rPr lang="de-DE" sz="2000" dirty="0" smtClean="0"/>
            </a:br>
            <a:r>
              <a:rPr lang="de-DE" sz="2000" dirty="0" smtClean="0"/>
              <a:t>können wir noch einen „substantiell besseren“ finden?</a:t>
            </a:r>
          </a:p>
          <a:p>
            <a:r>
              <a:rPr lang="de-DE" sz="2400" dirty="0" smtClean="0"/>
              <a:t>Jedes Eingabefeld A stellt eine </a:t>
            </a:r>
            <a:r>
              <a:rPr lang="de-DE" sz="2400" b="1" dirty="0" smtClean="0"/>
              <a:t>Probleminstanz</a:t>
            </a:r>
            <a:r>
              <a:rPr lang="de-DE" sz="2400" dirty="0" smtClean="0"/>
              <a:t> dar</a:t>
            </a:r>
          </a:p>
          <a:p>
            <a:r>
              <a:rPr lang="de-DE" sz="2400" dirty="0" smtClean="0"/>
              <a:t>Notwendiger Aufwand in Abhängigkeit von der Eingabegröße heißt </a:t>
            </a:r>
            <a:r>
              <a:rPr lang="de-DE" sz="2400" b="1" dirty="0" smtClean="0"/>
              <a:t>Komplexität eines Problems</a:t>
            </a:r>
          </a:p>
          <a:p>
            <a:pPr lvl="1"/>
            <a:r>
              <a:rPr lang="de-DE" sz="2000" dirty="0" smtClean="0"/>
              <a:t>Anzahl der notwendigen Verarbeitungsschritte in Abhängigkeit der Größe der Eingabe (hier: Anzahl der Elemente des Feldes A)</a:t>
            </a:r>
          </a:p>
          <a:p>
            <a:pPr lvl="1"/>
            <a:r>
              <a:rPr lang="de-DE" sz="2000" dirty="0"/>
              <a:t>Komplexität durch </a:t>
            </a:r>
            <a:r>
              <a:rPr lang="de-DE" sz="2000" dirty="0" smtClean="0"/>
              <a:t>jeweils </a:t>
            </a:r>
            <a:r>
              <a:rPr lang="de-DE" sz="2000" dirty="0"/>
              <a:t>„schlimmste“ Probleminstanz </a:t>
            </a:r>
            <a:r>
              <a:rPr lang="de-DE" sz="2000" dirty="0" smtClean="0"/>
              <a:t>bestimmt</a:t>
            </a:r>
          </a:p>
          <a:p>
            <a:pPr lvl="1"/>
            <a:r>
              <a:rPr lang="de-DE" sz="2000" dirty="0" smtClean="0"/>
              <a:t>Einzelne Probleminstanzen können evtl. weniger Schritte benötigen</a:t>
            </a: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01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Beispiel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2: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Sortierung</a:t>
            </a: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07505" y="2636912"/>
            <a:ext cx="8208912" cy="39604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07504" y="1052736"/>
            <a:ext cx="9073008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: 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A = [4, 7, 3, 5, 9, 1]</a:t>
            </a:r>
          </a:p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Gesucht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: In-situ-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Sortierverfahren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(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aufsteigend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Aufgabe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: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Entwickle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“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Idee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”</a:t>
            </a: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pic>
        <p:nvPicPr>
          <p:cNvPr id="5" name="Bild 4" descr="insertion-sor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745192"/>
            <a:ext cx="6415732" cy="2780151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843808" y="2708920"/>
            <a:ext cx="5200773" cy="1017404"/>
            <a:chOff x="2843808" y="2708920"/>
            <a:chExt cx="5200773" cy="1017404"/>
          </a:xfrm>
        </p:grpSpPr>
        <p:grpSp>
          <p:nvGrpSpPr>
            <p:cNvPr id="13" name="Gruppierung 12"/>
            <p:cNvGrpSpPr/>
            <p:nvPr/>
          </p:nvGrpSpPr>
          <p:grpSpPr>
            <a:xfrm>
              <a:off x="2843808" y="2708920"/>
              <a:ext cx="5200773" cy="1008112"/>
              <a:chOff x="2843808" y="2708920"/>
              <a:chExt cx="5200773" cy="1008112"/>
            </a:xfrm>
          </p:grpSpPr>
          <p:pic>
            <p:nvPicPr>
              <p:cNvPr id="9" name="Bild 8" descr="Screen Shot 2015-04-05 at 20.09.47.p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43170" y="2708920"/>
                <a:ext cx="4401411" cy="1008112"/>
              </a:xfrm>
              <a:prstGeom prst="rect">
                <a:avLst/>
              </a:prstGeom>
            </p:spPr>
          </p:pic>
          <p:cxnSp>
            <p:nvCxnSpPr>
              <p:cNvPr id="11" name="Gerade Verbindung mit Pfeil 10"/>
              <p:cNvCxnSpPr/>
              <p:nvPr/>
            </p:nvCxnSpPr>
            <p:spPr>
              <a:xfrm>
                <a:off x="3131840" y="2924944"/>
                <a:ext cx="504056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feld 11"/>
              <p:cNvSpPr txBox="1"/>
              <p:nvPr/>
            </p:nvSpPr>
            <p:spPr>
              <a:xfrm>
                <a:off x="2843808" y="2708920"/>
                <a:ext cx="3259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A</a:t>
                </a:r>
                <a:endParaRPr lang="de-DE" dirty="0"/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5868144" y="3356992"/>
              <a:ext cx="24077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mtClean="0"/>
                <a:t>j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14162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Entwurfsmuster / Entwurfsverfahren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Schrittweise Berechnung</a:t>
            </a:r>
          </a:p>
          <a:p>
            <a:pPr lvl="1"/>
            <a:r>
              <a:rPr lang="de-DE" dirty="0" smtClean="0"/>
              <a:t>Beispiel: Bestimmung </a:t>
            </a:r>
            <a:r>
              <a:rPr lang="de-DE" dirty="0"/>
              <a:t>der Summe eines Feldes </a:t>
            </a:r>
            <a:r>
              <a:rPr lang="de-DE" dirty="0" smtClean="0"/>
              <a:t>durch Aufsummierung von Feldelementen</a:t>
            </a:r>
          </a:p>
          <a:p>
            <a:r>
              <a:rPr lang="de-DE" dirty="0" smtClean="0"/>
              <a:t>Ein-Schritt-</a:t>
            </a:r>
            <a:r>
              <a:rPr lang="de-DE" dirty="0" err="1" smtClean="0"/>
              <a:t>Berechnng</a:t>
            </a:r>
            <a:endParaRPr lang="de-DE" dirty="0" smtClean="0"/>
          </a:p>
          <a:p>
            <a:pPr lvl="1"/>
            <a:r>
              <a:rPr lang="de-DE" dirty="0" smtClean="0"/>
              <a:t>Beispiel: Bestimmung der Summe eines Feldes ohne die Feldelemente selbst zu betrachten (geht nur unter Annahmen)</a:t>
            </a:r>
          </a:p>
          <a:p>
            <a:r>
              <a:rPr lang="de-DE" dirty="0" smtClean="0"/>
              <a:t>Verkleinerungsprinzip</a:t>
            </a:r>
          </a:p>
          <a:p>
            <a:pPr lvl="1"/>
            <a:r>
              <a:rPr lang="de-DE" dirty="0" smtClean="0"/>
              <a:t>Beispiel: Sortierung eines Feldes</a:t>
            </a:r>
          </a:p>
          <a:p>
            <a:pPr lvl="2"/>
            <a:r>
              <a:rPr lang="de-DE" dirty="0" smtClean="0"/>
              <a:t>Unsortierter Teil wird immer kleiner, letztlich leer</a:t>
            </a:r>
          </a:p>
          <a:p>
            <a:pPr lvl="2"/>
            <a:r>
              <a:rPr lang="de-DE" dirty="0" smtClean="0"/>
              <a:t>Umgekehrt: Sortierter Teil wird immer größer, umfasst am Ende alles </a:t>
            </a:r>
            <a:r>
              <a:rPr lang="de-DE" dirty="0" smtClean="0">
                <a:sym typeface="Wingdings"/>
              </a:rPr>
              <a:t> Sortierung erreicht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Teilnehmerkreis und Voraussetzungen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 smtClean="0"/>
              <a:t>Studiengänge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Informatik</a:t>
            </a:r>
            <a:endParaRPr lang="de-DE" sz="1800" dirty="0"/>
          </a:p>
          <a:p>
            <a:pPr>
              <a:defRPr/>
            </a:pPr>
            <a:r>
              <a:rPr lang="de-DE" sz="1800" dirty="0" smtClean="0"/>
              <a:t>Bachelor/Master </a:t>
            </a:r>
            <a:r>
              <a:rPr lang="de-DE" sz="1800" b="1" dirty="0" smtClean="0"/>
              <a:t>Mathematik in Medizin und Lebenswissenschaften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 smtClean="0"/>
              <a:t>Medieninformatik</a:t>
            </a:r>
            <a:endParaRPr lang="de-DE" sz="1800" dirty="0"/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Medizinische Ingenieurwissenschaft</a:t>
            </a:r>
            <a:endParaRPr lang="de-DE" sz="1800" dirty="0"/>
          </a:p>
          <a:p>
            <a:pPr>
              <a:defRPr/>
            </a:pPr>
            <a:r>
              <a:rPr lang="de-DE" sz="1800" dirty="0" smtClean="0"/>
              <a:t>Bachelor </a:t>
            </a:r>
            <a:r>
              <a:rPr lang="de-DE" sz="1800" b="1" dirty="0"/>
              <a:t>Medizinische </a:t>
            </a:r>
            <a:r>
              <a:rPr lang="de-DE" sz="1800" b="1" dirty="0" smtClean="0"/>
              <a:t>Informatik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 smtClean="0"/>
              <a:t>IT-Sicherheit</a:t>
            </a:r>
            <a:endParaRPr lang="de-DE" sz="1800" b="1" dirty="0"/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 smtClean="0"/>
              <a:t>Robotik und Autonome Systeme</a:t>
            </a:r>
            <a:endParaRPr lang="de-DE" sz="1800" b="1" dirty="0"/>
          </a:p>
          <a:p>
            <a:pPr>
              <a:defRPr/>
            </a:pPr>
            <a:endParaRPr lang="de-DE" sz="1800" b="1" dirty="0" smtClean="0"/>
          </a:p>
          <a:p>
            <a:pPr marL="0" indent="0">
              <a:buFontTx/>
              <a:buNone/>
              <a:defRPr/>
            </a:pPr>
            <a:r>
              <a:rPr lang="de-DE" sz="1800" b="1" dirty="0" smtClean="0"/>
              <a:t>Voraussetzungen</a:t>
            </a:r>
            <a:endParaRPr lang="de-DE" sz="1800" dirty="0" smtClean="0"/>
          </a:p>
          <a:p>
            <a:pPr>
              <a:defRPr/>
            </a:pPr>
            <a:r>
              <a:rPr lang="de-DE" sz="1800" dirty="0" smtClean="0"/>
              <a:t>Einführung in die Programmierung</a:t>
            </a:r>
          </a:p>
          <a:p>
            <a:pPr>
              <a:defRPr/>
            </a:pPr>
            <a:r>
              <a:rPr lang="de-DE" sz="1800" dirty="0" smtClean="0"/>
              <a:t>Lineare Algebra und Diskrete Strukturen 1</a:t>
            </a:r>
          </a:p>
          <a:p>
            <a:pPr marL="0" indent="0">
              <a:buFontTx/>
              <a:buNone/>
              <a:defRPr/>
            </a:pPr>
            <a:endParaRPr lang="de-DE" sz="1800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189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ea typeface="ＭＳ Ｐゴシック" charset="0"/>
              </a:rPr>
              <a:t>Zusammenfassung: Entwurfsmuster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 smtClean="0"/>
              <a:t>In dieser Vorlesungseinheit:</a:t>
            </a:r>
          </a:p>
          <a:p>
            <a:pPr lvl="1">
              <a:spcBef>
                <a:spcPts val="500"/>
              </a:spcBef>
            </a:pPr>
            <a:r>
              <a:rPr lang="de-DE" sz="2000" dirty="0" smtClean="0"/>
              <a:t>Schrittweise Berechnung</a:t>
            </a:r>
          </a:p>
          <a:p>
            <a:pPr lvl="1">
              <a:spcBef>
                <a:spcPts val="500"/>
              </a:spcBef>
            </a:pPr>
            <a:r>
              <a:rPr lang="de-DE" sz="2000" dirty="0" smtClean="0"/>
              <a:t>Ein-Schritt-Berechnung</a:t>
            </a:r>
          </a:p>
          <a:p>
            <a:pPr lvl="1">
              <a:spcBef>
                <a:spcPts val="500"/>
              </a:spcBef>
            </a:pPr>
            <a:r>
              <a:rPr lang="de-DE" sz="2000" dirty="0" smtClean="0"/>
              <a:t>Verkleinerungsprinzip</a:t>
            </a:r>
          </a:p>
          <a:p>
            <a:pPr>
              <a:spcBef>
                <a:spcPts val="500"/>
              </a:spcBef>
            </a:pPr>
            <a:r>
              <a:rPr lang="de-DE" dirty="0" smtClean="0"/>
              <a:t>Nächste Vorlesung</a:t>
            </a:r>
          </a:p>
          <a:p>
            <a:pPr lvl="1">
              <a:spcBef>
                <a:spcPts val="500"/>
              </a:spcBef>
            </a:pPr>
            <a:r>
              <a:rPr lang="de-DE" sz="2000" dirty="0" smtClean="0"/>
              <a:t>Teile </a:t>
            </a:r>
            <a:r>
              <a:rPr lang="de-DE" sz="2000" dirty="0"/>
              <a:t>und </a:t>
            </a:r>
            <a:r>
              <a:rPr lang="de-DE" sz="2000" dirty="0" smtClean="0"/>
              <a:t>Herrsche</a:t>
            </a:r>
            <a:endParaRPr lang="de-DE" dirty="0" smtClean="0"/>
          </a:p>
          <a:p>
            <a:pPr>
              <a:spcBef>
                <a:spcPts val="500"/>
              </a:spcBef>
            </a:pPr>
            <a:r>
              <a:rPr lang="de-DE" dirty="0" smtClean="0"/>
              <a:t>„Später“:</a:t>
            </a:r>
          </a:p>
          <a:p>
            <a:pPr lvl="1">
              <a:spcBef>
                <a:spcPts val="500"/>
              </a:spcBef>
            </a:pPr>
            <a:r>
              <a:rPr lang="de-DE" sz="2000" dirty="0" smtClean="0"/>
              <a:t>Vollständige Suchverfahren </a:t>
            </a:r>
            <a:br>
              <a:rPr lang="de-DE" sz="2000" dirty="0" smtClean="0"/>
            </a:br>
            <a:r>
              <a:rPr lang="de-DE" sz="2000" dirty="0" smtClean="0"/>
              <a:t>(z.B. Rücksetzen, </a:t>
            </a:r>
            <a:r>
              <a:rPr lang="de-DE" sz="2000" dirty="0"/>
              <a:t>V</a:t>
            </a:r>
            <a:r>
              <a:rPr lang="de-DE" sz="2000" dirty="0" smtClean="0"/>
              <a:t>erzweigen und Begrenzen)</a:t>
            </a:r>
          </a:p>
          <a:p>
            <a:pPr lvl="1">
              <a:spcBef>
                <a:spcPts val="500"/>
              </a:spcBef>
            </a:pPr>
            <a:r>
              <a:rPr lang="de-DE" sz="2000" dirty="0" smtClean="0"/>
              <a:t>Approximative Such- und Berechnungsverfahren </a:t>
            </a:r>
            <a:br>
              <a:rPr lang="de-DE" sz="2000" dirty="0" smtClean="0"/>
            </a:br>
            <a:r>
              <a:rPr lang="de-DE" sz="2000" dirty="0" smtClean="0"/>
              <a:t>(</a:t>
            </a:r>
            <a:r>
              <a:rPr lang="de-DE" sz="2000" dirty="0"/>
              <a:t>z.B. gierige Suche)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Schrittweise Annäherung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Dynamisches </a:t>
            </a:r>
            <a:r>
              <a:rPr lang="de-DE" sz="2000" dirty="0" smtClean="0"/>
              <a:t>Programmieren (Berechnung von Teilen und deren Kombination, Wiederverwendung von Zwischenergebnissen)</a:t>
            </a:r>
            <a:endParaRPr lang="de-DE" sz="2000" dirty="0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24566"/>
              </p:ext>
            </p:extLst>
          </p:nvPr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6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47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j-cs"/>
              </a:rPr>
              <a:t>Organisatorisches: Übungen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400" b="1" dirty="0" smtClean="0"/>
              <a:t>Start</a:t>
            </a:r>
            <a:r>
              <a:rPr lang="de-DE" sz="2400" dirty="0" smtClean="0"/>
              <a:t>: Montag, 16. April 2018 </a:t>
            </a:r>
          </a:p>
          <a:p>
            <a:pPr>
              <a:defRPr/>
            </a:pPr>
            <a:r>
              <a:rPr lang="de-DE" sz="2400" b="1" dirty="0" smtClean="0"/>
              <a:t>Übungen</a:t>
            </a:r>
            <a:r>
              <a:rPr lang="de-DE" sz="2400" dirty="0" smtClean="0"/>
              <a:t>: Montags</a:t>
            </a:r>
            <a:br>
              <a:rPr lang="de-DE" sz="2400" dirty="0" smtClean="0"/>
            </a:br>
            <a:r>
              <a:rPr lang="de-DE" sz="2400" dirty="0" smtClean="0"/>
              <a:t>Anmeldung über </a:t>
            </a:r>
            <a:r>
              <a:rPr lang="de-DE" sz="2400" dirty="0" err="1" smtClean="0"/>
              <a:t>Moodle</a:t>
            </a:r>
            <a:r>
              <a:rPr lang="de-DE" sz="2400" dirty="0" smtClean="0"/>
              <a:t> nach dieser Veranstaltung (18.00 h)</a:t>
            </a:r>
          </a:p>
          <a:p>
            <a:pPr>
              <a:defRPr/>
            </a:pPr>
            <a:r>
              <a:rPr lang="de-DE" sz="2400" b="1" dirty="0" smtClean="0"/>
              <a:t>Übungsaufgaben</a:t>
            </a:r>
            <a:r>
              <a:rPr lang="de-DE" sz="2400" dirty="0" smtClean="0"/>
              <a:t> stehen jeweils kurz nach der Vorlesung </a:t>
            </a:r>
            <a:br>
              <a:rPr lang="de-DE" sz="2400" dirty="0" smtClean="0"/>
            </a:br>
            <a:r>
              <a:rPr lang="de-DE" sz="2400" dirty="0" smtClean="0"/>
              <a:t>am Freitag über </a:t>
            </a:r>
            <a:r>
              <a:rPr lang="de-DE" sz="2400" dirty="0" err="1" smtClean="0"/>
              <a:t>Moodle</a:t>
            </a:r>
            <a:r>
              <a:rPr lang="de-DE" sz="2400" dirty="0" smtClean="0"/>
              <a:t> bereit</a:t>
            </a:r>
          </a:p>
          <a:p>
            <a:pPr>
              <a:defRPr/>
            </a:pPr>
            <a:r>
              <a:rPr lang="de-DE" sz="2400" dirty="0"/>
              <a:t>Aufgaben sollen in einer </a:t>
            </a:r>
            <a:r>
              <a:rPr lang="de-DE" sz="2400" b="1" dirty="0"/>
              <a:t>2-er Gruppe </a:t>
            </a:r>
            <a:r>
              <a:rPr lang="de-DE" sz="2400" dirty="0"/>
              <a:t>bearbeitet werden</a:t>
            </a:r>
          </a:p>
          <a:p>
            <a:pPr>
              <a:defRPr/>
            </a:pPr>
            <a:r>
              <a:rPr lang="de-DE" sz="2400" b="1" dirty="0" smtClean="0"/>
              <a:t>Abgabe</a:t>
            </a:r>
            <a:r>
              <a:rPr lang="de-DE" sz="2400" dirty="0" smtClean="0"/>
              <a:t> </a:t>
            </a:r>
            <a:r>
              <a:rPr lang="de-DE" sz="2400" b="1" dirty="0" smtClean="0"/>
              <a:t>der Lösungen </a:t>
            </a:r>
            <a:r>
              <a:rPr lang="de-DE" sz="2400" dirty="0" smtClean="0"/>
              <a:t>erfolgt bis Donnerstag in der jeweils folgenden Woche nach Ausgabe bis 12 Uhr in der IFIS-Teeküche (1 Kasten pro Gruppe)</a:t>
            </a:r>
          </a:p>
          <a:p>
            <a:pPr>
              <a:defRPr/>
            </a:pPr>
            <a:r>
              <a:rPr lang="de-DE" sz="2400" dirty="0" smtClean="0"/>
              <a:t>Bei Programmieraufgaben: C++ oder Java</a:t>
            </a:r>
          </a:p>
          <a:p>
            <a:pPr>
              <a:defRPr/>
            </a:pPr>
            <a:r>
              <a:rPr lang="de-DE" sz="2400" dirty="0" smtClean="0"/>
              <a:t>Bitte unbedingt Namen, Matrikelnummern und Übungsgruppennummern auf Abgaben vermerken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Organisatorisches: </a:t>
            </a:r>
            <a:r>
              <a:rPr lang="de-DE" dirty="0" smtClean="0"/>
              <a:t>Prüfung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Die </a:t>
            </a:r>
            <a:r>
              <a:rPr lang="de-DE" b="1" dirty="0" smtClean="0"/>
              <a:t>Eintragung in den Kurs </a:t>
            </a:r>
            <a:r>
              <a:rPr lang="de-DE" dirty="0" smtClean="0"/>
              <a:t>und in eine Übungsgruppe ist </a:t>
            </a:r>
            <a:r>
              <a:rPr lang="de-DE" b="1" dirty="0" smtClean="0"/>
              <a:t>Voraussetzung</a:t>
            </a:r>
            <a:r>
              <a:rPr lang="de-DE" dirty="0" smtClean="0"/>
              <a:t>, um an dem Modul Algorithmen </a:t>
            </a:r>
            <a:r>
              <a:rPr lang="de-DE" smtClean="0"/>
              <a:t>und Datenstrukturen teilnehmen </a:t>
            </a:r>
            <a:r>
              <a:rPr lang="de-DE" dirty="0" smtClean="0"/>
              <a:t>zu können und Zugriff auf die Unterlagen zu erhalten</a:t>
            </a:r>
          </a:p>
          <a:p>
            <a:pPr>
              <a:defRPr/>
            </a:pPr>
            <a:r>
              <a:rPr lang="de-DE" dirty="0" smtClean="0"/>
              <a:t>Am Ende des Semesters findet eine </a:t>
            </a:r>
            <a:r>
              <a:rPr lang="de-DE" b="1" dirty="0" smtClean="0"/>
              <a:t>Klausur</a:t>
            </a:r>
            <a:r>
              <a:rPr lang="de-DE" dirty="0" smtClean="0"/>
              <a:t> statt</a:t>
            </a:r>
          </a:p>
          <a:p>
            <a:pPr>
              <a:defRPr/>
            </a:pPr>
            <a:r>
              <a:rPr lang="de-DE" b="1" dirty="0" smtClean="0"/>
              <a:t>Voraussetzung</a:t>
            </a:r>
            <a:r>
              <a:rPr lang="de-DE" dirty="0" smtClean="0"/>
              <a:t> zur Teilnahme an der Klausur sind mindestens </a:t>
            </a:r>
            <a:r>
              <a:rPr lang="de-DE" b="1" dirty="0" smtClean="0"/>
              <a:t>50% der gesamtmöglichen Punkte aller Übungszettel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Literatur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de-DE" sz="2400" dirty="0" smtClean="0"/>
          </a:p>
          <a:p>
            <a:pPr marL="0" indent="0">
              <a:buFontTx/>
              <a:buNone/>
              <a:defRPr/>
            </a:pPr>
            <a:r>
              <a:rPr lang="de-DE" sz="2400" dirty="0" err="1" smtClean="0"/>
              <a:t>Th</a:t>
            </a:r>
            <a:r>
              <a:rPr lang="de-DE" sz="2400" dirty="0" smtClean="0"/>
              <a:t>. </a:t>
            </a:r>
            <a:r>
              <a:rPr lang="de-DE" sz="2400" dirty="0" err="1" smtClean="0"/>
              <a:t>Cormen</a:t>
            </a:r>
            <a:r>
              <a:rPr lang="de-DE" sz="2400" dirty="0" smtClean="0"/>
              <a:t>, C.E. </a:t>
            </a:r>
            <a:r>
              <a:rPr lang="de-DE" sz="2400" dirty="0" err="1" smtClean="0"/>
              <a:t>Leiserson</a:t>
            </a:r>
            <a:r>
              <a:rPr lang="de-DE" sz="2400" dirty="0" smtClean="0"/>
              <a:t>, R. </a:t>
            </a:r>
            <a:r>
              <a:rPr lang="de-DE" sz="2400" dirty="0" err="1" smtClean="0"/>
              <a:t>Rivest</a:t>
            </a:r>
            <a:r>
              <a:rPr lang="de-DE" sz="2400" dirty="0" smtClean="0"/>
              <a:t>, C. Stein, </a:t>
            </a:r>
            <a:br>
              <a:rPr lang="de-DE" sz="2400" dirty="0" smtClean="0"/>
            </a:br>
            <a:r>
              <a:rPr lang="de-DE" sz="2400" i="1" dirty="0" smtClean="0"/>
              <a:t>Algorithmen: Eine Einführung</a:t>
            </a:r>
            <a:r>
              <a:rPr lang="de-DE" sz="2400" dirty="0" smtClean="0"/>
              <a:t>, </a:t>
            </a:r>
            <a:br>
              <a:rPr lang="de-DE" sz="2400" dirty="0" smtClean="0"/>
            </a:br>
            <a:r>
              <a:rPr lang="de-DE" sz="2400" dirty="0" smtClean="0"/>
              <a:t>4. Auflage, </a:t>
            </a:r>
            <a:r>
              <a:rPr lang="de-DE" sz="2400" dirty="0" err="1" smtClean="0"/>
              <a:t>Oldenbourg</a:t>
            </a:r>
            <a:r>
              <a:rPr lang="de-DE" sz="2400" dirty="0" smtClean="0"/>
              <a:t>, 2013</a:t>
            </a:r>
          </a:p>
          <a:p>
            <a:endParaRPr lang="de-DE" sz="2400" dirty="0"/>
          </a:p>
          <a:p>
            <a:pPr marL="0" indent="0">
              <a:lnSpc>
                <a:spcPct val="90000"/>
              </a:lnSpc>
              <a:buNone/>
            </a:pPr>
            <a:r>
              <a:rPr lang="de-DE" sz="2400" dirty="0"/>
              <a:t>U. Schöning,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e-DE" sz="2400" dirty="0" err="1"/>
              <a:t>Algorithmik</a:t>
            </a:r>
            <a:r>
              <a:rPr lang="de-DE" sz="2400" dirty="0"/>
              <a:t>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e-DE" sz="2400" dirty="0"/>
              <a:t>Spektrum, 2011 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de-DE" sz="24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400" dirty="0" smtClean="0"/>
              <a:t>M. </a:t>
            </a:r>
            <a:r>
              <a:rPr lang="de-DE" sz="2400" dirty="0" err="1" smtClean="0"/>
              <a:t>Dietzfelbinger</a:t>
            </a:r>
            <a:r>
              <a:rPr lang="de-DE" sz="2400" dirty="0"/>
              <a:t>, </a:t>
            </a:r>
            <a:r>
              <a:rPr lang="de-DE" sz="2400" dirty="0" smtClean="0"/>
              <a:t>K. Mehlhorn</a:t>
            </a:r>
            <a:r>
              <a:rPr lang="de-DE" sz="2400" dirty="0"/>
              <a:t>, </a:t>
            </a:r>
            <a:r>
              <a:rPr lang="de-DE" sz="2400" dirty="0" smtClean="0"/>
              <a:t>P. Sanders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400" i="1" dirty="0" smtClean="0"/>
              <a:t>Algorithmen </a:t>
            </a:r>
            <a:r>
              <a:rPr lang="de-DE" sz="2400" i="1" dirty="0"/>
              <a:t>und Datenstrukturen - Die </a:t>
            </a:r>
            <a:r>
              <a:rPr lang="de-DE" sz="2400" i="1" dirty="0" smtClean="0"/>
              <a:t>Grundwerkzeuge,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400" dirty="0" smtClean="0"/>
              <a:t>Springer</a:t>
            </a:r>
            <a:r>
              <a:rPr lang="de-DE" sz="2400" dirty="0"/>
              <a:t>, </a:t>
            </a:r>
            <a:r>
              <a:rPr lang="de-DE" sz="2400" dirty="0" smtClean="0"/>
              <a:t>2014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de-DE" sz="2400" dirty="0" smtClean="0"/>
          </a:p>
          <a:p>
            <a:pPr marL="0" indent="0">
              <a:buFontTx/>
              <a:buNone/>
              <a:defRPr/>
            </a:pPr>
            <a:endParaRPr lang="de-DE" sz="2400" dirty="0"/>
          </a:p>
          <a:p>
            <a:pPr marL="0" indent="0">
              <a:buFontTx/>
              <a:buNone/>
              <a:defRPr/>
            </a:pPr>
            <a:endParaRPr lang="de-DE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FF411-1BD9-5C49-BB3F-E5C555FEDA06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93034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de-DE" dirty="0"/>
              <a:t>T. </a:t>
            </a:r>
            <a:r>
              <a:rPr lang="de-DE" dirty="0" smtClean="0"/>
              <a:t>Ottmann, </a:t>
            </a:r>
            <a:r>
              <a:rPr lang="de-DE" dirty="0"/>
              <a:t>P. </a:t>
            </a:r>
            <a:r>
              <a:rPr lang="de-DE" dirty="0" err="1"/>
              <a:t>Widmayer</a:t>
            </a:r>
            <a:r>
              <a:rPr lang="de-DE" dirty="0"/>
              <a:t>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e-DE" dirty="0" smtClean="0"/>
              <a:t>Algorithmen </a:t>
            </a:r>
            <a:r>
              <a:rPr lang="de-DE" dirty="0"/>
              <a:t>und Datenstrukturen, </a:t>
            </a:r>
            <a:endParaRPr lang="de-DE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de-DE" dirty="0" smtClean="0"/>
              <a:t>Spektrum 1997</a:t>
            </a:r>
            <a:endParaRPr lang="de-DE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de-DE" sz="28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800" dirty="0"/>
              <a:t>R. </a:t>
            </a:r>
            <a:r>
              <a:rPr lang="de-DE" sz="2800" dirty="0" err="1"/>
              <a:t>Sedgewick</a:t>
            </a:r>
            <a:r>
              <a:rPr lang="de-DE" sz="2800" dirty="0"/>
              <a:t>, K. Wayne,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800" i="1" dirty="0"/>
              <a:t>Algorithmen und Datenstrukturen</a:t>
            </a:r>
            <a:r>
              <a:rPr lang="de-DE" sz="2800" dirty="0"/>
              <a:t>,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800" dirty="0"/>
              <a:t>4. Auflage, Pearson, 2014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67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Ausblick über IFIS Module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b="1" dirty="0" smtClean="0"/>
              <a:t>Bachelor-Programm</a:t>
            </a:r>
          </a:p>
          <a:p>
            <a:pPr lvl="1">
              <a:defRPr/>
            </a:pPr>
            <a:r>
              <a:rPr lang="de-DE" sz="2000" dirty="0" smtClean="0">
                <a:solidFill>
                  <a:srgbClr val="008000"/>
                </a:solidFill>
              </a:rPr>
              <a:t>Algorithmen und Datenstrukturen</a:t>
            </a:r>
            <a:endParaRPr lang="de-DE" sz="2000" dirty="0">
              <a:solidFill>
                <a:srgbClr val="008000"/>
              </a:solidFill>
            </a:endParaRPr>
          </a:p>
          <a:p>
            <a:pPr lvl="1">
              <a:defRPr/>
            </a:pPr>
            <a:r>
              <a:rPr lang="de-DE" sz="2000" dirty="0" smtClean="0"/>
              <a:t>Datenbanken</a:t>
            </a:r>
          </a:p>
          <a:p>
            <a:pPr lvl="1">
              <a:defRPr/>
            </a:pPr>
            <a:r>
              <a:rPr lang="de-DE" sz="2000" dirty="0" smtClean="0"/>
              <a:t>Non-Standard-Datenbanken und Data Mining</a:t>
            </a:r>
          </a:p>
          <a:p>
            <a:pPr>
              <a:defRPr/>
            </a:pPr>
            <a:r>
              <a:rPr lang="de-DE" b="1" dirty="0" smtClean="0"/>
              <a:t>Master-Programm</a:t>
            </a:r>
          </a:p>
          <a:p>
            <a:pPr lvl="1">
              <a:defRPr/>
            </a:pPr>
            <a:r>
              <a:rPr lang="de-DE" sz="2000" dirty="0" smtClean="0"/>
              <a:t>Webbasierte Informationssysteme</a:t>
            </a:r>
          </a:p>
          <a:p>
            <a:pPr lvl="1">
              <a:defRPr/>
            </a:pPr>
            <a:r>
              <a:rPr lang="de-DE" sz="2000" dirty="0" smtClean="0"/>
              <a:t>Datenmanagement</a:t>
            </a:r>
          </a:p>
          <a:p>
            <a:pPr lvl="2">
              <a:defRPr/>
            </a:pPr>
            <a:r>
              <a:rPr lang="de-DE" sz="1800" dirty="0" smtClean="0"/>
              <a:t>Mobile und verteilte Datenbanken</a:t>
            </a:r>
          </a:p>
          <a:p>
            <a:pPr lvl="2">
              <a:defRPr/>
            </a:pPr>
            <a:r>
              <a:rPr lang="de-DE" sz="1800" dirty="0" err="1" smtClean="0"/>
              <a:t>Semantic</a:t>
            </a:r>
            <a:r>
              <a:rPr lang="de-DE" sz="1800" dirty="0" smtClean="0"/>
              <a:t> Web</a:t>
            </a:r>
          </a:p>
          <a:p>
            <a:pPr lvl="1">
              <a:defRPr/>
            </a:pPr>
            <a:r>
              <a:rPr lang="de-DE" sz="2000" dirty="0" smtClean="0"/>
              <a:t>Web </a:t>
            </a:r>
            <a:r>
              <a:rPr lang="de-DE" sz="2000" dirty="0" err="1" smtClean="0"/>
              <a:t>and</a:t>
            </a:r>
            <a:r>
              <a:rPr lang="de-DE" sz="2000" dirty="0" smtClean="0"/>
              <a:t> Data Science</a:t>
            </a:r>
          </a:p>
          <a:p>
            <a:pPr lvl="2">
              <a:defRPr/>
            </a:pPr>
            <a:r>
              <a:rPr lang="de-DE" sz="1800" dirty="0" err="1"/>
              <a:t>Foundations</a:t>
            </a:r>
            <a:r>
              <a:rPr lang="de-DE" sz="1800" dirty="0"/>
              <a:t> of </a:t>
            </a:r>
            <a:r>
              <a:rPr lang="de-DE" sz="1800" dirty="0" err="1"/>
              <a:t>Ontologies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Databases 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/>
              <a:t>Information </a:t>
            </a:r>
            <a:r>
              <a:rPr lang="de-DE" sz="1800" dirty="0" smtClean="0"/>
              <a:t>Systems</a:t>
            </a:r>
          </a:p>
          <a:p>
            <a:pPr lvl="2">
              <a:defRPr/>
            </a:pPr>
            <a:r>
              <a:rPr lang="de-DE" sz="1800" dirty="0" smtClean="0"/>
              <a:t>Web Mining </a:t>
            </a:r>
            <a:r>
              <a:rPr lang="de-DE" sz="1800" dirty="0" err="1" smtClean="0"/>
              <a:t>Agents</a:t>
            </a: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pPr>
              <a:defRPr/>
            </a:pPr>
            <a:fld id="{29DB15B7-A538-D74C-B688-B354CDC1FD41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 Lernziele in diesem Kurs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421"/>
            <a:ext cx="8229600" cy="5328915"/>
          </a:xfrm>
        </p:spPr>
        <p:txBody>
          <a:bodyPr/>
          <a:lstStyle/>
          <a:p>
            <a:r>
              <a:rPr lang="de-DE" dirty="0" smtClean="0"/>
              <a:t>Weg </a:t>
            </a:r>
            <a:r>
              <a:rPr lang="de-DE" b="1" dirty="0" smtClean="0"/>
              <a:t>vom Problem zum Algorithmus </a:t>
            </a:r>
            <a:r>
              <a:rPr lang="de-DE" dirty="0" smtClean="0"/>
              <a:t>gehen können</a:t>
            </a:r>
          </a:p>
          <a:p>
            <a:pPr lvl="1"/>
            <a:r>
              <a:rPr lang="de-DE" b="1" dirty="0" smtClean="0"/>
              <a:t>Auswahl</a:t>
            </a:r>
            <a:r>
              <a:rPr lang="de-DE" dirty="0" smtClean="0"/>
              <a:t> eines Algorithmus aus Alternativen unter Bezugnahme </a:t>
            </a:r>
            <a:r>
              <a:rPr lang="de-DE" dirty="0"/>
              <a:t>auf vorliegende Daten und deren Struktur</a:t>
            </a:r>
          </a:p>
          <a:p>
            <a:pPr lvl="1"/>
            <a:r>
              <a:rPr lang="de-DE" b="1" dirty="0" smtClean="0"/>
              <a:t>Entwicklung</a:t>
            </a:r>
            <a:r>
              <a:rPr lang="de-DE" dirty="0" smtClean="0"/>
              <a:t> eines Algorithmus mitsamt geeigneter Datenstrukturen (Terminierung, Korrektheit, ...)</a:t>
            </a:r>
          </a:p>
          <a:p>
            <a:r>
              <a:rPr lang="de-DE" b="1" dirty="0" smtClean="0"/>
              <a:t>Analyse von Algorithmen </a:t>
            </a:r>
            <a:r>
              <a:rPr lang="de-DE" dirty="0" smtClean="0"/>
              <a:t>durchführen </a:t>
            </a:r>
          </a:p>
          <a:p>
            <a:pPr lvl="1"/>
            <a:r>
              <a:rPr lang="de-DE" dirty="0" smtClean="0"/>
              <a:t>Anwachsen der Laufzeit bei Vergrößerung der Eingabe</a:t>
            </a:r>
          </a:p>
          <a:p>
            <a:r>
              <a:rPr lang="de-DE" dirty="0" smtClean="0"/>
              <a:t>Erste Schritte in Bezug auf die </a:t>
            </a:r>
            <a:r>
              <a:rPr lang="de-DE" b="1" dirty="0" smtClean="0"/>
              <a:t>Analyse von Problemen </a:t>
            </a:r>
            <a:r>
              <a:rPr lang="de-DE" dirty="0" smtClean="0"/>
              <a:t>gehen können </a:t>
            </a:r>
          </a:p>
          <a:p>
            <a:pPr lvl="1"/>
            <a:r>
              <a:rPr lang="de-DE" dirty="0" smtClean="0"/>
              <a:t>Ja, Probleme sind etwas anderes als Algorithmen!</a:t>
            </a:r>
          </a:p>
          <a:p>
            <a:pPr lvl="1"/>
            <a:r>
              <a:rPr lang="de-DE" dirty="0" smtClean="0"/>
              <a:t>Probleme können in gewisser Weise „</a:t>
            </a:r>
            <a:r>
              <a:rPr lang="de-DE" dirty="0"/>
              <a:t>schwer“ sein</a:t>
            </a:r>
            <a:endParaRPr lang="de-DE" dirty="0" smtClean="0"/>
          </a:p>
          <a:p>
            <a:pPr lvl="1"/>
            <a:r>
              <a:rPr lang="de-DE" dirty="0"/>
              <a:t>Prüfung, ob Algorithmus </a:t>
            </a:r>
            <a:r>
              <a:rPr lang="de-DE" dirty="0" smtClean="0"/>
              <a:t>optimal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77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Beispielproblem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Summe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der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Elemente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</a:b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eines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Feldes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A[1..n]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bestimmen</a:t>
            </a: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395536" y="2348880"/>
            <a:ext cx="7776863" cy="28992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de-DE" sz="3600" dirty="0" smtClean="0"/>
              <a:t>summe(A) = </a:t>
            </a:r>
            <a:endParaRPr lang="de-DE" sz="3600" dirty="0"/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3600" dirty="0" smtClean="0"/>
              <a:t>Aufwand</a:t>
            </a:r>
            <a:r>
              <a:rPr lang="de-DE" sz="3600" dirty="0"/>
              <a:t>? 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3600" dirty="0" smtClean="0"/>
              <a:t>Wenn A </a:t>
            </a:r>
            <a:r>
              <a:rPr lang="de-DE" sz="3600" dirty="0" err="1" smtClean="0"/>
              <a:t>n</a:t>
            </a:r>
            <a:r>
              <a:rPr lang="de-DE" sz="3600" dirty="0" smtClean="0"/>
              <a:t> Elemente hat, </a:t>
            </a:r>
            <a:r>
              <a:rPr lang="de-DE" sz="3600" dirty="0" err="1" smtClean="0"/>
              <a:t>n</a:t>
            </a:r>
            <a:r>
              <a:rPr lang="de-DE" sz="3600" dirty="0" smtClean="0"/>
              <a:t> Schritte!</a:t>
            </a:r>
            <a:endParaRPr lang="de-DE" sz="3600" dirty="0"/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de-DE" sz="3600" dirty="0" smtClean="0"/>
              <a:t>Der Aufwand wird </a:t>
            </a:r>
            <a:r>
              <a:rPr lang="de-DE" sz="3600" i="1" dirty="0" smtClean="0"/>
              <a:t>linear</a:t>
            </a:r>
            <a:r>
              <a:rPr lang="de-DE" sz="3600" dirty="0" smtClean="0"/>
              <a:t> genannt</a:t>
            </a:r>
            <a:endParaRPr lang="de-DE" sz="36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01360" cy="64807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Algorithmus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</a:t>
            </a:r>
            <a:endParaRPr lang="en-US" sz="2400" baseline="30000" dirty="0">
              <a:solidFill>
                <a:schemeClr val="bg1"/>
              </a:solidFill>
              <a:latin typeface="Chalkduster"/>
            </a:endParaRPr>
          </a:p>
        </p:txBody>
      </p:sp>
      <p:grpSp>
        <p:nvGrpSpPr>
          <p:cNvPr id="4" name="Gruppierung 3"/>
          <p:cNvGrpSpPr/>
          <p:nvPr/>
        </p:nvGrpSpPr>
        <p:grpSpPr>
          <a:xfrm>
            <a:off x="3347864" y="2276872"/>
            <a:ext cx="2232248" cy="1449452"/>
            <a:chOff x="1619672" y="3717032"/>
            <a:chExt cx="2232248" cy="1449452"/>
          </a:xfrm>
        </p:grpSpPr>
        <p:sp>
          <p:nvSpPr>
            <p:cNvPr id="3" name="Textfeld 2"/>
            <p:cNvSpPr txBox="1"/>
            <p:nvPr/>
          </p:nvSpPr>
          <p:spPr>
            <a:xfrm flipH="1">
              <a:off x="1619672" y="3861048"/>
              <a:ext cx="22322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6000" dirty="0" smtClean="0"/>
                <a:t>∑ A[i]</a:t>
              </a:r>
              <a:endParaRPr lang="de-DE" sz="6000" dirty="0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1699908" y="4797152"/>
              <a:ext cx="495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i=1</a:t>
              </a:r>
              <a:endParaRPr lang="de-DE" dirty="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1691680" y="3717032"/>
              <a:ext cx="3127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n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44646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</TotalTime>
  <Words>919</Words>
  <Application>Microsoft Macintosh PowerPoint</Application>
  <PresentationFormat>On-screen Show (4:3)</PresentationFormat>
  <Paragraphs>205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Calibri</vt:lpstr>
      <vt:lpstr>Chalkduster</vt:lpstr>
      <vt:lpstr>ＭＳ Ｐゴシック</vt:lpstr>
      <vt:lpstr>Myriad Pro</vt:lpstr>
      <vt:lpstr>Wingdings</vt:lpstr>
      <vt:lpstr>Arial</vt:lpstr>
      <vt:lpstr>7_Standarddesign</vt:lpstr>
      <vt:lpstr>Clip</vt:lpstr>
      <vt:lpstr>Algorithmen und Datenstrukturen</vt:lpstr>
      <vt:lpstr>Teilnehmerkreis und Voraussetzungen</vt:lpstr>
      <vt:lpstr>Organisatorisches: Übungen</vt:lpstr>
      <vt:lpstr>Organisatorisches: Prüfung</vt:lpstr>
      <vt:lpstr>Literatur</vt:lpstr>
      <vt:lpstr>Literatur</vt:lpstr>
      <vt:lpstr>Ausblick über IFIS Module</vt:lpstr>
      <vt:lpstr>Allgemeine Lernziele in diesem Kurs</vt:lpstr>
      <vt:lpstr>Beispielproblem: Summe der Elemente eines Feldes A[1..n] bestimmen</vt:lpstr>
      <vt:lpstr>Spezialisierung des Problems</vt:lpstr>
      <vt:lpstr>Ausnutzen der Einschränkung</vt:lpstr>
      <vt:lpstr>Algorithmen: Notation durch Programme</vt:lpstr>
      <vt:lpstr>Ein erstes Problem: Summe der Elemente </vt:lpstr>
      <vt:lpstr>Ein zweites Problem: Summe der Elemente </vt:lpstr>
      <vt:lpstr>Ein erstes Problem: In-situ-Sortierproblem </vt:lpstr>
      <vt:lpstr>In-situ-Sortieren: Problemanalyse</vt:lpstr>
      <vt:lpstr>Aufwand zur Lösung eines Problems</vt:lpstr>
      <vt:lpstr>Beispiel 2: Sortierung</vt:lpstr>
      <vt:lpstr>Entwurfsmuster / Entwurfsverfahren</vt:lpstr>
      <vt:lpstr>Zusammenfassung: Entwurfsmuster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726</cp:revision>
  <cp:lastPrinted>2015-04-09T12:56:16Z</cp:lastPrinted>
  <dcterms:created xsi:type="dcterms:W3CDTF">2010-04-27T12:26:40Z</dcterms:created>
  <dcterms:modified xsi:type="dcterms:W3CDTF">2018-04-04T17:55:15Z</dcterms:modified>
</cp:coreProperties>
</file>