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71"/>
  </p:notesMasterIdLst>
  <p:handoutMasterIdLst>
    <p:handoutMasterId r:id="rId72"/>
  </p:handoutMasterIdLst>
  <p:sldIdLst>
    <p:sldId id="273" r:id="rId2"/>
    <p:sldId id="454" r:id="rId3"/>
    <p:sldId id="552" r:id="rId4"/>
    <p:sldId id="502" r:id="rId5"/>
    <p:sldId id="503" r:id="rId6"/>
    <p:sldId id="504" r:id="rId7"/>
    <p:sldId id="505" r:id="rId8"/>
    <p:sldId id="506" r:id="rId9"/>
    <p:sldId id="507" r:id="rId10"/>
    <p:sldId id="508" r:id="rId11"/>
    <p:sldId id="509" r:id="rId12"/>
    <p:sldId id="510" r:id="rId13"/>
    <p:sldId id="511" r:id="rId14"/>
    <p:sldId id="512" r:id="rId15"/>
    <p:sldId id="513" r:id="rId16"/>
    <p:sldId id="514" r:id="rId17"/>
    <p:sldId id="515" r:id="rId18"/>
    <p:sldId id="516" r:id="rId19"/>
    <p:sldId id="517" r:id="rId20"/>
    <p:sldId id="518" r:id="rId21"/>
    <p:sldId id="519" r:id="rId22"/>
    <p:sldId id="520" r:id="rId23"/>
    <p:sldId id="521" r:id="rId24"/>
    <p:sldId id="522" r:id="rId25"/>
    <p:sldId id="523" r:id="rId26"/>
    <p:sldId id="524" r:id="rId27"/>
    <p:sldId id="525" r:id="rId28"/>
    <p:sldId id="526" r:id="rId29"/>
    <p:sldId id="574" r:id="rId30"/>
    <p:sldId id="527" r:id="rId31"/>
    <p:sldId id="528" r:id="rId32"/>
    <p:sldId id="529" r:id="rId33"/>
    <p:sldId id="530" r:id="rId34"/>
    <p:sldId id="531" r:id="rId35"/>
    <p:sldId id="532" r:id="rId36"/>
    <p:sldId id="533" r:id="rId37"/>
    <p:sldId id="534" r:id="rId38"/>
    <p:sldId id="535" r:id="rId39"/>
    <p:sldId id="536" r:id="rId40"/>
    <p:sldId id="537" r:id="rId41"/>
    <p:sldId id="538" r:id="rId42"/>
    <p:sldId id="539" r:id="rId43"/>
    <p:sldId id="540" r:id="rId44"/>
    <p:sldId id="541" r:id="rId45"/>
    <p:sldId id="542" r:id="rId46"/>
    <p:sldId id="543" r:id="rId47"/>
    <p:sldId id="544" r:id="rId48"/>
    <p:sldId id="545" r:id="rId49"/>
    <p:sldId id="546" r:id="rId50"/>
    <p:sldId id="547" r:id="rId51"/>
    <p:sldId id="548" r:id="rId52"/>
    <p:sldId id="549" r:id="rId53"/>
    <p:sldId id="550" r:id="rId54"/>
    <p:sldId id="551" r:id="rId55"/>
    <p:sldId id="583" r:id="rId56"/>
    <p:sldId id="584" r:id="rId57"/>
    <p:sldId id="585" r:id="rId58"/>
    <p:sldId id="586" r:id="rId59"/>
    <p:sldId id="587" r:id="rId60"/>
    <p:sldId id="588" r:id="rId61"/>
    <p:sldId id="589" r:id="rId62"/>
    <p:sldId id="590" r:id="rId63"/>
    <p:sldId id="591" r:id="rId64"/>
    <p:sldId id="553" r:id="rId65"/>
    <p:sldId id="582" r:id="rId66"/>
    <p:sldId id="555" r:id="rId67"/>
    <p:sldId id="556" r:id="rId68"/>
    <p:sldId id="576" r:id="rId69"/>
    <p:sldId id="371" r:id="rId7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FFEA93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83" autoAdjust="0"/>
    <p:restoredTop sz="94666"/>
  </p:normalViewPr>
  <p:slideViewPr>
    <p:cSldViewPr>
      <p:cViewPr varScale="1">
        <p:scale>
          <a:sx n="98" d="100"/>
          <a:sy n="98" d="100"/>
        </p:scale>
        <p:origin x="92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notesMaster" Target="notesMasters/notesMaster1.xml"/><Relationship Id="rId72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presProps" Target="presProps.xml"/><Relationship Id="rId74" Type="http://schemas.openxmlformats.org/officeDocument/2006/relationships/viewProps" Target="viewProps.xml"/><Relationship Id="rId75" Type="http://schemas.openxmlformats.org/officeDocument/2006/relationships/theme" Target="theme/theme1.xml"/><Relationship Id="rId76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21.04.18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21.04.18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78D3CD-6E97-2540-B0BC-1E3069D7B7BE}" type="slidenum">
              <a:rPr lang="en-US"/>
              <a:pPr/>
              <a:t>4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09468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9DC4D1-509B-D146-8841-B44C4BB9806C}" type="slidenum">
              <a:rPr lang="en-US"/>
              <a:pPr/>
              <a:t>13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180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CB240C-ECF3-1F4B-B0BA-9B184D44F831}" type="slidenum">
              <a:rPr lang="en-US"/>
              <a:pPr/>
              <a:t>14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91345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9119B9-45A3-F246-9B41-05523BCC6862}" type="slidenum">
              <a:rPr lang="en-US"/>
              <a:pPr/>
              <a:t>15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03373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EC65E8-272A-7244-BBC5-7BDF0381477F}" type="slidenum">
              <a:rPr lang="en-US"/>
              <a:pPr/>
              <a:t>16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833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5AB4D2-6D19-E74D-BE6F-87B360175AF9}" type="slidenum">
              <a:rPr lang="en-US"/>
              <a:pPr/>
              <a:t>17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2333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F7E870-92A3-F444-9F50-058F3E10E7F0}" type="slidenum">
              <a:rPr lang="en-US"/>
              <a:pPr/>
              <a:t>18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7715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B940D4-94BF-5141-8456-3BF9D2B399CC}" type="slidenum">
              <a:rPr lang="en-US"/>
              <a:pPr/>
              <a:t>19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64515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B562F4-C616-8A4A-8B72-E739252894D3}" type="slidenum">
              <a:rPr lang="en-US"/>
              <a:pPr/>
              <a:t>20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1113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071C9C-D346-B843-A45A-BDD812B70850}" type="slidenum">
              <a:rPr lang="en-US"/>
              <a:pPr/>
              <a:t>21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8315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FB3802-3080-F14C-8799-419EAC491758}" type="slidenum">
              <a:rPr lang="en-US"/>
              <a:pPr/>
              <a:t>22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9483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921F24-7F89-274D-9F8E-2B9CF0A4B081}" type="slidenum">
              <a:rPr lang="en-US"/>
              <a:pPr/>
              <a:t>5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3098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F6A2E0-E02F-8F47-B0C6-7DEDD33BF123}" type="slidenum">
              <a:rPr lang="en-US"/>
              <a:pPr/>
              <a:t>23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21519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5C59E3-E903-8B40-BC67-5CDB1CCDC1BB}" type="slidenum">
              <a:rPr lang="en-US"/>
              <a:pPr/>
              <a:t>24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586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0F7059-083A-BE4B-9AA7-D509DB03294E}" type="slidenum">
              <a:rPr lang="en-US"/>
              <a:pPr/>
              <a:t>25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37525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C1C8F4-6C68-E245-B6D2-8396264415CA}" type="slidenum">
              <a:rPr lang="en-US"/>
              <a:pPr/>
              <a:t>26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3851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D26C19-CA34-B74A-8314-38700396AEF9}" type="slidenum">
              <a:rPr lang="en-US"/>
              <a:pPr/>
              <a:t>27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65105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D196ED-4D62-6348-906B-BBD709F0BE3F}" type="slidenum">
              <a:rPr lang="en-US"/>
              <a:pPr/>
              <a:t>28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82058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9AE218-D41D-E144-8781-D7C92A7DCADD}" type="slidenum">
              <a:rPr lang="en-US"/>
              <a:pPr/>
              <a:t>30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59407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4EDD36-0902-EC48-B8F6-EE3491CA06FF}" type="slidenum">
              <a:rPr lang="en-US"/>
              <a:pPr/>
              <a:t>31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12302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0DD5F5-FDAD-3045-BF7D-5FE0451363BF}" type="slidenum">
              <a:rPr lang="en-US"/>
              <a:pPr/>
              <a:t>32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80797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C24F00-B5AA-7241-8E38-40EC4431BE13}" type="slidenum">
              <a:rPr lang="en-US"/>
              <a:pPr/>
              <a:t>33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948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F5D753-24F8-EE43-95E6-0C8D7936980C}" type="slidenum">
              <a:rPr lang="en-US"/>
              <a:pPr/>
              <a:t>6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8571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9C5787-6C14-A042-BCB8-AC6AFDAC299B}" type="slidenum">
              <a:rPr lang="en-US"/>
              <a:pPr/>
              <a:t>34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507944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5BFCA3-3A68-5F49-A836-EBBE255F9D43}" type="slidenum">
              <a:rPr lang="en-US"/>
              <a:pPr/>
              <a:t>35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65401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BEF768-A3DA-8B4A-A805-4E4586E92AFE}" type="slidenum">
              <a:rPr lang="en-US"/>
              <a:pPr/>
              <a:t>36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49811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004B41-1949-BB43-A8F8-AAE387CF356C}" type="slidenum">
              <a:rPr lang="en-US"/>
              <a:pPr/>
              <a:t>37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711135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8F5436-6F3A-FE49-920D-777690C2857C}" type="slidenum">
              <a:rPr lang="en-US"/>
              <a:pPr/>
              <a:t>38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196916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DA274C-64BA-8840-9F72-9D7F25EFB6C2}" type="slidenum">
              <a:rPr lang="en-US"/>
              <a:pPr/>
              <a:t>39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401448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B45CFC-7C06-364C-8D96-228C28FB71D8}" type="slidenum">
              <a:rPr lang="en-US"/>
              <a:pPr/>
              <a:t>40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187332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4E51F4-6608-1640-BCEE-2EBEEAFF4049}" type="slidenum">
              <a:rPr lang="en-US"/>
              <a:pPr/>
              <a:t>41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438780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DA78DF-A8F1-DE40-8D6C-F63A0931290C}" type="slidenum">
              <a:rPr lang="en-US"/>
              <a:pPr/>
              <a:t>42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746380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352808-4ABB-F647-BA0D-A5CCC2A402C4}" type="slidenum">
              <a:rPr lang="en-US"/>
              <a:pPr/>
              <a:t>43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422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0774A6-2B23-024C-A61F-43788138802A}" type="slidenum">
              <a:rPr lang="en-US"/>
              <a:pPr/>
              <a:t>7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980307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520932-D16E-9C4A-8223-75D58398936C}" type="slidenum">
              <a:rPr lang="en-US"/>
              <a:pPr/>
              <a:t>44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133865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D8B737-A76F-F843-BA6C-4AB101471F02}" type="slidenum">
              <a:rPr lang="en-US"/>
              <a:pPr/>
              <a:t>45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667329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0BB2BF-C196-5D43-9CFA-4B9D2C5C68D7}" type="slidenum">
              <a:rPr lang="en-US"/>
              <a:pPr/>
              <a:t>46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20441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57E7FE-4FAA-3E4A-899C-3DB29BBEA5E8}" type="slidenum">
              <a:rPr lang="en-US"/>
              <a:pPr/>
              <a:t>47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485413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E88664-AC36-1445-9707-024724FEDDD3}" type="slidenum">
              <a:rPr lang="en-US"/>
              <a:pPr/>
              <a:t>48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66722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C00F87-87C8-7245-B9D5-A4012AB11461}" type="slidenum">
              <a:rPr lang="en-US"/>
              <a:pPr/>
              <a:t>49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525950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1FF8D7-731D-5A43-A7BB-B28B0748C80F}" type="slidenum">
              <a:rPr lang="en-US"/>
              <a:pPr/>
              <a:t>50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884506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9EA8A3-1F20-BA44-A40E-A42708AB9B6C}" type="slidenum">
              <a:rPr lang="en-US"/>
              <a:pPr/>
              <a:t>51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895042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225A84-B713-FE46-9F65-DE3BA051AFF8}" type="slidenum">
              <a:rPr lang="en-US"/>
              <a:pPr/>
              <a:t>52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80406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9CED65-5A2B-974F-8DE1-AA55AF64DFFB}" type="slidenum">
              <a:rPr lang="en-US"/>
              <a:pPr/>
              <a:t>53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20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6BF10D-1298-BF46-9A10-62BEBA954C68}" type="slidenum">
              <a:rPr lang="en-US"/>
              <a:pPr/>
              <a:t>8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686141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F7F1ED-1C97-FD4A-90B7-6B0F705E30C7}" type="slidenum">
              <a:rPr lang="en-US"/>
              <a:pPr/>
              <a:t>54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767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288A9A-C147-0B48-962A-3F68BE71CCE1}" type="slidenum">
              <a:rPr lang="en-US"/>
              <a:pPr/>
              <a:t>9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8004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187B94-A4BC-1345-9565-A1F107A503B5}" type="slidenum">
              <a:rPr lang="en-US"/>
              <a:pPr/>
              <a:t>10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797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233469-595D-594D-B40E-EDF9BF01D633}" type="slidenum">
              <a:rPr lang="en-US"/>
              <a:pPr/>
              <a:t>11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693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C93E66-EC14-F845-A291-00C73881978E}" type="slidenum">
              <a:rPr lang="en-US"/>
              <a:pPr/>
              <a:t>12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996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6C20A-948B-014C-8967-B82EF3E382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477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Excel_97_-_2004_Worksheet1.xls"/><Relationship Id="rId6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4" Type="http://schemas.openxmlformats.org/officeDocument/2006/relationships/oleObject" Target="../embeddings/oleObject2.bin"/><Relationship Id="rId5" Type="http://schemas.openxmlformats.org/officeDocument/2006/relationships/oleObject" Target="../embeddings/Microsoft_Excel_97_-_2004_Worksheet2.xls"/><Relationship Id="rId6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4" Type="http://schemas.openxmlformats.org/officeDocument/2006/relationships/oleObject" Target="../embeddings/oleObject3.bin"/><Relationship Id="rId5" Type="http://schemas.openxmlformats.org/officeDocument/2006/relationships/oleObject" Target="../embeddings/Microsoft_Excel_97_-_2004_Worksheet3.xls"/><Relationship Id="rId6" Type="http://schemas.openxmlformats.org/officeDocument/2006/relationships/image" Target="../media/image6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4" Type="http://schemas.openxmlformats.org/officeDocument/2006/relationships/oleObject" Target="../embeddings/oleObject4.bin"/><Relationship Id="rId5" Type="http://schemas.openxmlformats.org/officeDocument/2006/relationships/oleObject" Target="../embeddings/Microsoft_Excel_97_-_2004_Worksheet4.xls"/><Relationship Id="rId6" Type="http://schemas.openxmlformats.org/officeDocument/2006/relationships/image" Target="../media/image7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4" Type="http://schemas.openxmlformats.org/officeDocument/2006/relationships/oleObject" Target="../embeddings/oleObject5.bin"/><Relationship Id="rId5" Type="http://schemas.openxmlformats.org/officeDocument/2006/relationships/oleObject" Target="../embeddings/Microsoft_Excel_97_-_2004_Worksheet5.xls"/><Relationship Id="rId6" Type="http://schemas.openxmlformats.org/officeDocument/2006/relationships/image" Target="../media/image8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4" Type="http://schemas.openxmlformats.org/officeDocument/2006/relationships/oleObject" Target="../embeddings/oleObject6.bin"/><Relationship Id="rId5" Type="http://schemas.openxmlformats.org/officeDocument/2006/relationships/oleObject" Target="../embeddings/Microsoft_Excel_97_-_2004_Worksheet6.xls"/><Relationship Id="rId6" Type="http://schemas.openxmlformats.org/officeDocument/2006/relationships/image" Target="../media/image9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4" Type="http://schemas.openxmlformats.org/officeDocument/2006/relationships/oleObject" Target="../embeddings/oleObject7.bin"/><Relationship Id="rId5" Type="http://schemas.openxmlformats.org/officeDocument/2006/relationships/oleObject" Target="../embeddings/Microsoft_Excel_97_-_2004_Worksheet7.xls"/><Relationship Id="rId6" Type="http://schemas.openxmlformats.org/officeDocument/2006/relationships/image" Target="../media/image10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4" Type="http://schemas.openxmlformats.org/officeDocument/2006/relationships/oleObject" Target="../embeddings/oleObject8.bin"/><Relationship Id="rId5" Type="http://schemas.openxmlformats.org/officeDocument/2006/relationships/oleObject" Target="../embeddings/Microsoft_Excel_97_-_2004_Worksheet8.xls"/><Relationship Id="rId6" Type="http://schemas.openxmlformats.org/officeDocument/2006/relationships/image" Target="../media/image11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4" Type="http://schemas.openxmlformats.org/officeDocument/2006/relationships/oleObject" Target="../embeddings/oleObject9.bin"/><Relationship Id="rId5" Type="http://schemas.openxmlformats.org/officeDocument/2006/relationships/oleObject" Target="../embeddings/Microsoft_Excel_97_-_2004_Worksheet9.xls"/><Relationship Id="rId6" Type="http://schemas.openxmlformats.org/officeDocument/2006/relationships/image" Target="../media/image12.e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4" Type="http://schemas.openxmlformats.org/officeDocument/2006/relationships/oleObject" Target="../embeddings/oleObject10.bin"/><Relationship Id="rId5" Type="http://schemas.openxmlformats.org/officeDocument/2006/relationships/oleObject" Target="../embeddings/Microsoft_Excel_97_-_2004_Worksheet10.xls"/><Relationship Id="rId6" Type="http://schemas.openxmlformats.org/officeDocument/2006/relationships/image" Target="../media/image13.e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4" Type="http://schemas.openxmlformats.org/officeDocument/2006/relationships/oleObject" Target="../embeddings/oleObject11.bin"/><Relationship Id="rId5" Type="http://schemas.openxmlformats.org/officeDocument/2006/relationships/oleObject" Target="../embeddings/Microsoft_Excel_97_-_2004_Worksheet11.xls"/><Relationship Id="rId6" Type="http://schemas.openxmlformats.org/officeDocument/2006/relationships/image" Target="../media/image14.e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4" Type="http://schemas.openxmlformats.org/officeDocument/2006/relationships/oleObject" Target="../embeddings/oleObject12.bin"/><Relationship Id="rId5" Type="http://schemas.openxmlformats.org/officeDocument/2006/relationships/oleObject" Target="../embeddings/Microsoft_Excel_97_-_2004_Worksheet12.xls"/><Relationship Id="rId6" Type="http://schemas.openxmlformats.org/officeDocument/2006/relationships/image" Target="../media/image15.e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4" Type="http://schemas.openxmlformats.org/officeDocument/2006/relationships/oleObject" Target="../embeddings/oleObject13.bin"/><Relationship Id="rId5" Type="http://schemas.openxmlformats.org/officeDocument/2006/relationships/oleObject" Target="../embeddings/Microsoft_Excel_97_-_2004_Worksheet13.xls"/><Relationship Id="rId6" Type="http://schemas.openxmlformats.org/officeDocument/2006/relationships/image" Target="../media/image16.e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20.e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 smtClean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 smtClean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 smtClean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 smtClean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 smtClean="0">
              <a:cs typeface="+mn-cs"/>
            </a:endParaRPr>
          </a:p>
          <a:p>
            <a:pPr eaLnBrk="1" hangingPunct="1">
              <a:defRPr/>
            </a:pPr>
            <a:r>
              <a:rPr lang="de-DE" sz="2400" dirty="0" smtClean="0">
                <a:cs typeface="+mn-cs"/>
              </a:rPr>
              <a:t>Tanya </a:t>
            </a:r>
            <a:r>
              <a:rPr lang="de-DE" sz="2400" smtClean="0">
                <a:cs typeface="+mn-cs"/>
              </a:rPr>
              <a:t>Braun </a:t>
            </a:r>
            <a:r>
              <a:rPr lang="de-DE" sz="2400" smtClean="0">
                <a:cs typeface="+mn-cs"/>
              </a:rPr>
              <a:t>(</a:t>
            </a:r>
            <a:r>
              <a:rPr lang="de-DE" sz="2400" dirty="0" smtClean="0">
                <a:cs typeface="+mn-cs"/>
              </a:rPr>
              <a:t>Übungen)</a:t>
            </a:r>
          </a:p>
          <a:p>
            <a:pPr eaLnBrk="1" hangingPunct="1">
              <a:defRPr/>
            </a:pPr>
            <a:r>
              <a:rPr lang="de-DE" sz="2400" dirty="0" smtClean="0">
                <a:cs typeface="+mn-cs"/>
              </a:rPr>
              <a:t>sowie viele Tutoren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Schleife</a:t>
            </a:r>
            <a:r>
              <a:rPr lang="en-US" dirty="0" smtClean="0"/>
              <a:t> 1</a:t>
            </a:r>
            <a:r>
              <a:rPr lang="en-US" dirty="0"/>
              <a:t>: </a:t>
            </a:r>
            <a:r>
              <a:rPr lang="en-US" dirty="0" err="1" smtClean="0"/>
              <a:t>Initialisierung</a:t>
            </a:r>
            <a:endParaRPr lang="en-US" dirty="0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7669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7671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7672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361950" y="4800600"/>
            <a:ext cx="84201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47625" y="4837113"/>
            <a:ext cx="860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1.</a:t>
            </a:r>
          </a:p>
        </p:txBody>
      </p:sp>
      <p:sp>
        <p:nvSpPr>
          <p:cNvPr id="3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048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2: </a:t>
            </a:r>
            <a:r>
              <a:rPr lang="en-US" dirty="0" err="1" smtClean="0"/>
              <a:t>Zähle</a:t>
            </a:r>
            <a:endParaRPr lang="en-US" dirty="0"/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+ 1</a:t>
            </a:r>
            <a:r>
              <a:rPr lang="en-US" sz="3200" dirty="0">
                <a:latin typeface="Times New Roman" charset="0"/>
                <a:cs typeface="Arial Unicode MS" charset="0"/>
              </a:rPr>
              <a:t>	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=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3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379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2: </a:t>
            </a:r>
            <a:r>
              <a:rPr lang="en-US" dirty="0" err="1" smtClean="0"/>
              <a:t>Zähle</a:t>
            </a:r>
            <a:endParaRPr lang="en-US" dirty="0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+ 1</a:t>
            </a:r>
            <a:r>
              <a:rPr lang="en-US" sz="3200" dirty="0">
                <a:latin typeface="Times New Roman" charset="0"/>
                <a:cs typeface="Arial Unicode MS" charset="0"/>
              </a:rPr>
              <a:t>	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=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3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150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2: </a:t>
            </a:r>
            <a:r>
              <a:rPr lang="en-US" dirty="0" err="1" smtClean="0"/>
              <a:t>Zähle</a:t>
            </a:r>
            <a:endParaRPr lang="en-US" dirty="0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+ 1</a:t>
            </a:r>
            <a:r>
              <a:rPr lang="en-US" sz="3200" dirty="0">
                <a:latin typeface="Times New Roman" charset="0"/>
                <a:cs typeface="Arial Unicode MS" charset="0"/>
              </a:rPr>
              <a:t>	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=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3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68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Schleife</a:t>
            </a:r>
            <a:r>
              <a:rPr lang="en-US" dirty="0" smtClean="0"/>
              <a:t> 2</a:t>
            </a:r>
            <a:r>
              <a:rPr lang="en-US" dirty="0"/>
              <a:t>: </a:t>
            </a:r>
            <a:r>
              <a:rPr lang="en-US" dirty="0" err="1" smtClean="0"/>
              <a:t>Zähle</a:t>
            </a:r>
            <a:endParaRPr lang="en-US" dirty="0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35860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35863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5865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5866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5867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5868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5869" name="Text Box 29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+ 1</a:t>
            </a:r>
            <a:r>
              <a:rPr lang="en-US" sz="3200" dirty="0">
                <a:latin typeface="Times New Roman" charset="0"/>
                <a:cs typeface="Arial Unicode MS" charset="0"/>
              </a:rPr>
              <a:t>	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=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35870" name="Text Box 30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3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0039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Schleife</a:t>
            </a:r>
            <a:r>
              <a:rPr lang="en-US" dirty="0" smtClean="0"/>
              <a:t> 2</a:t>
            </a:r>
            <a:r>
              <a:rPr lang="en-US" dirty="0"/>
              <a:t>: </a:t>
            </a:r>
            <a:r>
              <a:rPr lang="en-US" dirty="0" err="1" smtClean="0"/>
              <a:t>Zähle</a:t>
            </a:r>
            <a:endParaRPr lang="en-US" dirty="0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7905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7907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37908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37911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7913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7914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7915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7916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7917" name="Text Box 29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+ 1</a:t>
            </a:r>
            <a:r>
              <a:rPr lang="en-US" sz="3200" dirty="0">
                <a:latin typeface="Times New Roman" charset="0"/>
                <a:cs typeface="Arial Unicode MS" charset="0"/>
              </a:rPr>
              <a:t>	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=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37918" name="Text Box 30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3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162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Schleife</a:t>
            </a:r>
            <a:r>
              <a:rPr lang="en-US" dirty="0" smtClean="0"/>
              <a:t> 3</a:t>
            </a:r>
            <a:r>
              <a:rPr lang="en-US" dirty="0"/>
              <a:t>: </a:t>
            </a:r>
            <a:r>
              <a:rPr lang="en-US" dirty="0" err="1" smtClean="0"/>
              <a:t>Berechne</a:t>
            </a:r>
            <a:r>
              <a:rPr lang="en-US" dirty="0" smtClean="0"/>
              <a:t> </a:t>
            </a:r>
            <a:r>
              <a:rPr lang="en-US" dirty="0" err="1" smtClean="0"/>
              <a:t>Summe</a:t>
            </a:r>
            <a:endParaRPr lang="en-US" dirty="0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grpSp>
        <p:nvGrpSpPr>
          <p:cNvPr id="39945" name="Group 9"/>
          <p:cNvGrpSpPr>
            <a:grpSpLocks/>
          </p:cNvGrpSpPr>
          <p:nvPr/>
        </p:nvGrpSpPr>
        <p:grpSpPr bwMode="auto">
          <a:xfrm>
            <a:off x="228600" y="3505200"/>
            <a:ext cx="4054475" cy="600075"/>
            <a:chOff x="144" y="2208"/>
            <a:chExt cx="2554" cy="378"/>
          </a:xfrm>
        </p:grpSpPr>
        <p:sp>
          <p:nvSpPr>
            <p:cNvPr id="39946" name="Text Box 10"/>
            <p:cNvSpPr txBox="1">
              <a:spLocks noChangeArrowheads="1"/>
            </p:cNvSpPr>
            <p:nvPr/>
          </p:nvSpPr>
          <p:spPr bwMode="auto">
            <a:xfrm>
              <a:off x="144" y="2214"/>
              <a:ext cx="3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3200" i="1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B</a:t>
              </a:r>
              <a:r>
                <a:rPr lang="en-US" sz="3200">
                  <a:latin typeface="Times New Roman" charset="0"/>
                  <a:cs typeface="Arial Unicode MS" charset="0"/>
                </a:rPr>
                <a:t>:</a:t>
              </a:r>
            </a:p>
          </p:txBody>
        </p:sp>
        <p:sp>
          <p:nvSpPr>
            <p:cNvPr id="39947" name="Rectangle 11"/>
            <p:cNvSpPr>
              <a:spLocks noChangeArrowheads="1"/>
            </p:cNvSpPr>
            <p:nvPr/>
          </p:nvSpPr>
          <p:spPr bwMode="auto">
            <a:xfrm>
              <a:off x="538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39948" name="Rectangle 12"/>
            <p:cNvSpPr>
              <a:spLocks noChangeArrowheads="1"/>
            </p:cNvSpPr>
            <p:nvPr/>
          </p:nvSpPr>
          <p:spPr bwMode="auto">
            <a:xfrm>
              <a:off x="970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39949" name="Rectangle 13"/>
            <p:cNvSpPr>
              <a:spLocks noChangeArrowheads="1"/>
            </p:cNvSpPr>
            <p:nvPr/>
          </p:nvSpPr>
          <p:spPr bwMode="auto">
            <a:xfrm>
              <a:off x="1402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39950" name="Rectangle 14"/>
            <p:cNvSpPr>
              <a:spLocks noChangeArrowheads="1"/>
            </p:cNvSpPr>
            <p:nvPr/>
          </p:nvSpPr>
          <p:spPr bwMode="auto">
            <a:xfrm>
              <a:off x="1834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39951" name="Rectangle 15"/>
            <p:cNvSpPr>
              <a:spLocks noChangeArrowheads="1"/>
            </p:cNvSpPr>
            <p:nvPr/>
          </p:nvSpPr>
          <p:spPr bwMode="auto">
            <a:xfrm>
              <a:off x="2266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</p:grp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9958" name="Rectangle 22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9959" name="Rectangle 23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39960" name="Rectangle 24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9961" name="Rectangle 25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9962" name="Text Box 26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9963" name="Text Box 27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9964" name="Text Box 28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9965" name="Text Box 29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9966" name="Text Box 30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9967" name="Rectangle 31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9968" name="Rectangle 32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9969" name="Rectangle 33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9970" name="Rectangle 34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9971" name="Text Box 35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+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–1]</a:t>
            </a:r>
            <a:r>
              <a:rPr lang="en-US" sz="3200" dirty="0">
                <a:latin typeface="Times New Roman" charset="0"/>
                <a:cs typeface="Arial Unicode MS" charset="0"/>
              </a:rPr>
              <a:t>	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</a:t>
            </a:r>
            <a:r>
              <a:rPr lang="en-US" sz="3200" dirty="0" smtClean="0">
                <a:solidFill>
                  <a:srgbClr val="008380"/>
                </a:solidFill>
                <a:latin typeface="Symbol" charset="0"/>
                <a:cs typeface="Arial Unicode MS" charset="0"/>
              </a:rPr>
              <a:t>≤</a:t>
            </a:r>
            <a:r>
              <a:rPr lang="en-US" sz="32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39972" name="Text Box 36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3.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715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3: </a:t>
            </a:r>
            <a:r>
              <a:rPr lang="en-US" dirty="0" err="1" smtClean="0"/>
              <a:t>Berechne</a:t>
            </a:r>
            <a:r>
              <a:rPr lang="en-US" dirty="0" smtClean="0"/>
              <a:t> </a:t>
            </a:r>
            <a:r>
              <a:rPr lang="en-US" dirty="0" err="1" smtClean="0"/>
              <a:t>Summe</a:t>
            </a:r>
            <a:endParaRPr lang="en-US" dirty="0"/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grpSp>
        <p:nvGrpSpPr>
          <p:cNvPr id="41993" name="Group 9"/>
          <p:cNvGrpSpPr>
            <a:grpSpLocks/>
          </p:cNvGrpSpPr>
          <p:nvPr/>
        </p:nvGrpSpPr>
        <p:grpSpPr bwMode="auto">
          <a:xfrm>
            <a:off x="228600" y="3505200"/>
            <a:ext cx="4054475" cy="600075"/>
            <a:chOff x="144" y="2208"/>
            <a:chExt cx="2554" cy="378"/>
          </a:xfrm>
        </p:grpSpPr>
        <p:sp>
          <p:nvSpPr>
            <p:cNvPr id="41994" name="Text Box 10"/>
            <p:cNvSpPr txBox="1">
              <a:spLocks noChangeArrowheads="1"/>
            </p:cNvSpPr>
            <p:nvPr/>
          </p:nvSpPr>
          <p:spPr bwMode="auto">
            <a:xfrm>
              <a:off x="144" y="2214"/>
              <a:ext cx="3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3200" i="1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B</a:t>
              </a:r>
              <a:r>
                <a:rPr lang="en-US" sz="3200">
                  <a:latin typeface="Times New Roman" charset="0"/>
                  <a:cs typeface="Arial Unicode MS" charset="0"/>
                </a:rPr>
                <a:t>:</a:t>
              </a:r>
            </a:p>
          </p:txBody>
        </p:sp>
        <p:sp>
          <p:nvSpPr>
            <p:cNvPr id="41995" name="Rectangle 11"/>
            <p:cNvSpPr>
              <a:spLocks noChangeArrowheads="1"/>
            </p:cNvSpPr>
            <p:nvPr/>
          </p:nvSpPr>
          <p:spPr bwMode="auto">
            <a:xfrm>
              <a:off x="538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1996" name="Rectangle 12"/>
            <p:cNvSpPr>
              <a:spLocks noChangeArrowheads="1"/>
            </p:cNvSpPr>
            <p:nvPr/>
          </p:nvSpPr>
          <p:spPr bwMode="auto">
            <a:xfrm>
              <a:off x="970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1997" name="Rectangle 13"/>
            <p:cNvSpPr>
              <a:spLocks noChangeArrowheads="1"/>
            </p:cNvSpPr>
            <p:nvPr/>
          </p:nvSpPr>
          <p:spPr bwMode="auto">
            <a:xfrm>
              <a:off x="1402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1998" name="Rectangle 14"/>
            <p:cNvSpPr>
              <a:spLocks noChangeArrowheads="1"/>
            </p:cNvSpPr>
            <p:nvPr/>
          </p:nvSpPr>
          <p:spPr bwMode="auto">
            <a:xfrm>
              <a:off x="1834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1999" name="Rectangle 15"/>
            <p:cNvSpPr>
              <a:spLocks noChangeArrowheads="1"/>
            </p:cNvSpPr>
            <p:nvPr/>
          </p:nvSpPr>
          <p:spPr bwMode="auto">
            <a:xfrm>
              <a:off x="2266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</p:grpSp>
      <p:sp>
        <p:nvSpPr>
          <p:cNvPr id="42000" name="Text Box 16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2004" name="Text Box 20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2005" name="Text Box 21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2007" name="Rectangle 23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42008" name="Rectangle 24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2009" name="Rectangle 25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2011" name="Text Box 27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2014" name="Text Box 30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2015" name="Rectangle 31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2016" name="Rectangle 32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2017" name="Rectangle 33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2018" name="Rectangle 34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2019" name="Text Box 35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+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–1]</a:t>
            </a:r>
            <a:r>
              <a:rPr lang="en-US" sz="3200" dirty="0">
                <a:latin typeface="Times New Roman" charset="0"/>
                <a:cs typeface="Arial Unicode MS" charset="0"/>
              </a:rPr>
              <a:t>	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</a:t>
            </a:r>
            <a:r>
              <a:rPr lang="en-US" sz="3200" dirty="0">
                <a:solidFill>
                  <a:srgbClr val="008380"/>
                </a:solidFill>
                <a:latin typeface="Symbol" charset="0"/>
                <a:cs typeface="Arial Unicode MS" charset="0"/>
              </a:rPr>
              <a:t>£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42020" name="Text Box 36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3.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0936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3: </a:t>
            </a:r>
            <a:r>
              <a:rPr lang="en-US" dirty="0" err="1" smtClean="0"/>
              <a:t>Berechne</a:t>
            </a:r>
            <a:r>
              <a:rPr lang="en-US" dirty="0" smtClean="0"/>
              <a:t> </a:t>
            </a:r>
            <a:r>
              <a:rPr lang="en-US" dirty="0" err="1" smtClean="0"/>
              <a:t>Summe</a:t>
            </a:r>
            <a:endParaRPr lang="en-US" dirty="0"/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grpSp>
        <p:nvGrpSpPr>
          <p:cNvPr id="44041" name="Group 9"/>
          <p:cNvGrpSpPr>
            <a:grpSpLocks/>
          </p:cNvGrpSpPr>
          <p:nvPr/>
        </p:nvGrpSpPr>
        <p:grpSpPr bwMode="auto">
          <a:xfrm>
            <a:off x="228600" y="3505200"/>
            <a:ext cx="4054475" cy="600075"/>
            <a:chOff x="144" y="2208"/>
            <a:chExt cx="2554" cy="378"/>
          </a:xfrm>
        </p:grpSpPr>
        <p:sp>
          <p:nvSpPr>
            <p:cNvPr id="44042" name="Text Box 10"/>
            <p:cNvSpPr txBox="1">
              <a:spLocks noChangeArrowheads="1"/>
            </p:cNvSpPr>
            <p:nvPr/>
          </p:nvSpPr>
          <p:spPr bwMode="auto">
            <a:xfrm>
              <a:off x="144" y="2214"/>
              <a:ext cx="3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3200" i="1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B</a:t>
              </a:r>
              <a:r>
                <a:rPr lang="en-US" sz="3200">
                  <a:latin typeface="Times New Roman" charset="0"/>
                  <a:cs typeface="Arial Unicode MS" charset="0"/>
                </a:rPr>
                <a:t>:</a:t>
              </a:r>
            </a:p>
          </p:txBody>
        </p:sp>
        <p:sp>
          <p:nvSpPr>
            <p:cNvPr id="44043" name="Rectangle 11"/>
            <p:cNvSpPr>
              <a:spLocks noChangeArrowheads="1"/>
            </p:cNvSpPr>
            <p:nvPr/>
          </p:nvSpPr>
          <p:spPr bwMode="auto">
            <a:xfrm>
              <a:off x="538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4044" name="Rectangle 12"/>
            <p:cNvSpPr>
              <a:spLocks noChangeArrowheads="1"/>
            </p:cNvSpPr>
            <p:nvPr/>
          </p:nvSpPr>
          <p:spPr bwMode="auto">
            <a:xfrm>
              <a:off x="970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4045" name="Rectangle 13"/>
            <p:cNvSpPr>
              <a:spLocks noChangeArrowheads="1"/>
            </p:cNvSpPr>
            <p:nvPr/>
          </p:nvSpPr>
          <p:spPr bwMode="auto">
            <a:xfrm>
              <a:off x="1402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4046" name="Rectangle 14"/>
            <p:cNvSpPr>
              <a:spLocks noChangeArrowheads="1"/>
            </p:cNvSpPr>
            <p:nvPr/>
          </p:nvSpPr>
          <p:spPr bwMode="auto">
            <a:xfrm>
              <a:off x="1834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4047" name="Rectangle 15"/>
            <p:cNvSpPr>
              <a:spLocks noChangeArrowheads="1"/>
            </p:cNvSpPr>
            <p:nvPr/>
          </p:nvSpPr>
          <p:spPr bwMode="auto">
            <a:xfrm>
              <a:off x="2266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</p:grp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4052" name="Text Box 20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4053" name="Text Box 21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4054" name="Rectangle 22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4055" name="Rectangle 23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44056" name="Rectangle 24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4057" name="Rectangle 25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4060" name="Text Box 28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4061" name="Text Box 29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4062" name="Text Box 30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4063" name="Rectangle 31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4064" name="Rectangle 32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4065" name="Rectangle 33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4066" name="Rectangle 34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4067" name="Text Box 35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+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–1]</a:t>
            </a:r>
            <a:r>
              <a:rPr lang="en-US" sz="3200" dirty="0">
                <a:latin typeface="Times New Roman" charset="0"/>
                <a:cs typeface="Arial Unicode MS" charset="0"/>
              </a:rPr>
              <a:t>	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</a:t>
            </a:r>
            <a:r>
              <a:rPr lang="en-US" sz="3200" dirty="0">
                <a:solidFill>
                  <a:srgbClr val="008380"/>
                </a:solidFill>
                <a:latin typeface="Symbol" charset="0"/>
                <a:cs typeface="Arial Unicode MS" charset="0"/>
              </a:rPr>
              <a:t>£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44068" name="Text Box 36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3.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91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 smtClean="0"/>
              <a:t>Ordne</a:t>
            </a:r>
            <a:r>
              <a:rPr lang="en-US" dirty="0" smtClean="0"/>
              <a:t> </a:t>
            </a:r>
            <a:r>
              <a:rPr lang="en-US" dirty="0" err="1" smtClean="0"/>
              <a:t>neu</a:t>
            </a:r>
            <a:endParaRPr lang="en-US" dirty="0"/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6100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102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103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104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6105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106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6107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108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6109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6110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111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112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113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6114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cxnSp>
        <p:nvCxnSpPr>
          <p:cNvPr id="46115" name="AutoShape 35"/>
          <p:cNvCxnSpPr>
            <a:cxnSpLocks noChangeShapeType="1"/>
            <a:stCxn id="46088" idx="2"/>
            <a:endCxn id="46092" idx="0"/>
          </p:cNvCxnSpPr>
          <p:nvPr/>
        </p:nvCxnSpPr>
        <p:spPr bwMode="auto">
          <a:xfrm flipH="1">
            <a:off x="2568575" y="2709863"/>
            <a:ext cx="13716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6116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326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Sortierung in linearer Zeit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Sortieren: Geht es doch noch schneller </a:t>
            </a:r>
            <a:br>
              <a:rPr lang="de-DE" dirty="0" smtClean="0"/>
            </a:br>
            <a:r>
              <a:rPr lang="de-DE" dirty="0" smtClean="0"/>
              <a:t>als in </a:t>
            </a:r>
            <a:r>
              <a:rPr lang="de-DE" dirty="0" smtClean="0">
                <a:latin typeface="Symbol" charset="2"/>
                <a:cs typeface="Symbol" charset="2"/>
              </a:rPr>
              <a:t>W</a:t>
            </a:r>
            <a:r>
              <a:rPr lang="de-DE" dirty="0" smtClean="0"/>
              <a:t>(</a:t>
            </a:r>
            <a:r>
              <a:rPr lang="de-DE" dirty="0" err="1" smtClean="0"/>
              <a:t>n</a:t>
            </a:r>
            <a:r>
              <a:rPr lang="de-DE" dirty="0" smtClean="0"/>
              <a:t> log </a:t>
            </a:r>
            <a:r>
              <a:rPr lang="de-DE" dirty="0" err="1" smtClean="0"/>
              <a:t>n</a:t>
            </a:r>
            <a:r>
              <a:rPr lang="de-DE" dirty="0" smtClean="0"/>
              <a:t>) Schritten?</a:t>
            </a:r>
          </a:p>
          <a:p>
            <a:r>
              <a:rPr lang="de-DE" dirty="0" smtClean="0"/>
              <a:t>Man muss „schärfere“ Annahmen </a:t>
            </a:r>
            <a:br>
              <a:rPr lang="de-DE" dirty="0" smtClean="0"/>
            </a:br>
            <a:r>
              <a:rPr lang="de-DE" dirty="0" smtClean="0"/>
              <a:t>über das Problem machen können ...</a:t>
            </a:r>
          </a:p>
          <a:p>
            <a:pPr lvl="1"/>
            <a:r>
              <a:rPr lang="de-DE" dirty="0" smtClean="0"/>
              <a:t>z.B. Schlüssel in </a:t>
            </a:r>
            <a:r>
              <a:rPr lang="de-DE" dirty="0" err="1" smtClean="0"/>
              <a:t>n</a:t>
            </a:r>
            <a:r>
              <a:rPr lang="de-DE" dirty="0" smtClean="0"/>
              <a:t> Feldelementen aus dem Bereich [1..n]</a:t>
            </a:r>
          </a:p>
          <a:p>
            <a:r>
              <a:rPr lang="de-DE" dirty="0" smtClean="0"/>
              <a:t>... oder Nebenbedingungen „abschwächen“</a:t>
            </a:r>
          </a:p>
          <a:p>
            <a:pPr lvl="1"/>
            <a:r>
              <a:rPr lang="de-DE" dirty="0" smtClean="0"/>
              <a:t>z.B. die In-situ-Einschränkung aufgeben</a:t>
            </a:r>
          </a:p>
          <a:p>
            <a:r>
              <a:rPr lang="de-DE" dirty="0" smtClean="0"/>
              <a:t>Zentrale Idee: Vermeide Vergleiche!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2267744" y="5212357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Seward, H. H. (</a:t>
            </a:r>
            <a:r>
              <a:rPr lang="de-DE" sz="1200" b="1" dirty="0">
                <a:solidFill>
                  <a:srgbClr val="FF0000"/>
                </a:solidFill>
              </a:rPr>
              <a:t>1954</a:t>
            </a:r>
            <a:r>
              <a:rPr lang="de-DE" sz="1200" dirty="0">
                <a:solidFill>
                  <a:srgbClr val="0000FF"/>
                </a:solidFill>
              </a:rPr>
              <a:t>), "2.4.6 Internal </a:t>
            </a:r>
            <a:r>
              <a:rPr lang="de-DE" sz="1200" dirty="0" err="1">
                <a:solidFill>
                  <a:srgbClr val="0000FF"/>
                </a:solidFill>
              </a:rPr>
              <a:t>Sorting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by</a:t>
            </a:r>
            <a:r>
              <a:rPr lang="de-DE" sz="1200" dirty="0">
                <a:solidFill>
                  <a:srgbClr val="0000FF"/>
                </a:solidFill>
              </a:rPr>
              <a:t> Floating Digital </a:t>
            </a:r>
            <a:r>
              <a:rPr lang="de-DE" sz="1200" dirty="0" err="1">
                <a:solidFill>
                  <a:srgbClr val="0000FF"/>
                </a:solidFill>
              </a:rPr>
              <a:t>Sort</a:t>
            </a:r>
            <a:r>
              <a:rPr lang="de-DE" sz="1200" dirty="0">
                <a:solidFill>
                  <a:srgbClr val="0000FF"/>
                </a:solidFill>
              </a:rPr>
              <a:t>", Information </a:t>
            </a:r>
            <a:r>
              <a:rPr lang="de-DE" sz="1200" dirty="0" err="1">
                <a:solidFill>
                  <a:srgbClr val="0000FF"/>
                </a:solidFill>
              </a:rPr>
              <a:t>sorting</a:t>
            </a:r>
            <a:r>
              <a:rPr lang="de-DE" sz="1200" dirty="0">
                <a:solidFill>
                  <a:srgbClr val="0000FF"/>
                </a:solidFill>
              </a:rPr>
              <a:t> in </a:t>
            </a:r>
            <a:r>
              <a:rPr lang="de-DE" sz="1200" dirty="0" err="1">
                <a:solidFill>
                  <a:srgbClr val="0000FF"/>
                </a:solidFill>
              </a:rPr>
              <a:t>the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application</a:t>
            </a:r>
            <a:r>
              <a:rPr lang="de-DE" sz="1200" dirty="0">
                <a:solidFill>
                  <a:srgbClr val="0000FF"/>
                </a:solidFill>
              </a:rPr>
              <a:t> of electronic digital </a:t>
            </a:r>
            <a:r>
              <a:rPr lang="de-DE" sz="1200" dirty="0" err="1">
                <a:solidFill>
                  <a:srgbClr val="0000FF"/>
                </a:solidFill>
              </a:rPr>
              <a:t>computers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to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business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operations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r>
              <a:rPr lang="de-DE" sz="1200" dirty="0" err="1">
                <a:solidFill>
                  <a:srgbClr val="0000FF"/>
                </a:solidFill>
              </a:rPr>
              <a:t>Master's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thesis</a:t>
            </a:r>
            <a:r>
              <a:rPr lang="de-DE" sz="1200" dirty="0">
                <a:solidFill>
                  <a:srgbClr val="0000FF"/>
                </a:solidFill>
              </a:rPr>
              <a:t>, Report R-232, Massachusetts Institute of Technology, Digital Computer Laboratory, pp. 25–</a:t>
            </a:r>
            <a:r>
              <a:rPr lang="de-DE" sz="1200" dirty="0" smtClean="0">
                <a:solidFill>
                  <a:srgbClr val="0000FF"/>
                </a:solidFill>
              </a:rPr>
              <a:t>28</a:t>
            </a:r>
          </a:p>
          <a:p>
            <a:endParaRPr lang="de-DE" sz="1200" dirty="0" smtClean="0"/>
          </a:p>
          <a:p>
            <a:r>
              <a:rPr lang="de-DE" sz="1200" dirty="0" smtClean="0">
                <a:solidFill>
                  <a:srgbClr val="0000FF"/>
                </a:solidFill>
              </a:rPr>
              <a:t>A</a:t>
            </a:r>
            <a:r>
              <a:rPr lang="de-DE" sz="1200" dirty="0">
                <a:solidFill>
                  <a:srgbClr val="0000FF"/>
                </a:solidFill>
              </a:rPr>
              <a:t>. Andersson, T. </a:t>
            </a:r>
            <a:r>
              <a:rPr lang="de-DE" sz="1200" dirty="0" err="1">
                <a:solidFill>
                  <a:srgbClr val="0000FF"/>
                </a:solidFill>
              </a:rPr>
              <a:t>Hagerup</a:t>
            </a:r>
            <a:r>
              <a:rPr lang="de-DE" sz="1200" dirty="0">
                <a:solidFill>
                  <a:srgbClr val="0000FF"/>
                </a:solidFill>
              </a:rPr>
              <a:t>, S. Nilsson, R. Raman, </a:t>
            </a:r>
            <a:r>
              <a:rPr lang="de-DE" sz="1200" dirty="0" err="1">
                <a:solidFill>
                  <a:srgbClr val="0000FF"/>
                </a:solidFill>
              </a:rPr>
              <a:t>Sorting</a:t>
            </a:r>
            <a:r>
              <a:rPr lang="de-DE" sz="1200" dirty="0">
                <a:solidFill>
                  <a:srgbClr val="0000FF"/>
                </a:solidFill>
              </a:rPr>
              <a:t> in Linear Time?, J. </a:t>
            </a:r>
            <a:r>
              <a:rPr lang="de-DE" sz="1200" dirty="0" err="1">
                <a:solidFill>
                  <a:srgbClr val="0000FF"/>
                </a:solidFill>
              </a:rPr>
              <a:t>Comput</a:t>
            </a:r>
            <a:r>
              <a:rPr lang="de-DE" sz="1200" dirty="0">
                <a:solidFill>
                  <a:srgbClr val="0000FF"/>
                </a:solidFill>
              </a:rPr>
              <a:t>. Syst. </a:t>
            </a:r>
            <a:r>
              <a:rPr lang="de-DE" sz="1200" dirty="0" err="1">
                <a:solidFill>
                  <a:srgbClr val="0000FF"/>
                </a:solidFill>
              </a:rPr>
              <a:t>Sci</a:t>
            </a:r>
            <a:r>
              <a:rPr lang="de-DE" sz="1200" dirty="0">
                <a:solidFill>
                  <a:srgbClr val="0000FF"/>
                </a:solidFill>
              </a:rPr>
              <a:t>. 57(1): 74-93, </a:t>
            </a:r>
            <a:r>
              <a:rPr lang="de-DE" sz="1200" b="1" dirty="0">
                <a:solidFill>
                  <a:srgbClr val="FF0000"/>
                </a:solidFill>
              </a:rPr>
              <a:t>1998 </a:t>
            </a:r>
          </a:p>
        </p:txBody>
      </p:sp>
    </p:spTree>
    <p:extLst>
      <p:ext uri="{BB962C8B-B14F-4D97-AF65-F5344CB8AC3E}">
        <p14:creationId xmlns:p14="http://schemas.microsoft.com/office/powerpoint/2010/main" val="1672558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 smtClean="0"/>
              <a:t>Ordne</a:t>
            </a:r>
            <a:r>
              <a:rPr lang="en-US" dirty="0" smtClean="0"/>
              <a:t> </a:t>
            </a:r>
            <a:r>
              <a:rPr lang="en-US" dirty="0" err="1" smtClean="0"/>
              <a:t>neu</a:t>
            </a:r>
            <a:endParaRPr lang="en-US" dirty="0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8141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8142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8146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8147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8149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50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51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8152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8153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54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8155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8156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8157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8158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59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60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8161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8162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cxnSp>
        <p:nvCxnSpPr>
          <p:cNvPr id="48163" name="AutoShape 35"/>
          <p:cNvCxnSpPr>
            <a:cxnSpLocks noChangeShapeType="1"/>
            <a:stCxn id="48136" idx="2"/>
            <a:endCxn id="48140" idx="0"/>
          </p:cNvCxnSpPr>
          <p:nvPr/>
        </p:nvCxnSpPr>
        <p:spPr bwMode="auto">
          <a:xfrm flipH="1">
            <a:off x="2568575" y="2709863"/>
            <a:ext cx="13716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8164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 smtClean="0"/>
              <a:t>Ordne</a:t>
            </a:r>
            <a:r>
              <a:rPr lang="en-US" dirty="0" smtClean="0"/>
              <a:t> </a:t>
            </a:r>
            <a:r>
              <a:rPr lang="en-US" dirty="0" err="1" smtClean="0"/>
              <a:t>neu</a:t>
            </a:r>
            <a:endParaRPr lang="en-US" dirty="0"/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0187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0189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0193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0197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198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199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0200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0201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0203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0204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0205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0206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207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208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0209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0210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cxnSp>
        <p:nvCxnSpPr>
          <p:cNvPr id="50211" name="AutoShape 35"/>
          <p:cNvCxnSpPr>
            <a:cxnSpLocks noChangeShapeType="1"/>
            <a:stCxn id="50183" idx="2"/>
            <a:endCxn id="50190" idx="0"/>
          </p:cNvCxnSpPr>
          <p:nvPr/>
        </p:nvCxnSpPr>
        <p:spPr bwMode="auto">
          <a:xfrm>
            <a:off x="32543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0212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049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 smtClean="0"/>
              <a:t>Ordne</a:t>
            </a:r>
            <a:r>
              <a:rPr lang="en-US" dirty="0" smtClean="0"/>
              <a:t> </a:t>
            </a:r>
            <a:r>
              <a:rPr lang="en-US" dirty="0" err="1" smtClean="0"/>
              <a:t>neu</a:t>
            </a:r>
            <a:endParaRPr lang="en-US" dirty="0"/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2236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2237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2238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2245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46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47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2248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2249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50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2251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2252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2253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2254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55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56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2257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2258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cxnSp>
        <p:nvCxnSpPr>
          <p:cNvPr id="52259" name="AutoShape 35"/>
          <p:cNvCxnSpPr>
            <a:cxnSpLocks noChangeShapeType="1"/>
            <a:stCxn id="52231" idx="2"/>
            <a:endCxn id="52238" idx="0"/>
          </p:cNvCxnSpPr>
          <p:nvPr/>
        </p:nvCxnSpPr>
        <p:spPr bwMode="auto">
          <a:xfrm>
            <a:off x="32543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2260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9183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 smtClean="0"/>
              <a:t>Ordne</a:t>
            </a:r>
            <a:r>
              <a:rPr lang="en-US" dirty="0" smtClean="0"/>
              <a:t> </a:t>
            </a:r>
            <a:r>
              <a:rPr lang="en-US" dirty="0" err="1" smtClean="0"/>
              <a:t>neu</a:t>
            </a:r>
            <a:endParaRPr lang="en-US" dirty="0"/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4286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291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4293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294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295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4296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4299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4300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301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4302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303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304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4305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306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cxnSp>
        <p:nvCxnSpPr>
          <p:cNvPr id="54307" name="AutoShape 35"/>
          <p:cNvCxnSpPr>
            <a:cxnSpLocks noChangeShapeType="1"/>
            <a:stCxn id="54278" idx="2"/>
            <a:endCxn id="54283" idx="0"/>
          </p:cNvCxnSpPr>
          <p:nvPr/>
        </p:nvCxnSpPr>
        <p:spPr bwMode="auto">
          <a:xfrm flipH="1">
            <a:off x="18827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4308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647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 smtClean="0"/>
              <a:t>Ordne</a:t>
            </a:r>
            <a:r>
              <a:rPr lang="en-US" dirty="0" smtClean="0"/>
              <a:t> </a:t>
            </a:r>
            <a:r>
              <a:rPr lang="en-US" dirty="0" err="1" smtClean="0"/>
              <a:t>neu</a:t>
            </a:r>
            <a:endParaRPr lang="en-US" dirty="0"/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6331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6333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6334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6341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42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43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6344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45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46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6347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6348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49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6350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51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52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53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54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cxnSp>
        <p:nvCxnSpPr>
          <p:cNvPr id="56355" name="AutoShape 35"/>
          <p:cNvCxnSpPr>
            <a:cxnSpLocks noChangeShapeType="1"/>
            <a:stCxn id="56326" idx="2"/>
            <a:endCxn id="56331" idx="0"/>
          </p:cNvCxnSpPr>
          <p:nvPr/>
        </p:nvCxnSpPr>
        <p:spPr bwMode="auto">
          <a:xfrm flipH="1">
            <a:off x="18827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6356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45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 smtClean="0"/>
              <a:t>Ordne</a:t>
            </a:r>
            <a:r>
              <a:rPr lang="en-US" dirty="0" smtClean="0"/>
              <a:t> </a:t>
            </a:r>
            <a:r>
              <a:rPr lang="en-US" dirty="0" err="1" smtClean="0"/>
              <a:t>neu</a:t>
            </a:r>
            <a:endParaRPr lang="en-US" dirty="0"/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8381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8382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8389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90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91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92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8395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8398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99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400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401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cxnSp>
        <p:nvCxnSpPr>
          <p:cNvPr id="58403" name="AutoShape 35"/>
          <p:cNvCxnSpPr>
            <a:cxnSpLocks noChangeShapeType="1"/>
            <a:stCxn id="58373" idx="2"/>
            <a:endCxn id="58378" idx="0"/>
          </p:cNvCxnSpPr>
          <p:nvPr/>
        </p:nvCxnSpPr>
        <p:spPr bwMode="auto">
          <a:xfrm flipH="1">
            <a:off x="11969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752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 smtClean="0"/>
              <a:t>Ordne</a:t>
            </a:r>
            <a:r>
              <a:rPr lang="en-US" dirty="0" smtClean="0"/>
              <a:t> </a:t>
            </a:r>
            <a:r>
              <a:rPr lang="en-US" dirty="0" err="1" smtClean="0"/>
              <a:t>neu</a:t>
            </a:r>
            <a:endParaRPr lang="en-US" dirty="0"/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0426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27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0428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0429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60430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31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32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60433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0434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35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60436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0437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38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39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40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41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42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60443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0444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45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0446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60447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48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49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50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cxnSp>
        <p:nvCxnSpPr>
          <p:cNvPr id="60451" name="AutoShape 35"/>
          <p:cNvCxnSpPr>
            <a:cxnSpLocks noChangeShapeType="1"/>
            <a:stCxn id="60421" idx="2"/>
            <a:endCxn id="60426" idx="0"/>
          </p:cNvCxnSpPr>
          <p:nvPr/>
        </p:nvCxnSpPr>
        <p:spPr bwMode="auto">
          <a:xfrm flipH="1">
            <a:off x="11969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60452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976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 smtClean="0"/>
              <a:t>Ordne</a:t>
            </a:r>
            <a:r>
              <a:rPr lang="en-US" dirty="0" smtClean="0"/>
              <a:t> </a:t>
            </a:r>
            <a:r>
              <a:rPr lang="en-US" dirty="0" err="1" smtClean="0"/>
              <a:t>neu</a:t>
            </a:r>
            <a:endParaRPr lang="en-US" dirty="0"/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75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2476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2477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78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79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80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62481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2482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83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62484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2485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62486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87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88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89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90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62491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2492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93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2494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62495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96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97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98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cxnSp>
        <p:nvCxnSpPr>
          <p:cNvPr id="62499" name="AutoShape 35"/>
          <p:cNvCxnSpPr>
            <a:cxnSpLocks noChangeShapeType="1"/>
            <a:stCxn id="62468" idx="2"/>
            <a:endCxn id="62477" idx="0"/>
          </p:cNvCxnSpPr>
          <p:nvPr/>
        </p:nvCxnSpPr>
        <p:spPr bwMode="auto">
          <a:xfrm>
            <a:off x="1196975" y="2709863"/>
            <a:ext cx="20574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62500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682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 smtClean="0"/>
              <a:t>Ordne</a:t>
            </a:r>
            <a:r>
              <a:rPr lang="en-US" dirty="0" smtClean="0"/>
              <a:t> </a:t>
            </a:r>
            <a:r>
              <a:rPr lang="en-US" dirty="0" err="1" smtClean="0"/>
              <a:t>neu</a:t>
            </a:r>
            <a:endParaRPr lang="en-US" dirty="0"/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4522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24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25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26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27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28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64529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30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31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64532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4533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64534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35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36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37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38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64539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40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41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4542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64543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44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45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46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cxnSp>
        <p:nvCxnSpPr>
          <p:cNvPr id="64547" name="AutoShape 35"/>
          <p:cNvCxnSpPr>
            <a:cxnSpLocks noChangeShapeType="1"/>
            <a:stCxn id="64516" idx="2"/>
            <a:endCxn id="64525" idx="0"/>
          </p:cNvCxnSpPr>
          <p:nvPr/>
        </p:nvCxnSpPr>
        <p:spPr bwMode="auto">
          <a:xfrm>
            <a:off x="1196975" y="2709863"/>
            <a:ext cx="20574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64548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488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Counting-Sort</a:t>
            </a:r>
            <a:r>
              <a:rPr lang="de-DE" dirty="0" smtClean="0"/>
              <a:t> Algorithmus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C20A-948B-014C-8967-B82EF3E382C4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8108950" y="65532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29</a:t>
            </a:fld>
            <a:endParaRPr lang="de-DE" dirty="0"/>
          </a:p>
        </p:txBody>
      </p:sp>
      <p:pic>
        <p:nvPicPr>
          <p:cNvPr id="6" name="Bild 5" descr="counting-sor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340768"/>
            <a:ext cx="7775080" cy="3347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45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Danksagung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Nachfolgende Präsentationen sind inspiriert </a:t>
            </a:r>
            <a:r>
              <a:rPr lang="de-DE" dirty="0"/>
              <a:t>durch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CS </a:t>
            </a:r>
            <a:r>
              <a:rPr lang="de-DE" dirty="0"/>
              <a:t>3343/3341 Analysis of </a:t>
            </a:r>
            <a:r>
              <a:rPr lang="de-DE" dirty="0" err="1" smtClean="0"/>
              <a:t>Algorithms</a:t>
            </a:r>
            <a:r>
              <a:rPr lang="de-DE" dirty="0" smtClean="0"/>
              <a:t> 2013</a:t>
            </a:r>
          </a:p>
          <a:p>
            <a:r>
              <a:rPr lang="de-DE" dirty="0"/>
              <a:t>http://</a:t>
            </a:r>
            <a:r>
              <a:rPr lang="de-DE" dirty="0" err="1"/>
              <a:t>www.cs.utsa.edu</a:t>
            </a:r>
            <a:r>
              <a:rPr lang="de-DE" dirty="0"/>
              <a:t>/~</a:t>
            </a:r>
            <a:r>
              <a:rPr lang="de-DE" dirty="0" err="1"/>
              <a:t>jruan</a:t>
            </a:r>
            <a:r>
              <a:rPr lang="de-DE" dirty="0"/>
              <a:t>/</a:t>
            </a:r>
            <a:r>
              <a:rPr lang="de-DE" dirty="0" err="1"/>
              <a:t>teaching</a:t>
            </a:r>
            <a:r>
              <a:rPr lang="de-DE" dirty="0"/>
              <a:t>/cs3343_spring_2013/</a:t>
            </a:r>
            <a:r>
              <a:rPr lang="de-DE" dirty="0" err="1"/>
              <a:t>index.html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361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Analyse</a:t>
            </a:r>
            <a:endParaRPr lang="en-US" dirty="0"/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3086100" y="1409700"/>
            <a:ext cx="49149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1" dirty="0">
                <a:latin typeface="Times New Roman" charset="0"/>
                <a:cs typeface="Arial Unicode MS" charset="0"/>
              </a:rPr>
              <a:t>for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28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b="1" dirty="0">
                <a:latin typeface="Times New Roman" charset="0"/>
                <a:cs typeface="Arial Unicode MS" charset="0"/>
              </a:rPr>
              <a:t>to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</a:p>
          <a:p>
            <a:pPr lvl="1"/>
            <a:r>
              <a:rPr lang="en-US" sz="2800" b="1" dirty="0">
                <a:latin typeface="Times New Roman" charset="0"/>
                <a:cs typeface="Arial Unicode MS" charset="0"/>
              </a:rPr>
              <a:t>do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8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28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1468438" y="2498725"/>
            <a:ext cx="9588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8380"/>
                </a:solidFill>
                <a:latin typeface="Symbol" charset="0"/>
                <a:cs typeface="Arial Unicode MS" charset="0"/>
              </a:rPr>
              <a:t>Q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)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479550" y="3446463"/>
            <a:ext cx="936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8380"/>
                </a:solidFill>
                <a:latin typeface="Symbol" charset="0"/>
                <a:cs typeface="Arial Unicode MS" charset="0"/>
              </a:rPr>
              <a:t>Q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)</a:t>
            </a: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1468438" y="4605338"/>
            <a:ext cx="9588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8380"/>
                </a:solidFill>
                <a:latin typeface="Symbol" charset="0"/>
                <a:cs typeface="Arial Unicode MS" charset="0"/>
              </a:rPr>
              <a:t>Q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)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1479550" y="1585913"/>
            <a:ext cx="936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8380"/>
                </a:solidFill>
                <a:latin typeface="Symbol" charset="0"/>
                <a:cs typeface="Arial Unicode MS" charset="0"/>
              </a:rPr>
              <a:t>Q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)</a:t>
            </a:r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3086100" y="2324100"/>
            <a:ext cx="49149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1" dirty="0">
                <a:latin typeface="Times New Roman" charset="0"/>
                <a:cs typeface="Arial Unicode MS" charset="0"/>
              </a:rPr>
              <a:t>for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28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b="1" dirty="0">
                <a:latin typeface="Times New Roman" charset="0"/>
                <a:cs typeface="Arial Unicode MS" charset="0"/>
              </a:rPr>
              <a:t>to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</a:p>
          <a:p>
            <a:pPr lvl="1"/>
            <a:r>
              <a:rPr lang="en-US" sz="2800" b="1" dirty="0">
                <a:latin typeface="Times New Roman" charset="0"/>
                <a:cs typeface="Arial Unicode MS" charset="0"/>
              </a:rPr>
              <a:t>do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0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28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0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+ 1</a:t>
            </a: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3086100" y="3270250"/>
            <a:ext cx="49149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1" dirty="0">
                <a:latin typeface="Times New Roman" charset="0"/>
                <a:cs typeface="Arial Unicode MS" charset="0"/>
              </a:rPr>
              <a:t>for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28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b="1" dirty="0">
                <a:latin typeface="Times New Roman" charset="0"/>
                <a:cs typeface="Arial Unicode MS" charset="0"/>
              </a:rPr>
              <a:t>to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</a:p>
          <a:p>
            <a:pPr lvl="1"/>
            <a:r>
              <a:rPr lang="en-US" sz="2800" b="1" dirty="0">
                <a:latin typeface="Times New Roman" charset="0"/>
                <a:cs typeface="Arial Unicode MS" charset="0"/>
              </a:rPr>
              <a:t>do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8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28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8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+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8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–1]</a:t>
            </a: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3086100" y="4216400"/>
            <a:ext cx="49149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1" dirty="0">
                <a:latin typeface="Times New Roman" charset="0"/>
                <a:cs typeface="Arial Unicode MS" charset="0"/>
              </a:rPr>
              <a:t>for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28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28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28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28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28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0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0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28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0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0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sp>
        <p:nvSpPr>
          <p:cNvPr id="66571" name="AutoShape 11"/>
          <p:cNvSpPr>
            <a:spLocks/>
          </p:cNvSpPr>
          <p:nvPr/>
        </p:nvSpPr>
        <p:spPr bwMode="auto">
          <a:xfrm>
            <a:off x="2705100" y="1517650"/>
            <a:ext cx="304800" cy="731838"/>
          </a:xfrm>
          <a:prstGeom prst="leftBrace">
            <a:avLst>
              <a:gd name="adj1" fmla="val 20009"/>
              <a:gd name="adj2" fmla="val 50000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6572" name="AutoShape 12"/>
          <p:cNvSpPr>
            <a:spLocks/>
          </p:cNvSpPr>
          <p:nvPr/>
        </p:nvSpPr>
        <p:spPr bwMode="auto">
          <a:xfrm>
            <a:off x="2705100" y="2432050"/>
            <a:ext cx="304800" cy="731838"/>
          </a:xfrm>
          <a:prstGeom prst="leftBrace">
            <a:avLst>
              <a:gd name="adj1" fmla="val 20009"/>
              <a:gd name="adj2" fmla="val 50000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6573" name="AutoShape 13"/>
          <p:cNvSpPr>
            <a:spLocks/>
          </p:cNvSpPr>
          <p:nvPr/>
        </p:nvSpPr>
        <p:spPr bwMode="auto">
          <a:xfrm>
            <a:off x="2705100" y="3378200"/>
            <a:ext cx="304800" cy="731838"/>
          </a:xfrm>
          <a:prstGeom prst="leftBrace">
            <a:avLst>
              <a:gd name="adj1" fmla="val 20009"/>
              <a:gd name="adj2" fmla="val 50000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6574" name="AutoShape 14"/>
          <p:cNvSpPr>
            <a:spLocks/>
          </p:cNvSpPr>
          <p:nvPr/>
        </p:nvSpPr>
        <p:spPr bwMode="auto">
          <a:xfrm>
            <a:off x="2705100" y="4260850"/>
            <a:ext cx="304800" cy="1284288"/>
          </a:xfrm>
          <a:prstGeom prst="leftBrace">
            <a:avLst>
              <a:gd name="adj1" fmla="val 35113"/>
              <a:gd name="adj2" fmla="val 50000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1162050" y="5572125"/>
            <a:ext cx="15621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66576" name="Rectangle 16"/>
          <p:cNvSpPr>
            <a:spLocks noChangeArrowheads="1"/>
          </p:cNvSpPr>
          <p:nvPr/>
        </p:nvSpPr>
        <p:spPr bwMode="auto">
          <a:xfrm>
            <a:off x="1158875" y="5592763"/>
            <a:ext cx="1571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rgbClr val="008380"/>
                </a:solidFill>
                <a:latin typeface="Symbol" charset="0"/>
                <a:cs typeface="Arial Unicode MS" charset="0"/>
              </a:rPr>
              <a:t>Q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 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+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k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)</a:t>
            </a:r>
          </a:p>
        </p:txBody>
      </p:sp>
      <p:sp>
        <p:nvSpPr>
          <p:cNvPr id="66577" name="Text Box 17"/>
          <p:cNvSpPr txBox="1">
            <a:spLocks noChangeArrowheads="1"/>
          </p:cNvSpPr>
          <p:nvPr/>
        </p:nvSpPr>
        <p:spPr bwMode="auto">
          <a:xfrm>
            <a:off x="2805113" y="14097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1.</a:t>
            </a:r>
          </a:p>
        </p:txBody>
      </p:sp>
      <p:sp>
        <p:nvSpPr>
          <p:cNvPr id="66578" name="Text Box 18"/>
          <p:cNvSpPr txBox="1">
            <a:spLocks noChangeArrowheads="1"/>
          </p:cNvSpPr>
          <p:nvPr/>
        </p:nvSpPr>
        <p:spPr bwMode="auto">
          <a:xfrm>
            <a:off x="2820988" y="23368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66579" name="Text Box 19"/>
          <p:cNvSpPr txBox="1">
            <a:spLocks noChangeArrowheads="1"/>
          </p:cNvSpPr>
          <p:nvPr/>
        </p:nvSpPr>
        <p:spPr bwMode="auto">
          <a:xfrm>
            <a:off x="2822575" y="3290888"/>
            <a:ext cx="860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3.</a:t>
            </a:r>
          </a:p>
        </p:txBody>
      </p:sp>
      <p:sp>
        <p:nvSpPr>
          <p:cNvPr id="66580" name="Text Box 20"/>
          <p:cNvSpPr txBox="1">
            <a:spLocks noChangeArrowheads="1"/>
          </p:cNvSpPr>
          <p:nvPr/>
        </p:nvSpPr>
        <p:spPr bwMode="auto">
          <a:xfrm>
            <a:off x="2824163" y="4237038"/>
            <a:ext cx="860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2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0681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Laufzeit</a:t>
            </a:r>
            <a:r>
              <a:rPr lang="en-US" dirty="0" smtClean="0"/>
              <a:t>: </a:t>
            </a:r>
            <a:r>
              <a:rPr lang="en-US" dirty="0" err="1" smtClean="0"/>
              <a:t>Wodurch</a:t>
            </a:r>
            <a:r>
              <a:rPr lang="en-US" dirty="0" smtClean="0"/>
              <a:t> </a:t>
            </a:r>
            <a:r>
              <a:rPr lang="en-US" dirty="0" err="1" smtClean="0"/>
              <a:t>wird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reduziert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611560" y="1268760"/>
            <a:ext cx="7848600" cy="2297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>
              <a:lnSpc>
                <a:spcPct val="90000"/>
              </a:lnSpc>
              <a:spcBef>
                <a:spcPct val="30000"/>
              </a:spcBef>
              <a:buFont typeface="Arial"/>
              <a:buChar char="•"/>
            </a:pPr>
            <a:r>
              <a:rPr lang="en-US" sz="2800" dirty="0" smtClean="0">
                <a:latin typeface="+mn-lt"/>
                <a:cs typeface="Arial Unicode MS" charset="0"/>
              </a:rPr>
              <a:t>Falls </a:t>
            </a:r>
            <a:r>
              <a:rPr lang="en-US" sz="2800" i="1" dirty="0" smtClean="0">
                <a:solidFill>
                  <a:srgbClr val="008380"/>
                </a:solidFill>
                <a:latin typeface="+mn-lt"/>
                <a:cs typeface="Arial Unicode MS" charset="0"/>
              </a:rPr>
              <a:t>k</a:t>
            </a:r>
            <a:r>
              <a:rPr lang="en-US" sz="2800" dirty="0" smtClean="0">
                <a:solidFill>
                  <a:srgbClr val="008380"/>
                </a:solidFill>
                <a:latin typeface="+mn-lt"/>
                <a:cs typeface="Arial Unicode MS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=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O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(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)</a:t>
            </a:r>
            <a:r>
              <a:rPr lang="en-US" sz="2800" dirty="0">
                <a:latin typeface="+mn-lt"/>
                <a:cs typeface="Arial Unicode MS" charset="0"/>
              </a:rPr>
              <a:t>, </a:t>
            </a:r>
            <a:r>
              <a:rPr lang="en-US" sz="2800" dirty="0" err="1" smtClean="0">
                <a:latin typeface="+mn-lt"/>
                <a:cs typeface="Arial Unicode MS" charset="0"/>
              </a:rPr>
              <a:t>dann</a:t>
            </a:r>
            <a:r>
              <a:rPr lang="en-US" sz="2800" dirty="0" smtClean="0">
                <a:latin typeface="+mn-lt"/>
                <a:cs typeface="Arial Unicode MS" charset="0"/>
              </a:rPr>
              <a:t> </a:t>
            </a:r>
            <a:r>
              <a:rPr lang="en-US" sz="2800" dirty="0" err="1" smtClean="0">
                <a:latin typeface="+mn-lt"/>
                <a:cs typeface="Arial Unicode MS" charset="0"/>
              </a:rPr>
              <a:t>braucht</a:t>
            </a:r>
            <a:r>
              <a:rPr lang="en-US" sz="2800" dirty="0" smtClean="0">
                <a:latin typeface="+mn-lt"/>
                <a:cs typeface="Arial Unicode MS" charset="0"/>
              </a:rPr>
              <a:t> Counting-Sort </a:t>
            </a:r>
            <a:r>
              <a:rPr lang="en-US" sz="2800" dirty="0">
                <a:solidFill>
                  <a:srgbClr val="008380"/>
                </a:solidFill>
                <a:latin typeface="Symbol" charset="2"/>
                <a:cs typeface="Symbol" charset="2"/>
              </a:rPr>
              <a:t>Q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(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)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 smtClean="0">
                <a:latin typeface="+mn-lt"/>
                <a:cs typeface="Arial Unicode MS" charset="0"/>
              </a:rPr>
              <a:t>viele</a:t>
            </a:r>
            <a:r>
              <a:rPr lang="en-US" sz="2800" dirty="0" smtClean="0">
                <a:latin typeface="+mn-lt"/>
                <a:cs typeface="Arial Unicode MS" charset="0"/>
              </a:rPr>
              <a:t> </a:t>
            </a:r>
            <a:r>
              <a:rPr lang="en-US" sz="2800" dirty="0" err="1" smtClean="0">
                <a:latin typeface="+mn-lt"/>
                <a:cs typeface="Arial Unicode MS" charset="0"/>
              </a:rPr>
              <a:t>Schritte</a:t>
            </a:r>
            <a:r>
              <a:rPr lang="en-US" sz="2800" dirty="0" smtClean="0">
                <a:latin typeface="+mn-lt"/>
                <a:cs typeface="Arial Unicode MS" charset="0"/>
              </a:rPr>
              <a:t>.</a:t>
            </a:r>
            <a:endParaRPr lang="en-US" sz="2800" dirty="0">
              <a:latin typeface="+mn-lt"/>
              <a:cs typeface="Arial Unicode MS" charset="0"/>
            </a:endParaRPr>
          </a:p>
          <a:p>
            <a:pPr marL="457200" indent="-45720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z="2800" dirty="0" err="1" smtClean="0">
                <a:latin typeface="+mn-lt"/>
                <a:cs typeface="Arial Unicode MS" charset="0"/>
              </a:rPr>
              <a:t>Aber</a:t>
            </a:r>
            <a:r>
              <a:rPr lang="en-US" sz="2800" dirty="0" smtClean="0">
                <a:latin typeface="+mn-lt"/>
                <a:cs typeface="Arial Unicode MS" charset="0"/>
              </a:rPr>
              <a:t> </a:t>
            </a:r>
            <a:r>
              <a:rPr lang="en-US" sz="2800" dirty="0" err="1" smtClean="0">
                <a:latin typeface="+mn-lt"/>
                <a:cs typeface="Arial Unicode MS" charset="0"/>
              </a:rPr>
              <a:t>theoretisch</a:t>
            </a:r>
            <a:r>
              <a:rPr lang="en-US" sz="2800" dirty="0" smtClean="0">
                <a:latin typeface="+mn-lt"/>
                <a:cs typeface="Arial Unicode MS" charset="0"/>
              </a:rPr>
              <a:t> </a:t>
            </a:r>
            <a:r>
              <a:rPr lang="en-US" sz="2800" dirty="0" err="1" smtClean="0">
                <a:latin typeface="+mn-lt"/>
                <a:cs typeface="Arial Unicode MS" charset="0"/>
              </a:rPr>
              <a:t>braucht</a:t>
            </a:r>
            <a:r>
              <a:rPr lang="en-US" sz="2800" dirty="0" smtClean="0">
                <a:latin typeface="+mn-lt"/>
                <a:cs typeface="Arial Unicode MS" charset="0"/>
              </a:rPr>
              <a:t> </a:t>
            </a:r>
            <a:r>
              <a:rPr lang="en-US" sz="2800" dirty="0" err="1" smtClean="0">
                <a:latin typeface="+mn-lt"/>
                <a:cs typeface="Arial Unicode MS" charset="0"/>
              </a:rPr>
              <a:t>doch</a:t>
            </a:r>
            <a:r>
              <a:rPr lang="en-US" sz="2800" dirty="0" smtClean="0">
                <a:latin typeface="+mn-lt"/>
                <a:cs typeface="Arial Unicode MS" charset="0"/>
              </a:rPr>
              <a:t> </a:t>
            </a:r>
            <a:r>
              <a:rPr lang="en-US" sz="2800" dirty="0" err="1" smtClean="0">
                <a:latin typeface="+mn-lt"/>
                <a:cs typeface="Arial Unicode MS" charset="0"/>
              </a:rPr>
              <a:t>Sortierung</a:t>
            </a:r>
            <a:r>
              <a:rPr lang="en-US" sz="2800" dirty="0" smtClean="0">
                <a:latin typeface="+mn-lt"/>
                <a:cs typeface="Arial Unicode MS" charset="0"/>
              </a:rPr>
              <a:t/>
            </a:r>
            <a:br>
              <a:rPr lang="en-US" sz="2800" dirty="0" smtClean="0">
                <a:latin typeface="+mn-lt"/>
                <a:cs typeface="Arial Unicode MS" charset="0"/>
              </a:rPr>
            </a:br>
            <a:r>
              <a:rPr lang="en-US" sz="2800" dirty="0" smtClean="0">
                <a:solidFill>
                  <a:srgbClr val="008380"/>
                </a:solidFill>
                <a:latin typeface="Symbol" charset="2"/>
                <a:cs typeface="Symbol" charset="2"/>
              </a:rPr>
              <a:t>W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(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dirty="0">
                <a:solidFill>
                  <a:srgbClr val="008380"/>
                </a:solidFill>
                <a:latin typeface="+mn-lt"/>
                <a:cs typeface="Arial Unicode MS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log</a:t>
            </a:r>
            <a:r>
              <a:rPr lang="en-US" dirty="0">
                <a:solidFill>
                  <a:srgbClr val="008380"/>
                </a:solidFill>
                <a:latin typeface="+mn-lt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)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 smtClean="0">
                <a:latin typeface="+mn-lt"/>
                <a:cs typeface="Arial Unicode MS" charset="0"/>
              </a:rPr>
              <a:t>viele</a:t>
            </a:r>
            <a:r>
              <a:rPr lang="en-US" sz="2800" dirty="0" smtClean="0">
                <a:latin typeface="+mn-lt"/>
                <a:cs typeface="Arial Unicode MS" charset="0"/>
              </a:rPr>
              <a:t> </a:t>
            </a:r>
            <a:r>
              <a:rPr lang="en-US" sz="2800" dirty="0" err="1" smtClean="0">
                <a:latin typeface="+mn-lt"/>
                <a:cs typeface="Arial Unicode MS" charset="0"/>
              </a:rPr>
              <a:t>Schritte</a:t>
            </a:r>
            <a:r>
              <a:rPr lang="en-US" sz="2800" dirty="0" smtClean="0">
                <a:latin typeface="+mn-lt"/>
                <a:cs typeface="Arial Unicode MS" charset="0"/>
              </a:rPr>
              <a:t>!</a:t>
            </a:r>
            <a:endParaRPr lang="en-US" sz="2800" dirty="0">
              <a:latin typeface="+mn-lt"/>
              <a:cs typeface="Arial Unicode MS" charset="0"/>
            </a:endParaRPr>
          </a:p>
          <a:p>
            <a:pPr marL="457200" indent="-45720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z="2800" dirty="0" err="1" smtClean="0">
                <a:latin typeface="+mn-lt"/>
                <a:cs typeface="Arial Unicode MS" charset="0"/>
              </a:rPr>
              <a:t>Gibt</a:t>
            </a:r>
            <a:r>
              <a:rPr lang="en-US" sz="2800" dirty="0" smtClean="0">
                <a:latin typeface="+mn-lt"/>
                <a:cs typeface="Arial Unicode MS" charset="0"/>
              </a:rPr>
              <a:t> </a:t>
            </a:r>
            <a:r>
              <a:rPr lang="en-US" sz="2800" dirty="0" err="1" smtClean="0">
                <a:latin typeface="+mn-lt"/>
                <a:cs typeface="Arial Unicode MS" charset="0"/>
              </a:rPr>
              <a:t>es</a:t>
            </a:r>
            <a:r>
              <a:rPr lang="en-US" sz="2800" dirty="0" smtClean="0">
                <a:latin typeface="+mn-lt"/>
                <a:cs typeface="Arial Unicode MS" charset="0"/>
              </a:rPr>
              <a:t> </a:t>
            </a:r>
            <a:r>
              <a:rPr lang="en-US" sz="2800" dirty="0" err="1" smtClean="0">
                <a:latin typeface="+mn-lt"/>
                <a:cs typeface="Arial Unicode MS" charset="0"/>
              </a:rPr>
              <a:t>ein</a:t>
            </a:r>
            <a:r>
              <a:rPr lang="en-US" sz="2800" dirty="0" smtClean="0">
                <a:latin typeface="+mn-lt"/>
                <a:cs typeface="Arial Unicode MS" charset="0"/>
              </a:rPr>
              <a:t> Problem </a:t>
            </a:r>
            <a:r>
              <a:rPr lang="en-US" sz="2800" dirty="0" err="1" smtClean="0">
                <a:latin typeface="+mn-lt"/>
                <a:cs typeface="Arial Unicode MS" charset="0"/>
              </a:rPr>
              <a:t>mit</a:t>
            </a:r>
            <a:r>
              <a:rPr lang="en-US" sz="2800" dirty="0" smtClean="0">
                <a:latin typeface="+mn-lt"/>
                <a:cs typeface="Arial Unicode MS" charset="0"/>
              </a:rPr>
              <a:t> der </a:t>
            </a:r>
            <a:r>
              <a:rPr lang="en-US" sz="2800" dirty="0" err="1" smtClean="0">
                <a:latin typeface="+mn-lt"/>
                <a:cs typeface="Arial Unicode MS" charset="0"/>
              </a:rPr>
              <a:t>Theorie</a:t>
            </a:r>
            <a:r>
              <a:rPr lang="en-US" sz="2800" dirty="0" smtClean="0">
                <a:latin typeface="+mn-lt"/>
                <a:cs typeface="Arial Unicode MS" charset="0"/>
              </a:rPr>
              <a:t>?</a:t>
            </a:r>
            <a:endParaRPr lang="en-US" sz="2800" dirty="0">
              <a:latin typeface="+mn-lt"/>
              <a:cs typeface="Arial Unicode MS" charset="0"/>
            </a:endParaRP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611560" y="3645024"/>
            <a:ext cx="7813675" cy="2038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2800" b="1" dirty="0" err="1" smtClean="0">
                <a:solidFill>
                  <a:schemeClr val="accent2"/>
                </a:solidFill>
                <a:latin typeface="+mn-lt"/>
                <a:cs typeface="Arial Unicode MS" charset="0"/>
              </a:rPr>
              <a:t>Antwort</a:t>
            </a:r>
            <a:r>
              <a:rPr lang="en-US" sz="2800" b="1" dirty="0" smtClean="0">
                <a:solidFill>
                  <a:schemeClr val="accent2"/>
                </a:solidFill>
                <a:latin typeface="+mn-lt"/>
                <a:cs typeface="Arial Unicode MS" charset="0"/>
              </a:rPr>
              <a:t>:</a:t>
            </a:r>
            <a:endParaRPr lang="en-US" sz="2800" b="1" dirty="0">
              <a:solidFill>
                <a:schemeClr val="accent2"/>
              </a:solidFill>
              <a:latin typeface="+mn-lt"/>
              <a:cs typeface="Arial Unicode MS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Char char="•"/>
            </a:pPr>
            <a:r>
              <a:rPr lang="en-US" sz="2800" b="1" i="1" dirty="0" err="1" smtClean="0">
                <a:solidFill>
                  <a:schemeClr val="accent2"/>
                </a:solidFill>
                <a:latin typeface="+mn-lt"/>
                <a:cs typeface="Arial Unicode MS" charset="0"/>
              </a:rPr>
              <a:t>Sortieren</a:t>
            </a:r>
            <a:r>
              <a:rPr lang="en-US" sz="2800" b="1" i="1" dirty="0" smtClean="0">
                <a:solidFill>
                  <a:schemeClr val="accent2"/>
                </a:solidFill>
                <a:latin typeface="+mn-lt"/>
                <a:cs typeface="Arial Unicode MS" charset="0"/>
              </a:rPr>
              <a:t> </a:t>
            </a:r>
            <a:r>
              <a:rPr lang="en-US" sz="2800" b="1" i="1" dirty="0" err="1" smtClean="0">
                <a:solidFill>
                  <a:schemeClr val="accent2"/>
                </a:solidFill>
                <a:latin typeface="+mn-lt"/>
                <a:cs typeface="Arial Unicode MS" charset="0"/>
              </a:rPr>
              <a:t>durch</a:t>
            </a:r>
            <a:r>
              <a:rPr lang="en-US" sz="2800" b="1" i="1" dirty="0" smtClean="0">
                <a:solidFill>
                  <a:schemeClr val="accent2"/>
                </a:solidFill>
                <a:latin typeface="+mn-lt"/>
                <a:cs typeface="Arial Unicode MS" charset="0"/>
              </a:rPr>
              <a:t> </a:t>
            </a:r>
            <a:r>
              <a:rPr lang="en-US" sz="2800" b="1" i="1" dirty="0" err="1" smtClean="0">
                <a:solidFill>
                  <a:schemeClr val="accent2"/>
                </a:solidFill>
                <a:latin typeface="+mn-lt"/>
                <a:cs typeface="Arial Unicode MS" charset="0"/>
              </a:rPr>
              <a:t>Vergleichen</a:t>
            </a:r>
            <a:r>
              <a:rPr lang="en-US" sz="2800" b="1" i="1" dirty="0">
                <a:solidFill>
                  <a:schemeClr val="accent2"/>
                </a:solidFill>
                <a:latin typeface="+mn-lt"/>
                <a:cs typeface="Arial Unicode MS" charset="0"/>
              </a:rPr>
              <a:t> </a:t>
            </a:r>
            <a:r>
              <a:rPr lang="en-US" sz="2800" dirty="0" err="1" smtClean="0">
                <a:latin typeface="+mn-lt"/>
                <a:cs typeface="Arial Unicode MS" charset="0"/>
              </a:rPr>
              <a:t>liegt</a:t>
            </a:r>
            <a:r>
              <a:rPr lang="en-US" sz="2800" dirty="0" smtClean="0">
                <a:latin typeface="+mn-lt"/>
                <a:cs typeface="Arial Unicode MS" charset="0"/>
              </a:rPr>
              <a:t> in </a:t>
            </a:r>
            <a:r>
              <a:rPr lang="en-US" sz="2800" dirty="0" smtClean="0">
                <a:solidFill>
                  <a:srgbClr val="008380"/>
                </a:solidFill>
                <a:latin typeface="Symbol" charset="2"/>
                <a:cs typeface="Symbol" charset="2"/>
              </a:rPr>
              <a:t>W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(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dirty="0">
                <a:solidFill>
                  <a:srgbClr val="008380"/>
                </a:solidFill>
                <a:latin typeface="+mn-lt"/>
                <a:cs typeface="Arial Unicode MS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log</a:t>
            </a:r>
            <a:r>
              <a:rPr lang="en-US" dirty="0">
                <a:solidFill>
                  <a:srgbClr val="008380"/>
                </a:solidFill>
                <a:latin typeface="+mn-lt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sz="2800" dirty="0" smtClean="0">
                <a:solidFill>
                  <a:srgbClr val="008380"/>
                </a:solidFill>
                <a:latin typeface="+mn-lt"/>
                <a:cs typeface="Arial Unicode MS" charset="0"/>
              </a:rPr>
              <a:t>)</a:t>
            </a:r>
            <a:endParaRPr lang="en-US" sz="2800" dirty="0">
              <a:latin typeface="+mn-lt"/>
              <a:cs typeface="Arial Unicode MS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Tx/>
              <a:buChar char="•"/>
            </a:pPr>
            <a:r>
              <a:rPr lang="en-US" sz="2800" dirty="0" smtClean="0">
                <a:latin typeface="+mn-lt"/>
                <a:cs typeface="Arial Unicode MS" charset="0"/>
              </a:rPr>
              <a:t>Counting-Sort </a:t>
            </a:r>
            <a:r>
              <a:rPr lang="en-US" sz="2800" dirty="0" err="1" smtClean="0">
                <a:latin typeface="+mn-lt"/>
                <a:cs typeface="Arial Unicode MS" charset="0"/>
              </a:rPr>
              <a:t>macht</a:t>
            </a:r>
            <a:r>
              <a:rPr lang="en-US" sz="2800" dirty="0" smtClean="0">
                <a:latin typeface="+mn-lt"/>
                <a:cs typeface="Arial Unicode MS" charset="0"/>
              </a:rPr>
              <a:t> </a:t>
            </a:r>
            <a:r>
              <a:rPr lang="en-US" sz="2800" dirty="0" err="1" smtClean="0">
                <a:latin typeface="+mn-lt"/>
                <a:cs typeface="Arial Unicode MS" charset="0"/>
              </a:rPr>
              <a:t>keine</a:t>
            </a:r>
            <a:r>
              <a:rPr lang="en-US" sz="2800" dirty="0" smtClean="0">
                <a:latin typeface="+mn-lt"/>
                <a:cs typeface="Arial Unicode MS" charset="0"/>
              </a:rPr>
              <a:t> </a:t>
            </a:r>
            <a:r>
              <a:rPr lang="en-US" sz="2800" dirty="0" err="1" smtClean="0">
                <a:latin typeface="+mn-lt"/>
                <a:cs typeface="Arial Unicode MS" charset="0"/>
              </a:rPr>
              <a:t>Vergleiche</a:t>
            </a:r>
            <a:endParaRPr lang="en-US" sz="2800" dirty="0" smtClean="0">
              <a:latin typeface="+mn-lt"/>
              <a:cs typeface="Arial Unicode MS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Tx/>
              <a:buChar char="•"/>
            </a:pPr>
            <a:r>
              <a:rPr lang="en-US" sz="2800" dirty="0" smtClean="0">
                <a:latin typeface="+mn-lt"/>
                <a:cs typeface="Arial Unicode MS" charset="0"/>
              </a:rPr>
              <a:t>Counting-Sort </a:t>
            </a:r>
            <a:r>
              <a:rPr lang="en-US" sz="2800" dirty="0" err="1" smtClean="0">
                <a:latin typeface="+mn-lt"/>
                <a:cs typeface="Arial Unicode MS" charset="0"/>
              </a:rPr>
              <a:t>verteilt</a:t>
            </a:r>
            <a:r>
              <a:rPr lang="en-US" sz="2800" dirty="0" smtClean="0">
                <a:latin typeface="+mn-lt"/>
                <a:cs typeface="Arial Unicode MS" charset="0"/>
              </a:rPr>
              <a:t> </a:t>
            </a:r>
            <a:r>
              <a:rPr lang="en-US" sz="2800" dirty="0" err="1" smtClean="0">
                <a:latin typeface="+mn-lt"/>
                <a:cs typeface="Arial Unicode MS" charset="0"/>
              </a:rPr>
              <a:t>einfach</a:t>
            </a:r>
            <a:endParaRPr lang="en-US" sz="2800" dirty="0">
              <a:latin typeface="+mn-lt"/>
              <a:cs typeface="Arial Unicode MS" charset="0"/>
            </a:endParaRP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4417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9458"/>
            <a:ext cx="8229600" cy="503238"/>
          </a:xfrm>
        </p:spPr>
        <p:txBody>
          <a:bodyPr/>
          <a:lstStyle/>
          <a:p>
            <a:r>
              <a:rPr lang="en-US" sz="3600" dirty="0" smtClean="0"/>
              <a:t>Stabiles </a:t>
            </a:r>
            <a:r>
              <a:rPr lang="en-US" sz="3600" dirty="0" err="1" smtClean="0"/>
              <a:t>Sortieren</a:t>
            </a:r>
            <a:endParaRPr lang="en-US" sz="3600" dirty="0"/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1096963" y="1278785"/>
            <a:ext cx="6950075" cy="875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2800" dirty="0" smtClean="0">
                <a:latin typeface="+mn-lt"/>
                <a:cs typeface="Arial Unicode MS" charset="0"/>
              </a:rPr>
              <a:t>Counting-Sort </a:t>
            </a:r>
            <a:r>
              <a:rPr lang="en-US" sz="2800" dirty="0" err="1" smtClean="0">
                <a:latin typeface="+mn-lt"/>
                <a:cs typeface="Arial Unicode MS" charset="0"/>
              </a:rPr>
              <a:t>ist</a:t>
            </a:r>
            <a:r>
              <a:rPr lang="en-US" sz="2800" dirty="0" smtClean="0">
                <a:latin typeface="+mn-lt"/>
                <a:cs typeface="Arial Unicode MS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+mn-lt"/>
                <a:cs typeface="Arial Unicode MS" charset="0"/>
              </a:rPr>
              <a:t>stabil</a:t>
            </a:r>
            <a:r>
              <a:rPr lang="en-US" sz="2800" dirty="0" smtClean="0">
                <a:latin typeface="+mn-lt"/>
                <a:cs typeface="Arial Unicode MS" charset="0"/>
              </a:rPr>
              <a:t>: die </a:t>
            </a:r>
            <a:r>
              <a:rPr lang="en-US" sz="2800" dirty="0" err="1" smtClean="0">
                <a:latin typeface="+mn-lt"/>
                <a:cs typeface="Arial Unicode MS" charset="0"/>
              </a:rPr>
              <a:t>Eingabeordnung</a:t>
            </a:r>
            <a:r>
              <a:rPr lang="en-US" sz="2800" dirty="0" smtClean="0">
                <a:latin typeface="+mn-lt"/>
                <a:cs typeface="Arial Unicode MS" charset="0"/>
              </a:rPr>
              <a:t> </a:t>
            </a:r>
            <a:r>
              <a:rPr lang="en-US" sz="2800" dirty="0" err="1" smtClean="0">
                <a:latin typeface="+mn-lt"/>
                <a:cs typeface="Arial Unicode MS" charset="0"/>
              </a:rPr>
              <a:t>für</a:t>
            </a:r>
            <a:r>
              <a:rPr lang="en-US" sz="2800" dirty="0" smtClean="0">
                <a:latin typeface="+mn-lt"/>
                <a:cs typeface="Arial Unicode MS" charset="0"/>
              </a:rPr>
              <a:t> </a:t>
            </a:r>
            <a:r>
              <a:rPr lang="en-US" sz="2800" dirty="0" err="1" smtClean="0">
                <a:latin typeface="+mn-lt"/>
                <a:cs typeface="Arial Unicode MS" charset="0"/>
              </a:rPr>
              <a:t>gleiche</a:t>
            </a:r>
            <a:r>
              <a:rPr lang="en-US" sz="2800" dirty="0" smtClean="0">
                <a:latin typeface="+mn-lt"/>
                <a:cs typeface="Arial Unicode MS" charset="0"/>
              </a:rPr>
              <a:t> </a:t>
            </a:r>
            <a:r>
              <a:rPr lang="en-US" sz="2800" dirty="0" err="1" smtClean="0">
                <a:latin typeface="+mn-lt"/>
                <a:cs typeface="Arial Unicode MS" charset="0"/>
              </a:rPr>
              <a:t>Schlüssel</a:t>
            </a:r>
            <a:r>
              <a:rPr lang="en-US" sz="2800" dirty="0" smtClean="0">
                <a:latin typeface="+mn-lt"/>
                <a:cs typeface="Arial Unicode MS" charset="0"/>
              </a:rPr>
              <a:t> </a:t>
            </a:r>
            <a:r>
              <a:rPr lang="en-US" sz="2800" dirty="0" err="1" smtClean="0">
                <a:latin typeface="+mn-lt"/>
                <a:cs typeface="Arial Unicode MS" charset="0"/>
              </a:rPr>
              <a:t>bleibt</a:t>
            </a:r>
            <a:r>
              <a:rPr lang="en-US" sz="2800" dirty="0" smtClean="0">
                <a:latin typeface="+mn-lt"/>
                <a:cs typeface="Arial Unicode MS" charset="0"/>
              </a:rPr>
              <a:t> </a:t>
            </a:r>
            <a:r>
              <a:rPr lang="en-US" sz="2800" dirty="0" err="1" smtClean="0">
                <a:latin typeface="+mn-lt"/>
                <a:cs typeface="Arial Unicode MS" charset="0"/>
              </a:rPr>
              <a:t>bestehen</a:t>
            </a:r>
            <a:endParaRPr lang="en-US" sz="2800" dirty="0">
              <a:latin typeface="+mn-lt"/>
              <a:cs typeface="Arial Unicode MS" charset="0"/>
            </a:endParaRPr>
          </a:p>
        </p:txBody>
      </p:sp>
      <p:grpSp>
        <p:nvGrpSpPr>
          <p:cNvPr id="70660" name="Group 4"/>
          <p:cNvGrpSpPr>
            <a:grpSpLocks/>
          </p:cNvGrpSpPr>
          <p:nvPr/>
        </p:nvGrpSpPr>
        <p:grpSpPr bwMode="auto">
          <a:xfrm>
            <a:off x="2209800" y="2895600"/>
            <a:ext cx="4054475" cy="1995488"/>
            <a:chOff x="1622" y="2007"/>
            <a:chExt cx="2554" cy="1257"/>
          </a:xfrm>
        </p:grpSpPr>
        <p:sp>
          <p:nvSpPr>
            <p:cNvPr id="70661" name="Text Box 5"/>
            <p:cNvSpPr txBox="1">
              <a:spLocks noChangeArrowheads="1"/>
            </p:cNvSpPr>
            <p:nvPr/>
          </p:nvSpPr>
          <p:spPr bwMode="auto">
            <a:xfrm>
              <a:off x="1622" y="2013"/>
              <a:ext cx="3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3200" i="1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A</a:t>
              </a:r>
              <a:r>
                <a:rPr lang="en-US" sz="3200">
                  <a:latin typeface="Times New Roman" charset="0"/>
                  <a:cs typeface="Arial Unicode MS" charset="0"/>
                </a:rPr>
                <a:t>:</a:t>
              </a:r>
            </a:p>
          </p:txBody>
        </p:sp>
        <p:sp>
          <p:nvSpPr>
            <p:cNvPr id="70662" name="Rectangle 6"/>
            <p:cNvSpPr>
              <a:spLocks noChangeArrowheads="1"/>
            </p:cNvSpPr>
            <p:nvPr/>
          </p:nvSpPr>
          <p:spPr bwMode="auto">
            <a:xfrm>
              <a:off x="2016" y="2007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4</a:t>
              </a:r>
            </a:p>
          </p:txBody>
        </p:sp>
        <p:sp>
          <p:nvSpPr>
            <p:cNvPr id="70663" name="Rectangle 7"/>
            <p:cNvSpPr>
              <a:spLocks noChangeArrowheads="1"/>
            </p:cNvSpPr>
            <p:nvPr/>
          </p:nvSpPr>
          <p:spPr bwMode="auto">
            <a:xfrm>
              <a:off x="2448" y="2007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1</a:t>
              </a:r>
            </a:p>
          </p:txBody>
        </p:sp>
        <p:sp>
          <p:nvSpPr>
            <p:cNvPr id="70664" name="Rectangle 8"/>
            <p:cNvSpPr>
              <a:spLocks noChangeArrowheads="1"/>
            </p:cNvSpPr>
            <p:nvPr/>
          </p:nvSpPr>
          <p:spPr bwMode="auto">
            <a:xfrm>
              <a:off x="2880" y="2007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3</a:t>
              </a:r>
            </a:p>
          </p:txBody>
        </p:sp>
        <p:sp>
          <p:nvSpPr>
            <p:cNvPr id="70665" name="Rectangle 9"/>
            <p:cNvSpPr>
              <a:spLocks noChangeArrowheads="1"/>
            </p:cNvSpPr>
            <p:nvPr/>
          </p:nvSpPr>
          <p:spPr bwMode="auto">
            <a:xfrm>
              <a:off x="3312" y="2007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4</a:t>
              </a:r>
            </a:p>
          </p:txBody>
        </p:sp>
        <p:sp>
          <p:nvSpPr>
            <p:cNvPr id="70666" name="Rectangle 10"/>
            <p:cNvSpPr>
              <a:spLocks noChangeArrowheads="1"/>
            </p:cNvSpPr>
            <p:nvPr/>
          </p:nvSpPr>
          <p:spPr bwMode="auto">
            <a:xfrm>
              <a:off x="3744" y="2007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3</a:t>
              </a:r>
            </a:p>
          </p:txBody>
        </p:sp>
        <p:sp>
          <p:nvSpPr>
            <p:cNvPr id="70667" name="Text Box 11"/>
            <p:cNvSpPr txBox="1">
              <a:spLocks noChangeArrowheads="1"/>
            </p:cNvSpPr>
            <p:nvPr/>
          </p:nvSpPr>
          <p:spPr bwMode="auto">
            <a:xfrm>
              <a:off x="1622" y="2892"/>
              <a:ext cx="3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3200" i="1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B</a:t>
              </a:r>
              <a:r>
                <a:rPr lang="en-US" sz="3200">
                  <a:latin typeface="Times New Roman" charset="0"/>
                  <a:cs typeface="Arial Unicode MS" charset="0"/>
                </a:rPr>
                <a:t>:</a:t>
              </a:r>
            </a:p>
          </p:txBody>
        </p:sp>
        <p:sp>
          <p:nvSpPr>
            <p:cNvPr id="70668" name="Rectangle 12"/>
            <p:cNvSpPr>
              <a:spLocks noChangeArrowheads="1"/>
            </p:cNvSpPr>
            <p:nvPr/>
          </p:nvSpPr>
          <p:spPr bwMode="auto">
            <a:xfrm>
              <a:off x="2016" y="2886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1</a:t>
              </a:r>
            </a:p>
          </p:txBody>
        </p:sp>
        <p:sp>
          <p:nvSpPr>
            <p:cNvPr id="70669" name="Rectangle 13"/>
            <p:cNvSpPr>
              <a:spLocks noChangeArrowheads="1"/>
            </p:cNvSpPr>
            <p:nvPr/>
          </p:nvSpPr>
          <p:spPr bwMode="auto">
            <a:xfrm>
              <a:off x="2448" y="2886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3</a:t>
              </a:r>
            </a:p>
          </p:txBody>
        </p:sp>
        <p:sp>
          <p:nvSpPr>
            <p:cNvPr id="70670" name="Rectangle 14"/>
            <p:cNvSpPr>
              <a:spLocks noChangeArrowheads="1"/>
            </p:cNvSpPr>
            <p:nvPr/>
          </p:nvSpPr>
          <p:spPr bwMode="auto">
            <a:xfrm>
              <a:off x="2880" y="2886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3</a:t>
              </a:r>
            </a:p>
          </p:txBody>
        </p:sp>
        <p:sp>
          <p:nvSpPr>
            <p:cNvPr id="70671" name="Rectangle 15"/>
            <p:cNvSpPr>
              <a:spLocks noChangeArrowheads="1"/>
            </p:cNvSpPr>
            <p:nvPr/>
          </p:nvSpPr>
          <p:spPr bwMode="auto">
            <a:xfrm>
              <a:off x="3312" y="2886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4</a:t>
              </a:r>
            </a:p>
          </p:txBody>
        </p:sp>
        <p:sp>
          <p:nvSpPr>
            <p:cNvPr id="70672" name="Rectangle 16"/>
            <p:cNvSpPr>
              <a:spLocks noChangeArrowheads="1"/>
            </p:cNvSpPr>
            <p:nvPr/>
          </p:nvSpPr>
          <p:spPr bwMode="auto">
            <a:xfrm>
              <a:off x="3744" y="2886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4</a:t>
              </a:r>
            </a:p>
          </p:txBody>
        </p:sp>
        <p:cxnSp>
          <p:nvCxnSpPr>
            <p:cNvPr id="70673" name="AutoShape 17"/>
            <p:cNvCxnSpPr>
              <a:cxnSpLocks noChangeShapeType="1"/>
              <a:stCxn id="70662" idx="2"/>
              <a:endCxn id="70671" idx="0"/>
            </p:cNvCxnSpPr>
            <p:nvPr/>
          </p:nvCxnSpPr>
          <p:spPr bwMode="auto">
            <a:xfrm>
              <a:off x="2232" y="2385"/>
              <a:ext cx="1296" cy="501"/>
            </a:xfrm>
            <a:prstGeom prst="straightConnector1">
              <a:avLst/>
            </a:prstGeom>
            <a:noFill/>
            <a:ln w="28575">
              <a:solidFill>
                <a:srgbClr val="008A87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70674" name="AutoShape 18"/>
            <p:cNvCxnSpPr>
              <a:cxnSpLocks noChangeShapeType="1"/>
              <a:stCxn id="70663" idx="2"/>
              <a:endCxn id="70668" idx="0"/>
            </p:cNvCxnSpPr>
            <p:nvPr/>
          </p:nvCxnSpPr>
          <p:spPr bwMode="auto">
            <a:xfrm flipH="1">
              <a:off x="2232" y="2385"/>
              <a:ext cx="432" cy="50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70675" name="AutoShape 19"/>
            <p:cNvCxnSpPr>
              <a:cxnSpLocks noChangeShapeType="1"/>
              <a:stCxn id="70664" idx="2"/>
              <a:endCxn id="70669" idx="0"/>
            </p:cNvCxnSpPr>
            <p:nvPr/>
          </p:nvCxnSpPr>
          <p:spPr bwMode="auto">
            <a:xfrm flipH="1">
              <a:off x="2664" y="2385"/>
              <a:ext cx="432" cy="501"/>
            </a:xfrm>
            <a:prstGeom prst="straightConnector1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70676" name="AutoShape 20"/>
            <p:cNvCxnSpPr>
              <a:cxnSpLocks noChangeShapeType="1"/>
              <a:stCxn id="70665" idx="2"/>
              <a:endCxn id="70672" idx="0"/>
            </p:cNvCxnSpPr>
            <p:nvPr/>
          </p:nvCxnSpPr>
          <p:spPr bwMode="auto">
            <a:xfrm>
              <a:off x="3528" y="2385"/>
              <a:ext cx="432" cy="501"/>
            </a:xfrm>
            <a:prstGeom prst="straightConnector1">
              <a:avLst/>
            </a:prstGeom>
            <a:noFill/>
            <a:ln w="28575">
              <a:solidFill>
                <a:srgbClr val="008A87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70677" name="AutoShape 21"/>
            <p:cNvCxnSpPr>
              <a:cxnSpLocks noChangeShapeType="1"/>
              <a:stCxn id="70666" idx="2"/>
              <a:endCxn id="70670" idx="0"/>
            </p:cNvCxnSpPr>
            <p:nvPr/>
          </p:nvCxnSpPr>
          <p:spPr bwMode="auto">
            <a:xfrm flipH="1">
              <a:off x="3096" y="2385"/>
              <a:ext cx="864" cy="501"/>
            </a:xfrm>
            <a:prstGeom prst="straightConnector1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  <p:sp>
        <p:nvSpPr>
          <p:cNvPr id="70678" name="Text Box 22"/>
          <p:cNvSpPr txBox="1">
            <a:spLocks noChangeArrowheads="1"/>
          </p:cNvSpPr>
          <p:nvPr/>
        </p:nvSpPr>
        <p:spPr bwMode="auto">
          <a:xfrm>
            <a:off x="171723" y="5334000"/>
            <a:ext cx="850473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 err="1" smtClean="0">
                <a:latin typeface="+mn-lt"/>
                <a:cs typeface="Arial Unicode MS" charset="0"/>
              </a:rPr>
              <a:t>Warum</a:t>
            </a:r>
            <a:r>
              <a:rPr lang="en-US" sz="2800" dirty="0" smtClean="0">
                <a:latin typeface="+mn-lt"/>
                <a:cs typeface="Arial Unicode MS" charset="0"/>
              </a:rPr>
              <a:t> </a:t>
            </a:r>
            <a:r>
              <a:rPr lang="en-US" sz="2800" dirty="0" err="1" smtClean="0">
                <a:latin typeface="+mn-lt"/>
                <a:cs typeface="Arial Unicode MS" charset="0"/>
              </a:rPr>
              <a:t>ist</a:t>
            </a:r>
            <a:r>
              <a:rPr lang="en-US" sz="2800" dirty="0" smtClean="0">
                <a:latin typeface="+mn-lt"/>
                <a:cs typeface="Arial Unicode MS" charset="0"/>
              </a:rPr>
              <a:t> das </a:t>
            </a:r>
            <a:r>
              <a:rPr lang="en-US" sz="2800" dirty="0" err="1" smtClean="0">
                <a:latin typeface="+mn-lt"/>
                <a:cs typeface="Arial Unicode MS" charset="0"/>
              </a:rPr>
              <a:t>wichtig</a:t>
            </a:r>
            <a:r>
              <a:rPr lang="en-US" sz="2800" dirty="0" smtClean="0">
                <a:latin typeface="+mn-lt"/>
                <a:cs typeface="Arial Unicode MS" charset="0"/>
              </a:rPr>
              <a:t>?</a:t>
            </a:r>
            <a:endParaRPr lang="en-US" sz="2800" dirty="0">
              <a:latin typeface="+mn-lt"/>
              <a:cs typeface="Arial Unicode MS" charset="0"/>
            </a:endParaRPr>
          </a:p>
          <a:p>
            <a:pPr algn="ctr"/>
            <a:r>
              <a:rPr lang="en-US" sz="2800" dirty="0" err="1" smtClean="0">
                <a:latin typeface="+mn-lt"/>
                <a:cs typeface="Arial Unicode MS" charset="0"/>
              </a:rPr>
              <a:t>Welche</a:t>
            </a:r>
            <a:r>
              <a:rPr lang="en-US" sz="2800" dirty="0" smtClean="0">
                <a:latin typeface="+mn-lt"/>
                <a:cs typeface="Arial Unicode MS" charset="0"/>
              </a:rPr>
              <a:t> </a:t>
            </a:r>
            <a:r>
              <a:rPr lang="en-US" sz="2800" dirty="0" err="1" smtClean="0">
                <a:latin typeface="+mn-lt"/>
                <a:cs typeface="Arial Unicode MS" charset="0"/>
              </a:rPr>
              <a:t>andere</a:t>
            </a:r>
            <a:r>
              <a:rPr lang="en-US" sz="2800" dirty="0" smtClean="0">
                <a:latin typeface="+mn-lt"/>
                <a:cs typeface="Arial Unicode MS" charset="0"/>
              </a:rPr>
              <a:t> </a:t>
            </a:r>
            <a:r>
              <a:rPr lang="en-US" sz="2800" dirty="0" err="1" smtClean="0">
                <a:latin typeface="+mn-lt"/>
                <a:cs typeface="Arial Unicode MS" charset="0"/>
              </a:rPr>
              <a:t>Algorithmen</a:t>
            </a:r>
            <a:r>
              <a:rPr lang="en-US" sz="2800" dirty="0" smtClean="0">
                <a:latin typeface="+mn-lt"/>
                <a:cs typeface="Arial Unicode MS" charset="0"/>
              </a:rPr>
              <a:t> </a:t>
            </a:r>
            <a:r>
              <a:rPr lang="en-US" sz="2800" dirty="0" err="1" smtClean="0">
                <a:latin typeface="+mn-lt"/>
                <a:cs typeface="Arial Unicode MS" charset="0"/>
              </a:rPr>
              <a:t>haben</a:t>
            </a:r>
            <a:r>
              <a:rPr lang="en-US" sz="2800" dirty="0" smtClean="0">
                <a:latin typeface="+mn-lt"/>
                <a:cs typeface="Arial Unicode MS" charset="0"/>
              </a:rPr>
              <a:t> dieses </a:t>
            </a:r>
            <a:r>
              <a:rPr lang="en-US" sz="2800" dirty="0" err="1" smtClean="0">
                <a:latin typeface="+mn-lt"/>
                <a:cs typeface="Arial Unicode MS" charset="0"/>
              </a:rPr>
              <a:t>Eigenschaft</a:t>
            </a:r>
            <a:r>
              <a:rPr lang="en-US" sz="2800" dirty="0" smtClean="0">
                <a:latin typeface="+mn-lt"/>
                <a:cs typeface="Arial Unicode MS" charset="0"/>
              </a:rPr>
              <a:t>?</a:t>
            </a:r>
            <a:endParaRPr lang="en-US" sz="2800" dirty="0">
              <a:latin typeface="+mn-lt"/>
              <a:cs typeface="Arial Unicode MS" charset="0"/>
            </a:endParaRPr>
          </a:p>
        </p:txBody>
      </p:sp>
      <p:sp>
        <p:nvSpPr>
          <p:cNvPr id="2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959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80988" name="Object 9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39" name="Arbeitsblatt" r:id="rId5" imgW="7178097" imgH="5090236" progId="Excel.Sheet.8">
                  <p:embed/>
                </p:oleObj>
              </mc:Choice>
              <mc:Fallback>
                <p:oleObj name="Arbeitsblatt" r:id="rId5" imgW="7178097" imgH="509023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4738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89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 smtClean="0">
                <a:solidFill>
                  <a:schemeClr val="accent2"/>
                </a:solidFill>
              </a:rPr>
              <a:t>Aufgabe</a:t>
            </a:r>
            <a:r>
              <a:rPr lang="en-US" sz="1600" dirty="0" smtClean="0">
                <a:solidFill>
                  <a:schemeClr val="accent2"/>
                </a:solidFill>
              </a:rPr>
              <a:t>: </a:t>
            </a:r>
            <a:r>
              <a:rPr lang="en-US" sz="1600" dirty="0" err="1" smtClean="0">
                <a:solidFill>
                  <a:schemeClr val="accent2"/>
                </a:solidFill>
              </a:rPr>
              <a:t>Sortiere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Studierende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nach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>
                <a:solidFill>
                  <a:schemeClr val="accent2"/>
                </a:solidFill>
              </a:rPr>
              <a:t>(state, city, street).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75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84994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87" name="Arbeitsblatt" r:id="rId5" imgW="7178097" imgH="5090236" progId="Excel.Sheet.8">
                  <p:embed/>
                </p:oleObj>
              </mc:Choice>
              <mc:Fallback>
                <p:oleObj name="Arbeitsblatt" r:id="rId5" imgW="7178097" imgH="509023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4738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6" name="Line 4"/>
          <p:cNvSpPr>
            <a:spLocks noChangeShapeType="1"/>
          </p:cNvSpPr>
          <p:nvPr/>
        </p:nvSpPr>
        <p:spPr bwMode="auto">
          <a:xfrm>
            <a:off x="86106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 smtClean="0">
                <a:solidFill>
                  <a:schemeClr val="accent2"/>
                </a:solidFill>
              </a:rPr>
              <a:t>Aufgabe</a:t>
            </a:r>
            <a:r>
              <a:rPr lang="en-US" sz="1600" dirty="0" smtClean="0">
                <a:solidFill>
                  <a:schemeClr val="accent2"/>
                </a:solidFill>
              </a:rPr>
              <a:t>: </a:t>
            </a:r>
            <a:r>
              <a:rPr lang="en-US" sz="1600" dirty="0" err="1" smtClean="0">
                <a:solidFill>
                  <a:schemeClr val="accent2"/>
                </a:solidFill>
              </a:rPr>
              <a:t>Sortiere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Studierende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nach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>
                <a:solidFill>
                  <a:schemeClr val="accent2"/>
                </a:solidFill>
              </a:rPr>
              <a:t>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777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87042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35" name="Arbeitsblatt" r:id="rId5" imgW="7178097" imgH="5090236" progId="Excel.Sheet.8">
                  <p:embed/>
                </p:oleObj>
              </mc:Choice>
              <mc:Fallback>
                <p:oleObj name="Arbeitsblatt" r:id="rId5" imgW="7178097" imgH="509023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4738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44" name="Line 4"/>
          <p:cNvSpPr>
            <a:spLocks noChangeShapeType="1"/>
          </p:cNvSpPr>
          <p:nvPr/>
        </p:nvSpPr>
        <p:spPr bwMode="auto">
          <a:xfrm>
            <a:off x="73152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 smtClean="0">
                <a:solidFill>
                  <a:schemeClr val="accent2"/>
                </a:solidFill>
              </a:rPr>
              <a:t>Aufgabe</a:t>
            </a:r>
            <a:r>
              <a:rPr lang="en-US" sz="1600" dirty="0" smtClean="0">
                <a:solidFill>
                  <a:schemeClr val="accent2"/>
                </a:solidFill>
              </a:rPr>
              <a:t>: </a:t>
            </a:r>
            <a:r>
              <a:rPr lang="en-US" sz="1600" dirty="0" err="1" smtClean="0">
                <a:solidFill>
                  <a:schemeClr val="accent2"/>
                </a:solidFill>
              </a:rPr>
              <a:t>Sortiere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Studierende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nach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>
                <a:solidFill>
                  <a:schemeClr val="accent2"/>
                </a:solidFill>
              </a:rPr>
              <a:t>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303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89090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183" name="Arbeitsblatt" r:id="rId5" imgW="7178097" imgH="5090236" progId="Excel.Sheet.8">
                  <p:embed/>
                </p:oleObj>
              </mc:Choice>
              <mc:Fallback>
                <p:oleObj name="Arbeitsblatt" r:id="rId5" imgW="7178097" imgH="509023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4738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092" name="Line 4"/>
          <p:cNvSpPr>
            <a:spLocks noChangeShapeType="1"/>
          </p:cNvSpPr>
          <p:nvPr/>
        </p:nvSpPr>
        <p:spPr bwMode="auto">
          <a:xfrm>
            <a:off x="50292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 smtClean="0">
                <a:solidFill>
                  <a:schemeClr val="accent2"/>
                </a:solidFill>
              </a:rPr>
              <a:t>Aufgabe</a:t>
            </a:r>
            <a:r>
              <a:rPr lang="en-US" sz="1600" dirty="0" smtClean="0">
                <a:solidFill>
                  <a:schemeClr val="accent2"/>
                </a:solidFill>
              </a:rPr>
              <a:t>: </a:t>
            </a:r>
            <a:r>
              <a:rPr lang="en-US" sz="1600" dirty="0" err="1" smtClean="0">
                <a:solidFill>
                  <a:schemeClr val="accent2"/>
                </a:solidFill>
              </a:rPr>
              <a:t>Sortiere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Studierende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nach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>
                <a:solidFill>
                  <a:schemeClr val="accent2"/>
                </a:solidFill>
              </a:rPr>
              <a:t>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192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91138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1" name="Arbeitsblatt" r:id="rId5" imgW="7178097" imgH="5090236" progId="Excel.Sheet.8">
                  <p:embed/>
                </p:oleObj>
              </mc:Choice>
              <mc:Fallback>
                <p:oleObj name="Arbeitsblatt" r:id="rId5" imgW="7178097" imgH="509023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4738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 smtClean="0">
                <a:solidFill>
                  <a:schemeClr val="accent2"/>
                </a:solidFill>
              </a:rPr>
              <a:t>Aufgabe</a:t>
            </a:r>
            <a:r>
              <a:rPr lang="en-US" sz="1600" dirty="0" smtClean="0">
                <a:solidFill>
                  <a:schemeClr val="accent2"/>
                </a:solidFill>
              </a:rPr>
              <a:t>: </a:t>
            </a:r>
            <a:r>
              <a:rPr lang="en-US" sz="1600" dirty="0" err="1" smtClean="0">
                <a:solidFill>
                  <a:schemeClr val="accent2"/>
                </a:solidFill>
              </a:rPr>
              <a:t>Sortiere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Studierende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nach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>
                <a:solidFill>
                  <a:schemeClr val="accent2"/>
                </a:solidFill>
              </a:rPr>
              <a:t>(state, city, street).</a:t>
            </a: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169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93186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79" name="Arbeitsblatt" r:id="rId5" imgW="7178097" imgH="5090236" progId="Excel.Sheet.8">
                  <p:embed/>
                </p:oleObj>
              </mc:Choice>
              <mc:Fallback>
                <p:oleObj name="Arbeitsblatt" r:id="rId5" imgW="7178097" imgH="509023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4738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88" name="Line 4"/>
          <p:cNvSpPr>
            <a:spLocks noChangeShapeType="1"/>
          </p:cNvSpPr>
          <p:nvPr/>
        </p:nvSpPr>
        <p:spPr bwMode="auto">
          <a:xfrm>
            <a:off x="49530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 smtClean="0">
                <a:solidFill>
                  <a:schemeClr val="accent2"/>
                </a:solidFill>
              </a:rPr>
              <a:t>Aufgabe</a:t>
            </a:r>
            <a:r>
              <a:rPr lang="en-US" sz="1600" dirty="0" smtClean="0">
                <a:solidFill>
                  <a:schemeClr val="accent2"/>
                </a:solidFill>
              </a:rPr>
              <a:t>: </a:t>
            </a:r>
            <a:r>
              <a:rPr lang="en-US" sz="1600" dirty="0" err="1" smtClean="0">
                <a:solidFill>
                  <a:schemeClr val="accent2"/>
                </a:solidFill>
              </a:rPr>
              <a:t>Sortiere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Studierende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nach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>
                <a:solidFill>
                  <a:schemeClr val="accent2"/>
                </a:solidFill>
              </a:rPr>
              <a:t>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269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95234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327" name="Arbeitsblatt" r:id="rId5" imgW="7178097" imgH="5090236" progId="Excel.Sheet.8">
                  <p:embed/>
                </p:oleObj>
              </mc:Choice>
              <mc:Fallback>
                <p:oleObj name="Arbeitsblatt" r:id="rId5" imgW="7178097" imgH="509023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4738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36" name="Line 4"/>
          <p:cNvSpPr>
            <a:spLocks noChangeShapeType="1"/>
          </p:cNvSpPr>
          <p:nvPr/>
        </p:nvSpPr>
        <p:spPr bwMode="auto">
          <a:xfrm>
            <a:off x="73152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 smtClean="0">
                <a:solidFill>
                  <a:schemeClr val="accent2"/>
                </a:solidFill>
              </a:rPr>
              <a:t>Aufgabe</a:t>
            </a:r>
            <a:r>
              <a:rPr lang="en-US" sz="1600" dirty="0" smtClean="0">
                <a:solidFill>
                  <a:schemeClr val="accent2"/>
                </a:solidFill>
              </a:rPr>
              <a:t>: </a:t>
            </a:r>
            <a:r>
              <a:rPr lang="en-US" sz="1600" dirty="0" err="1" smtClean="0">
                <a:solidFill>
                  <a:schemeClr val="accent2"/>
                </a:solidFill>
              </a:rPr>
              <a:t>Sortiere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Studierende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nach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>
                <a:solidFill>
                  <a:schemeClr val="accent2"/>
                </a:solidFill>
              </a:rPr>
              <a:t>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468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Sortieren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Zählen</a:t>
            </a:r>
            <a:r>
              <a:rPr lang="en-US" dirty="0" smtClean="0"/>
              <a:t> / Counting-Sort</a:t>
            </a:r>
            <a:endParaRPr lang="en-US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sz="2800" b="1" dirty="0" err="1" smtClean="0"/>
              <a:t>Wissen</a:t>
            </a:r>
            <a:r>
              <a:rPr lang="en-US" sz="2800" b="1" dirty="0" smtClean="0"/>
              <a:t>: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Schlüssel</a:t>
            </a:r>
            <a:r>
              <a:rPr lang="en-US" sz="2800" dirty="0" smtClean="0"/>
              <a:t> fallen in </a:t>
            </a:r>
            <a:r>
              <a:rPr lang="en-US" sz="2800" dirty="0" err="1" smtClean="0"/>
              <a:t>einen</a:t>
            </a:r>
            <a:r>
              <a:rPr lang="en-US" sz="2800" dirty="0" smtClean="0"/>
              <a:t> </a:t>
            </a:r>
            <a:r>
              <a:rPr lang="en-US" sz="2800" dirty="0" err="1" smtClean="0"/>
              <a:t>kleinen</a:t>
            </a:r>
            <a:r>
              <a:rPr lang="en-US" sz="2800" dirty="0" smtClean="0"/>
              <a:t> </a:t>
            </a:r>
            <a:r>
              <a:rPr lang="en-US" sz="2800" dirty="0" err="1" smtClean="0"/>
              <a:t>Zahlenbereich</a:t>
            </a:r>
            <a:endParaRPr lang="en-US" sz="2800" dirty="0"/>
          </a:p>
          <a:p>
            <a:r>
              <a:rPr lang="en-US" sz="2800" b="1" dirty="0" err="1" smtClean="0"/>
              <a:t>Beispiel</a:t>
            </a:r>
            <a:r>
              <a:rPr lang="en-US" sz="2800" b="1" dirty="0" smtClean="0"/>
              <a:t> 1</a:t>
            </a:r>
            <a:r>
              <a:rPr lang="en-US" sz="2800" b="1" dirty="0"/>
              <a:t>:</a:t>
            </a:r>
            <a:r>
              <a:rPr lang="en-US" sz="2800" dirty="0"/>
              <a:t> </a:t>
            </a:r>
            <a:r>
              <a:rPr lang="en-US" sz="2800" dirty="0" err="1" smtClean="0"/>
              <a:t>Sortiere</a:t>
            </a:r>
            <a:r>
              <a:rPr lang="en-US" sz="2800" dirty="0" smtClean="0"/>
              <a:t> </a:t>
            </a:r>
            <a:r>
              <a:rPr lang="en-US" sz="2800" dirty="0" err="1" smtClean="0"/>
              <a:t>eine</a:t>
            </a:r>
            <a:r>
              <a:rPr lang="en-US" sz="2800" dirty="0" smtClean="0"/>
              <a:t> </a:t>
            </a:r>
            <a:r>
              <a:rPr lang="en-US" sz="2800" dirty="0" err="1" smtClean="0"/>
              <a:t>Menge</a:t>
            </a:r>
            <a:r>
              <a:rPr lang="en-US" sz="2800" dirty="0" smtClean="0"/>
              <a:t> von </a:t>
            </a:r>
            <a:r>
              <a:rPr lang="en-US" sz="2800" dirty="0" err="1" smtClean="0"/>
              <a:t>Studierenden</a:t>
            </a:r>
            <a:r>
              <a:rPr lang="en-US" sz="2800" dirty="0" smtClean="0"/>
              <a:t> </a:t>
            </a:r>
            <a:r>
              <a:rPr lang="en-US" sz="2800" dirty="0" err="1" smtClean="0"/>
              <a:t>nach</a:t>
            </a:r>
            <a:r>
              <a:rPr lang="en-US" sz="2800" dirty="0" smtClean="0"/>
              <a:t> </a:t>
            </a:r>
            <a:r>
              <a:rPr lang="en-US" sz="2800" dirty="0" err="1" smtClean="0"/>
              <a:t>Examensbewertungen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smtClean="0"/>
              <a:t>Scores </a:t>
            </a:r>
            <a:r>
              <a:rPr lang="en-US" sz="2800" dirty="0" err="1" smtClean="0"/>
              <a:t>sind</a:t>
            </a:r>
            <a:r>
              <a:rPr lang="en-US" sz="2800" dirty="0" smtClean="0"/>
              <a:t> </a:t>
            </a:r>
            <a:r>
              <a:rPr lang="en-US" sz="2800" dirty="0" err="1" smtClean="0"/>
              <a:t>Zahlen</a:t>
            </a:r>
            <a:r>
              <a:rPr lang="en-US" sz="2800" dirty="0" smtClean="0"/>
              <a:t>)</a:t>
            </a:r>
          </a:p>
          <a:p>
            <a:pPr lvl="1"/>
            <a:r>
              <a:rPr lang="en-US" sz="2400" dirty="0" smtClean="0"/>
              <a:t>1000 </a:t>
            </a:r>
            <a:r>
              <a:rPr lang="en-US" sz="2400" dirty="0" err="1" smtClean="0"/>
              <a:t>Studenten</a:t>
            </a:r>
            <a:endParaRPr lang="en-US" sz="2400" dirty="0"/>
          </a:p>
          <a:p>
            <a:pPr lvl="1"/>
            <a:r>
              <a:rPr lang="en-US" sz="2400" dirty="0"/>
              <a:t>Maximum score: 100</a:t>
            </a:r>
          </a:p>
          <a:p>
            <a:pPr lvl="1"/>
            <a:r>
              <a:rPr lang="en-US" sz="2400" dirty="0"/>
              <a:t>Minimum score: 0</a:t>
            </a:r>
          </a:p>
          <a:p>
            <a:r>
              <a:rPr lang="en-US" sz="2800" b="1" dirty="0" err="1" smtClean="0"/>
              <a:t>Beispiel</a:t>
            </a:r>
            <a:r>
              <a:rPr lang="en-US" sz="2800" b="1" dirty="0" smtClean="0"/>
              <a:t> 2</a:t>
            </a:r>
            <a:r>
              <a:rPr lang="en-US" sz="2800" b="1" dirty="0"/>
              <a:t>:</a:t>
            </a:r>
            <a:r>
              <a:rPr lang="en-US" sz="2800" dirty="0"/>
              <a:t> </a:t>
            </a:r>
            <a:r>
              <a:rPr lang="en-US" sz="2800" dirty="0" err="1" smtClean="0"/>
              <a:t>Sortiere</a:t>
            </a:r>
            <a:r>
              <a:rPr lang="en-US" sz="2800" dirty="0" smtClean="0"/>
              <a:t> </a:t>
            </a:r>
            <a:r>
              <a:rPr lang="en-US" sz="2800" dirty="0" err="1" smtClean="0"/>
              <a:t>Studierende</a:t>
            </a:r>
            <a:r>
              <a:rPr lang="en-US" sz="2800" dirty="0" smtClean="0"/>
              <a:t> </a:t>
            </a:r>
            <a:r>
              <a:rPr lang="en-US" sz="2800" dirty="0" err="1" smtClean="0"/>
              <a:t>nach</a:t>
            </a:r>
            <a:r>
              <a:rPr lang="en-US" sz="2800" dirty="0" smtClean="0"/>
              <a:t> </a:t>
            </a:r>
            <a:r>
              <a:rPr lang="en-US" sz="2800" dirty="0" err="1" smtClean="0"/>
              <a:t>dem</a:t>
            </a:r>
            <a:r>
              <a:rPr lang="en-US" sz="2800" dirty="0" smtClean="0"/>
              <a:t> </a:t>
            </a:r>
            <a:r>
              <a:rPr lang="en-US" sz="2800" dirty="0" err="1" smtClean="0"/>
              <a:t>ersten</a:t>
            </a:r>
            <a:r>
              <a:rPr lang="en-US" sz="2800" dirty="0" smtClean="0"/>
              <a:t> </a:t>
            </a:r>
            <a:r>
              <a:rPr lang="en-US" sz="2800" dirty="0" err="1" smtClean="0"/>
              <a:t>Buchstaben</a:t>
            </a:r>
            <a:r>
              <a:rPr lang="en-US" sz="2800" dirty="0" smtClean="0"/>
              <a:t> des </a:t>
            </a:r>
            <a:r>
              <a:rPr lang="en-US" sz="2800" dirty="0" err="1" smtClean="0"/>
              <a:t>Nachnamens</a:t>
            </a:r>
            <a:endParaRPr lang="en-US" sz="2800" dirty="0" smtClean="0"/>
          </a:p>
          <a:p>
            <a:pPr lvl="1"/>
            <a:r>
              <a:rPr lang="en-US" dirty="0" err="1" smtClean="0"/>
              <a:t>Anzahl</a:t>
            </a:r>
            <a:r>
              <a:rPr lang="en-US" dirty="0" smtClean="0"/>
              <a:t> der </a:t>
            </a:r>
            <a:r>
              <a:rPr lang="en-US" dirty="0" err="1" smtClean="0"/>
              <a:t>Studierenden</a:t>
            </a:r>
            <a:r>
              <a:rPr lang="en-US" dirty="0" smtClean="0"/>
              <a:t>: </a:t>
            </a:r>
            <a:r>
              <a:rPr lang="en-US" dirty="0" err="1" smtClean="0"/>
              <a:t>viele</a:t>
            </a:r>
            <a:endParaRPr lang="en-US" dirty="0"/>
          </a:p>
          <a:p>
            <a:pPr lvl="1"/>
            <a:r>
              <a:rPr lang="en-US" dirty="0" err="1" smtClean="0"/>
              <a:t>Anzahl</a:t>
            </a:r>
            <a:r>
              <a:rPr lang="en-US" dirty="0" smtClean="0"/>
              <a:t> der </a:t>
            </a:r>
            <a:r>
              <a:rPr lang="en-US" dirty="0" err="1" smtClean="0"/>
              <a:t>Buchstaben</a:t>
            </a:r>
            <a:r>
              <a:rPr lang="en-US" dirty="0" smtClean="0"/>
              <a:t>: </a:t>
            </a:r>
            <a:r>
              <a:rPr lang="en-US" dirty="0"/>
              <a:t>26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381328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816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97282" name="Object 2"/>
          <p:cNvGraphicFramePr>
            <a:graphicFrameLocks noChangeAspect="1"/>
          </p:cNvGraphicFramePr>
          <p:nvPr/>
        </p:nvGraphicFramePr>
        <p:xfrm>
          <a:off x="307975" y="0"/>
          <a:ext cx="8699500" cy="625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75" name="Arbeitsblatt" r:id="rId5" imgW="7178097" imgH="5090236" progId="Excel.Sheet.8">
                  <p:embed/>
                </p:oleObj>
              </mc:Choice>
              <mc:Fallback>
                <p:oleObj name="Arbeitsblatt" r:id="rId5" imgW="7178097" imgH="509023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9500" cy="6256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284" name="Line 4"/>
          <p:cNvSpPr>
            <a:spLocks noChangeShapeType="1"/>
          </p:cNvSpPr>
          <p:nvPr/>
        </p:nvSpPr>
        <p:spPr bwMode="auto">
          <a:xfrm>
            <a:off x="86106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 smtClean="0">
                <a:solidFill>
                  <a:schemeClr val="accent2"/>
                </a:solidFill>
              </a:rPr>
              <a:t>Aufgabe</a:t>
            </a:r>
            <a:r>
              <a:rPr lang="en-US" sz="1600" dirty="0" smtClean="0">
                <a:solidFill>
                  <a:schemeClr val="accent2"/>
                </a:solidFill>
              </a:rPr>
              <a:t>: </a:t>
            </a:r>
            <a:r>
              <a:rPr lang="en-US" sz="1600" dirty="0" err="1" smtClean="0">
                <a:solidFill>
                  <a:schemeClr val="accent2"/>
                </a:solidFill>
              </a:rPr>
              <a:t>Sortiere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Studierende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nach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>
                <a:solidFill>
                  <a:schemeClr val="accent2"/>
                </a:solidFill>
              </a:rPr>
              <a:t>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47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99330" name="Object 2"/>
          <p:cNvGraphicFramePr>
            <a:graphicFrameLocks noChangeAspect="1"/>
          </p:cNvGraphicFramePr>
          <p:nvPr/>
        </p:nvGraphicFramePr>
        <p:xfrm>
          <a:off x="307975" y="0"/>
          <a:ext cx="8699500" cy="625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423" name="Arbeitsblatt" r:id="rId5" imgW="7178097" imgH="5090236" progId="Excel.Sheet.8">
                  <p:embed/>
                </p:oleObj>
              </mc:Choice>
              <mc:Fallback>
                <p:oleObj name="Arbeitsblatt" r:id="rId5" imgW="7178097" imgH="509023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9500" cy="6256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32" name="Line 4"/>
          <p:cNvSpPr>
            <a:spLocks noChangeShapeType="1"/>
          </p:cNvSpPr>
          <p:nvPr/>
        </p:nvSpPr>
        <p:spPr bwMode="auto">
          <a:xfrm>
            <a:off x="86106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 smtClean="0">
                <a:solidFill>
                  <a:schemeClr val="accent2"/>
                </a:solidFill>
              </a:rPr>
              <a:t>Aufgabe</a:t>
            </a:r>
            <a:r>
              <a:rPr lang="en-US" sz="1600" dirty="0" smtClean="0">
                <a:solidFill>
                  <a:schemeClr val="accent2"/>
                </a:solidFill>
              </a:rPr>
              <a:t>: </a:t>
            </a:r>
            <a:r>
              <a:rPr lang="en-US" sz="1600" dirty="0" err="1" smtClean="0">
                <a:solidFill>
                  <a:schemeClr val="accent2"/>
                </a:solidFill>
              </a:rPr>
              <a:t>Sortiere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Studierende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nach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>
                <a:solidFill>
                  <a:schemeClr val="accent2"/>
                </a:solidFill>
              </a:rPr>
              <a:t>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809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109570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1" name="Arbeitsblatt" r:id="rId5" imgW="7178097" imgH="5090236" progId="Excel.Sheet.8">
                  <p:embed/>
                </p:oleObj>
              </mc:Choice>
              <mc:Fallback>
                <p:oleObj name="Arbeitsblatt" r:id="rId5" imgW="7178097" imgH="509023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4738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 smtClean="0">
                <a:solidFill>
                  <a:schemeClr val="accent2"/>
                </a:solidFill>
              </a:rPr>
              <a:t>Aufgabe</a:t>
            </a:r>
            <a:r>
              <a:rPr lang="en-US" sz="1600" dirty="0" smtClean="0">
                <a:solidFill>
                  <a:schemeClr val="accent2"/>
                </a:solidFill>
              </a:rPr>
              <a:t>: </a:t>
            </a:r>
            <a:r>
              <a:rPr lang="en-US" sz="1600" dirty="0" err="1" smtClean="0">
                <a:solidFill>
                  <a:schemeClr val="accent2"/>
                </a:solidFill>
              </a:rPr>
              <a:t>Sortiere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Studierende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nach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>
                <a:solidFill>
                  <a:schemeClr val="accent2"/>
                </a:solidFill>
              </a:rPr>
              <a:t>(state, city, street).</a:t>
            </a: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928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101378" name="Object 2"/>
          <p:cNvGraphicFramePr>
            <a:graphicFrameLocks noChangeAspect="1"/>
          </p:cNvGraphicFramePr>
          <p:nvPr/>
        </p:nvGraphicFramePr>
        <p:xfrm>
          <a:off x="307975" y="0"/>
          <a:ext cx="8699500" cy="625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19" name="Arbeitsblatt" r:id="rId5" imgW="7178097" imgH="5090236" progId="Excel.Sheet.8">
                  <p:embed/>
                </p:oleObj>
              </mc:Choice>
              <mc:Fallback>
                <p:oleObj name="Arbeitsblatt" r:id="rId5" imgW="7178097" imgH="509023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9500" cy="6256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380" name="Line 4"/>
          <p:cNvSpPr>
            <a:spLocks noChangeShapeType="1"/>
          </p:cNvSpPr>
          <p:nvPr/>
        </p:nvSpPr>
        <p:spPr bwMode="auto">
          <a:xfrm>
            <a:off x="49530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 smtClean="0">
                <a:solidFill>
                  <a:schemeClr val="accent2"/>
                </a:solidFill>
              </a:rPr>
              <a:t>Aufgabe</a:t>
            </a:r>
            <a:r>
              <a:rPr lang="en-US" sz="1600" dirty="0" smtClean="0">
                <a:solidFill>
                  <a:schemeClr val="accent2"/>
                </a:solidFill>
              </a:rPr>
              <a:t>: </a:t>
            </a:r>
            <a:r>
              <a:rPr lang="en-US" sz="1600" dirty="0" err="1" smtClean="0">
                <a:solidFill>
                  <a:schemeClr val="accent2"/>
                </a:solidFill>
              </a:rPr>
              <a:t>Sortiere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Studierende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nach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>
                <a:solidFill>
                  <a:schemeClr val="accent2"/>
                </a:solidFill>
              </a:rPr>
              <a:t>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2692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103426" name="Object 2"/>
          <p:cNvGraphicFramePr>
            <a:graphicFrameLocks noChangeAspect="1"/>
          </p:cNvGraphicFramePr>
          <p:nvPr/>
        </p:nvGraphicFramePr>
        <p:xfrm>
          <a:off x="307975" y="0"/>
          <a:ext cx="8699500" cy="625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67" name="Arbeitsblatt" r:id="rId5" imgW="7178097" imgH="5090236" progId="Excel.Sheet.8">
                  <p:embed/>
                </p:oleObj>
              </mc:Choice>
              <mc:Fallback>
                <p:oleObj name="Arbeitsblatt" r:id="rId5" imgW="7178097" imgH="509023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9500" cy="6256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28" name="Line 4"/>
          <p:cNvSpPr>
            <a:spLocks noChangeShapeType="1"/>
          </p:cNvSpPr>
          <p:nvPr/>
        </p:nvSpPr>
        <p:spPr bwMode="auto">
          <a:xfrm>
            <a:off x="73152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 smtClean="0">
                <a:solidFill>
                  <a:schemeClr val="accent2"/>
                </a:solidFill>
              </a:rPr>
              <a:t>Aufgabe</a:t>
            </a:r>
            <a:r>
              <a:rPr lang="en-US" sz="1600" dirty="0" smtClean="0">
                <a:solidFill>
                  <a:schemeClr val="accent2"/>
                </a:solidFill>
              </a:rPr>
              <a:t>: </a:t>
            </a:r>
            <a:r>
              <a:rPr lang="en-US" sz="1600" dirty="0" err="1" smtClean="0">
                <a:solidFill>
                  <a:schemeClr val="accent2"/>
                </a:solidFill>
              </a:rPr>
              <a:t>Sortiere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Studierende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nach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>
                <a:solidFill>
                  <a:schemeClr val="accent2"/>
                </a:solidFill>
              </a:rPr>
              <a:t>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010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107522" name="Object 2"/>
          <p:cNvGraphicFramePr>
            <a:graphicFrameLocks noChangeAspect="1"/>
          </p:cNvGraphicFramePr>
          <p:nvPr/>
        </p:nvGraphicFramePr>
        <p:xfrm>
          <a:off x="307975" y="0"/>
          <a:ext cx="8699500" cy="625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15" name="Arbeitsblatt" r:id="rId5" imgW="7178097" imgH="5090236" progId="Excel.Sheet.8">
                  <p:embed/>
                </p:oleObj>
              </mc:Choice>
              <mc:Fallback>
                <p:oleObj name="Arbeitsblatt" r:id="rId5" imgW="7178097" imgH="509023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9500" cy="6256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524" name="Line 4"/>
          <p:cNvSpPr>
            <a:spLocks noChangeShapeType="1"/>
          </p:cNvSpPr>
          <p:nvPr/>
        </p:nvSpPr>
        <p:spPr bwMode="auto">
          <a:xfrm>
            <a:off x="86106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 smtClean="0">
                <a:solidFill>
                  <a:schemeClr val="accent2"/>
                </a:solidFill>
              </a:rPr>
              <a:t>Aufgabe</a:t>
            </a:r>
            <a:r>
              <a:rPr lang="en-US" sz="1600" dirty="0" smtClean="0">
                <a:solidFill>
                  <a:schemeClr val="accent2"/>
                </a:solidFill>
              </a:rPr>
              <a:t>: </a:t>
            </a:r>
            <a:r>
              <a:rPr lang="en-US" sz="1600" dirty="0" err="1" smtClean="0">
                <a:solidFill>
                  <a:schemeClr val="accent2"/>
                </a:solidFill>
              </a:rPr>
              <a:t>Sortiere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Studierende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nach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>
                <a:solidFill>
                  <a:schemeClr val="accent2"/>
                </a:solidFill>
              </a:rPr>
              <a:t>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400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6021288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Stabiles </a:t>
            </a:r>
            <a:r>
              <a:rPr lang="en-US" dirty="0" err="1" smtClean="0"/>
              <a:t>Sortieren</a:t>
            </a:r>
            <a:endParaRPr lang="en-US" dirty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435280" cy="4968875"/>
          </a:xfrm>
        </p:spPr>
        <p:txBody>
          <a:bodyPr/>
          <a:lstStyle/>
          <a:p>
            <a:r>
              <a:rPr lang="en-US" sz="2400" dirty="0" smtClean="0"/>
              <a:t>Die </a:t>
            </a:r>
            <a:r>
              <a:rPr lang="en-US" sz="2400" dirty="0" err="1" smtClean="0"/>
              <a:t>meisten</a:t>
            </a:r>
            <a:r>
              <a:rPr lang="en-US" sz="2400" dirty="0" smtClean="0"/>
              <a:t> </a:t>
            </a:r>
            <a:r>
              <a:rPr lang="el-GR" sz="2400" dirty="0" smtClean="0">
                <a:cs typeface="Arial" charset="0"/>
              </a:rPr>
              <a:t>Θ</a:t>
            </a:r>
            <a:r>
              <a:rPr lang="en-US" sz="2400" dirty="0"/>
              <a:t>(</a:t>
            </a:r>
            <a:r>
              <a:rPr lang="en-US" sz="2400" dirty="0" smtClean="0"/>
              <a:t>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)-</a:t>
            </a:r>
            <a:r>
              <a:rPr lang="en-US" sz="2400" dirty="0" err="1" smtClean="0"/>
              <a:t>Sortieralgorithmen</a:t>
            </a:r>
            <a:r>
              <a:rPr lang="en-US" sz="2400" dirty="0" smtClean="0"/>
              <a:t> </a:t>
            </a:r>
            <a:r>
              <a:rPr lang="en-US" sz="2400" dirty="0" err="1" smtClean="0"/>
              <a:t>sind</a:t>
            </a:r>
            <a:r>
              <a:rPr lang="en-US" sz="2400" dirty="0" smtClean="0"/>
              <a:t> </a:t>
            </a:r>
            <a:r>
              <a:rPr lang="en-US" sz="2400" dirty="0" err="1" smtClean="0"/>
              <a:t>stabil</a:t>
            </a:r>
            <a:endParaRPr lang="en-US" sz="2400" dirty="0"/>
          </a:p>
          <a:p>
            <a:pPr lvl="1"/>
            <a:r>
              <a:rPr lang="en-US" sz="2000" dirty="0" err="1" smtClean="0"/>
              <a:t>oder</a:t>
            </a:r>
            <a:r>
              <a:rPr lang="en-US" sz="2000" dirty="0" smtClean="0"/>
              <a:t> </a:t>
            </a:r>
            <a:r>
              <a:rPr lang="en-US" sz="2000" dirty="0" err="1" smtClean="0"/>
              <a:t>können</a:t>
            </a:r>
            <a:r>
              <a:rPr lang="en-US" sz="2000" dirty="0" smtClean="0"/>
              <a:t> “</a:t>
            </a:r>
            <a:r>
              <a:rPr lang="en-US" sz="2000" dirty="0" err="1" smtClean="0"/>
              <a:t>einfach</a:t>
            </a:r>
            <a:r>
              <a:rPr lang="en-US" sz="2000" dirty="0" smtClean="0"/>
              <a:t>” </a:t>
            </a:r>
            <a:r>
              <a:rPr lang="en-US" sz="2000" dirty="0" err="1" smtClean="0"/>
              <a:t>stabil</a:t>
            </a:r>
            <a:r>
              <a:rPr lang="en-US" sz="2000" dirty="0" smtClean="0"/>
              <a:t> </a:t>
            </a:r>
            <a:r>
              <a:rPr lang="en-US" sz="2000" dirty="0" err="1" smtClean="0"/>
              <a:t>gemacht</a:t>
            </a:r>
            <a:r>
              <a:rPr lang="en-US" sz="2000" dirty="0" smtClean="0"/>
              <a:t> </a:t>
            </a:r>
            <a:r>
              <a:rPr lang="en-US" sz="2000" dirty="0" err="1" smtClean="0"/>
              <a:t>werden</a:t>
            </a:r>
            <a:endParaRPr lang="en-US" sz="2000" dirty="0"/>
          </a:p>
          <a:p>
            <a:r>
              <a:rPr lang="en-US" sz="2400" dirty="0"/>
              <a:t>Die </a:t>
            </a:r>
            <a:r>
              <a:rPr lang="en-US" sz="2400" dirty="0" err="1"/>
              <a:t>meisten</a:t>
            </a:r>
            <a:r>
              <a:rPr lang="en-US" sz="2400" dirty="0"/>
              <a:t> </a:t>
            </a:r>
            <a:r>
              <a:rPr lang="el-GR" sz="2400" dirty="0" smtClean="0">
                <a:cs typeface="Arial" charset="0"/>
              </a:rPr>
              <a:t>Θ</a:t>
            </a:r>
            <a:r>
              <a:rPr lang="en-US" sz="2400" dirty="0"/>
              <a:t>(n log n</a:t>
            </a:r>
            <a:r>
              <a:rPr lang="en-US" sz="2400" dirty="0" smtClean="0"/>
              <a:t>)-</a:t>
            </a:r>
            <a:r>
              <a:rPr lang="en-US" sz="2400" dirty="0" err="1"/>
              <a:t>Sortieralgorithmen</a:t>
            </a:r>
            <a:r>
              <a:rPr lang="en-US" sz="2400" dirty="0"/>
              <a:t> </a:t>
            </a:r>
            <a:r>
              <a:rPr lang="en-US" sz="2400" dirty="0" err="1"/>
              <a:t>sind</a:t>
            </a:r>
            <a:r>
              <a:rPr lang="en-US" sz="2400" dirty="0"/>
              <a:t> </a:t>
            </a:r>
            <a:r>
              <a:rPr lang="en-US" sz="2400" dirty="0" err="1" smtClean="0"/>
              <a:t>nicht</a:t>
            </a:r>
            <a:r>
              <a:rPr lang="en-US" sz="2400" dirty="0" smtClean="0"/>
              <a:t> </a:t>
            </a:r>
            <a:r>
              <a:rPr lang="en-US" sz="2400" dirty="0" err="1" smtClean="0"/>
              <a:t>stabil</a:t>
            </a:r>
            <a:endParaRPr lang="en-US" sz="2400" dirty="0"/>
          </a:p>
          <a:p>
            <a:pPr lvl="1"/>
            <a:r>
              <a:rPr lang="en-US" sz="2000" dirty="0" err="1" smtClean="0"/>
              <a:t>Ausnahme</a:t>
            </a:r>
            <a:r>
              <a:rPr lang="en-US" sz="2000" dirty="0" smtClean="0"/>
              <a:t>: Merge-Sort</a:t>
            </a:r>
            <a:endParaRPr lang="en-US" sz="2000" dirty="0"/>
          </a:p>
          <a:p>
            <a:r>
              <a:rPr lang="en-US" sz="2400" dirty="0" err="1" smtClean="0"/>
              <a:t>Generischer</a:t>
            </a:r>
            <a:r>
              <a:rPr lang="en-US" sz="2400" dirty="0" smtClean="0"/>
              <a:t> </a:t>
            </a:r>
            <a:r>
              <a:rPr lang="en-US" sz="2400" dirty="0" err="1" smtClean="0"/>
              <a:t>Ansatz</a:t>
            </a:r>
            <a:r>
              <a:rPr lang="en-US" sz="2400" dirty="0" smtClean="0"/>
              <a:t>, </a:t>
            </a:r>
            <a:r>
              <a:rPr lang="en-US" sz="2400" dirty="0" err="1" smtClean="0"/>
              <a:t>Stabilität</a:t>
            </a:r>
            <a:r>
              <a:rPr lang="en-US" sz="2400" dirty="0" smtClean="0"/>
              <a:t> </a:t>
            </a:r>
            <a:r>
              <a:rPr lang="en-US" sz="2400" dirty="0" err="1" smtClean="0"/>
              <a:t>zu</a:t>
            </a:r>
            <a:r>
              <a:rPr lang="en-US" sz="2400" dirty="0" smtClean="0"/>
              <a:t> </a:t>
            </a:r>
            <a:r>
              <a:rPr lang="en-US" sz="2400" dirty="0" err="1" smtClean="0"/>
              <a:t>erzeugen</a:t>
            </a:r>
            <a:r>
              <a:rPr lang="en-US" sz="2400" dirty="0" smtClean="0"/>
              <a:t>:</a:t>
            </a:r>
            <a:endParaRPr lang="en-US" sz="2400" dirty="0"/>
          </a:p>
          <a:p>
            <a:pPr lvl="1"/>
            <a:r>
              <a:rPr lang="en-US" sz="2000" dirty="0" err="1" smtClean="0"/>
              <a:t>Verwende</a:t>
            </a:r>
            <a:r>
              <a:rPr lang="en-US" sz="2000" dirty="0" smtClean="0"/>
              <a:t> </a:t>
            </a:r>
            <a:r>
              <a:rPr lang="en-US" sz="2000" dirty="0" err="1" smtClean="0"/>
              <a:t>zwei</a:t>
            </a:r>
            <a:r>
              <a:rPr lang="en-US" sz="2000" dirty="0" smtClean="0"/>
              <a:t> </a:t>
            </a:r>
            <a:r>
              <a:rPr lang="en-US" sz="2000" dirty="0" err="1" smtClean="0"/>
              <a:t>Schlüssel</a:t>
            </a:r>
            <a:r>
              <a:rPr lang="en-US" sz="2000" dirty="0" smtClean="0"/>
              <a:t>, der </a:t>
            </a:r>
            <a:r>
              <a:rPr lang="en-US" sz="2000" dirty="0" err="1" smtClean="0"/>
              <a:t>zweite</a:t>
            </a:r>
            <a:r>
              <a:rPr lang="en-US" sz="2000" dirty="0" smtClean="0"/>
              <a:t> </a:t>
            </a:r>
            <a:r>
              <a:rPr lang="en-US" sz="2000" dirty="0" err="1" smtClean="0"/>
              <a:t>ist</a:t>
            </a:r>
            <a:r>
              <a:rPr lang="en-US" sz="2000" dirty="0" smtClean="0"/>
              <a:t> der </a:t>
            </a:r>
            <a:r>
              <a:rPr lang="en-US" sz="2000" dirty="0" err="1" smtClean="0"/>
              <a:t>originale</a:t>
            </a:r>
            <a:r>
              <a:rPr lang="en-US" sz="2000" dirty="0" smtClean="0"/>
              <a:t> Index des Elements</a:t>
            </a:r>
            <a:endParaRPr lang="en-US" sz="2000" dirty="0"/>
          </a:p>
          <a:p>
            <a:pPr lvl="1"/>
            <a:r>
              <a:rPr lang="en-US" sz="2000" dirty="0" err="1" smtClean="0"/>
              <a:t>Wenn</a:t>
            </a:r>
            <a:r>
              <a:rPr lang="en-US" sz="2000" dirty="0" smtClean="0"/>
              <a:t> </a:t>
            </a:r>
            <a:r>
              <a:rPr lang="en-US" sz="2000" dirty="0" err="1" smtClean="0"/>
              <a:t>zwei</a:t>
            </a:r>
            <a:r>
              <a:rPr lang="en-US" sz="2000" dirty="0" smtClean="0"/>
              <a:t> </a:t>
            </a:r>
            <a:r>
              <a:rPr lang="en-US" sz="2000" dirty="0" err="1" smtClean="0"/>
              <a:t>Elemente</a:t>
            </a:r>
            <a:r>
              <a:rPr lang="en-US" sz="2000" dirty="0" smtClean="0"/>
              <a:t> </a:t>
            </a:r>
            <a:r>
              <a:rPr lang="en-US" sz="2000" dirty="0" err="1" smtClean="0"/>
              <a:t>gleich</a:t>
            </a:r>
            <a:r>
              <a:rPr lang="en-US" sz="2000" dirty="0" smtClean="0"/>
              <a:t>, </a:t>
            </a:r>
            <a:r>
              <a:rPr lang="en-US" sz="2000" dirty="0" err="1" smtClean="0"/>
              <a:t>vergleiche</a:t>
            </a:r>
            <a:r>
              <a:rPr lang="en-US" sz="2000" dirty="0" smtClean="0"/>
              <a:t> </a:t>
            </a:r>
            <a:r>
              <a:rPr lang="en-US" sz="2000" dirty="0" err="1" smtClean="0"/>
              <a:t>zweite</a:t>
            </a:r>
            <a:r>
              <a:rPr lang="en-US" sz="2000" dirty="0" smtClean="0"/>
              <a:t> </a:t>
            </a:r>
            <a:r>
              <a:rPr lang="en-US" sz="2000" dirty="0" err="1" smtClean="0"/>
              <a:t>Schlüsselkomponenten</a:t>
            </a:r>
            <a:endParaRPr lang="en-US" sz="2000" dirty="0" smtClean="0"/>
          </a:p>
          <a:p>
            <a:pPr lvl="1"/>
            <a:endParaRPr lang="en-US" sz="2000" dirty="0"/>
          </a:p>
          <a:p>
            <a:pPr lvl="1">
              <a:buFontTx/>
              <a:buNone/>
            </a:pPr>
            <a:r>
              <a:rPr lang="en-US" sz="2000" dirty="0" smtClean="0"/>
              <a:t>[5</a:t>
            </a:r>
            <a:r>
              <a:rPr lang="en-US" sz="2000" dirty="0"/>
              <a:t>, 6, 5, 1, 2, 3, 2, </a:t>
            </a:r>
            <a:r>
              <a:rPr lang="en-US" sz="2000" dirty="0" smtClean="0"/>
              <a:t>6]</a:t>
            </a:r>
          </a:p>
          <a:p>
            <a:pPr lvl="1">
              <a:buFontTx/>
              <a:buNone/>
            </a:pPr>
            <a:endParaRPr lang="en-US" sz="2000" dirty="0" smtClean="0"/>
          </a:p>
          <a:p>
            <a:pPr lvl="1">
              <a:buFontTx/>
              <a:buNone/>
            </a:pPr>
            <a:r>
              <a:rPr lang="en-US" sz="2000" dirty="0" smtClean="0"/>
              <a:t>[(</a:t>
            </a:r>
            <a:r>
              <a:rPr lang="en-US" sz="2000" dirty="0"/>
              <a:t>5, </a:t>
            </a:r>
            <a:r>
              <a:rPr lang="en-US" sz="2000" dirty="0">
                <a:solidFill>
                  <a:srgbClr val="990000"/>
                </a:solidFill>
              </a:rPr>
              <a:t>1</a:t>
            </a:r>
            <a:r>
              <a:rPr lang="en-US" sz="2000" dirty="0"/>
              <a:t>), (6, </a:t>
            </a:r>
            <a:r>
              <a:rPr lang="en-US" sz="2000" dirty="0">
                <a:solidFill>
                  <a:srgbClr val="990000"/>
                </a:solidFill>
              </a:rPr>
              <a:t>2</a:t>
            </a:r>
            <a:r>
              <a:rPr lang="en-US" sz="2000" dirty="0"/>
              <a:t>), (5, </a:t>
            </a:r>
            <a:r>
              <a:rPr lang="en-US" sz="2000" dirty="0">
                <a:solidFill>
                  <a:srgbClr val="990000"/>
                </a:solidFill>
              </a:rPr>
              <a:t>3</a:t>
            </a:r>
            <a:r>
              <a:rPr lang="en-US" sz="2000" dirty="0"/>
              <a:t>), (1, </a:t>
            </a:r>
            <a:r>
              <a:rPr lang="en-US" sz="2000" dirty="0">
                <a:solidFill>
                  <a:srgbClr val="990000"/>
                </a:solidFill>
              </a:rPr>
              <a:t>4</a:t>
            </a:r>
            <a:r>
              <a:rPr lang="en-US" sz="2000" dirty="0"/>
              <a:t>), (2, </a:t>
            </a:r>
            <a:r>
              <a:rPr lang="en-US" sz="2000" dirty="0">
                <a:solidFill>
                  <a:srgbClr val="990000"/>
                </a:solidFill>
              </a:rPr>
              <a:t>5</a:t>
            </a:r>
            <a:r>
              <a:rPr lang="en-US" sz="2000" dirty="0"/>
              <a:t>), (3, </a:t>
            </a:r>
            <a:r>
              <a:rPr lang="en-US" sz="2000" dirty="0">
                <a:solidFill>
                  <a:srgbClr val="990000"/>
                </a:solidFill>
              </a:rPr>
              <a:t>6</a:t>
            </a:r>
            <a:r>
              <a:rPr lang="en-US" sz="2000" dirty="0"/>
              <a:t>), (2, </a:t>
            </a:r>
            <a:r>
              <a:rPr lang="en-US" sz="2000" dirty="0">
                <a:solidFill>
                  <a:srgbClr val="990000"/>
                </a:solidFill>
              </a:rPr>
              <a:t>7</a:t>
            </a:r>
            <a:r>
              <a:rPr lang="en-US" sz="2000" dirty="0"/>
              <a:t>), (6, </a:t>
            </a:r>
            <a:r>
              <a:rPr lang="en-US" sz="2000" dirty="0">
                <a:solidFill>
                  <a:srgbClr val="990000"/>
                </a:solidFill>
              </a:rPr>
              <a:t>8</a:t>
            </a:r>
            <a:r>
              <a:rPr lang="en-US" sz="2000" dirty="0" smtClean="0"/>
              <a:t>)]</a:t>
            </a:r>
            <a:endParaRPr lang="en-US" sz="2000" dirty="0"/>
          </a:p>
        </p:txBody>
      </p:sp>
      <p:sp>
        <p:nvSpPr>
          <p:cNvPr id="115717" name="Line 5"/>
          <p:cNvSpPr>
            <a:spLocks noChangeShapeType="1"/>
          </p:cNvSpPr>
          <p:nvPr/>
        </p:nvSpPr>
        <p:spPr bwMode="auto">
          <a:xfrm>
            <a:off x="1295400" y="5867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5718" name="Line 6"/>
          <p:cNvSpPr>
            <a:spLocks noChangeShapeType="1"/>
          </p:cNvSpPr>
          <p:nvPr/>
        </p:nvSpPr>
        <p:spPr bwMode="auto">
          <a:xfrm flipH="1">
            <a:off x="1905000" y="58674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5719" name="Line 7"/>
          <p:cNvSpPr>
            <a:spLocks noChangeShapeType="1"/>
          </p:cNvSpPr>
          <p:nvPr/>
        </p:nvSpPr>
        <p:spPr bwMode="auto">
          <a:xfrm>
            <a:off x="4191000" y="58674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5720" name="Line 8"/>
          <p:cNvSpPr>
            <a:spLocks noChangeShapeType="1"/>
          </p:cNvSpPr>
          <p:nvPr/>
        </p:nvSpPr>
        <p:spPr bwMode="auto">
          <a:xfrm flipV="1">
            <a:off x="4800600" y="58674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5721" name="Rectangle 9"/>
          <p:cNvSpPr>
            <a:spLocks noChangeArrowheads="1"/>
          </p:cNvSpPr>
          <p:nvPr/>
        </p:nvSpPr>
        <p:spPr bwMode="auto">
          <a:xfrm>
            <a:off x="1143000" y="6324600"/>
            <a:ext cx="1511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(5, </a:t>
            </a:r>
            <a:r>
              <a:rPr lang="en-US">
                <a:solidFill>
                  <a:srgbClr val="990000"/>
                </a:solidFill>
              </a:rPr>
              <a:t>1</a:t>
            </a:r>
            <a:r>
              <a:rPr lang="en-US"/>
              <a:t>) &lt; (5, </a:t>
            </a:r>
            <a:r>
              <a:rPr lang="en-US">
                <a:solidFill>
                  <a:srgbClr val="990000"/>
                </a:solidFill>
              </a:rPr>
              <a:t>3</a:t>
            </a:r>
            <a:r>
              <a:rPr lang="en-US"/>
              <a:t>)</a:t>
            </a:r>
          </a:p>
        </p:txBody>
      </p:sp>
      <p:sp>
        <p:nvSpPr>
          <p:cNvPr id="115722" name="Rectangle 10"/>
          <p:cNvSpPr>
            <a:spLocks noChangeArrowheads="1"/>
          </p:cNvSpPr>
          <p:nvPr/>
        </p:nvSpPr>
        <p:spPr bwMode="auto">
          <a:xfrm>
            <a:off x="4108450" y="6248400"/>
            <a:ext cx="1511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(2, </a:t>
            </a:r>
            <a:r>
              <a:rPr lang="en-US">
                <a:solidFill>
                  <a:srgbClr val="990000"/>
                </a:solidFill>
              </a:rPr>
              <a:t>5</a:t>
            </a:r>
            <a:r>
              <a:rPr lang="en-US"/>
              <a:t>) &lt; (2, </a:t>
            </a:r>
            <a:r>
              <a:rPr lang="en-US">
                <a:solidFill>
                  <a:srgbClr val="990000"/>
                </a:solidFill>
              </a:rPr>
              <a:t>7</a:t>
            </a:r>
            <a:r>
              <a:rPr lang="en-US"/>
              <a:t>)</a:t>
            </a:r>
          </a:p>
        </p:txBody>
      </p:sp>
      <p:sp>
        <p:nvSpPr>
          <p:cNvPr id="1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0764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720378"/>
          </a:xfrm>
        </p:spPr>
        <p:txBody>
          <a:bodyPr/>
          <a:lstStyle/>
          <a:p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kann</a:t>
            </a:r>
            <a:r>
              <a:rPr lang="en-US" dirty="0" smtClean="0"/>
              <a:t> man </a:t>
            </a:r>
            <a:r>
              <a:rPr lang="en-US" dirty="0" err="1" smtClean="0"/>
              <a:t>sehr</a:t>
            </a:r>
            <a:r>
              <a:rPr lang="en-US" dirty="0" smtClean="0"/>
              <a:t> </a:t>
            </a:r>
            <a:r>
              <a:rPr lang="en-US" dirty="0" err="1" smtClean="0"/>
              <a:t>große</a:t>
            </a:r>
            <a:r>
              <a:rPr lang="en-US" dirty="0" smtClean="0"/>
              <a:t> </a:t>
            </a:r>
            <a:r>
              <a:rPr lang="en-US" dirty="0" err="1" smtClean="0"/>
              <a:t>Zahlen</a:t>
            </a:r>
            <a:r>
              <a:rPr lang="en-US" dirty="0" smtClean="0"/>
              <a:t> </a:t>
            </a:r>
            <a:r>
              <a:rPr lang="en-US" dirty="0" err="1" smtClean="0"/>
              <a:t>sortieren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198099109123518183599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340199540380128115295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384700101594539614696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382408360201039258538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614386507628681328936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738148652090990369197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987084087096653020299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185664124421234516454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785392075747859131885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530995223593137397354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267057490443618111767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795293581914837377527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815501764221221110674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142522204403312937607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718098797338329180836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856504702326654684056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982119770959427525245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528076153239047050820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305445639847201611168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 smtClean="0"/>
              <a:t>478334240651199238019</a:t>
            </a:r>
            <a:endParaRPr lang="en-US" sz="1400" dirty="0"/>
          </a:p>
        </p:txBody>
      </p:sp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2987824" y="1124744"/>
            <a:ext cx="5638800" cy="572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dirty="0" err="1" smtClean="0"/>
              <a:t>Zahlen</a:t>
            </a:r>
            <a:r>
              <a:rPr lang="en-US" dirty="0" smtClean="0"/>
              <a:t> </a:t>
            </a:r>
            <a:r>
              <a:rPr lang="en-US" dirty="0" err="1" smtClean="0"/>
              <a:t>dieser</a:t>
            </a:r>
            <a:r>
              <a:rPr lang="en-US" dirty="0" smtClean="0"/>
              <a:t> Art </a:t>
            </a:r>
            <a:r>
              <a:rPr lang="en-US" dirty="0" err="1" smtClean="0"/>
              <a:t>sind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groß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den Integer-</a:t>
            </a:r>
            <a:r>
              <a:rPr lang="en-US" dirty="0" err="1" smtClean="0"/>
              <a:t>Datentyp</a:t>
            </a:r>
            <a:r>
              <a:rPr lang="en-US" dirty="0" smtClean="0"/>
              <a:t>,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Zeichenkette</a:t>
            </a:r>
            <a:r>
              <a:rPr lang="en-US" dirty="0" smtClean="0"/>
              <a:t> </a:t>
            </a:r>
            <a:r>
              <a:rPr lang="en-US" dirty="0" err="1" smtClean="0"/>
              <a:t>repräsentiert</a:t>
            </a:r>
            <a:endParaRPr lang="en-US" dirty="0"/>
          </a:p>
          <a:p>
            <a:endParaRPr lang="en-US" dirty="0"/>
          </a:p>
          <a:p>
            <a:r>
              <a:rPr lang="en-US" dirty="0" err="1" smtClean="0"/>
              <a:t>Verwende</a:t>
            </a:r>
            <a:r>
              <a:rPr lang="en-US" dirty="0" smtClean="0"/>
              <a:t> </a:t>
            </a:r>
            <a:r>
              <a:rPr lang="en-US" dirty="0" err="1" smtClean="0"/>
              <a:t>vergleichsbasiertes</a:t>
            </a:r>
            <a:r>
              <a:rPr lang="en-US" dirty="0" smtClean="0"/>
              <a:t> </a:t>
            </a:r>
            <a:r>
              <a:rPr lang="en-US" dirty="0" err="1" smtClean="0"/>
              <a:t>Sortieren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einer</a:t>
            </a:r>
            <a:r>
              <a:rPr lang="en-US" dirty="0" smtClean="0"/>
              <a:t> </a:t>
            </a:r>
            <a:r>
              <a:rPr lang="en-US" dirty="0" err="1" smtClean="0"/>
              <a:t>Zeichenkettenvergleichsfunktion</a:t>
            </a:r>
            <a:endParaRPr lang="en-US" dirty="0"/>
          </a:p>
          <a:p>
            <a:endParaRPr lang="en-US" dirty="0"/>
          </a:p>
          <a:p>
            <a:r>
              <a:rPr lang="en-US" dirty="0" smtClean="0">
                <a:solidFill>
                  <a:srgbClr val="0000CC"/>
                </a:solidFill>
              </a:rPr>
              <a:t>if A</a:t>
            </a:r>
            <a:r>
              <a:rPr lang="en-US" dirty="0">
                <a:solidFill>
                  <a:srgbClr val="0000CC"/>
                </a:solidFill>
              </a:rPr>
              <a:t>[</a:t>
            </a:r>
            <a:r>
              <a:rPr lang="en-US" dirty="0" err="1">
                <a:solidFill>
                  <a:srgbClr val="0000CC"/>
                </a:solidFill>
              </a:rPr>
              <a:t>i</a:t>
            </a:r>
            <a:r>
              <a:rPr lang="en-US" dirty="0">
                <a:solidFill>
                  <a:srgbClr val="0000CC"/>
                </a:solidFill>
              </a:rPr>
              <a:t>] &lt; A[j</a:t>
            </a:r>
            <a:r>
              <a:rPr lang="en-US" dirty="0" smtClean="0">
                <a:solidFill>
                  <a:srgbClr val="0000CC"/>
                </a:solidFill>
              </a:rPr>
              <a:t>]</a:t>
            </a:r>
            <a:r>
              <a:rPr lang="en-US" dirty="0" smtClean="0"/>
              <a:t> </a:t>
            </a:r>
            <a:r>
              <a:rPr lang="en-US" dirty="0" err="1" smtClean="0"/>
              <a:t>wird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>
                <a:solidFill>
                  <a:srgbClr val="0000CC"/>
                </a:solidFill>
              </a:rPr>
              <a:t>if </a:t>
            </a:r>
            <a:r>
              <a:rPr lang="en-US" dirty="0" err="1" smtClean="0">
                <a:solidFill>
                  <a:srgbClr val="0000CC"/>
                </a:solidFill>
              </a:rPr>
              <a:t>vergleiche</a:t>
            </a:r>
            <a:r>
              <a:rPr lang="en-US" dirty="0" smtClean="0">
                <a:solidFill>
                  <a:srgbClr val="0000CC"/>
                </a:solidFill>
              </a:rPr>
              <a:t>(</a:t>
            </a:r>
            <a:r>
              <a:rPr lang="en-US" dirty="0">
                <a:solidFill>
                  <a:srgbClr val="0000CC"/>
                </a:solidFill>
              </a:rPr>
              <a:t>A[</a:t>
            </a:r>
            <a:r>
              <a:rPr lang="en-US" dirty="0" err="1">
                <a:solidFill>
                  <a:srgbClr val="0000CC"/>
                </a:solidFill>
              </a:rPr>
              <a:t>i</a:t>
            </a:r>
            <a:r>
              <a:rPr lang="en-US" dirty="0">
                <a:solidFill>
                  <a:srgbClr val="0000CC"/>
                </a:solidFill>
              </a:rPr>
              <a:t>], A[j]) &lt; </a:t>
            </a:r>
            <a:r>
              <a:rPr lang="en-US" dirty="0" smtClean="0">
                <a:solidFill>
                  <a:srgbClr val="0000CC"/>
                </a:solidFill>
              </a:rPr>
              <a:t>0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endParaRPr lang="en-US" dirty="0"/>
          </a:p>
          <a:p>
            <a:endParaRPr lang="en-US" dirty="0" smtClean="0">
              <a:solidFill>
                <a:srgbClr val="990000"/>
              </a:solidFill>
            </a:endParaRPr>
          </a:p>
          <a:p>
            <a:r>
              <a:rPr lang="en-US" sz="1600" b="1" dirty="0" smtClean="0">
                <a:solidFill>
                  <a:srgbClr val="990000"/>
                </a:solidFill>
              </a:rPr>
              <a:t>function</a:t>
            </a:r>
            <a:r>
              <a:rPr lang="en-US" sz="1600" dirty="0" smtClean="0">
                <a:solidFill>
                  <a:srgbClr val="990000"/>
                </a:solidFill>
              </a:rPr>
              <a:t> </a:t>
            </a:r>
            <a:r>
              <a:rPr lang="en-US" sz="1600" dirty="0" err="1" smtClean="0">
                <a:solidFill>
                  <a:srgbClr val="990000"/>
                </a:solidFill>
              </a:rPr>
              <a:t>vergleiche</a:t>
            </a:r>
            <a:r>
              <a:rPr lang="en-US" sz="1600" dirty="0" smtClean="0">
                <a:solidFill>
                  <a:srgbClr val="990000"/>
                </a:solidFill>
              </a:rPr>
              <a:t>(</a:t>
            </a:r>
            <a:r>
              <a:rPr lang="en-US" sz="1600" dirty="0">
                <a:solidFill>
                  <a:srgbClr val="990000"/>
                </a:solidFill>
              </a:rPr>
              <a:t>s, t)</a:t>
            </a:r>
          </a:p>
          <a:p>
            <a:r>
              <a:rPr lang="en-US" sz="1600" dirty="0">
                <a:solidFill>
                  <a:srgbClr val="990000"/>
                </a:solidFill>
              </a:rPr>
              <a:t>   </a:t>
            </a:r>
            <a:r>
              <a:rPr lang="en-US" sz="1600" b="1" dirty="0">
                <a:solidFill>
                  <a:srgbClr val="990000"/>
                </a:solidFill>
              </a:rPr>
              <a:t>for</a:t>
            </a:r>
            <a:r>
              <a:rPr lang="en-US" sz="1600" dirty="0">
                <a:solidFill>
                  <a:srgbClr val="990000"/>
                </a:solidFill>
              </a:rPr>
              <a:t> </a:t>
            </a:r>
            <a:r>
              <a:rPr lang="en-US" sz="1600" dirty="0" err="1">
                <a:solidFill>
                  <a:srgbClr val="990000"/>
                </a:solidFill>
              </a:rPr>
              <a:t>i</a:t>
            </a:r>
            <a:r>
              <a:rPr lang="en-US" sz="1600" dirty="0">
                <a:solidFill>
                  <a:srgbClr val="990000"/>
                </a:solidFill>
              </a:rPr>
              <a:t> = 1 </a:t>
            </a:r>
            <a:r>
              <a:rPr lang="en-US" sz="1600" b="1" dirty="0">
                <a:solidFill>
                  <a:srgbClr val="990000"/>
                </a:solidFill>
              </a:rPr>
              <a:t>to</a:t>
            </a:r>
            <a:r>
              <a:rPr lang="en-US" sz="1600" dirty="0">
                <a:solidFill>
                  <a:srgbClr val="990000"/>
                </a:solidFill>
              </a:rPr>
              <a:t> </a:t>
            </a:r>
            <a:r>
              <a:rPr lang="en-US" sz="1600" dirty="0" smtClean="0">
                <a:solidFill>
                  <a:srgbClr val="990000"/>
                </a:solidFill>
              </a:rPr>
              <a:t>max( { length</a:t>
            </a:r>
            <a:r>
              <a:rPr lang="en-US" sz="1600" dirty="0">
                <a:solidFill>
                  <a:srgbClr val="990000"/>
                </a:solidFill>
              </a:rPr>
              <a:t>(s</a:t>
            </a:r>
            <a:r>
              <a:rPr lang="en-US" sz="1600" dirty="0" smtClean="0">
                <a:solidFill>
                  <a:srgbClr val="990000"/>
                </a:solidFill>
              </a:rPr>
              <a:t>), length(t) } ) </a:t>
            </a:r>
            <a:r>
              <a:rPr lang="en-US" sz="1600" b="1" dirty="0" smtClean="0">
                <a:solidFill>
                  <a:srgbClr val="990000"/>
                </a:solidFill>
              </a:rPr>
              <a:t>do</a:t>
            </a:r>
            <a:endParaRPr lang="en-US" sz="1600" b="1" dirty="0">
              <a:solidFill>
                <a:srgbClr val="990000"/>
              </a:solidFill>
            </a:endParaRPr>
          </a:p>
          <a:p>
            <a:r>
              <a:rPr lang="en-US" sz="1600" dirty="0">
                <a:solidFill>
                  <a:srgbClr val="990000"/>
                </a:solidFill>
              </a:rPr>
              <a:t>      </a:t>
            </a:r>
            <a:r>
              <a:rPr lang="en-US" sz="1600" b="1" dirty="0">
                <a:solidFill>
                  <a:srgbClr val="990000"/>
                </a:solidFill>
              </a:rPr>
              <a:t>if</a:t>
            </a:r>
            <a:r>
              <a:rPr lang="en-US" sz="1600" dirty="0">
                <a:solidFill>
                  <a:srgbClr val="990000"/>
                </a:solidFill>
              </a:rPr>
              <a:t> </a:t>
            </a:r>
            <a:r>
              <a:rPr lang="en-US" sz="1600" dirty="0" smtClean="0">
                <a:solidFill>
                  <a:srgbClr val="990000"/>
                </a:solidFill>
              </a:rPr>
              <a:t>s</a:t>
            </a:r>
            <a:r>
              <a:rPr lang="en-US" sz="1600" dirty="0">
                <a:solidFill>
                  <a:srgbClr val="990000"/>
                </a:solidFill>
              </a:rPr>
              <a:t>[</a:t>
            </a:r>
            <a:r>
              <a:rPr lang="en-US" sz="1600" dirty="0" err="1">
                <a:solidFill>
                  <a:srgbClr val="990000"/>
                </a:solidFill>
              </a:rPr>
              <a:t>i</a:t>
            </a:r>
            <a:r>
              <a:rPr lang="en-US" sz="1600" dirty="0">
                <a:solidFill>
                  <a:srgbClr val="990000"/>
                </a:solidFill>
              </a:rPr>
              <a:t>] &lt; t[</a:t>
            </a:r>
            <a:r>
              <a:rPr lang="en-US" sz="1600" dirty="0" err="1">
                <a:solidFill>
                  <a:srgbClr val="990000"/>
                </a:solidFill>
              </a:rPr>
              <a:t>i</a:t>
            </a:r>
            <a:r>
              <a:rPr lang="en-US" sz="1600" dirty="0" smtClean="0">
                <a:solidFill>
                  <a:srgbClr val="990000"/>
                </a:solidFill>
              </a:rPr>
              <a:t>] </a:t>
            </a:r>
            <a:r>
              <a:rPr lang="en-US" sz="1600" b="1" dirty="0" smtClean="0">
                <a:solidFill>
                  <a:srgbClr val="990000"/>
                </a:solidFill>
              </a:rPr>
              <a:t>then</a:t>
            </a:r>
          </a:p>
          <a:p>
            <a:r>
              <a:rPr lang="en-US" sz="1600" dirty="0" smtClean="0">
                <a:solidFill>
                  <a:srgbClr val="990000"/>
                </a:solidFill>
              </a:rPr>
              <a:t>         </a:t>
            </a:r>
            <a:r>
              <a:rPr lang="en-US" sz="1600" b="1" dirty="0" smtClean="0">
                <a:solidFill>
                  <a:srgbClr val="990000"/>
                </a:solidFill>
              </a:rPr>
              <a:t>return</a:t>
            </a:r>
            <a:r>
              <a:rPr lang="en-US" sz="1600" dirty="0" smtClean="0">
                <a:solidFill>
                  <a:srgbClr val="990000"/>
                </a:solidFill>
              </a:rPr>
              <a:t> </a:t>
            </a:r>
            <a:r>
              <a:rPr lang="en-US" sz="1600" dirty="0">
                <a:solidFill>
                  <a:srgbClr val="990000"/>
                </a:solidFill>
              </a:rPr>
              <a:t>-</a:t>
            </a:r>
            <a:r>
              <a:rPr lang="en-US" sz="1600" dirty="0" smtClean="0">
                <a:solidFill>
                  <a:srgbClr val="990000"/>
                </a:solidFill>
              </a:rPr>
              <a:t>1</a:t>
            </a:r>
            <a:endParaRPr lang="en-US" sz="1600" dirty="0">
              <a:solidFill>
                <a:srgbClr val="990000"/>
              </a:solidFill>
            </a:endParaRPr>
          </a:p>
          <a:p>
            <a:r>
              <a:rPr lang="en-US" sz="1600" dirty="0">
                <a:solidFill>
                  <a:srgbClr val="990000"/>
                </a:solidFill>
              </a:rPr>
              <a:t>      </a:t>
            </a:r>
            <a:r>
              <a:rPr lang="en-US" sz="1600" dirty="0" smtClean="0">
                <a:solidFill>
                  <a:srgbClr val="990000"/>
                </a:solidFill>
              </a:rPr>
              <a:t>   </a:t>
            </a:r>
            <a:r>
              <a:rPr lang="en-US" sz="1600" b="1" dirty="0" smtClean="0">
                <a:solidFill>
                  <a:srgbClr val="990000"/>
                </a:solidFill>
              </a:rPr>
              <a:t>else</a:t>
            </a:r>
            <a:r>
              <a:rPr lang="en-US" sz="1600" dirty="0" smtClean="0">
                <a:solidFill>
                  <a:srgbClr val="990000"/>
                </a:solidFill>
              </a:rPr>
              <a:t> </a:t>
            </a:r>
            <a:r>
              <a:rPr lang="en-US" sz="1600" b="1" dirty="0">
                <a:solidFill>
                  <a:srgbClr val="990000"/>
                </a:solidFill>
              </a:rPr>
              <a:t>if</a:t>
            </a:r>
            <a:r>
              <a:rPr lang="en-US" sz="1600" dirty="0">
                <a:solidFill>
                  <a:srgbClr val="990000"/>
                </a:solidFill>
              </a:rPr>
              <a:t> </a:t>
            </a:r>
            <a:r>
              <a:rPr lang="en-US" sz="1600" dirty="0" smtClean="0">
                <a:solidFill>
                  <a:srgbClr val="990000"/>
                </a:solidFill>
              </a:rPr>
              <a:t>s</a:t>
            </a:r>
            <a:r>
              <a:rPr lang="en-US" sz="1600" dirty="0">
                <a:solidFill>
                  <a:srgbClr val="990000"/>
                </a:solidFill>
              </a:rPr>
              <a:t>[</a:t>
            </a:r>
            <a:r>
              <a:rPr lang="en-US" sz="1600" dirty="0" err="1">
                <a:solidFill>
                  <a:srgbClr val="990000"/>
                </a:solidFill>
              </a:rPr>
              <a:t>i</a:t>
            </a:r>
            <a:r>
              <a:rPr lang="en-US" sz="1600" dirty="0">
                <a:solidFill>
                  <a:srgbClr val="990000"/>
                </a:solidFill>
              </a:rPr>
              <a:t>] &gt; t[</a:t>
            </a:r>
            <a:r>
              <a:rPr lang="en-US" sz="1600" dirty="0" err="1">
                <a:solidFill>
                  <a:srgbClr val="990000"/>
                </a:solidFill>
              </a:rPr>
              <a:t>i</a:t>
            </a:r>
            <a:r>
              <a:rPr lang="en-US" sz="1600" dirty="0" smtClean="0">
                <a:solidFill>
                  <a:srgbClr val="990000"/>
                </a:solidFill>
              </a:rPr>
              <a:t>] </a:t>
            </a:r>
            <a:r>
              <a:rPr lang="en-US" sz="1600" b="1" dirty="0" smtClean="0">
                <a:solidFill>
                  <a:srgbClr val="990000"/>
                </a:solidFill>
              </a:rPr>
              <a:t>then</a:t>
            </a:r>
          </a:p>
          <a:p>
            <a:r>
              <a:rPr lang="en-US" sz="1600" dirty="0">
                <a:solidFill>
                  <a:srgbClr val="990000"/>
                </a:solidFill>
              </a:rPr>
              <a:t> </a:t>
            </a:r>
            <a:r>
              <a:rPr lang="en-US" sz="1600" dirty="0" smtClean="0">
                <a:solidFill>
                  <a:srgbClr val="990000"/>
                </a:solidFill>
              </a:rPr>
              <a:t>                    </a:t>
            </a:r>
            <a:r>
              <a:rPr lang="en-US" sz="1600" b="1" dirty="0" smtClean="0">
                <a:solidFill>
                  <a:srgbClr val="990000"/>
                </a:solidFill>
              </a:rPr>
              <a:t>return</a:t>
            </a:r>
            <a:r>
              <a:rPr lang="en-US" sz="1600" dirty="0" smtClean="0">
                <a:solidFill>
                  <a:srgbClr val="990000"/>
                </a:solidFill>
              </a:rPr>
              <a:t> 1</a:t>
            </a:r>
            <a:endParaRPr lang="en-US" sz="1600" dirty="0">
              <a:solidFill>
                <a:srgbClr val="990000"/>
              </a:solidFill>
            </a:endParaRPr>
          </a:p>
          <a:p>
            <a:r>
              <a:rPr lang="en-US" sz="1600" dirty="0">
                <a:solidFill>
                  <a:srgbClr val="990000"/>
                </a:solidFill>
              </a:rPr>
              <a:t>   </a:t>
            </a:r>
            <a:r>
              <a:rPr lang="en-US" sz="1600" b="1" dirty="0">
                <a:solidFill>
                  <a:srgbClr val="990000"/>
                </a:solidFill>
              </a:rPr>
              <a:t>return</a:t>
            </a:r>
            <a:r>
              <a:rPr lang="en-US" sz="1600" dirty="0">
                <a:solidFill>
                  <a:srgbClr val="990000"/>
                </a:solidFill>
              </a:rPr>
              <a:t> </a:t>
            </a:r>
            <a:r>
              <a:rPr lang="en-US" sz="1600" dirty="0" smtClean="0">
                <a:solidFill>
                  <a:srgbClr val="990000"/>
                </a:solidFill>
              </a:rPr>
              <a:t>0</a:t>
            </a:r>
            <a:endParaRPr lang="en-US" sz="1600" dirty="0">
              <a:solidFill>
                <a:srgbClr val="990000"/>
              </a:solidFill>
            </a:endParaRPr>
          </a:p>
          <a:p>
            <a:endParaRPr lang="en-US" dirty="0" smtClean="0"/>
          </a:p>
          <a:p>
            <a:r>
              <a:rPr lang="de-DE" dirty="0" smtClean="0"/>
              <a:t>Was sind die Kosten des Vergleichs von zwei Zeichenketten der Länge d</a:t>
            </a:r>
            <a:r>
              <a:rPr lang="en-US" dirty="0" smtClean="0"/>
              <a:t>?</a:t>
            </a:r>
            <a:endParaRPr lang="en-US" dirty="0"/>
          </a:p>
          <a:p>
            <a:endParaRPr lang="en-US" dirty="0"/>
          </a:p>
          <a:p>
            <a:r>
              <a:rPr lang="en-US" sz="2400" dirty="0" err="1" smtClean="0"/>
              <a:t>Gesamtkosten</a:t>
            </a:r>
            <a:r>
              <a:rPr lang="en-US" sz="2400" dirty="0" smtClean="0"/>
              <a:t>: </a:t>
            </a:r>
            <a:r>
              <a:rPr lang="el-GR" sz="2400" dirty="0">
                <a:cs typeface="Arial" charset="0"/>
              </a:rPr>
              <a:t>Θ</a:t>
            </a:r>
            <a:r>
              <a:rPr lang="en-US" sz="2400" dirty="0"/>
              <a:t>(d n log n)</a:t>
            </a:r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5940152" y="5564088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sz="2400" dirty="0"/>
              <a:t>Θ</a:t>
            </a:r>
            <a:r>
              <a:rPr lang="en-US" sz="2400" dirty="0"/>
              <a:t>(d)</a:t>
            </a:r>
            <a:endParaRPr lang="el-GR" sz="2400" dirty="0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47</a:t>
            </a:fld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827584" y="5590981"/>
            <a:ext cx="163792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err="1"/>
              <a:t>Jede</a:t>
            </a:r>
            <a:r>
              <a:rPr lang="en-US" sz="1100" dirty="0"/>
              <a:t> </a:t>
            </a:r>
            <a:r>
              <a:rPr lang="en-US" sz="1100" dirty="0" err="1"/>
              <a:t>Zeile</a:t>
            </a:r>
            <a:r>
              <a:rPr lang="en-US" sz="1100" dirty="0"/>
              <a:t> </a:t>
            </a:r>
            <a:r>
              <a:rPr lang="en-US" sz="1100" dirty="0" err="1" smtClean="0"/>
              <a:t>sei</a:t>
            </a:r>
            <a:r>
              <a:rPr lang="en-US" sz="1100" dirty="0" smtClean="0"/>
              <a:t> </a:t>
            </a:r>
            <a:r>
              <a:rPr lang="en-US" sz="1100" dirty="0" err="1" smtClean="0"/>
              <a:t>eine</a:t>
            </a:r>
            <a:r>
              <a:rPr lang="en-US" sz="1100" dirty="0" smtClean="0"/>
              <a:t> </a:t>
            </a:r>
            <a:br>
              <a:rPr lang="en-US" sz="1100" dirty="0" smtClean="0"/>
            </a:br>
            <a:r>
              <a:rPr lang="en-US" sz="1100" dirty="0" smtClean="0"/>
              <a:t>“</a:t>
            </a:r>
            <a:r>
              <a:rPr lang="en-US" sz="1100" dirty="0" err="1" smtClean="0"/>
              <a:t>lange</a:t>
            </a:r>
            <a:r>
              <a:rPr lang="en-US" sz="1100" dirty="0" smtClean="0"/>
              <a:t>” </a:t>
            </a:r>
            <a:r>
              <a:rPr lang="en-US" sz="1100" dirty="0" err="1" smtClean="0"/>
              <a:t>Zahl</a:t>
            </a:r>
            <a:r>
              <a:rPr lang="en-US" sz="1100" dirty="0" smtClean="0"/>
              <a:t>, </a:t>
            </a:r>
            <a:r>
              <a:rPr lang="en-US" sz="1100" dirty="0" err="1" smtClean="0"/>
              <a:t>eine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err="1" smtClean="0"/>
              <a:t>Gensequenz</a:t>
            </a:r>
            <a:r>
              <a:rPr lang="en-US" sz="1100" dirty="0"/>
              <a:t> </a:t>
            </a:r>
            <a:r>
              <a:rPr lang="en-US" sz="1100" dirty="0" err="1" smtClean="0"/>
              <a:t>oder</a:t>
            </a:r>
            <a:r>
              <a:rPr lang="en-US" sz="1100" dirty="0" smtClean="0"/>
              <a:t>….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305701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1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Radix-Sort</a:t>
            </a:r>
            <a:endParaRPr lang="en-US" dirty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Ähnlich</a:t>
            </a:r>
            <a:r>
              <a:rPr lang="en-US" dirty="0" smtClean="0"/>
              <a:t> </a:t>
            </a:r>
            <a:r>
              <a:rPr lang="en-US" dirty="0" err="1" smtClean="0"/>
              <a:t>wie</a:t>
            </a:r>
            <a:r>
              <a:rPr lang="en-US" dirty="0" smtClean="0"/>
              <a:t> das </a:t>
            </a:r>
            <a:r>
              <a:rPr lang="en-US" dirty="0" err="1" smtClean="0"/>
              <a:t>Sortieren</a:t>
            </a:r>
            <a:r>
              <a:rPr lang="en-US" dirty="0" smtClean="0"/>
              <a:t> von </a:t>
            </a:r>
            <a:r>
              <a:rPr lang="en-US" dirty="0" err="1" smtClean="0"/>
              <a:t>Adressbüchern</a:t>
            </a:r>
            <a:endParaRPr lang="en-US" dirty="0"/>
          </a:p>
          <a:p>
            <a:r>
              <a:rPr lang="en-US" dirty="0" err="1" smtClean="0"/>
              <a:t>Behandle</a:t>
            </a:r>
            <a:r>
              <a:rPr lang="en-US" dirty="0" smtClean="0"/>
              <a:t> </a:t>
            </a:r>
            <a:r>
              <a:rPr lang="en-US" dirty="0" err="1" smtClean="0"/>
              <a:t>jede</a:t>
            </a:r>
            <a:r>
              <a:rPr lang="en-US" dirty="0" smtClean="0"/>
              <a:t> </a:t>
            </a:r>
            <a:r>
              <a:rPr lang="en-US" dirty="0" err="1" smtClean="0"/>
              <a:t>Zahl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Sortierschlüssel</a:t>
            </a:r>
            <a:endParaRPr lang="en-US" dirty="0"/>
          </a:p>
          <a:p>
            <a:r>
              <a:rPr lang="en-US" dirty="0" err="1" smtClean="0"/>
              <a:t>Starte</a:t>
            </a:r>
            <a:r>
              <a:rPr lang="en-US" dirty="0" smtClean="0"/>
              <a:t> </a:t>
            </a:r>
            <a:r>
              <a:rPr lang="en-US" dirty="0" err="1" smtClean="0"/>
              <a:t>vom</a:t>
            </a:r>
            <a:r>
              <a:rPr lang="en-US" dirty="0" smtClean="0"/>
              <a:t> Least-significant-Bit</a:t>
            </a:r>
            <a:endParaRPr lang="en-US" dirty="0"/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2438400" y="3828802"/>
            <a:ext cx="38862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198099109123518183599</a:t>
            </a:r>
          </a:p>
          <a:p>
            <a:r>
              <a:rPr lang="en-US" sz="2400"/>
              <a:t>340199540380128115295</a:t>
            </a:r>
          </a:p>
          <a:p>
            <a:r>
              <a:rPr lang="en-US" sz="2400"/>
              <a:t>384700101594539614696</a:t>
            </a:r>
          </a:p>
          <a:p>
            <a:r>
              <a:rPr lang="en-US" sz="2400"/>
              <a:t>382408360201039258538</a:t>
            </a:r>
          </a:p>
          <a:p>
            <a:r>
              <a:rPr lang="en-US" sz="2400"/>
              <a:t>614386507628681328936</a:t>
            </a:r>
          </a:p>
        </p:txBody>
      </p:sp>
      <p:sp>
        <p:nvSpPr>
          <p:cNvPr id="117765" name="Line 5"/>
          <p:cNvSpPr>
            <a:spLocks noChangeShapeType="1"/>
          </p:cNvSpPr>
          <p:nvPr/>
        </p:nvSpPr>
        <p:spPr bwMode="auto">
          <a:xfrm>
            <a:off x="2590800" y="346526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1752600" y="3019177"/>
            <a:ext cx="1933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Most significant</a:t>
            </a:r>
          </a:p>
        </p:txBody>
      </p:sp>
      <p:sp>
        <p:nvSpPr>
          <p:cNvPr id="117767" name="Text Box 7"/>
          <p:cNvSpPr txBox="1">
            <a:spLocks noChangeArrowheads="1"/>
          </p:cNvSpPr>
          <p:nvPr/>
        </p:nvSpPr>
        <p:spPr bwMode="auto">
          <a:xfrm>
            <a:off x="4911868" y="2996952"/>
            <a:ext cx="20050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Least significant</a:t>
            </a:r>
          </a:p>
        </p:txBody>
      </p:sp>
      <p:sp>
        <p:nvSpPr>
          <p:cNvPr id="117768" name="Line 8"/>
          <p:cNvSpPr>
            <a:spLocks noChangeShapeType="1"/>
          </p:cNvSpPr>
          <p:nvPr/>
        </p:nvSpPr>
        <p:spPr bwMode="auto">
          <a:xfrm>
            <a:off x="5750068" y="346526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2339752" y="6093296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400" dirty="0" smtClean="0">
                <a:solidFill>
                  <a:srgbClr val="0000FF"/>
                </a:solidFill>
              </a:rPr>
              <a:t>Radix-</a:t>
            </a:r>
            <a:r>
              <a:rPr lang="de-DE" sz="1400" dirty="0" err="1" smtClean="0">
                <a:solidFill>
                  <a:srgbClr val="0000FF"/>
                </a:solidFill>
              </a:rPr>
              <a:t>Sort</a:t>
            </a:r>
            <a:r>
              <a:rPr lang="de-DE" sz="1400" dirty="0" smtClean="0">
                <a:solidFill>
                  <a:srgbClr val="0000FF"/>
                </a:solidFill>
              </a:rPr>
              <a:t> wurde schon </a:t>
            </a:r>
            <a:r>
              <a:rPr lang="de-DE" sz="1400" b="1" dirty="0" smtClean="0">
                <a:solidFill>
                  <a:srgbClr val="FF0000"/>
                </a:solidFill>
              </a:rPr>
              <a:t>1887</a:t>
            </a:r>
            <a:r>
              <a:rPr lang="de-DE" sz="1400" dirty="0" smtClean="0">
                <a:solidFill>
                  <a:srgbClr val="0000FF"/>
                </a:solidFill>
              </a:rPr>
              <a:t> in Arbeiten von Herman </a:t>
            </a:r>
            <a:r>
              <a:rPr lang="de-DE" sz="1400" dirty="0">
                <a:solidFill>
                  <a:srgbClr val="0000FF"/>
                </a:solidFill>
              </a:rPr>
              <a:t>Hollerith </a:t>
            </a:r>
            <a:r>
              <a:rPr lang="de-DE" sz="1400" dirty="0" smtClean="0">
                <a:solidFill>
                  <a:srgbClr val="0000FF"/>
                </a:solidFill>
              </a:rPr>
              <a:t>zu Volkszählungsmaschinen verwendet</a:t>
            </a:r>
            <a:endParaRPr lang="de-DE" sz="1400" dirty="0">
              <a:solidFill>
                <a:srgbClr val="0000FF"/>
              </a:solidFill>
            </a:endParaRPr>
          </a:p>
        </p:txBody>
      </p:sp>
      <p:sp>
        <p:nvSpPr>
          <p:cNvPr id="1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48</a:t>
            </a:fld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6372200" y="4293096"/>
            <a:ext cx="228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Jede</a:t>
            </a:r>
            <a:r>
              <a:rPr lang="en-US" dirty="0"/>
              <a:t> </a:t>
            </a:r>
            <a:r>
              <a:rPr lang="en-US" dirty="0" err="1"/>
              <a:t>Zeile</a:t>
            </a:r>
            <a:r>
              <a:rPr lang="en-US" dirty="0"/>
              <a:t> </a:t>
            </a:r>
            <a:r>
              <a:rPr lang="en-US" dirty="0" err="1"/>
              <a:t>entspricht</a:t>
            </a:r>
            <a:r>
              <a:rPr lang="en-US" dirty="0"/>
              <a:t> </a:t>
            </a:r>
            <a:r>
              <a:rPr lang="en-US" dirty="0" err="1" smtClean="0"/>
              <a:t>einer</a:t>
            </a:r>
            <a:r>
              <a:rPr lang="en-US" dirty="0" smtClean="0"/>
              <a:t> “</a:t>
            </a:r>
            <a:r>
              <a:rPr lang="en-US" dirty="0" err="1" smtClean="0"/>
              <a:t>langen</a:t>
            </a:r>
            <a:r>
              <a:rPr lang="en-US" dirty="0" smtClean="0"/>
              <a:t>” </a:t>
            </a:r>
            <a:r>
              <a:rPr lang="en-US" dirty="0" err="1"/>
              <a:t>Zahl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902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Radix-</a:t>
            </a:r>
            <a:r>
              <a:rPr lang="en-US" dirty="0" smtClean="0"/>
              <a:t>Sort: Illustration</a:t>
            </a:r>
            <a:endParaRPr lang="en-US" dirty="0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Hier</a:t>
            </a:r>
            <a:r>
              <a:rPr lang="en-US" dirty="0" smtClean="0"/>
              <a:t> </a:t>
            </a:r>
            <a:r>
              <a:rPr lang="en-US" dirty="0" err="1" smtClean="0"/>
              <a:t>ein</a:t>
            </a:r>
            <a:r>
              <a:rPr lang="en-US" dirty="0" smtClean="0"/>
              <a:t> </a:t>
            </a:r>
            <a:r>
              <a:rPr lang="en-US" dirty="0" err="1" smtClean="0"/>
              <a:t>vereinfachtes</a:t>
            </a:r>
            <a:r>
              <a:rPr lang="en-US" dirty="0" smtClean="0"/>
              <a:t> </a:t>
            </a:r>
            <a:r>
              <a:rPr lang="en-US" dirty="0" err="1" smtClean="0"/>
              <a:t>Beispiel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Jede</a:t>
            </a:r>
            <a:r>
              <a:rPr lang="en-US" dirty="0" smtClean="0"/>
              <a:t> </a:t>
            </a:r>
            <a:r>
              <a:rPr lang="en-US" dirty="0" err="1" smtClean="0"/>
              <a:t>Zeile</a:t>
            </a:r>
            <a:r>
              <a:rPr lang="en-US" dirty="0" smtClean="0"/>
              <a:t> </a:t>
            </a:r>
            <a:r>
              <a:rPr lang="en-US" dirty="0" err="1" smtClean="0"/>
              <a:t>entspricht</a:t>
            </a:r>
            <a:r>
              <a:rPr lang="en-US" dirty="0" smtClean="0"/>
              <a:t> </a:t>
            </a:r>
            <a:r>
              <a:rPr lang="en-US" dirty="0" err="1" smtClean="0"/>
              <a:t>einer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langen</a:t>
            </a:r>
            <a:r>
              <a:rPr lang="en-US" dirty="0" smtClean="0"/>
              <a:t> </a:t>
            </a:r>
            <a:r>
              <a:rPr lang="en-US" dirty="0" err="1" smtClean="0"/>
              <a:t>Zahl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19813" name="Rectangle 5"/>
          <p:cNvSpPr>
            <a:spLocks noChangeArrowheads="1"/>
          </p:cNvSpPr>
          <p:nvPr/>
        </p:nvSpPr>
        <p:spPr bwMode="auto">
          <a:xfrm>
            <a:off x="6172200" y="1676400"/>
            <a:ext cx="819150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hlinkClick r:id="" action="ppaction://hlinkfile"/>
              </a:rPr>
              <a:t>7  4  2</a:t>
            </a:r>
          </a:p>
          <a:p>
            <a:r>
              <a:rPr lang="en-US">
                <a:hlinkClick r:id="" action="ppaction://hlinkfile"/>
              </a:rPr>
              <a:t>7  4  8</a:t>
            </a:r>
          </a:p>
          <a:p>
            <a:r>
              <a:rPr lang="en-US">
                <a:hlinkClick r:id="" action="ppaction://hlinkfile"/>
              </a:rPr>
              <a:t>0  5  4</a:t>
            </a:r>
          </a:p>
          <a:p>
            <a:r>
              <a:rPr lang="en-US">
                <a:hlinkClick r:id="" action="ppaction://hlinkfile"/>
              </a:rPr>
              <a:t>6  8  8</a:t>
            </a:r>
          </a:p>
          <a:p>
            <a:r>
              <a:rPr lang="en-US">
                <a:hlinkClick r:id="" action="ppaction://hlinkfile"/>
              </a:rPr>
              <a:t>4  1  2</a:t>
            </a:r>
          </a:p>
          <a:p>
            <a:r>
              <a:rPr lang="en-US">
                <a:hlinkClick r:id="" action="ppaction://hlinkfile"/>
              </a:rPr>
              <a:t>2  3  0</a:t>
            </a:r>
          </a:p>
          <a:p>
            <a:r>
              <a:rPr lang="en-US">
                <a:hlinkClick r:id="" action="ppaction://hlinkfile"/>
              </a:rPr>
              <a:t>9  3  5</a:t>
            </a:r>
          </a:p>
          <a:p>
            <a:r>
              <a:rPr lang="en-US">
                <a:hlinkClick r:id="" action="ppaction://hlinkfile"/>
              </a:rPr>
              <a:t>1  1  6</a:t>
            </a:r>
          </a:p>
          <a:p>
            <a:r>
              <a:rPr lang="en-US">
                <a:hlinkClick r:id="" action="ppaction://hlinkfile"/>
              </a:rPr>
              <a:t>1  6  1</a:t>
            </a:r>
          </a:p>
          <a:p>
            <a:r>
              <a:rPr lang="en-US">
                <a:hlinkClick r:id="" action="ppaction://hlinkfile"/>
              </a:rPr>
              <a:t>4  3  4</a:t>
            </a:r>
          </a:p>
          <a:p>
            <a:r>
              <a:rPr lang="en-US">
                <a:hlinkClick r:id="" action="ppaction://hlinkfile"/>
              </a:rPr>
              <a:t>3  8  5</a:t>
            </a:r>
          </a:p>
          <a:p>
            <a:r>
              <a:rPr lang="en-US">
                <a:hlinkClick r:id="" action="ppaction://hlinkfile"/>
              </a:rPr>
              <a:t>6  6  6</a:t>
            </a:r>
          </a:p>
          <a:p>
            <a:r>
              <a:rPr lang="en-US">
                <a:hlinkClick r:id="" action="ppaction://hlinkfile"/>
              </a:rPr>
              <a:t>0  3  1</a:t>
            </a:r>
          </a:p>
          <a:p>
            <a:r>
              <a:rPr lang="en-US">
                <a:hlinkClick r:id="" action="ppaction://hlinkfile"/>
              </a:rPr>
              <a:t>0  1  3</a:t>
            </a:r>
          </a:p>
          <a:p>
            <a:r>
              <a:rPr lang="en-US">
                <a:hlinkClick r:id="" action="ppaction://hlinkfile"/>
              </a:rPr>
              <a:t>3  6  5</a:t>
            </a:r>
          </a:p>
          <a:p>
            <a:r>
              <a:rPr lang="en-US">
                <a:hlinkClick r:id="" action="ppaction://hlinkfile"/>
              </a:rPr>
              <a:t>1  7  3</a:t>
            </a:r>
          </a:p>
          <a:p>
            <a:r>
              <a:rPr lang="en-US">
                <a:hlinkClick r:id="" action="ppaction://hlinkfile"/>
              </a:rPr>
              <a:t>0  1  6</a:t>
            </a:r>
            <a:endParaRPr lang="en-US"/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877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Counting-Sort</a:t>
            </a:r>
            <a:endParaRPr lang="en-US" dirty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51520" y="1484784"/>
            <a:ext cx="82550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Char char="•"/>
            </a:pPr>
            <a:r>
              <a:rPr lang="en-US" sz="3200" b="1" i="1" dirty="0" err="1" smtClean="0">
                <a:solidFill>
                  <a:schemeClr val="accent2"/>
                </a:solidFill>
                <a:latin typeface="+mn-lt"/>
                <a:cs typeface="Arial Unicode MS" charset="0"/>
              </a:rPr>
              <a:t>Eingabe</a:t>
            </a:r>
            <a:r>
              <a:rPr lang="en-US" sz="3200" dirty="0" smtClean="0">
                <a:latin typeface="+mn-lt"/>
                <a:cs typeface="Arial Unicode MS" charset="0"/>
              </a:rPr>
              <a:t>: </a:t>
            </a:r>
            <a:r>
              <a:rPr lang="en-US" sz="3200" i="1" dirty="0">
                <a:solidFill>
                  <a:srgbClr val="008380"/>
                </a:solidFill>
                <a:latin typeface="+mn-lt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+mn-lt"/>
                <a:cs typeface="Arial Unicode MS" charset="0"/>
              </a:rPr>
              <a:t>[1 . . </a:t>
            </a:r>
            <a:r>
              <a:rPr lang="en-US" sz="32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sz="3200" dirty="0">
                <a:solidFill>
                  <a:srgbClr val="008380"/>
                </a:solidFill>
                <a:latin typeface="+mn-lt"/>
                <a:cs typeface="Arial Unicode MS" charset="0"/>
              </a:rPr>
              <a:t>]</a:t>
            </a:r>
            <a:r>
              <a:rPr lang="en-US" sz="3200" dirty="0">
                <a:latin typeface="+mn-lt"/>
                <a:cs typeface="Arial Unicode MS" charset="0"/>
              </a:rPr>
              <a:t>, </a:t>
            </a:r>
            <a:r>
              <a:rPr lang="en-US" sz="3200" dirty="0" err="1" smtClean="0">
                <a:latin typeface="+mn-lt"/>
                <a:cs typeface="Arial Unicode MS" charset="0"/>
              </a:rPr>
              <a:t>wobei</a:t>
            </a:r>
            <a:r>
              <a:rPr lang="en-US" sz="3200" dirty="0" smtClean="0">
                <a:latin typeface="+mn-lt"/>
                <a:cs typeface="Arial Unicode MS" charset="0"/>
              </a:rPr>
              <a:t> </a:t>
            </a:r>
            <a:r>
              <a:rPr lang="en-US" sz="3200" i="1" dirty="0" smtClean="0">
                <a:solidFill>
                  <a:srgbClr val="008380"/>
                </a:solidFill>
                <a:latin typeface="+mn-lt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+mn-lt"/>
                <a:cs typeface="Arial Unicode MS" charset="0"/>
              </a:rPr>
              <a:t>[</a:t>
            </a:r>
            <a:r>
              <a:rPr lang="en-US" sz="2000" dirty="0">
                <a:solidFill>
                  <a:srgbClr val="008380"/>
                </a:solidFill>
                <a:latin typeface="+mn-lt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+mn-lt"/>
                <a:cs typeface="Arial Unicode MS" charset="0"/>
              </a:rPr>
              <a:t>j</a:t>
            </a:r>
            <a:r>
              <a:rPr lang="en-US" sz="3200" dirty="0" smtClean="0">
                <a:solidFill>
                  <a:srgbClr val="008380"/>
                </a:solidFill>
                <a:latin typeface="+mn-lt"/>
                <a:cs typeface="Arial Unicode MS" charset="0"/>
              </a:rPr>
              <a:t>]∈{</a:t>
            </a:r>
            <a:r>
              <a:rPr lang="en-US" sz="3200" dirty="0">
                <a:solidFill>
                  <a:srgbClr val="008380"/>
                </a:solidFill>
                <a:latin typeface="+mn-lt"/>
                <a:cs typeface="Arial Unicode MS" charset="0"/>
              </a:rPr>
              <a:t>1, 2, …, </a:t>
            </a:r>
            <a:r>
              <a:rPr lang="en-US" sz="3200" i="1" dirty="0">
                <a:solidFill>
                  <a:srgbClr val="008380"/>
                </a:solidFill>
                <a:latin typeface="+mn-lt"/>
                <a:cs typeface="Arial Unicode MS" charset="0"/>
              </a:rPr>
              <a:t>k</a:t>
            </a:r>
            <a:r>
              <a:rPr lang="en-US" sz="3200" dirty="0">
                <a:solidFill>
                  <a:srgbClr val="008380"/>
                </a:solidFill>
                <a:latin typeface="+mn-lt"/>
                <a:cs typeface="Arial Unicode MS" charset="0"/>
              </a:rPr>
              <a:t>}</a:t>
            </a:r>
            <a:r>
              <a:rPr lang="en-US" sz="2000" dirty="0">
                <a:latin typeface="+mn-lt"/>
                <a:cs typeface="Arial Unicode MS" charset="0"/>
              </a:rPr>
              <a:t> </a:t>
            </a:r>
            <a:r>
              <a:rPr lang="en-US" sz="3200" dirty="0">
                <a:latin typeface="+mn-lt"/>
                <a:cs typeface="Arial Unicode MS" charset="0"/>
              </a:rPr>
              <a:t>.</a:t>
            </a:r>
          </a:p>
          <a:p>
            <a:pPr>
              <a:buFontTx/>
              <a:buChar char="•"/>
            </a:pPr>
            <a:r>
              <a:rPr lang="en-US" sz="3200" b="1" i="1" dirty="0" err="1" smtClean="0">
                <a:solidFill>
                  <a:schemeClr val="accent2"/>
                </a:solidFill>
                <a:latin typeface="+mn-lt"/>
                <a:cs typeface="Arial Unicode MS" charset="0"/>
              </a:rPr>
              <a:t>Ausgabe</a:t>
            </a:r>
            <a:r>
              <a:rPr lang="en-US" sz="3200" dirty="0" smtClean="0">
                <a:latin typeface="+mn-lt"/>
                <a:cs typeface="Arial Unicode MS" charset="0"/>
              </a:rPr>
              <a:t>: </a:t>
            </a:r>
            <a:r>
              <a:rPr lang="en-US" sz="3200" i="1" dirty="0">
                <a:solidFill>
                  <a:srgbClr val="008380"/>
                </a:solidFill>
                <a:latin typeface="+mn-lt"/>
                <a:cs typeface="Arial Unicode MS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+mn-lt"/>
                <a:cs typeface="Arial Unicode MS" charset="0"/>
              </a:rPr>
              <a:t>[1 . . </a:t>
            </a:r>
            <a:r>
              <a:rPr lang="en-US" sz="32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sz="3200" dirty="0">
                <a:solidFill>
                  <a:srgbClr val="008380"/>
                </a:solidFill>
                <a:latin typeface="+mn-lt"/>
                <a:cs typeface="Arial Unicode MS" charset="0"/>
              </a:rPr>
              <a:t>]</a:t>
            </a:r>
            <a:r>
              <a:rPr lang="en-US" sz="3200" dirty="0">
                <a:latin typeface="+mn-lt"/>
                <a:cs typeface="Arial Unicode MS" charset="0"/>
              </a:rPr>
              <a:t>, </a:t>
            </a:r>
            <a:r>
              <a:rPr lang="en-US" sz="3200" dirty="0" err="1" smtClean="0">
                <a:latin typeface="+mn-lt"/>
                <a:cs typeface="Arial Unicode MS" charset="0"/>
              </a:rPr>
              <a:t>sortiert</a:t>
            </a:r>
            <a:r>
              <a:rPr lang="en-US" sz="3200" dirty="0" smtClean="0">
                <a:latin typeface="+mn-lt"/>
                <a:cs typeface="Arial Unicode MS" charset="0"/>
              </a:rPr>
              <a:t>.</a:t>
            </a:r>
            <a:endParaRPr lang="en-US" sz="3200" dirty="0">
              <a:latin typeface="+mn-lt"/>
              <a:cs typeface="Arial Unicode MS" charset="0"/>
            </a:endParaRPr>
          </a:p>
          <a:p>
            <a:pPr>
              <a:buFontTx/>
              <a:buChar char="•"/>
            </a:pPr>
            <a:r>
              <a:rPr lang="en-US" sz="3200" b="1" i="1" dirty="0" err="1" smtClean="0">
                <a:solidFill>
                  <a:schemeClr val="accent2"/>
                </a:solidFill>
                <a:latin typeface="+mn-lt"/>
                <a:cs typeface="Arial Unicode MS" charset="0"/>
              </a:rPr>
              <a:t>Hilfsspeicher</a:t>
            </a:r>
            <a:r>
              <a:rPr lang="en-US" sz="3200" dirty="0" smtClean="0">
                <a:latin typeface="+mn-lt"/>
                <a:cs typeface="Arial Unicode MS" charset="0"/>
              </a:rPr>
              <a:t>: </a:t>
            </a:r>
            <a:r>
              <a:rPr lang="en-US" sz="3200" i="1" dirty="0">
                <a:solidFill>
                  <a:srgbClr val="008380"/>
                </a:solidFill>
                <a:latin typeface="+mn-lt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+mn-lt"/>
                <a:cs typeface="Arial Unicode MS" charset="0"/>
              </a:rPr>
              <a:t>[1 . . </a:t>
            </a:r>
            <a:r>
              <a:rPr lang="en-US" sz="3200" i="1" dirty="0">
                <a:solidFill>
                  <a:srgbClr val="008380"/>
                </a:solidFill>
                <a:latin typeface="+mn-lt"/>
                <a:cs typeface="Arial Unicode MS" charset="0"/>
              </a:rPr>
              <a:t>k</a:t>
            </a:r>
            <a:r>
              <a:rPr lang="en-US" sz="3200" dirty="0">
                <a:solidFill>
                  <a:srgbClr val="008380"/>
                </a:solidFill>
                <a:latin typeface="+mn-lt"/>
                <a:cs typeface="Arial Unicode MS" charset="0"/>
              </a:rPr>
              <a:t>]</a:t>
            </a:r>
            <a:r>
              <a:rPr lang="en-US" sz="2000" dirty="0">
                <a:solidFill>
                  <a:srgbClr val="008380"/>
                </a:solidFill>
                <a:latin typeface="+mn-lt"/>
                <a:cs typeface="Arial Unicode MS" charset="0"/>
              </a:rPr>
              <a:t> </a:t>
            </a:r>
            <a:r>
              <a:rPr lang="en-US" sz="3200" dirty="0">
                <a:latin typeface="+mn-lt"/>
                <a:cs typeface="Arial Unicode MS" charset="0"/>
              </a:rPr>
              <a:t>.</a:t>
            </a:r>
          </a:p>
          <a:p>
            <a:pPr>
              <a:buFontTx/>
              <a:buChar char="•"/>
            </a:pPr>
            <a:endParaRPr lang="en-US" sz="3200" dirty="0">
              <a:latin typeface="+mn-lt"/>
              <a:cs typeface="Arial Unicode MS" charset="0"/>
            </a:endParaRPr>
          </a:p>
          <a:p>
            <a:pPr>
              <a:buFontTx/>
              <a:buChar char="•"/>
            </a:pPr>
            <a:r>
              <a:rPr lang="en-US" sz="3200" dirty="0" err="1" smtClean="0">
                <a:latin typeface="+mn-lt"/>
                <a:cs typeface="Arial Unicode MS" charset="0"/>
              </a:rPr>
              <a:t>Kein</a:t>
            </a:r>
            <a:r>
              <a:rPr lang="en-US" sz="3200" dirty="0" smtClean="0">
                <a:latin typeface="+mn-lt"/>
                <a:cs typeface="Arial Unicode MS" charset="0"/>
              </a:rPr>
              <a:t> In-situ-</a:t>
            </a:r>
            <a:r>
              <a:rPr lang="en-US" sz="3200" dirty="0" err="1" smtClean="0">
                <a:latin typeface="+mn-lt"/>
                <a:cs typeface="Arial Unicode MS" charset="0"/>
              </a:rPr>
              <a:t>Sortieralgorithmus</a:t>
            </a:r>
            <a:endParaRPr lang="en-US" sz="3200" dirty="0">
              <a:latin typeface="+mn-lt"/>
              <a:cs typeface="Arial Unicode MS" charset="0"/>
            </a:endParaRPr>
          </a:p>
          <a:p>
            <a:pPr>
              <a:buFontTx/>
              <a:buChar char="•"/>
            </a:pPr>
            <a:r>
              <a:rPr lang="en-US" sz="3200" dirty="0" err="1" smtClean="0">
                <a:latin typeface="+mn-lt"/>
                <a:cs typeface="Arial Unicode MS" charset="0"/>
              </a:rPr>
              <a:t>Benötigt</a:t>
            </a:r>
            <a:r>
              <a:rPr lang="en-US" sz="3200" dirty="0" smtClean="0">
                <a:latin typeface="+mn-lt"/>
                <a:cs typeface="Arial Unicode MS" charset="0"/>
              </a:rPr>
              <a:t> </a:t>
            </a:r>
            <a:r>
              <a:rPr lang="en-US" sz="3200" dirty="0" smtClean="0">
                <a:latin typeface="+mn-lt"/>
                <a:cs typeface="Arial Unicode MS" charset="0"/>
                <a:sym typeface="Symbol" charset="0"/>
              </a:rPr>
              <a:t>𝛳(</a:t>
            </a:r>
            <a:r>
              <a:rPr lang="en-US" sz="3200" dirty="0" err="1">
                <a:latin typeface="+mn-lt"/>
                <a:cs typeface="Arial Unicode MS" charset="0"/>
                <a:sym typeface="Symbol" charset="0"/>
              </a:rPr>
              <a:t>n+k</a:t>
            </a:r>
            <a:r>
              <a:rPr lang="en-US" sz="3200" dirty="0">
                <a:latin typeface="+mn-lt"/>
                <a:cs typeface="Arial Unicode MS" charset="0"/>
                <a:sym typeface="Symbol" charset="0"/>
              </a:rPr>
              <a:t>) </a:t>
            </a:r>
            <a:r>
              <a:rPr lang="en-US" sz="3200" dirty="0" err="1" smtClean="0">
                <a:latin typeface="+mn-lt"/>
                <a:cs typeface="Arial Unicode MS" charset="0"/>
                <a:sym typeface="Symbol" charset="0"/>
              </a:rPr>
              <a:t>zusätzliche</a:t>
            </a:r>
            <a:r>
              <a:rPr lang="en-US" sz="3200" dirty="0" smtClean="0">
                <a:latin typeface="+mn-lt"/>
                <a:cs typeface="Arial Unicode MS" charset="0"/>
                <a:sym typeface="Symbol" charset="0"/>
              </a:rPr>
              <a:t> </a:t>
            </a:r>
            <a:r>
              <a:rPr lang="en-US" sz="3200" dirty="0" err="1" smtClean="0">
                <a:latin typeface="+mn-lt"/>
                <a:cs typeface="Arial Unicode MS" charset="0"/>
                <a:sym typeface="Symbol" charset="0"/>
              </a:rPr>
              <a:t>Speicherplätze</a:t>
            </a:r>
            <a:endParaRPr lang="en-US" sz="3200" dirty="0">
              <a:latin typeface="+mn-lt"/>
              <a:cs typeface="Arial Unicode MS" charset="0"/>
              <a:sym typeface="Symbo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0324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Radix-</a:t>
            </a:r>
            <a:r>
              <a:rPr lang="en-US" dirty="0" smtClean="0"/>
              <a:t>Sort: Illustration</a:t>
            </a:r>
            <a:endParaRPr lang="en-US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Sortiere</a:t>
            </a:r>
            <a:r>
              <a:rPr lang="en-US" dirty="0" smtClean="0"/>
              <a:t> </a:t>
            </a:r>
            <a:r>
              <a:rPr lang="en-US" dirty="0" err="1" smtClean="0"/>
              <a:t>nach</a:t>
            </a:r>
            <a:r>
              <a:rPr lang="en-US" dirty="0" smtClean="0"/>
              <a:t> </a:t>
            </a:r>
            <a:r>
              <a:rPr lang="en-US" dirty="0" err="1" smtClean="0"/>
              <a:t>letzer</a:t>
            </a:r>
            <a:r>
              <a:rPr lang="en-US" dirty="0" smtClean="0"/>
              <a:t> </a:t>
            </a:r>
            <a:r>
              <a:rPr lang="en-US" dirty="0" err="1" smtClean="0"/>
              <a:t>Zahl</a:t>
            </a:r>
            <a:r>
              <a:rPr lang="en-US" dirty="0" smtClean="0"/>
              <a:t>: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21861" name="Rectangle 5"/>
          <p:cNvSpPr>
            <a:spLocks noChangeArrowheads="1"/>
          </p:cNvSpPr>
          <p:nvPr/>
        </p:nvSpPr>
        <p:spPr bwMode="auto">
          <a:xfrm>
            <a:off x="6169025" y="1671638"/>
            <a:ext cx="819150" cy="4760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hlinkClick r:id="" action="ppaction://hlinkfile"/>
              </a:rPr>
              <a:t>2  3  0</a:t>
            </a:r>
          </a:p>
          <a:p>
            <a:r>
              <a:rPr lang="en-US">
                <a:hlinkClick r:id="" action="ppaction://hlinkfile"/>
              </a:rPr>
              <a:t>1  6  1</a:t>
            </a:r>
          </a:p>
          <a:p>
            <a:r>
              <a:rPr lang="en-US">
                <a:hlinkClick r:id="" action="ppaction://hlinkfile"/>
              </a:rPr>
              <a:t>0  3  1</a:t>
            </a:r>
          </a:p>
          <a:p>
            <a:r>
              <a:rPr lang="en-US">
                <a:hlinkClick r:id="" action="ppaction://hlinkfile"/>
              </a:rPr>
              <a:t>7  4  2</a:t>
            </a:r>
          </a:p>
          <a:p>
            <a:r>
              <a:rPr lang="en-US">
                <a:hlinkClick r:id="" action="ppaction://hlinkfile"/>
              </a:rPr>
              <a:t>4  1  2</a:t>
            </a:r>
          </a:p>
          <a:p>
            <a:r>
              <a:rPr lang="en-US">
                <a:hlinkClick r:id="" action="ppaction://hlinkfile"/>
              </a:rPr>
              <a:t>0  1  3</a:t>
            </a:r>
          </a:p>
          <a:p>
            <a:r>
              <a:rPr lang="en-US">
                <a:hlinkClick r:id="" action="ppaction://hlinkfile"/>
              </a:rPr>
              <a:t>1  7  3</a:t>
            </a:r>
          </a:p>
          <a:p>
            <a:r>
              <a:rPr lang="en-US">
                <a:hlinkClick r:id="" action="ppaction://hlinkfile"/>
              </a:rPr>
              <a:t>0  5  4</a:t>
            </a:r>
          </a:p>
          <a:p>
            <a:r>
              <a:rPr lang="en-US">
                <a:hlinkClick r:id="" action="ppaction://hlinkfile"/>
              </a:rPr>
              <a:t>4  3  4</a:t>
            </a:r>
          </a:p>
          <a:p>
            <a:r>
              <a:rPr lang="en-US">
                <a:hlinkClick r:id="" action="ppaction://hlinkfile"/>
              </a:rPr>
              <a:t>9  3  5</a:t>
            </a:r>
          </a:p>
          <a:p>
            <a:r>
              <a:rPr lang="en-US">
                <a:hlinkClick r:id="" action="ppaction://hlinkfile"/>
              </a:rPr>
              <a:t>3  8  5</a:t>
            </a:r>
          </a:p>
          <a:p>
            <a:r>
              <a:rPr lang="en-US">
                <a:hlinkClick r:id="" action="ppaction://hlinkfile"/>
              </a:rPr>
              <a:t>3  6  5</a:t>
            </a:r>
          </a:p>
          <a:p>
            <a:r>
              <a:rPr lang="en-US">
                <a:hlinkClick r:id="" action="ppaction://hlinkfile"/>
              </a:rPr>
              <a:t>1  1  6</a:t>
            </a:r>
          </a:p>
          <a:p>
            <a:r>
              <a:rPr lang="en-US">
                <a:hlinkClick r:id="" action="ppaction://hlinkfile"/>
              </a:rPr>
              <a:t>6  6  6</a:t>
            </a:r>
          </a:p>
          <a:p>
            <a:r>
              <a:rPr lang="en-US">
                <a:hlinkClick r:id="" action="ppaction://hlinkfile"/>
              </a:rPr>
              <a:t>0  1  6</a:t>
            </a:r>
          </a:p>
          <a:p>
            <a:r>
              <a:rPr lang="en-US">
                <a:hlinkClick r:id="" action="ppaction://hlinkfile"/>
              </a:rPr>
              <a:t>7  4  8</a:t>
            </a:r>
          </a:p>
          <a:p>
            <a:r>
              <a:rPr lang="en-US">
                <a:hlinkClick r:id="" action="ppaction://hlinkfile"/>
              </a:rPr>
              <a:t>6  8  8</a:t>
            </a:r>
            <a:endParaRPr lang="en-US"/>
          </a:p>
        </p:txBody>
      </p:sp>
      <p:sp>
        <p:nvSpPr>
          <p:cNvPr id="121862" name="Line 6"/>
          <p:cNvSpPr>
            <a:spLocks noChangeShapeType="1"/>
          </p:cNvSpPr>
          <p:nvPr/>
        </p:nvSpPr>
        <p:spPr bwMode="auto">
          <a:xfrm>
            <a:off x="6858000" y="1371600"/>
            <a:ext cx="0" cy="3048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550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Radix-</a:t>
            </a:r>
            <a:r>
              <a:rPr lang="en-US" dirty="0" smtClean="0"/>
              <a:t>Sort: Illustration</a:t>
            </a:r>
            <a:endParaRPr lang="en-US" dirty="0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Sortiere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 smtClean="0"/>
              <a:t>zweitletzer</a:t>
            </a:r>
            <a:r>
              <a:rPr lang="en-US" dirty="0" smtClean="0"/>
              <a:t> </a:t>
            </a:r>
            <a:r>
              <a:rPr lang="en-US" dirty="0" err="1"/>
              <a:t>Zahl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23909" name="Rectangle 5"/>
          <p:cNvSpPr>
            <a:spLocks noChangeArrowheads="1"/>
          </p:cNvSpPr>
          <p:nvPr/>
        </p:nvSpPr>
        <p:spPr bwMode="auto">
          <a:xfrm>
            <a:off x="6169025" y="1671638"/>
            <a:ext cx="819150" cy="4760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hlinkClick r:id="" action="ppaction://hlinkfile"/>
              </a:rPr>
              <a:t>4  1  2</a:t>
            </a:r>
          </a:p>
          <a:p>
            <a:r>
              <a:rPr lang="en-US">
                <a:hlinkClick r:id="" action="ppaction://hlinkfile"/>
              </a:rPr>
              <a:t>0  1  3</a:t>
            </a:r>
          </a:p>
          <a:p>
            <a:r>
              <a:rPr lang="en-US">
                <a:hlinkClick r:id="" action="ppaction://hlinkfile"/>
              </a:rPr>
              <a:t>1  1  6</a:t>
            </a:r>
          </a:p>
          <a:p>
            <a:r>
              <a:rPr lang="en-US">
                <a:hlinkClick r:id="" action="ppaction://hlinkfile"/>
              </a:rPr>
              <a:t>0  1  6</a:t>
            </a:r>
          </a:p>
          <a:p>
            <a:r>
              <a:rPr lang="en-US">
                <a:hlinkClick r:id="" action="ppaction://hlinkfile"/>
              </a:rPr>
              <a:t>2  3  0</a:t>
            </a:r>
          </a:p>
          <a:p>
            <a:r>
              <a:rPr lang="en-US">
                <a:hlinkClick r:id="" action="ppaction://hlinkfile"/>
              </a:rPr>
              <a:t>0  3  1</a:t>
            </a:r>
          </a:p>
          <a:p>
            <a:r>
              <a:rPr lang="en-US">
                <a:hlinkClick r:id="" action="ppaction://hlinkfile"/>
              </a:rPr>
              <a:t>4  3  4</a:t>
            </a:r>
          </a:p>
          <a:p>
            <a:r>
              <a:rPr lang="en-US">
                <a:hlinkClick r:id="" action="ppaction://hlinkfile"/>
              </a:rPr>
              <a:t>9  3  5</a:t>
            </a:r>
          </a:p>
          <a:p>
            <a:r>
              <a:rPr lang="en-US">
                <a:hlinkClick r:id="" action="ppaction://hlinkfile"/>
              </a:rPr>
              <a:t>7  4  2</a:t>
            </a:r>
          </a:p>
          <a:p>
            <a:r>
              <a:rPr lang="en-US">
                <a:hlinkClick r:id="" action="ppaction://hlinkfile"/>
              </a:rPr>
              <a:t>7  4  8</a:t>
            </a:r>
          </a:p>
          <a:p>
            <a:r>
              <a:rPr lang="en-US">
                <a:hlinkClick r:id="" action="ppaction://hlinkfile"/>
              </a:rPr>
              <a:t>0  5  4</a:t>
            </a:r>
          </a:p>
          <a:p>
            <a:r>
              <a:rPr lang="en-US">
                <a:hlinkClick r:id="" action="ppaction://hlinkfile"/>
              </a:rPr>
              <a:t>1  6  1</a:t>
            </a:r>
          </a:p>
          <a:p>
            <a:r>
              <a:rPr lang="en-US">
                <a:hlinkClick r:id="" action="ppaction://hlinkfile"/>
              </a:rPr>
              <a:t>3  6  5</a:t>
            </a:r>
          </a:p>
          <a:p>
            <a:r>
              <a:rPr lang="en-US">
                <a:hlinkClick r:id="" action="ppaction://hlinkfile"/>
              </a:rPr>
              <a:t>6  6  6</a:t>
            </a:r>
          </a:p>
          <a:p>
            <a:r>
              <a:rPr lang="en-US">
                <a:hlinkClick r:id="" action="ppaction://hlinkfile"/>
              </a:rPr>
              <a:t>1  7  3</a:t>
            </a:r>
          </a:p>
          <a:p>
            <a:r>
              <a:rPr lang="en-US">
                <a:hlinkClick r:id="" action="ppaction://hlinkfile"/>
              </a:rPr>
              <a:t>3  8  5</a:t>
            </a:r>
          </a:p>
          <a:p>
            <a:r>
              <a:rPr lang="en-US">
                <a:hlinkClick r:id="" action="ppaction://hlinkfile"/>
              </a:rPr>
              <a:t>6  8  8</a:t>
            </a:r>
          </a:p>
        </p:txBody>
      </p:sp>
      <p:sp>
        <p:nvSpPr>
          <p:cNvPr id="123910" name="Line 6"/>
          <p:cNvSpPr>
            <a:spLocks noChangeShapeType="1"/>
          </p:cNvSpPr>
          <p:nvPr/>
        </p:nvSpPr>
        <p:spPr bwMode="auto">
          <a:xfrm>
            <a:off x="6553200" y="1371600"/>
            <a:ext cx="0" cy="3048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887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Radix-</a:t>
            </a:r>
            <a:r>
              <a:rPr lang="en-US" dirty="0" smtClean="0"/>
              <a:t>Sort: Illustration</a:t>
            </a:r>
            <a:endParaRPr lang="en-US" dirty="0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Sortiere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 smtClean="0"/>
              <a:t>erster</a:t>
            </a:r>
            <a:r>
              <a:rPr lang="en-US" dirty="0" smtClean="0"/>
              <a:t> </a:t>
            </a:r>
            <a:r>
              <a:rPr lang="en-US" dirty="0" err="1" smtClean="0"/>
              <a:t>Zahl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6169025" y="1671638"/>
            <a:ext cx="819150" cy="4760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hlinkClick r:id="" action="ppaction://hlinkfile"/>
              </a:rPr>
              <a:t>0  1  3</a:t>
            </a:r>
          </a:p>
          <a:p>
            <a:r>
              <a:rPr lang="en-US">
                <a:hlinkClick r:id="" action="ppaction://hlinkfile"/>
              </a:rPr>
              <a:t>0  1  6</a:t>
            </a:r>
          </a:p>
          <a:p>
            <a:r>
              <a:rPr lang="en-US">
                <a:hlinkClick r:id="" action="ppaction://hlinkfile"/>
              </a:rPr>
              <a:t>0  3  1</a:t>
            </a:r>
          </a:p>
          <a:p>
            <a:r>
              <a:rPr lang="en-US">
                <a:hlinkClick r:id="" action="ppaction://hlinkfile"/>
              </a:rPr>
              <a:t>0  5  4</a:t>
            </a:r>
          </a:p>
          <a:p>
            <a:r>
              <a:rPr lang="en-US">
                <a:hlinkClick r:id="" action="ppaction://hlinkfile"/>
              </a:rPr>
              <a:t>1  1  6</a:t>
            </a:r>
          </a:p>
          <a:p>
            <a:r>
              <a:rPr lang="en-US">
                <a:hlinkClick r:id="" action="ppaction://hlinkfile"/>
              </a:rPr>
              <a:t>1  6  1</a:t>
            </a:r>
          </a:p>
          <a:p>
            <a:r>
              <a:rPr lang="en-US">
                <a:hlinkClick r:id="" action="ppaction://hlinkfile"/>
              </a:rPr>
              <a:t>1  7  3</a:t>
            </a:r>
          </a:p>
          <a:p>
            <a:r>
              <a:rPr lang="en-US">
                <a:hlinkClick r:id="" action="ppaction://hlinkfile"/>
              </a:rPr>
              <a:t>2  3  0</a:t>
            </a:r>
          </a:p>
          <a:p>
            <a:r>
              <a:rPr lang="en-US">
                <a:hlinkClick r:id="" action="ppaction://hlinkfile"/>
              </a:rPr>
              <a:t>3  6  5</a:t>
            </a:r>
          </a:p>
          <a:p>
            <a:r>
              <a:rPr lang="en-US">
                <a:hlinkClick r:id="" action="ppaction://hlinkfile"/>
              </a:rPr>
              <a:t>3  8  5</a:t>
            </a:r>
          </a:p>
          <a:p>
            <a:r>
              <a:rPr lang="en-US">
                <a:hlinkClick r:id="" action="ppaction://hlinkfile"/>
              </a:rPr>
              <a:t>4  1  2</a:t>
            </a:r>
          </a:p>
          <a:p>
            <a:r>
              <a:rPr lang="en-US">
                <a:hlinkClick r:id="" action="ppaction://hlinkfile"/>
              </a:rPr>
              <a:t>4  3  4</a:t>
            </a:r>
          </a:p>
          <a:p>
            <a:r>
              <a:rPr lang="en-US">
                <a:hlinkClick r:id="" action="ppaction://hlinkfile"/>
              </a:rPr>
              <a:t>6  6  6</a:t>
            </a:r>
          </a:p>
          <a:p>
            <a:r>
              <a:rPr lang="en-US">
                <a:hlinkClick r:id="" action="ppaction://hlinkfile"/>
              </a:rPr>
              <a:t>6  8  8</a:t>
            </a:r>
          </a:p>
          <a:p>
            <a:r>
              <a:rPr lang="en-US">
                <a:hlinkClick r:id="" action="ppaction://hlinkfile"/>
              </a:rPr>
              <a:t>7  4  2</a:t>
            </a:r>
          </a:p>
          <a:p>
            <a:r>
              <a:rPr lang="en-US">
                <a:hlinkClick r:id="" action="ppaction://hlinkfile"/>
              </a:rPr>
              <a:t>7  4  8</a:t>
            </a:r>
          </a:p>
          <a:p>
            <a:r>
              <a:rPr lang="en-US">
                <a:hlinkClick r:id="" action="ppaction://hlinkfile"/>
              </a:rPr>
              <a:t>9  3  5</a:t>
            </a:r>
            <a:endParaRPr lang="en-US"/>
          </a:p>
        </p:txBody>
      </p:sp>
      <p:sp>
        <p:nvSpPr>
          <p:cNvPr id="125958" name="Line 6"/>
          <p:cNvSpPr>
            <a:spLocks noChangeShapeType="1"/>
          </p:cNvSpPr>
          <p:nvPr/>
        </p:nvSpPr>
        <p:spPr bwMode="auto">
          <a:xfrm>
            <a:off x="6324600" y="1371600"/>
            <a:ext cx="0" cy="3048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946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Zeitkomplexität</a:t>
            </a:r>
            <a:endParaRPr lang="en-US" dirty="0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err="1" smtClean="0"/>
              <a:t>Sortierung</a:t>
            </a:r>
            <a:r>
              <a:rPr lang="en-US" sz="2400" dirty="0" smtClean="0"/>
              <a:t> </a:t>
            </a:r>
            <a:r>
              <a:rPr lang="en-US" sz="2400" dirty="0" err="1" smtClean="0"/>
              <a:t>jeder</a:t>
            </a:r>
            <a:r>
              <a:rPr lang="en-US" sz="2400" dirty="0" smtClean="0"/>
              <a:t> der d </a:t>
            </a:r>
            <a:r>
              <a:rPr lang="en-US" sz="2400" dirty="0" err="1" smtClean="0"/>
              <a:t>Spalten</a:t>
            </a:r>
            <a:r>
              <a:rPr lang="en-US" sz="2400" dirty="0" smtClean="0"/>
              <a:t> </a:t>
            </a:r>
            <a:r>
              <a:rPr lang="en-US" sz="2400" dirty="0" err="1" smtClean="0"/>
              <a:t>mit</a:t>
            </a:r>
            <a:r>
              <a:rPr lang="en-US" sz="2400" dirty="0" smtClean="0"/>
              <a:t> Counting-Sort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 err="1" smtClean="0"/>
              <a:t>Gesamtkosten</a:t>
            </a:r>
            <a:r>
              <a:rPr lang="en-US" sz="2400" dirty="0" smtClean="0"/>
              <a:t>: </a:t>
            </a:r>
            <a:r>
              <a:rPr lang="en-US" sz="2400" i="1" dirty="0">
                <a:latin typeface="Times New Roman" charset="0"/>
              </a:rPr>
              <a:t>d (n + k)</a:t>
            </a:r>
            <a:r>
              <a:rPr lang="en-US" sz="2400" dirty="0"/>
              <a:t>	</a:t>
            </a:r>
          </a:p>
          <a:p>
            <a:pPr lvl="1">
              <a:lnSpc>
                <a:spcPct val="80000"/>
              </a:lnSpc>
            </a:pPr>
            <a:r>
              <a:rPr lang="en-US" sz="2000" dirty="0" err="1" smtClean="0"/>
              <a:t>Wähle</a:t>
            </a:r>
            <a:r>
              <a:rPr lang="en-US" sz="2000" dirty="0" smtClean="0"/>
              <a:t> </a:t>
            </a:r>
            <a:r>
              <a:rPr lang="en-US" sz="2000" i="1" dirty="0" smtClean="0">
                <a:latin typeface="Times New Roman" charset="0"/>
              </a:rPr>
              <a:t>k</a:t>
            </a:r>
            <a:r>
              <a:rPr lang="en-US" sz="2000" dirty="0" smtClean="0"/>
              <a:t> </a:t>
            </a:r>
            <a:r>
              <a:rPr lang="en-US" sz="2000" dirty="0"/>
              <a:t>= 10</a:t>
            </a:r>
          </a:p>
          <a:p>
            <a:pPr lvl="1">
              <a:lnSpc>
                <a:spcPct val="80000"/>
              </a:lnSpc>
            </a:pPr>
            <a:r>
              <a:rPr lang="en-US" sz="2000" dirty="0" err="1" smtClean="0">
                <a:cs typeface="Arial" charset="0"/>
              </a:rPr>
              <a:t>Gesamtkosten</a:t>
            </a:r>
            <a:r>
              <a:rPr lang="en-US" sz="2000" dirty="0" smtClean="0">
                <a:cs typeface="Arial" charset="0"/>
              </a:rPr>
              <a:t>: </a:t>
            </a:r>
            <a:r>
              <a:rPr lang="el-GR" sz="2000" i="1" dirty="0">
                <a:latin typeface="Times New Roman" charset="0"/>
                <a:cs typeface="Arial" charset="0"/>
              </a:rPr>
              <a:t>Θ</a:t>
            </a:r>
            <a:r>
              <a:rPr lang="en-US" sz="2000" i="1" dirty="0">
                <a:latin typeface="Times New Roman" charset="0"/>
                <a:cs typeface="Arial" charset="0"/>
              </a:rPr>
              <a:t>(</a:t>
            </a:r>
            <a:r>
              <a:rPr lang="en-US" sz="2000" i="1" dirty="0" err="1">
                <a:latin typeface="Times New Roman" charset="0"/>
                <a:cs typeface="Arial" charset="0"/>
              </a:rPr>
              <a:t>dn</a:t>
            </a:r>
            <a:r>
              <a:rPr lang="en-US" sz="2000" i="1" dirty="0">
                <a:latin typeface="Times New Roman" charset="0"/>
                <a:cs typeface="Arial" charset="0"/>
              </a:rPr>
              <a:t>) </a:t>
            </a:r>
          </a:p>
          <a:p>
            <a:pPr>
              <a:lnSpc>
                <a:spcPct val="80000"/>
              </a:lnSpc>
            </a:pPr>
            <a:r>
              <a:rPr lang="en-US" sz="2400" dirty="0" err="1" smtClean="0">
                <a:cs typeface="Arial" charset="0"/>
              </a:rPr>
              <a:t>Partitionierung</a:t>
            </a:r>
            <a:r>
              <a:rPr lang="en-US" sz="2400" dirty="0" smtClean="0">
                <a:cs typeface="Arial" charset="0"/>
              </a:rPr>
              <a:t> der d </a:t>
            </a:r>
            <a:r>
              <a:rPr lang="en-US" sz="2400" dirty="0" err="1" smtClean="0">
                <a:cs typeface="Arial" charset="0"/>
              </a:rPr>
              <a:t>Zahlen</a:t>
            </a:r>
            <a:r>
              <a:rPr lang="en-US" sz="2400" dirty="0" smtClean="0">
                <a:cs typeface="Arial" charset="0"/>
              </a:rPr>
              <a:t> in </a:t>
            </a:r>
            <a:r>
              <a:rPr lang="en-US" sz="2400" dirty="0" err="1" smtClean="0">
                <a:cs typeface="Arial" charset="0"/>
              </a:rPr>
              <a:t>z.B</a:t>
            </a:r>
            <a:r>
              <a:rPr lang="en-US" sz="2400" dirty="0" smtClean="0">
                <a:cs typeface="Arial" charset="0"/>
              </a:rPr>
              <a:t>. in </a:t>
            </a:r>
            <a:r>
              <a:rPr lang="en-US" sz="2400" dirty="0" err="1" smtClean="0">
                <a:cs typeface="Arial" charset="0"/>
              </a:rPr>
              <a:t>Dreiergruppen</a:t>
            </a:r>
            <a:endParaRPr lang="en-US" sz="2400" dirty="0">
              <a:cs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 err="1">
                <a:cs typeface="Arial" charset="0"/>
              </a:rPr>
              <a:t>Gesamtkosten</a:t>
            </a:r>
            <a:r>
              <a:rPr lang="en-US" sz="2000" dirty="0">
                <a:cs typeface="Arial" charset="0"/>
              </a:rPr>
              <a:t>: </a:t>
            </a:r>
            <a:r>
              <a:rPr lang="en-US" sz="2000" i="1" dirty="0">
                <a:latin typeface="Times New Roman" charset="0"/>
                <a:cs typeface="Arial" charset="0"/>
              </a:rPr>
              <a:t>(n+10</a:t>
            </a:r>
            <a:r>
              <a:rPr lang="en-US" sz="2000" i="1" baseline="30000" dirty="0">
                <a:latin typeface="Times New Roman" charset="0"/>
                <a:cs typeface="Arial" charset="0"/>
              </a:rPr>
              <a:t>3</a:t>
            </a:r>
            <a:r>
              <a:rPr lang="en-US" sz="2000" i="1" dirty="0">
                <a:latin typeface="Times New Roman" charset="0"/>
                <a:cs typeface="Arial" charset="0"/>
              </a:rPr>
              <a:t>)d/3</a:t>
            </a:r>
          </a:p>
          <a:p>
            <a:pPr>
              <a:lnSpc>
                <a:spcPct val="80000"/>
              </a:lnSpc>
            </a:pPr>
            <a:r>
              <a:rPr lang="en-US" sz="2400" dirty="0" err="1" smtClean="0">
                <a:cs typeface="Arial" charset="0"/>
              </a:rPr>
              <a:t>Wir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err="1" smtClean="0">
                <a:cs typeface="Arial" charset="0"/>
              </a:rPr>
              <a:t>arbeiten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err="1" smtClean="0">
                <a:cs typeface="Arial" charset="0"/>
              </a:rPr>
              <a:t>mit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err="1" smtClean="0">
                <a:cs typeface="Arial" charset="0"/>
              </a:rPr>
              <a:t>Binärzahlen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err="1" smtClean="0">
                <a:cs typeface="Arial" charset="0"/>
              </a:rPr>
              <a:t>anstellen</a:t>
            </a:r>
            <a:r>
              <a:rPr lang="en-US" sz="2400" dirty="0" smtClean="0">
                <a:cs typeface="Arial" charset="0"/>
              </a:rPr>
              <a:t> von </a:t>
            </a:r>
            <a:r>
              <a:rPr lang="en-US" sz="2400" dirty="0" err="1" smtClean="0">
                <a:cs typeface="Arial" charset="0"/>
              </a:rPr>
              <a:t>Dezimalen</a:t>
            </a:r>
            <a:endParaRPr lang="en-US" sz="2400" dirty="0">
              <a:cs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 err="1" smtClean="0">
                <a:cs typeface="Arial" charset="0"/>
              </a:rPr>
              <a:t>Partitionierung</a:t>
            </a:r>
            <a:r>
              <a:rPr lang="en-US" sz="2000" dirty="0" smtClean="0">
                <a:cs typeface="Arial" charset="0"/>
              </a:rPr>
              <a:t> der  </a:t>
            </a:r>
            <a:r>
              <a:rPr lang="en-US" sz="2000" dirty="0">
                <a:cs typeface="Arial" charset="0"/>
              </a:rPr>
              <a:t>d </a:t>
            </a:r>
            <a:r>
              <a:rPr lang="en-US" sz="2000" dirty="0" smtClean="0">
                <a:cs typeface="Arial" charset="0"/>
              </a:rPr>
              <a:t>Bits in </a:t>
            </a:r>
            <a:r>
              <a:rPr lang="en-US" sz="2000" dirty="0" err="1" smtClean="0">
                <a:cs typeface="Arial" charset="0"/>
              </a:rPr>
              <a:t>Gruppen</a:t>
            </a:r>
            <a:r>
              <a:rPr lang="en-US" sz="2000" dirty="0" smtClean="0">
                <a:cs typeface="Arial" charset="0"/>
              </a:rPr>
              <a:t> von </a:t>
            </a:r>
            <a:r>
              <a:rPr lang="en-US" sz="2000" i="1" dirty="0" smtClean="0">
                <a:latin typeface="Times New Roman" charset="0"/>
                <a:cs typeface="Arial" charset="0"/>
              </a:rPr>
              <a:t>r</a:t>
            </a:r>
            <a:r>
              <a:rPr lang="en-US" sz="2000" dirty="0" smtClean="0">
                <a:cs typeface="Arial" charset="0"/>
              </a:rPr>
              <a:t> Bits</a:t>
            </a:r>
            <a:endParaRPr lang="en-US" sz="2000" dirty="0">
              <a:cs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 err="1">
                <a:cs typeface="Arial" charset="0"/>
              </a:rPr>
              <a:t>Gesamtkosten</a:t>
            </a:r>
            <a:r>
              <a:rPr lang="en-US" sz="2000" dirty="0">
                <a:cs typeface="Arial" charset="0"/>
              </a:rPr>
              <a:t>: </a:t>
            </a:r>
            <a:r>
              <a:rPr lang="en-US" sz="2000" i="1" dirty="0">
                <a:latin typeface="Times New Roman" charset="0"/>
                <a:cs typeface="Arial" charset="0"/>
              </a:rPr>
              <a:t>(n+2</a:t>
            </a:r>
            <a:r>
              <a:rPr lang="en-US" sz="2000" i="1" baseline="30000" dirty="0">
                <a:latin typeface="Times New Roman" charset="0"/>
                <a:cs typeface="Arial" charset="0"/>
              </a:rPr>
              <a:t>r</a:t>
            </a:r>
            <a:r>
              <a:rPr lang="en-US" sz="2000" i="1" dirty="0">
                <a:latin typeface="Times New Roman" charset="0"/>
                <a:cs typeface="Arial" charset="0"/>
              </a:rPr>
              <a:t>)d/r</a:t>
            </a:r>
          </a:p>
          <a:p>
            <a:pPr lvl="1">
              <a:lnSpc>
                <a:spcPct val="80000"/>
              </a:lnSpc>
            </a:pPr>
            <a:r>
              <a:rPr lang="en-US" sz="2000" dirty="0" err="1" smtClean="0">
                <a:cs typeface="Arial" charset="0"/>
              </a:rPr>
              <a:t>Wähle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smtClean="0">
                <a:latin typeface="Times New Roman" charset="0"/>
                <a:cs typeface="Arial" charset="0"/>
              </a:rPr>
              <a:t>r </a:t>
            </a:r>
            <a:r>
              <a:rPr lang="en-US" sz="2000" i="1" dirty="0">
                <a:latin typeface="Times New Roman" charset="0"/>
                <a:cs typeface="Arial" charset="0"/>
              </a:rPr>
              <a:t>= log n</a:t>
            </a:r>
          </a:p>
          <a:p>
            <a:pPr lvl="1">
              <a:lnSpc>
                <a:spcPct val="80000"/>
              </a:lnSpc>
            </a:pPr>
            <a:r>
              <a:rPr lang="en-US" sz="2000" dirty="0" err="1">
                <a:cs typeface="Arial" charset="0"/>
              </a:rPr>
              <a:t>Gesamtkosten</a:t>
            </a:r>
            <a:r>
              <a:rPr lang="en-US" sz="2000" dirty="0">
                <a:cs typeface="Arial" charset="0"/>
              </a:rPr>
              <a:t>: </a:t>
            </a:r>
            <a:r>
              <a:rPr lang="en-US" sz="2000" i="1" dirty="0" err="1">
                <a:latin typeface="Times New Roman" charset="0"/>
                <a:cs typeface="Arial" charset="0"/>
              </a:rPr>
              <a:t>dn</a:t>
            </a:r>
            <a:r>
              <a:rPr lang="en-US" sz="2000" i="1" dirty="0">
                <a:latin typeface="Times New Roman" charset="0"/>
                <a:cs typeface="Arial" charset="0"/>
              </a:rPr>
              <a:t> / log n</a:t>
            </a:r>
          </a:p>
          <a:p>
            <a:pPr lvl="1">
              <a:lnSpc>
                <a:spcPct val="80000"/>
              </a:lnSpc>
            </a:pPr>
            <a:r>
              <a:rPr lang="en-US" sz="2000" dirty="0" err="1" smtClean="0">
                <a:cs typeface="Arial" charset="0"/>
              </a:rPr>
              <a:t>Vergleiche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dirty="0" err="1" smtClean="0">
                <a:cs typeface="Arial" charset="0"/>
              </a:rPr>
              <a:t>mit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err="1" smtClean="0">
                <a:latin typeface="Times New Roman" charset="0"/>
                <a:cs typeface="Arial" charset="0"/>
              </a:rPr>
              <a:t>dn</a:t>
            </a:r>
            <a:r>
              <a:rPr lang="en-US" sz="2000" i="1" dirty="0" smtClean="0">
                <a:latin typeface="Times New Roman" charset="0"/>
                <a:cs typeface="Arial" charset="0"/>
              </a:rPr>
              <a:t> </a:t>
            </a:r>
            <a:r>
              <a:rPr lang="en-US" sz="2000" i="1" dirty="0">
                <a:latin typeface="Times New Roman" charset="0"/>
                <a:cs typeface="Arial" charset="0"/>
              </a:rPr>
              <a:t>log n</a:t>
            </a:r>
          </a:p>
          <a:p>
            <a:pPr>
              <a:lnSpc>
                <a:spcPct val="80000"/>
              </a:lnSpc>
            </a:pPr>
            <a:r>
              <a:rPr lang="en-US" sz="2400" dirty="0" err="1" smtClean="0">
                <a:cs typeface="Arial" charset="0"/>
              </a:rPr>
              <a:t>Aber</a:t>
            </a:r>
            <a:r>
              <a:rPr lang="en-US" sz="2400" dirty="0" smtClean="0">
                <a:cs typeface="Arial" charset="0"/>
              </a:rPr>
              <a:t>: Radix-Sort hat </a:t>
            </a:r>
            <a:r>
              <a:rPr lang="en-US" sz="2400" dirty="0" err="1" smtClean="0">
                <a:cs typeface="Arial" charset="0"/>
              </a:rPr>
              <a:t>hohen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err="1" smtClean="0">
                <a:cs typeface="Arial" charset="0"/>
              </a:rPr>
              <a:t>konstanten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err="1" smtClean="0">
                <a:cs typeface="Arial" charset="0"/>
              </a:rPr>
              <a:t>Faktor</a:t>
            </a:r>
            <a:endParaRPr lang="en-US" sz="2400" dirty="0">
              <a:cs typeface="Aria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884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Platzkomplexität</a:t>
            </a:r>
            <a:endParaRPr lang="en-US" dirty="0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Verwendung</a:t>
            </a:r>
            <a:r>
              <a:rPr lang="en-US" dirty="0" smtClean="0"/>
              <a:t> von Counting-Sort</a:t>
            </a:r>
            <a:endParaRPr lang="en-US" dirty="0"/>
          </a:p>
          <a:p>
            <a:r>
              <a:rPr lang="en-US" dirty="0" err="1" smtClean="0"/>
              <a:t>Daher</a:t>
            </a:r>
            <a:r>
              <a:rPr lang="en-US" dirty="0" smtClean="0"/>
              <a:t> </a:t>
            </a:r>
            <a:r>
              <a:rPr lang="en-US" dirty="0" err="1" smtClean="0"/>
              <a:t>zusätzlicher</a:t>
            </a:r>
            <a:r>
              <a:rPr lang="en-US" dirty="0" smtClean="0"/>
              <a:t> Speicher </a:t>
            </a:r>
            <a:r>
              <a:rPr lang="en-US" dirty="0" err="1" smtClean="0"/>
              <a:t>nötig</a:t>
            </a:r>
            <a:r>
              <a:rPr lang="en-US" dirty="0" smtClean="0"/>
              <a:t>: </a:t>
            </a:r>
            <a:r>
              <a:rPr lang="en-US" dirty="0"/>
              <a:t> </a:t>
            </a:r>
            <a:r>
              <a:rPr lang="en-US" dirty="0" smtClean="0">
                <a:sym typeface="Symbol" charset="0"/>
              </a:rPr>
              <a:t>𝛳(</a:t>
            </a:r>
            <a:r>
              <a:rPr lang="en-US" dirty="0">
                <a:sym typeface="Symbol" charset="0"/>
              </a:rPr>
              <a:t>n)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322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1DC920-F10C-454C-91F5-8B133F6AD5D5}" type="slidenum">
              <a:rPr lang="de-DE"/>
              <a:pPr>
                <a:defRPr/>
              </a:pPr>
              <a:t>55</a:t>
            </a:fld>
            <a:endParaRPr lang="de-DE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smtClean="0"/>
              <a:t>Listen als abstrakte Datentypen (ADTs)</a:t>
            </a:r>
            <a:endParaRPr lang="de-DE" dirty="0" smtClean="0">
              <a:cs typeface="+mj-cs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196429"/>
            <a:ext cx="8240713" cy="4968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 smtClean="0">
                <a:solidFill>
                  <a:srgbClr val="262673"/>
                </a:solidFill>
              </a:rPr>
              <a:t>Denotation</a:t>
            </a:r>
            <a:r>
              <a:rPr lang="de-DE" sz="2000" dirty="0" smtClean="0">
                <a:solidFill>
                  <a:schemeClr val="accent2"/>
                </a:solidFill>
              </a:rPr>
              <a:t>: </a:t>
            </a:r>
            <a:r>
              <a:rPr lang="de-DE" sz="2000" dirty="0" smtClean="0"/>
              <a:t>[4, 2, 9]</a:t>
            </a:r>
            <a:endParaRPr lang="de-DE" sz="2000" dirty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Operationen</a:t>
            </a:r>
            <a:r>
              <a:rPr lang="de-DE" sz="2000" dirty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function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  <a:cs typeface="+mn-cs"/>
              </a:rPr>
              <a:t>makeList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() </a:t>
            </a:r>
            <a:r>
              <a:rPr lang="de-DE" sz="2000" dirty="0" smtClean="0">
                <a:cs typeface="+mn-cs"/>
              </a:rPr>
              <a:t>liefert neue Liste (am Anfang leer)</a:t>
            </a:r>
          </a:p>
          <a:p>
            <a:pPr eaLnBrk="1" hangingPunct="1">
              <a:defRPr/>
            </a:pPr>
            <a:r>
              <a:rPr lang="de-DE" sz="2000" dirty="0" err="1" smtClean="0">
                <a:solidFill>
                  <a:schemeClr val="hlink"/>
                </a:solidFill>
                <a:cs typeface="+mn-cs"/>
              </a:rPr>
              <a:t>procedure</a:t>
            </a:r>
            <a:r>
              <a:rPr lang="de-DE" sz="2000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  <a:cs typeface="+mn-cs"/>
              </a:rPr>
              <a:t>insert</a:t>
            </a:r>
            <a:r>
              <a:rPr lang="de-DE" sz="2000" dirty="0" smtClean="0">
                <a:solidFill>
                  <a:srgbClr val="3C8C93"/>
                </a:solidFill>
                <a:cs typeface="+mn-cs"/>
              </a:rPr>
              <a:t>(</a:t>
            </a:r>
            <a:r>
              <a:rPr lang="de-DE" sz="2000" dirty="0" err="1" smtClean="0">
                <a:solidFill>
                  <a:srgbClr val="3C8C93"/>
                </a:solidFill>
                <a:cs typeface="+mn-cs"/>
              </a:rPr>
              <a:t>e</a:t>
            </a:r>
            <a:r>
              <a:rPr lang="de-DE" sz="2000" dirty="0" smtClean="0">
                <a:solidFill>
                  <a:srgbClr val="3C8C93"/>
                </a:solidFill>
                <a:cs typeface="+mn-cs"/>
              </a:rPr>
              <a:t>, l)</a:t>
            </a:r>
            <a:r>
              <a:rPr lang="de-DE" sz="2000" dirty="0" smtClean="0">
                <a:cs typeface="+mn-cs"/>
              </a:rPr>
              <a:t> fügt Element </a:t>
            </a: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e</a:t>
            </a:r>
            <a:r>
              <a:rPr lang="de-DE" sz="2000" dirty="0" smtClean="0">
                <a:cs typeface="+mn-cs"/>
              </a:rPr>
              <a:t>  am Anfang in Liste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l</a:t>
            </a:r>
            <a:r>
              <a:rPr lang="de-DE" sz="2000" dirty="0" smtClean="0">
                <a:cs typeface="+mn-cs"/>
              </a:rPr>
              <a:t> ein,</a:t>
            </a:r>
            <a:br>
              <a:rPr lang="de-DE" sz="2000" dirty="0" smtClean="0">
                <a:cs typeface="+mn-cs"/>
              </a:rPr>
            </a:br>
            <a:r>
              <a:rPr lang="de-DE" sz="2000" dirty="0" smtClean="0">
                <a:cs typeface="+mn-cs"/>
              </a:rPr>
              <a:t>    verändert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endParaRPr lang="de-DE" sz="2000" dirty="0" smtClean="0">
              <a:cs typeface="+mn-cs"/>
            </a:endParaRP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procedure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delete</a:t>
            </a:r>
            <a:r>
              <a:rPr lang="de-DE" sz="2000" dirty="0" smtClean="0">
                <a:solidFill>
                  <a:srgbClr val="3C8C93"/>
                </a:solidFill>
              </a:rPr>
              <a:t>(</a:t>
            </a:r>
            <a:r>
              <a:rPr lang="de-DE" sz="2000" dirty="0" err="1" smtClean="0">
                <a:solidFill>
                  <a:srgbClr val="3C8C93"/>
                </a:solidFill>
              </a:rPr>
              <a:t>e</a:t>
            </a:r>
            <a:r>
              <a:rPr lang="de-DE" sz="2000" dirty="0">
                <a:solidFill>
                  <a:srgbClr val="3C8C93"/>
                </a:solidFill>
              </a:rPr>
              <a:t>, l)</a:t>
            </a:r>
            <a:r>
              <a:rPr lang="de-DE" sz="2000" dirty="0"/>
              <a:t> </a:t>
            </a:r>
            <a:r>
              <a:rPr lang="de-DE" sz="2000" dirty="0" smtClean="0"/>
              <a:t>löscht Element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de-DE" sz="2000" dirty="0"/>
              <a:t>  </a:t>
            </a:r>
            <a:r>
              <a:rPr lang="de-DE" sz="2000" dirty="0" smtClean="0"/>
              <a:t>sofern enthalten,</a:t>
            </a:r>
            <a:br>
              <a:rPr lang="de-DE" sz="2000" dirty="0" smtClean="0"/>
            </a:br>
            <a:r>
              <a:rPr lang="de-DE" sz="2000" dirty="0" smtClean="0"/>
              <a:t>    verändert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 smtClean="0"/>
              <a:t>, wenn ein Element gelöscht wird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first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Last-in-Element zurück </a:t>
            </a:r>
            <a:r>
              <a:rPr lang="de-DE" sz="2000" dirty="0" smtClean="0"/>
              <a:t>(Fehler, wenn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 smtClean="0"/>
              <a:t> leer)</a:t>
            </a:r>
            <a:endParaRPr lang="de-DE" sz="2000" dirty="0"/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procedure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deleteFirst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/>
              <a:t>löscht Last-in-Element in </a:t>
            </a:r>
            <a:r>
              <a:rPr lang="de-DE" sz="2000" dirty="0" smtClean="0">
                <a:solidFill>
                  <a:srgbClr val="3C8C93"/>
                </a:solidFill>
              </a:rPr>
              <a:t>l (</a:t>
            </a:r>
            <a:r>
              <a:rPr lang="de-DE" sz="2000" dirty="0" smtClean="0"/>
              <a:t>Fehler, wenn </a:t>
            </a:r>
            <a:r>
              <a:rPr lang="de-DE" sz="2000" dirty="0" smtClean="0">
                <a:solidFill>
                  <a:srgbClr val="3C8C93"/>
                </a:solidFill>
              </a:rPr>
              <a:t>l </a:t>
            </a:r>
            <a:r>
              <a:rPr lang="de-DE" sz="2000" dirty="0" smtClean="0"/>
              <a:t>leer)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length</a:t>
            </a:r>
            <a:r>
              <a:rPr lang="de-DE" sz="2000" dirty="0" smtClean="0">
                <a:solidFill>
                  <a:srgbClr val="3C8C93"/>
                </a:solidFill>
              </a:rPr>
              <a:t>(l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  <a:r>
              <a:rPr lang="de-DE" sz="2000" dirty="0"/>
              <a:t> gibt </a:t>
            </a:r>
            <a:r>
              <a:rPr lang="de-DE" sz="2000" dirty="0" smtClean="0"/>
              <a:t>Anzahl der Elemente </a:t>
            </a:r>
            <a:r>
              <a:rPr lang="de-DE" sz="2000" dirty="0"/>
              <a:t>in </a:t>
            </a:r>
            <a:r>
              <a:rPr lang="de-DE" sz="2000" dirty="0">
                <a:solidFill>
                  <a:srgbClr val="3C8C93"/>
                </a:solidFill>
              </a:rPr>
              <a:t>l</a:t>
            </a:r>
            <a:r>
              <a:rPr lang="de-DE" sz="2000" dirty="0" smtClean="0"/>
              <a:t> </a:t>
            </a:r>
            <a:r>
              <a:rPr lang="de-DE" sz="2000" dirty="0"/>
              <a:t>zurück 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mtList</a:t>
            </a:r>
            <a:r>
              <a:rPr lang="de-DE" sz="2000" dirty="0" smtClean="0">
                <a:solidFill>
                  <a:srgbClr val="FF0000"/>
                </a:solidFill>
              </a:rPr>
              <a:t>?</a:t>
            </a:r>
            <a:r>
              <a:rPr lang="de-DE" sz="2000" dirty="0" smtClean="0">
                <a:solidFill>
                  <a:srgbClr val="3C8C93"/>
                </a:solidFill>
              </a:rPr>
              <a:t>(l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  <a:r>
              <a:rPr lang="de-DE" sz="2000" dirty="0"/>
              <a:t> gibt </a:t>
            </a: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</a:rPr>
              <a:t>true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 smtClean="0"/>
              <a:t>zurück, wenn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 smtClean="0"/>
              <a:t> leer ist, sonst </a:t>
            </a: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</a:rPr>
              <a:t>false</a:t>
            </a:r>
            <a:endParaRPr lang="de-DE" sz="2000" dirty="0" smtClean="0">
              <a:solidFill>
                <a:schemeClr val="accent1">
                  <a:lumMod val="50000"/>
                </a:schemeClr>
              </a:solidFill>
              <a:cs typeface="+mn-cs"/>
            </a:endParaRP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de-DE" sz="2000" dirty="0" smtClean="0">
                <a:solidFill>
                  <a:srgbClr val="262673"/>
                </a:solidFill>
                <a:cs typeface="+mn-cs"/>
              </a:rPr>
              <a:t>Iteration (last-in first-out):</a:t>
            </a:r>
            <a:r>
              <a:rPr lang="de-DE" sz="2000" dirty="0">
                <a:solidFill>
                  <a:srgbClr val="262673"/>
                </a:solidFill>
              </a:rPr>
              <a:t> </a:t>
            </a:r>
            <a:r>
              <a:rPr lang="de-DE" sz="2000" dirty="0" smtClean="0">
                <a:solidFill>
                  <a:srgbClr val="262673"/>
                </a:solidFill>
              </a:rPr>
              <a:t> </a:t>
            </a:r>
          </a:p>
          <a:p>
            <a:pPr eaLnBrk="1" hangingPunct="1">
              <a:defRPr/>
            </a:pP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>
                <a:solidFill>
                  <a:schemeClr val="hlink"/>
                </a:solidFill>
              </a:rPr>
              <a:t>e</a:t>
            </a:r>
            <a:r>
              <a:rPr lang="de-DE" sz="2000" dirty="0" smtClean="0">
                <a:solidFill>
                  <a:schemeClr val="hlink"/>
                </a:solidFill>
              </a:rPr>
              <a:t> </a:t>
            </a:r>
            <a:r>
              <a:rPr lang="de-DE" sz="2000" dirty="0" smtClean="0"/>
              <a:t>in</a:t>
            </a:r>
            <a:r>
              <a:rPr lang="de-DE" sz="2000" dirty="0" smtClean="0">
                <a:solidFill>
                  <a:schemeClr val="hlink"/>
                </a:solidFill>
              </a:rPr>
              <a:t> l </a:t>
            </a:r>
            <a:r>
              <a:rPr lang="de-DE" sz="2000" dirty="0" smtClean="0"/>
              <a:t>do</a:t>
            </a:r>
            <a:r>
              <a:rPr lang="de-DE" sz="2000" dirty="0" smtClean="0">
                <a:solidFill>
                  <a:schemeClr val="hlink"/>
                </a:solidFill>
              </a:rPr>
              <a:t> ...</a:t>
            </a:r>
            <a:r>
              <a:rPr lang="de-DE" sz="2000" dirty="0" smtClean="0"/>
              <a:t>       </a:t>
            </a:r>
            <a:r>
              <a:rPr lang="de-DE" sz="2000" i="1" dirty="0" smtClean="0"/>
              <a:t>oder </a:t>
            </a:r>
            <a:r>
              <a:rPr lang="de-DE" sz="2000" i="1" dirty="0"/>
              <a:t>auch </a:t>
            </a:r>
            <a:r>
              <a:rPr lang="de-DE" sz="2000" i="1" dirty="0" smtClean="0"/>
              <a:t>      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smtClean="0"/>
              <a:t>∈ </a:t>
            </a:r>
            <a:r>
              <a:rPr lang="de-DE" sz="2000" dirty="0" smtClean="0">
                <a:solidFill>
                  <a:schemeClr val="hlink"/>
                </a:solidFill>
              </a:rPr>
              <a:t>l </a:t>
            </a:r>
            <a:r>
              <a:rPr lang="de-DE" sz="2000" dirty="0"/>
              <a:t>do</a:t>
            </a:r>
            <a:r>
              <a:rPr lang="de-DE" sz="2000" dirty="0">
                <a:solidFill>
                  <a:schemeClr val="hlink"/>
                </a:solidFill>
              </a:rPr>
              <a:t> ...</a:t>
            </a:r>
            <a:r>
              <a:rPr lang="de-DE" sz="2000" dirty="0"/>
              <a:t> </a:t>
            </a:r>
            <a:endParaRPr lang="de-DE" sz="2000" dirty="0" smtClean="0">
              <a:solidFill>
                <a:schemeClr val="hlink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771800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204346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Listen intern (Beispiel)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56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52811" y="3122965"/>
            <a:ext cx="269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l</a:t>
            </a:r>
            <a:endParaRPr lang="de-DE" sz="2800" dirty="0"/>
          </a:p>
        </p:txBody>
      </p:sp>
      <p:sp>
        <p:nvSpPr>
          <p:cNvPr id="6" name="Rechteck 5"/>
          <p:cNvSpPr/>
          <p:nvPr/>
        </p:nvSpPr>
        <p:spPr>
          <a:xfrm>
            <a:off x="2555776" y="3122965"/>
            <a:ext cx="360040" cy="28192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851920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1403648" y="3410997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2699792" y="3915053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4211960" y="3122965"/>
            <a:ext cx="21675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smtClean="0"/>
              <a:t>Verkettete 2-Tupel</a:t>
            </a:r>
            <a:endParaRPr lang="de-DE" sz="2000" dirty="0"/>
          </a:p>
        </p:txBody>
      </p:sp>
      <p:cxnSp>
        <p:nvCxnSpPr>
          <p:cNvPr id="12" name="Gerade Verbindung mit Pfeil 11"/>
          <p:cNvCxnSpPr>
            <a:stCxn id="14" idx="1"/>
          </p:cNvCxnSpPr>
          <p:nvPr/>
        </p:nvCxnSpPr>
        <p:spPr>
          <a:xfrm flipH="1">
            <a:off x="3131840" y="1848600"/>
            <a:ext cx="576064" cy="2066453"/>
          </a:xfrm>
          <a:prstGeom prst="straightConnector1">
            <a:avLst/>
          </a:prstGeom>
          <a:ln>
            <a:solidFill>
              <a:srgbClr val="FF6600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707904" y="1340768"/>
            <a:ext cx="3552576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 smtClean="0"/>
              <a:t>Im ADT-Sinne nur „intern“ </a:t>
            </a:r>
          </a:p>
          <a:p>
            <a:r>
              <a:rPr lang="de-DE" sz="2000" dirty="0" smtClean="0"/>
              <a:t>verwendet, dann</a:t>
            </a:r>
          </a:p>
          <a:p>
            <a:r>
              <a:rPr lang="de-DE" sz="2000" dirty="0" smtClean="0"/>
              <a:t>über </a:t>
            </a: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</a:rPr>
              <a:t>internalRepr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</a:rPr>
              <a:t>(l)</a:t>
            </a:r>
            <a:r>
              <a:rPr lang="de-DE" sz="2000" dirty="0" smtClean="0"/>
              <a:t> referenziert</a:t>
            </a:r>
            <a:endParaRPr lang="de-DE" sz="2000" dirty="0"/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2699792" y="5517232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699792" y="5733256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4131097" y="5432334"/>
            <a:ext cx="2685351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 smtClean="0"/>
              <a:t>möglicherweise viele</a:t>
            </a:r>
            <a:br>
              <a:rPr lang="de-DE" sz="2000" dirty="0" smtClean="0"/>
            </a:br>
            <a:r>
              <a:rPr lang="de-DE" sz="2000" dirty="0" smtClean="0"/>
              <a:t>weitere Informationen</a:t>
            </a:r>
            <a:br>
              <a:rPr lang="de-DE" sz="2000" dirty="0" smtClean="0"/>
            </a:br>
            <a:r>
              <a:rPr lang="de-DE" sz="2000" dirty="0" smtClean="0"/>
              <a:t>(z.B. die aktuelle Länge)</a:t>
            </a:r>
            <a:endParaRPr lang="de-DE" sz="2000" dirty="0"/>
          </a:p>
        </p:txBody>
      </p:sp>
      <p:sp>
        <p:nvSpPr>
          <p:cNvPr id="19" name="Rechteck 6"/>
          <p:cNvSpPr/>
          <p:nvPr/>
        </p:nvSpPr>
        <p:spPr>
          <a:xfrm>
            <a:off x="5076056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6"/>
          <p:cNvSpPr/>
          <p:nvPr/>
        </p:nvSpPr>
        <p:spPr>
          <a:xfrm>
            <a:off x="6228184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4" name="Gerade Verbindung mit Pfeil 9"/>
          <p:cNvCxnSpPr>
            <a:endCxn id="19" idx="1"/>
          </p:cNvCxnSpPr>
          <p:nvPr/>
        </p:nvCxnSpPr>
        <p:spPr>
          <a:xfrm flipV="1">
            <a:off x="4427984" y="3904449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9"/>
          <p:cNvCxnSpPr>
            <a:endCxn id="21" idx="1"/>
          </p:cNvCxnSpPr>
          <p:nvPr/>
        </p:nvCxnSpPr>
        <p:spPr>
          <a:xfrm flipV="1">
            <a:off x="5652120" y="3904449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hteck 6"/>
          <p:cNvSpPr/>
          <p:nvPr/>
        </p:nvSpPr>
        <p:spPr>
          <a:xfrm>
            <a:off x="3851920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4</a:t>
            </a:r>
            <a:endParaRPr lang="de-DE" dirty="0"/>
          </a:p>
        </p:txBody>
      </p:sp>
      <p:cxnSp>
        <p:nvCxnSpPr>
          <p:cNvPr id="29" name="Gerade Verbindung mit Pfeil 16"/>
          <p:cNvCxnSpPr/>
          <p:nvPr/>
        </p:nvCxnSpPr>
        <p:spPr>
          <a:xfrm>
            <a:off x="4020320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hteck 6"/>
          <p:cNvSpPr/>
          <p:nvPr/>
        </p:nvSpPr>
        <p:spPr>
          <a:xfrm>
            <a:off x="5078465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2</a:t>
            </a:r>
            <a:endParaRPr lang="de-DE" dirty="0"/>
          </a:p>
        </p:txBody>
      </p:sp>
      <p:cxnSp>
        <p:nvCxnSpPr>
          <p:cNvPr id="33" name="Gerade Verbindung mit Pfeil 16"/>
          <p:cNvCxnSpPr/>
          <p:nvPr/>
        </p:nvCxnSpPr>
        <p:spPr>
          <a:xfrm>
            <a:off x="5246865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hteck 6"/>
          <p:cNvSpPr/>
          <p:nvPr/>
        </p:nvSpPr>
        <p:spPr>
          <a:xfrm>
            <a:off x="6228184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9</a:t>
            </a:r>
            <a:endParaRPr lang="de-DE" dirty="0"/>
          </a:p>
        </p:txBody>
      </p:sp>
      <p:cxnSp>
        <p:nvCxnSpPr>
          <p:cNvPr id="35" name="Gerade Verbindung mit Pfeil 16"/>
          <p:cNvCxnSpPr/>
          <p:nvPr/>
        </p:nvCxnSpPr>
        <p:spPr>
          <a:xfrm>
            <a:off x="6396584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16"/>
          <p:cNvCxnSpPr/>
          <p:nvPr/>
        </p:nvCxnSpPr>
        <p:spPr>
          <a:xfrm flipH="1">
            <a:off x="6693236" y="3804945"/>
            <a:ext cx="171254" cy="220216"/>
          </a:xfrm>
          <a:prstGeom prst="straightConnector1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feld 10"/>
          <p:cNvSpPr txBox="1"/>
          <p:nvPr/>
        </p:nvSpPr>
        <p:spPr>
          <a:xfrm>
            <a:off x="6791553" y="4412719"/>
            <a:ext cx="21579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Elemente der Liste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88474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Listen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Glaskästen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37520"/>
            <a:ext cx="8229600" cy="3115816"/>
          </a:xfrm>
        </p:spPr>
        <p:txBody>
          <a:bodyPr/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(e, l) </a:t>
            </a:r>
            <a:r>
              <a:rPr lang="en-US" sz="2400" dirty="0" err="1" smtClean="0"/>
              <a:t>liefert</a:t>
            </a:r>
            <a:r>
              <a:rPr lang="en-US" sz="2400" dirty="0" smtClean="0"/>
              <a:t> </a:t>
            </a:r>
            <a:r>
              <a:rPr lang="en-US" sz="2400" dirty="0" err="1" smtClean="0"/>
              <a:t>Tupel</a:t>
            </a:r>
            <a:r>
              <a:rPr lang="en-US" sz="2400" dirty="0" smtClean="0"/>
              <a:t> </a:t>
            </a:r>
            <a:r>
              <a:rPr lang="en-US" sz="2400" dirty="0" err="1" smtClean="0"/>
              <a:t>mit</a:t>
            </a:r>
            <a:r>
              <a:rPr lang="en-US" sz="2400" dirty="0" smtClean="0"/>
              <a:t> Element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en-US" sz="2400" dirty="0" smtClean="0"/>
              <a:t> und </a:t>
            </a:r>
            <a:r>
              <a:rPr lang="en-US" sz="2400" dirty="0" err="1" smtClean="0"/>
              <a:t>Liste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l</a:t>
            </a: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()</a:t>
            </a:r>
            <a:r>
              <a:rPr lang="en-US" sz="2400" dirty="0" smtClean="0"/>
              <a:t> </a:t>
            </a:r>
            <a:r>
              <a:rPr lang="en-US" sz="2400" dirty="0" err="1" smtClean="0"/>
              <a:t>oder</a:t>
            </a:r>
            <a:r>
              <a:rPr lang="en-US" sz="2400" dirty="0" smtClean="0"/>
              <a:t> </a:t>
            </a:r>
            <a:r>
              <a:rPr lang="en-US" sz="2400" dirty="0" err="1" smtClean="0"/>
              <a:t>auch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[]</a:t>
            </a:r>
            <a:r>
              <a:rPr lang="en-US" sz="2400" dirty="0" smtClean="0"/>
              <a:t> </a:t>
            </a:r>
            <a:r>
              <a:rPr lang="en-US" sz="2400" dirty="0" err="1" smtClean="0"/>
              <a:t>steht</a:t>
            </a:r>
            <a:r>
              <a:rPr lang="en-US" sz="2400" dirty="0" smtClean="0"/>
              <a:t> </a:t>
            </a:r>
            <a:r>
              <a:rPr lang="en-US" sz="2400" dirty="0" err="1" smtClean="0"/>
              <a:t>für</a:t>
            </a:r>
            <a:r>
              <a:rPr lang="en-US" sz="2400" dirty="0" smtClean="0"/>
              <a:t> </a:t>
            </a:r>
            <a:r>
              <a:rPr lang="en-US" sz="2400" dirty="0" err="1" smtClean="0"/>
              <a:t>ein</a:t>
            </a:r>
            <a:r>
              <a:rPr lang="en-US" sz="2400" dirty="0" smtClean="0"/>
              <a:t> </a:t>
            </a:r>
            <a:r>
              <a:rPr lang="en-US" sz="2400" dirty="0" err="1" smtClean="0"/>
              <a:t>besonderes</a:t>
            </a:r>
            <a:r>
              <a:rPr lang="en-US" sz="2400" dirty="0" smtClean="0"/>
              <a:t> </a:t>
            </a:r>
            <a:r>
              <a:rPr lang="en-US" sz="2400" dirty="0" err="1" smtClean="0"/>
              <a:t>Tupel</a:t>
            </a:r>
            <a:r>
              <a:rPr lang="en-US" sz="2400" dirty="0" smtClean="0"/>
              <a:t>, das die </a:t>
            </a:r>
            <a:r>
              <a:rPr lang="en-US" sz="2400" dirty="0" err="1" smtClean="0"/>
              <a:t>leere</a:t>
            </a:r>
            <a:r>
              <a:rPr lang="en-US" sz="2400" dirty="0" smtClean="0"/>
              <a:t> </a:t>
            </a:r>
            <a:r>
              <a:rPr lang="en-US" sz="2400" dirty="0" err="1" smtClean="0"/>
              <a:t>Liste</a:t>
            </a:r>
            <a:r>
              <a:rPr lang="en-US" sz="2400" dirty="0" smtClean="0"/>
              <a:t> </a:t>
            </a:r>
            <a:r>
              <a:rPr lang="en-US" sz="2400" dirty="0" err="1" smtClean="0"/>
              <a:t>symbolisiert</a:t>
            </a:r>
            <a:r>
              <a:rPr lang="en-US" sz="2400" dirty="0" smtClean="0"/>
              <a:t> (</a:t>
            </a:r>
            <a:r>
              <a:rPr lang="en-US" sz="2400" dirty="0" err="1" smtClean="0"/>
              <a:t>auch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nil</a:t>
            </a:r>
            <a:r>
              <a:rPr lang="en-US" sz="2400" dirty="0" smtClean="0"/>
              <a:t> </a:t>
            </a:r>
            <a:r>
              <a:rPr lang="en-US" sz="2400" dirty="0" err="1" smtClean="0"/>
              <a:t>genannt</a:t>
            </a:r>
            <a:r>
              <a:rPr lang="en-US" sz="2400" dirty="0" smtClean="0"/>
              <a:t>)</a:t>
            </a:r>
          </a:p>
          <a:p>
            <a:r>
              <a:rPr lang="en-US" sz="2400" dirty="0" err="1" smtClean="0">
                <a:solidFill>
                  <a:srgbClr val="0C19FF"/>
                </a:solidFill>
              </a:rPr>
              <a:t>Beispiele</a:t>
            </a:r>
            <a:r>
              <a:rPr lang="en-US" sz="2400" dirty="0" smtClean="0">
                <a:solidFill>
                  <a:srgbClr val="0C19FF"/>
                </a:solidFill>
              </a:rPr>
              <a:t>: </a:t>
            </a:r>
          </a:p>
          <a:p>
            <a:pPr lvl="1"/>
            <a:r>
              <a:rPr lang="en-US" sz="2000" dirty="0" smtClean="0"/>
              <a:t>[4, 2, 9] = (4, (2, (9, ())))     [4] = (4, ())       [] = ()</a:t>
            </a:r>
          </a:p>
          <a:p>
            <a:r>
              <a:rPr lang="en-US" sz="2400" dirty="0" err="1" smtClean="0"/>
              <a:t>Sei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en-US" sz="2400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= [4, 2, 9]</a:t>
            </a:r>
            <a:r>
              <a:rPr lang="en-US" sz="2400" dirty="0" smtClean="0"/>
              <a:t>, </a:t>
            </a:r>
            <a:r>
              <a:rPr lang="en-US" sz="2400" dirty="0" err="1" smtClean="0"/>
              <a:t>dann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0C19FF"/>
                </a:solidFill>
              </a:rPr>
              <a:t>Zugriff</a:t>
            </a:r>
            <a:r>
              <a:rPr lang="en-US" sz="2400" dirty="0" smtClean="0">
                <a:solidFill>
                  <a:srgbClr val="0C19FF"/>
                </a:solidFill>
              </a:rPr>
              <a:t> </a:t>
            </a:r>
            <a:r>
              <a:rPr lang="en-US" sz="2400" dirty="0" err="1" smtClean="0"/>
              <a:t>mit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(e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en-US" sz="2400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en-US" sz="2400" dirty="0"/>
              <a:t>:=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en-US" sz="2400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400" dirty="0" err="1" smtClean="0"/>
              <a:t>dann</a:t>
            </a:r>
            <a:r>
              <a:rPr lang="en-US" sz="2400" dirty="0" smtClean="0"/>
              <a:t> gilt: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e = 4 </a:t>
            </a:r>
            <a:r>
              <a:rPr lang="en-US" sz="2400" dirty="0" smtClean="0"/>
              <a:t>und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l</a:t>
            </a:r>
            <a:r>
              <a:rPr lang="en-US" sz="2400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= [2, 9] =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(2, (9, ()))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57</a:t>
            </a:fld>
            <a:endParaRPr lang="de-DE"/>
          </a:p>
        </p:txBody>
      </p:sp>
      <p:sp>
        <p:nvSpPr>
          <p:cNvPr id="5" name="Rechteck 6"/>
          <p:cNvSpPr/>
          <p:nvPr/>
        </p:nvSpPr>
        <p:spPr>
          <a:xfrm>
            <a:off x="2987824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/>
          <p:cNvCxnSpPr/>
          <p:nvPr/>
        </p:nvCxnSpPr>
        <p:spPr>
          <a:xfrm>
            <a:off x="2339752" y="1948355"/>
            <a:ext cx="64807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feld 10"/>
          <p:cNvSpPr txBox="1"/>
          <p:nvPr/>
        </p:nvSpPr>
        <p:spPr>
          <a:xfrm>
            <a:off x="3347864" y="1228690"/>
            <a:ext cx="1957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Verkettete Tupel</a:t>
            </a:r>
            <a:endParaRPr lang="de-DE" sz="2000" dirty="0"/>
          </a:p>
        </p:txBody>
      </p:sp>
      <p:sp>
        <p:nvSpPr>
          <p:cNvPr id="8" name="Rechteck 6"/>
          <p:cNvSpPr/>
          <p:nvPr/>
        </p:nvSpPr>
        <p:spPr>
          <a:xfrm>
            <a:off x="4211960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6"/>
          <p:cNvSpPr/>
          <p:nvPr/>
        </p:nvSpPr>
        <p:spPr>
          <a:xfrm>
            <a:off x="5364088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/>
          <p:nvPr/>
        </p:nvCxnSpPr>
        <p:spPr>
          <a:xfrm flipV="1">
            <a:off x="3563888" y="1937751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9"/>
          <p:cNvCxnSpPr/>
          <p:nvPr/>
        </p:nvCxnSpPr>
        <p:spPr>
          <a:xfrm flipV="1">
            <a:off x="4788024" y="1937751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hteck 6"/>
          <p:cNvSpPr/>
          <p:nvPr/>
        </p:nvSpPr>
        <p:spPr>
          <a:xfrm>
            <a:off x="2987824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4</a:t>
            </a:r>
            <a:endParaRPr lang="de-DE" dirty="0"/>
          </a:p>
        </p:txBody>
      </p:sp>
      <p:cxnSp>
        <p:nvCxnSpPr>
          <p:cNvPr id="13" name="Gerade Verbindung mit Pfeil 16"/>
          <p:cNvCxnSpPr/>
          <p:nvPr/>
        </p:nvCxnSpPr>
        <p:spPr>
          <a:xfrm>
            <a:off x="3156224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6"/>
          <p:cNvSpPr/>
          <p:nvPr/>
        </p:nvSpPr>
        <p:spPr>
          <a:xfrm>
            <a:off x="4214369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2</a:t>
            </a:r>
            <a:endParaRPr lang="de-DE" dirty="0"/>
          </a:p>
        </p:txBody>
      </p:sp>
      <p:cxnSp>
        <p:nvCxnSpPr>
          <p:cNvPr id="15" name="Gerade Verbindung mit Pfeil 16"/>
          <p:cNvCxnSpPr/>
          <p:nvPr/>
        </p:nvCxnSpPr>
        <p:spPr>
          <a:xfrm>
            <a:off x="4382769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hteck 6"/>
          <p:cNvSpPr/>
          <p:nvPr/>
        </p:nvSpPr>
        <p:spPr>
          <a:xfrm>
            <a:off x="5364088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9</a:t>
            </a:r>
            <a:endParaRPr lang="de-DE" dirty="0"/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5532488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6"/>
          <p:cNvCxnSpPr/>
          <p:nvPr/>
        </p:nvCxnSpPr>
        <p:spPr>
          <a:xfrm flipH="1">
            <a:off x="5829140" y="1838247"/>
            <a:ext cx="171254" cy="220216"/>
          </a:xfrm>
          <a:prstGeom prst="straightConnector1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feld 4"/>
          <p:cNvSpPr txBox="1"/>
          <p:nvPr/>
        </p:nvSpPr>
        <p:spPr>
          <a:xfrm>
            <a:off x="1979712" y="1681644"/>
            <a:ext cx="269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l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53821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Listen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Glaskästen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Denotation</a:t>
            </a:r>
            <a:r>
              <a:rPr lang="de-DE" sz="2000" dirty="0">
                <a:solidFill>
                  <a:schemeClr val="accent2"/>
                </a:solidFill>
              </a:rPr>
              <a:t>: </a:t>
            </a:r>
            <a:r>
              <a:rPr lang="de-DE" sz="2000" dirty="0"/>
              <a:t>[4, 2, 9]</a:t>
            </a:r>
            <a:endParaRPr lang="de-DE" sz="2000" dirty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Operationen</a:t>
            </a:r>
            <a:r>
              <a:rPr lang="de-DE" sz="2000" dirty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defRPr/>
            </a:pPr>
            <a:r>
              <a:rPr lang="de-DE" sz="2000" dirty="0" err="1" smtClean="0">
                <a:solidFill>
                  <a:schemeClr val="hlink"/>
                </a:solidFill>
              </a:rPr>
              <a:t>function</a:t>
            </a:r>
            <a:r>
              <a:rPr lang="de-DE" sz="2000" dirty="0" smtClean="0">
                <a:solidFill>
                  <a:schemeClr val="hlink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cons</a:t>
            </a:r>
            <a:r>
              <a:rPr lang="de-DE" sz="2000" dirty="0" smtClean="0">
                <a:solidFill>
                  <a:srgbClr val="3C8C93"/>
                </a:solidFill>
              </a:rPr>
              <a:t>(</a:t>
            </a:r>
            <a:r>
              <a:rPr lang="de-DE" sz="2000" dirty="0" err="1" smtClean="0">
                <a:solidFill>
                  <a:srgbClr val="3C8C93"/>
                </a:solidFill>
              </a:rPr>
              <a:t>e</a:t>
            </a:r>
            <a:r>
              <a:rPr lang="de-DE" sz="2000" dirty="0">
                <a:solidFill>
                  <a:srgbClr val="3C8C93"/>
                </a:solidFill>
              </a:rPr>
              <a:t>, l)</a:t>
            </a:r>
            <a:r>
              <a:rPr lang="de-DE" sz="2000" dirty="0"/>
              <a:t> fügt Element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de-DE" sz="2000" dirty="0"/>
              <a:t>  am Anfang in Liste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 ein,</a:t>
            </a:r>
            <a:br>
              <a:rPr lang="de-DE" sz="2000" dirty="0"/>
            </a:br>
            <a:r>
              <a:rPr lang="de-DE" sz="2000" dirty="0"/>
              <a:t>    verändert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</a:rPr>
              <a:t>l </a:t>
            </a:r>
            <a:r>
              <a:rPr lang="de-DE" sz="2000" dirty="0" smtClean="0"/>
              <a:t>nicht</a:t>
            </a:r>
            <a:endParaRPr lang="de-DE" sz="2000" dirty="0"/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 smtClean="0">
                <a:solidFill>
                  <a:schemeClr val="hlink"/>
                </a:solidFill>
              </a:rPr>
              <a:t>function</a:t>
            </a:r>
            <a:r>
              <a:rPr lang="de-DE" sz="2000" dirty="0" smtClean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first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</a:t>
            </a:r>
            <a:r>
              <a:rPr lang="de-DE" sz="2000" dirty="0" smtClean="0"/>
              <a:t>die erste Komponente des </a:t>
            </a:r>
            <a:r>
              <a:rPr lang="de-DE" sz="2000" dirty="0"/>
              <a:t>Tupels zurück </a:t>
            </a: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 smtClean="0"/>
              <a:t>      (</a:t>
            </a:r>
            <a:r>
              <a:rPr lang="de-DE" sz="2000" dirty="0"/>
              <a:t>Fehler,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 leer</a:t>
            </a:r>
            <a:r>
              <a:rPr lang="de-DE" sz="2000" dirty="0" smtClean="0"/>
              <a:t>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rest</a:t>
            </a:r>
            <a:r>
              <a:rPr lang="de-DE" sz="2000" dirty="0" smtClean="0">
                <a:solidFill>
                  <a:srgbClr val="3C8C93"/>
                </a:solidFill>
              </a:rPr>
              <a:t>(l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  <a:r>
              <a:rPr lang="de-DE" sz="2000" dirty="0"/>
              <a:t> gibt </a:t>
            </a:r>
            <a:r>
              <a:rPr lang="de-DE" sz="2000" dirty="0" smtClean="0"/>
              <a:t>die zweite </a:t>
            </a:r>
            <a:r>
              <a:rPr lang="de-DE" sz="2000" dirty="0"/>
              <a:t>Komponente </a:t>
            </a:r>
            <a:r>
              <a:rPr lang="de-DE" sz="2000" dirty="0" smtClean="0"/>
              <a:t>des Tupels zurück </a:t>
            </a:r>
            <a:br>
              <a:rPr lang="de-DE" sz="2000" dirty="0" smtClean="0"/>
            </a:br>
            <a:r>
              <a:rPr lang="de-DE" sz="2000" dirty="0" smtClean="0"/>
              <a:t>      (</a:t>
            </a:r>
            <a:r>
              <a:rPr lang="de-DE" sz="2000" dirty="0"/>
              <a:t>Fehler,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 leer)</a:t>
            </a:r>
          </a:p>
          <a:p>
            <a:pPr eaLnBrk="1" hangingPunct="1">
              <a:defRPr/>
            </a:pPr>
            <a:r>
              <a:rPr lang="de-DE" sz="2000" dirty="0" err="1" smtClean="0">
                <a:solidFill>
                  <a:schemeClr val="hlink"/>
                </a:solidFill>
              </a:rPr>
              <a:t>function</a:t>
            </a:r>
            <a:r>
              <a:rPr lang="de-DE" sz="2000" dirty="0" smtClean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length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Anzahl der Elemente in </a:t>
            </a:r>
            <a:r>
              <a:rPr lang="de-DE" sz="2000" dirty="0">
                <a:solidFill>
                  <a:srgbClr val="3C8C93"/>
                </a:solidFill>
              </a:rPr>
              <a:t>l</a:t>
            </a:r>
            <a:r>
              <a:rPr lang="de-DE" sz="2000" dirty="0"/>
              <a:t> zurück 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mt</a:t>
            </a:r>
            <a:r>
              <a:rPr lang="de-DE" sz="2000" dirty="0" smtClean="0">
                <a:solidFill>
                  <a:srgbClr val="FF0000"/>
                </a:solidFill>
              </a:rPr>
              <a:t>?</a:t>
            </a:r>
            <a:r>
              <a:rPr lang="de-DE" sz="2000" dirty="0" smtClean="0">
                <a:solidFill>
                  <a:srgbClr val="3C8C93"/>
                </a:solidFill>
              </a:rPr>
              <a:t>(</a:t>
            </a:r>
            <a:r>
              <a:rPr lang="de-DE" sz="2000" dirty="0">
                <a:solidFill>
                  <a:srgbClr val="3C8C93"/>
                </a:solidFill>
              </a:rPr>
              <a:t>l)</a:t>
            </a:r>
            <a:r>
              <a:rPr lang="de-DE" sz="2000" dirty="0"/>
              <a:t> gibt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true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/>
              <a:t>zurück,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 </a:t>
            </a:r>
            <a:r>
              <a:rPr lang="de-DE" sz="2000" dirty="0" smtClean="0"/>
              <a:t>= () ist</a:t>
            </a:r>
            <a:r>
              <a:rPr lang="de-DE" sz="2000" dirty="0"/>
              <a:t>, sonst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false</a:t>
            </a:r>
            <a:endParaRPr lang="de-DE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Iteration (last-in first-out):  </a:t>
            </a:r>
          </a:p>
          <a:p>
            <a:pPr eaLnBrk="1" hangingPunct="1">
              <a:defRPr/>
            </a:pP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/>
              <a:t>in</a:t>
            </a:r>
            <a:r>
              <a:rPr lang="de-DE" sz="2000" dirty="0">
                <a:solidFill>
                  <a:schemeClr val="hlink"/>
                </a:solidFill>
              </a:rPr>
              <a:t> l </a:t>
            </a:r>
            <a:r>
              <a:rPr lang="de-DE" sz="2000" dirty="0"/>
              <a:t>do</a:t>
            </a:r>
            <a:r>
              <a:rPr lang="de-DE" sz="2000" dirty="0">
                <a:solidFill>
                  <a:schemeClr val="hlink"/>
                </a:solidFill>
              </a:rPr>
              <a:t> ...</a:t>
            </a:r>
            <a:r>
              <a:rPr lang="de-DE" sz="2000" dirty="0"/>
              <a:t>       </a:t>
            </a:r>
            <a:r>
              <a:rPr lang="de-DE" sz="2000" i="1" dirty="0"/>
              <a:t>oder auch       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/>
              <a:t>∈ </a:t>
            </a:r>
            <a:r>
              <a:rPr lang="de-DE" sz="2000" dirty="0">
                <a:solidFill>
                  <a:schemeClr val="hlink"/>
                </a:solidFill>
              </a:rPr>
              <a:t>l </a:t>
            </a:r>
            <a:r>
              <a:rPr lang="de-DE" sz="2000" dirty="0"/>
              <a:t>do</a:t>
            </a:r>
            <a:r>
              <a:rPr lang="de-DE" sz="2000" dirty="0">
                <a:solidFill>
                  <a:schemeClr val="hlink"/>
                </a:solidFill>
              </a:rPr>
              <a:t> ...</a:t>
            </a:r>
            <a:r>
              <a:rPr lang="de-DE" sz="2000" dirty="0"/>
              <a:t> </a:t>
            </a:r>
            <a:endParaRPr lang="de-DE" sz="2000" dirty="0">
              <a:solidFill>
                <a:schemeClr val="hlin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887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1DC920-F10C-454C-91F5-8B133F6AD5D5}" type="slidenum">
              <a:rPr lang="de-DE"/>
              <a:pPr>
                <a:defRPr/>
              </a:pPr>
              <a:t>59</a:t>
            </a:fld>
            <a:endParaRPr lang="de-DE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smtClean="0"/>
              <a:t>Kellerspeicher / Stapelspeicher / Stack</a:t>
            </a:r>
            <a:endParaRPr lang="de-DE" dirty="0" smtClean="0">
              <a:cs typeface="+mj-cs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196429"/>
            <a:ext cx="8240713" cy="4968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 smtClean="0">
                <a:solidFill>
                  <a:srgbClr val="262673"/>
                </a:solidFill>
              </a:rPr>
              <a:t>Denotation</a:t>
            </a:r>
            <a:r>
              <a:rPr lang="de-DE" sz="2000" dirty="0" smtClean="0">
                <a:solidFill>
                  <a:schemeClr val="accent2"/>
                </a:solidFill>
              </a:rPr>
              <a:t>: </a:t>
            </a:r>
            <a:r>
              <a:rPr lang="de-DE" sz="2000" dirty="0" smtClean="0"/>
              <a:t>[4, 2, 9] (4 ist "oben")</a:t>
            </a:r>
            <a:endParaRPr lang="de-DE" sz="2000" dirty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Operationen</a:t>
            </a:r>
            <a:r>
              <a:rPr lang="de-DE" sz="2000" dirty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function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  <a:cs typeface="+mn-cs"/>
              </a:rPr>
              <a:t>makeStack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() </a:t>
            </a:r>
            <a:r>
              <a:rPr lang="de-DE" sz="2000" dirty="0" smtClean="0">
                <a:cs typeface="+mn-cs"/>
              </a:rPr>
              <a:t>liefert leeren Keller</a:t>
            </a:r>
          </a:p>
          <a:p>
            <a:pPr eaLnBrk="1" hangingPunct="1">
              <a:defRPr/>
            </a:pPr>
            <a:r>
              <a:rPr lang="de-DE" sz="2000" dirty="0" err="1" smtClean="0">
                <a:solidFill>
                  <a:schemeClr val="hlink"/>
                </a:solidFill>
                <a:cs typeface="+mn-cs"/>
              </a:rPr>
              <a:t>procedure</a:t>
            </a:r>
            <a:r>
              <a:rPr lang="de-DE" sz="2000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de-DE" sz="2000" dirty="0" smtClean="0">
                <a:solidFill>
                  <a:srgbClr val="FF0000"/>
                </a:solidFill>
                <a:cs typeface="+mn-cs"/>
              </a:rPr>
              <a:t>push</a:t>
            </a:r>
            <a:r>
              <a:rPr lang="de-DE" sz="2000" dirty="0" smtClean="0">
                <a:solidFill>
                  <a:srgbClr val="3C8C93"/>
                </a:solidFill>
                <a:cs typeface="+mn-cs"/>
              </a:rPr>
              <a:t>(</a:t>
            </a:r>
            <a:r>
              <a:rPr lang="de-DE" sz="2000" dirty="0" err="1" smtClean="0">
                <a:solidFill>
                  <a:srgbClr val="3C8C93"/>
                </a:solidFill>
                <a:cs typeface="+mn-cs"/>
              </a:rPr>
              <a:t>e</a:t>
            </a:r>
            <a:r>
              <a:rPr lang="de-DE" sz="2000" dirty="0" smtClean="0">
                <a:solidFill>
                  <a:srgbClr val="3C8C93"/>
                </a:solidFill>
                <a:cs typeface="+mn-cs"/>
              </a:rPr>
              <a:t>, s)</a:t>
            </a:r>
            <a:r>
              <a:rPr lang="de-DE" sz="2000" dirty="0" smtClean="0">
                <a:cs typeface="+mn-cs"/>
              </a:rPr>
              <a:t> fügt Element </a:t>
            </a: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e</a:t>
            </a:r>
            <a:r>
              <a:rPr lang="de-DE" sz="2000" dirty="0" smtClean="0">
                <a:cs typeface="+mn-cs"/>
              </a:rPr>
              <a:t> oben in den Keller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s</a:t>
            </a:r>
            <a:r>
              <a:rPr lang="de-DE" sz="2000" dirty="0" smtClean="0">
                <a:cs typeface="+mn-cs"/>
              </a:rPr>
              <a:t> ein,</a:t>
            </a:r>
            <a:r>
              <a:rPr lang="de-DE" sz="2000" dirty="0">
                <a:cs typeface="+mn-cs"/>
              </a:rPr>
              <a:t> </a:t>
            </a:r>
            <a:r>
              <a:rPr lang="de-DE" sz="2000" dirty="0" smtClean="0">
                <a:cs typeface="+mn-cs"/>
              </a:rPr>
              <a:t>verändert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</a:rPr>
              <a:t>s</a:t>
            </a:r>
            <a:endParaRPr lang="de-DE" sz="2000" dirty="0" smtClean="0">
              <a:cs typeface="+mn-cs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 smtClean="0">
                <a:solidFill>
                  <a:schemeClr val="hlink"/>
                </a:solidFill>
              </a:rPr>
              <a:t>function</a:t>
            </a:r>
            <a:r>
              <a:rPr lang="de-DE" sz="2000" dirty="0" smtClean="0">
                <a:solidFill>
                  <a:schemeClr val="hlink"/>
                </a:solidFill>
              </a:rPr>
              <a:t> </a:t>
            </a:r>
            <a:r>
              <a:rPr lang="de-DE" sz="2000" dirty="0" smtClean="0">
                <a:solidFill>
                  <a:srgbClr val="FF0000"/>
                </a:solidFill>
              </a:rPr>
              <a:t>top</a:t>
            </a:r>
            <a:r>
              <a:rPr lang="de-DE" sz="2000" dirty="0" smtClean="0">
                <a:solidFill>
                  <a:srgbClr val="3C8C93"/>
                </a:solidFill>
              </a:rPr>
              <a:t>(s)</a:t>
            </a:r>
            <a:r>
              <a:rPr lang="de-DE" sz="2000" dirty="0" smtClean="0"/>
              <a:t> gibt oberes Element </a:t>
            </a:r>
            <a:r>
              <a:rPr lang="de-DE" sz="2000" dirty="0"/>
              <a:t>zurück </a:t>
            </a:r>
            <a:r>
              <a:rPr lang="de-DE" sz="2000" dirty="0" smtClean="0"/>
              <a:t>(Fehler, wenn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de-DE" sz="2000" dirty="0" smtClean="0"/>
              <a:t> leer)</a:t>
            </a:r>
            <a:endParaRPr lang="de-DE" sz="2000" dirty="0"/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procedure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pop</a:t>
            </a:r>
            <a:r>
              <a:rPr lang="de-DE" sz="2000" dirty="0" smtClean="0">
                <a:solidFill>
                  <a:srgbClr val="3C8C93"/>
                </a:solidFill>
              </a:rPr>
              <a:t>(s)</a:t>
            </a:r>
            <a:r>
              <a:rPr lang="de-DE" sz="2000" dirty="0" smtClean="0">
                <a:solidFill>
                  <a:schemeClr val="hlink"/>
                </a:solidFill>
              </a:rPr>
              <a:t> </a:t>
            </a:r>
            <a:r>
              <a:rPr lang="de-DE" sz="2000" dirty="0"/>
              <a:t>löscht </a:t>
            </a:r>
            <a:r>
              <a:rPr lang="de-DE" sz="2000" dirty="0" smtClean="0"/>
              <a:t>Top-Element </a:t>
            </a:r>
            <a:r>
              <a:rPr lang="de-DE" sz="2000" dirty="0"/>
              <a:t>in </a:t>
            </a:r>
            <a:r>
              <a:rPr lang="de-DE" sz="2000" dirty="0" smtClean="0">
                <a:solidFill>
                  <a:srgbClr val="3C8C93"/>
                </a:solidFill>
              </a:rPr>
              <a:t>s</a:t>
            </a:r>
            <a:r>
              <a:rPr lang="de-DE" sz="2000" dirty="0">
                <a:solidFill>
                  <a:srgbClr val="3C8C93"/>
                </a:solidFill>
              </a:rPr>
              <a:t> </a:t>
            </a:r>
            <a:r>
              <a:rPr lang="de-DE" sz="2000" dirty="0" smtClean="0"/>
              <a:t>(Fehler, wenn </a:t>
            </a:r>
            <a:r>
              <a:rPr lang="de-DE" sz="2000" dirty="0" smtClean="0">
                <a:solidFill>
                  <a:srgbClr val="3C8C93"/>
                </a:solidFill>
              </a:rPr>
              <a:t>s </a:t>
            </a:r>
            <a:r>
              <a:rPr lang="de-DE" sz="2000" dirty="0" smtClean="0"/>
              <a:t>leer)</a:t>
            </a:r>
          </a:p>
          <a:p>
            <a:pPr eaLnBrk="1" hangingPunct="1">
              <a:defRPr/>
            </a:pPr>
            <a:r>
              <a:rPr lang="de-DE" sz="2000" dirty="0" err="1" smtClean="0">
                <a:solidFill>
                  <a:schemeClr val="hlink"/>
                </a:solidFill>
              </a:rPr>
              <a:t>function</a:t>
            </a:r>
            <a:r>
              <a:rPr lang="de-DE" sz="2000" dirty="0" smtClean="0">
                <a:solidFill>
                  <a:schemeClr val="hlink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mtStack</a:t>
            </a:r>
            <a:r>
              <a:rPr lang="de-DE" sz="2000" dirty="0" smtClean="0">
                <a:solidFill>
                  <a:srgbClr val="FF0000"/>
                </a:solidFill>
              </a:rPr>
              <a:t>?</a:t>
            </a:r>
            <a:r>
              <a:rPr lang="de-DE" sz="2000" dirty="0" smtClean="0">
                <a:solidFill>
                  <a:srgbClr val="3C8C93"/>
                </a:solidFill>
              </a:rPr>
              <a:t>(s)</a:t>
            </a:r>
            <a:r>
              <a:rPr lang="de-DE" sz="2000" dirty="0" smtClean="0"/>
              <a:t> </a:t>
            </a:r>
            <a:r>
              <a:rPr lang="de-DE" sz="2000" dirty="0"/>
              <a:t>gibt </a:t>
            </a: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</a:rPr>
              <a:t>true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 smtClean="0"/>
              <a:t>zurück, wenn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de-DE" sz="2000" dirty="0" smtClean="0"/>
              <a:t> leer ist, sonst </a:t>
            </a: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</a:rPr>
              <a:t>false</a:t>
            </a:r>
            <a:endParaRPr lang="de-DE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de-DE" sz="2000" dirty="0" smtClean="0">
                <a:solidFill>
                  <a:srgbClr val="262673"/>
                </a:solidFill>
                <a:cs typeface="+mn-cs"/>
              </a:rPr>
              <a:t>Iteration:</a:t>
            </a:r>
            <a:r>
              <a:rPr lang="de-DE" sz="2000" dirty="0" smtClean="0">
                <a:solidFill>
                  <a:srgbClr val="262673"/>
                </a:solidFill>
              </a:rPr>
              <a:t>  </a:t>
            </a:r>
            <a:r>
              <a:rPr lang="de-DE" sz="2000" dirty="0" smtClean="0"/>
              <a:t>nicht vorgesehen (evtl. wie Liste)</a:t>
            </a:r>
            <a:endParaRPr lang="de-DE" sz="2000" dirty="0" smtClean="0">
              <a:solidFill>
                <a:schemeClr val="hlink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771800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213916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Intuition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S1: 100</a:t>
            </a:r>
          </a:p>
          <a:p>
            <a:r>
              <a:rPr lang="en-US"/>
              <a:t>S2: 90</a:t>
            </a:r>
          </a:p>
          <a:p>
            <a:r>
              <a:rPr lang="en-US"/>
              <a:t>S3: 85</a:t>
            </a:r>
          </a:p>
          <a:p>
            <a:r>
              <a:rPr lang="en-US"/>
              <a:t>S4: 100</a:t>
            </a:r>
          </a:p>
          <a:p>
            <a:r>
              <a:rPr lang="en-US"/>
              <a:t>S5: 90</a:t>
            </a:r>
          </a:p>
          <a:p>
            <a:r>
              <a:rPr lang="en-US"/>
              <a:t>…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3886200" y="2271713"/>
            <a:ext cx="426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7848600" y="2271713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8001000" y="25003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7772400" y="2994025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S1</a:t>
            </a: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7778750" y="3657600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S4</a:t>
            </a:r>
          </a:p>
        </p:txBody>
      </p:sp>
      <p:sp>
        <p:nvSpPr>
          <p:cNvPr id="76809" name="Line 9"/>
          <p:cNvSpPr>
            <a:spLocks noChangeShapeType="1"/>
          </p:cNvSpPr>
          <p:nvPr/>
        </p:nvSpPr>
        <p:spPr bwMode="auto">
          <a:xfrm>
            <a:off x="8001000" y="3338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10" name="Rectangle 10"/>
          <p:cNvSpPr>
            <a:spLocks noChangeArrowheads="1"/>
          </p:cNvSpPr>
          <p:nvPr/>
        </p:nvSpPr>
        <p:spPr bwMode="auto">
          <a:xfrm>
            <a:off x="7102475" y="2271713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6811" name="Line 11"/>
          <p:cNvSpPr>
            <a:spLocks noChangeShapeType="1"/>
          </p:cNvSpPr>
          <p:nvPr/>
        </p:nvSpPr>
        <p:spPr bwMode="auto">
          <a:xfrm>
            <a:off x="7270750" y="25003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7086600" y="2994025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S2</a:t>
            </a:r>
          </a:p>
        </p:txBody>
      </p: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7086600" y="3657600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S5</a:t>
            </a:r>
          </a:p>
        </p:txBody>
      </p:sp>
      <p:sp>
        <p:nvSpPr>
          <p:cNvPr id="76814" name="Line 14"/>
          <p:cNvSpPr>
            <a:spLocks noChangeShapeType="1"/>
          </p:cNvSpPr>
          <p:nvPr/>
        </p:nvSpPr>
        <p:spPr bwMode="auto">
          <a:xfrm>
            <a:off x="7270750" y="3338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16" name="Rectangle 16"/>
          <p:cNvSpPr>
            <a:spLocks noChangeArrowheads="1"/>
          </p:cNvSpPr>
          <p:nvPr/>
        </p:nvSpPr>
        <p:spPr bwMode="auto">
          <a:xfrm>
            <a:off x="6524625" y="2271713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6818" name="Line 18"/>
          <p:cNvSpPr>
            <a:spLocks noChangeShapeType="1"/>
          </p:cNvSpPr>
          <p:nvPr/>
        </p:nvSpPr>
        <p:spPr bwMode="auto">
          <a:xfrm>
            <a:off x="6692900" y="25003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19" name="Text Box 19"/>
          <p:cNvSpPr txBox="1">
            <a:spLocks noChangeArrowheads="1"/>
          </p:cNvSpPr>
          <p:nvPr/>
        </p:nvSpPr>
        <p:spPr bwMode="auto">
          <a:xfrm>
            <a:off x="6477000" y="2986088"/>
            <a:ext cx="463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S3</a:t>
            </a:r>
          </a:p>
        </p:txBody>
      </p:sp>
      <p:sp>
        <p:nvSpPr>
          <p:cNvPr id="76826" name="Text Box 26"/>
          <p:cNvSpPr txBox="1">
            <a:spLocks noChangeArrowheads="1"/>
          </p:cNvSpPr>
          <p:nvPr/>
        </p:nvSpPr>
        <p:spPr bwMode="auto">
          <a:xfrm>
            <a:off x="6467475" y="1905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85</a:t>
            </a:r>
          </a:p>
        </p:txBody>
      </p:sp>
      <p:sp>
        <p:nvSpPr>
          <p:cNvPr id="76827" name="Text Box 27"/>
          <p:cNvSpPr txBox="1">
            <a:spLocks noChangeArrowheads="1"/>
          </p:cNvSpPr>
          <p:nvPr/>
        </p:nvSpPr>
        <p:spPr bwMode="auto">
          <a:xfrm>
            <a:off x="7045325" y="1905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90</a:t>
            </a:r>
          </a:p>
        </p:txBody>
      </p:sp>
      <p:sp>
        <p:nvSpPr>
          <p:cNvPr id="76828" name="Text Box 28"/>
          <p:cNvSpPr txBox="1">
            <a:spLocks noChangeArrowheads="1"/>
          </p:cNvSpPr>
          <p:nvPr/>
        </p:nvSpPr>
        <p:spPr bwMode="auto">
          <a:xfrm>
            <a:off x="7715250" y="1905000"/>
            <a:ext cx="56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100</a:t>
            </a:r>
          </a:p>
        </p:txBody>
      </p:sp>
      <p:sp>
        <p:nvSpPr>
          <p:cNvPr id="76829" name="Line 29"/>
          <p:cNvSpPr>
            <a:spLocks noChangeShapeType="1"/>
          </p:cNvSpPr>
          <p:nvPr/>
        </p:nvSpPr>
        <p:spPr bwMode="auto">
          <a:xfrm>
            <a:off x="6172200" y="443388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30" name="Text Box 30"/>
          <p:cNvSpPr txBox="1">
            <a:spLocks noChangeArrowheads="1"/>
          </p:cNvSpPr>
          <p:nvPr/>
        </p:nvSpPr>
        <p:spPr bwMode="auto">
          <a:xfrm>
            <a:off x="4648200" y="5424488"/>
            <a:ext cx="297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 S3 … S2, S5, …, S1, S4</a:t>
            </a:r>
          </a:p>
        </p:txBody>
      </p:sp>
      <p:sp>
        <p:nvSpPr>
          <p:cNvPr id="76831" name="Text Box 31"/>
          <p:cNvSpPr txBox="1">
            <a:spLocks noChangeArrowheads="1"/>
          </p:cNvSpPr>
          <p:nvPr/>
        </p:nvSpPr>
        <p:spPr bwMode="auto">
          <a:xfrm>
            <a:off x="3810000" y="1905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467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Keller intern (Beispiel)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60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52811" y="3122965"/>
            <a:ext cx="3273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s</a:t>
            </a:r>
            <a:endParaRPr lang="de-DE" sz="2800" dirty="0"/>
          </a:p>
        </p:txBody>
      </p:sp>
      <p:sp>
        <p:nvSpPr>
          <p:cNvPr id="6" name="Rechteck 5"/>
          <p:cNvSpPr/>
          <p:nvPr/>
        </p:nvSpPr>
        <p:spPr>
          <a:xfrm>
            <a:off x="2555776" y="3122965"/>
            <a:ext cx="360040" cy="28192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851920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1403648" y="3410997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2699792" y="3915053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4211960" y="3122965"/>
            <a:ext cx="21675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smtClean="0"/>
              <a:t>Verkettete 2-Tupel</a:t>
            </a:r>
            <a:endParaRPr lang="de-DE" sz="2000" dirty="0"/>
          </a:p>
        </p:txBody>
      </p:sp>
      <p:cxnSp>
        <p:nvCxnSpPr>
          <p:cNvPr id="12" name="Gerade Verbindung mit Pfeil 11"/>
          <p:cNvCxnSpPr>
            <a:stCxn id="14" idx="1"/>
          </p:cNvCxnSpPr>
          <p:nvPr/>
        </p:nvCxnSpPr>
        <p:spPr>
          <a:xfrm flipH="1">
            <a:off x="3131840" y="1848600"/>
            <a:ext cx="576064" cy="2066453"/>
          </a:xfrm>
          <a:prstGeom prst="straightConnector1">
            <a:avLst/>
          </a:prstGeom>
          <a:ln>
            <a:solidFill>
              <a:srgbClr val="FF6600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707904" y="1340768"/>
            <a:ext cx="359265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 smtClean="0"/>
              <a:t>Im ADT-Sinne nur „intern“ </a:t>
            </a:r>
          </a:p>
          <a:p>
            <a:r>
              <a:rPr lang="de-DE" sz="2000" dirty="0" smtClean="0"/>
              <a:t>verwendet, dann</a:t>
            </a:r>
          </a:p>
          <a:p>
            <a:r>
              <a:rPr lang="de-DE" sz="2000" dirty="0" smtClean="0"/>
              <a:t>über </a:t>
            </a: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</a:rPr>
              <a:t>internalRepr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</a:rPr>
              <a:t>(s)</a:t>
            </a:r>
            <a:r>
              <a:rPr lang="de-DE" sz="2000" dirty="0" smtClean="0"/>
              <a:t> referenziert</a:t>
            </a:r>
            <a:endParaRPr lang="de-DE" sz="2000" dirty="0"/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2699792" y="5517232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699792" y="5733256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4131097" y="5432334"/>
            <a:ext cx="257955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 smtClean="0"/>
              <a:t>möglicherweise viele</a:t>
            </a:r>
            <a:br>
              <a:rPr lang="de-DE" sz="2000" dirty="0" smtClean="0"/>
            </a:br>
            <a:r>
              <a:rPr lang="de-DE" sz="2000" dirty="0" smtClean="0"/>
              <a:t>weitere Informationen</a:t>
            </a:r>
            <a:endParaRPr lang="de-DE" sz="2000" dirty="0"/>
          </a:p>
        </p:txBody>
      </p:sp>
      <p:sp>
        <p:nvSpPr>
          <p:cNvPr id="19" name="Rechteck 6"/>
          <p:cNvSpPr/>
          <p:nvPr/>
        </p:nvSpPr>
        <p:spPr>
          <a:xfrm>
            <a:off x="5076056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6"/>
          <p:cNvSpPr/>
          <p:nvPr/>
        </p:nvSpPr>
        <p:spPr>
          <a:xfrm>
            <a:off x="6228184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4" name="Gerade Verbindung mit Pfeil 9"/>
          <p:cNvCxnSpPr>
            <a:endCxn id="19" idx="1"/>
          </p:cNvCxnSpPr>
          <p:nvPr/>
        </p:nvCxnSpPr>
        <p:spPr>
          <a:xfrm flipV="1">
            <a:off x="4427984" y="3904449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9"/>
          <p:cNvCxnSpPr>
            <a:endCxn id="21" idx="1"/>
          </p:cNvCxnSpPr>
          <p:nvPr/>
        </p:nvCxnSpPr>
        <p:spPr>
          <a:xfrm flipV="1">
            <a:off x="5652120" y="3904449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hteck 6"/>
          <p:cNvSpPr/>
          <p:nvPr/>
        </p:nvSpPr>
        <p:spPr>
          <a:xfrm>
            <a:off x="3851920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4</a:t>
            </a:r>
            <a:endParaRPr lang="de-DE" dirty="0"/>
          </a:p>
        </p:txBody>
      </p:sp>
      <p:cxnSp>
        <p:nvCxnSpPr>
          <p:cNvPr id="29" name="Gerade Verbindung mit Pfeil 16"/>
          <p:cNvCxnSpPr/>
          <p:nvPr/>
        </p:nvCxnSpPr>
        <p:spPr>
          <a:xfrm>
            <a:off x="4020320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hteck 6"/>
          <p:cNvSpPr/>
          <p:nvPr/>
        </p:nvSpPr>
        <p:spPr>
          <a:xfrm>
            <a:off x="5078465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2</a:t>
            </a:r>
            <a:endParaRPr lang="de-DE" dirty="0"/>
          </a:p>
        </p:txBody>
      </p:sp>
      <p:cxnSp>
        <p:nvCxnSpPr>
          <p:cNvPr id="33" name="Gerade Verbindung mit Pfeil 16"/>
          <p:cNvCxnSpPr/>
          <p:nvPr/>
        </p:nvCxnSpPr>
        <p:spPr>
          <a:xfrm>
            <a:off x="5246865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hteck 6"/>
          <p:cNvSpPr/>
          <p:nvPr/>
        </p:nvSpPr>
        <p:spPr>
          <a:xfrm>
            <a:off x="6228184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9</a:t>
            </a:r>
            <a:endParaRPr lang="de-DE" dirty="0"/>
          </a:p>
        </p:txBody>
      </p:sp>
      <p:cxnSp>
        <p:nvCxnSpPr>
          <p:cNvPr id="35" name="Gerade Verbindung mit Pfeil 16"/>
          <p:cNvCxnSpPr/>
          <p:nvPr/>
        </p:nvCxnSpPr>
        <p:spPr>
          <a:xfrm>
            <a:off x="6396584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16"/>
          <p:cNvCxnSpPr/>
          <p:nvPr/>
        </p:nvCxnSpPr>
        <p:spPr>
          <a:xfrm flipH="1">
            <a:off x="6693236" y="3804945"/>
            <a:ext cx="171254" cy="220216"/>
          </a:xfrm>
          <a:prstGeom prst="straightConnector1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feld 10"/>
          <p:cNvSpPr txBox="1"/>
          <p:nvPr/>
        </p:nvSpPr>
        <p:spPr>
          <a:xfrm>
            <a:off x="6791553" y="4412719"/>
            <a:ext cx="21323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Elemente auf dem</a:t>
            </a:r>
            <a:br>
              <a:rPr lang="de-DE" sz="2000" dirty="0" smtClean="0"/>
            </a:br>
            <a:r>
              <a:rPr lang="de-DE" sz="2000" dirty="0" smtClean="0"/>
              <a:t>Keller (4 ist oben)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98601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Kellerspeicher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Glaskästen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61</a:t>
            </a:fld>
            <a:endParaRPr lang="de-DE"/>
          </a:p>
        </p:txBody>
      </p:sp>
      <p:sp>
        <p:nvSpPr>
          <p:cNvPr id="5" name="Rechteck 6"/>
          <p:cNvSpPr/>
          <p:nvPr/>
        </p:nvSpPr>
        <p:spPr>
          <a:xfrm>
            <a:off x="2987824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/>
          <p:cNvCxnSpPr/>
          <p:nvPr/>
        </p:nvCxnSpPr>
        <p:spPr>
          <a:xfrm>
            <a:off x="2339752" y="1948355"/>
            <a:ext cx="64807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feld 10"/>
          <p:cNvSpPr txBox="1"/>
          <p:nvPr/>
        </p:nvSpPr>
        <p:spPr>
          <a:xfrm>
            <a:off x="3347864" y="1228690"/>
            <a:ext cx="1957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Verkettete Tupel</a:t>
            </a:r>
            <a:endParaRPr lang="de-DE" sz="2000" dirty="0"/>
          </a:p>
        </p:txBody>
      </p:sp>
      <p:sp>
        <p:nvSpPr>
          <p:cNvPr id="8" name="Rechteck 6"/>
          <p:cNvSpPr/>
          <p:nvPr/>
        </p:nvSpPr>
        <p:spPr>
          <a:xfrm>
            <a:off x="4211960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6"/>
          <p:cNvSpPr/>
          <p:nvPr/>
        </p:nvSpPr>
        <p:spPr>
          <a:xfrm>
            <a:off x="5364088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/>
          <p:nvPr/>
        </p:nvCxnSpPr>
        <p:spPr>
          <a:xfrm flipV="1">
            <a:off x="3563888" y="1937751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9"/>
          <p:cNvCxnSpPr/>
          <p:nvPr/>
        </p:nvCxnSpPr>
        <p:spPr>
          <a:xfrm flipV="1">
            <a:off x="4788024" y="1937751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hteck 6"/>
          <p:cNvSpPr/>
          <p:nvPr/>
        </p:nvSpPr>
        <p:spPr>
          <a:xfrm>
            <a:off x="2987824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4</a:t>
            </a:r>
            <a:endParaRPr lang="de-DE" dirty="0"/>
          </a:p>
        </p:txBody>
      </p:sp>
      <p:cxnSp>
        <p:nvCxnSpPr>
          <p:cNvPr id="13" name="Gerade Verbindung mit Pfeil 16"/>
          <p:cNvCxnSpPr/>
          <p:nvPr/>
        </p:nvCxnSpPr>
        <p:spPr>
          <a:xfrm>
            <a:off x="3156224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6"/>
          <p:cNvSpPr/>
          <p:nvPr/>
        </p:nvSpPr>
        <p:spPr>
          <a:xfrm>
            <a:off x="4214369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2</a:t>
            </a:r>
            <a:endParaRPr lang="de-DE" dirty="0"/>
          </a:p>
        </p:txBody>
      </p:sp>
      <p:cxnSp>
        <p:nvCxnSpPr>
          <p:cNvPr id="15" name="Gerade Verbindung mit Pfeil 16"/>
          <p:cNvCxnSpPr/>
          <p:nvPr/>
        </p:nvCxnSpPr>
        <p:spPr>
          <a:xfrm>
            <a:off x="4382769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hteck 6"/>
          <p:cNvSpPr/>
          <p:nvPr/>
        </p:nvSpPr>
        <p:spPr>
          <a:xfrm>
            <a:off x="5364088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9</a:t>
            </a:r>
            <a:endParaRPr lang="de-DE" dirty="0"/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5532488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6"/>
          <p:cNvCxnSpPr/>
          <p:nvPr/>
        </p:nvCxnSpPr>
        <p:spPr>
          <a:xfrm flipH="1">
            <a:off x="5829140" y="1838247"/>
            <a:ext cx="171254" cy="220216"/>
          </a:xfrm>
          <a:prstGeom prst="straightConnector1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058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1DC920-F10C-454C-91F5-8B133F6AD5D5}" type="slidenum">
              <a:rPr lang="de-DE"/>
              <a:pPr>
                <a:defRPr/>
              </a:pPr>
              <a:t>62</a:t>
            </a:fld>
            <a:endParaRPr lang="de-DE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smtClean="0"/>
              <a:t>Schlange / Queue (First-in-First-out-Speicher)</a:t>
            </a:r>
            <a:endParaRPr lang="de-DE" dirty="0" smtClean="0">
              <a:cs typeface="+mj-cs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196429"/>
            <a:ext cx="8240713" cy="4968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 smtClean="0">
                <a:solidFill>
                  <a:srgbClr val="262673"/>
                </a:solidFill>
              </a:rPr>
              <a:t>Denotation</a:t>
            </a:r>
            <a:r>
              <a:rPr lang="de-DE" sz="2000" dirty="0" smtClean="0">
                <a:solidFill>
                  <a:schemeClr val="accent2"/>
                </a:solidFill>
              </a:rPr>
              <a:t>: </a:t>
            </a:r>
            <a:r>
              <a:rPr lang="de-DE" sz="2000" dirty="0" smtClean="0"/>
              <a:t>[4, 2, 9]      (4 ist "hinten", 9 ist "vorn", kommt zuerst dran)</a:t>
            </a:r>
            <a:endParaRPr lang="de-DE" sz="2000" dirty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Operationen</a:t>
            </a:r>
            <a:r>
              <a:rPr lang="de-DE" sz="2000" dirty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function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  <a:cs typeface="+mn-cs"/>
              </a:rPr>
              <a:t>makeQueue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() </a:t>
            </a:r>
            <a:r>
              <a:rPr lang="de-DE" sz="2000" dirty="0" smtClean="0">
                <a:cs typeface="+mn-cs"/>
              </a:rPr>
              <a:t>liefert </a:t>
            </a:r>
            <a:r>
              <a:rPr lang="de-DE" sz="2000" smtClean="0">
                <a:cs typeface="+mn-cs"/>
              </a:rPr>
              <a:t>leere Warteschlange</a:t>
            </a:r>
            <a:endParaRPr lang="de-DE" sz="2000" dirty="0" smtClean="0">
              <a:cs typeface="+mn-cs"/>
            </a:endParaRPr>
          </a:p>
          <a:p>
            <a:pPr eaLnBrk="1" hangingPunct="1">
              <a:defRPr/>
            </a:pPr>
            <a:r>
              <a:rPr lang="de-DE" sz="2000" dirty="0" err="1" smtClean="0">
                <a:solidFill>
                  <a:schemeClr val="hlink"/>
                </a:solidFill>
                <a:cs typeface="+mn-cs"/>
              </a:rPr>
              <a:t>procedure</a:t>
            </a:r>
            <a:r>
              <a:rPr lang="de-DE" sz="2000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  <a:cs typeface="+mn-cs"/>
              </a:rPr>
              <a:t>enqueue</a:t>
            </a:r>
            <a:r>
              <a:rPr lang="de-DE" sz="2000" dirty="0" smtClean="0">
                <a:solidFill>
                  <a:srgbClr val="3C8C93"/>
                </a:solidFill>
                <a:cs typeface="+mn-cs"/>
              </a:rPr>
              <a:t>(</a:t>
            </a:r>
            <a:r>
              <a:rPr lang="de-DE" sz="2000" dirty="0" err="1" smtClean="0">
                <a:solidFill>
                  <a:srgbClr val="3C8C93"/>
                </a:solidFill>
                <a:cs typeface="+mn-cs"/>
              </a:rPr>
              <a:t>e</a:t>
            </a:r>
            <a:r>
              <a:rPr lang="de-DE" sz="2000" dirty="0" smtClean="0">
                <a:solidFill>
                  <a:srgbClr val="3C8C93"/>
                </a:solidFill>
                <a:cs typeface="+mn-cs"/>
              </a:rPr>
              <a:t>, </a:t>
            </a:r>
            <a:r>
              <a:rPr lang="de-DE" sz="2000" dirty="0" err="1" smtClean="0">
                <a:solidFill>
                  <a:srgbClr val="3C8C93"/>
                </a:solidFill>
                <a:cs typeface="+mn-cs"/>
              </a:rPr>
              <a:t>q</a:t>
            </a:r>
            <a:r>
              <a:rPr lang="de-DE" sz="2000" dirty="0" smtClean="0">
                <a:solidFill>
                  <a:srgbClr val="3C8C93"/>
                </a:solidFill>
                <a:cs typeface="+mn-cs"/>
              </a:rPr>
              <a:t>)</a:t>
            </a:r>
            <a:r>
              <a:rPr lang="de-DE" sz="2000" dirty="0" smtClean="0">
                <a:cs typeface="+mn-cs"/>
              </a:rPr>
              <a:t> fügt Element </a:t>
            </a: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e</a:t>
            </a:r>
            <a:r>
              <a:rPr lang="de-DE" sz="2000" dirty="0" smtClean="0">
                <a:cs typeface="+mn-cs"/>
              </a:rPr>
              <a:t> hinten </a:t>
            </a:r>
            <a:r>
              <a:rPr lang="de-DE" sz="2000" dirty="0"/>
              <a:t>in </a:t>
            </a:r>
            <a:r>
              <a:rPr lang="de-DE" sz="2000" dirty="0" smtClean="0">
                <a:cs typeface="+mn-cs"/>
              </a:rPr>
              <a:t>die Schlange </a:t>
            </a: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q</a:t>
            </a:r>
            <a:r>
              <a:rPr lang="de-DE" sz="2000" dirty="0" smtClean="0">
                <a:cs typeface="+mn-cs"/>
              </a:rPr>
              <a:t> ein,</a:t>
            </a:r>
            <a:br>
              <a:rPr lang="de-DE" sz="2000" dirty="0" smtClean="0">
                <a:cs typeface="+mn-cs"/>
              </a:rPr>
            </a:br>
            <a:r>
              <a:rPr lang="de-DE" sz="2000" dirty="0" smtClean="0">
                <a:cs typeface="+mn-cs"/>
              </a:rPr>
              <a:t>    verändert </a:t>
            </a: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</a:rPr>
              <a:t>q</a:t>
            </a:r>
            <a:endParaRPr lang="de-DE" sz="2000" dirty="0" smtClean="0">
              <a:cs typeface="+mn-cs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next</a:t>
            </a:r>
            <a:r>
              <a:rPr lang="de-DE" sz="2000" dirty="0" smtClean="0">
                <a:solidFill>
                  <a:srgbClr val="3C8C93"/>
                </a:solidFill>
              </a:rPr>
              <a:t>(</a:t>
            </a:r>
            <a:r>
              <a:rPr lang="de-DE" sz="2000" dirty="0" err="1" smtClean="0">
                <a:solidFill>
                  <a:srgbClr val="3C8C93"/>
                </a:solidFill>
              </a:rPr>
              <a:t>q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  <a:r>
              <a:rPr lang="de-DE" sz="2000" dirty="0"/>
              <a:t> gibt vorderes Element zurück, verändert </a:t>
            </a: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</a:rPr>
              <a:t>q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 smtClean="0"/>
              <a:t>nicht</a:t>
            </a:r>
            <a:endParaRPr lang="de-DE" sz="2000" dirty="0"/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dequeue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>
                <a:solidFill>
                  <a:srgbClr val="3C8C93"/>
                </a:solidFill>
              </a:rPr>
              <a:t>(</a:t>
            </a:r>
            <a:r>
              <a:rPr lang="de-DE" sz="2000" dirty="0" err="1">
                <a:solidFill>
                  <a:srgbClr val="3C8C93"/>
                </a:solidFill>
              </a:rPr>
              <a:t>q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  <a:r>
              <a:rPr lang="de-DE" sz="2000" dirty="0"/>
              <a:t> gibt vorderes Element zurück, verändert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q</a:t>
            </a:r>
            <a:endParaRPr lang="de-DE" sz="2000" dirty="0"/>
          </a:p>
          <a:p>
            <a:pPr eaLnBrk="1" hangingPunct="1">
              <a:defRPr/>
            </a:pPr>
            <a:r>
              <a:rPr lang="de-DE" sz="2000" dirty="0" err="1" smtClean="0">
                <a:solidFill>
                  <a:schemeClr val="hlink"/>
                </a:solidFill>
              </a:rPr>
              <a:t>function</a:t>
            </a:r>
            <a:r>
              <a:rPr lang="de-DE" sz="2000" dirty="0" smtClean="0">
                <a:solidFill>
                  <a:schemeClr val="hlink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mtQueue</a:t>
            </a:r>
            <a:r>
              <a:rPr lang="de-DE" sz="2000" dirty="0" smtClean="0">
                <a:solidFill>
                  <a:srgbClr val="FF0000"/>
                </a:solidFill>
              </a:rPr>
              <a:t>?</a:t>
            </a:r>
            <a:r>
              <a:rPr lang="de-DE" sz="2000" dirty="0" smtClean="0">
                <a:solidFill>
                  <a:srgbClr val="3C8C93"/>
                </a:solidFill>
              </a:rPr>
              <a:t>(</a:t>
            </a:r>
            <a:r>
              <a:rPr lang="de-DE" sz="2000" dirty="0" err="1" smtClean="0">
                <a:solidFill>
                  <a:srgbClr val="3C8C93"/>
                </a:solidFill>
              </a:rPr>
              <a:t>q</a:t>
            </a:r>
            <a:r>
              <a:rPr lang="de-DE" sz="2000" dirty="0" smtClean="0">
                <a:solidFill>
                  <a:srgbClr val="3C8C93"/>
                </a:solidFill>
              </a:rPr>
              <a:t>)</a:t>
            </a:r>
            <a:r>
              <a:rPr lang="de-DE" sz="2000" dirty="0" smtClean="0"/>
              <a:t> </a:t>
            </a:r>
            <a:r>
              <a:rPr lang="de-DE" sz="2000" dirty="0"/>
              <a:t>gibt </a:t>
            </a: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</a:rPr>
              <a:t>true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 smtClean="0"/>
              <a:t>zurück, wenn </a:t>
            </a: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</a:rPr>
              <a:t>q</a:t>
            </a:r>
            <a:r>
              <a:rPr lang="de-DE" sz="2000" dirty="0" smtClean="0"/>
              <a:t> leer ist, sonst </a:t>
            </a: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</a:rPr>
              <a:t>false</a:t>
            </a:r>
            <a:endParaRPr lang="de-DE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de-DE" sz="2000" dirty="0" smtClean="0">
                <a:solidFill>
                  <a:srgbClr val="262673"/>
                </a:solidFill>
                <a:cs typeface="+mn-cs"/>
              </a:rPr>
              <a:t>Iteration:</a:t>
            </a:r>
            <a:r>
              <a:rPr lang="de-DE" sz="2000" dirty="0" smtClean="0">
                <a:solidFill>
                  <a:srgbClr val="262673"/>
                </a:solidFill>
              </a:rPr>
              <a:t>  </a:t>
            </a:r>
            <a:r>
              <a:rPr lang="de-DE" sz="2000" dirty="0" smtClean="0"/>
              <a:t>nicht vorgesehen (evtl. wie Liste)</a:t>
            </a:r>
            <a:endParaRPr lang="de-DE" sz="2000" dirty="0" smtClean="0">
              <a:solidFill>
                <a:schemeClr val="hlink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771800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56667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Queue intern (Beispiel)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63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52811" y="3122965"/>
            <a:ext cx="386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 smtClean="0"/>
              <a:t>q</a:t>
            </a:r>
            <a:endParaRPr lang="de-DE" sz="2800" dirty="0"/>
          </a:p>
        </p:txBody>
      </p:sp>
      <p:sp>
        <p:nvSpPr>
          <p:cNvPr id="6" name="Rechteck 5"/>
          <p:cNvSpPr/>
          <p:nvPr/>
        </p:nvSpPr>
        <p:spPr>
          <a:xfrm>
            <a:off x="2555776" y="3122965"/>
            <a:ext cx="360040" cy="28192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851920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1403648" y="3410997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2699792" y="3915053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4211960" y="3122965"/>
            <a:ext cx="21675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smtClean="0"/>
              <a:t>Verkettete 2-Tupel</a:t>
            </a:r>
            <a:endParaRPr lang="de-DE" sz="2000" dirty="0"/>
          </a:p>
        </p:txBody>
      </p:sp>
      <p:cxnSp>
        <p:nvCxnSpPr>
          <p:cNvPr id="12" name="Gerade Verbindung mit Pfeil 11"/>
          <p:cNvCxnSpPr>
            <a:stCxn id="14" idx="1"/>
          </p:cNvCxnSpPr>
          <p:nvPr/>
        </p:nvCxnSpPr>
        <p:spPr>
          <a:xfrm flipH="1">
            <a:off x="3131840" y="1848600"/>
            <a:ext cx="576064" cy="2066453"/>
          </a:xfrm>
          <a:prstGeom prst="straightConnector1">
            <a:avLst/>
          </a:prstGeom>
          <a:ln>
            <a:solidFill>
              <a:srgbClr val="FF6600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707904" y="1340768"/>
            <a:ext cx="359265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 smtClean="0"/>
              <a:t>Im ADT-Sinne nur „intern“ </a:t>
            </a:r>
          </a:p>
          <a:p>
            <a:r>
              <a:rPr lang="de-DE" sz="2000" dirty="0" smtClean="0"/>
              <a:t>verwendet, dann</a:t>
            </a:r>
          </a:p>
          <a:p>
            <a:r>
              <a:rPr lang="de-DE" sz="2000" dirty="0" smtClean="0"/>
              <a:t>über </a:t>
            </a: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</a:rPr>
              <a:t>internalRepr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</a:rPr>
              <a:t>(s)</a:t>
            </a:r>
            <a:r>
              <a:rPr lang="de-DE" sz="2000" dirty="0" smtClean="0"/>
              <a:t> referenziert</a:t>
            </a:r>
            <a:endParaRPr lang="de-DE" sz="2000" dirty="0"/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2699792" y="5517232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699792" y="5733256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4131097" y="5432334"/>
            <a:ext cx="257955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 smtClean="0"/>
              <a:t>möglicherweise viele</a:t>
            </a:r>
            <a:br>
              <a:rPr lang="de-DE" sz="2000" dirty="0" smtClean="0"/>
            </a:br>
            <a:r>
              <a:rPr lang="de-DE" sz="2000" dirty="0" smtClean="0"/>
              <a:t>weitere Informationen</a:t>
            </a:r>
            <a:endParaRPr lang="de-DE" sz="2000" dirty="0"/>
          </a:p>
        </p:txBody>
      </p:sp>
      <p:sp>
        <p:nvSpPr>
          <p:cNvPr id="19" name="Rechteck 6"/>
          <p:cNvSpPr/>
          <p:nvPr/>
        </p:nvSpPr>
        <p:spPr>
          <a:xfrm>
            <a:off x="5076056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6"/>
          <p:cNvSpPr/>
          <p:nvPr/>
        </p:nvSpPr>
        <p:spPr>
          <a:xfrm>
            <a:off x="6228184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4" name="Gerade Verbindung mit Pfeil 9"/>
          <p:cNvCxnSpPr>
            <a:endCxn id="19" idx="1"/>
          </p:cNvCxnSpPr>
          <p:nvPr/>
        </p:nvCxnSpPr>
        <p:spPr>
          <a:xfrm flipV="1">
            <a:off x="4427984" y="3904449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9"/>
          <p:cNvCxnSpPr>
            <a:endCxn id="21" idx="1"/>
          </p:cNvCxnSpPr>
          <p:nvPr/>
        </p:nvCxnSpPr>
        <p:spPr>
          <a:xfrm flipV="1">
            <a:off x="5652120" y="3904449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hteck 6"/>
          <p:cNvSpPr/>
          <p:nvPr/>
        </p:nvSpPr>
        <p:spPr>
          <a:xfrm>
            <a:off x="3851920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9</a:t>
            </a:r>
            <a:endParaRPr lang="de-DE" dirty="0"/>
          </a:p>
        </p:txBody>
      </p:sp>
      <p:cxnSp>
        <p:nvCxnSpPr>
          <p:cNvPr id="29" name="Gerade Verbindung mit Pfeil 16"/>
          <p:cNvCxnSpPr/>
          <p:nvPr/>
        </p:nvCxnSpPr>
        <p:spPr>
          <a:xfrm>
            <a:off x="4020320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hteck 6"/>
          <p:cNvSpPr/>
          <p:nvPr/>
        </p:nvSpPr>
        <p:spPr>
          <a:xfrm>
            <a:off x="5078465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2</a:t>
            </a:r>
            <a:endParaRPr lang="de-DE" dirty="0"/>
          </a:p>
        </p:txBody>
      </p:sp>
      <p:cxnSp>
        <p:nvCxnSpPr>
          <p:cNvPr id="33" name="Gerade Verbindung mit Pfeil 16"/>
          <p:cNvCxnSpPr/>
          <p:nvPr/>
        </p:nvCxnSpPr>
        <p:spPr>
          <a:xfrm>
            <a:off x="5246865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hteck 6"/>
          <p:cNvSpPr/>
          <p:nvPr/>
        </p:nvSpPr>
        <p:spPr>
          <a:xfrm>
            <a:off x="6228184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4</a:t>
            </a:r>
            <a:endParaRPr lang="de-DE" dirty="0"/>
          </a:p>
        </p:txBody>
      </p:sp>
      <p:cxnSp>
        <p:nvCxnSpPr>
          <p:cNvPr id="35" name="Gerade Verbindung mit Pfeil 16"/>
          <p:cNvCxnSpPr/>
          <p:nvPr/>
        </p:nvCxnSpPr>
        <p:spPr>
          <a:xfrm>
            <a:off x="6396584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16"/>
          <p:cNvCxnSpPr/>
          <p:nvPr/>
        </p:nvCxnSpPr>
        <p:spPr>
          <a:xfrm flipH="1">
            <a:off x="6693236" y="3804945"/>
            <a:ext cx="171254" cy="220216"/>
          </a:xfrm>
          <a:prstGeom prst="straightConnector1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feld 10"/>
          <p:cNvSpPr txBox="1"/>
          <p:nvPr/>
        </p:nvSpPr>
        <p:spPr>
          <a:xfrm>
            <a:off x="6904944" y="4293096"/>
            <a:ext cx="16995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Elemente in der</a:t>
            </a:r>
            <a:br>
              <a:rPr lang="de-DE" dirty="0" smtClean="0"/>
            </a:br>
            <a:r>
              <a:rPr lang="de-DE" dirty="0" smtClean="0"/>
              <a:t>Schlange </a:t>
            </a:r>
            <a:br>
              <a:rPr lang="de-DE" dirty="0" smtClean="0"/>
            </a:br>
            <a:r>
              <a:rPr lang="de-DE" dirty="0" smtClean="0"/>
              <a:t>(9 ist vorn, </a:t>
            </a:r>
            <a:br>
              <a:rPr lang="de-DE" dirty="0" smtClean="0"/>
            </a:br>
            <a:r>
              <a:rPr lang="de-DE" dirty="0" smtClean="0"/>
              <a:t> 4 ist hinten)</a:t>
            </a:r>
            <a:endParaRPr lang="de-DE" dirty="0"/>
          </a:p>
        </p:txBody>
      </p:sp>
      <p:cxnSp>
        <p:nvCxnSpPr>
          <p:cNvPr id="27" name="Gerade Verbindung mit Pfeil 16"/>
          <p:cNvCxnSpPr/>
          <p:nvPr/>
        </p:nvCxnSpPr>
        <p:spPr>
          <a:xfrm>
            <a:off x="2699792" y="5120605"/>
            <a:ext cx="3240360" cy="0"/>
          </a:xfrm>
          <a:prstGeom prst="straightConnector1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16"/>
          <p:cNvCxnSpPr>
            <a:endCxn id="21" idx="1"/>
          </p:cNvCxnSpPr>
          <p:nvPr/>
        </p:nvCxnSpPr>
        <p:spPr>
          <a:xfrm flipV="1">
            <a:off x="5940152" y="3904449"/>
            <a:ext cx="288032" cy="121615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198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Bucket-Sort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procedure </a:t>
            </a:r>
            <a:r>
              <a:rPr lang="en-US" sz="2000" cap="small" dirty="0" smtClean="0"/>
              <a:t>Bucket-Sort </a:t>
            </a:r>
            <a:r>
              <a:rPr lang="en-US" sz="2000" dirty="0"/>
              <a:t>(A)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i="1" dirty="0" smtClean="0"/>
              <a:t>   n</a:t>
            </a:r>
            <a:r>
              <a:rPr lang="en-US" sz="2000" dirty="0" smtClean="0"/>
              <a:t> </a:t>
            </a:r>
            <a:r>
              <a:rPr lang="en-US" sz="2000" dirty="0"/>
              <a:t>← </a:t>
            </a:r>
            <a:r>
              <a:rPr lang="en-US" sz="2000" dirty="0" smtClean="0"/>
              <a:t>length(</a:t>
            </a:r>
            <a:r>
              <a:rPr lang="en-US" sz="2000" i="1" dirty="0" smtClean="0"/>
              <a:t>A</a:t>
            </a:r>
            <a:r>
              <a:rPr lang="en-US" sz="2000" dirty="0" smtClean="0"/>
              <a:t>) </a:t>
            </a:r>
            <a:r>
              <a:rPr lang="en-US" sz="2000" dirty="0"/>
              <a:t>, k </a:t>
            </a:r>
            <a:r>
              <a:rPr lang="en-US" sz="2000" dirty="0">
                <a:sym typeface="Wingdings" charset="0"/>
              </a:rPr>
              <a:t> </a:t>
            </a:r>
            <a:r>
              <a:rPr lang="en-US" sz="2000" dirty="0" err="1" smtClean="0">
                <a:sym typeface="Wingdings" charset="0"/>
              </a:rPr>
              <a:t>Anzahl</a:t>
            </a:r>
            <a:r>
              <a:rPr lang="en-US" sz="2000" dirty="0" smtClean="0">
                <a:sym typeface="Wingdings" charset="0"/>
              </a:rPr>
              <a:t> der </a:t>
            </a:r>
            <a:r>
              <a:rPr lang="en-US" sz="2000" dirty="0" err="1" smtClean="0">
                <a:sym typeface="Wingdings" charset="0"/>
              </a:rPr>
              <a:t>Eimer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  for </a:t>
            </a:r>
            <a:r>
              <a:rPr lang="en-US" sz="2000" i="1" dirty="0" err="1"/>
              <a:t>i</a:t>
            </a:r>
            <a:r>
              <a:rPr lang="en-US" sz="2000" dirty="0"/>
              <a:t> = 1 to </a:t>
            </a:r>
            <a:r>
              <a:rPr lang="en-US" sz="2000" i="1" dirty="0"/>
              <a:t>n</a:t>
            </a:r>
            <a:r>
              <a:rPr lang="en-US" sz="2000" dirty="0"/>
              <a:t> do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      </a:t>
            </a:r>
            <a:r>
              <a:rPr lang="en-US" sz="2000" dirty="0" err="1" smtClean="0"/>
              <a:t>Füge</a:t>
            </a:r>
            <a:r>
              <a:rPr lang="en-US" sz="2000" dirty="0" smtClean="0"/>
              <a:t> </a:t>
            </a:r>
            <a:r>
              <a:rPr lang="en-US" sz="2000" i="1" dirty="0" smtClean="0"/>
              <a:t>A</a:t>
            </a:r>
            <a:r>
              <a:rPr lang="en-US" sz="2000" dirty="0"/>
              <a:t>[</a:t>
            </a:r>
            <a:r>
              <a:rPr lang="en-US" sz="2000" i="1" dirty="0" err="1"/>
              <a:t>i</a:t>
            </a:r>
            <a:r>
              <a:rPr lang="en-US" sz="2000" dirty="0"/>
              <a:t>] </a:t>
            </a:r>
            <a:r>
              <a:rPr lang="en-US" sz="2000" dirty="0" smtClean="0"/>
              <a:t>in den </a:t>
            </a:r>
            <a:r>
              <a:rPr lang="en-US" sz="2000" dirty="0" err="1" smtClean="0"/>
              <a:t>richtigen</a:t>
            </a:r>
            <a:r>
              <a:rPr lang="en-US" sz="2000" dirty="0" smtClean="0"/>
              <a:t> </a:t>
            </a:r>
            <a:r>
              <a:rPr lang="en-US" sz="2000" dirty="0" err="1" smtClean="0"/>
              <a:t>Eimer</a:t>
            </a:r>
            <a:r>
              <a:rPr lang="en-US" sz="2000" dirty="0" smtClean="0"/>
              <a:t> </a:t>
            </a:r>
            <a:r>
              <a:rPr lang="en-US" sz="2000" dirty="0" err="1" smtClean="0"/>
              <a:t>ein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  for </a:t>
            </a:r>
            <a:r>
              <a:rPr lang="en-US" sz="2000" i="1" dirty="0" err="1"/>
              <a:t>i</a:t>
            </a:r>
            <a:r>
              <a:rPr lang="en-US" sz="2000" dirty="0"/>
              <a:t> = 1 to k do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      </a:t>
            </a:r>
            <a:r>
              <a:rPr lang="en-US" sz="2000" dirty="0" err="1" smtClean="0"/>
              <a:t>Sortiere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-ten </a:t>
            </a:r>
            <a:r>
              <a:rPr lang="en-US" sz="2000" dirty="0" err="1" smtClean="0"/>
              <a:t>Eimer</a:t>
            </a:r>
            <a:r>
              <a:rPr lang="en-US" sz="2000" dirty="0" smtClean="0"/>
              <a:t> </a:t>
            </a:r>
            <a:r>
              <a:rPr lang="en-US" sz="2000" dirty="0" err="1" smtClean="0"/>
              <a:t>mit</a:t>
            </a:r>
            <a:r>
              <a:rPr lang="en-US" sz="2000" dirty="0" smtClean="0"/>
              <a:t> </a:t>
            </a:r>
            <a:r>
              <a:rPr lang="en-US" sz="2000" dirty="0" err="1" smtClean="0"/>
              <a:t>einer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r>
              <a:rPr lang="en-US" sz="2000" dirty="0" smtClean="0"/>
              <a:t>      </a:t>
            </a:r>
            <a:r>
              <a:rPr lang="en-US" sz="2000" dirty="0" err="1" smtClean="0"/>
              <a:t>vergleichsbasierten</a:t>
            </a:r>
            <a:r>
              <a:rPr lang="en-US" sz="2000" dirty="0" smtClean="0"/>
              <a:t> </a:t>
            </a:r>
            <a:r>
              <a:rPr lang="en-US" sz="2000" dirty="0" err="1" smtClean="0"/>
              <a:t>Sortierfunktion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  </a:t>
            </a:r>
            <a:r>
              <a:rPr lang="en-US" sz="2000" dirty="0" err="1" smtClean="0"/>
              <a:t>Hänge</a:t>
            </a:r>
            <a:r>
              <a:rPr lang="en-US" sz="2000" dirty="0" smtClean="0"/>
              <a:t> die </a:t>
            </a:r>
            <a:r>
              <a:rPr lang="en-US" sz="2000" dirty="0" err="1" smtClean="0"/>
              <a:t>Eimer</a:t>
            </a:r>
            <a:r>
              <a:rPr lang="en-US" sz="2000" dirty="0" smtClean="0"/>
              <a:t> in der </a:t>
            </a:r>
            <a:r>
              <a:rPr lang="en-US" sz="2000" dirty="0" err="1" smtClean="0"/>
              <a:t>richtigen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r>
              <a:rPr lang="en-US" sz="2000" dirty="0" smtClean="0"/>
              <a:t>  </a:t>
            </a:r>
            <a:r>
              <a:rPr lang="en-US" sz="2000" dirty="0" err="1" smtClean="0"/>
              <a:t>Ordnung</a:t>
            </a:r>
            <a:r>
              <a:rPr lang="en-US" sz="2000" dirty="0" smtClean="0"/>
              <a:t> </a:t>
            </a:r>
            <a:r>
              <a:rPr lang="en-US" sz="2000" dirty="0" err="1" smtClean="0"/>
              <a:t>hintereinander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64</a:t>
            </a:fld>
            <a:endParaRPr lang="de-DE" dirty="0"/>
          </a:p>
        </p:txBody>
      </p:sp>
      <p:pic>
        <p:nvPicPr>
          <p:cNvPr id="2" name="Bild 1" descr="250px-Bucket_sort_concept.sv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129756"/>
            <a:ext cx="3175000" cy="2603500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5436096" y="3429000"/>
            <a:ext cx="3240360" cy="24482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5436096" y="4725144"/>
            <a:ext cx="3240360" cy="13045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3575402" y="6381328"/>
            <a:ext cx="23647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/>
              <a:t>Bildquelle: Portugiesisches Wikipedia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05219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Wie</a:t>
            </a:r>
            <a:r>
              <a:rPr lang="en-US" sz="3600" dirty="0" smtClean="0"/>
              <a:t> </a:t>
            </a:r>
            <a:r>
              <a:rPr lang="en-US" sz="3600" dirty="0" err="1" smtClean="0"/>
              <a:t>wollen</a:t>
            </a:r>
            <a:r>
              <a:rPr lang="en-US" sz="3600" dirty="0" smtClean="0"/>
              <a:t> </a:t>
            </a:r>
            <a:r>
              <a:rPr lang="en-US" sz="3600" dirty="0" err="1" smtClean="0"/>
              <a:t>wir</a:t>
            </a:r>
            <a:r>
              <a:rPr lang="en-US" sz="3600" dirty="0" smtClean="0"/>
              <a:t> die </a:t>
            </a:r>
            <a:r>
              <a:rPr lang="en-US" sz="3600" dirty="0" err="1" smtClean="0"/>
              <a:t>Eimer</a:t>
            </a:r>
            <a:r>
              <a:rPr lang="en-US" sz="3600" dirty="0" smtClean="0"/>
              <a:t> </a:t>
            </a:r>
            <a:r>
              <a:rPr lang="en-US" sz="3600" dirty="0" err="1" smtClean="0"/>
              <a:t>implementieren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Verkettete</a:t>
            </a:r>
            <a:r>
              <a:rPr lang="en-US" dirty="0" smtClean="0"/>
              <a:t> Listen </a:t>
            </a:r>
            <a:r>
              <a:rPr lang="en-US" dirty="0" err="1" smtClean="0"/>
              <a:t>oder</a:t>
            </a:r>
            <a:r>
              <a:rPr lang="en-US" dirty="0" smtClean="0"/>
              <a:t> Felder?</a:t>
            </a:r>
            <a:endParaRPr lang="en-US" dirty="0"/>
          </a:p>
          <a:p>
            <a:r>
              <a:rPr lang="en-US" dirty="0" err="1" smtClean="0"/>
              <a:t>Verkettete</a:t>
            </a:r>
            <a:r>
              <a:rPr lang="en-US" dirty="0" smtClean="0"/>
              <a:t> Listen </a:t>
            </a:r>
            <a:r>
              <a:rPr lang="en-US" dirty="0" err="1" smtClean="0"/>
              <a:t>sparen</a:t>
            </a:r>
            <a:r>
              <a:rPr lang="en-US" dirty="0" smtClean="0"/>
              <a:t> </a:t>
            </a:r>
            <a:r>
              <a:rPr lang="en-US" dirty="0" err="1" smtClean="0"/>
              <a:t>Platz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einige</a:t>
            </a:r>
            <a:r>
              <a:rPr lang="en-US" dirty="0" smtClean="0"/>
              <a:t> </a:t>
            </a:r>
            <a:r>
              <a:rPr lang="en-US" dirty="0" err="1" smtClean="0"/>
              <a:t>Eimer</a:t>
            </a:r>
            <a:r>
              <a:rPr lang="en-US" dirty="0" smtClean="0"/>
              <a:t> </a:t>
            </a:r>
            <a:r>
              <a:rPr lang="en-US" dirty="0" err="1" smtClean="0"/>
              <a:t>haben</a:t>
            </a:r>
            <a:r>
              <a:rPr lang="en-US" dirty="0" smtClean="0"/>
              <a:t> </a:t>
            </a:r>
            <a:r>
              <a:rPr lang="en-US" dirty="0" err="1" smtClean="0"/>
              <a:t>kaum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Einträge</a:t>
            </a:r>
            <a:r>
              <a:rPr lang="en-US" dirty="0" smtClean="0"/>
              <a:t>, </a:t>
            </a:r>
            <a:r>
              <a:rPr lang="en-US" dirty="0" err="1" smtClean="0"/>
              <a:t>andere</a:t>
            </a:r>
            <a:r>
              <a:rPr lang="en-US" dirty="0" smtClean="0"/>
              <a:t> </a:t>
            </a:r>
            <a:r>
              <a:rPr lang="en-US" dirty="0" err="1" smtClean="0"/>
              <a:t>haben</a:t>
            </a:r>
            <a:r>
              <a:rPr lang="en-US" dirty="0" smtClean="0"/>
              <a:t> </a:t>
            </a:r>
            <a:r>
              <a:rPr lang="en-US" dirty="0" err="1" smtClean="0"/>
              <a:t>viele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err="1" smtClean="0"/>
              <a:t>Aber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verketteten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Listen </a:t>
            </a:r>
            <a:r>
              <a:rPr lang="en-US" dirty="0" err="1" smtClean="0"/>
              <a:t>können</a:t>
            </a:r>
            <a:r>
              <a:rPr lang="en-US" dirty="0" smtClean="0"/>
              <a:t> </a:t>
            </a:r>
            <a:r>
              <a:rPr lang="en-US" dirty="0" err="1" smtClean="0"/>
              <a:t>wir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dirty="0" err="1" smtClean="0"/>
              <a:t>schnelle</a:t>
            </a:r>
            <a:r>
              <a:rPr lang="en-US" dirty="0" smtClean="0"/>
              <a:t>” </a:t>
            </a:r>
            <a:br>
              <a:rPr lang="en-US" dirty="0" smtClean="0"/>
            </a:br>
            <a:r>
              <a:rPr lang="en-US" dirty="0" err="1" smtClean="0"/>
              <a:t>Sortierverfahren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wie</a:t>
            </a:r>
            <a:r>
              <a:rPr lang="en-US" dirty="0" smtClean="0"/>
              <a:t> Heap</a:t>
            </a:r>
            <a:r>
              <a:rPr lang="en-US" dirty="0"/>
              <a:t>-Sort </a:t>
            </a:r>
            <a:br>
              <a:rPr lang="en-US" dirty="0"/>
            </a:br>
            <a:r>
              <a:rPr lang="en-US" dirty="0" err="1" smtClean="0"/>
              <a:t>oder</a:t>
            </a:r>
            <a:r>
              <a:rPr lang="en-US" dirty="0" smtClean="0"/>
              <a:t> Quicksort </a:t>
            </a:r>
            <a:br>
              <a:rPr lang="en-US" dirty="0" smtClean="0"/>
            </a:br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verwenden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65</a:t>
            </a:fld>
            <a:endParaRPr lang="de-DE" dirty="0"/>
          </a:p>
        </p:txBody>
      </p:sp>
      <p:pic>
        <p:nvPicPr>
          <p:cNvPr id="5" name="Picture 4" descr="bucketSo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033588"/>
            <a:ext cx="4796297" cy="327573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10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Analyse</a:t>
            </a:r>
            <a:r>
              <a:rPr lang="en-US" dirty="0" smtClean="0"/>
              <a:t> von </a:t>
            </a:r>
            <a:r>
              <a:rPr lang="en-US" dirty="0" err="1" smtClean="0"/>
              <a:t>Bucketsort</a:t>
            </a: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445"/>
            <a:ext cx="8229600" cy="4968875"/>
          </a:xfrm>
        </p:spPr>
        <p:txBody>
          <a:bodyPr/>
          <a:lstStyle/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err="1" smtClean="0"/>
              <a:t>Sei</a:t>
            </a:r>
            <a:r>
              <a:rPr lang="en-US" sz="2800" dirty="0" smtClean="0"/>
              <a:t> S</a:t>
            </a:r>
            <a:r>
              <a:rPr lang="en-US" sz="2800" dirty="0"/>
              <a:t>(m) </a:t>
            </a:r>
            <a:r>
              <a:rPr lang="en-US" sz="2800" dirty="0" smtClean="0"/>
              <a:t>die </a:t>
            </a:r>
            <a:r>
              <a:rPr lang="en-US" sz="2800" dirty="0" err="1" smtClean="0"/>
              <a:t>Anzahl</a:t>
            </a:r>
            <a:r>
              <a:rPr lang="en-US" sz="2800" dirty="0" smtClean="0"/>
              <a:t> der </a:t>
            </a:r>
            <a:r>
              <a:rPr lang="en-US" sz="2800" dirty="0" err="1" smtClean="0"/>
              <a:t>Vergleiche</a:t>
            </a:r>
            <a:r>
              <a:rPr lang="en-US" sz="2800" dirty="0" smtClean="0"/>
              <a:t> </a:t>
            </a:r>
            <a:r>
              <a:rPr lang="en-US" sz="2800" dirty="0" err="1" smtClean="0"/>
              <a:t>für</a:t>
            </a:r>
            <a:r>
              <a:rPr lang="en-US" sz="2800" dirty="0" smtClean="0"/>
              <a:t> </a:t>
            </a:r>
            <a:r>
              <a:rPr lang="en-US" sz="2800" dirty="0" err="1" smtClean="0"/>
              <a:t>einen</a:t>
            </a:r>
            <a:r>
              <a:rPr lang="en-US" sz="2800" dirty="0" smtClean="0"/>
              <a:t> </a:t>
            </a:r>
            <a:r>
              <a:rPr lang="en-US" sz="2800" dirty="0" err="1" smtClean="0"/>
              <a:t>Eimer</a:t>
            </a:r>
            <a:r>
              <a:rPr lang="en-US" sz="2800" dirty="0" smtClean="0"/>
              <a:t> </a:t>
            </a:r>
            <a:r>
              <a:rPr lang="en-US" sz="2800" dirty="0" err="1" smtClean="0"/>
              <a:t>mit</a:t>
            </a:r>
            <a:r>
              <a:rPr lang="en-US" sz="2800" dirty="0" smtClean="0"/>
              <a:t> m </a:t>
            </a:r>
            <a:r>
              <a:rPr lang="en-US" sz="2800" dirty="0" err="1" smtClean="0"/>
              <a:t>Schlüsseln</a:t>
            </a:r>
            <a:endParaRPr lang="en-US" sz="2800" dirty="0"/>
          </a:p>
          <a:p>
            <a:r>
              <a:rPr lang="en-US" sz="2800" dirty="0" err="1" smtClean="0"/>
              <a:t>Setze</a:t>
            </a:r>
            <a:r>
              <a:rPr lang="en-US" sz="2800" dirty="0" smtClean="0"/>
              <a:t> </a:t>
            </a:r>
            <a:r>
              <a:rPr lang="en-US" sz="2800" dirty="0" err="1" smtClean="0"/>
              <a:t>n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auf die </a:t>
            </a:r>
            <a:r>
              <a:rPr lang="en-US" sz="2800" dirty="0" err="1" smtClean="0"/>
              <a:t>Anzahl</a:t>
            </a:r>
            <a:r>
              <a:rPr lang="en-US" sz="2800" dirty="0" smtClean="0"/>
              <a:t> der </a:t>
            </a:r>
            <a:r>
              <a:rPr lang="en-US" sz="2800" dirty="0" err="1" smtClean="0"/>
              <a:t>Schlüssel</a:t>
            </a:r>
            <a:r>
              <a:rPr lang="en-US" sz="2800" dirty="0" smtClean="0"/>
              <a:t> </a:t>
            </a:r>
            <a:r>
              <a:rPr lang="en-US" sz="2800" dirty="0" err="1" smtClean="0"/>
              <a:t>im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-ten </a:t>
            </a:r>
            <a:r>
              <a:rPr lang="en-US" sz="2800" dirty="0" err="1" smtClean="0"/>
              <a:t>Eimer</a:t>
            </a:r>
            <a:endParaRPr lang="en-US" sz="2800" dirty="0"/>
          </a:p>
          <a:p>
            <a:r>
              <a:rPr lang="en-US" sz="2800" dirty="0" err="1" smtClean="0"/>
              <a:t>Gesamtzahl</a:t>
            </a:r>
            <a:r>
              <a:rPr lang="en-US" sz="2800" dirty="0" smtClean="0"/>
              <a:t> der </a:t>
            </a:r>
            <a:r>
              <a:rPr lang="en-US" sz="2800" dirty="0" err="1" smtClean="0"/>
              <a:t>Vergleiche</a:t>
            </a:r>
            <a:r>
              <a:rPr lang="en-US" sz="2800" dirty="0" smtClean="0"/>
              <a:t> </a:t>
            </a:r>
            <a:r>
              <a:rPr lang="en-US" sz="2800" dirty="0"/>
              <a:t>= ∑</a:t>
            </a:r>
            <a:r>
              <a:rPr lang="en-US" sz="2800" baseline="30000" dirty="0" err="1"/>
              <a:t>k</a:t>
            </a:r>
            <a:r>
              <a:rPr lang="en-US" sz="2800" baseline="-25000" dirty="0" err="1"/>
              <a:t>i</a:t>
            </a:r>
            <a:r>
              <a:rPr lang="en-US" sz="2800" baseline="-25000" dirty="0"/>
              <a:t>=1</a:t>
            </a:r>
            <a:r>
              <a:rPr lang="en-US" sz="2800" dirty="0"/>
              <a:t> S(</a:t>
            </a:r>
            <a:r>
              <a:rPr lang="en-US" sz="2800" dirty="0" err="1"/>
              <a:t>n</a:t>
            </a:r>
            <a:r>
              <a:rPr lang="en-US" sz="2800" baseline="-25000" dirty="0" err="1"/>
              <a:t>i</a:t>
            </a:r>
            <a:r>
              <a:rPr lang="en-US" sz="2800" dirty="0" smtClean="0"/>
              <a:t>) </a:t>
            </a:r>
            <a:r>
              <a:rPr lang="en-US" sz="2800" dirty="0" err="1" smtClean="0"/>
              <a:t>bei</a:t>
            </a:r>
            <a:r>
              <a:rPr lang="en-US" sz="2800" dirty="0" smtClean="0"/>
              <a:t> k </a:t>
            </a:r>
            <a:r>
              <a:rPr lang="en-US" sz="2800" dirty="0" err="1" smtClean="0"/>
              <a:t>Eimern</a:t>
            </a:r>
            <a:endParaRPr lang="en-US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66</a:t>
            </a:fld>
            <a:endParaRPr lang="de-DE" dirty="0"/>
          </a:p>
        </p:txBody>
      </p:sp>
      <p:pic>
        <p:nvPicPr>
          <p:cNvPr id="2" name="Bild 1" descr="bkt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268760"/>
            <a:ext cx="7839968" cy="1837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058104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Analyse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err="1" smtClean="0"/>
              <a:t>Sei</a:t>
            </a:r>
            <a:r>
              <a:rPr lang="en-US" sz="3200" dirty="0" smtClean="0"/>
              <a:t> </a:t>
            </a:r>
            <a:r>
              <a:rPr lang="en-US" sz="3200" dirty="0"/>
              <a:t>S(m)=</a:t>
            </a:r>
            <a:r>
              <a:rPr lang="el-GR" sz="3200" dirty="0">
                <a:cs typeface="Arial" charset="0"/>
              </a:rPr>
              <a:t>Θ</a:t>
            </a:r>
            <a:r>
              <a:rPr lang="en-US" sz="3200" dirty="0"/>
              <a:t>(m </a:t>
            </a:r>
            <a:r>
              <a:rPr lang="en-US" sz="3200" dirty="0" smtClean="0"/>
              <a:t>log m)</a:t>
            </a: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 smtClean="0"/>
              <a:t>Falls die </a:t>
            </a:r>
            <a:r>
              <a:rPr lang="en-US" sz="3200" dirty="0" err="1" smtClean="0"/>
              <a:t>Schlüssel</a:t>
            </a:r>
            <a:r>
              <a:rPr lang="en-US" sz="3200" dirty="0"/>
              <a:t> </a:t>
            </a:r>
            <a:r>
              <a:rPr lang="en-US" sz="3200" dirty="0" err="1" smtClean="0"/>
              <a:t>gleichmäßig</a:t>
            </a:r>
            <a:r>
              <a:rPr lang="en-US" sz="3200" dirty="0" smtClean="0"/>
              <a:t> </a:t>
            </a:r>
            <a:r>
              <a:rPr lang="en-US" sz="3200" dirty="0" err="1" smtClean="0"/>
              <a:t>verteilt</a:t>
            </a:r>
            <a:r>
              <a:rPr lang="en-US" sz="3200" dirty="0" smtClean="0"/>
              <a:t> </a:t>
            </a:r>
            <a:r>
              <a:rPr lang="en-US" sz="3200" dirty="0" err="1" smtClean="0"/>
              <a:t>sind</a:t>
            </a:r>
            <a:r>
              <a:rPr lang="en-US" sz="3200" dirty="0" smtClean="0"/>
              <a:t>, </a:t>
            </a:r>
            <a:r>
              <a:rPr lang="en-US" sz="3200" dirty="0" err="1" smtClean="0"/>
              <a:t>beträgt</a:t>
            </a:r>
            <a:r>
              <a:rPr lang="en-US" sz="3200" dirty="0" smtClean="0"/>
              <a:t> die </a:t>
            </a:r>
            <a:r>
              <a:rPr lang="en-US" sz="3200" dirty="0" err="1" smtClean="0"/>
              <a:t>Eimergröße</a:t>
            </a:r>
            <a:r>
              <a:rPr lang="en-US" sz="3200" dirty="0" smtClean="0"/>
              <a:t>  n</a:t>
            </a:r>
            <a:r>
              <a:rPr lang="en-US" sz="3200" dirty="0"/>
              <a:t>/k</a:t>
            </a:r>
          </a:p>
          <a:p>
            <a:pPr>
              <a:lnSpc>
                <a:spcPct val="90000"/>
              </a:lnSpc>
            </a:pPr>
            <a:r>
              <a:rPr lang="en-US" sz="3000" dirty="0" err="1" smtClean="0"/>
              <a:t>Gesamtzahl</a:t>
            </a:r>
            <a:r>
              <a:rPr lang="en-US" sz="3000" dirty="0" smtClean="0"/>
              <a:t> der </a:t>
            </a:r>
            <a:r>
              <a:rPr lang="en-US" sz="3000" dirty="0" err="1" smtClean="0"/>
              <a:t>Vergleiche</a:t>
            </a:r>
            <a:endParaRPr lang="en-US" sz="3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		</a:t>
            </a:r>
            <a:r>
              <a:rPr lang="en-US" sz="3000" dirty="0"/>
              <a:t>= k(n/k) log(n/k)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000" dirty="0"/>
              <a:t>   		 = n log(n/k</a:t>
            </a:r>
            <a:r>
              <a:rPr lang="en-US" sz="30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Falls </a:t>
            </a:r>
            <a:r>
              <a:rPr lang="en-US" sz="3000" dirty="0"/>
              <a:t>k=n/10 , </a:t>
            </a:r>
            <a:r>
              <a:rPr lang="en-US" sz="3000" dirty="0" err="1" smtClean="0"/>
              <a:t>dann</a:t>
            </a:r>
            <a:r>
              <a:rPr lang="en-US" sz="3000" dirty="0" smtClean="0"/>
              <a:t> </a:t>
            </a:r>
            <a:r>
              <a:rPr lang="en-US" sz="3000" dirty="0" err="1" smtClean="0"/>
              <a:t>reichen</a:t>
            </a:r>
            <a:r>
              <a:rPr lang="en-US" sz="3000" dirty="0" smtClean="0"/>
              <a:t> n </a:t>
            </a:r>
            <a:r>
              <a:rPr lang="en-US" sz="3000" dirty="0"/>
              <a:t>log(10) </a:t>
            </a:r>
            <a:r>
              <a:rPr lang="en-US" sz="3000" dirty="0" err="1" smtClean="0"/>
              <a:t>Vergleiche</a:t>
            </a:r>
            <a:r>
              <a:rPr lang="en-US" sz="3000" dirty="0" smtClean="0"/>
              <a:t> (</a:t>
            </a:r>
            <a:r>
              <a:rPr lang="en-US" sz="3000" dirty="0" err="1" smtClean="0"/>
              <a:t>Laufzeit</a:t>
            </a:r>
            <a:r>
              <a:rPr lang="en-US" sz="3000" dirty="0" smtClean="0"/>
              <a:t> </a:t>
            </a:r>
            <a:r>
              <a:rPr lang="en-US" sz="3000" dirty="0" err="1" smtClean="0"/>
              <a:t>ist</a:t>
            </a:r>
            <a:r>
              <a:rPr lang="en-US" sz="3000" dirty="0" smtClean="0"/>
              <a:t> linear in n)</a:t>
            </a:r>
            <a:endParaRPr lang="en-US" sz="3000" dirty="0">
              <a:latin typeface="Arial Black" charset="0"/>
            </a:endParaRP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554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Lineare Sortierung: Einsicht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Je mehr man über das Problem weiß, desto eher kann man einen optimalen Algorithmus entwerfen</a:t>
            </a:r>
          </a:p>
          <a:p>
            <a:r>
              <a:rPr lang="de-DE" dirty="0" smtClean="0"/>
              <a:t>Gesucht </a:t>
            </a:r>
            <a:r>
              <a:rPr lang="de-DE" dirty="0"/>
              <a:t>ist ein Verfahren </a:t>
            </a:r>
            <a:r>
              <a:rPr lang="de-DE" b="1" dirty="0"/>
              <a:t>S</a:t>
            </a:r>
            <a:r>
              <a:rPr lang="de-DE" dirty="0"/>
              <a:t>, so dass</a:t>
            </a:r>
            <a:br>
              <a:rPr lang="de-DE" dirty="0"/>
            </a:br>
            <a:r>
              <a:rPr lang="de-DE" b="1" dirty="0"/>
              <a:t>{ P } S { Q } </a:t>
            </a:r>
            <a:r>
              <a:rPr lang="de-DE" dirty="0"/>
              <a:t>gilt (Notation nach </a:t>
            </a:r>
            <a:r>
              <a:rPr lang="de-DE" dirty="0">
                <a:solidFill>
                  <a:srgbClr val="0000FF"/>
                </a:solidFill>
              </a:rPr>
              <a:t>Hoare</a:t>
            </a:r>
            <a:r>
              <a:rPr lang="de-DE" dirty="0"/>
              <a:t>)</a:t>
            </a:r>
          </a:p>
          <a:p>
            <a:pPr lvl="1"/>
            <a:r>
              <a:rPr lang="de-DE" dirty="0"/>
              <a:t>Vorbedingung: </a:t>
            </a:r>
            <a:r>
              <a:rPr lang="de-DE" b="1" dirty="0"/>
              <a:t>P </a:t>
            </a:r>
            <a:r>
              <a:rPr lang="de-DE" b="1" dirty="0" smtClean="0"/>
              <a:t>=?</a:t>
            </a:r>
            <a:endParaRPr lang="de-DE" dirty="0"/>
          </a:p>
          <a:p>
            <a:pPr lvl="1"/>
            <a:r>
              <a:rPr lang="de-DE" dirty="0" smtClean="0"/>
              <a:t>Invarianten („Axiome“): </a:t>
            </a:r>
            <a:r>
              <a:rPr lang="de-DE" b="1" dirty="0" smtClean="0"/>
              <a:t>I = ?</a:t>
            </a:r>
          </a:p>
          <a:p>
            <a:pPr lvl="1"/>
            <a:r>
              <a:rPr lang="de-DE" dirty="0" smtClean="0"/>
              <a:t>Nachbedingung</a:t>
            </a:r>
            <a:r>
              <a:rPr lang="de-DE" dirty="0"/>
              <a:t>: </a:t>
            </a:r>
            <a:r>
              <a:rPr lang="de-DE" b="1" dirty="0"/>
              <a:t>Q = ∀1≤i&lt;</a:t>
            </a:r>
            <a:r>
              <a:rPr lang="de-DE" b="1" dirty="0" err="1"/>
              <a:t>j≤n</a:t>
            </a:r>
            <a:r>
              <a:rPr lang="de-DE" b="1" dirty="0"/>
              <a:t>: A[i] ≤ A[</a:t>
            </a:r>
            <a:r>
              <a:rPr lang="de-DE" b="1" dirty="0" err="1"/>
              <a:t>j</a:t>
            </a:r>
            <a:r>
              <a:rPr lang="de-DE" b="1" dirty="0" smtClean="0"/>
              <a:t>]</a:t>
            </a:r>
            <a:endParaRPr lang="de-DE" dirty="0" smtClean="0"/>
          </a:p>
          <a:p>
            <a:pPr lvl="1"/>
            <a:r>
              <a:rPr lang="de-DE" dirty="0" smtClean="0"/>
              <a:t>Nebenbedingungen: </a:t>
            </a:r>
            <a:r>
              <a:rPr lang="de-DE" b="1" dirty="0" smtClean="0"/>
              <a:t>?</a:t>
            </a:r>
            <a:endParaRPr lang="de-DE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946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>
                <a:ea typeface="ＭＳ Ｐゴシック" charset="0"/>
              </a:rPr>
              <a:t>Zusammenfassung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</a:pPr>
            <a:r>
              <a:rPr lang="de-DE" dirty="0" smtClean="0"/>
              <a:t>Bisher behandelt:</a:t>
            </a:r>
          </a:p>
          <a:p>
            <a:pPr lvl="1">
              <a:spcBef>
                <a:spcPts val="500"/>
              </a:spcBef>
            </a:pPr>
            <a:r>
              <a:rPr lang="de-DE" dirty="0" smtClean="0"/>
              <a:t>Sortieren durch Vergleichen (vorige Sitzungen)</a:t>
            </a:r>
          </a:p>
          <a:p>
            <a:pPr lvl="1">
              <a:spcBef>
                <a:spcPts val="500"/>
              </a:spcBef>
            </a:pPr>
            <a:r>
              <a:rPr lang="de-DE" dirty="0" smtClean="0"/>
              <a:t>Sortieren durch Verteilen (lineares Sortieren)</a:t>
            </a:r>
          </a:p>
          <a:p>
            <a:pPr lvl="1">
              <a:spcBef>
                <a:spcPts val="500"/>
              </a:spcBef>
            </a:pPr>
            <a:r>
              <a:rPr lang="de-DE" dirty="0" smtClean="0"/>
              <a:t>Prioritätswarteschlangen als Nutzung von </a:t>
            </a:r>
            <a:r>
              <a:rPr lang="de-DE" dirty="0" err="1" smtClean="0"/>
              <a:t>MaxHeaps</a:t>
            </a:r>
            <a:endParaRPr lang="de-DE" dirty="0" smtClean="0"/>
          </a:p>
          <a:p>
            <a:pPr>
              <a:spcBef>
                <a:spcPts val="500"/>
              </a:spcBef>
            </a:pPr>
            <a:r>
              <a:rPr lang="de-DE" dirty="0" smtClean="0"/>
              <a:t>Es kommt:</a:t>
            </a:r>
          </a:p>
          <a:p>
            <a:pPr lvl="1">
              <a:spcBef>
                <a:spcPts val="500"/>
              </a:spcBef>
            </a:pPr>
            <a:r>
              <a:rPr lang="de-DE" dirty="0" err="1" smtClean="0"/>
              <a:t>MinHeaps</a:t>
            </a:r>
            <a:r>
              <a:rPr lang="de-DE" dirty="0" smtClean="0"/>
              <a:t> (zum Vergleich mal anders herum)</a:t>
            </a:r>
          </a:p>
          <a:p>
            <a:pPr lvl="1">
              <a:spcBef>
                <a:spcPts val="500"/>
              </a:spcBef>
            </a:pPr>
            <a:r>
              <a:rPr lang="de-DE" dirty="0" err="1" smtClean="0"/>
              <a:t>Binomiale</a:t>
            </a:r>
            <a:r>
              <a:rPr lang="de-DE" dirty="0" smtClean="0"/>
              <a:t> Heaps (effiziente Vereinigung von Heaps)</a:t>
            </a:r>
          </a:p>
          <a:p>
            <a:pPr lvl="1">
              <a:spcBef>
                <a:spcPts val="500"/>
              </a:spcBef>
            </a:pPr>
            <a:r>
              <a:rPr lang="de-DE" dirty="0" err="1" smtClean="0"/>
              <a:t>Fibonacci</a:t>
            </a:r>
            <a:r>
              <a:rPr lang="de-DE" dirty="0" smtClean="0"/>
              <a:t> Heaps (Einführung der amortisierten Analyse)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024566"/>
              </p:ext>
            </p:extLst>
          </p:nvPr>
        </p:nvGraphicFramePr>
        <p:xfrm>
          <a:off x="7956376" y="260648"/>
          <a:ext cx="900098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4" name="Clip" r:id="rId3" imgW="2221595" imgH="3937487" progId="MS_ClipArt_Gallery.2">
                  <p:embed/>
                </p:oleObj>
              </mc:Choice>
              <mc:Fallback>
                <p:oleObj name="Clip" r:id="rId3" imgW="2221595" imgH="3937487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376" y="260648"/>
                        <a:ext cx="900098" cy="172819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4F08ACC5-0C12-5A40-8FF7-76A23673B596}" type="slidenum">
              <a:rPr lang="de-DE" smtClean="0"/>
              <a:pPr>
                <a:defRPr/>
              </a:pPr>
              <a:t>69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547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Intuition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2971800" y="1981200"/>
            <a:ext cx="426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6934200" y="1981200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8858" name="Rectangle 10"/>
          <p:cNvSpPr>
            <a:spLocks noChangeArrowheads="1"/>
          </p:cNvSpPr>
          <p:nvPr/>
        </p:nvSpPr>
        <p:spPr bwMode="auto">
          <a:xfrm>
            <a:off x="6188075" y="1981200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8863" name="Rectangle 15"/>
          <p:cNvSpPr>
            <a:spLocks noChangeArrowheads="1"/>
          </p:cNvSpPr>
          <p:nvPr/>
        </p:nvSpPr>
        <p:spPr bwMode="auto">
          <a:xfrm>
            <a:off x="5610225" y="1981200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8866" name="Rectangle 18"/>
          <p:cNvSpPr>
            <a:spLocks noChangeArrowheads="1"/>
          </p:cNvSpPr>
          <p:nvPr/>
        </p:nvSpPr>
        <p:spPr bwMode="auto">
          <a:xfrm>
            <a:off x="4816475" y="1981200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8867" name="Text Box 19"/>
          <p:cNvSpPr txBox="1">
            <a:spLocks noChangeArrowheads="1"/>
          </p:cNvSpPr>
          <p:nvPr/>
        </p:nvSpPr>
        <p:spPr bwMode="auto">
          <a:xfrm>
            <a:off x="4740275" y="163671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75</a:t>
            </a:r>
          </a:p>
        </p:txBody>
      </p:sp>
      <p:sp>
        <p:nvSpPr>
          <p:cNvPr id="78868" name="Text Box 20"/>
          <p:cNvSpPr txBox="1">
            <a:spLocks noChangeArrowheads="1"/>
          </p:cNvSpPr>
          <p:nvPr/>
        </p:nvSpPr>
        <p:spPr bwMode="auto">
          <a:xfrm>
            <a:off x="5553075" y="1614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85</a:t>
            </a:r>
          </a:p>
        </p:txBody>
      </p:sp>
      <p:sp>
        <p:nvSpPr>
          <p:cNvPr id="78869" name="Text Box 21"/>
          <p:cNvSpPr txBox="1">
            <a:spLocks noChangeArrowheads="1"/>
          </p:cNvSpPr>
          <p:nvPr/>
        </p:nvSpPr>
        <p:spPr bwMode="auto">
          <a:xfrm>
            <a:off x="6130925" y="1614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90</a:t>
            </a:r>
          </a:p>
        </p:txBody>
      </p:sp>
      <p:sp>
        <p:nvSpPr>
          <p:cNvPr id="78870" name="Text Box 22"/>
          <p:cNvSpPr txBox="1">
            <a:spLocks noChangeArrowheads="1"/>
          </p:cNvSpPr>
          <p:nvPr/>
        </p:nvSpPr>
        <p:spPr bwMode="auto">
          <a:xfrm>
            <a:off x="6800850" y="1614488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100</a:t>
            </a:r>
          </a:p>
        </p:txBody>
      </p:sp>
      <p:sp>
        <p:nvSpPr>
          <p:cNvPr id="78871" name="AutoShape 23"/>
          <p:cNvSpPr>
            <a:spLocks/>
          </p:cNvSpPr>
          <p:nvPr/>
        </p:nvSpPr>
        <p:spPr bwMode="auto">
          <a:xfrm rot="-5400000">
            <a:off x="3962400" y="1600200"/>
            <a:ext cx="228600" cy="2057400"/>
          </a:xfrm>
          <a:prstGeom prst="leftBrace">
            <a:avLst>
              <a:gd name="adj1" fmla="val 7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8872" name="Text Box 24"/>
          <p:cNvSpPr txBox="1">
            <a:spLocks noChangeArrowheads="1"/>
          </p:cNvSpPr>
          <p:nvPr/>
        </p:nvSpPr>
        <p:spPr bwMode="auto">
          <a:xfrm>
            <a:off x="1691680" y="2779713"/>
            <a:ext cx="697505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50 </a:t>
            </a:r>
            <a:r>
              <a:rPr lang="en-US" dirty="0" err="1" smtClean="0"/>
              <a:t>Studierende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Score </a:t>
            </a:r>
            <a:r>
              <a:rPr lang="en-US" dirty="0" smtClean="0">
                <a:cs typeface="Arial" charset="0"/>
              </a:rPr>
              <a:t>≤</a:t>
            </a:r>
            <a:r>
              <a:rPr lang="en-US" dirty="0" smtClean="0"/>
              <a:t> </a:t>
            </a:r>
            <a:r>
              <a:rPr lang="en-US" dirty="0"/>
              <a:t>75</a:t>
            </a:r>
          </a:p>
          <a:p>
            <a:r>
              <a:rPr lang="en-US" dirty="0" smtClean="0"/>
              <a:t>Was </a:t>
            </a:r>
            <a:r>
              <a:rPr lang="en-US" dirty="0" err="1" smtClean="0"/>
              <a:t>ist</a:t>
            </a:r>
            <a:r>
              <a:rPr lang="en-US" dirty="0" smtClean="0"/>
              <a:t> der Rang (von </a:t>
            </a:r>
            <a:r>
              <a:rPr lang="en-US" dirty="0" err="1" smtClean="0"/>
              <a:t>klein</a:t>
            </a:r>
            <a:r>
              <a:rPr lang="en-US" dirty="0" smtClean="0"/>
              <a:t> auf </a:t>
            </a:r>
            <a:r>
              <a:rPr lang="en-US" dirty="0" err="1" smtClean="0"/>
              <a:t>groß</a:t>
            </a:r>
            <a:r>
              <a:rPr lang="en-US" dirty="0" smtClean="0"/>
              <a:t>)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einen</a:t>
            </a:r>
            <a:r>
              <a:rPr lang="en-US" dirty="0" smtClean="0"/>
              <a:t> </a:t>
            </a:r>
            <a:r>
              <a:rPr lang="en-US" dirty="0" err="1" smtClean="0"/>
              <a:t>Studenten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Score 75</a:t>
            </a:r>
            <a:r>
              <a:rPr lang="en-US" dirty="0"/>
              <a:t>?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78873" name="AutoShape 25"/>
          <p:cNvSpPr>
            <a:spLocks/>
          </p:cNvSpPr>
          <p:nvPr/>
        </p:nvSpPr>
        <p:spPr bwMode="auto">
          <a:xfrm rot="-5400000">
            <a:off x="4648200" y="2362200"/>
            <a:ext cx="228600" cy="3429000"/>
          </a:xfrm>
          <a:prstGeom prst="leftBrace">
            <a:avLst>
              <a:gd name="adj1" fmla="val 1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8874" name="Text Box 26"/>
          <p:cNvSpPr txBox="1">
            <a:spLocks noChangeArrowheads="1"/>
          </p:cNvSpPr>
          <p:nvPr/>
        </p:nvSpPr>
        <p:spPr bwMode="auto">
          <a:xfrm>
            <a:off x="2209800" y="4191000"/>
            <a:ext cx="512586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200 </a:t>
            </a:r>
            <a:r>
              <a:rPr lang="en-US" dirty="0" err="1" smtClean="0"/>
              <a:t>Studierende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Score </a:t>
            </a:r>
            <a:r>
              <a:rPr lang="en-US" dirty="0">
                <a:cs typeface="Arial" charset="0"/>
              </a:rPr>
              <a:t>≤</a:t>
            </a:r>
            <a:r>
              <a:rPr lang="en-US" dirty="0"/>
              <a:t> 90</a:t>
            </a:r>
          </a:p>
          <a:p>
            <a:r>
              <a:rPr lang="en-US" dirty="0"/>
              <a:t>Was </a:t>
            </a:r>
            <a:r>
              <a:rPr lang="en-US" dirty="0" err="1"/>
              <a:t>ist</a:t>
            </a:r>
            <a:r>
              <a:rPr lang="en-US" dirty="0"/>
              <a:t> der Rang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/>
              <a:t>einen</a:t>
            </a:r>
            <a:r>
              <a:rPr lang="en-US" dirty="0"/>
              <a:t> </a:t>
            </a:r>
            <a:r>
              <a:rPr lang="en-US" dirty="0" err="1"/>
              <a:t>Studenten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Score </a:t>
            </a:r>
            <a:r>
              <a:rPr lang="en-US" dirty="0" smtClean="0"/>
              <a:t>90</a:t>
            </a:r>
            <a:r>
              <a:rPr lang="en-US" dirty="0"/>
              <a:t>?</a:t>
            </a:r>
          </a:p>
        </p:txBody>
      </p:sp>
      <p:sp>
        <p:nvSpPr>
          <p:cNvPr id="78875" name="Rectangle 27"/>
          <p:cNvSpPr>
            <a:spLocks noChangeArrowheads="1"/>
          </p:cNvSpPr>
          <p:nvPr/>
        </p:nvSpPr>
        <p:spPr bwMode="auto">
          <a:xfrm>
            <a:off x="8382000" y="35052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</a:rPr>
              <a:t>50</a:t>
            </a:r>
          </a:p>
        </p:txBody>
      </p:sp>
      <p:sp>
        <p:nvSpPr>
          <p:cNvPr id="78876" name="Rectangle 28"/>
          <p:cNvSpPr>
            <a:spLocks noChangeArrowheads="1"/>
          </p:cNvSpPr>
          <p:nvPr/>
        </p:nvSpPr>
        <p:spPr bwMode="auto">
          <a:xfrm>
            <a:off x="7391400" y="4934496"/>
            <a:ext cx="127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</a:rPr>
              <a:t>200 or 199</a:t>
            </a:r>
          </a:p>
        </p:txBody>
      </p:sp>
      <p:sp>
        <p:nvSpPr>
          <p:cNvPr id="1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8454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71" grpId="0" animBg="1"/>
      <p:bldP spid="78872" grpId="0"/>
      <p:bldP spid="78873" grpId="0" animBg="1"/>
      <p:bldP spid="78874" grpId="0"/>
      <p:bldP spid="78875" grpId="0"/>
      <p:bldP spid="788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137864" y="1600200"/>
            <a:ext cx="8610600" cy="990600"/>
          </a:xfrm>
          <a:prstGeom prst="rect">
            <a:avLst/>
          </a:prstGeom>
          <a:solidFill>
            <a:schemeClr val="accent1"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52400" y="3581400"/>
            <a:ext cx="8610600" cy="990600"/>
          </a:xfrm>
          <a:prstGeom prst="rect">
            <a:avLst/>
          </a:prstGeom>
          <a:solidFill>
            <a:schemeClr val="accent1"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152400" y="2590800"/>
            <a:ext cx="8610600" cy="990600"/>
          </a:xfrm>
          <a:prstGeom prst="rect">
            <a:avLst/>
          </a:prstGeom>
          <a:solidFill>
            <a:schemeClr val="accent1"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152400" y="4572000"/>
            <a:ext cx="8610600" cy="1447800"/>
          </a:xfrm>
          <a:prstGeom prst="rect">
            <a:avLst/>
          </a:prstGeom>
          <a:solidFill>
            <a:schemeClr val="accent1"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Counting-Sort</a:t>
            </a:r>
            <a:endParaRPr lang="en-US" dirty="0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42900" y="1541463"/>
            <a:ext cx="88011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 smtClean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+ 1</a:t>
            </a:r>
            <a:r>
              <a:rPr lang="en-US" sz="3200" dirty="0">
                <a:latin typeface="Times New Roman" charset="0"/>
                <a:cs typeface="Arial Unicode MS" charset="0"/>
              </a:rPr>
              <a:t>	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=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+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–1]</a:t>
            </a:r>
            <a:r>
              <a:rPr lang="en-US" sz="3200" dirty="0">
                <a:latin typeface="Times New Roman" charset="0"/>
                <a:cs typeface="Arial Unicode MS" charset="0"/>
              </a:rPr>
              <a:t>	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</a:t>
            </a:r>
            <a:r>
              <a:rPr lang="en-US" sz="3200" dirty="0" smtClean="0">
                <a:solidFill>
                  <a:srgbClr val="008380"/>
                </a:solidFill>
                <a:latin typeface="Symbol" charset="0"/>
                <a:cs typeface="Arial Unicode MS" charset="0"/>
              </a:rPr>
              <a:t>≤</a:t>
            </a:r>
            <a:r>
              <a:rPr lang="en-US" sz="3200" dirty="0" smtClean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7625" y="1584325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1.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63500" y="25590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65088" y="35369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3.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66675" y="4506913"/>
            <a:ext cx="860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5943600" y="1752600"/>
            <a:ext cx="1295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 smtClean="0"/>
              <a:t>Initialisiere</a:t>
            </a:r>
            <a:endParaRPr lang="en-US" dirty="0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5943600" y="2590800"/>
            <a:ext cx="1295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 smtClean="0"/>
              <a:t>Zähle</a:t>
            </a: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943600" y="3581400"/>
            <a:ext cx="2286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 smtClean="0"/>
              <a:t>Bestimme</a:t>
            </a:r>
            <a:r>
              <a:rPr lang="en-US" dirty="0" smtClean="0"/>
              <a:t> </a:t>
            </a:r>
            <a:r>
              <a:rPr lang="en-US" dirty="0" err="1" smtClean="0"/>
              <a:t>Summe</a:t>
            </a:r>
            <a:endParaRPr lang="en-US" dirty="0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943600" y="4648200"/>
            <a:ext cx="1295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 smtClean="0"/>
              <a:t>Ordne</a:t>
            </a:r>
            <a:r>
              <a:rPr lang="en-US" dirty="0" smtClean="0"/>
              <a:t> </a:t>
            </a:r>
            <a:r>
              <a:rPr lang="en-US" dirty="0" err="1" smtClean="0"/>
              <a:t>neu</a:t>
            </a:r>
            <a:endParaRPr lang="en-US" dirty="0"/>
          </a:p>
        </p:txBody>
      </p:sp>
      <p:sp>
        <p:nvSpPr>
          <p:cNvPr id="1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68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animBg="1"/>
      <p:bldP spid="23564" grpId="0" animBg="1"/>
      <p:bldP spid="23562" grpId="0" animBg="1"/>
      <p:bldP spid="23566" grpId="0" animBg="1"/>
      <p:bldP spid="23561" grpId="0" animBg="1"/>
      <p:bldP spid="23563" grpId="0" animBg="1"/>
      <p:bldP spid="23565" grpId="0" animBg="1"/>
      <p:bldP spid="2356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</a:t>
            </a:r>
            <a:r>
              <a:rPr lang="en-US" dirty="0" smtClean="0"/>
              <a:t>-Sort </a:t>
            </a:r>
            <a:r>
              <a:rPr lang="en-US" dirty="0" err="1" smtClean="0"/>
              <a:t>Beispiel</a:t>
            </a:r>
            <a:endParaRPr lang="en-US" dirty="0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5621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23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699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2893</Words>
  <Application>Microsoft Macintosh PowerPoint</Application>
  <PresentationFormat>On-screen Show (4:3)</PresentationFormat>
  <Paragraphs>1156</Paragraphs>
  <Slides>69</Slides>
  <Notes>50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69</vt:i4>
      </vt:variant>
    </vt:vector>
  </HeadingPairs>
  <TitlesOfParts>
    <vt:vector size="81" baseType="lpstr">
      <vt:lpstr>Arial Black</vt:lpstr>
      <vt:lpstr>Arial Unicode MS</vt:lpstr>
      <vt:lpstr>Calibri</vt:lpstr>
      <vt:lpstr>ＭＳ Ｐゴシック</vt:lpstr>
      <vt:lpstr>Myriad Pro</vt:lpstr>
      <vt:lpstr>Symbol</vt:lpstr>
      <vt:lpstr>Times New Roman</vt:lpstr>
      <vt:lpstr>Wingdings</vt:lpstr>
      <vt:lpstr>Arial</vt:lpstr>
      <vt:lpstr>7_Standarddesign</vt:lpstr>
      <vt:lpstr>Arbeitsblatt</vt:lpstr>
      <vt:lpstr>Clip</vt:lpstr>
      <vt:lpstr>Algorithmen und Datenstrukturen</vt:lpstr>
      <vt:lpstr>Sortierung in linearer Zeit</vt:lpstr>
      <vt:lpstr>Danksagung</vt:lpstr>
      <vt:lpstr>Sortieren durch Zählen / Counting-Sort</vt:lpstr>
      <vt:lpstr>Counting-Sort</vt:lpstr>
      <vt:lpstr>Intuition</vt:lpstr>
      <vt:lpstr>Intuition</vt:lpstr>
      <vt:lpstr>Counting-Sort</vt:lpstr>
      <vt:lpstr>Counting-Sort Beispiel</vt:lpstr>
      <vt:lpstr>Schleife 1: Initialisierung</vt:lpstr>
      <vt:lpstr>Schleife 2: Zähle</vt:lpstr>
      <vt:lpstr>Schleife 2: Zähle</vt:lpstr>
      <vt:lpstr>Schleife 2: Zähle</vt:lpstr>
      <vt:lpstr>Schleife 2: Zähle</vt:lpstr>
      <vt:lpstr>Schleife 2: Zähle</vt:lpstr>
      <vt:lpstr>Schleife 3: Berechne Summe</vt:lpstr>
      <vt:lpstr>Schleife 3: Berechne Summe</vt:lpstr>
      <vt:lpstr>Schleife 3: Berechne Summe</vt:lpstr>
      <vt:lpstr>Schleife 4: Ordne neu</vt:lpstr>
      <vt:lpstr>Schleife 4: Ordne neu</vt:lpstr>
      <vt:lpstr>Schleife 4: Ordne neu</vt:lpstr>
      <vt:lpstr>Schleife 4: Ordne neu</vt:lpstr>
      <vt:lpstr>Schleife 4: Ordne neu</vt:lpstr>
      <vt:lpstr>Schleife 4: Ordne neu</vt:lpstr>
      <vt:lpstr>Schleife 4: Ordne neu</vt:lpstr>
      <vt:lpstr>Schleife 4: Ordne neu</vt:lpstr>
      <vt:lpstr>Schleife 4: Ordne neu</vt:lpstr>
      <vt:lpstr>Schleife 4: Ordne neu</vt:lpstr>
      <vt:lpstr>Counting-Sort Algorithmus</vt:lpstr>
      <vt:lpstr>Analyse</vt:lpstr>
      <vt:lpstr>Laufzeit: Wodurch wird sie reduziert?</vt:lpstr>
      <vt:lpstr>Stabiles Sortieren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Stabiles Sortieren</vt:lpstr>
      <vt:lpstr>Wie kann man sehr große Zahlen sortieren?</vt:lpstr>
      <vt:lpstr>Radix-Sort</vt:lpstr>
      <vt:lpstr>Radix-Sort: Illustration</vt:lpstr>
      <vt:lpstr>Radix-Sort: Illustration</vt:lpstr>
      <vt:lpstr>Radix-Sort: Illustration</vt:lpstr>
      <vt:lpstr>Radix-Sort: Illustration</vt:lpstr>
      <vt:lpstr>Zeitkomplexität</vt:lpstr>
      <vt:lpstr>Platzkomplexität</vt:lpstr>
      <vt:lpstr>Listen als abstrakte Datentypen (ADTs)</vt:lpstr>
      <vt:lpstr>Listen intern (Beispiel)</vt:lpstr>
      <vt:lpstr>Listen als Glaskästen</vt:lpstr>
      <vt:lpstr>Listen als Glaskästen</vt:lpstr>
      <vt:lpstr>Kellerspeicher / Stapelspeicher / Stack</vt:lpstr>
      <vt:lpstr>Keller intern (Beispiel)</vt:lpstr>
      <vt:lpstr>Kellerspeicher als Glaskästen?</vt:lpstr>
      <vt:lpstr>Schlange / Queue (First-in-First-out-Speicher)</vt:lpstr>
      <vt:lpstr>Queue intern (Beispiel)</vt:lpstr>
      <vt:lpstr>Bucket-Sort</vt:lpstr>
      <vt:lpstr>Wie wollen wir die Eimer implementieren?</vt:lpstr>
      <vt:lpstr>Analyse von Bucketsort</vt:lpstr>
      <vt:lpstr>Analyse (2)</vt:lpstr>
      <vt:lpstr>Lineare Sortierung: Einsicht</vt:lpstr>
      <vt:lpstr>Zusammenfassung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1047</cp:revision>
  <cp:lastPrinted>2015-04-16T10:14:41Z</cp:lastPrinted>
  <dcterms:created xsi:type="dcterms:W3CDTF">2010-04-27T12:26:40Z</dcterms:created>
  <dcterms:modified xsi:type="dcterms:W3CDTF">2018-04-21T19:18:09Z</dcterms:modified>
</cp:coreProperties>
</file>