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81"/>
  </p:notesMasterIdLst>
  <p:handoutMasterIdLst>
    <p:handoutMasterId r:id="rId82"/>
  </p:handoutMasterIdLst>
  <p:sldIdLst>
    <p:sldId id="341" r:id="rId2"/>
    <p:sldId id="340" r:id="rId3"/>
    <p:sldId id="274" r:id="rId4"/>
    <p:sldId id="353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395" r:id="rId14"/>
    <p:sldId id="283" r:id="rId15"/>
    <p:sldId id="284" r:id="rId16"/>
    <p:sldId id="285" r:id="rId17"/>
    <p:sldId id="286" r:id="rId18"/>
    <p:sldId id="287" r:id="rId19"/>
    <p:sldId id="289" r:id="rId20"/>
    <p:sldId id="290" r:id="rId21"/>
    <p:sldId id="291" r:id="rId22"/>
    <p:sldId id="288" r:id="rId23"/>
    <p:sldId id="396" r:id="rId24"/>
    <p:sldId id="292" r:id="rId25"/>
    <p:sldId id="349" r:id="rId26"/>
    <p:sldId id="350" r:id="rId27"/>
    <p:sldId id="293" r:id="rId28"/>
    <p:sldId id="294" r:id="rId29"/>
    <p:sldId id="379" r:id="rId30"/>
    <p:sldId id="404" r:id="rId31"/>
    <p:sldId id="296" r:id="rId32"/>
    <p:sldId id="297" r:id="rId33"/>
    <p:sldId id="298" r:id="rId34"/>
    <p:sldId id="299" r:id="rId35"/>
    <p:sldId id="300" r:id="rId36"/>
    <p:sldId id="301" r:id="rId37"/>
    <p:sldId id="354" r:id="rId38"/>
    <p:sldId id="302" r:id="rId39"/>
    <p:sldId id="303" r:id="rId40"/>
    <p:sldId id="304" r:id="rId41"/>
    <p:sldId id="305" r:id="rId42"/>
    <p:sldId id="405" r:id="rId43"/>
    <p:sldId id="356" r:id="rId44"/>
    <p:sldId id="306" r:id="rId45"/>
    <p:sldId id="307" r:id="rId46"/>
    <p:sldId id="308" r:id="rId47"/>
    <p:sldId id="309" r:id="rId48"/>
    <p:sldId id="310" r:id="rId49"/>
    <p:sldId id="311" r:id="rId50"/>
    <p:sldId id="312" r:id="rId51"/>
    <p:sldId id="368" r:id="rId52"/>
    <p:sldId id="314" r:id="rId53"/>
    <p:sldId id="315" r:id="rId54"/>
    <p:sldId id="365" r:id="rId55"/>
    <p:sldId id="316" r:id="rId56"/>
    <p:sldId id="317" r:id="rId57"/>
    <p:sldId id="369" r:id="rId58"/>
    <p:sldId id="319" r:id="rId59"/>
    <p:sldId id="318" r:id="rId60"/>
    <p:sldId id="320" r:id="rId61"/>
    <p:sldId id="321" r:id="rId62"/>
    <p:sldId id="361" r:id="rId63"/>
    <p:sldId id="322" r:id="rId64"/>
    <p:sldId id="323" r:id="rId65"/>
    <p:sldId id="324" r:id="rId66"/>
    <p:sldId id="325" r:id="rId67"/>
    <p:sldId id="326" r:id="rId68"/>
    <p:sldId id="327" r:id="rId69"/>
    <p:sldId id="409" r:id="rId70"/>
    <p:sldId id="332" r:id="rId71"/>
    <p:sldId id="333" r:id="rId72"/>
    <p:sldId id="334" r:id="rId73"/>
    <p:sldId id="335" r:id="rId74"/>
    <p:sldId id="336" r:id="rId75"/>
    <p:sldId id="337" r:id="rId76"/>
    <p:sldId id="366" r:id="rId77"/>
    <p:sldId id="376" r:id="rId78"/>
    <p:sldId id="400" r:id="rId79"/>
    <p:sldId id="399" r:id="rId8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29D"/>
    <a:srgbClr val="009999"/>
    <a:srgbClr val="030AFF"/>
    <a:srgbClr val="FF6501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90"/>
    <p:restoredTop sz="94666"/>
  </p:normalViewPr>
  <p:slideViewPr>
    <p:cSldViewPr>
      <p:cViewPr varScale="1">
        <p:scale>
          <a:sx n="119" d="100"/>
          <a:sy n="119" d="100"/>
        </p:scale>
        <p:origin x="66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notesMaster" Target="notesMasters/notesMaster1.xml"/><Relationship Id="rId82" Type="http://schemas.openxmlformats.org/officeDocument/2006/relationships/handoutMaster" Target="handoutMasters/handoutMaster1.xml"/><Relationship Id="rId83" Type="http://schemas.openxmlformats.org/officeDocument/2006/relationships/presProps" Target="presProps.xml"/><Relationship Id="rId84" Type="http://schemas.openxmlformats.org/officeDocument/2006/relationships/viewProps" Target="viewProps.xml"/><Relationship Id="rId85" Type="http://schemas.openxmlformats.org/officeDocument/2006/relationships/theme" Target="theme/theme1.xml"/><Relationship Id="rId86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E313858-1444-3D43-A256-4203540525FB}" type="datetimeFigureOut">
              <a:rPr lang="de-DE"/>
              <a:pPr>
                <a:defRPr/>
              </a:pPr>
              <a:t>04.05.18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E53A711-EA24-9945-9209-B554BD90ED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0479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F448315-31FF-D64A-8E15-6406D822B296}" type="datetimeFigureOut">
              <a:rPr lang="de-DE"/>
              <a:pPr>
                <a:defRPr/>
              </a:pPr>
              <a:t>04.05.18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6345C02-6D78-7546-B128-9C701081C0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372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345C02-6D78-7546-B128-9C701081C036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832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F78D6-AAFE-6549-883F-83F0F9282AC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924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3329A-EBEB-CC42-9BF8-2D4C422D8BB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605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412875"/>
            <a:ext cx="2057400" cy="4824413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12875"/>
            <a:ext cx="6019800" cy="4824413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0CD90-3039-CE49-88E9-7086438DE17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678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2F2AC-72A6-5242-BB66-261AC8F7AC4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208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6868F-D895-214A-922C-F9CC83BD0B4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3521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5D1D6-D742-6C4A-8AAA-D3FFB9E8B8D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2417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205DB-DBE6-1041-9DAE-37CAD6DC95A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37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CBAE-3DD4-5444-8053-7BDFDCD09BA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4973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67C7A-5470-F447-AB2D-F83D66E88D9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905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08764-7045-0242-80CB-782CB840012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0821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EFC2B-7D34-1248-9673-E2DD8C0DFB8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379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E92A142D-BBBD-2D43-AE79-F93CC528D69C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gif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eg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eg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875"/>
            <a:ext cx="7772400" cy="935038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 smtClean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400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 smtClean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 smtClean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 smtClean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 smtClean="0">
              <a:cs typeface="+mn-cs"/>
            </a:endParaRPr>
          </a:p>
          <a:p>
            <a:pPr eaLnBrk="1" hangingPunct="1">
              <a:defRPr/>
            </a:pPr>
            <a:r>
              <a:rPr lang="de-DE" sz="2400" dirty="0" smtClean="0">
                <a:cs typeface="+mn-cs"/>
              </a:rPr>
              <a:t>Tanya </a:t>
            </a:r>
            <a:r>
              <a:rPr lang="de-DE" sz="2400" smtClean="0">
                <a:cs typeface="+mn-cs"/>
              </a:rPr>
              <a:t>Braun (</a:t>
            </a:r>
            <a:r>
              <a:rPr lang="de-DE" sz="2400" dirty="0" smtClean="0">
                <a:cs typeface="+mn-cs"/>
              </a:rPr>
              <a:t>Übungen)</a:t>
            </a:r>
          </a:p>
          <a:p>
            <a:pPr eaLnBrk="1" hangingPunct="1">
              <a:defRPr/>
            </a:pPr>
            <a:r>
              <a:rPr lang="de-DE" sz="2400" dirty="0" smtClean="0">
                <a:cs typeface="+mn-cs"/>
              </a:rPr>
              <a:t>sowie viele Tutoren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0DD938-D60B-8F40-AB04-81EF40874824}" type="slidenum">
              <a:rPr lang="de-DE"/>
              <a:pPr>
                <a:defRPr/>
              </a:pPr>
              <a:t>10</a:t>
            </a:fld>
            <a:endParaRPr lang="de-DE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>
                <a:cs typeface="+mj-cs"/>
              </a:rPr>
              <a:t>Binärer Heap </a:t>
            </a:r>
            <a:r>
              <a:rPr lang="de-DE" dirty="0"/>
              <a:t>(Wiederholung)</a:t>
            </a:r>
            <a:endParaRPr lang="de-DE" dirty="0" smtClean="0">
              <a:cs typeface="+mj-cs"/>
            </a:endParaRP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de-DE" sz="2800" dirty="0" smtClean="0">
                <a:cs typeface="+mn-cs"/>
              </a:rPr>
              <a:t>Realisierung eines Binärbaums als Feld: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de-DE" sz="2800" dirty="0" smtClean="0">
              <a:cs typeface="+mn-cs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de-DE" sz="2800" dirty="0" smtClean="0">
              <a:cs typeface="+mn-cs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de-DE" sz="2800" dirty="0" smtClean="0">
              <a:cs typeface="+mn-cs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de-DE" sz="2800" dirty="0" smtClean="0">
              <a:solidFill>
                <a:schemeClr val="hlink"/>
              </a:solidFill>
              <a:cs typeface="+mn-cs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 smtClean="0">
                <a:solidFill>
                  <a:schemeClr val="hlink"/>
                </a:solidFill>
                <a:cs typeface="+mn-cs"/>
              </a:rPr>
              <a:t>H:</a:t>
            </a:r>
            <a:r>
              <a:rPr lang="de-DE" sz="2800" dirty="0" smtClean="0">
                <a:cs typeface="+mn-cs"/>
              </a:rPr>
              <a:t> Array </a:t>
            </a:r>
            <a:r>
              <a:rPr lang="de-DE" sz="2800" dirty="0" smtClean="0">
                <a:solidFill>
                  <a:schemeClr val="hlink"/>
                </a:solidFill>
                <a:cs typeface="+mn-cs"/>
              </a:rPr>
              <a:t>[1..n]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dirty="0" smtClean="0">
                <a:cs typeface="+mn-cs"/>
              </a:rPr>
              <a:t>Kinder von </a:t>
            </a:r>
            <a:r>
              <a:rPr lang="de-DE" sz="2800" dirty="0" err="1" smtClean="0">
                <a:solidFill>
                  <a:schemeClr val="hlink"/>
                </a:solidFill>
                <a:cs typeface="+mn-cs"/>
              </a:rPr>
              <a:t>e</a:t>
            </a:r>
            <a:r>
              <a:rPr lang="de-DE" sz="2800" dirty="0" smtClean="0">
                <a:cs typeface="+mn-cs"/>
              </a:rPr>
              <a:t> in </a:t>
            </a:r>
            <a:r>
              <a:rPr lang="de-DE" sz="2800" dirty="0" smtClean="0">
                <a:solidFill>
                  <a:schemeClr val="hlink"/>
                </a:solidFill>
                <a:cs typeface="+mn-cs"/>
              </a:rPr>
              <a:t>H[i]: </a:t>
            </a:r>
            <a:r>
              <a:rPr lang="de-DE" sz="2800" dirty="0" smtClean="0">
                <a:cs typeface="+mn-cs"/>
              </a:rPr>
              <a:t>in</a:t>
            </a:r>
            <a:r>
              <a:rPr lang="de-DE" sz="2800" dirty="0" smtClean="0">
                <a:solidFill>
                  <a:schemeClr val="hlink"/>
                </a:solidFill>
                <a:cs typeface="+mn-cs"/>
              </a:rPr>
              <a:t> H[2i], H[2i+1]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dirty="0" smtClean="0">
                <a:solidFill>
                  <a:srgbClr val="FF0000"/>
                </a:solidFill>
                <a:cs typeface="+mn-cs"/>
              </a:rPr>
              <a:t>Form-Invariante:</a:t>
            </a:r>
            <a:r>
              <a:rPr lang="de-DE" sz="2800" dirty="0" smtClean="0">
                <a:solidFill>
                  <a:schemeClr val="hlink"/>
                </a:solidFill>
                <a:cs typeface="+mn-cs"/>
              </a:rPr>
              <a:t> H[1],…,H[</a:t>
            </a:r>
            <a:r>
              <a:rPr lang="de-DE" sz="2800" dirty="0" err="1" smtClean="0">
                <a:solidFill>
                  <a:schemeClr val="hlink"/>
                </a:solidFill>
                <a:cs typeface="+mn-cs"/>
              </a:rPr>
              <a:t>k</a:t>
            </a:r>
            <a:r>
              <a:rPr lang="de-DE" sz="2800" dirty="0" smtClean="0">
                <a:solidFill>
                  <a:schemeClr val="hlink"/>
                </a:solidFill>
                <a:cs typeface="+mn-cs"/>
              </a:rPr>
              <a:t>] </a:t>
            </a:r>
            <a:r>
              <a:rPr lang="de-DE" sz="2800" dirty="0" smtClean="0">
                <a:cs typeface="+mn-cs"/>
              </a:rPr>
              <a:t>besetzt für </a:t>
            </a:r>
            <a:r>
              <a:rPr lang="de-DE" sz="2800" dirty="0" err="1" smtClean="0">
                <a:solidFill>
                  <a:schemeClr val="hlink"/>
                </a:solidFill>
              </a:rPr>
              <a:t>k≤n</a:t>
            </a:r>
            <a:endParaRPr lang="de-DE" sz="28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dirty="0" smtClean="0">
                <a:solidFill>
                  <a:srgbClr val="FF0000"/>
                </a:solidFill>
                <a:cs typeface="+mn-cs"/>
              </a:rPr>
              <a:t>Heap-Invariante:</a:t>
            </a:r>
            <a:r>
              <a:rPr lang="de-DE" sz="2800" dirty="0" smtClean="0">
                <a:solidFill>
                  <a:schemeClr val="hlink"/>
                </a:solidFill>
                <a:cs typeface="+mn-cs"/>
              </a:rPr>
              <a:t/>
            </a:r>
            <a:br>
              <a:rPr lang="de-DE" sz="2800" dirty="0" smtClean="0">
                <a:solidFill>
                  <a:schemeClr val="hlink"/>
                </a:solidFill>
                <a:cs typeface="+mn-cs"/>
              </a:rPr>
            </a:br>
            <a:r>
              <a:rPr lang="de-DE" sz="2800" dirty="0" smtClean="0">
                <a:solidFill>
                  <a:schemeClr val="hlink"/>
                </a:solidFill>
                <a:cs typeface="+mn-cs"/>
              </a:rPr>
              <a:t>      </a:t>
            </a:r>
            <a:r>
              <a:rPr lang="de-DE" sz="2800" dirty="0" err="1" smtClean="0">
                <a:solidFill>
                  <a:schemeClr val="hlink"/>
                </a:solidFill>
                <a:cs typeface="+mn-cs"/>
              </a:rPr>
              <a:t>key</a:t>
            </a:r>
            <a:r>
              <a:rPr lang="de-DE" sz="2800" dirty="0" smtClean="0">
                <a:solidFill>
                  <a:schemeClr val="hlink"/>
                </a:solidFill>
                <a:cs typeface="+mn-cs"/>
              </a:rPr>
              <a:t>(H[i])≤min( </a:t>
            </a:r>
            <a:r>
              <a:rPr lang="de-DE" sz="2800" dirty="0" smtClean="0">
                <a:solidFill>
                  <a:srgbClr val="FF6600"/>
                </a:solidFill>
                <a:cs typeface="+mn-cs"/>
              </a:rPr>
              <a:t>{</a:t>
            </a:r>
            <a:r>
              <a:rPr lang="de-DE" sz="2800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de-DE" sz="2800" dirty="0" err="1" smtClean="0">
                <a:solidFill>
                  <a:schemeClr val="hlink"/>
                </a:solidFill>
                <a:cs typeface="+mn-cs"/>
              </a:rPr>
              <a:t>key</a:t>
            </a:r>
            <a:r>
              <a:rPr lang="de-DE" sz="2800" dirty="0" smtClean="0">
                <a:solidFill>
                  <a:schemeClr val="hlink"/>
                </a:solidFill>
                <a:cs typeface="+mn-cs"/>
              </a:rPr>
              <a:t>(H[2i]), </a:t>
            </a:r>
            <a:r>
              <a:rPr lang="de-DE" sz="2800" dirty="0" err="1" smtClean="0">
                <a:solidFill>
                  <a:schemeClr val="hlink"/>
                </a:solidFill>
                <a:cs typeface="+mn-cs"/>
              </a:rPr>
              <a:t>key</a:t>
            </a:r>
            <a:r>
              <a:rPr lang="de-DE" sz="2800" dirty="0" smtClean="0">
                <a:solidFill>
                  <a:schemeClr val="hlink"/>
                </a:solidFill>
                <a:cs typeface="+mn-cs"/>
              </a:rPr>
              <a:t>( H[2i+1] ) </a:t>
            </a:r>
            <a:r>
              <a:rPr lang="de-DE" sz="2800" dirty="0" smtClean="0">
                <a:solidFill>
                  <a:srgbClr val="FF6600"/>
                </a:solidFill>
                <a:cs typeface="+mn-cs"/>
              </a:rPr>
              <a:t>}</a:t>
            </a:r>
            <a:r>
              <a:rPr lang="de-DE" sz="2800" dirty="0" smtClean="0">
                <a:solidFill>
                  <a:schemeClr val="hlink"/>
                </a:solidFill>
                <a:cs typeface="+mn-cs"/>
              </a:rPr>
              <a:t> )</a:t>
            </a:r>
          </a:p>
        </p:txBody>
      </p:sp>
      <p:sp>
        <p:nvSpPr>
          <p:cNvPr id="148493" name="Rectangle 13"/>
          <p:cNvSpPr>
            <a:spLocks noChangeArrowheads="1"/>
          </p:cNvSpPr>
          <p:nvPr/>
        </p:nvSpPr>
        <p:spPr bwMode="auto">
          <a:xfrm>
            <a:off x="1835150" y="2205038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1</a:t>
            </a:r>
          </a:p>
        </p:txBody>
      </p:sp>
      <p:sp>
        <p:nvSpPr>
          <p:cNvPr id="148494" name="Rectangle 14"/>
          <p:cNvSpPr>
            <a:spLocks noChangeArrowheads="1"/>
          </p:cNvSpPr>
          <p:nvPr/>
        </p:nvSpPr>
        <p:spPr bwMode="auto">
          <a:xfrm>
            <a:off x="2339975" y="2205038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2</a:t>
            </a:r>
          </a:p>
        </p:txBody>
      </p:sp>
      <p:sp>
        <p:nvSpPr>
          <p:cNvPr id="148495" name="Rectangle 15"/>
          <p:cNvSpPr>
            <a:spLocks noChangeArrowheads="1"/>
          </p:cNvSpPr>
          <p:nvPr/>
        </p:nvSpPr>
        <p:spPr bwMode="auto">
          <a:xfrm>
            <a:off x="2843213" y="2205038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3</a:t>
            </a:r>
          </a:p>
        </p:txBody>
      </p:sp>
      <p:sp>
        <p:nvSpPr>
          <p:cNvPr id="148496" name="Rectangle 16"/>
          <p:cNvSpPr>
            <a:spLocks noChangeArrowheads="1"/>
          </p:cNvSpPr>
          <p:nvPr/>
        </p:nvSpPr>
        <p:spPr bwMode="auto">
          <a:xfrm>
            <a:off x="3348038" y="2205038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4</a:t>
            </a:r>
          </a:p>
        </p:txBody>
      </p:sp>
      <p:sp>
        <p:nvSpPr>
          <p:cNvPr id="148497" name="Rectangle 17"/>
          <p:cNvSpPr>
            <a:spLocks noChangeArrowheads="1"/>
          </p:cNvSpPr>
          <p:nvPr/>
        </p:nvSpPr>
        <p:spPr bwMode="auto">
          <a:xfrm>
            <a:off x="3851275" y="2205038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5</a:t>
            </a:r>
          </a:p>
        </p:txBody>
      </p:sp>
      <p:sp>
        <p:nvSpPr>
          <p:cNvPr id="148498" name="Rectangle 18"/>
          <p:cNvSpPr>
            <a:spLocks noChangeArrowheads="1"/>
          </p:cNvSpPr>
          <p:nvPr/>
        </p:nvSpPr>
        <p:spPr bwMode="auto">
          <a:xfrm>
            <a:off x="4356100" y="2205038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6</a:t>
            </a:r>
          </a:p>
        </p:txBody>
      </p:sp>
      <p:sp>
        <p:nvSpPr>
          <p:cNvPr id="148499" name="Rectangle 19"/>
          <p:cNvSpPr>
            <a:spLocks noChangeArrowheads="1"/>
          </p:cNvSpPr>
          <p:nvPr/>
        </p:nvSpPr>
        <p:spPr bwMode="auto">
          <a:xfrm>
            <a:off x="4859338" y="2205038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7</a:t>
            </a:r>
          </a:p>
        </p:txBody>
      </p:sp>
      <p:sp>
        <p:nvSpPr>
          <p:cNvPr id="148500" name="Rectangle 20"/>
          <p:cNvSpPr>
            <a:spLocks noChangeArrowheads="1"/>
          </p:cNvSpPr>
          <p:nvPr/>
        </p:nvSpPr>
        <p:spPr bwMode="auto">
          <a:xfrm>
            <a:off x="5364163" y="2205038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8</a:t>
            </a:r>
          </a:p>
        </p:txBody>
      </p:sp>
      <p:sp>
        <p:nvSpPr>
          <p:cNvPr id="148501" name="Rectangle 21"/>
          <p:cNvSpPr>
            <a:spLocks noChangeArrowheads="1"/>
          </p:cNvSpPr>
          <p:nvPr/>
        </p:nvSpPr>
        <p:spPr bwMode="auto">
          <a:xfrm>
            <a:off x="5867400" y="2205038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9</a:t>
            </a:r>
          </a:p>
        </p:txBody>
      </p:sp>
      <p:sp>
        <p:nvSpPr>
          <p:cNvPr id="148510" name="Line 30"/>
          <p:cNvSpPr>
            <a:spLocks noChangeShapeType="1"/>
          </p:cNvSpPr>
          <p:nvPr/>
        </p:nvSpPr>
        <p:spPr bwMode="auto">
          <a:xfrm>
            <a:off x="2338388" y="2205038"/>
            <a:ext cx="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8511" name="Line 31"/>
          <p:cNvSpPr>
            <a:spLocks noChangeShapeType="1"/>
          </p:cNvSpPr>
          <p:nvPr/>
        </p:nvSpPr>
        <p:spPr bwMode="auto">
          <a:xfrm>
            <a:off x="3346450" y="2205038"/>
            <a:ext cx="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8512" name="Rectangle 32"/>
          <p:cNvSpPr>
            <a:spLocks noChangeArrowheads="1"/>
          </p:cNvSpPr>
          <p:nvPr/>
        </p:nvSpPr>
        <p:spPr bwMode="auto">
          <a:xfrm>
            <a:off x="2841625" y="2205038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3</a:t>
            </a:r>
          </a:p>
        </p:txBody>
      </p:sp>
      <p:sp>
        <p:nvSpPr>
          <p:cNvPr id="148513" name="Line 33"/>
          <p:cNvSpPr>
            <a:spLocks noChangeShapeType="1"/>
          </p:cNvSpPr>
          <p:nvPr/>
        </p:nvSpPr>
        <p:spPr bwMode="auto">
          <a:xfrm>
            <a:off x="3344863" y="2205038"/>
            <a:ext cx="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8514" name="Line 34"/>
          <p:cNvSpPr>
            <a:spLocks noChangeShapeType="1"/>
          </p:cNvSpPr>
          <p:nvPr/>
        </p:nvSpPr>
        <p:spPr bwMode="auto">
          <a:xfrm>
            <a:off x="5362575" y="2205038"/>
            <a:ext cx="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8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ABEA6-8D0B-DC40-A2E3-3A29CBFCE5AF}" type="slidenum">
              <a:rPr lang="de-DE"/>
              <a:pPr>
                <a:defRPr/>
              </a:pPr>
              <a:t>11</a:t>
            </a:fld>
            <a:endParaRPr lang="de-DE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>
                <a:cs typeface="+mj-cs"/>
              </a:rPr>
              <a:t>Binärer Heap </a:t>
            </a:r>
            <a:r>
              <a:rPr lang="de-DE" dirty="0"/>
              <a:t>(Wiederholung)</a:t>
            </a:r>
            <a:endParaRPr lang="de-DE" dirty="0" smtClean="0">
              <a:cs typeface="+mj-cs"/>
            </a:endParaRP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 smtClean="0">
                <a:cs typeface="+mn-cs"/>
              </a:rPr>
              <a:t>Realisierung eines Binärbaums als Feld: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dirty="0" smtClean="0">
              <a:solidFill>
                <a:schemeClr val="hlink"/>
              </a:solidFill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 err="1" smtClean="0">
                <a:solidFill>
                  <a:schemeClr val="accent2"/>
                </a:solidFill>
                <a:cs typeface="+mn-cs"/>
              </a:rPr>
              <a:t>insert</a:t>
            </a:r>
            <a:r>
              <a:rPr lang="de-DE" dirty="0" smtClean="0">
                <a:solidFill>
                  <a:srgbClr val="3C8C93"/>
                </a:solidFill>
                <a:cs typeface="+mn-cs"/>
              </a:rPr>
              <a:t>(</a:t>
            </a:r>
            <a:r>
              <a:rPr lang="de-DE" dirty="0" err="1" smtClean="0">
                <a:solidFill>
                  <a:srgbClr val="3C8C93"/>
                </a:solidFill>
                <a:cs typeface="+mn-cs"/>
              </a:rPr>
              <a:t>e</a:t>
            </a:r>
            <a:r>
              <a:rPr lang="de-DE" dirty="0" smtClean="0">
                <a:solidFill>
                  <a:srgbClr val="3C8C93"/>
                </a:solidFill>
                <a:cs typeface="+mn-cs"/>
              </a:rPr>
              <a:t>, </a:t>
            </a:r>
            <a:r>
              <a:rPr lang="de-DE" dirty="0" err="1" smtClean="0">
                <a:solidFill>
                  <a:srgbClr val="3C8C93"/>
                </a:solidFill>
                <a:cs typeface="+mn-cs"/>
              </a:rPr>
              <a:t>pq</a:t>
            </a:r>
            <a:r>
              <a:rPr lang="de-DE" dirty="0" smtClean="0">
                <a:solidFill>
                  <a:srgbClr val="3C8C93"/>
                </a:solidFill>
                <a:cs typeface="+mn-cs"/>
              </a:rPr>
              <a:t>)</a:t>
            </a:r>
            <a:r>
              <a:rPr lang="de-DE" dirty="0" smtClean="0">
                <a:solidFill>
                  <a:schemeClr val="accent2"/>
                </a:solidFill>
                <a:cs typeface="+mn-cs"/>
              </a:rPr>
              <a:t>: Sei </a:t>
            </a:r>
            <a:r>
              <a:rPr lang="de-DE" dirty="0" smtClean="0">
                <a:solidFill>
                  <a:srgbClr val="3C8C93"/>
                </a:solidFill>
                <a:cs typeface="+mn-cs"/>
              </a:rPr>
              <a:t>H</a:t>
            </a:r>
            <a:r>
              <a:rPr lang="de-DE" dirty="0" smtClean="0">
                <a:solidFill>
                  <a:schemeClr val="accent2"/>
                </a:solidFill>
                <a:cs typeface="+mn-cs"/>
              </a:rPr>
              <a:t> das Trägerfeld von </a:t>
            </a:r>
            <a:r>
              <a:rPr lang="de-DE" dirty="0" err="1" smtClean="0">
                <a:solidFill>
                  <a:srgbClr val="3C8C93"/>
                </a:solidFill>
                <a:cs typeface="+mn-cs"/>
              </a:rPr>
              <a:t>pq</a:t>
            </a:r>
            <a:r>
              <a:rPr lang="de-DE" dirty="0" smtClean="0">
                <a:solidFill>
                  <a:srgbClr val="3C8C93"/>
                </a:solidFill>
                <a:cs typeface="+mn-cs"/>
              </a:rPr>
              <a:t> </a:t>
            </a:r>
            <a:br>
              <a:rPr lang="de-DE" dirty="0" smtClean="0">
                <a:solidFill>
                  <a:srgbClr val="3C8C93"/>
                </a:solidFill>
                <a:cs typeface="+mn-cs"/>
              </a:rPr>
            </a:br>
            <a:r>
              <a:rPr lang="de-DE" dirty="0" smtClean="0">
                <a:solidFill>
                  <a:srgbClr val="3C8C93"/>
                </a:solidFill>
                <a:cs typeface="+mn-cs"/>
              </a:rPr>
              <a:t>(H = </a:t>
            </a:r>
            <a:r>
              <a:rPr lang="de-DE" dirty="0" err="1" smtClean="0">
                <a:solidFill>
                  <a:srgbClr val="3C8C93"/>
                </a:solidFill>
                <a:cs typeface="+mn-cs"/>
              </a:rPr>
              <a:t>internalRepr</a:t>
            </a:r>
            <a:r>
              <a:rPr lang="de-DE" dirty="0" smtClean="0">
                <a:solidFill>
                  <a:srgbClr val="3C8C93"/>
                </a:solidFill>
                <a:cs typeface="+mn-cs"/>
              </a:rPr>
              <a:t>(</a:t>
            </a:r>
            <a:r>
              <a:rPr lang="de-DE" dirty="0" err="1" smtClean="0">
                <a:solidFill>
                  <a:srgbClr val="3C8C93"/>
                </a:solidFill>
                <a:cs typeface="+mn-cs"/>
              </a:rPr>
              <a:t>pq</a:t>
            </a:r>
            <a:r>
              <a:rPr lang="de-DE" dirty="0" smtClean="0">
                <a:solidFill>
                  <a:srgbClr val="3C8C93"/>
                </a:solidFill>
                <a:cs typeface="+mn-cs"/>
              </a:rPr>
              <a:t>))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 smtClean="0">
                <a:solidFill>
                  <a:srgbClr val="FF0000"/>
                </a:solidFill>
                <a:cs typeface="+mn-cs"/>
              </a:rPr>
              <a:t>Form-Invariante: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:=n+1; H[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]:=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e</a:t>
            </a:r>
            <a:endParaRPr lang="de-DE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 smtClean="0">
                <a:solidFill>
                  <a:srgbClr val="FF0000"/>
                </a:solidFill>
                <a:cs typeface="+mn-cs"/>
              </a:rPr>
              <a:t>Heap-Invariante: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 smtClean="0">
                <a:cs typeface="+mn-cs"/>
              </a:rPr>
              <a:t>vertausche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 smtClean="0">
                <a:cs typeface="+mn-cs"/>
              </a:rPr>
              <a:t> mit Vater </a:t>
            </a:r>
            <a:br>
              <a:rPr lang="de-DE" dirty="0" smtClean="0">
                <a:cs typeface="+mn-cs"/>
              </a:rPr>
            </a:br>
            <a:r>
              <a:rPr lang="de-DE" dirty="0" smtClean="0">
                <a:cs typeface="+mn-cs"/>
              </a:rPr>
              <a:t>bis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key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( H[ </a:t>
            </a:r>
            <a:r>
              <a:rPr lang="en-US" sz="1800" dirty="0" smtClean="0">
                <a:solidFill>
                  <a:schemeClr val="hlink"/>
                </a:solidFill>
                <a:latin typeface="cmsy10" charset="0"/>
                <a:cs typeface="+mn-cs"/>
              </a:rPr>
              <a:t>⎣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k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/2</a:t>
            </a:r>
            <a:r>
              <a:rPr lang="en-US" sz="1800" dirty="0" smtClean="0">
                <a:solidFill>
                  <a:schemeClr val="hlink"/>
                </a:solidFill>
                <a:latin typeface="cmsy10" charset="0"/>
                <a:cs typeface="+mn-cs"/>
              </a:rPr>
              <a:t>⎦</a:t>
            </a:r>
            <a:r>
              <a:rPr lang="en-US" dirty="0" smtClean="0">
                <a:solidFill>
                  <a:schemeClr val="hlink"/>
                </a:solidFill>
                <a:latin typeface="cmsy10" charset="0"/>
                <a:cs typeface="+mn-cs"/>
              </a:rPr>
              <a:t>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] ) ≤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key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(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)</a:t>
            </a:r>
            <a:r>
              <a:rPr lang="de-DE" dirty="0" smtClean="0">
                <a:cs typeface="+mn-cs"/>
              </a:rPr>
              <a:t> für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 smtClean="0">
                <a:cs typeface="+mn-cs"/>
              </a:rPr>
              <a:t> in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H[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k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]</a:t>
            </a:r>
            <a:br>
              <a:rPr lang="de-DE" dirty="0" smtClean="0">
                <a:solidFill>
                  <a:schemeClr val="hlink"/>
                </a:solidFill>
                <a:cs typeface="+mn-cs"/>
              </a:rPr>
            </a:br>
            <a:r>
              <a:rPr lang="de-DE" dirty="0" smtClean="0">
                <a:cs typeface="+mn-cs"/>
              </a:rPr>
              <a:t>oder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 smtClean="0">
                <a:cs typeface="+mn-cs"/>
              </a:rPr>
              <a:t>in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 H[1]</a:t>
            </a:r>
            <a:endParaRPr lang="de-DE" dirty="0" smtClean="0">
              <a:cs typeface="+mn-cs"/>
            </a:endParaRPr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1835150" y="2420938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1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2339975" y="2420938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2</a:t>
            </a: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2843213" y="2420938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3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3348038" y="2420938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4</a:t>
            </a:r>
          </a:p>
        </p:txBody>
      </p:sp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3851275" y="2420938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5</a:t>
            </a:r>
          </a:p>
        </p:txBody>
      </p:sp>
      <p:sp>
        <p:nvSpPr>
          <p:cNvPr id="149513" name="Rectangle 9"/>
          <p:cNvSpPr>
            <a:spLocks noChangeArrowheads="1"/>
          </p:cNvSpPr>
          <p:nvPr/>
        </p:nvSpPr>
        <p:spPr bwMode="auto">
          <a:xfrm>
            <a:off x="4356100" y="2420938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6</a:t>
            </a:r>
          </a:p>
        </p:txBody>
      </p:sp>
      <p:sp>
        <p:nvSpPr>
          <p:cNvPr id="149514" name="Rectangle 10"/>
          <p:cNvSpPr>
            <a:spLocks noChangeArrowheads="1"/>
          </p:cNvSpPr>
          <p:nvPr/>
        </p:nvSpPr>
        <p:spPr bwMode="auto">
          <a:xfrm>
            <a:off x="4859338" y="2420938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7</a:t>
            </a:r>
          </a:p>
        </p:txBody>
      </p:sp>
      <p:sp>
        <p:nvSpPr>
          <p:cNvPr id="149515" name="Rectangle 11"/>
          <p:cNvSpPr>
            <a:spLocks noChangeArrowheads="1"/>
          </p:cNvSpPr>
          <p:nvPr/>
        </p:nvSpPr>
        <p:spPr bwMode="auto">
          <a:xfrm>
            <a:off x="5364163" y="2420938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8</a:t>
            </a:r>
          </a:p>
        </p:txBody>
      </p:sp>
      <p:sp>
        <p:nvSpPr>
          <p:cNvPr id="149516" name="Rectangle 12"/>
          <p:cNvSpPr>
            <a:spLocks noChangeArrowheads="1"/>
          </p:cNvSpPr>
          <p:nvPr/>
        </p:nvSpPr>
        <p:spPr bwMode="auto">
          <a:xfrm>
            <a:off x="5867400" y="2420938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9</a:t>
            </a:r>
          </a:p>
        </p:txBody>
      </p:sp>
      <p:sp>
        <p:nvSpPr>
          <p:cNvPr id="149517" name="Line 13"/>
          <p:cNvSpPr>
            <a:spLocks noChangeShapeType="1"/>
          </p:cNvSpPr>
          <p:nvPr/>
        </p:nvSpPr>
        <p:spPr bwMode="auto">
          <a:xfrm>
            <a:off x="2338388" y="2420938"/>
            <a:ext cx="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9518" name="Line 14"/>
          <p:cNvSpPr>
            <a:spLocks noChangeShapeType="1"/>
          </p:cNvSpPr>
          <p:nvPr/>
        </p:nvSpPr>
        <p:spPr bwMode="auto">
          <a:xfrm>
            <a:off x="3346450" y="2420938"/>
            <a:ext cx="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2841625" y="2420938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3</a:t>
            </a:r>
          </a:p>
        </p:txBody>
      </p:sp>
      <p:sp>
        <p:nvSpPr>
          <p:cNvPr id="149520" name="Line 16"/>
          <p:cNvSpPr>
            <a:spLocks noChangeShapeType="1"/>
          </p:cNvSpPr>
          <p:nvPr/>
        </p:nvSpPr>
        <p:spPr bwMode="auto">
          <a:xfrm>
            <a:off x="3344863" y="2420938"/>
            <a:ext cx="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9521" name="Line 17"/>
          <p:cNvSpPr>
            <a:spLocks noChangeShapeType="1"/>
          </p:cNvSpPr>
          <p:nvPr/>
        </p:nvSpPr>
        <p:spPr bwMode="auto">
          <a:xfrm>
            <a:off x="5362575" y="2420938"/>
            <a:ext cx="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6372225" y="2420938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10</a:t>
            </a:r>
          </a:p>
        </p:txBody>
      </p:sp>
      <p:cxnSp>
        <p:nvCxnSpPr>
          <p:cNvPr id="149523" name="AutoShape 19"/>
          <p:cNvCxnSpPr>
            <a:cxnSpLocks noChangeShapeType="1"/>
            <a:stCxn id="149522" idx="2"/>
            <a:endCxn id="149512" idx="2"/>
          </p:cNvCxnSpPr>
          <p:nvPr/>
        </p:nvCxnSpPr>
        <p:spPr bwMode="auto">
          <a:xfrm rot="5400000">
            <a:off x="5363369" y="1666082"/>
            <a:ext cx="1587" cy="2520950"/>
          </a:xfrm>
          <a:prstGeom prst="curvedConnector3">
            <a:avLst>
              <a:gd name="adj1" fmla="val 26300000"/>
            </a:avLst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9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9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0A5A07-709E-4942-9737-3A53651B0525}" type="slidenum">
              <a:rPr lang="de-DE"/>
              <a:pPr>
                <a:defRPr/>
              </a:pPr>
              <a:t>12</a:t>
            </a:fld>
            <a:endParaRPr lang="de-DE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>
                <a:cs typeface="+mj-cs"/>
              </a:rPr>
              <a:t>Insert Operation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 err="1" smtClean="0">
                <a:cs typeface="+mn-cs"/>
              </a:rPr>
              <a:t>Procedure</a:t>
            </a:r>
            <a:r>
              <a:rPr lang="de-DE" dirty="0" smtClean="0">
                <a:cs typeface="+mn-cs"/>
              </a:rPr>
              <a:t> </a:t>
            </a:r>
            <a:r>
              <a:rPr lang="de-DE" dirty="0" err="1" smtClean="0">
                <a:solidFill>
                  <a:schemeClr val="accent2"/>
                </a:solidFill>
                <a:cs typeface="+mn-cs"/>
              </a:rPr>
              <a:t>insert</a:t>
            </a:r>
            <a:r>
              <a:rPr lang="de-DE" dirty="0" smtClean="0">
                <a:cs typeface="+mn-cs"/>
              </a:rPr>
              <a:t>(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 smtClean="0">
                <a:solidFill>
                  <a:srgbClr val="3C8C93"/>
                </a:solidFill>
                <a:cs typeface="+mn-cs"/>
              </a:rPr>
              <a:t>, </a:t>
            </a:r>
            <a:r>
              <a:rPr lang="de-DE" dirty="0" err="1" smtClean="0">
                <a:solidFill>
                  <a:srgbClr val="3C8C93"/>
                </a:solidFill>
                <a:cs typeface="+mn-cs"/>
              </a:rPr>
              <a:t>pq</a:t>
            </a:r>
            <a:r>
              <a:rPr lang="de-DE" dirty="0" smtClean="0">
                <a:cs typeface="+mn-cs"/>
              </a:rPr>
              <a:t>)</a:t>
            </a:r>
            <a:br>
              <a:rPr lang="de-DE" dirty="0" smtClean="0">
                <a:cs typeface="+mn-cs"/>
              </a:rPr>
            </a:br>
            <a:r>
              <a:rPr lang="de-DE" dirty="0" smtClean="0">
                <a:solidFill>
                  <a:srgbClr val="3C8C93"/>
                </a:solidFill>
                <a:cs typeface="+mn-cs"/>
              </a:rPr>
              <a:t>H:=</a:t>
            </a:r>
            <a:r>
              <a:rPr lang="de-DE" dirty="0" err="1" smtClean="0">
                <a:solidFill>
                  <a:srgbClr val="3C8C93"/>
                </a:solidFill>
                <a:cs typeface="+mn-cs"/>
              </a:rPr>
              <a:t>heap</a:t>
            </a:r>
            <a:r>
              <a:rPr lang="de-DE" dirty="0" smtClean="0">
                <a:solidFill>
                  <a:srgbClr val="3C8C93"/>
                </a:solidFill>
                <a:cs typeface="+mn-cs"/>
              </a:rPr>
              <a:t>(</a:t>
            </a:r>
            <a:r>
              <a:rPr lang="de-DE" dirty="0" err="1" smtClean="0">
                <a:solidFill>
                  <a:srgbClr val="3C8C93"/>
                </a:solidFill>
                <a:cs typeface="+mn-cs"/>
              </a:rPr>
              <a:t>pq</a:t>
            </a:r>
            <a:r>
              <a:rPr lang="de-DE" dirty="0" smtClean="0">
                <a:solidFill>
                  <a:srgbClr val="3C8C93"/>
                </a:solidFill>
                <a:cs typeface="+mn-cs"/>
              </a:rPr>
              <a:t>);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:=n+1; H[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]:=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 smtClean="0">
                <a:cs typeface="+mn-cs"/>
              </a:rPr>
              <a:t/>
            </a:r>
            <a:br>
              <a:rPr lang="de-DE" dirty="0" smtClean="0">
                <a:cs typeface="+mn-cs"/>
              </a:rPr>
            </a:br>
            <a:r>
              <a:rPr lang="de-DE" dirty="0" err="1" smtClean="0">
                <a:solidFill>
                  <a:schemeClr val="accent2"/>
                </a:solidFill>
                <a:cs typeface="+mn-cs"/>
              </a:rPr>
              <a:t>siftUp</a:t>
            </a:r>
            <a:r>
              <a:rPr lang="de-DE" dirty="0" smtClean="0">
                <a:cs typeface="+mn-cs"/>
              </a:rPr>
              <a:t>(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, H</a:t>
            </a:r>
            <a:r>
              <a:rPr lang="de-DE" dirty="0" smtClean="0">
                <a:cs typeface="+mn-cs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sz="18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 err="1" smtClean="0">
                <a:cs typeface="+mn-cs"/>
              </a:rPr>
              <a:t>Procedure</a:t>
            </a:r>
            <a:r>
              <a:rPr lang="de-DE" dirty="0" smtClean="0">
                <a:cs typeface="+mn-cs"/>
              </a:rPr>
              <a:t> </a:t>
            </a:r>
            <a:r>
              <a:rPr lang="de-DE" dirty="0" err="1" smtClean="0">
                <a:solidFill>
                  <a:schemeClr val="accent2"/>
                </a:solidFill>
                <a:cs typeface="+mn-cs"/>
              </a:rPr>
              <a:t>siftUp</a:t>
            </a:r>
            <a:r>
              <a:rPr lang="de-DE" dirty="0" smtClean="0">
                <a:cs typeface="+mn-cs"/>
              </a:rPr>
              <a:t>(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i, H</a:t>
            </a:r>
            <a:r>
              <a:rPr lang="de-DE" dirty="0" smtClean="0">
                <a:cs typeface="+mn-cs"/>
              </a:rPr>
              <a:t>)</a:t>
            </a:r>
            <a:br>
              <a:rPr lang="de-DE" dirty="0" smtClean="0">
                <a:cs typeface="+mn-cs"/>
              </a:rPr>
            </a:br>
            <a:r>
              <a:rPr lang="de-DE" dirty="0" err="1" smtClean="0">
                <a:cs typeface="+mn-cs"/>
              </a:rPr>
              <a:t>while</a:t>
            </a:r>
            <a:r>
              <a:rPr lang="de-DE" dirty="0" smtClean="0">
                <a:cs typeface="+mn-cs"/>
              </a:rPr>
              <a:t>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i&gt;1</a:t>
            </a:r>
            <a:r>
              <a:rPr lang="de-DE" dirty="0" smtClean="0">
                <a:cs typeface="+mn-cs"/>
              </a:rPr>
              <a:t> </a:t>
            </a:r>
            <a:r>
              <a:rPr lang="de-DE" dirty="0" err="1" smtClean="0">
                <a:cs typeface="+mn-cs"/>
              </a:rPr>
              <a:t>and</a:t>
            </a:r>
            <a:r>
              <a:rPr lang="de-DE" dirty="0" smtClean="0">
                <a:cs typeface="+mn-cs"/>
              </a:rPr>
              <a:t>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key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( H[</a:t>
            </a:r>
            <a:r>
              <a:rPr lang="en-US" sz="1800" dirty="0" smtClean="0">
                <a:solidFill>
                  <a:schemeClr val="hlink"/>
                </a:solidFill>
                <a:latin typeface="cmsy10" charset="0"/>
                <a:cs typeface="+mn-cs"/>
              </a:rPr>
              <a:t>⎣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i/2</a:t>
            </a:r>
            <a:r>
              <a:rPr lang="en-US" sz="1800" dirty="0" smtClean="0">
                <a:solidFill>
                  <a:schemeClr val="hlink"/>
                </a:solidFill>
                <a:latin typeface="cmsy10" charset="0"/>
                <a:cs typeface="+mn-cs"/>
              </a:rPr>
              <a:t>⎦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] ) &gt;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key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( H[i] )</a:t>
            </a:r>
            <a:r>
              <a:rPr lang="de-DE" dirty="0" smtClean="0">
                <a:cs typeface="+mn-cs"/>
              </a:rPr>
              <a:t> do</a:t>
            </a:r>
            <a:br>
              <a:rPr lang="de-DE" dirty="0" smtClean="0">
                <a:cs typeface="+mn-cs"/>
              </a:rPr>
            </a:br>
            <a:r>
              <a:rPr lang="de-DE" dirty="0" smtClean="0">
                <a:cs typeface="+mn-cs"/>
              </a:rPr>
              <a:t>    </a:t>
            </a:r>
            <a:r>
              <a:rPr lang="de-DE" dirty="0" err="1" smtClean="0">
                <a:solidFill>
                  <a:srgbClr val="3C8C93"/>
                </a:solidFill>
                <a:cs typeface="+mn-cs"/>
              </a:rPr>
              <a:t>temp</a:t>
            </a:r>
            <a:r>
              <a:rPr lang="de-DE" dirty="0" smtClean="0">
                <a:solidFill>
                  <a:srgbClr val="3C8C93"/>
                </a:solidFill>
                <a:cs typeface="+mn-cs"/>
              </a:rPr>
              <a:t> :=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H[i]; H[i] </a:t>
            </a:r>
            <a:r>
              <a:rPr lang="en-US" dirty="0" smtClean="0">
                <a:solidFill>
                  <a:schemeClr val="hlink"/>
                </a:solidFill>
                <a:latin typeface="cmsy10" charset="0"/>
                <a:cs typeface="+mn-cs"/>
              </a:rPr>
              <a:t>:=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 H[</a:t>
            </a:r>
            <a:r>
              <a:rPr lang="en-US" sz="1800" dirty="0" smtClean="0">
                <a:solidFill>
                  <a:schemeClr val="hlink"/>
                </a:solidFill>
                <a:latin typeface="cmsy10" charset="0"/>
                <a:cs typeface="+mn-cs"/>
              </a:rPr>
              <a:t>⎣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i/2</a:t>
            </a:r>
            <a:r>
              <a:rPr lang="en-US" sz="1800" dirty="0" smtClean="0">
                <a:solidFill>
                  <a:schemeClr val="hlink"/>
                </a:solidFill>
                <a:latin typeface="cmsy10" charset="0"/>
                <a:cs typeface="+mn-cs"/>
              </a:rPr>
              <a:t>⎦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]; </a:t>
            </a:r>
            <a:r>
              <a:rPr lang="de-DE" dirty="0">
                <a:solidFill>
                  <a:schemeClr val="hlink"/>
                </a:solidFill>
              </a:rPr>
              <a:t>H[</a:t>
            </a:r>
            <a:r>
              <a:rPr lang="en-US" sz="1800" dirty="0">
                <a:solidFill>
                  <a:schemeClr val="hlink"/>
                </a:solidFill>
                <a:latin typeface="cmsy10" charset="0"/>
              </a:rPr>
              <a:t>⎣</a:t>
            </a:r>
            <a:r>
              <a:rPr lang="de-DE" dirty="0">
                <a:solidFill>
                  <a:schemeClr val="hlink"/>
                </a:solidFill>
              </a:rPr>
              <a:t>i/2</a:t>
            </a:r>
            <a:r>
              <a:rPr lang="en-US" sz="1800" dirty="0">
                <a:solidFill>
                  <a:schemeClr val="hlink"/>
                </a:solidFill>
                <a:latin typeface="cmsy10" charset="0"/>
              </a:rPr>
              <a:t>⎦</a:t>
            </a:r>
            <a:r>
              <a:rPr lang="de-DE" dirty="0" smtClean="0">
                <a:solidFill>
                  <a:schemeClr val="hlink"/>
                </a:solidFill>
              </a:rPr>
              <a:t>] := </a:t>
            </a:r>
            <a:r>
              <a:rPr lang="de-DE" dirty="0" err="1" smtClean="0">
                <a:solidFill>
                  <a:schemeClr val="hlink"/>
                </a:solidFill>
              </a:rPr>
              <a:t>temp</a:t>
            </a:r>
            <a:r>
              <a:rPr lang="de-DE" dirty="0" smtClean="0">
                <a:solidFill>
                  <a:schemeClr val="hlink"/>
                </a:solidFill>
              </a:rPr>
              <a:t>;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/>
            </a:r>
            <a:br>
              <a:rPr lang="de-DE" dirty="0" smtClean="0">
                <a:solidFill>
                  <a:schemeClr val="hlink"/>
                </a:solidFill>
                <a:cs typeface="+mn-cs"/>
              </a:rPr>
            </a:br>
            <a:r>
              <a:rPr lang="de-DE" dirty="0" smtClean="0">
                <a:cs typeface="+mn-cs"/>
              </a:rPr>
              <a:t>   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i:=</a:t>
            </a:r>
            <a:r>
              <a:rPr lang="en-US" sz="1800" dirty="0" smtClean="0">
                <a:solidFill>
                  <a:schemeClr val="hlink"/>
                </a:solidFill>
                <a:latin typeface="cmsy10" charset="0"/>
                <a:cs typeface="+mn-cs"/>
              </a:rPr>
              <a:t>⎣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i/2</a:t>
            </a:r>
            <a:r>
              <a:rPr lang="en-US" sz="1800" dirty="0" smtClean="0">
                <a:solidFill>
                  <a:schemeClr val="hlink"/>
                </a:solidFill>
                <a:latin typeface="cmsy10" charset="0"/>
                <a:cs typeface="+mn-cs"/>
              </a:rPr>
              <a:t>⎦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/>
            </a:r>
            <a:br>
              <a:rPr lang="de-DE" dirty="0" smtClean="0">
                <a:solidFill>
                  <a:schemeClr val="hlink"/>
                </a:solidFill>
                <a:cs typeface="+mn-cs"/>
              </a:rPr>
            </a:br>
            <a:endParaRPr lang="de-DE" sz="1800" dirty="0" smtClean="0">
              <a:solidFill>
                <a:schemeClr val="hlink"/>
              </a:solidFill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 smtClean="0">
                <a:cs typeface="+mn-cs"/>
              </a:rPr>
              <a:t>Laufzeit: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 O(log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)</a:t>
            </a:r>
          </a:p>
        </p:txBody>
      </p:sp>
      <p:sp>
        <p:nvSpPr>
          <p:cNvPr id="5" name="Rechteck 4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Prioritätswarteschlange mit binärem Heap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  <p:graphicFrame>
        <p:nvGraphicFramePr>
          <p:cNvPr id="5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427803"/>
              </p:ext>
            </p:extLst>
          </p:nvPr>
        </p:nvGraphicFramePr>
        <p:xfrm>
          <a:off x="1907704" y="1550193"/>
          <a:ext cx="5011737" cy="2322513"/>
        </p:xfrm>
        <a:graphic>
          <a:graphicData uri="http://schemas.openxmlformats.org/drawingml/2006/table">
            <a:tbl>
              <a:tblPr/>
              <a:tblGrid>
                <a:gridCol w="2376487"/>
                <a:gridCol w="2635250"/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Operator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Laufzeit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insert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deleteMin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86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3DAF27-8541-FA43-A911-4E7BA99AECBA}" type="slidenum">
              <a:rPr lang="de-DE"/>
              <a:pPr>
                <a:defRPr/>
              </a:pPr>
              <a:t>14</a:t>
            </a:fld>
            <a:endParaRPr lang="de-DE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 smtClean="0">
                <a:cs typeface="+mj-cs"/>
              </a:rPr>
              <a:t>Insert - </a:t>
            </a:r>
            <a:r>
              <a:rPr lang="de-DE" dirty="0"/>
              <a:t>Binärer Heap</a:t>
            </a:r>
            <a:endParaRPr lang="de-DE" dirty="0" smtClean="0">
              <a:cs typeface="+mj-cs"/>
            </a:endParaRPr>
          </a:p>
        </p:txBody>
      </p:sp>
      <p:sp>
        <p:nvSpPr>
          <p:cNvPr id="157700" name="Oval 4"/>
          <p:cNvSpPr>
            <a:spLocks noChangeArrowheads="1"/>
          </p:cNvSpPr>
          <p:nvPr/>
        </p:nvSpPr>
        <p:spPr bwMode="auto">
          <a:xfrm>
            <a:off x="2519363" y="17732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  <a:endParaRPr lang="de-DE" baseline="-25000">
              <a:cs typeface="+mn-cs"/>
            </a:endParaRPr>
          </a:p>
        </p:txBody>
      </p:sp>
      <p:sp>
        <p:nvSpPr>
          <p:cNvPr id="157701" name="Oval 5"/>
          <p:cNvSpPr>
            <a:spLocks noChangeArrowheads="1"/>
          </p:cNvSpPr>
          <p:nvPr/>
        </p:nvSpPr>
        <p:spPr bwMode="auto">
          <a:xfrm>
            <a:off x="1582738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57702" name="Oval 6"/>
          <p:cNvSpPr>
            <a:spLocks noChangeArrowheads="1"/>
          </p:cNvSpPr>
          <p:nvPr/>
        </p:nvSpPr>
        <p:spPr bwMode="auto">
          <a:xfrm>
            <a:off x="3454400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57703" name="Oval 7"/>
          <p:cNvSpPr>
            <a:spLocks noChangeArrowheads="1"/>
          </p:cNvSpPr>
          <p:nvPr/>
        </p:nvSpPr>
        <p:spPr bwMode="auto">
          <a:xfrm>
            <a:off x="100647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57704" name="Oval 8"/>
          <p:cNvSpPr>
            <a:spLocks noChangeArrowheads="1"/>
          </p:cNvSpPr>
          <p:nvPr/>
        </p:nvSpPr>
        <p:spPr bwMode="auto">
          <a:xfrm>
            <a:off x="20145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57705" name="Oval 9"/>
          <p:cNvSpPr>
            <a:spLocks noChangeArrowheads="1"/>
          </p:cNvSpPr>
          <p:nvPr/>
        </p:nvSpPr>
        <p:spPr bwMode="auto">
          <a:xfrm>
            <a:off x="2951163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57706" name="Oval 10"/>
          <p:cNvSpPr>
            <a:spLocks noChangeArrowheads="1"/>
          </p:cNvSpPr>
          <p:nvPr/>
        </p:nvSpPr>
        <p:spPr bwMode="auto">
          <a:xfrm>
            <a:off x="395922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57707" name="Oval 11"/>
          <p:cNvSpPr>
            <a:spLocks noChangeArrowheads="1"/>
          </p:cNvSpPr>
          <p:nvPr/>
        </p:nvSpPr>
        <p:spPr bwMode="auto">
          <a:xfrm>
            <a:off x="250825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57708" name="Oval 12"/>
          <p:cNvSpPr>
            <a:spLocks noChangeArrowheads="1"/>
          </p:cNvSpPr>
          <p:nvPr/>
        </p:nvSpPr>
        <p:spPr bwMode="auto">
          <a:xfrm>
            <a:off x="1006475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57709" name="Line 13"/>
          <p:cNvSpPr>
            <a:spLocks noChangeShapeType="1"/>
          </p:cNvSpPr>
          <p:nvPr/>
        </p:nvSpPr>
        <p:spPr bwMode="auto">
          <a:xfrm flipH="1">
            <a:off x="2159000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10" name="Line 14"/>
          <p:cNvSpPr>
            <a:spLocks noChangeShapeType="1"/>
          </p:cNvSpPr>
          <p:nvPr/>
        </p:nvSpPr>
        <p:spPr bwMode="auto">
          <a:xfrm>
            <a:off x="3167063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11" name="Line 15"/>
          <p:cNvSpPr>
            <a:spLocks noChangeShapeType="1"/>
          </p:cNvSpPr>
          <p:nvPr/>
        </p:nvSpPr>
        <p:spPr bwMode="auto">
          <a:xfrm flipH="1">
            <a:off x="1439863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12" name="Line 16"/>
          <p:cNvSpPr>
            <a:spLocks noChangeShapeType="1"/>
          </p:cNvSpPr>
          <p:nvPr/>
        </p:nvSpPr>
        <p:spPr bwMode="auto">
          <a:xfrm>
            <a:off x="2087563" y="2924175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13" name="Line 17"/>
          <p:cNvSpPr>
            <a:spLocks noChangeShapeType="1"/>
          </p:cNvSpPr>
          <p:nvPr/>
        </p:nvSpPr>
        <p:spPr bwMode="auto">
          <a:xfrm flipH="1">
            <a:off x="3384550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14" name="Line 18"/>
          <p:cNvSpPr>
            <a:spLocks noChangeShapeType="1"/>
          </p:cNvSpPr>
          <p:nvPr/>
        </p:nvSpPr>
        <p:spPr bwMode="auto">
          <a:xfrm>
            <a:off x="3959225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15" name="Line 19"/>
          <p:cNvSpPr>
            <a:spLocks noChangeShapeType="1"/>
          </p:cNvSpPr>
          <p:nvPr/>
        </p:nvSpPr>
        <p:spPr bwMode="auto">
          <a:xfrm flipH="1">
            <a:off x="790575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16" name="Line 20"/>
          <p:cNvSpPr>
            <a:spLocks noChangeShapeType="1"/>
          </p:cNvSpPr>
          <p:nvPr/>
        </p:nvSpPr>
        <p:spPr bwMode="auto">
          <a:xfrm flipH="1">
            <a:off x="1366838" y="3716338"/>
            <a:ext cx="730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17" name="Text Box 21"/>
          <p:cNvSpPr txBox="1">
            <a:spLocks noChangeArrowheads="1"/>
          </p:cNvSpPr>
          <p:nvPr/>
        </p:nvSpPr>
        <p:spPr bwMode="auto">
          <a:xfrm>
            <a:off x="611188" y="5013325"/>
            <a:ext cx="7940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Invariante: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ist minimal für Teilbaum von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</a:t>
            </a:r>
          </a:p>
        </p:txBody>
      </p:sp>
      <p:sp>
        <p:nvSpPr>
          <p:cNvPr id="157718" name="Text Box 22"/>
          <p:cNvSpPr txBox="1">
            <a:spLocks noChangeArrowheads="1"/>
          </p:cNvSpPr>
          <p:nvPr/>
        </p:nvSpPr>
        <p:spPr bwMode="auto">
          <a:xfrm>
            <a:off x="1476375" y="5734050"/>
            <a:ext cx="7015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: Knoten, die Invariante eventuell verletzen </a:t>
            </a:r>
          </a:p>
        </p:txBody>
      </p:sp>
      <p:sp>
        <p:nvSpPr>
          <p:cNvPr id="157719" name="Oval 23"/>
          <p:cNvSpPr>
            <a:spLocks noChangeArrowheads="1"/>
          </p:cNvSpPr>
          <p:nvPr/>
        </p:nvSpPr>
        <p:spPr bwMode="auto">
          <a:xfrm>
            <a:off x="827088" y="5805488"/>
            <a:ext cx="649287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20" name="Line 24"/>
          <p:cNvSpPr>
            <a:spLocks noChangeShapeType="1"/>
          </p:cNvSpPr>
          <p:nvPr/>
        </p:nvSpPr>
        <p:spPr bwMode="auto">
          <a:xfrm>
            <a:off x="4714875" y="2852738"/>
            <a:ext cx="64928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21" name="Oval 25"/>
          <p:cNvSpPr>
            <a:spLocks noChangeArrowheads="1"/>
          </p:cNvSpPr>
          <p:nvPr/>
        </p:nvSpPr>
        <p:spPr bwMode="auto">
          <a:xfrm>
            <a:off x="6804025" y="17732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  <a:endParaRPr lang="de-DE" baseline="-25000">
              <a:cs typeface="+mn-cs"/>
            </a:endParaRPr>
          </a:p>
        </p:txBody>
      </p:sp>
      <p:sp>
        <p:nvSpPr>
          <p:cNvPr id="157722" name="Oval 26"/>
          <p:cNvSpPr>
            <a:spLocks noChangeArrowheads="1"/>
          </p:cNvSpPr>
          <p:nvPr/>
        </p:nvSpPr>
        <p:spPr bwMode="auto">
          <a:xfrm>
            <a:off x="5867400" y="24209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57723" name="Oval 27"/>
          <p:cNvSpPr>
            <a:spLocks noChangeArrowheads="1"/>
          </p:cNvSpPr>
          <p:nvPr/>
        </p:nvSpPr>
        <p:spPr bwMode="auto">
          <a:xfrm>
            <a:off x="7739063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57724" name="Oval 28"/>
          <p:cNvSpPr>
            <a:spLocks noChangeArrowheads="1"/>
          </p:cNvSpPr>
          <p:nvPr/>
        </p:nvSpPr>
        <p:spPr bwMode="auto">
          <a:xfrm>
            <a:off x="52911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57725" name="Oval 29"/>
          <p:cNvSpPr>
            <a:spLocks noChangeArrowheads="1"/>
          </p:cNvSpPr>
          <p:nvPr/>
        </p:nvSpPr>
        <p:spPr bwMode="auto">
          <a:xfrm>
            <a:off x="6299200" y="3213100"/>
            <a:ext cx="647700" cy="503238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57726" name="Oval 30"/>
          <p:cNvSpPr>
            <a:spLocks noChangeArrowheads="1"/>
          </p:cNvSpPr>
          <p:nvPr/>
        </p:nvSpPr>
        <p:spPr bwMode="auto">
          <a:xfrm>
            <a:off x="723582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57727" name="Oval 31"/>
          <p:cNvSpPr>
            <a:spLocks noChangeArrowheads="1"/>
          </p:cNvSpPr>
          <p:nvPr/>
        </p:nvSpPr>
        <p:spPr bwMode="auto">
          <a:xfrm>
            <a:off x="824388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57728" name="Oval 32"/>
          <p:cNvSpPr>
            <a:spLocks noChangeArrowheads="1"/>
          </p:cNvSpPr>
          <p:nvPr/>
        </p:nvSpPr>
        <p:spPr bwMode="auto">
          <a:xfrm>
            <a:off x="453548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57729" name="Oval 33"/>
          <p:cNvSpPr>
            <a:spLocks noChangeArrowheads="1"/>
          </p:cNvSpPr>
          <p:nvPr/>
        </p:nvSpPr>
        <p:spPr bwMode="auto">
          <a:xfrm>
            <a:off x="529113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57730" name="Line 34"/>
          <p:cNvSpPr>
            <a:spLocks noChangeShapeType="1"/>
          </p:cNvSpPr>
          <p:nvPr/>
        </p:nvSpPr>
        <p:spPr bwMode="auto">
          <a:xfrm flipH="1">
            <a:off x="6443663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31" name="Line 35"/>
          <p:cNvSpPr>
            <a:spLocks noChangeShapeType="1"/>
          </p:cNvSpPr>
          <p:nvPr/>
        </p:nvSpPr>
        <p:spPr bwMode="auto">
          <a:xfrm>
            <a:off x="7451725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32" name="Line 36"/>
          <p:cNvSpPr>
            <a:spLocks noChangeShapeType="1"/>
          </p:cNvSpPr>
          <p:nvPr/>
        </p:nvSpPr>
        <p:spPr bwMode="auto">
          <a:xfrm flipH="1">
            <a:off x="5724525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33" name="Line 37"/>
          <p:cNvSpPr>
            <a:spLocks noChangeShapeType="1"/>
          </p:cNvSpPr>
          <p:nvPr/>
        </p:nvSpPr>
        <p:spPr bwMode="auto">
          <a:xfrm>
            <a:off x="6372225" y="2924175"/>
            <a:ext cx="1444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34" name="Line 38"/>
          <p:cNvSpPr>
            <a:spLocks noChangeShapeType="1"/>
          </p:cNvSpPr>
          <p:nvPr/>
        </p:nvSpPr>
        <p:spPr bwMode="auto">
          <a:xfrm flipH="1">
            <a:off x="7669213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35" name="Line 39"/>
          <p:cNvSpPr>
            <a:spLocks noChangeShapeType="1"/>
          </p:cNvSpPr>
          <p:nvPr/>
        </p:nvSpPr>
        <p:spPr bwMode="auto">
          <a:xfrm>
            <a:off x="8243888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36" name="Line 40"/>
          <p:cNvSpPr>
            <a:spLocks noChangeShapeType="1"/>
          </p:cNvSpPr>
          <p:nvPr/>
        </p:nvSpPr>
        <p:spPr bwMode="auto">
          <a:xfrm flipH="1">
            <a:off x="5075238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37" name="Line 41"/>
          <p:cNvSpPr>
            <a:spLocks noChangeShapeType="1"/>
          </p:cNvSpPr>
          <p:nvPr/>
        </p:nvSpPr>
        <p:spPr bwMode="auto">
          <a:xfrm flipH="1">
            <a:off x="5651500" y="3716338"/>
            <a:ext cx="730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7738" name="Oval 42"/>
          <p:cNvSpPr>
            <a:spLocks noChangeArrowheads="1"/>
          </p:cNvSpPr>
          <p:nvPr/>
        </p:nvSpPr>
        <p:spPr bwMode="auto">
          <a:xfrm>
            <a:off x="6084888" y="4005263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  <a:endParaRPr lang="de-DE" baseline="-25000">
              <a:cs typeface="+mn-cs"/>
            </a:endParaRPr>
          </a:p>
        </p:txBody>
      </p:sp>
      <p:sp>
        <p:nvSpPr>
          <p:cNvPr id="157739" name="Line 43"/>
          <p:cNvSpPr>
            <a:spLocks noChangeShapeType="1"/>
          </p:cNvSpPr>
          <p:nvPr/>
        </p:nvSpPr>
        <p:spPr bwMode="auto">
          <a:xfrm flipV="1">
            <a:off x="6443663" y="3716338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24266-B1E2-0F47-BB92-F6F48C2C455D}" type="slidenum">
              <a:rPr lang="de-DE"/>
              <a:pPr>
                <a:defRPr/>
              </a:pPr>
              <a:t>15</a:t>
            </a:fld>
            <a:endParaRPr lang="de-DE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de-DE" smtClean="0">
                <a:cs typeface="+mj-cs"/>
              </a:rPr>
              <a:t>Insert Operation - Korrektheit</a:t>
            </a:r>
          </a:p>
        </p:txBody>
      </p:sp>
      <p:sp>
        <p:nvSpPr>
          <p:cNvPr id="158743" name="Line 23"/>
          <p:cNvSpPr>
            <a:spLocks noChangeShapeType="1"/>
          </p:cNvSpPr>
          <p:nvPr/>
        </p:nvSpPr>
        <p:spPr bwMode="auto">
          <a:xfrm>
            <a:off x="4714875" y="2852738"/>
            <a:ext cx="64928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44" name="Oval 24"/>
          <p:cNvSpPr>
            <a:spLocks noChangeArrowheads="1"/>
          </p:cNvSpPr>
          <p:nvPr/>
        </p:nvSpPr>
        <p:spPr bwMode="auto">
          <a:xfrm>
            <a:off x="2484438" y="17732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  <a:endParaRPr lang="de-DE" baseline="-25000">
              <a:cs typeface="+mn-cs"/>
            </a:endParaRPr>
          </a:p>
        </p:txBody>
      </p:sp>
      <p:sp>
        <p:nvSpPr>
          <p:cNvPr id="158745" name="Oval 25"/>
          <p:cNvSpPr>
            <a:spLocks noChangeArrowheads="1"/>
          </p:cNvSpPr>
          <p:nvPr/>
        </p:nvSpPr>
        <p:spPr bwMode="auto">
          <a:xfrm>
            <a:off x="1547813" y="24209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58746" name="Oval 26"/>
          <p:cNvSpPr>
            <a:spLocks noChangeArrowheads="1"/>
          </p:cNvSpPr>
          <p:nvPr/>
        </p:nvSpPr>
        <p:spPr bwMode="auto">
          <a:xfrm>
            <a:off x="3419475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58747" name="Oval 27"/>
          <p:cNvSpPr>
            <a:spLocks noChangeArrowheads="1"/>
          </p:cNvSpPr>
          <p:nvPr/>
        </p:nvSpPr>
        <p:spPr bwMode="auto">
          <a:xfrm>
            <a:off x="971550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58748" name="Oval 28"/>
          <p:cNvSpPr>
            <a:spLocks noChangeArrowheads="1"/>
          </p:cNvSpPr>
          <p:nvPr/>
        </p:nvSpPr>
        <p:spPr bwMode="auto">
          <a:xfrm>
            <a:off x="1979613" y="3213100"/>
            <a:ext cx="647700" cy="503238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58749" name="Oval 29"/>
          <p:cNvSpPr>
            <a:spLocks noChangeArrowheads="1"/>
          </p:cNvSpPr>
          <p:nvPr/>
        </p:nvSpPr>
        <p:spPr bwMode="auto">
          <a:xfrm>
            <a:off x="29162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58750" name="Oval 30"/>
          <p:cNvSpPr>
            <a:spLocks noChangeArrowheads="1"/>
          </p:cNvSpPr>
          <p:nvPr/>
        </p:nvSpPr>
        <p:spPr bwMode="auto">
          <a:xfrm>
            <a:off x="3924300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58751" name="Oval 31"/>
          <p:cNvSpPr>
            <a:spLocks noChangeArrowheads="1"/>
          </p:cNvSpPr>
          <p:nvPr/>
        </p:nvSpPr>
        <p:spPr bwMode="auto">
          <a:xfrm>
            <a:off x="215900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58752" name="Oval 32"/>
          <p:cNvSpPr>
            <a:spLocks noChangeArrowheads="1"/>
          </p:cNvSpPr>
          <p:nvPr/>
        </p:nvSpPr>
        <p:spPr bwMode="auto">
          <a:xfrm>
            <a:off x="971550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58753" name="Line 33"/>
          <p:cNvSpPr>
            <a:spLocks noChangeShapeType="1"/>
          </p:cNvSpPr>
          <p:nvPr/>
        </p:nvSpPr>
        <p:spPr bwMode="auto">
          <a:xfrm flipH="1">
            <a:off x="2124075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54" name="Line 34"/>
          <p:cNvSpPr>
            <a:spLocks noChangeShapeType="1"/>
          </p:cNvSpPr>
          <p:nvPr/>
        </p:nvSpPr>
        <p:spPr bwMode="auto">
          <a:xfrm>
            <a:off x="3132138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55" name="Line 35"/>
          <p:cNvSpPr>
            <a:spLocks noChangeShapeType="1"/>
          </p:cNvSpPr>
          <p:nvPr/>
        </p:nvSpPr>
        <p:spPr bwMode="auto">
          <a:xfrm flipH="1">
            <a:off x="1404938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56" name="Line 36"/>
          <p:cNvSpPr>
            <a:spLocks noChangeShapeType="1"/>
          </p:cNvSpPr>
          <p:nvPr/>
        </p:nvSpPr>
        <p:spPr bwMode="auto">
          <a:xfrm>
            <a:off x="2052638" y="2924175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57" name="Line 37"/>
          <p:cNvSpPr>
            <a:spLocks noChangeShapeType="1"/>
          </p:cNvSpPr>
          <p:nvPr/>
        </p:nvSpPr>
        <p:spPr bwMode="auto">
          <a:xfrm flipH="1">
            <a:off x="3349625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58" name="Line 38"/>
          <p:cNvSpPr>
            <a:spLocks noChangeShapeType="1"/>
          </p:cNvSpPr>
          <p:nvPr/>
        </p:nvSpPr>
        <p:spPr bwMode="auto">
          <a:xfrm>
            <a:off x="3924300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59" name="Line 39"/>
          <p:cNvSpPr>
            <a:spLocks noChangeShapeType="1"/>
          </p:cNvSpPr>
          <p:nvPr/>
        </p:nvSpPr>
        <p:spPr bwMode="auto">
          <a:xfrm flipH="1">
            <a:off x="755650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60" name="Line 40"/>
          <p:cNvSpPr>
            <a:spLocks noChangeShapeType="1"/>
          </p:cNvSpPr>
          <p:nvPr/>
        </p:nvSpPr>
        <p:spPr bwMode="auto">
          <a:xfrm flipH="1">
            <a:off x="1331913" y="3716338"/>
            <a:ext cx="730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61" name="Oval 41"/>
          <p:cNvSpPr>
            <a:spLocks noChangeArrowheads="1"/>
          </p:cNvSpPr>
          <p:nvPr/>
        </p:nvSpPr>
        <p:spPr bwMode="auto">
          <a:xfrm>
            <a:off x="1765300" y="4005263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  <a:endParaRPr lang="de-DE" baseline="-25000">
              <a:cs typeface="+mn-cs"/>
            </a:endParaRPr>
          </a:p>
        </p:txBody>
      </p:sp>
      <p:sp>
        <p:nvSpPr>
          <p:cNvPr id="158762" name="Line 42"/>
          <p:cNvSpPr>
            <a:spLocks noChangeShapeType="1"/>
          </p:cNvSpPr>
          <p:nvPr/>
        </p:nvSpPr>
        <p:spPr bwMode="auto">
          <a:xfrm flipV="1">
            <a:off x="2124075" y="3716338"/>
            <a:ext cx="1444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63" name="Oval 43"/>
          <p:cNvSpPr>
            <a:spLocks noChangeArrowheads="1"/>
          </p:cNvSpPr>
          <p:nvPr/>
        </p:nvSpPr>
        <p:spPr bwMode="auto">
          <a:xfrm>
            <a:off x="6804025" y="17732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  <a:endParaRPr lang="de-DE" baseline="-25000">
              <a:cs typeface="+mn-cs"/>
            </a:endParaRPr>
          </a:p>
        </p:txBody>
      </p:sp>
      <p:sp>
        <p:nvSpPr>
          <p:cNvPr id="158764" name="Oval 44"/>
          <p:cNvSpPr>
            <a:spLocks noChangeArrowheads="1"/>
          </p:cNvSpPr>
          <p:nvPr/>
        </p:nvSpPr>
        <p:spPr bwMode="auto">
          <a:xfrm>
            <a:off x="5867400" y="24209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58765" name="Oval 45"/>
          <p:cNvSpPr>
            <a:spLocks noChangeArrowheads="1"/>
          </p:cNvSpPr>
          <p:nvPr/>
        </p:nvSpPr>
        <p:spPr bwMode="auto">
          <a:xfrm>
            <a:off x="7739063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58766" name="Oval 46"/>
          <p:cNvSpPr>
            <a:spLocks noChangeArrowheads="1"/>
          </p:cNvSpPr>
          <p:nvPr/>
        </p:nvSpPr>
        <p:spPr bwMode="auto">
          <a:xfrm>
            <a:off x="52911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58767" name="Oval 47"/>
          <p:cNvSpPr>
            <a:spLocks noChangeArrowheads="1"/>
          </p:cNvSpPr>
          <p:nvPr/>
        </p:nvSpPr>
        <p:spPr bwMode="auto">
          <a:xfrm>
            <a:off x="6299200" y="3213100"/>
            <a:ext cx="647700" cy="503238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  <a:endParaRPr lang="de-DE" baseline="-25000">
              <a:cs typeface="+mn-cs"/>
            </a:endParaRPr>
          </a:p>
        </p:txBody>
      </p:sp>
      <p:sp>
        <p:nvSpPr>
          <p:cNvPr id="158768" name="Oval 48"/>
          <p:cNvSpPr>
            <a:spLocks noChangeArrowheads="1"/>
          </p:cNvSpPr>
          <p:nvPr/>
        </p:nvSpPr>
        <p:spPr bwMode="auto">
          <a:xfrm>
            <a:off x="723582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58769" name="Oval 49"/>
          <p:cNvSpPr>
            <a:spLocks noChangeArrowheads="1"/>
          </p:cNvSpPr>
          <p:nvPr/>
        </p:nvSpPr>
        <p:spPr bwMode="auto">
          <a:xfrm>
            <a:off x="824388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58770" name="Oval 50"/>
          <p:cNvSpPr>
            <a:spLocks noChangeArrowheads="1"/>
          </p:cNvSpPr>
          <p:nvPr/>
        </p:nvSpPr>
        <p:spPr bwMode="auto">
          <a:xfrm>
            <a:off x="453548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58771" name="Oval 51"/>
          <p:cNvSpPr>
            <a:spLocks noChangeArrowheads="1"/>
          </p:cNvSpPr>
          <p:nvPr/>
        </p:nvSpPr>
        <p:spPr bwMode="auto">
          <a:xfrm>
            <a:off x="529113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58772" name="Line 52"/>
          <p:cNvSpPr>
            <a:spLocks noChangeShapeType="1"/>
          </p:cNvSpPr>
          <p:nvPr/>
        </p:nvSpPr>
        <p:spPr bwMode="auto">
          <a:xfrm flipH="1">
            <a:off x="6443663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73" name="Line 53"/>
          <p:cNvSpPr>
            <a:spLocks noChangeShapeType="1"/>
          </p:cNvSpPr>
          <p:nvPr/>
        </p:nvSpPr>
        <p:spPr bwMode="auto">
          <a:xfrm>
            <a:off x="7451725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74" name="Line 54"/>
          <p:cNvSpPr>
            <a:spLocks noChangeShapeType="1"/>
          </p:cNvSpPr>
          <p:nvPr/>
        </p:nvSpPr>
        <p:spPr bwMode="auto">
          <a:xfrm flipH="1">
            <a:off x="5724525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75" name="Line 55"/>
          <p:cNvSpPr>
            <a:spLocks noChangeShapeType="1"/>
          </p:cNvSpPr>
          <p:nvPr/>
        </p:nvSpPr>
        <p:spPr bwMode="auto">
          <a:xfrm>
            <a:off x="6372225" y="2924175"/>
            <a:ext cx="1444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76" name="Line 56"/>
          <p:cNvSpPr>
            <a:spLocks noChangeShapeType="1"/>
          </p:cNvSpPr>
          <p:nvPr/>
        </p:nvSpPr>
        <p:spPr bwMode="auto">
          <a:xfrm flipH="1">
            <a:off x="7669213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77" name="Line 57"/>
          <p:cNvSpPr>
            <a:spLocks noChangeShapeType="1"/>
          </p:cNvSpPr>
          <p:nvPr/>
        </p:nvSpPr>
        <p:spPr bwMode="auto">
          <a:xfrm>
            <a:off x="8243888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78" name="Line 58"/>
          <p:cNvSpPr>
            <a:spLocks noChangeShapeType="1"/>
          </p:cNvSpPr>
          <p:nvPr/>
        </p:nvSpPr>
        <p:spPr bwMode="auto">
          <a:xfrm flipH="1">
            <a:off x="5075238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79" name="Line 59"/>
          <p:cNvSpPr>
            <a:spLocks noChangeShapeType="1"/>
          </p:cNvSpPr>
          <p:nvPr/>
        </p:nvSpPr>
        <p:spPr bwMode="auto">
          <a:xfrm flipH="1">
            <a:off x="5651500" y="3716338"/>
            <a:ext cx="730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80" name="Oval 60"/>
          <p:cNvSpPr>
            <a:spLocks noChangeArrowheads="1"/>
          </p:cNvSpPr>
          <p:nvPr/>
        </p:nvSpPr>
        <p:spPr bwMode="auto">
          <a:xfrm>
            <a:off x="608488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58781" name="Line 61"/>
          <p:cNvSpPr>
            <a:spLocks noChangeShapeType="1"/>
          </p:cNvSpPr>
          <p:nvPr/>
        </p:nvSpPr>
        <p:spPr bwMode="auto">
          <a:xfrm flipV="1">
            <a:off x="6443663" y="3716338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8782" name="Text Box 62"/>
          <p:cNvSpPr txBox="1">
            <a:spLocks noChangeArrowheads="1"/>
          </p:cNvSpPr>
          <p:nvPr/>
        </p:nvSpPr>
        <p:spPr bwMode="auto">
          <a:xfrm>
            <a:off x="611188" y="5013325"/>
            <a:ext cx="7940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Invariante: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ist minimal für Teilbaum von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</a:t>
            </a:r>
          </a:p>
        </p:txBody>
      </p:sp>
      <p:sp>
        <p:nvSpPr>
          <p:cNvPr id="158783" name="Text Box 63"/>
          <p:cNvSpPr txBox="1">
            <a:spLocks noChangeArrowheads="1"/>
          </p:cNvSpPr>
          <p:nvPr/>
        </p:nvSpPr>
        <p:spPr bwMode="auto">
          <a:xfrm>
            <a:off x="1476375" y="5734050"/>
            <a:ext cx="7015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: Knoten, die Invariante eventuell verletzen </a:t>
            </a:r>
          </a:p>
        </p:txBody>
      </p:sp>
      <p:sp>
        <p:nvSpPr>
          <p:cNvPr id="158784" name="Oval 64"/>
          <p:cNvSpPr>
            <a:spLocks noChangeArrowheads="1"/>
          </p:cNvSpPr>
          <p:nvPr/>
        </p:nvSpPr>
        <p:spPr bwMode="auto">
          <a:xfrm>
            <a:off x="827088" y="5805488"/>
            <a:ext cx="649287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6" name="Rechteck 45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0E7492-D5D5-3548-9E55-CC35CA152C7D}" type="slidenum">
              <a:rPr lang="de-DE"/>
              <a:pPr>
                <a:defRPr/>
              </a:pPr>
              <a:t>16</a:t>
            </a:fld>
            <a:endParaRPr lang="de-DE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de-DE" smtClean="0">
                <a:cs typeface="+mj-cs"/>
              </a:rPr>
              <a:t>Insert Operation - Korrektheit</a:t>
            </a:r>
          </a:p>
        </p:txBody>
      </p:sp>
      <p:sp>
        <p:nvSpPr>
          <p:cNvPr id="159750" name="Line 6"/>
          <p:cNvSpPr>
            <a:spLocks noChangeShapeType="1"/>
          </p:cNvSpPr>
          <p:nvPr/>
        </p:nvSpPr>
        <p:spPr bwMode="auto">
          <a:xfrm>
            <a:off x="4714875" y="2852738"/>
            <a:ext cx="64928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51" name="Oval 7"/>
          <p:cNvSpPr>
            <a:spLocks noChangeArrowheads="1"/>
          </p:cNvSpPr>
          <p:nvPr/>
        </p:nvSpPr>
        <p:spPr bwMode="auto">
          <a:xfrm>
            <a:off x="2484438" y="17732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  <a:endParaRPr lang="de-DE" baseline="-25000">
              <a:cs typeface="+mn-cs"/>
            </a:endParaRPr>
          </a:p>
        </p:txBody>
      </p:sp>
      <p:sp>
        <p:nvSpPr>
          <p:cNvPr id="159752" name="Oval 8"/>
          <p:cNvSpPr>
            <a:spLocks noChangeArrowheads="1"/>
          </p:cNvSpPr>
          <p:nvPr/>
        </p:nvSpPr>
        <p:spPr bwMode="auto">
          <a:xfrm>
            <a:off x="1547813" y="24209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59753" name="Oval 9"/>
          <p:cNvSpPr>
            <a:spLocks noChangeArrowheads="1"/>
          </p:cNvSpPr>
          <p:nvPr/>
        </p:nvSpPr>
        <p:spPr bwMode="auto">
          <a:xfrm>
            <a:off x="3419475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59754" name="Oval 10"/>
          <p:cNvSpPr>
            <a:spLocks noChangeArrowheads="1"/>
          </p:cNvSpPr>
          <p:nvPr/>
        </p:nvSpPr>
        <p:spPr bwMode="auto">
          <a:xfrm>
            <a:off x="971550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59755" name="Oval 11"/>
          <p:cNvSpPr>
            <a:spLocks noChangeArrowheads="1"/>
          </p:cNvSpPr>
          <p:nvPr/>
        </p:nvSpPr>
        <p:spPr bwMode="auto">
          <a:xfrm>
            <a:off x="1979613" y="3213100"/>
            <a:ext cx="647700" cy="503238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  <a:endParaRPr lang="de-DE" baseline="-25000">
              <a:cs typeface="+mn-cs"/>
            </a:endParaRPr>
          </a:p>
        </p:txBody>
      </p:sp>
      <p:sp>
        <p:nvSpPr>
          <p:cNvPr id="159756" name="Oval 12"/>
          <p:cNvSpPr>
            <a:spLocks noChangeArrowheads="1"/>
          </p:cNvSpPr>
          <p:nvPr/>
        </p:nvSpPr>
        <p:spPr bwMode="auto">
          <a:xfrm>
            <a:off x="29162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59757" name="Oval 13"/>
          <p:cNvSpPr>
            <a:spLocks noChangeArrowheads="1"/>
          </p:cNvSpPr>
          <p:nvPr/>
        </p:nvSpPr>
        <p:spPr bwMode="auto">
          <a:xfrm>
            <a:off x="3924300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59758" name="Oval 14"/>
          <p:cNvSpPr>
            <a:spLocks noChangeArrowheads="1"/>
          </p:cNvSpPr>
          <p:nvPr/>
        </p:nvSpPr>
        <p:spPr bwMode="auto">
          <a:xfrm>
            <a:off x="215900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59759" name="Oval 15"/>
          <p:cNvSpPr>
            <a:spLocks noChangeArrowheads="1"/>
          </p:cNvSpPr>
          <p:nvPr/>
        </p:nvSpPr>
        <p:spPr bwMode="auto">
          <a:xfrm>
            <a:off x="971550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59760" name="Line 16"/>
          <p:cNvSpPr>
            <a:spLocks noChangeShapeType="1"/>
          </p:cNvSpPr>
          <p:nvPr/>
        </p:nvSpPr>
        <p:spPr bwMode="auto">
          <a:xfrm flipH="1">
            <a:off x="2124075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61" name="Line 17"/>
          <p:cNvSpPr>
            <a:spLocks noChangeShapeType="1"/>
          </p:cNvSpPr>
          <p:nvPr/>
        </p:nvSpPr>
        <p:spPr bwMode="auto">
          <a:xfrm>
            <a:off x="3132138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62" name="Line 18"/>
          <p:cNvSpPr>
            <a:spLocks noChangeShapeType="1"/>
          </p:cNvSpPr>
          <p:nvPr/>
        </p:nvSpPr>
        <p:spPr bwMode="auto">
          <a:xfrm flipH="1">
            <a:off x="1404938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63" name="Line 19"/>
          <p:cNvSpPr>
            <a:spLocks noChangeShapeType="1"/>
          </p:cNvSpPr>
          <p:nvPr/>
        </p:nvSpPr>
        <p:spPr bwMode="auto">
          <a:xfrm>
            <a:off x="2052638" y="2924175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64" name="Line 20"/>
          <p:cNvSpPr>
            <a:spLocks noChangeShapeType="1"/>
          </p:cNvSpPr>
          <p:nvPr/>
        </p:nvSpPr>
        <p:spPr bwMode="auto">
          <a:xfrm flipH="1">
            <a:off x="3349625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65" name="Line 21"/>
          <p:cNvSpPr>
            <a:spLocks noChangeShapeType="1"/>
          </p:cNvSpPr>
          <p:nvPr/>
        </p:nvSpPr>
        <p:spPr bwMode="auto">
          <a:xfrm>
            <a:off x="3924300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66" name="Line 22"/>
          <p:cNvSpPr>
            <a:spLocks noChangeShapeType="1"/>
          </p:cNvSpPr>
          <p:nvPr/>
        </p:nvSpPr>
        <p:spPr bwMode="auto">
          <a:xfrm flipH="1">
            <a:off x="755650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67" name="Line 23"/>
          <p:cNvSpPr>
            <a:spLocks noChangeShapeType="1"/>
          </p:cNvSpPr>
          <p:nvPr/>
        </p:nvSpPr>
        <p:spPr bwMode="auto">
          <a:xfrm flipH="1">
            <a:off x="1331913" y="3716338"/>
            <a:ext cx="730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68" name="Oval 24"/>
          <p:cNvSpPr>
            <a:spLocks noChangeArrowheads="1"/>
          </p:cNvSpPr>
          <p:nvPr/>
        </p:nvSpPr>
        <p:spPr bwMode="auto">
          <a:xfrm>
            <a:off x="1765300" y="4005263"/>
            <a:ext cx="647700" cy="503237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59769" name="Line 25"/>
          <p:cNvSpPr>
            <a:spLocks noChangeShapeType="1"/>
          </p:cNvSpPr>
          <p:nvPr/>
        </p:nvSpPr>
        <p:spPr bwMode="auto">
          <a:xfrm flipV="1">
            <a:off x="2124075" y="3716338"/>
            <a:ext cx="1444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70" name="Oval 26"/>
          <p:cNvSpPr>
            <a:spLocks noChangeArrowheads="1"/>
          </p:cNvSpPr>
          <p:nvPr/>
        </p:nvSpPr>
        <p:spPr bwMode="auto">
          <a:xfrm>
            <a:off x="6804025" y="17732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  <a:endParaRPr lang="de-DE" baseline="-25000">
              <a:cs typeface="+mn-cs"/>
            </a:endParaRPr>
          </a:p>
        </p:txBody>
      </p:sp>
      <p:sp>
        <p:nvSpPr>
          <p:cNvPr id="159771" name="Oval 27"/>
          <p:cNvSpPr>
            <a:spLocks noChangeArrowheads="1"/>
          </p:cNvSpPr>
          <p:nvPr/>
        </p:nvSpPr>
        <p:spPr bwMode="auto">
          <a:xfrm>
            <a:off x="5867400" y="24209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  <a:endParaRPr lang="de-DE" baseline="-25000">
              <a:cs typeface="+mn-cs"/>
            </a:endParaRPr>
          </a:p>
        </p:txBody>
      </p:sp>
      <p:sp>
        <p:nvSpPr>
          <p:cNvPr id="159772" name="Oval 28"/>
          <p:cNvSpPr>
            <a:spLocks noChangeArrowheads="1"/>
          </p:cNvSpPr>
          <p:nvPr/>
        </p:nvSpPr>
        <p:spPr bwMode="auto">
          <a:xfrm>
            <a:off x="7739063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59773" name="Oval 29"/>
          <p:cNvSpPr>
            <a:spLocks noChangeArrowheads="1"/>
          </p:cNvSpPr>
          <p:nvPr/>
        </p:nvSpPr>
        <p:spPr bwMode="auto">
          <a:xfrm>
            <a:off x="52911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59774" name="Oval 30"/>
          <p:cNvSpPr>
            <a:spLocks noChangeArrowheads="1"/>
          </p:cNvSpPr>
          <p:nvPr/>
        </p:nvSpPr>
        <p:spPr bwMode="auto">
          <a:xfrm>
            <a:off x="6299200" y="3213100"/>
            <a:ext cx="647700" cy="503238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59775" name="Oval 31"/>
          <p:cNvSpPr>
            <a:spLocks noChangeArrowheads="1"/>
          </p:cNvSpPr>
          <p:nvPr/>
        </p:nvSpPr>
        <p:spPr bwMode="auto">
          <a:xfrm>
            <a:off x="723582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59776" name="Oval 32"/>
          <p:cNvSpPr>
            <a:spLocks noChangeArrowheads="1"/>
          </p:cNvSpPr>
          <p:nvPr/>
        </p:nvSpPr>
        <p:spPr bwMode="auto">
          <a:xfrm>
            <a:off x="824388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59777" name="Oval 33"/>
          <p:cNvSpPr>
            <a:spLocks noChangeArrowheads="1"/>
          </p:cNvSpPr>
          <p:nvPr/>
        </p:nvSpPr>
        <p:spPr bwMode="auto">
          <a:xfrm>
            <a:off x="453548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59778" name="Oval 34"/>
          <p:cNvSpPr>
            <a:spLocks noChangeArrowheads="1"/>
          </p:cNvSpPr>
          <p:nvPr/>
        </p:nvSpPr>
        <p:spPr bwMode="auto">
          <a:xfrm>
            <a:off x="529113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59779" name="Line 35"/>
          <p:cNvSpPr>
            <a:spLocks noChangeShapeType="1"/>
          </p:cNvSpPr>
          <p:nvPr/>
        </p:nvSpPr>
        <p:spPr bwMode="auto">
          <a:xfrm flipH="1">
            <a:off x="6443663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80" name="Line 36"/>
          <p:cNvSpPr>
            <a:spLocks noChangeShapeType="1"/>
          </p:cNvSpPr>
          <p:nvPr/>
        </p:nvSpPr>
        <p:spPr bwMode="auto">
          <a:xfrm>
            <a:off x="7451725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81" name="Line 37"/>
          <p:cNvSpPr>
            <a:spLocks noChangeShapeType="1"/>
          </p:cNvSpPr>
          <p:nvPr/>
        </p:nvSpPr>
        <p:spPr bwMode="auto">
          <a:xfrm flipH="1">
            <a:off x="5724525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82" name="Line 38"/>
          <p:cNvSpPr>
            <a:spLocks noChangeShapeType="1"/>
          </p:cNvSpPr>
          <p:nvPr/>
        </p:nvSpPr>
        <p:spPr bwMode="auto">
          <a:xfrm>
            <a:off x="6372225" y="2924175"/>
            <a:ext cx="1444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83" name="Line 39"/>
          <p:cNvSpPr>
            <a:spLocks noChangeShapeType="1"/>
          </p:cNvSpPr>
          <p:nvPr/>
        </p:nvSpPr>
        <p:spPr bwMode="auto">
          <a:xfrm flipH="1">
            <a:off x="7669213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84" name="Line 40"/>
          <p:cNvSpPr>
            <a:spLocks noChangeShapeType="1"/>
          </p:cNvSpPr>
          <p:nvPr/>
        </p:nvSpPr>
        <p:spPr bwMode="auto">
          <a:xfrm>
            <a:off x="8243888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85" name="Line 41"/>
          <p:cNvSpPr>
            <a:spLocks noChangeShapeType="1"/>
          </p:cNvSpPr>
          <p:nvPr/>
        </p:nvSpPr>
        <p:spPr bwMode="auto">
          <a:xfrm flipH="1">
            <a:off x="5075238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86" name="Line 42"/>
          <p:cNvSpPr>
            <a:spLocks noChangeShapeType="1"/>
          </p:cNvSpPr>
          <p:nvPr/>
        </p:nvSpPr>
        <p:spPr bwMode="auto">
          <a:xfrm flipH="1">
            <a:off x="5651500" y="3716338"/>
            <a:ext cx="730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87" name="Oval 43"/>
          <p:cNvSpPr>
            <a:spLocks noChangeArrowheads="1"/>
          </p:cNvSpPr>
          <p:nvPr/>
        </p:nvSpPr>
        <p:spPr bwMode="auto">
          <a:xfrm>
            <a:off x="608488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59788" name="Line 44"/>
          <p:cNvSpPr>
            <a:spLocks noChangeShapeType="1"/>
          </p:cNvSpPr>
          <p:nvPr/>
        </p:nvSpPr>
        <p:spPr bwMode="auto">
          <a:xfrm flipV="1">
            <a:off x="6443663" y="3716338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9789" name="Text Box 45"/>
          <p:cNvSpPr txBox="1">
            <a:spLocks noChangeArrowheads="1"/>
          </p:cNvSpPr>
          <p:nvPr/>
        </p:nvSpPr>
        <p:spPr bwMode="auto">
          <a:xfrm>
            <a:off x="611188" y="5013325"/>
            <a:ext cx="7940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Invariante: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ist minimal für Teilbaum von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</a:t>
            </a:r>
          </a:p>
        </p:txBody>
      </p:sp>
      <p:sp>
        <p:nvSpPr>
          <p:cNvPr id="159790" name="Text Box 46"/>
          <p:cNvSpPr txBox="1">
            <a:spLocks noChangeArrowheads="1"/>
          </p:cNvSpPr>
          <p:nvPr/>
        </p:nvSpPr>
        <p:spPr bwMode="auto">
          <a:xfrm>
            <a:off x="1476375" y="5734050"/>
            <a:ext cx="7015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: Knoten, die Invariante eventuell verletzen </a:t>
            </a:r>
          </a:p>
        </p:txBody>
      </p:sp>
      <p:sp>
        <p:nvSpPr>
          <p:cNvPr id="159791" name="Oval 47"/>
          <p:cNvSpPr>
            <a:spLocks noChangeArrowheads="1"/>
          </p:cNvSpPr>
          <p:nvPr/>
        </p:nvSpPr>
        <p:spPr bwMode="auto">
          <a:xfrm>
            <a:off x="827088" y="5805488"/>
            <a:ext cx="649287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6" name="Rechteck 45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274806-EA12-5E45-8527-A9E67B2DC740}" type="slidenum">
              <a:rPr lang="de-DE"/>
              <a:pPr>
                <a:defRPr/>
              </a:pPr>
              <a:t>17</a:t>
            </a:fld>
            <a:endParaRPr lang="de-DE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de-DE" smtClean="0">
                <a:cs typeface="+mj-cs"/>
              </a:rPr>
              <a:t>Insert Operation - Korrektheit</a:t>
            </a:r>
          </a:p>
        </p:txBody>
      </p:sp>
      <p:sp>
        <p:nvSpPr>
          <p:cNvPr id="160774" name="Line 6"/>
          <p:cNvSpPr>
            <a:spLocks noChangeShapeType="1"/>
          </p:cNvSpPr>
          <p:nvPr/>
        </p:nvSpPr>
        <p:spPr bwMode="auto">
          <a:xfrm>
            <a:off x="4714875" y="2852738"/>
            <a:ext cx="64928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775" name="Oval 7"/>
          <p:cNvSpPr>
            <a:spLocks noChangeArrowheads="1"/>
          </p:cNvSpPr>
          <p:nvPr/>
        </p:nvSpPr>
        <p:spPr bwMode="auto">
          <a:xfrm>
            <a:off x="2484438" y="17732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  <a:endParaRPr lang="de-DE" baseline="-25000">
              <a:cs typeface="+mn-cs"/>
            </a:endParaRPr>
          </a:p>
        </p:txBody>
      </p:sp>
      <p:sp>
        <p:nvSpPr>
          <p:cNvPr id="160776" name="Oval 8"/>
          <p:cNvSpPr>
            <a:spLocks noChangeArrowheads="1"/>
          </p:cNvSpPr>
          <p:nvPr/>
        </p:nvSpPr>
        <p:spPr bwMode="auto">
          <a:xfrm>
            <a:off x="1547813" y="24209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  <a:endParaRPr lang="de-DE" baseline="-25000">
              <a:cs typeface="+mn-cs"/>
            </a:endParaRPr>
          </a:p>
        </p:txBody>
      </p:sp>
      <p:sp>
        <p:nvSpPr>
          <p:cNvPr id="160777" name="Oval 9"/>
          <p:cNvSpPr>
            <a:spLocks noChangeArrowheads="1"/>
          </p:cNvSpPr>
          <p:nvPr/>
        </p:nvSpPr>
        <p:spPr bwMode="auto">
          <a:xfrm>
            <a:off x="3419475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60778" name="Oval 10"/>
          <p:cNvSpPr>
            <a:spLocks noChangeArrowheads="1"/>
          </p:cNvSpPr>
          <p:nvPr/>
        </p:nvSpPr>
        <p:spPr bwMode="auto">
          <a:xfrm>
            <a:off x="971550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60779" name="Oval 11"/>
          <p:cNvSpPr>
            <a:spLocks noChangeArrowheads="1"/>
          </p:cNvSpPr>
          <p:nvPr/>
        </p:nvSpPr>
        <p:spPr bwMode="auto">
          <a:xfrm>
            <a:off x="1979613" y="3213100"/>
            <a:ext cx="647700" cy="503238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60780" name="Oval 12"/>
          <p:cNvSpPr>
            <a:spLocks noChangeArrowheads="1"/>
          </p:cNvSpPr>
          <p:nvPr/>
        </p:nvSpPr>
        <p:spPr bwMode="auto">
          <a:xfrm>
            <a:off x="29162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60781" name="Oval 13"/>
          <p:cNvSpPr>
            <a:spLocks noChangeArrowheads="1"/>
          </p:cNvSpPr>
          <p:nvPr/>
        </p:nvSpPr>
        <p:spPr bwMode="auto">
          <a:xfrm>
            <a:off x="3924300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60782" name="Oval 14"/>
          <p:cNvSpPr>
            <a:spLocks noChangeArrowheads="1"/>
          </p:cNvSpPr>
          <p:nvPr/>
        </p:nvSpPr>
        <p:spPr bwMode="auto">
          <a:xfrm>
            <a:off x="215900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60783" name="Oval 15"/>
          <p:cNvSpPr>
            <a:spLocks noChangeArrowheads="1"/>
          </p:cNvSpPr>
          <p:nvPr/>
        </p:nvSpPr>
        <p:spPr bwMode="auto">
          <a:xfrm>
            <a:off x="971550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60784" name="Line 16"/>
          <p:cNvSpPr>
            <a:spLocks noChangeShapeType="1"/>
          </p:cNvSpPr>
          <p:nvPr/>
        </p:nvSpPr>
        <p:spPr bwMode="auto">
          <a:xfrm flipH="1">
            <a:off x="2124075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785" name="Line 17"/>
          <p:cNvSpPr>
            <a:spLocks noChangeShapeType="1"/>
          </p:cNvSpPr>
          <p:nvPr/>
        </p:nvSpPr>
        <p:spPr bwMode="auto">
          <a:xfrm>
            <a:off x="3132138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786" name="Line 18"/>
          <p:cNvSpPr>
            <a:spLocks noChangeShapeType="1"/>
          </p:cNvSpPr>
          <p:nvPr/>
        </p:nvSpPr>
        <p:spPr bwMode="auto">
          <a:xfrm flipH="1">
            <a:off x="1404938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787" name="Line 19"/>
          <p:cNvSpPr>
            <a:spLocks noChangeShapeType="1"/>
          </p:cNvSpPr>
          <p:nvPr/>
        </p:nvSpPr>
        <p:spPr bwMode="auto">
          <a:xfrm>
            <a:off x="2052638" y="2924175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788" name="Line 20"/>
          <p:cNvSpPr>
            <a:spLocks noChangeShapeType="1"/>
          </p:cNvSpPr>
          <p:nvPr/>
        </p:nvSpPr>
        <p:spPr bwMode="auto">
          <a:xfrm flipH="1">
            <a:off x="3349625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789" name="Line 21"/>
          <p:cNvSpPr>
            <a:spLocks noChangeShapeType="1"/>
          </p:cNvSpPr>
          <p:nvPr/>
        </p:nvSpPr>
        <p:spPr bwMode="auto">
          <a:xfrm>
            <a:off x="3924300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790" name="Line 22"/>
          <p:cNvSpPr>
            <a:spLocks noChangeShapeType="1"/>
          </p:cNvSpPr>
          <p:nvPr/>
        </p:nvSpPr>
        <p:spPr bwMode="auto">
          <a:xfrm flipH="1">
            <a:off x="755650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791" name="Line 23"/>
          <p:cNvSpPr>
            <a:spLocks noChangeShapeType="1"/>
          </p:cNvSpPr>
          <p:nvPr/>
        </p:nvSpPr>
        <p:spPr bwMode="auto">
          <a:xfrm flipH="1">
            <a:off x="1331913" y="3716338"/>
            <a:ext cx="730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792" name="Oval 24"/>
          <p:cNvSpPr>
            <a:spLocks noChangeArrowheads="1"/>
          </p:cNvSpPr>
          <p:nvPr/>
        </p:nvSpPr>
        <p:spPr bwMode="auto">
          <a:xfrm>
            <a:off x="1765300" y="4005263"/>
            <a:ext cx="647700" cy="503237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60793" name="Line 25"/>
          <p:cNvSpPr>
            <a:spLocks noChangeShapeType="1"/>
          </p:cNvSpPr>
          <p:nvPr/>
        </p:nvSpPr>
        <p:spPr bwMode="auto">
          <a:xfrm flipV="1">
            <a:off x="2124075" y="3716338"/>
            <a:ext cx="1444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794" name="Oval 26"/>
          <p:cNvSpPr>
            <a:spLocks noChangeArrowheads="1"/>
          </p:cNvSpPr>
          <p:nvPr/>
        </p:nvSpPr>
        <p:spPr bwMode="auto">
          <a:xfrm>
            <a:off x="6804025" y="1773238"/>
            <a:ext cx="647700" cy="503237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  <a:endParaRPr lang="de-DE" baseline="-25000">
              <a:cs typeface="+mn-cs"/>
            </a:endParaRPr>
          </a:p>
        </p:txBody>
      </p:sp>
      <p:sp>
        <p:nvSpPr>
          <p:cNvPr id="160795" name="Oval 27"/>
          <p:cNvSpPr>
            <a:spLocks noChangeArrowheads="1"/>
          </p:cNvSpPr>
          <p:nvPr/>
        </p:nvSpPr>
        <p:spPr bwMode="auto">
          <a:xfrm>
            <a:off x="5867400" y="2420938"/>
            <a:ext cx="647700" cy="503237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  <a:endParaRPr lang="de-DE" baseline="-25000">
              <a:cs typeface="+mn-cs"/>
            </a:endParaRPr>
          </a:p>
        </p:txBody>
      </p:sp>
      <p:sp>
        <p:nvSpPr>
          <p:cNvPr id="160796" name="Oval 28"/>
          <p:cNvSpPr>
            <a:spLocks noChangeArrowheads="1"/>
          </p:cNvSpPr>
          <p:nvPr/>
        </p:nvSpPr>
        <p:spPr bwMode="auto">
          <a:xfrm>
            <a:off x="7739063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60797" name="Oval 29"/>
          <p:cNvSpPr>
            <a:spLocks noChangeArrowheads="1"/>
          </p:cNvSpPr>
          <p:nvPr/>
        </p:nvSpPr>
        <p:spPr bwMode="auto">
          <a:xfrm>
            <a:off x="52911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60798" name="Oval 30"/>
          <p:cNvSpPr>
            <a:spLocks noChangeArrowheads="1"/>
          </p:cNvSpPr>
          <p:nvPr/>
        </p:nvSpPr>
        <p:spPr bwMode="auto">
          <a:xfrm>
            <a:off x="6299200" y="3213100"/>
            <a:ext cx="647700" cy="503238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60799" name="Oval 31"/>
          <p:cNvSpPr>
            <a:spLocks noChangeArrowheads="1"/>
          </p:cNvSpPr>
          <p:nvPr/>
        </p:nvSpPr>
        <p:spPr bwMode="auto">
          <a:xfrm>
            <a:off x="723582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60800" name="Oval 32"/>
          <p:cNvSpPr>
            <a:spLocks noChangeArrowheads="1"/>
          </p:cNvSpPr>
          <p:nvPr/>
        </p:nvSpPr>
        <p:spPr bwMode="auto">
          <a:xfrm>
            <a:off x="824388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60801" name="Oval 33"/>
          <p:cNvSpPr>
            <a:spLocks noChangeArrowheads="1"/>
          </p:cNvSpPr>
          <p:nvPr/>
        </p:nvSpPr>
        <p:spPr bwMode="auto">
          <a:xfrm>
            <a:off x="453548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60802" name="Oval 34"/>
          <p:cNvSpPr>
            <a:spLocks noChangeArrowheads="1"/>
          </p:cNvSpPr>
          <p:nvPr/>
        </p:nvSpPr>
        <p:spPr bwMode="auto">
          <a:xfrm>
            <a:off x="529113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60803" name="Line 35"/>
          <p:cNvSpPr>
            <a:spLocks noChangeShapeType="1"/>
          </p:cNvSpPr>
          <p:nvPr/>
        </p:nvSpPr>
        <p:spPr bwMode="auto">
          <a:xfrm flipH="1">
            <a:off x="6443663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804" name="Line 36"/>
          <p:cNvSpPr>
            <a:spLocks noChangeShapeType="1"/>
          </p:cNvSpPr>
          <p:nvPr/>
        </p:nvSpPr>
        <p:spPr bwMode="auto">
          <a:xfrm>
            <a:off x="7451725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805" name="Line 37"/>
          <p:cNvSpPr>
            <a:spLocks noChangeShapeType="1"/>
          </p:cNvSpPr>
          <p:nvPr/>
        </p:nvSpPr>
        <p:spPr bwMode="auto">
          <a:xfrm flipH="1">
            <a:off x="5724525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806" name="Line 38"/>
          <p:cNvSpPr>
            <a:spLocks noChangeShapeType="1"/>
          </p:cNvSpPr>
          <p:nvPr/>
        </p:nvSpPr>
        <p:spPr bwMode="auto">
          <a:xfrm>
            <a:off x="6372225" y="2924175"/>
            <a:ext cx="1444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807" name="Line 39"/>
          <p:cNvSpPr>
            <a:spLocks noChangeShapeType="1"/>
          </p:cNvSpPr>
          <p:nvPr/>
        </p:nvSpPr>
        <p:spPr bwMode="auto">
          <a:xfrm flipH="1">
            <a:off x="7669213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808" name="Line 40"/>
          <p:cNvSpPr>
            <a:spLocks noChangeShapeType="1"/>
          </p:cNvSpPr>
          <p:nvPr/>
        </p:nvSpPr>
        <p:spPr bwMode="auto">
          <a:xfrm>
            <a:off x="8243888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809" name="Line 41"/>
          <p:cNvSpPr>
            <a:spLocks noChangeShapeType="1"/>
          </p:cNvSpPr>
          <p:nvPr/>
        </p:nvSpPr>
        <p:spPr bwMode="auto">
          <a:xfrm flipH="1">
            <a:off x="5075238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810" name="Line 42"/>
          <p:cNvSpPr>
            <a:spLocks noChangeShapeType="1"/>
          </p:cNvSpPr>
          <p:nvPr/>
        </p:nvSpPr>
        <p:spPr bwMode="auto">
          <a:xfrm flipH="1">
            <a:off x="5651500" y="3716338"/>
            <a:ext cx="730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811" name="Oval 43"/>
          <p:cNvSpPr>
            <a:spLocks noChangeArrowheads="1"/>
          </p:cNvSpPr>
          <p:nvPr/>
        </p:nvSpPr>
        <p:spPr bwMode="auto">
          <a:xfrm>
            <a:off x="608488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60812" name="Line 44"/>
          <p:cNvSpPr>
            <a:spLocks noChangeShapeType="1"/>
          </p:cNvSpPr>
          <p:nvPr/>
        </p:nvSpPr>
        <p:spPr bwMode="auto">
          <a:xfrm flipV="1">
            <a:off x="6443663" y="3716338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0813" name="Text Box 45"/>
          <p:cNvSpPr txBox="1">
            <a:spLocks noChangeArrowheads="1"/>
          </p:cNvSpPr>
          <p:nvPr/>
        </p:nvSpPr>
        <p:spPr bwMode="auto">
          <a:xfrm>
            <a:off x="611188" y="5013325"/>
            <a:ext cx="7940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Invariante: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ist minimal für Teilbaum von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</a:t>
            </a:r>
          </a:p>
        </p:txBody>
      </p:sp>
      <p:sp>
        <p:nvSpPr>
          <p:cNvPr id="160814" name="Text Box 46"/>
          <p:cNvSpPr txBox="1">
            <a:spLocks noChangeArrowheads="1"/>
          </p:cNvSpPr>
          <p:nvPr/>
        </p:nvSpPr>
        <p:spPr bwMode="auto">
          <a:xfrm>
            <a:off x="1476375" y="5734050"/>
            <a:ext cx="7015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: Knoten, die Invariante eventuell verletzen </a:t>
            </a:r>
          </a:p>
        </p:txBody>
      </p:sp>
      <p:sp>
        <p:nvSpPr>
          <p:cNvPr id="160815" name="Oval 47"/>
          <p:cNvSpPr>
            <a:spLocks noChangeArrowheads="1"/>
          </p:cNvSpPr>
          <p:nvPr/>
        </p:nvSpPr>
        <p:spPr bwMode="auto">
          <a:xfrm>
            <a:off x="827088" y="5805488"/>
            <a:ext cx="649287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6" name="Rechteck 45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B3A128-3E1A-2F4C-B088-7A02194B9A20}" type="slidenum">
              <a:rPr lang="de-DE"/>
              <a:pPr>
                <a:defRPr/>
              </a:pPr>
              <a:t>18</a:t>
            </a:fld>
            <a:endParaRPr lang="de-DE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err="1" smtClean="0">
                <a:cs typeface="+mj-cs"/>
              </a:rPr>
              <a:t>DeleteMin</a:t>
            </a:r>
            <a:r>
              <a:rPr lang="de-DE" dirty="0" smtClean="0">
                <a:cs typeface="+mj-cs"/>
              </a:rPr>
              <a:t>: Binärer Heap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681066"/>
          </a:xfrm>
        </p:spPr>
        <p:txBody>
          <a:bodyPr/>
          <a:lstStyle/>
          <a:p>
            <a:pPr eaLnBrk="1" hangingPunct="1">
              <a:defRPr/>
            </a:pPr>
            <a:endParaRPr lang="de-DE" dirty="0" smtClean="0">
              <a:cs typeface="+mn-cs"/>
            </a:endParaRPr>
          </a:p>
          <a:p>
            <a:pPr eaLnBrk="1" hangingPunct="1">
              <a:defRPr/>
            </a:pPr>
            <a:endParaRPr lang="de-DE" dirty="0" smtClean="0"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de-DE" dirty="0" err="1" smtClean="0">
                <a:solidFill>
                  <a:schemeClr val="accent2"/>
                </a:solidFill>
                <a:cs typeface="+mn-cs"/>
              </a:rPr>
              <a:t>deleteMin</a:t>
            </a:r>
            <a:r>
              <a:rPr lang="de-DE" dirty="0" smtClean="0">
                <a:solidFill>
                  <a:schemeClr val="accent2"/>
                </a:solidFill>
                <a:cs typeface="+mn-cs"/>
              </a:rPr>
              <a:t>(</a:t>
            </a:r>
            <a:r>
              <a:rPr lang="de-DE" dirty="0" err="1" smtClean="0">
                <a:solidFill>
                  <a:schemeClr val="accent2"/>
                </a:solidFill>
                <a:cs typeface="+mn-cs"/>
              </a:rPr>
              <a:t>pq</a:t>
            </a:r>
            <a:r>
              <a:rPr lang="de-DE" dirty="0" smtClean="0">
                <a:solidFill>
                  <a:schemeClr val="accent2"/>
                </a:solidFill>
                <a:cs typeface="+mn-cs"/>
              </a:rPr>
              <a:t>):</a:t>
            </a:r>
          </a:p>
          <a:p>
            <a:pPr eaLnBrk="1" hangingPunct="1">
              <a:defRPr/>
            </a:pPr>
            <a:r>
              <a:rPr lang="de-DE" dirty="0" smtClean="0">
                <a:solidFill>
                  <a:srgbClr val="FF0000"/>
                </a:solidFill>
                <a:cs typeface="+mn-cs"/>
              </a:rPr>
              <a:t>Form-Invariante:</a:t>
            </a:r>
            <a:r>
              <a:rPr lang="de-DE" dirty="0" smtClean="0">
                <a:cs typeface="+mn-cs"/>
              </a:rPr>
              <a:t>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H[1]:=H[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];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:=n-1</a:t>
            </a:r>
          </a:p>
          <a:p>
            <a:pPr eaLnBrk="1" hangingPunct="1">
              <a:defRPr/>
            </a:pPr>
            <a:r>
              <a:rPr lang="de-DE" dirty="0" smtClean="0">
                <a:solidFill>
                  <a:srgbClr val="FF0000"/>
                </a:solidFill>
                <a:cs typeface="+mn-cs"/>
              </a:rPr>
              <a:t>Heap-Invariante:</a:t>
            </a:r>
            <a:r>
              <a:rPr lang="de-DE" dirty="0" smtClean="0">
                <a:cs typeface="+mn-cs"/>
              </a:rPr>
              <a:t> starte mit Element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 smtClean="0">
                <a:cs typeface="+mn-cs"/>
              </a:rPr>
              <a:t> in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H[1].</a:t>
            </a:r>
            <a:r>
              <a:rPr lang="de-DE" dirty="0" smtClean="0">
                <a:cs typeface="+mn-cs"/>
              </a:rPr>
              <a:t/>
            </a:r>
            <a:br>
              <a:rPr lang="de-DE" dirty="0" smtClean="0">
                <a:cs typeface="+mn-cs"/>
              </a:rPr>
            </a:br>
            <a:r>
              <a:rPr lang="de-DE" dirty="0" smtClean="0">
                <a:cs typeface="+mn-cs"/>
              </a:rPr>
              <a:t>Vertausche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 smtClean="0">
                <a:cs typeface="+mn-cs"/>
              </a:rPr>
              <a:t>mit Kind mit min Schlüssel bis </a:t>
            </a:r>
            <a:br>
              <a:rPr lang="de-DE" dirty="0" smtClean="0">
                <a:cs typeface="+mn-cs"/>
              </a:rPr>
            </a:br>
            <a:r>
              <a:rPr lang="de-DE" dirty="0" smtClean="0">
                <a:solidFill>
                  <a:schemeClr val="hlink"/>
                </a:solidFill>
                <a:cs typeface="+mn-cs"/>
              </a:rPr>
              <a:t>H[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k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] ≤ min( </a:t>
            </a:r>
            <a:r>
              <a:rPr lang="de-DE" dirty="0" smtClean="0">
                <a:solidFill>
                  <a:srgbClr val="FF6600"/>
                </a:solidFill>
                <a:cs typeface="+mn-cs"/>
              </a:rPr>
              <a:t>{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H[2k], H[2k+1] </a:t>
            </a:r>
            <a:r>
              <a:rPr lang="de-DE" dirty="0" smtClean="0">
                <a:solidFill>
                  <a:srgbClr val="FF6600"/>
                </a:solidFill>
                <a:cs typeface="+mn-cs"/>
              </a:rPr>
              <a:t>}</a:t>
            </a:r>
            <a:r>
              <a:rPr lang="de-DE" dirty="0" smtClean="0">
                <a:cs typeface="+mn-cs"/>
              </a:rPr>
              <a:t> </a:t>
            </a:r>
            <a:r>
              <a:rPr lang="de-DE" dirty="0" smtClean="0">
                <a:solidFill>
                  <a:schemeClr val="hlink"/>
                </a:solidFill>
              </a:rPr>
              <a:t>)</a:t>
            </a:r>
            <a:r>
              <a:rPr lang="de-DE" dirty="0" smtClean="0">
                <a:cs typeface="+mn-cs"/>
              </a:rPr>
              <a:t> für Position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k</a:t>
            </a:r>
            <a:r>
              <a:rPr lang="de-DE" dirty="0" smtClean="0">
                <a:cs typeface="+mn-cs"/>
              </a:rPr>
              <a:t> von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 smtClean="0">
                <a:cs typeface="+mn-cs"/>
              </a:rPr>
              <a:t> </a:t>
            </a:r>
            <a:br>
              <a:rPr lang="de-DE" dirty="0" smtClean="0">
                <a:cs typeface="+mn-cs"/>
              </a:rPr>
            </a:br>
            <a:r>
              <a:rPr lang="de-DE" dirty="0" smtClean="0">
                <a:cs typeface="+mn-cs"/>
              </a:rPr>
              <a:t>oder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 smtClean="0">
                <a:cs typeface="+mn-cs"/>
              </a:rPr>
              <a:t> in Blatt</a:t>
            </a: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2270125" y="1412776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1</a:t>
            </a: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2774950" y="1412776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2</a:t>
            </a: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3278188" y="1412776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3</a:t>
            </a:r>
          </a:p>
        </p:txBody>
      </p:sp>
      <p:sp>
        <p:nvSpPr>
          <p:cNvPr id="152583" name="Rectangle 7"/>
          <p:cNvSpPr>
            <a:spLocks noChangeArrowheads="1"/>
          </p:cNvSpPr>
          <p:nvPr/>
        </p:nvSpPr>
        <p:spPr bwMode="auto">
          <a:xfrm>
            <a:off x="3783013" y="1412776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4</a:t>
            </a:r>
          </a:p>
        </p:txBody>
      </p:sp>
      <p:sp>
        <p:nvSpPr>
          <p:cNvPr id="152584" name="Rectangle 8"/>
          <p:cNvSpPr>
            <a:spLocks noChangeArrowheads="1"/>
          </p:cNvSpPr>
          <p:nvPr/>
        </p:nvSpPr>
        <p:spPr bwMode="auto">
          <a:xfrm>
            <a:off x="4286250" y="1412776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5</a:t>
            </a:r>
          </a:p>
        </p:txBody>
      </p:sp>
      <p:sp>
        <p:nvSpPr>
          <p:cNvPr id="152585" name="Rectangle 9"/>
          <p:cNvSpPr>
            <a:spLocks noChangeArrowheads="1"/>
          </p:cNvSpPr>
          <p:nvPr/>
        </p:nvSpPr>
        <p:spPr bwMode="auto">
          <a:xfrm>
            <a:off x="4791075" y="1412776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6</a:t>
            </a:r>
          </a:p>
        </p:txBody>
      </p:sp>
      <p:sp>
        <p:nvSpPr>
          <p:cNvPr id="152586" name="Rectangle 10"/>
          <p:cNvSpPr>
            <a:spLocks noChangeArrowheads="1"/>
          </p:cNvSpPr>
          <p:nvPr/>
        </p:nvSpPr>
        <p:spPr bwMode="auto">
          <a:xfrm>
            <a:off x="5294313" y="1412776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7</a:t>
            </a:r>
          </a:p>
        </p:txBody>
      </p:sp>
      <p:sp>
        <p:nvSpPr>
          <p:cNvPr id="152587" name="Rectangle 11"/>
          <p:cNvSpPr>
            <a:spLocks noChangeArrowheads="1"/>
          </p:cNvSpPr>
          <p:nvPr/>
        </p:nvSpPr>
        <p:spPr bwMode="auto">
          <a:xfrm>
            <a:off x="5799138" y="1412776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8</a:t>
            </a:r>
          </a:p>
        </p:txBody>
      </p:sp>
      <p:sp>
        <p:nvSpPr>
          <p:cNvPr id="152588" name="Rectangle 12"/>
          <p:cNvSpPr>
            <a:spLocks noChangeArrowheads="1"/>
          </p:cNvSpPr>
          <p:nvPr/>
        </p:nvSpPr>
        <p:spPr bwMode="auto">
          <a:xfrm>
            <a:off x="6302375" y="1412776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9</a:t>
            </a:r>
          </a:p>
        </p:txBody>
      </p:sp>
      <p:sp>
        <p:nvSpPr>
          <p:cNvPr id="152589" name="Line 13"/>
          <p:cNvSpPr>
            <a:spLocks noChangeShapeType="1"/>
          </p:cNvSpPr>
          <p:nvPr/>
        </p:nvSpPr>
        <p:spPr bwMode="auto">
          <a:xfrm>
            <a:off x="2773363" y="1412776"/>
            <a:ext cx="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2590" name="Line 14"/>
          <p:cNvSpPr>
            <a:spLocks noChangeShapeType="1"/>
          </p:cNvSpPr>
          <p:nvPr/>
        </p:nvSpPr>
        <p:spPr bwMode="auto">
          <a:xfrm>
            <a:off x="3781425" y="1412776"/>
            <a:ext cx="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2591" name="Rectangle 15"/>
          <p:cNvSpPr>
            <a:spLocks noChangeArrowheads="1"/>
          </p:cNvSpPr>
          <p:nvPr/>
        </p:nvSpPr>
        <p:spPr bwMode="auto">
          <a:xfrm>
            <a:off x="3276600" y="1412776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3</a:t>
            </a:r>
          </a:p>
        </p:txBody>
      </p:sp>
      <p:sp>
        <p:nvSpPr>
          <p:cNvPr id="152592" name="Line 16"/>
          <p:cNvSpPr>
            <a:spLocks noChangeShapeType="1"/>
          </p:cNvSpPr>
          <p:nvPr/>
        </p:nvSpPr>
        <p:spPr bwMode="auto">
          <a:xfrm>
            <a:off x="3779838" y="1412776"/>
            <a:ext cx="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2593" name="Line 17"/>
          <p:cNvSpPr>
            <a:spLocks noChangeShapeType="1"/>
          </p:cNvSpPr>
          <p:nvPr/>
        </p:nvSpPr>
        <p:spPr bwMode="auto">
          <a:xfrm>
            <a:off x="5797550" y="1412776"/>
            <a:ext cx="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cxnSp>
        <p:nvCxnSpPr>
          <p:cNvPr id="152594" name="AutoShape 18"/>
          <p:cNvCxnSpPr>
            <a:cxnSpLocks noChangeShapeType="1"/>
            <a:stCxn id="152580" idx="2"/>
            <a:endCxn id="152581" idx="2"/>
          </p:cNvCxnSpPr>
          <p:nvPr/>
        </p:nvCxnSpPr>
        <p:spPr bwMode="auto">
          <a:xfrm rot="16200000" flipH="1">
            <a:off x="2774157" y="1665982"/>
            <a:ext cx="1587" cy="504825"/>
          </a:xfrm>
          <a:prstGeom prst="curvedConnector3">
            <a:avLst>
              <a:gd name="adj1" fmla="val 14400000"/>
            </a:avLst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2595" name="AutoShape 19"/>
          <p:cNvCxnSpPr>
            <a:cxnSpLocks noChangeShapeType="1"/>
            <a:stCxn id="152580" idx="2"/>
            <a:endCxn id="152591" idx="2"/>
          </p:cNvCxnSpPr>
          <p:nvPr/>
        </p:nvCxnSpPr>
        <p:spPr bwMode="auto">
          <a:xfrm rot="16200000" flipH="1">
            <a:off x="3024982" y="1415157"/>
            <a:ext cx="1587" cy="1006475"/>
          </a:xfrm>
          <a:prstGeom prst="curvedConnector3">
            <a:avLst>
              <a:gd name="adj1" fmla="val 27200000"/>
            </a:avLst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525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39306E-6 L -0.44097 4.3930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525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2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2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80" grpId="0" animBg="1"/>
      <p:bldP spid="15258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C4C720-9EFA-9B44-A2E3-64CFF3156496}" type="slidenum">
              <a:rPr lang="de-DE"/>
              <a:pPr>
                <a:defRPr/>
              </a:pPr>
              <a:t>19</a:t>
            </a:fld>
            <a:endParaRPr lang="de-DE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de-DE" sz="4000" dirty="0" err="1" smtClean="0">
                <a:cs typeface="+mj-cs"/>
              </a:rPr>
              <a:t>DeleteMin</a:t>
            </a:r>
            <a:r>
              <a:rPr lang="de-DE" sz="4000" dirty="0" smtClean="0">
                <a:cs typeface="+mj-cs"/>
              </a:rPr>
              <a:t> Operation - Korrektheit</a:t>
            </a:r>
          </a:p>
        </p:txBody>
      </p:sp>
      <p:sp>
        <p:nvSpPr>
          <p:cNvPr id="161795" name="Oval 3"/>
          <p:cNvSpPr>
            <a:spLocks noChangeArrowheads="1"/>
          </p:cNvSpPr>
          <p:nvPr/>
        </p:nvSpPr>
        <p:spPr bwMode="auto">
          <a:xfrm>
            <a:off x="2519363" y="17732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  <a:endParaRPr lang="de-DE" baseline="-25000">
              <a:cs typeface="+mn-cs"/>
            </a:endParaRPr>
          </a:p>
        </p:txBody>
      </p:sp>
      <p:sp>
        <p:nvSpPr>
          <p:cNvPr id="161796" name="Oval 4"/>
          <p:cNvSpPr>
            <a:spLocks noChangeArrowheads="1"/>
          </p:cNvSpPr>
          <p:nvPr/>
        </p:nvSpPr>
        <p:spPr bwMode="auto">
          <a:xfrm>
            <a:off x="1582738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61797" name="Oval 5"/>
          <p:cNvSpPr>
            <a:spLocks noChangeArrowheads="1"/>
          </p:cNvSpPr>
          <p:nvPr/>
        </p:nvSpPr>
        <p:spPr bwMode="auto">
          <a:xfrm>
            <a:off x="3454400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61798" name="Oval 6"/>
          <p:cNvSpPr>
            <a:spLocks noChangeArrowheads="1"/>
          </p:cNvSpPr>
          <p:nvPr/>
        </p:nvSpPr>
        <p:spPr bwMode="auto">
          <a:xfrm>
            <a:off x="100647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61799" name="Oval 7"/>
          <p:cNvSpPr>
            <a:spLocks noChangeArrowheads="1"/>
          </p:cNvSpPr>
          <p:nvPr/>
        </p:nvSpPr>
        <p:spPr bwMode="auto">
          <a:xfrm>
            <a:off x="20145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61800" name="Oval 8"/>
          <p:cNvSpPr>
            <a:spLocks noChangeArrowheads="1"/>
          </p:cNvSpPr>
          <p:nvPr/>
        </p:nvSpPr>
        <p:spPr bwMode="auto">
          <a:xfrm>
            <a:off x="2951163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61801" name="Oval 9"/>
          <p:cNvSpPr>
            <a:spLocks noChangeArrowheads="1"/>
          </p:cNvSpPr>
          <p:nvPr/>
        </p:nvSpPr>
        <p:spPr bwMode="auto">
          <a:xfrm>
            <a:off x="395922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61802" name="Oval 10"/>
          <p:cNvSpPr>
            <a:spLocks noChangeArrowheads="1"/>
          </p:cNvSpPr>
          <p:nvPr/>
        </p:nvSpPr>
        <p:spPr bwMode="auto">
          <a:xfrm>
            <a:off x="250825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61803" name="Oval 11"/>
          <p:cNvSpPr>
            <a:spLocks noChangeArrowheads="1"/>
          </p:cNvSpPr>
          <p:nvPr/>
        </p:nvSpPr>
        <p:spPr bwMode="auto">
          <a:xfrm>
            <a:off x="1006475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61804" name="Line 12"/>
          <p:cNvSpPr>
            <a:spLocks noChangeShapeType="1"/>
          </p:cNvSpPr>
          <p:nvPr/>
        </p:nvSpPr>
        <p:spPr bwMode="auto">
          <a:xfrm flipH="1">
            <a:off x="2159000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05" name="Line 13"/>
          <p:cNvSpPr>
            <a:spLocks noChangeShapeType="1"/>
          </p:cNvSpPr>
          <p:nvPr/>
        </p:nvSpPr>
        <p:spPr bwMode="auto">
          <a:xfrm>
            <a:off x="3167063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06" name="Line 14"/>
          <p:cNvSpPr>
            <a:spLocks noChangeShapeType="1"/>
          </p:cNvSpPr>
          <p:nvPr/>
        </p:nvSpPr>
        <p:spPr bwMode="auto">
          <a:xfrm flipH="1">
            <a:off x="1439863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07" name="Line 15"/>
          <p:cNvSpPr>
            <a:spLocks noChangeShapeType="1"/>
          </p:cNvSpPr>
          <p:nvPr/>
        </p:nvSpPr>
        <p:spPr bwMode="auto">
          <a:xfrm>
            <a:off x="2087563" y="2924175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08" name="Line 16"/>
          <p:cNvSpPr>
            <a:spLocks noChangeShapeType="1"/>
          </p:cNvSpPr>
          <p:nvPr/>
        </p:nvSpPr>
        <p:spPr bwMode="auto">
          <a:xfrm flipH="1">
            <a:off x="3384550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09" name="Line 17"/>
          <p:cNvSpPr>
            <a:spLocks noChangeShapeType="1"/>
          </p:cNvSpPr>
          <p:nvPr/>
        </p:nvSpPr>
        <p:spPr bwMode="auto">
          <a:xfrm>
            <a:off x="3959225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10" name="Line 18"/>
          <p:cNvSpPr>
            <a:spLocks noChangeShapeType="1"/>
          </p:cNvSpPr>
          <p:nvPr/>
        </p:nvSpPr>
        <p:spPr bwMode="auto">
          <a:xfrm flipH="1">
            <a:off x="790575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11" name="Line 19"/>
          <p:cNvSpPr>
            <a:spLocks noChangeShapeType="1"/>
          </p:cNvSpPr>
          <p:nvPr/>
        </p:nvSpPr>
        <p:spPr bwMode="auto">
          <a:xfrm flipH="1">
            <a:off x="1366838" y="3716338"/>
            <a:ext cx="730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15" name="Line 23"/>
          <p:cNvSpPr>
            <a:spLocks noChangeShapeType="1"/>
          </p:cNvSpPr>
          <p:nvPr/>
        </p:nvSpPr>
        <p:spPr bwMode="auto">
          <a:xfrm>
            <a:off x="4714875" y="2852738"/>
            <a:ext cx="64928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17" name="Oval 25"/>
          <p:cNvSpPr>
            <a:spLocks noChangeArrowheads="1"/>
          </p:cNvSpPr>
          <p:nvPr/>
        </p:nvSpPr>
        <p:spPr bwMode="auto">
          <a:xfrm>
            <a:off x="5867400" y="2420938"/>
            <a:ext cx="647700" cy="503237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61818" name="Oval 26"/>
          <p:cNvSpPr>
            <a:spLocks noChangeArrowheads="1"/>
          </p:cNvSpPr>
          <p:nvPr/>
        </p:nvSpPr>
        <p:spPr bwMode="auto">
          <a:xfrm>
            <a:off x="7739063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61819" name="Oval 27"/>
          <p:cNvSpPr>
            <a:spLocks noChangeArrowheads="1"/>
          </p:cNvSpPr>
          <p:nvPr/>
        </p:nvSpPr>
        <p:spPr bwMode="auto">
          <a:xfrm>
            <a:off x="52911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61820" name="Oval 28"/>
          <p:cNvSpPr>
            <a:spLocks noChangeArrowheads="1"/>
          </p:cNvSpPr>
          <p:nvPr/>
        </p:nvSpPr>
        <p:spPr bwMode="auto">
          <a:xfrm>
            <a:off x="6299200" y="3213100"/>
            <a:ext cx="647700" cy="503238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61821" name="Oval 29"/>
          <p:cNvSpPr>
            <a:spLocks noChangeArrowheads="1"/>
          </p:cNvSpPr>
          <p:nvPr/>
        </p:nvSpPr>
        <p:spPr bwMode="auto">
          <a:xfrm>
            <a:off x="723582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61822" name="Oval 30"/>
          <p:cNvSpPr>
            <a:spLocks noChangeArrowheads="1"/>
          </p:cNvSpPr>
          <p:nvPr/>
        </p:nvSpPr>
        <p:spPr bwMode="auto">
          <a:xfrm>
            <a:off x="824388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61823" name="Oval 31"/>
          <p:cNvSpPr>
            <a:spLocks noChangeArrowheads="1"/>
          </p:cNvSpPr>
          <p:nvPr/>
        </p:nvSpPr>
        <p:spPr bwMode="auto">
          <a:xfrm>
            <a:off x="453548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61824" name="Oval 32"/>
          <p:cNvSpPr>
            <a:spLocks noChangeArrowheads="1"/>
          </p:cNvSpPr>
          <p:nvPr/>
        </p:nvSpPr>
        <p:spPr bwMode="auto">
          <a:xfrm>
            <a:off x="6804025" y="17732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61825" name="Line 33"/>
          <p:cNvSpPr>
            <a:spLocks noChangeShapeType="1"/>
          </p:cNvSpPr>
          <p:nvPr/>
        </p:nvSpPr>
        <p:spPr bwMode="auto">
          <a:xfrm flipH="1">
            <a:off x="6443663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26" name="Line 34"/>
          <p:cNvSpPr>
            <a:spLocks noChangeShapeType="1"/>
          </p:cNvSpPr>
          <p:nvPr/>
        </p:nvSpPr>
        <p:spPr bwMode="auto">
          <a:xfrm>
            <a:off x="7451725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27" name="Line 35"/>
          <p:cNvSpPr>
            <a:spLocks noChangeShapeType="1"/>
          </p:cNvSpPr>
          <p:nvPr/>
        </p:nvSpPr>
        <p:spPr bwMode="auto">
          <a:xfrm flipH="1">
            <a:off x="5724525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28" name="Line 36"/>
          <p:cNvSpPr>
            <a:spLocks noChangeShapeType="1"/>
          </p:cNvSpPr>
          <p:nvPr/>
        </p:nvSpPr>
        <p:spPr bwMode="auto">
          <a:xfrm>
            <a:off x="6372225" y="2924175"/>
            <a:ext cx="1444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29" name="Line 37"/>
          <p:cNvSpPr>
            <a:spLocks noChangeShapeType="1"/>
          </p:cNvSpPr>
          <p:nvPr/>
        </p:nvSpPr>
        <p:spPr bwMode="auto">
          <a:xfrm flipH="1">
            <a:off x="7669213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30" name="Line 38"/>
          <p:cNvSpPr>
            <a:spLocks noChangeShapeType="1"/>
          </p:cNvSpPr>
          <p:nvPr/>
        </p:nvSpPr>
        <p:spPr bwMode="auto">
          <a:xfrm>
            <a:off x="8243888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31" name="Line 39"/>
          <p:cNvSpPr>
            <a:spLocks noChangeShapeType="1"/>
          </p:cNvSpPr>
          <p:nvPr/>
        </p:nvSpPr>
        <p:spPr bwMode="auto">
          <a:xfrm flipH="1">
            <a:off x="5075238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1835" name="Text Box 43"/>
          <p:cNvSpPr txBox="1">
            <a:spLocks noChangeArrowheads="1"/>
          </p:cNvSpPr>
          <p:nvPr/>
        </p:nvSpPr>
        <p:spPr bwMode="auto">
          <a:xfrm>
            <a:off x="611188" y="5013325"/>
            <a:ext cx="7940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Invariante: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ist minimal für Teilbaum von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</a:t>
            </a:r>
          </a:p>
        </p:txBody>
      </p:sp>
      <p:sp>
        <p:nvSpPr>
          <p:cNvPr id="161836" name="Text Box 44"/>
          <p:cNvSpPr txBox="1">
            <a:spLocks noChangeArrowheads="1"/>
          </p:cNvSpPr>
          <p:nvPr/>
        </p:nvSpPr>
        <p:spPr bwMode="auto">
          <a:xfrm>
            <a:off x="1476375" y="5734050"/>
            <a:ext cx="7015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: Knoten, die Invariante eventuell verletzen </a:t>
            </a:r>
          </a:p>
        </p:txBody>
      </p:sp>
      <p:sp>
        <p:nvSpPr>
          <p:cNvPr id="161837" name="Oval 45"/>
          <p:cNvSpPr>
            <a:spLocks noChangeArrowheads="1"/>
          </p:cNvSpPr>
          <p:nvPr/>
        </p:nvSpPr>
        <p:spPr bwMode="auto">
          <a:xfrm>
            <a:off x="827088" y="5805488"/>
            <a:ext cx="649287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Danksagung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400" dirty="0" smtClean="0"/>
              <a:t>Die nachfolgenden Präsentationen wurden mit einigen Änderungen übernommen aus der Vorlesung „Effiziente Algorithmen und Datenstrukturen“ (Kapitel 2: </a:t>
            </a:r>
            <a:r>
              <a:rPr lang="de-DE" sz="2400" dirty="0" err="1" smtClean="0"/>
              <a:t>Priority</a:t>
            </a:r>
            <a:r>
              <a:rPr lang="de-DE" sz="2400" dirty="0" smtClean="0"/>
              <a:t> Queues) gehalten von </a:t>
            </a:r>
            <a:r>
              <a:rPr lang="de-DE" sz="2400" dirty="0"/>
              <a:t>Christian </a:t>
            </a:r>
            <a:r>
              <a:rPr lang="de-DE" sz="2400" dirty="0" err="1" smtClean="0"/>
              <a:t>Scheideler</a:t>
            </a:r>
            <a:r>
              <a:rPr lang="de-DE" sz="2400" dirty="0" smtClean="0"/>
              <a:t> an der TUM</a:t>
            </a:r>
          </a:p>
          <a:p>
            <a:pPr marL="0" indent="0">
              <a:buFontTx/>
              <a:buNone/>
              <a:defRPr/>
            </a:pPr>
            <a:endParaRPr lang="de-DE" sz="2400" dirty="0" smtClean="0"/>
          </a:p>
          <a:p>
            <a:pPr marL="0" indent="0">
              <a:buFontTx/>
              <a:buNone/>
              <a:defRPr/>
            </a:pPr>
            <a:r>
              <a:rPr lang="de-DE" sz="2400" dirty="0"/>
              <a:t>http://www14.in.tum.de/lehre/2008WS/</a:t>
            </a:r>
            <a:r>
              <a:rPr lang="de-DE" sz="2400" dirty="0" err="1"/>
              <a:t>ea</a:t>
            </a:r>
            <a:r>
              <a:rPr lang="de-DE" sz="2400" dirty="0"/>
              <a:t>/</a:t>
            </a:r>
            <a:r>
              <a:rPr lang="de-DE" sz="2400" dirty="0" err="1"/>
              <a:t>index.html.de</a:t>
            </a:r>
            <a:endParaRPr lang="de-DE" sz="24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B0F2A-2378-5E47-9A11-05820436554B}" type="slidenum">
              <a:rPr lang="de-DE"/>
              <a:pPr>
                <a:defRPr/>
              </a:pPr>
              <a:t>20</a:t>
            </a:fld>
            <a:endParaRPr lang="de-DE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de-DE" sz="4000" dirty="0" err="1" smtClean="0">
                <a:cs typeface="+mj-cs"/>
              </a:rPr>
              <a:t>DeleteMin</a:t>
            </a:r>
            <a:r>
              <a:rPr lang="de-DE" sz="4000" dirty="0" smtClean="0">
                <a:cs typeface="+mj-cs"/>
              </a:rPr>
              <a:t> Operation - Korrektheit</a:t>
            </a:r>
          </a:p>
        </p:txBody>
      </p:sp>
      <p:sp>
        <p:nvSpPr>
          <p:cNvPr id="162820" name="Oval 4"/>
          <p:cNvSpPr>
            <a:spLocks noChangeArrowheads="1"/>
          </p:cNvSpPr>
          <p:nvPr/>
        </p:nvSpPr>
        <p:spPr bwMode="auto">
          <a:xfrm>
            <a:off x="1582738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62821" name="Oval 5"/>
          <p:cNvSpPr>
            <a:spLocks noChangeArrowheads="1"/>
          </p:cNvSpPr>
          <p:nvPr/>
        </p:nvSpPr>
        <p:spPr bwMode="auto">
          <a:xfrm>
            <a:off x="3454400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62822" name="Oval 6"/>
          <p:cNvSpPr>
            <a:spLocks noChangeArrowheads="1"/>
          </p:cNvSpPr>
          <p:nvPr/>
        </p:nvSpPr>
        <p:spPr bwMode="auto">
          <a:xfrm>
            <a:off x="100647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62823" name="Oval 7"/>
          <p:cNvSpPr>
            <a:spLocks noChangeArrowheads="1"/>
          </p:cNvSpPr>
          <p:nvPr/>
        </p:nvSpPr>
        <p:spPr bwMode="auto">
          <a:xfrm>
            <a:off x="20145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62824" name="Oval 8"/>
          <p:cNvSpPr>
            <a:spLocks noChangeArrowheads="1"/>
          </p:cNvSpPr>
          <p:nvPr/>
        </p:nvSpPr>
        <p:spPr bwMode="auto">
          <a:xfrm>
            <a:off x="2951163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62825" name="Oval 9"/>
          <p:cNvSpPr>
            <a:spLocks noChangeArrowheads="1"/>
          </p:cNvSpPr>
          <p:nvPr/>
        </p:nvSpPr>
        <p:spPr bwMode="auto">
          <a:xfrm>
            <a:off x="395922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62826" name="Oval 10"/>
          <p:cNvSpPr>
            <a:spLocks noChangeArrowheads="1"/>
          </p:cNvSpPr>
          <p:nvPr/>
        </p:nvSpPr>
        <p:spPr bwMode="auto">
          <a:xfrm>
            <a:off x="250825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62828" name="Line 12"/>
          <p:cNvSpPr>
            <a:spLocks noChangeShapeType="1"/>
          </p:cNvSpPr>
          <p:nvPr/>
        </p:nvSpPr>
        <p:spPr bwMode="auto">
          <a:xfrm flipH="1">
            <a:off x="2159000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29" name="Line 13"/>
          <p:cNvSpPr>
            <a:spLocks noChangeShapeType="1"/>
          </p:cNvSpPr>
          <p:nvPr/>
        </p:nvSpPr>
        <p:spPr bwMode="auto">
          <a:xfrm>
            <a:off x="3167063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30" name="Line 14"/>
          <p:cNvSpPr>
            <a:spLocks noChangeShapeType="1"/>
          </p:cNvSpPr>
          <p:nvPr/>
        </p:nvSpPr>
        <p:spPr bwMode="auto">
          <a:xfrm flipH="1">
            <a:off x="1439863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31" name="Line 15"/>
          <p:cNvSpPr>
            <a:spLocks noChangeShapeType="1"/>
          </p:cNvSpPr>
          <p:nvPr/>
        </p:nvSpPr>
        <p:spPr bwMode="auto">
          <a:xfrm>
            <a:off x="2087563" y="2924175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32" name="Line 16"/>
          <p:cNvSpPr>
            <a:spLocks noChangeShapeType="1"/>
          </p:cNvSpPr>
          <p:nvPr/>
        </p:nvSpPr>
        <p:spPr bwMode="auto">
          <a:xfrm flipH="1">
            <a:off x="3384550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33" name="Line 17"/>
          <p:cNvSpPr>
            <a:spLocks noChangeShapeType="1"/>
          </p:cNvSpPr>
          <p:nvPr/>
        </p:nvSpPr>
        <p:spPr bwMode="auto">
          <a:xfrm>
            <a:off x="3959225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34" name="Line 18"/>
          <p:cNvSpPr>
            <a:spLocks noChangeShapeType="1"/>
          </p:cNvSpPr>
          <p:nvPr/>
        </p:nvSpPr>
        <p:spPr bwMode="auto">
          <a:xfrm flipH="1">
            <a:off x="790575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39" name="Line 23"/>
          <p:cNvSpPr>
            <a:spLocks noChangeShapeType="1"/>
          </p:cNvSpPr>
          <p:nvPr/>
        </p:nvSpPr>
        <p:spPr bwMode="auto">
          <a:xfrm>
            <a:off x="4714875" y="2852738"/>
            <a:ext cx="64928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40" name="Oval 24"/>
          <p:cNvSpPr>
            <a:spLocks noChangeArrowheads="1"/>
          </p:cNvSpPr>
          <p:nvPr/>
        </p:nvSpPr>
        <p:spPr bwMode="auto">
          <a:xfrm>
            <a:off x="6804025" y="1700213"/>
            <a:ext cx="647700" cy="503237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62841" name="Oval 25"/>
          <p:cNvSpPr>
            <a:spLocks noChangeArrowheads="1"/>
          </p:cNvSpPr>
          <p:nvPr/>
        </p:nvSpPr>
        <p:spPr bwMode="auto">
          <a:xfrm>
            <a:off x="7739063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62842" name="Oval 26"/>
          <p:cNvSpPr>
            <a:spLocks noChangeArrowheads="1"/>
          </p:cNvSpPr>
          <p:nvPr/>
        </p:nvSpPr>
        <p:spPr bwMode="auto">
          <a:xfrm>
            <a:off x="52911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62843" name="Oval 27"/>
          <p:cNvSpPr>
            <a:spLocks noChangeArrowheads="1"/>
          </p:cNvSpPr>
          <p:nvPr/>
        </p:nvSpPr>
        <p:spPr bwMode="auto">
          <a:xfrm>
            <a:off x="6299200" y="3213100"/>
            <a:ext cx="647700" cy="503238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62844" name="Oval 28"/>
          <p:cNvSpPr>
            <a:spLocks noChangeArrowheads="1"/>
          </p:cNvSpPr>
          <p:nvPr/>
        </p:nvSpPr>
        <p:spPr bwMode="auto">
          <a:xfrm>
            <a:off x="723582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62845" name="Oval 29"/>
          <p:cNvSpPr>
            <a:spLocks noChangeArrowheads="1"/>
          </p:cNvSpPr>
          <p:nvPr/>
        </p:nvSpPr>
        <p:spPr bwMode="auto">
          <a:xfrm>
            <a:off x="824388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62846" name="Oval 30"/>
          <p:cNvSpPr>
            <a:spLocks noChangeArrowheads="1"/>
          </p:cNvSpPr>
          <p:nvPr/>
        </p:nvSpPr>
        <p:spPr bwMode="auto">
          <a:xfrm>
            <a:off x="453548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62847" name="Oval 31"/>
          <p:cNvSpPr>
            <a:spLocks noChangeArrowheads="1"/>
          </p:cNvSpPr>
          <p:nvPr/>
        </p:nvSpPr>
        <p:spPr bwMode="auto">
          <a:xfrm>
            <a:off x="5867400" y="24209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62848" name="Line 32"/>
          <p:cNvSpPr>
            <a:spLocks noChangeShapeType="1"/>
          </p:cNvSpPr>
          <p:nvPr/>
        </p:nvSpPr>
        <p:spPr bwMode="auto">
          <a:xfrm flipH="1">
            <a:off x="6443663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49" name="Line 33"/>
          <p:cNvSpPr>
            <a:spLocks noChangeShapeType="1"/>
          </p:cNvSpPr>
          <p:nvPr/>
        </p:nvSpPr>
        <p:spPr bwMode="auto">
          <a:xfrm>
            <a:off x="7451725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50" name="Line 34"/>
          <p:cNvSpPr>
            <a:spLocks noChangeShapeType="1"/>
          </p:cNvSpPr>
          <p:nvPr/>
        </p:nvSpPr>
        <p:spPr bwMode="auto">
          <a:xfrm flipH="1">
            <a:off x="5724525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51" name="Line 35"/>
          <p:cNvSpPr>
            <a:spLocks noChangeShapeType="1"/>
          </p:cNvSpPr>
          <p:nvPr/>
        </p:nvSpPr>
        <p:spPr bwMode="auto">
          <a:xfrm>
            <a:off x="6372225" y="2924175"/>
            <a:ext cx="1444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52" name="Line 36"/>
          <p:cNvSpPr>
            <a:spLocks noChangeShapeType="1"/>
          </p:cNvSpPr>
          <p:nvPr/>
        </p:nvSpPr>
        <p:spPr bwMode="auto">
          <a:xfrm flipH="1">
            <a:off x="7669213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53" name="Line 37"/>
          <p:cNvSpPr>
            <a:spLocks noChangeShapeType="1"/>
          </p:cNvSpPr>
          <p:nvPr/>
        </p:nvSpPr>
        <p:spPr bwMode="auto">
          <a:xfrm>
            <a:off x="8243888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54" name="Line 38"/>
          <p:cNvSpPr>
            <a:spLocks noChangeShapeType="1"/>
          </p:cNvSpPr>
          <p:nvPr/>
        </p:nvSpPr>
        <p:spPr bwMode="auto">
          <a:xfrm flipH="1">
            <a:off x="5075238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2855" name="Oval 39"/>
          <p:cNvSpPr>
            <a:spLocks noChangeArrowheads="1"/>
          </p:cNvSpPr>
          <p:nvPr/>
        </p:nvSpPr>
        <p:spPr bwMode="auto">
          <a:xfrm>
            <a:off x="2484438" y="1700213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62856" name="Text Box 40"/>
          <p:cNvSpPr txBox="1">
            <a:spLocks noChangeArrowheads="1"/>
          </p:cNvSpPr>
          <p:nvPr/>
        </p:nvSpPr>
        <p:spPr bwMode="auto">
          <a:xfrm>
            <a:off x="611188" y="5013325"/>
            <a:ext cx="7940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Invariante: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ist minimal für Teilbaum von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</a:t>
            </a:r>
          </a:p>
        </p:txBody>
      </p:sp>
      <p:sp>
        <p:nvSpPr>
          <p:cNvPr id="162857" name="Text Box 41"/>
          <p:cNvSpPr txBox="1">
            <a:spLocks noChangeArrowheads="1"/>
          </p:cNvSpPr>
          <p:nvPr/>
        </p:nvSpPr>
        <p:spPr bwMode="auto">
          <a:xfrm>
            <a:off x="1476375" y="5734050"/>
            <a:ext cx="7015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: Knoten, die Invariante eventuell verletzen </a:t>
            </a:r>
          </a:p>
        </p:txBody>
      </p:sp>
      <p:sp>
        <p:nvSpPr>
          <p:cNvPr id="162858" name="Oval 42"/>
          <p:cNvSpPr>
            <a:spLocks noChangeArrowheads="1"/>
          </p:cNvSpPr>
          <p:nvPr/>
        </p:nvSpPr>
        <p:spPr bwMode="auto">
          <a:xfrm>
            <a:off x="827088" y="5805488"/>
            <a:ext cx="649287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4FC525-217B-3E48-9E49-C9F0AC174D75}" type="slidenum">
              <a:rPr lang="de-DE"/>
              <a:pPr>
                <a:defRPr/>
              </a:pPr>
              <a:t>21</a:t>
            </a:fld>
            <a:endParaRPr lang="de-DE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de-DE" sz="4000" dirty="0" err="1" smtClean="0">
                <a:cs typeface="+mj-cs"/>
              </a:rPr>
              <a:t>DeleteMin</a:t>
            </a:r>
            <a:r>
              <a:rPr lang="de-DE" sz="4000" dirty="0" smtClean="0">
                <a:cs typeface="+mj-cs"/>
              </a:rPr>
              <a:t> Operation - Korrektheit</a:t>
            </a:r>
          </a:p>
        </p:txBody>
      </p:sp>
      <p:sp>
        <p:nvSpPr>
          <p:cNvPr id="163843" name="Oval 3"/>
          <p:cNvSpPr>
            <a:spLocks noChangeArrowheads="1"/>
          </p:cNvSpPr>
          <p:nvPr/>
        </p:nvSpPr>
        <p:spPr bwMode="auto">
          <a:xfrm>
            <a:off x="2555875" y="170021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63844" name="Oval 4"/>
          <p:cNvSpPr>
            <a:spLocks noChangeArrowheads="1"/>
          </p:cNvSpPr>
          <p:nvPr/>
        </p:nvSpPr>
        <p:spPr bwMode="auto">
          <a:xfrm>
            <a:off x="3454400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63845" name="Oval 5"/>
          <p:cNvSpPr>
            <a:spLocks noChangeArrowheads="1"/>
          </p:cNvSpPr>
          <p:nvPr/>
        </p:nvSpPr>
        <p:spPr bwMode="auto">
          <a:xfrm>
            <a:off x="100647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63846" name="Oval 6"/>
          <p:cNvSpPr>
            <a:spLocks noChangeArrowheads="1"/>
          </p:cNvSpPr>
          <p:nvPr/>
        </p:nvSpPr>
        <p:spPr bwMode="auto">
          <a:xfrm>
            <a:off x="20145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63847" name="Oval 7"/>
          <p:cNvSpPr>
            <a:spLocks noChangeArrowheads="1"/>
          </p:cNvSpPr>
          <p:nvPr/>
        </p:nvSpPr>
        <p:spPr bwMode="auto">
          <a:xfrm>
            <a:off x="2951163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63848" name="Oval 8"/>
          <p:cNvSpPr>
            <a:spLocks noChangeArrowheads="1"/>
          </p:cNvSpPr>
          <p:nvPr/>
        </p:nvSpPr>
        <p:spPr bwMode="auto">
          <a:xfrm>
            <a:off x="395922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63849" name="Oval 9"/>
          <p:cNvSpPr>
            <a:spLocks noChangeArrowheads="1"/>
          </p:cNvSpPr>
          <p:nvPr/>
        </p:nvSpPr>
        <p:spPr bwMode="auto">
          <a:xfrm>
            <a:off x="250825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63851" name="Line 11"/>
          <p:cNvSpPr>
            <a:spLocks noChangeShapeType="1"/>
          </p:cNvSpPr>
          <p:nvPr/>
        </p:nvSpPr>
        <p:spPr bwMode="auto">
          <a:xfrm flipH="1">
            <a:off x="2159000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52" name="Line 12"/>
          <p:cNvSpPr>
            <a:spLocks noChangeShapeType="1"/>
          </p:cNvSpPr>
          <p:nvPr/>
        </p:nvSpPr>
        <p:spPr bwMode="auto">
          <a:xfrm>
            <a:off x="3167063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53" name="Line 13"/>
          <p:cNvSpPr>
            <a:spLocks noChangeShapeType="1"/>
          </p:cNvSpPr>
          <p:nvPr/>
        </p:nvSpPr>
        <p:spPr bwMode="auto">
          <a:xfrm flipH="1">
            <a:off x="1439863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54" name="Line 14"/>
          <p:cNvSpPr>
            <a:spLocks noChangeShapeType="1"/>
          </p:cNvSpPr>
          <p:nvPr/>
        </p:nvSpPr>
        <p:spPr bwMode="auto">
          <a:xfrm>
            <a:off x="2087563" y="2924175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55" name="Line 15"/>
          <p:cNvSpPr>
            <a:spLocks noChangeShapeType="1"/>
          </p:cNvSpPr>
          <p:nvPr/>
        </p:nvSpPr>
        <p:spPr bwMode="auto">
          <a:xfrm flipH="1">
            <a:off x="3384550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56" name="Line 16"/>
          <p:cNvSpPr>
            <a:spLocks noChangeShapeType="1"/>
          </p:cNvSpPr>
          <p:nvPr/>
        </p:nvSpPr>
        <p:spPr bwMode="auto">
          <a:xfrm>
            <a:off x="3959225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57" name="Line 17"/>
          <p:cNvSpPr>
            <a:spLocks noChangeShapeType="1"/>
          </p:cNvSpPr>
          <p:nvPr/>
        </p:nvSpPr>
        <p:spPr bwMode="auto">
          <a:xfrm flipH="1">
            <a:off x="790575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62" name="Line 22"/>
          <p:cNvSpPr>
            <a:spLocks noChangeShapeType="1"/>
          </p:cNvSpPr>
          <p:nvPr/>
        </p:nvSpPr>
        <p:spPr bwMode="auto">
          <a:xfrm>
            <a:off x="4714875" y="2852738"/>
            <a:ext cx="64928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63" name="Oval 23"/>
          <p:cNvSpPr>
            <a:spLocks noChangeArrowheads="1"/>
          </p:cNvSpPr>
          <p:nvPr/>
        </p:nvSpPr>
        <p:spPr bwMode="auto">
          <a:xfrm>
            <a:off x="6804025" y="1700213"/>
            <a:ext cx="647700" cy="503237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  <a:endParaRPr lang="de-DE" baseline="-25000">
              <a:cs typeface="+mn-cs"/>
            </a:endParaRPr>
          </a:p>
        </p:txBody>
      </p:sp>
      <p:sp>
        <p:nvSpPr>
          <p:cNvPr id="163864" name="Oval 24"/>
          <p:cNvSpPr>
            <a:spLocks noChangeArrowheads="1"/>
          </p:cNvSpPr>
          <p:nvPr/>
        </p:nvSpPr>
        <p:spPr bwMode="auto">
          <a:xfrm>
            <a:off x="7739063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163865" name="Oval 25"/>
          <p:cNvSpPr>
            <a:spLocks noChangeArrowheads="1"/>
          </p:cNvSpPr>
          <p:nvPr/>
        </p:nvSpPr>
        <p:spPr bwMode="auto">
          <a:xfrm>
            <a:off x="529113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  <a:endParaRPr lang="de-DE" baseline="-25000">
              <a:cs typeface="+mn-cs"/>
            </a:endParaRPr>
          </a:p>
        </p:txBody>
      </p:sp>
      <p:sp>
        <p:nvSpPr>
          <p:cNvPr id="163866" name="Oval 26"/>
          <p:cNvSpPr>
            <a:spLocks noChangeArrowheads="1"/>
          </p:cNvSpPr>
          <p:nvPr/>
        </p:nvSpPr>
        <p:spPr bwMode="auto">
          <a:xfrm>
            <a:off x="5867400" y="2420938"/>
            <a:ext cx="647700" cy="503237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163867" name="Oval 27"/>
          <p:cNvSpPr>
            <a:spLocks noChangeArrowheads="1"/>
          </p:cNvSpPr>
          <p:nvPr/>
        </p:nvSpPr>
        <p:spPr bwMode="auto">
          <a:xfrm>
            <a:off x="7235825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163868" name="Oval 28"/>
          <p:cNvSpPr>
            <a:spLocks noChangeArrowheads="1"/>
          </p:cNvSpPr>
          <p:nvPr/>
        </p:nvSpPr>
        <p:spPr bwMode="auto">
          <a:xfrm>
            <a:off x="8243888" y="32131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163869" name="Oval 29"/>
          <p:cNvSpPr>
            <a:spLocks noChangeArrowheads="1"/>
          </p:cNvSpPr>
          <p:nvPr/>
        </p:nvSpPr>
        <p:spPr bwMode="auto">
          <a:xfrm>
            <a:off x="4535488" y="40052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163870" name="Oval 30"/>
          <p:cNvSpPr>
            <a:spLocks noChangeArrowheads="1"/>
          </p:cNvSpPr>
          <p:nvPr/>
        </p:nvSpPr>
        <p:spPr bwMode="auto">
          <a:xfrm>
            <a:off x="6227763" y="3213100"/>
            <a:ext cx="647700" cy="503238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63871" name="Line 31"/>
          <p:cNvSpPr>
            <a:spLocks noChangeShapeType="1"/>
          </p:cNvSpPr>
          <p:nvPr/>
        </p:nvSpPr>
        <p:spPr bwMode="auto">
          <a:xfrm flipH="1">
            <a:off x="6443663" y="21320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72" name="Line 32"/>
          <p:cNvSpPr>
            <a:spLocks noChangeShapeType="1"/>
          </p:cNvSpPr>
          <p:nvPr/>
        </p:nvSpPr>
        <p:spPr bwMode="auto">
          <a:xfrm>
            <a:off x="7451725" y="21320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73" name="Line 33"/>
          <p:cNvSpPr>
            <a:spLocks noChangeShapeType="1"/>
          </p:cNvSpPr>
          <p:nvPr/>
        </p:nvSpPr>
        <p:spPr bwMode="auto">
          <a:xfrm flipH="1">
            <a:off x="5724525" y="28527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74" name="Line 34"/>
          <p:cNvSpPr>
            <a:spLocks noChangeShapeType="1"/>
          </p:cNvSpPr>
          <p:nvPr/>
        </p:nvSpPr>
        <p:spPr bwMode="auto">
          <a:xfrm>
            <a:off x="6372225" y="2924175"/>
            <a:ext cx="1444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75" name="Line 35"/>
          <p:cNvSpPr>
            <a:spLocks noChangeShapeType="1"/>
          </p:cNvSpPr>
          <p:nvPr/>
        </p:nvSpPr>
        <p:spPr bwMode="auto">
          <a:xfrm flipH="1">
            <a:off x="7669213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76" name="Line 36"/>
          <p:cNvSpPr>
            <a:spLocks noChangeShapeType="1"/>
          </p:cNvSpPr>
          <p:nvPr/>
        </p:nvSpPr>
        <p:spPr bwMode="auto">
          <a:xfrm>
            <a:off x="8243888" y="29241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77" name="Line 37"/>
          <p:cNvSpPr>
            <a:spLocks noChangeShapeType="1"/>
          </p:cNvSpPr>
          <p:nvPr/>
        </p:nvSpPr>
        <p:spPr bwMode="auto">
          <a:xfrm flipH="1">
            <a:off x="5075238" y="3646488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3878" name="Oval 38"/>
          <p:cNvSpPr>
            <a:spLocks noChangeArrowheads="1"/>
          </p:cNvSpPr>
          <p:nvPr/>
        </p:nvSpPr>
        <p:spPr bwMode="auto">
          <a:xfrm>
            <a:off x="1619250" y="2420938"/>
            <a:ext cx="647700" cy="503237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163879" name="Text Box 39"/>
          <p:cNvSpPr txBox="1">
            <a:spLocks noChangeArrowheads="1"/>
          </p:cNvSpPr>
          <p:nvPr/>
        </p:nvSpPr>
        <p:spPr bwMode="auto">
          <a:xfrm>
            <a:off x="611188" y="5013325"/>
            <a:ext cx="7940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Invariante: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ist minimal für Teilbaum von </a:t>
            </a:r>
            <a:r>
              <a:rPr lang="de-DE" sz="2800">
                <a:solidFill>
                  <a:schemeClr val="hlink"/>
                </a:solidFill>
                <a:cs typeface="+mn-cs"/>
              </a:rPr>
              <a:t>H[k]</a:t>
            </a:r>
            <a:r>
              <a:rPr lang="de-DE" sz="2800">
                <a:cs typeface="+mn-cs"/>
              </a:rPr>
              <a:t> </a:t>
            </a:r>
          </a:p>
        </p:txBody>
      </p:sp>
      <p:sp>
        <p:nvSpPr>
          <p:cNvPr id="163880" name="Text Box 40"/>
          <p:cNvSpPr txBox="1">
            <a:spLocks noChangeArrowheads="1"/>
          </p:cNvSpPr>
          <p:nvPr/>
        </p:nvSpPr>
        <p:spPr bwMode="auto">
          <a:xfrm>
            <a:off x="1476375" y="5734050"/>
            <a:ext cx="7015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cs typeface="+mn-cs"/>
              </a:rPr>
              <a:t>: Knoten, die Invariante eventuell verletzen </a:t>
            </a:r>
          </a:p>
        </p:txBody>
      </p:sp>
      <p:sp>
        <p:nvSpPr>
          <p:cNvPr id="163881" name="Oval 41"/>
          <p:cNvSpPr>
            <a:spLocks noChangeArrowheads="1"/>
          </p:cNvSpPr>
          <p:nvPr/>
        </p:nvSpPr>
        <p:spPr bwMode="auto">
          <a:xfrm>
            <a:off x="827088" y="5805488"/>
            <a:ext cx="649287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426A33-9975-E64F-887A-88DFD085F3D0}" type="slidenum">
              <a:rPr lang="de-DE"/>
              <a:pPr>
                <a:defRPr/>
              </a:pPr>
              <a:t>22</a:t>
            </a:fld>
            <a:endParaRPr lang="de-DE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>
                <a:cs typeface="+mj-cs"/>
              </a:rPr>
              <a:t>Binärer Heap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532844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 err="1" smtClean="0">
                <a:cs typeface="+mn-cs"/>
              </a:rPr>
              <a:t>function</a:t>
            </a:r>
            <a:r>
              <a:rPr lang="de-DE" sz="2400" dirty="0" smtClean="0">
                <a:cs typeface="+mn-cs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cs typeface="+mn-cs"/>
              </a:rPr>
              <a:t>deleteMin</a:t>
            </a:r>
            <a:r>
              <a:rPr lang="de-DE" sz="2400" dirty="0" smtClean="0">
                <a:cs typeface="+mn-cs"/>
              </a:rPr>
              <a:t>(</a:t>
            </a:r>
            <a:r>
              <a:rPr lang="de-DE" sz="2400" dirty="0" err="1" smtClean="0">
                <a:cs typeface="+mn-cs"/>
              </a:rPr>
              <a:t>pq</a:t>
            </a:r>
            <a:r>
              <a:rPr lang="de-DE" sz="2400" dirty="0" smtClean="0">
                <a:cs typeface="+mn-cs"/>
              </a:rPr>
              <a:t>): 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/>
            </a:r>
            <a:br>
              <a:rPr lang="de-DE" sz="2400" dirty="0" smtClean="0">
                <a:solidFill>
                  <a:schemeClr val="hlink"/>
                </a:solidFill>
                <a:cs typeface="+mn-cs"/>
              </a:rPr>
            </a:br>
            <a:r>
              <a:rPr lang="de-DE" sz="2400" dirty="0" smtClean="0">
                <a:solidFill>
                  <a:schemeClr val="hlink"/>
                </a:solidFill>
                <a:cs typeface="+mn-cs"/>
              </a:rPr>
              <a:t>H:=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heap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(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pq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); 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e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:=H[1]; H[1]:=H[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]; 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:=n-1</a:t>
            </a:r>
            <a:r>
              <a:rPr lang="de-DE" sz="2400" dirty="0" smtClean="0">
                <a:cs typeface="+mn-cs"/>
              </a:rPr>
              <a:t/>
            </a:r>
            <a:br>
              <a:rPr lang="de-DE" sz="2400" dirty="0" smtClean="0">
                <a:cs typeface="+mn-cs"/>
              </a:rPr>
            </a:br>
            <a:r>
              <a:rPr lang="de-DE" sz="2400" dirty="0" err="1" smtClean="0">
                <a:solidFill>
                  <a:schemeClr val="accent2"/>
                </a:solidFill>
                <a:cs typeface="+mn-cs"/>
              </a:rPr>
              <a:t>siftDown</a:t>
            </a:r>
            <a:r>
              <a:rPr lang="de-DE" sz="2400" dirty="0" smtClean="0">
                <a:cs typeface="+mn-cs"/>
              </a:rPr>
              <a:t>(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1, H</a:t>
            </a:r>
            <a:r>
              <a:rPr lang="de-DE" sz="2400" dirty="0" smtClean="0">
                <a:cs typeface="+mn-cs"/>
              </a:rPr>
              <a:t>)</a:t>
            </a:r>
            <a:br>
              <a:rPr lang="de-DE" sz="2400" dirty="0" smtClean="0">
                <a:cs typeface="+mn-cs"/>
              </a:rPr>
            </a:br>
            <a:r>
              <a:rPr lang="de-DE" sz="2400" dirty="0" err="1" smtClean="0">
                <a:cs typeface="+mn-cs"/>
              </a:rPr>
              <a:t>return</a:t>
            </a:r>
            <a:r>
              <a:rPr lang="de-DE" sz="2400" dirty="0" smtClean="0">
                <a:cs typeface="+mn-cs"/>
              </a:rPr>
              <a:t> 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e</a:t>
            </a:r>
            <a:endParaRPr lang="de-DE" sz="2400" dirty="0" smtClean="0">
              <a:solidFill>
                <a:schemeClr val="hlink"/>
              </a:solidFill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de-DE" sz="1800" dirty="0" smtClean="0">
              <a:solidFill>
                <a:schemeClr val="hlink"/>
              </a:solidFill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 err="1" smtClean="0">
                <a:cs typeface="+mn-cs"/>
              </a:rPr>
              <a:t>procedure</a:t>
            </a:r>
            <a:r>
              <a:rPr lang="de-DE" sz="2400" dirty="0" smtClean="0">
                <a:cs typeface="+mn-cs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cs typeface="+mn-cs"/>
              </a:rPr>
              <a:t>siftDown</a:t>
            </a:r>
            <a:r>
              <a:rPr lang="de-DE" sz="2400" dirty="0" smtClean="0">
                <a:cs typeface="+mn-cs"/>
              </a:rPr>
              <a:t>(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i, H</a:t>
            </a:r>
            <a:r>
              <a:rPr lang="de-DE" sz="2400" dirty="0" smtClean="0">
                <a:cs typeface="+mn-cs"/>
              </a:rPr>
              <a:t>)</a:t>
            </a:r>
            <a:br>
              <a:rPr lang="de-DE" sz="2400" dirty="0" smtClean="0">
                <a:cs typeface="+mn-cs"/>
              </a:rPr>
            </a:br>
            <a:r>
              <a:rPr lang="de-DE" sz="2400" dirty="0" err="1" smtClean="0">
                <a:cs typeface="+mn-cs"/>
              </a:rPr>
              <a:t>while</a:t>
            </a:r>
            <a:r>
              <a:rPr lang="de-DE" sz="2400" dirty="0" smtClean="0">
                <a:cs typeface="+mn-cs"/>
              </a:rPr>
              <a:t> 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2i≤n</a:t>
            </a:r>
            <a:r>
              <a:rPr lang="de-DE" sz="2400" dirty="0" smtClean="0">
                <a:cs typeface="+mn-cs"/>
              </a:rPr>
              <a:t> do</a:t>
            </a:r>
            <a:br>
              <a:rPr lang="de-DE" sz="2400" dirty="0" smtClean="0">
                <a:cs typeface="+mn-cs"/>
              </a:rPr>
            </a:br>
            <a:r>
              <a:rPr lang="de-DE" sz="2400" dirty="0" smtClean="0">
                <a:cs typeface="+mn-cs"/>
              </a:rPr>
              <a:t>    </a:t>
            </a:r>
            <a:r>
              <a:rPr lang="de-DE" sz="2400" dirty="0" err="1" smtClean="0">
                <a:cs typeface="+mn-cs"/>
              </a:rPr>
              <a:t>if</a:t>
            </a:r>
            <a:r>
              <a:rPr lang="de-DE" sz="2400" dirty="0" smtClean="0">
                <a:cs typeface="+mn-cs"/>
              </a:rPr>
              <a:t> 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2i+1&gt;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sz="2400" dirty="0" smtClean="0">
                <a:cs typeface="+mn-cs"/>
              </a:rPr>
              <a:t> </a:t>
            </a:r>
            <a:r>
              <a:rPr lang="de-DE" sz="2400" dirty="0" err="1" smtClean="0">
                <a:cs typeface="+mn-cs"/>
              </a:rPr>
              <a:t>then</a:t>
            </a:r>
            <a:r>
              <a:rPr lang="de-DE" sz="2400" dirty="0" smtClean="0">
                <a:cs typeface="+mn-cs"/>
              </a:rPr>
              <a:t> 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m:=2i  </a:t>
            </a:r>
            <a:r>
              <a:rPr lang="de-DE" sz="2400" dirty="0" smtClean="0">
                <a:solidFill>
                  <a:srgbClr val="FF0000"/>
                </a:solidFill>
                <a:cs typeface="+mn-cs"/>
              </a:rPr>
              <a:t>// m: Pos. des min. Kindes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/>
            </a:r>
            <a:br>
              <a:rPr lang="de-DE" sz="2400" dirty="0" smtClean="0">
                <a:solidFill>
                  <a:schemeClr val="hlink"/>
                </a:solidFill>
                <a:cs typeface="+mn-cs"/>
              </a:rPr>
            </a:br>
            <a:r>
              <a:rPr lang="de-DE" sz="2400" dirty="0" smtClean="0">
                <a:cs typeface="+mn-cs"/>
              </a:rPr>
              <a:t>    </a:t>
            </a:r>
            <a:r>
              <a:rPr lang="de-DE" sz="2400" dirty="0" err="1" smtClean="0">
                <a:cs typeface="+mn-cs"/>
              </a:rPr>
              <a:t>else</a:t>
            </a:r>
            <a:r>
              <a:rPr lang="de-DE" sz="2400" dirty="0" smtClean="0">
                <a:cs typeface="+mn-cs"/>
              </a:rPr>
              <a:t/>
            </a:r>
            <a:br>
              <a:rPr lang="de-DE" sz="2400" dirty="0" smtClean="0">
                <a:cs typeface="+mn-cs"/>
              </a:rPr>
            </a:br>
            <a:r>
              <a:rPr lang="de-DE" sz="2400" dirty="0" smtClean="0">
                <a:cs typeface="+mn-cs"/>
              </a:rPr>
              <a:t>        </a:t>
            </a:r>
            <a:r>
              <a:rPr lang="de-DE" sz="2400" dirty="0" err="1" smtClean="0">
                <a:cs typeface="+mn-cs"/>
              </a:rPr>
              <a:t>if</a:t>
            </a:r>
            <a:r>
              <a:rPr lang="de-DE" sz="2400" dirty="0" smtClean="0">
                <a:cs typeface="+mn-cs"/>
              </a:rPr>
              <a:t> 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key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(H[2i]) &lt; 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key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(H[2i+1])</a:t>
            </a:r>
            <a:r>
              <a:rPr lang="de-DE" sz="2400" dirty="0" smtClean="0">
                <a:cs typeface="+mn-cs"/>
              </a:rPr>
              <a:t> </a:t>
            </a:r>
            <a:r>
              <a:rPr lang="de-DE" sz="2400" dirty="0">
                <a:cs typeface="+mn-cs"/>
              </a:rPr>
              <a:t/>
            </a:r>
            <a:br>
              <a:rPr lang="de-DE" sz="2400" dirty="0">
                <a:cs typeface="+mn-cs"/>
              </a:rPr>
            </a:br>
            <a:r>
              <a:rPr lang="de-DE" sz="2400" dirty="0" smtClean="0">
                <a:cs typeface="+mn-cs"/>
              </a:rPr>
              <a:t>           </a:t>
            </a:r>
            <a:r>
              <a:rPr lang="de-DE" sz="2400" dirty="0" err="1" smtClean="0">
                <a:cs typeface="+mn-cs"/>
              </a:rPr>
              <a:t>then</a:t>
            </a:r>
            <a:r>
              <a:rPr lang="de-DE" sz="2400" dirty="0" smtClean="0">
                <a:cs typeface="+mn-cs"/>
              </a:rPr>
              <a:t> 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m:=2i</a:t>
            </a:r>
            <a:r>
              <a:rPr lang="de-DE" sz="2400" dirty="0" smtClean="0">
                <a:cs typeface="+mn-cs"/>
              </a:rPr>
              <a:t/>
            </a:r>
            <a:br>
              <a:rPr lang="de-DE" sz="2400" dirty="0" smtClean="0">
                <a:cs typeface="+mn-cs"/>
              </a:rPr>
            </a:br>
            <a:r>
              <a:rPr lang="de-DE" sz="2400" dirty="0" smtClean="0">
                <a:cs typeface="+mn-cs"/>
              </a:rPr>
              <a:t>           </a:t>
            </a:r>
            <a:r>
              <a:rPr lang="de-DE" sz="2400" dirty="0" err="1" smtClean="0">
                <a:cs typeface="+mn-cs"/>
              </a:rPr>
              <a:t>else</a:t>
            </a:r>
            <a:r>
              <a:rPr lang="de-DE" sz="2400" dirty="0" smtClean="0">
                <a:cs typeface="+mn-cs"/>
              </a:rPr>
              <a:t> 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m:=2i+1</a:t>
            </a:r>
            <a:r>
              <a:rPr lang="de-DE" sz="2400" dirty="0" smtClean="0">
                <a:cs typeface="+mn-cs"/>
              </a:rPr>
              <a:t/>
            </a:r>
            <a:br>
              <a:rPr lang="de-DE" sz="2400" dirty="0" smtClean="0">
                <a:cs typeface="+mn-cs"/>
              </a:rPr>
            </a:br>
            <a:r>
              <a:rPr lang="de-DE" sz="2400" dirty="0" smtClean="0">
                <a:cs typeface="+mn-cs"/>
              </a:rPr>
              <a:t>    </a:t>
            </a:r>
            <a:r>
              <a:rPr lang="de-DE" sz="2400" dirty="0" err="1" smtClean="0">
                <a:cs typeface="+mn-cs"/>
              </a:rPr>
              <a:t>if</a:t>
            </a:r>
            <a:r>
              <a:rPr lang="de-DE" sz="2400" dirty="0" smtClean="0">
                <a:cs typeface="+mn-cs"/>
              </a:rPr>
              <a:t> 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key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(H[i])≤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key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(H[m])</a:t>
            </a:r>
            <a:r>
              <a:rPr lang="de-DE" sz="2400" dirty="0" smtClean="0">
                <a:cs typeface="+mn-cs"/>
              </a:rPr>
              <a:t> </a:t>
            </a:r>
            <a:br>
              <a:rPr lang="de-DE" sz="2400" dirty="0" smtClean="0">
                <a:cs typeface="+mn-cs"/>
              </a:rPr>
            </a:br>
            <a:r>
              <a:rPr lang="de-DE" sz="2400" dirty="0" smtClean="0">
                <a:cs typeface="+mn-cs"/>
              </a:rPr>
              <a:t>       </a:t>
            </a:r>
            <a:r>
              <a:rPr lang="de-DE" sz="2400" dirty="0" err="1" smtClean="0">
                <a:cs typeface="+mn-cs"/>
              </a:rPr>
              <a:t>then</a:t>
            </a:r>
            <a:r>
              <a:rPr lang="de-DE" sz="2400" dirty="0" smtClean="0">
                <a:cs typeface="+mn-cs"/>
              </a:rPr>
              <a:t> </a:t>
            </a:r>
            <a:r>
              <a:rPr lang="de-DE" sz="2400" dirty="0" err="1" smtClean="0">
                <a:cs typeface="+mn-cs"/>
              </a:rPr>
              <a:t>exit</a:t>
            </a:r>
            <a:r>
              <a:rPr lang="de-DE" sz="2400" dirty="0" smtClean="0">
                <a:cs typeface="+mn-cs"/>
              </a:rPr>
              <a:t>    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// Heap-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Inv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 gilt</a:t>
            </a:r>
            <a:br>
              <a:rPr lang="de-DE" sz="2400" dirty="0" smtClean="0">
                <a:solidFill>
                  <a:schemeClr val="hlink"/>
                </a:solidFill>
                <a:cs typeface="+mn-cs"/>
              </a:rPr>
            </a:br>
            <a:r>
              <a:rPr lang="de-DE" sz="2400" dirty="0" smtClean="0">
                <a:cs typeface="+mn-cs"/>
              </a:rPr>
              <a:t>    </a:t>
            </a:r>
            <a:r>
              <a:rPr lang="de-DE" sz="2400" dirty="0" err="1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temp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 := H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[i]; H[i] </a:t>
            </a:r>
            <a:r>
              <a:rPr lang="en-US" sz="2400" dirty="0" smtClean="0">
                <a:solidFill>
                  <a:schemeClr val="hlink"/>
                </a:solidFill>
                <a:latin typeface="cmsy10" charset="0"/>
                <a:cs typeface="+mn-cs"/>
              </a:rPr>
              <a:t>:=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 H[m]; H[m] := 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temp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; </a:t>
            </a:r>
            <a:br>
              <a:rPr lang="de-DE" sz="2400" dirty="0" smtClean="0">
                <a:solidFill>
                  <a:schemeClr val="hlink"/>
                </a:solidFill>
                <a:cs typeface="+mn-cs"/>
              </a:rPr>
            </a:br>
            <a:r>
              <a:rPr lang="de-DE" sz="2400" dirty="0" smtClean="0">
                <a:solidFill>
                  <a:schemeClr val="hlink"/>
                </a:solidFill>
                <a:cs typeface="+mn-cs"/>
              </a:rPr>
              <a:t>    i:=m</a:t>
            </a:r>
          </a:p>
        </p:txBody>
      </p:sp>
      <p:sp>
        <p:nvSpPr>
          <p:cNvPr id="153604" name="Text Box 4"/>
          <p:cNvSpPr txBox="1">
            <a:spLocks noChangeArrowheads="1"/>
          </p:cNvSpPr>
          <p:nvPr/>
        </p:nvSpPr>
        <p:spPr bwMode="auto">
          <a:xfrm>
            <a:off x="5651500" y="2035696"/>
            <a:ext cx="2522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err="1">
                <a:cs typeface="+mn-cs"/>
              </a:rPr>
              <a:t>Laufzeit</a:t>
            </a:r>
            <a:r>
              <a:rPr lang="en-US" sz="2400" dirty="0">
                <a:cs typeface="+mn-cs"/>
              </a:rPr>
              <a:t>: 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O(log n)</a:t>
            </a:r>
          </a:p>
        </p:txBody>
      </p:sp>
      <p:sp>
        <p:nvSpPr>
          <p:cNvPr id="6" name="Rechteck 5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Prioritätswarteschlange mit binärem Heap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  <p:graphicFrame>
        <p:nvGraphicFramePr>
          <p:cNvPr id="5" name="Group 46"/>
          <p:cNvGraphicFramePr>
            <a:graphicFrameLocks noGrp="1"/>
          </p:cNvGraphicFramePr>
          <p:nvPr>
            <p:extLst/>
          </p:nvPr>
        </p:nvGraphicFramePr>
        <p:xfrm>
          <a:off x="1907704" y="1550193"/>
          <a:ext cx="5011737" cy="2322513"/>
        </p:xfrm>
        <a:graphic>
          <a:graphicData uri="http://schemas.openxmlformats.org/drawingml/2006/table">
            <a:tbl>
              <a:tblPr/>
              <a:tblGrid>
                <a:gridCol w="2376487"/>
                <a:gridCol w="2635250"/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Operator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Laufzeit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insert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deleteMin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88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8702F-FFAB-E043-B29C-F3E93BC18E8D}" type="slidenum">
              <a:rPr lang="de-DE"/>
              <a:pPr>
                <a:defRPr/>
              </a:pPr>
              <a:t>24</a:t>
            </a:fld>
            <a:endParaRPr lang="de-DE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>
                <a:cs typeface="+mj-cs"/>
              </a:rPr>
              <a:t>Binärer Heap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 err="1" smtClean="0">
                <a:solidFill>
                  <a:schemeClr val="accent2"/>
                </a:solidFill>
                <a:cs typeface="+mn-cs"/>
              </a:rPr>
              <a:t>build</a:t>
            </a:r>
            <a:r>
              <a:rPr lang="de-DE" dirty="0" smtClean="0">
                <a:solidFill>
                  <a:schemeClr val="accent2"/>
                </a:solidFill>
                <a:cs typeface="+mn-cs"/>
              </a:rPr>
              <a:t>({e</a:t>
            </a:r>
            <a:r>
              <a:rPr lang="de-DE" baseline="-25000" dirty="0" smtClean="0">
                <a:solidFill>
                  <a:schemeClr val="accent2"/>
                </a:solidFill>
                <a:cs typeface="+mn-cs"/>
              </a:rPr>
              <a:t>1</a:t>
            </a:r>
            <a:r>
              <a:rPr lang="de-DE" dirty="0" smtClean="0">
                <a:solidFill>
                  <a:schemeClr val="accent2"/>
                </a:solidFill>
                <a:cs typeface="+mn-cs"/>
              </a:rPr>
              <a:t>,…,e</a:t>
            </a:r>
            <a:r>
              <a:rPr lang="de-DE" baseline="-25000" dirty="0" smtClean="0">
                <a:solidFill>
                  <a:schemeClr val="accent2"/>
                </a:solidFill>
                <a:cs typeface="+mn-cs"/>
              </a:rPr>
              <a:t>n</a:t>
            </a:r>
            <a:r>
              <a:rPr lang="de-DE" dirty="0" smtClean="0">
                <a:solidFill>
                  <a:schemeClr val="accent2"/>
                </a:solidFill>
                <a:cs typeface="+mn-cs"/>
              </a:rPr>
              <a:t>}):</a:t>
            </a:r>
          </a:p>
          <a:p>
            <a:pPr eaLnBrk="1" hangingPunct="1">
              <a:defRPr/>
            </a:pPr>
            <a:r>
              <a:rPr lang="de-DE" dirty="0" smtClean="0">
                <a:cs typeface="+mn-cs"/>
              </a:rPr>
              <a:t>Naive Implementierung: über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 smtClean="0">
                <a:cs typeface="+mn-cs"/>
              </a:rPr>
              <a:t> </a:t>
            </a:r>
            <a:r>
              <a:rPr lang="de-DE" dirty="0" err="1" smtClean="0">
                <a:solidFill>
                  <a:schemeClr val="accent2"/>
                </a:solidFill>
                <a:cs typeface="+mn-cs"/>
              </a:rPr>
              <a:t>insert</a:t>
            </a:r>
            <a:r>
              <a:rPr lang="de-DE" dirty="0" smtClean="0">
                <a:cs typeface="+mn-cs"/>
              </a:rPr>
              <a:t>(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 smtClean="0">
                <a:cs typeface="+mn-cs"/>
              </a:rPr>
              <a:t>)-Operationen. Laufzeit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O(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 log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de-DE" dirty="0" smtClean="0">
                <a:cs typeface="+mn-cs"/>
              </a:rPr>
              <a:t>Bessere Implementierung:</a:t>
            </a:r>
            <a:br>
              <a:rPr lang="de-DE" dirty="0" smtClean="0">
                <a:cs typeface="+mn-cs"/>
              </a:rPr>
            </a:br>
            <a:r>
              <a:rPr lang="de-DE" dirty="0" smtClean="0">
                <a:cs typeface="+mn-cs"/>
              </a:rPr>
              <a:t>Setze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H[i]:=e</a:t>
            </a:r>
            <a:r>
              <a:rPr lang="de-DE" baseline="-25000" dirty="0" smtClean="0">
                <a:solidFill>
                  <a:schemeClr val="hlink"/>
                </a:solidFill>
                <a:cs typeface="+mn-cs"/>
              </a:rPr>
              <a:t>i</a:t>
            </a:r>
            <a:r>
              <a:rPr lang="de-DE" dirty="0" smtClean="0">
                <a:cs typeface="+mn-cs"/>
              </a:rPr>
              <a:t> für alle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i.</a:t>
            </a:r>
            <a:r>
              <a:rPr lang="de-DE" dirty="0" smtClean="0">
                <a:cs typeface="+mn-cs"/>
              </a:rPr>
              <a:t> Rufe </a:t>
            </a:r>
            <a:r>
              <a:rPr lang="de-DE" dirty="0" err="1" smtClean="0">
                <a:solidFill>
                  <a:schemeClr val="accent2"/>
                </a:solidFill>
                <a:cs typeface="+mn-cs"/>
              </a:rPr>
              <a:t>siftDown</a:t>
            </a:r>
            <a:r>
              <a:rPr lang="de-DE" dirty="0" smtClean="0">
                <a:solidFill>
                  <a:schemeClr val="accent2"/>
                </a:solidFill>
                <a:cs typeface="+mn-cs"/>
              </a:rPr>
              <a:t>(i)</a:t>
            </a:r>
            <a:r>
              <a:rPr lang="de-DE" dirty="0" smtClean="0">
                <a:cs typeface="+mn-cs"/>
              </a:rPr>
              <a:t> auf</a:t>
            </a:r>
            <a:br>
              <a:rPr lang="de-DE" dirty="0" smtClean="0">
                <a:cs typeface="+mn-cs"/>
              </a:rPr>
            </a:br>
            <a:r>
              <a:rPr lang="de-DE" dirty="0" smtClean="0">
                <a:cs typeface="+mn-cs"/>
              </a:rPr>
              <a:t>für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i=</a:t>
            </a:r>
            <a:r>
              <a:rPr lang="en-US" sz="1800" dirty="0" smtClean="0">
                <a:solidFill>
                  <a:schemeClr val="hlink"/>
                </a:solidFill>
                <a:latin typeface="cmsy10" charset="0"/>
                <a:cs typeface="+mn-cs"/>
              </a:rPr>
              <a:t>⎣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/2</a:t>
            </a:r>
            <a:r>
              <a:rPr lang="en-US" sz="1800" dirty="0" smtClean="0">
                <a:solidFill>
                  <a:schemeClr val="hlink"/>
                </a:solidFill>
                <a:latin typeface="cmsy10" charset="0"/>
                <a:cs typeface="+mn-cs"/>
              </a:rPr>
              <a:t>⎦</a:t>
            </a:r>
            <a:r>
              <a:rPr lang="de-DE" dirty="0" smtClean="0">
                <a:cs typeface="+mn-cs"/>
              </a:rPr>
              <a:t> runter bis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1</a:t>
            </a:r>
            <a:r>
              <a:rPr lang="de-DE" dirty="0" smtClean="0">
                <a:cs typeface="+mn-cs"/>
              </a:rPr>
              <a:t> (d.h. von der vorletzten Ebene hoch bis zur obersten Ebene) </a:t>
            </a:r>
          </a:p>
        </p:txBody>
      </p:sp>
      <p:sp>
        <p:nvSpPr>
          <p:cNvPr id="5" name="Rechteck 4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45C1FB-E85F-9843-8300-A9AE10EE40B2}" type="slidenum">
              <a:rPr lang="de-DE"/>
              <a:pPr>
                <a:defRPr/>
              </a:pPr>
              <a:t>25</a:t>
            </a:fld>
            <a:endParaRPr lang="de-DE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Binärer</a:t>
            </a:r>
            <a:r>
              <a:rPr lang="en-US" dirty="0" smtClean="0">
                <a:cs typeface="+mj-cs"/>
              </a:rPr>
              <a:t> Heap: Operation build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 smtClean="0">
                <a:cs typeface="+mn-cs"/>
              </a:rPr>
              <a:t>Setze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H[i]:=e</a:t>
            </a:r>
            <a:r>
              <a:rPr lang="de-DE" baseline="-25000" dirty="0" smtClean="0">
                <a:solidFill>
                  <a:schemeClr val="hlink"/>
                </a:solidFill>
                <a:cs typeface="+mn-cs"/>
              </a:rPr>
              <a:t>i</a:t>
            </a:r>
            <a:r>
              <a:rPr lang="de-DE" dirty="0" smtClean="0">
                <a:cs typeface="+mn-cs"/>
              </a:rPr>
              <a:t> für alle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i.</a:t>
            </a:r>
            <a:r>
              <a:rPr lang="de-DE" dirty="0" smtClean="0">
                <a:cs typeface="+mn-cs"/>
              </a:rPr>
              <a:t> Rufe </a:t>
            </a:r>
            <a:r>
              <a:rPr lang="de-DE" dirty="0" err="1" smtClean="0">
                <a:solidFill>
                  <a:schemeClr val="accent2"/>
                </a:solidFill>
                <a:cs typeface="+mn-cs"/>
              </a:rPr>
              <a:t>siftDown</a:t>
            </a:r>
            <a:r>
              <a:rPr lang="de-DE" dirty="0" smtClean="0">
                <a:solidFill>
                  <a:schemeClr val="accent2"/>
                </a:solidFill>
                <a:cs typeface="+mn-cs"/>
              </a:rPr>
              <a:t>(i, H)</a:t>
            </a:r>
            <a:r>
              <a:rPr lang="de-DE" dirty="0" smtClean="0">
                <a:cs typeface="+mn-cs"/>
              </a:rPr>
              <a:t> für </a:t>
            </a:r>
          </a:p>
          <a:p>
            <a:pPr eaLnBrk="1" hangingPunct="1">
              <a:buFontTx/>
              <a:buNone/>
              <a:defRPr/>
            </a:pPr>
            <a:r>
              <a:rPr lang="de-DE" dirty="0" smtClean="0">
                <a:solidFill>
                  <a:schemeClr val="hlink"/>
                </a:solidFill>
                <a:cs typeface="+mn-cs"/>
              </a:rPr>
              <a:t>i=</a:t>
            </a:r>
            <a:r>
              <a:rPr lang="en-US" sz="1800" dirty="0" smtClean="0">
                <a:solidFill>
                  <a:schemeClr val="hlink"/>
                </a:solidFill>
                <a:latin typeface="cmsy10" charset="0"/>
                <a:cs typeface="+mn-cs"/>
              </a:rPr>
              <a:t>⎣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/2</a:t>
            </a:r>
            <a:r>
              <a:rPr lang="en-US" sz="1800" dirty="0" smtClean="0">
                <a:solidFill>
                  <a:schemeClr val="hlink"/>
                </a:solidFill>
                <a:latin typeface="cmsy10" charset="0"/>
                <a:cs typeface="+mn-cs"/>
              </a:rPr>
              <a:t>⎦</a:t>
            </a:r>
            <a:r>
              <a:rPr lang="de-DE" dirty="0" smtClean="0">
                <a:cs typeface="+mn-cs"/>
              </a:rPr>
              <a:t> runter bis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1</a:t>
            </a:r>
            <a:r>
              <a:rPr lang="de-DE" dirty="0" smtClean="0">
                <a:cs typeface="+mn-cs"/>
              </a:rPr>
              <a:t> auf.</a:t>
            </a:r>
            <a:endParaRPr lang="en-US" dirty="0" smtClean="0">
              <a:cs typeface="+mn-cs"/>
            </a:endParaRPr>
          </a:p>
        </p:txBody>
      </p:sp>
      <p:sp>
        <p:nvSpPr>
          <p:cNvPr id="183300" name="AutoShape 4"/>
          <p:cNvSpPr>
            <a:spLocks noChangeArrowheads="1"/>
          </p:cNvSpPr>
          <p:nvPr/>
        </p:nvSpPr>
        <p:spPr bwMode="auto">
          <a:xfrm>
            <a:off x="971550" y="2276872"/>
            <a:ext cx="2016125" cy="17795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3301" name="Text Box 5"/>
          <p:cNvSpPr txBox="1">
            <a:spLocks noChangeArrowheads="1"/>
          </p:cNvSpPr>
          <p:nvPr/>
        </p:nvSpPr>
        <p:spPr bwMode="auto">
          <a:xfrm>
            <a:off x="948866" y="4293096"/>
            <a:ext cx="73675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cs typeface="+mn-cs"/>
              </a:rPr>
              <a:t>Invariante: </a:t>
            </a:r>
            <a:r>
              <a:rPr lang="de-DE" sz="2400" dirty="0" smtClean="0">
                <a:cs typeface="+mn-cs"/>
              </a:rPr>
              <a:t>Für alle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j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&gt;i:</a:t>
            </a:r>
            <a:r>
              <a:rPr lang="de-DE" sz="2400" dirty="0">
                <a:cs typeface="+mn-cs"/>
              </a:rPr>
              <a:t> 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H[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j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]</a:t>
            </a:r>
            <a:r>
              <a:rPr lang="de-DE" sz="2400" dirty="0">
                <a:cs typeface="+mn-cs"/>
              </a:rPr>
              <a:t> </a:t>
            </a:r>
            <a:r>
              <a:rPr lang="de-DE" sz="2400" dirty="0" smtClean="0">
                <a:cs typeface="+mn-cs"/>
              </a:rPr>
              <a:t>minimal </a:t>
            </a:r>
            <a:r>
              <a:rPr lang="de-DE" sz="2400" dirty="0">
                <a:cs typeface="+mn-cs"/>
              </a:rPr>
              <a:t>für </a:t>
            </a:r>
            <a:r>
              <a:rPr lang="de-DE" sz="2400" dirty="0" err="1">
                <a:cs typeface="+mn-cs"/>
              </a:rPr>
              <a:t>Teilbaum</a:t>
            </a:r>
            <a:r>
              <a:rPr lang="de-DE" sz="2400" dirty="0">
                <a:cs typeface="+mn-cs"/>
              </a:rPr>
              <a:t> von 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H[</a:t>
            </a:r>
            <a:r>
              <a:rPr lang="de-DE" sz="2400" dirty="0" err="1">
                <a:solidFill>
                  <a:schemeClr val="hlink"/>
                </a:solidFill>
                <a:cs typeface="+mn-cs"/>
              </a:rPr>
              <a:t>j</a:t>
            </a:r>
            <a:r>
              <a:rPr lang="de-DE" sz="2400" dirty="0">
                <a:solidFill>
                  <a:schemeClr val="hlink"/>
                </a:solidFill>
                <a:cs typeface="+mn-cs"/>
              </a:rPr>
              <a:t>]</a:t>
            </a:r>
            <a:r>
              <a:rPr lang="de-DE" sz="2400" dirty="0">
                <a:cs typeface="+mn-cs"/>
              </a:rPr>
              <a:t> </a:t>
            </a:r>
          </a:p>
        </p:txBody>
      </p:sp>
      <p:sp>
        <p:nvSpPr>
          <p:cNvPr id="183304" name="Line 8"/>
          <p:cNvSpPr>
            <a:spLocks noChangeShapeType="1"/>
          </p:cNvSpPr>
          <p:nvPr/>
        </p:nvSpPr>
        <p:spPr bwMode="auto">
          <a:xfrm>
            <a:off x="3059113" y="2996009"/>
            <a:ext cx="64928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3305" name="AutoShape 9"/>
          <p:cNvSpPr>
            <a:spLocks noChangeArrowheads="1"/>
          </p:cNvSpPr>
          <p:nvPr/>
        </p:nvSpPr>
        <p:spPr bwMode="auto">
          <a:xfrm>
            <a:off x="3563938" y="2276872"/>
            <a:ext cx="2016125" cy="17795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3307" name="AutoShape 11"/>
          <p:cNvSpPr>
            <a:spLocks noChangeArrowheads="1"/>
          </p:cNvSpPr>
          <p:nvPr/>
        </p:nvSpPr>
        <p:spPr bwMode="auto">
          <a:xfrm>
            <a:off x="6156325" y="2276872"/>
            <a:ext cx="2016125" cy="17795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3309" name="Line 13"/>
          <p:cNvSpPr>
            <a:spLocks noChangeShapeType="1"/>
          </p:cNvSpPr>
          <p:nvPr/>
        </p:nvSpPr>
        <p:spPr bwMode="auto">
          <a:xfrm>
            <a:off x="5580063" y="2996009"/>
            <a:ext cx="64928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3310" name="AutoShape 14"/>
          <p:cNvSpPr>
            <a:spLocks noChangeArrowheads="1"/>
          </p:cNvSpPr>
          <p:nvPr/>
        </p:nvSpPr>
        <p:spPr bwMode="auto">
          <a:xfrm>
            <a:off x="1042988" y="2276872"/>
            <a:ext cx="1873250" cy="1655762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cs typeface="+mn-cs"/>
              </a:rPr>
              <a:t>Inv.</a:t>
            </a:r>
          </a:p>
          <a:p>
            <a:pPr algn="ctr">
              <a:defRPr/>
            </a:pPr>
            <a:r>
              <a:rPr lang="en-US" sz="2400">
                <a:cs typeface="+mn-cs"/>
              </a:rPr>
              <a:t>verletzt</a:t>
            </a:r>
          </a:p>
        </p:txBody>
      </p:sp>
      <p:sp>
        <p:nvSpPr>
          <p:cNvPr id="183311" name="AutoShape 15"/>
          <p:cNvSpPr>
            <a:spLocks noChangeArrowheads="1"/>
          </p:cNvSpPr>
          <p:nvPr/>
        </p:nvSpPr>
        <p:spPr bwMode="auto">
          <a:xfrm>
            <a:off x="4067175" y="2276872"/>
            <a:ext cx="1009650" cy="935037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457200" y="4941391"/>
            <a:ext cx="8229600" cy="122391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de-DE" sz="2400" dirty="0" smtClean="0">
                <a:cs typeface="+mn-cs"/>
              </a:rPr>
              <a:t>Aufwand? Sicher O(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 log 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sz="2400" dirty="0" smtClean="0">
                <a:cs typeface="+mn-cs"/>
              </a:rPr>
              <a:t>), siehe vorige Überlegungen </a:t>
            </a:r>
          </a:p>
          <a:p>
            <a:pPr marL="0" indent="0" eaLnBrk="1" hangingPunct="1">
              <a:buNone/>
              <a:defRPr/>
            </a:pPr>
            <a:r>
              <a:rPr lang="de-DE" sz="2400" dirty="0" smtClean="0">
                <a:cs typeface="+mn-cs"/>
              </a:rPr>
              <a:t>Unnötig pessimistisch (besser gesagt: asymptotisch nicht eng)</a:t>
            </a:r>
            <a:br>
              <a:rPr lang="de-DE" sz="2400" dirty="0" smtClean="0">
                <a:cs typeface="+mn-cs"/>
              </a:rPr>
            </a:br>
            <a:endParaRPr lang="de-DE" sz="2400" dirty="0" smtClean="0">
              <a:solidFill>
                <a:schemeClr val="hlink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388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Aufwand für </a:t>
            </a:r>
            <a:r>
              <a:rPr lang="de-DE" dirty="0" err="1" smtClean="0"/>
              <a:t>build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429"/>
            <a:ext cx="8229600" cy="4968875"/>
          </a:xfrm>
        </p:spPr>
        <p:txBody>
          <a:bodyPr/>
          <a:lstStyle/>
          <a:p>
            <a:r>
              <a:rPr lang="de-DE" sz="2000" dirty="0" smtClean="0"/>
              <a:t>Die Höhe des Baumes, in den </a:t>
            </a:r>
            <a:r>
              <a:rPr lang="de-DE" sz="2000" dirty="0" err="1" smtClean="0"/>
              <a:t>eingesiebt</a:t>
            </a:r>
            <a:r>
              <a:rPr lang="de-DE" sz="2000" dirty="0" smtClean="0"/>
              <a:t> wird, nimmt zwar von unten nach oben zu, ...</a:t>
            </a:r>
          </a:p>
          <a:p>
            <a:r>
              <a:rPr lang="de-DE" sz="2000" dirty="0" smtClean="0"/>
              <a:t>... aber für die meisten Knoten ist die Höhe „klein“ </a:t>
            </a:r>
            <a:br>
              <a:rPr lang="de-DE" sz="2000" dirty="0" smtClean="0"/>
            </a:br>
            <a:r>
              <a:rPr lang="de-DE" sz="2000" dirty="0" smtClean="0"/>
              <a:t>(</a:t>
            </a:r>
            <a:r>
              <a:rPr lang="de-DE" sz="2000" dirty="0"/>
              <a:t>die meisten Knoten sind unten</a:t>
            </a:r>
            <a:r>
              <a:rPr lang="de-DE" sz="2000" dirty="0" smtClean="0"/>
              <a:t>)</a:t>
            </a:r>
          </a:p>
          <a:p>
            <a:r>
              <a:rPr lang="de-DE" sz="2000" dirty="0" smtClean="0"/>
              <a:t>Ein </a:t>
            </a:r>
            <a:r>
              <a:rPr lang="de-DE" sz="2000" dirty="0" err="1" smtClean="0"/>
              <a:t>n-elementiger</a:t>
            </a:r>
            <a:r>
              <a:rPr lang="de-DE" sz="2000" dirty="0" smtClean="0"/>
              <a:t> Heap hat Höhe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</a:rPr>
              <a:t>log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2000" dirty="0" smtClean="0"/>
              <a:t> ...</a:t>
            </a:r>
            <a:endParaRPr lang="de-DE" sz="2000" dirty="0"/>
          </a:p>
          <a:p>
            <a:r>
              <a:rPr lang="de-DE" sz="2000" dirty="0" smtClean="0"/>
              <a:t>... und maximal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</a:rPr>
              <a:t>⎡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</a:rPr>
              <a:t>/2</a:t>
            </a:r>
            <a:r>
              <a:rPr lang="de-DE" sz="2000" baseline="30000" dirty="0" smtClean="0">
                <a:solidFill>
                  <a:schemeClr val="accent1">
                    <a:lumMod val="50000"/>
                  </a:schemeClr>
                </a:solidFill>
              </a:rPr>
              <a:t>h+1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</a:rPr>
              <a:t>⎤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 smtClean="0"/>
              <a:t>viele Knoten (Teilbäume) mit Höhe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</a:rPr>
              <a:t>h</a:t>
            </a:r>
          </a:p>
          <a:p>
            <a:r>
              <a:rPr lang="de-DE" sz="2000" dirty="0" err="1" smtClean="0">
                <a:solidFill>
                  <a:srgbClr val="0070C0"/>
                </a:solidFill>
              </a:rPr>
              <a:t>siftDown</a:t>
            </a:r>
            <a:r>
              <a:rPr lang="de-DE" sz="2000" dirty="0"/>
              <a:t>, aufgerufen </a:t>
            </a:r>
            <a:r>
              <a:rPr lang="de-DE" sz="2000" dirty="0" smtClean="0"/>
              <a:t>auf Ebene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2000" dirty="0" smtClean="0"/>
              <a:t>, braucht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2000" dirty="0" smtClean="0"/>
              <a:t> Schritte</a:t>
            </a:r>
          </a:p>
          <a:p>
            <a:r>
              <a:rPr lang="de-DE" sz="2000" dirty="0" smtClean="0"/>
              <a:t>Der Aufwand für </a:t>
            </a:r>
            <a:r>
              <a:rPr lang="de-DE" sz="2000" dirty="0" err="1" smtClean="0">
                <a:solidFill>
                  <a:srgbClr val="0070C0"/>
                </a:solidFill>
              </a:rPr>
              <a:t>build</a:t>
            </a:r>
            <a:r>
              <a:rPr lang="de-DE" sz="2000" dirty="0" smtClean="0">
                <a:solidFill>
                  <a:srgbClr val="0070C0"/>
                </a:solidFill>
              </a:rPr>
              <a:t> </a:t>
            </a:r>
            <a:r>
              <a:rPr lang="de-DE" sz="2000" dirty="0" smtClean="0"/>
              <a:t>ist also</a:t>
            </a:r>
          </a:p>
          <a:p>
            <a:endParaRPr lang="de-DE" sz="2000" dirty="0"/>
          </a:p>
          <a:p>
            <a:endParaRPr lang="de-DE" sz="2000" dirty="0" smtClean="0"/>
          </a:p>
          <a:p>
            <a:endParaRPr lang="de-DE" sz="2000" dirty="0"/>
          </a:p>
          <a:p>
            <a:endParaRPr lang="de-DE" sz="2000" dirty="0" smtClean="0"/>
          </a:p>
          <a:p>
            <a:r>
              <a:rPr lang="de-DE" sz="2000" dirty="0" smtClean="0"/>
              <a:t>wobei wir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</a:rPr>
              <a:t>x = ½ </a:t>
            </a:r>
            <a:r>
              <a:rPr lang="de-DE" sz="2000" dirty="0" smtClean="0"/>
              <a:t>setzen in</a:t>
            </a:r>
          </a:p>
          <a:p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388100"/>
            <a:ext cx="1008063" cy="196850"/>
          </a:xfrm>
        </p:spPr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  <p:pic>
        <p:nvPicPr>
          <p:cNvPr id="5" name="Bild 4" descr="Screen Shot 2015-04-24 at 09.19.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933057"/>
            <a:ext cx="4498256" cy="1271246"/>
          </a:xfrm>
          <a:prstGeom prst="rect">
            <a:avLst/>
          </a:prstGeom>
        </p:spPr>
      </p:pic>
      <p:pic>
        <p:nvPicPr>
          <p:cNvPr id="6" name="Bild 5" descr="Screen Shot 2015-04-24 at 09.25.2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071395"/>
            <a:ext cx="2590740" cy="1044268"/>
          </a:xfrm>
          <a:prstGeom prst="rect">
            <a:avLst/>
          </a:prstGeom>
        </p:spPr>
      </p:pic>
      <p:pic>
        <p:nvPicPr>
          <p:cNvPr id="7" name="Bild 6" descr="Screen Shot 2015-04-24 at 09.25.50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244" y="4347149"/>
            <a:ext cx="1115616" cy="425696"/>
          </a:xfrm>
          <a:prstGeom prst="rect">
            <a:avLst/>
          </a:prstGeom>
        </p:spPr>
      </p:pic>
      <p:pic>
        <p:nvPicPr>
          <p:cNvPr id="8" name="Bild 7" descr="Screen Shot 2015-04-24 at 09.28.0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304" y="5259495"/>
            <a:ext cx="2350864" cy="1265849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6588224" y="5301208"/>
            <a:ext cx="24801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Ergibt sich aus der Ableitung </a:t>
            </a:r>
          </a:p>
          <a:p>
            <a:r>
              <a:rPr lang="de-DE" sz="1200" dirty="0" smtClean="0"/>
              <a:t>der geometrischen Reihe mit </a:t>
            </a:r>
            <a:r>
              <a:rPr lang="de-DE" sz="1200" i="1" dirty="0" smtClean="0"/>
              <a:t>a</a:t>
            </a:r>
            <a:r>
              <a:rPr lang="de-DE" sz="1200" i="1" baseline="-25000" dirty="0" smtClean="0"/>
              <a:t>0</a:t>
            </a:r>
            <a:r>
              <a:rPr lang="de-DE" sz="1200" dirty="0" smtClean="0"/>
              <a:t> = 1:</a:t>
            </a:r>
          </a:p>
          <a:p>
            <a:endParaRPr lang="de-DE" sz="1200" dirty="0"/>
          </a:p>
        </p:txBody>
      </p:sp>
      <p:pic>
        <p:nvPicPr>
          <p:cNvPr id="10" name="Bild 9" descr="7628dbf8d3caa8af25a898851808eb90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805264"/>
            <a:ext cx="1233137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12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45C1FB-E85F-9843-8300-A9AE10EE40B2}" type="slidenum">
              <a:rPr lang="de-DE"/>
              <a:pPr>
                <a:defRPr/>
              </a:pPr>
              <a:t>27</a:t>
            </a:fld>
            <a:endParaRPr lang="de-DE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Binärer</a:t>
            </a:r>
            <a:r>
              <a:rPr lang="en-US" dirty="0" smtClean="0">
                <a:cs typeface="+mj-cs"/>
              </a:rPr>
              <a:t> Heap: Operation build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 smtClean="0">
                <a:cs typeface="+mn-cs"/>
              </a:rPr>
              <a:t>Setze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H[i]:=e</a:t>
            </a:r>
            <a:r>
              <a:rPr lang="de-DE" baseline="-25000" dirty="0" smtClean="0">
                <a:solidFill>
                  <a:schemeClr val="hlink"/>
                </a:solidFill>
                <a:cs typeface="+mn-cs"/>
              </a:rPr>
              <a:t>i</a:t>
            </a:r>
            <a:r>
              <a:rPr lang="de-DE" dirty="0" smtClean="0">
                <a:cs typeface="+mn-cs"/>
              </a:rPr>
              <a:t> für alle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i.</a:t>
            </a:r>
            <a:r>
              <a:rPr lang="de-DE" dirty="0" smtClean="0">
                <a:cs typeface="+mn-cs"/>
              </a:rPr>
              <a:t> Rufe </a:t>
            </a:r>
            <a:r>
              <a:rPr lang="de-DE" dirty="0" err="1" smtClean="0">
                <a:solidFill>
                  <a:schemeClr val="accent2"/>
                </a:solidFill>
                <a:cs typeface="+mn-cs"/>
              </a:rPr>
              <a:t>siftDown</a:t>
            </a:r>
            <a:r>
              <a:rPr lang="de-DE" dirty="0" smtClean="0">
                <a:solidFill>
                  <a:schemeClr val="accent2"/>
                </a:solidFill>
                <a:cs typeface="+mn-cs"/>
              </a:rPr>
              <a:t>(i, H)</a:t>
            </a:r>
            <a:r>
              <a:rPr lang="de-DE" dirty="0" smtClean="0">
                <a:cs typeface="+mn-cs"/>
              </a:rPr>
              <a:t> für </a:t>
            </a:r>
          </a:p>
          <a:p>
            <a:pPr eaLnBrk="1" hangingPunct="1">
              <a:buFontTx/>
              <a:buNone/>
              <a:defRPr/>
            </a:pPr>
            <a:r>
              <a:rPr lang="de-DE" dirty="0" smtClean="0">
                <a:solidFill>
                  <a:schemeClr val="hlink"/>
                </a:solidFill>
                <a:cs typeface="+mn-cs"/>
              </a:rPr>
              <a:t>i=</a:t>
            </a:r>
            <a:r>
              <a:rPr lang="en-US" sz="1800" dirty="0" smtClean="0">
                <a:solidFill>
                  <a:schemeClr val="hlink"/>
                </a:solidFill>
                <a:latin typeface="cmsy10" charset="0"/>
                <a:cs typeface="+mn-cs"/>
              </a:rPr>
              <a:t>⎣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/2</a:t>
            </a:r>
            <a:r>
              <a:rPr lang="en-US" sz="1800" dirty="0" smtClean="0">
                <a:solidFill>
                  <a:schemeClr val="hlink"/>
                </a:solidFill>
                <a:latin typeface="cmsy10" charset="0"/>
                <a:cs typeface="+mn-cs"/>
              </a:rPr>
              <a:t>⎦</a:t>
            </a:r>
            <a:r>
              <a:rPr lang="de-DE" dirty="0" smtClean="0">
                <a:cs typeface="+mn-cs"/>
              </a:rPr>
              <a:t> runter bis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1</a:t>
            </a:r>
            <a:r>
              <a:rPr lang="de-DE" dirty="0" smtClean="0">
                <a:cs typeface="+mn-cs"/>
              </a:rPr>
              <a:t> auf.</a:t>
            </a:r>
            <a:endParaRPr lang="en-US" dirty="0" smtClean="0">
              <a:cs typeface="+mn-cs"/>
            </a:endParaRPr>
          </a:p>
        </p:txBody>
      </p:sp>
      <p:sp>
        <p:nvSpPr>
          <p:cNvPr id="183300" name="AutoShape 4"/>
          <p:cNvSpPr>
            <a:spLocks noChangeArrowheads="1"/>
          </p:cNvSpPr>
          <p:nvPr/>
        </p:nvSpPr>
        <p:spPr bwMode="auto">
          <a:xfrm>
            <a:off x="971550" y="2276872"/>
            <a:ext cx="2016125" cy="17795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3301" name="Text Box 5"/>
          <p:cNvSpPr txBox="1">
            <a:spLocks noChangeArrowheads="1"/>
          </p:cNvSpPr>
          <p:nvPr/>
        </p:nvSpPr>
        <p:spPr bwMode="auto">
          <a:xfrm>
            <a:off x="323528" y="4435872"/>
            <a:ext cx="85646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 dirty="0">
                <a:cs typeface="+mn-cs"/>
              </a:rPr>
              <a:t>Invariante: </a:t>
            </a:r>
            <a:r>
              <a:rPr lang="de-DE" sz="2800" dirty="0" smtClean="0">
                <a:cs typeface="+mn-cs"/>
              </a:rPr>
              <a:t>Für alle</a:t>
            </a:r>
            <a:r>
              <a:rPr lang="de-DE" sz="2800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de-DE" sz="2800" dirty="0" err="1">
                <a:solidFill>
                  <a:schemeClr val="hlink"/>
                </a:solidFill>
                <a:cs typeface="+mn-cs"/>
              </a:rPr>
              <a:t>j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&gt;i:</a:t>
            </a:r>
            <a:r>
              <a:rPr lang="de-DE" sz="2800" dirty="0">
                <a:cs typeface="+mn-cs"/>
              </a:rPr>
              <a:t> 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H[</a:t>
            </a:r>
            <a:r>
              <a:rPr lang="de-DE" sz="2800" dirty="0" err="1">
                <a:solidFill>
                  <a:schemeClr val="hlink"/>
                </a:solidFill>
                <a:cs typeface="+mn-cs"/>
              </a:rPr>
              <a:t>j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]</a:t>
            </a:r>
            <a:r>
              <a:rPr lang="de-DE" sz="2800" dirty="0">
                <a:cs typeface="+mn-cs"/>
              </a:rPr>
              <a:t> </a:t>
            </a:r>
            <a:r>
              <a:rPr lang="de-DE" sz="2800" dirty="0" smtClean="0">
                <a:cs typeface="+mn-cs"/>
              </a:rPr>
              <a:t>minimal </a:t>
            </a:r>
            <a:r>
              <a:rPr lang="de-DE" sz="2800" dirty="0">
                <a:cs typeface="+mn-cs"/>
              </a:rPr>
              <a:t>für </a:t>
            </a:r>
            <a:r>
              <a:rPr lang="de-DE" sz="2800" dirty="0" err="1">
                <a:cs typeface="+mn-cs"/>
              </a:rPr>
              <a:t>Teilbaum</a:t>
            </a:r>
            <a:r>
              <a:rPr lang="de-DE" sz="2800" dirty="0">
                <a:cs typeface="+mn-cs"/>
              </a:rPr>
              <a:t> von 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H[</a:t>
            </a:r>
            <a:r>
              <a:rPr lang="de-DE" sz="2800" dirty="0" err="1">
                <a:solidFill>
                  <a:schemeClr val="hlink"/>
                </a:solidFill>
                <a:cs typeface="+mn-cs"/>
              </a:rPr>
              <a:t>j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]</a:t>
            </a:r>
            <a:r>
              <a:rPr lang="de-DE" sz="2800" dirty="0">
                <a:cs typeface="+mn-cs"/>
              </a:rPr>
              <a:t> </a:t>
            </a:r>
          </a:p>
        </p:txBody>
      </p:sp>
      <p:sp>
        <p:nvSpPr>
          <p:cNvPr id="183304" name="Line 8"/>
          <p:cNvSpPr>
            <a:spLocks noChangeShapeType="1"/>
          </p:cNvSpPr>
          <p:nvPr/>
        </p:nvSpPr>
        <p:spPr bwMode="auto">
          <a:xfrm>
            <a:off x="3059113" y="2996009"/>
            <a:ext cx="64928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3305" name="AutoShape 9"/>
          <p:cNvSpPr>
            <a:spLocks noChangeArrowheads="1"/>
          </p:cNvSpPr>
          <p:nvPr/>
        </p:nvSpPr>
        <p:spPr bwMode="auto">
          <a:xfrm>
            <a:off x="3563938" y="2276872"/>
            <a:ext cx="2016125" cy="17795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3307" name="AutoShape 11"/>
          <p:cNvSpPr>
            <a:spLocks noChangeArrowheads="1"/>
          </p:cNvSpPr>
          <p:nvPr/>
        </p:nvSpPr>
        <p:spPr bwMode="auto">
          <a:xfrm>
            <a:off x="6156325" y="2276872"/>
            <a:ext cx="2016125" cy="17795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3309" name="Line 13"/>
          <p:cNvSpPr>
            <a:spLocks noChangeShapeType="1"/>
          </p:cNvSpPr>
          <p:nvPr/>
        </p:nvSpPr>
        <p:spPr bwMode="auto">
          <a:xfrm>
            <a:off x="5580063" y="2996009"/>
            <a:ext cx="64928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3310" name="AutoShape 14"/>
          <p:cNvSpPr>
            <a:spLocks noChangeArrowheads="1"/>
          </p:cNvSpPr>
          <p:nvPr/>
        </p:nvSpPr>
        <p:spPr bwMode="auto">
          <a:xfrm>
            <a:off x="1042988" y="2276872"/>
            <a:ext cx="1873250" cy="1655762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cs typeface="+mn-cs"/>
              </a:rPr>
              <a:t>Inv.</a:t>
            </a:r>
          </a:p>
          <a:p>
            <a:pPr algn="ctr">
              <a:defRPr/>
            </a:pPr>
            <a:r>
              <a:rPr lang="en-US" sz="2400">
                <a:cs typeface="+mn-cs"/>
              </a:rPr>
              <a:t>verletzt</a:t>
            </a:r>
          </a:p>
        </p:txBody>
      </p:sp>
      <p:sp>
        <p:nvSpPr>
          <p:cNvPr id="183311" name="AutoShape 15"/>
          <p:cNvSpPr>
            <a:spLocks noChangeArrowheads="1"/>
          </p:cNvSpPr>
          <p:nvPr/>
        </p:nvSpPr>
        <p:spPr bwMode="auto">
          <a:xfrm>
            <a:off x="4067175" y="2276872"/>
            <a:ext cx="1009650" cy="935037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457200" y="5013399"/>
            <a:ext cx="8229600" cy="122391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de-DE" dirty="0" smtClean="0">
                <a:cs typeface="+mn-cs"/>
              </a:rPr>
              <a:t>Aufwand ist gekennzeichnet durch eine Funktion in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 O(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50B8BA-B3BC-3A41-8651-3C97CF3B3A01}" type="slidenum">
              <a:rPr lang="de-DE"/>
              <a:pPr>
                <a:defRPr/>
              </a:pPr>
              <a:t>28</a:t>
            </a:fld>
            <a:endParaRPr lang="de-DE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>
                <a:cs typeface="+mj-cs"/>
              </a:rPr>
              <a:t>Binärer Heap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 smtClean="0">
                <a:solidFill>
                  <a:schemeClr val="accent2"/>
                </a:solidFill>
                <a:cs typeface="+mn-cs"/>
              </a:rPr>
              <a:t>Laufzeiten Heap:</a:t>
            </a:r>
          </a:p>
          <a:p>
            <a:pPr eaLnBrk="1" hangingPunct="1">
              <a:defRPr/>
            </a:pPr>
            <a:r>
              <a:rPr lang="de-DE" dirty="0" err="1" smtClean="0">
                <a:cs typeface="+mn-cs"/>
              </a:rPr>
              <a:t>build</a:t>
            </a:r>
            <a:r>
              <a:rPr lang="de-DE" dirty="0" smtClean="0">
                <a:cs typeface="+mn-cs"/>
              </a:rPr>
              <a:t>: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O(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)</a:t>
            </a:r>
            <a:endParaRPr lang="de-DE" dirty="0" smtClean="0">
              <a:cs typeface="+mn-cs"/>
            </a:endParaRPr>
          </a:p>
          <a:p>
            <a:pPr eaLnBrk="1" hangingPunct="1">
              <a:defRPr/>
            </a:pPr>
            <a:r>
              <a:rPr lang="de-DE" dirty="0" err="1" smtClean="0">
                <a:cs typeface="+mn-cs"/>
              </a:rPr>
              <a:t>insert</a:t>
            </a:r>
            <a:r>
              <a:rPr lang="de-DE" dirty="0" smtClean="0">
                <a:cs typeface="+mn-cs"/>
              </a:rPr>
              <a:t>: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O(log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de-DE" dirty="0" smtClean="0">
                <a:cs typeface="+mn-cs"/>
              </a:rPr>
              <a:t>min: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O(1)</a:t>
            </a:r>
          </a:p>
          <a:p>
            <a:pPr eaLnBrk="1" hangingPunct="1">
              <a:defRPr/>
            </a:pPr>
            <a:r>
              <a:rPr lang="de-DE" dirty="0" err="1" smtClean="0">
                <a:cs typeface="+mn-cs"/>
              </a:rPr>
              <a:t>deleteMin</a:t>
            </a:r>
            <a:r>
              <a:rPr lang="de-DE" dirty="0" smtClean="0">
                <a:cs typeface="+mn-cs"/>
              </a:rPr>
              <a:t>: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O(log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)</a:t>
            </a:r>
          </a:p>
          <a:p>
            <a:pPr eaLnBrk="1" hangingPunct="1">
              <a:buFontTx/>
              <a:buNone/>
              <a:defRPr/>
            </a:pPr>
            <a:endParaRPr lang="de-DE" dirty="0" smtClean="0">
              <a:solidFill>
                <a:schemeClr val="hlink"/>
              </a:solidFill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139952" y="1196752"/>
            <a:ext cx="4699248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de-DE" kern="0" dirty="0" smtClean="0">
                <a:solidFill>
                  <a:schemeClr val="accent2"/>
                </a:solidFill>
                <a:cs typeface="+mn-cs"/>
              </a:rPr>
              <a:t>Vergleich</a:t>
            </a:r>
          </a:p>
          <a:p>
            <a:pPr eaLnBrk="1" hangingPunct="1">
              <a:defRPr/>
            </a:pPr>
            <a:r>
              <a:rPr lang="de-DE" kern="0" dirty="0" smtClean="0">
                <a:solidFill>
                  <a:schemeClr val="accent2"/>
                </a:solidFill>
                <a:cs typeface="+mn-cs"/>
              </a:rPr>
              <a:t>Liste:</a:t>
            </a:r>
          </a:p>
          <a:p>
            <a:pPr lvl="1" eaLnBrk="1" hangingPunct="1">
              <a:defRPr/>
            </a:pPr>
            <a:r>
              <a:rPr lang="de-DE" sz="2600" kern="0" dirty="0" err="1" smtClean="0"/>
              <a:t>build</a:t>
            </a:r>
            <a:r>
              <a:rPr lang="de-DE" sz="2600" kern="0" dirty="0" smtClean="0"/>
              <a:t>: </a:t>
            </a:r>
            <a:r>
              <a:rPr lang="de-DE" sz="2600" kern="0" dirty="0" smtClean="0">
                <a:solidFill>
                  <a:schemeClr val="hlink"/>
                </a:solidFill>
              </a:rPr>
              <a:t>O(</a:t>
            </a:r>
            <a:r>
              <a:rPr lang="de-DE" sz="2600" kern="0" dirty="0" err="1" smtClean="0">
                <a:solidFill>
                  <a:schemeClr val="hlink"/>
                </a:solidFill>
              </a:rPr>
              <a:t>n</a:t>
            </a:r>
            <a:r>
              <a:rPr lang="de-DE" sz="2600" kern="0" dirty="0" smtClean="0">
                <a:solidFill>
                  <a:schemeClr val="hlink"/>
                </a:solidFill>
              </a:rPr>
              <a:t>)</a:t>
            </a:r>
          </a:p>
          <a:p>
            <a:pPr lvl="1" eaLnBrk="1" hangingPunct="1">
              <a:defRPr/>
            </a:pPr>
            <a:r>
              <a:rPr lang="de-DE" sz="2600" kern="0" dirty="0" err="1" smtClean="0"/>
              <a:t>insert</a:t>
            </a:r>
            <a:r>
              <a:rPr lang="de-DE" sz="2600" kern="0" dirty="0" smtClean="0"/>
              <a:t>: </a:t>
            </a:r>
            <a:r>
              <a:rPr lang="de-DE" sz="2600" kern="0" dirty="0" smtClean="0">
                <a:solidFill>
                  <a:schemeClr val="hlink"/>
                </a:solidFill>
              </a:rPr>
              <a:t>O(1)</a:t>
            </a:r>
          </a:p>
          <a:p>
            <a:pPr lvl="1" eaLnBrk="1" hangingPunct="1">
              <a:defRPr/>
            </a:pPr>
            <a:r>
              <a:rPr lang="de-DE" sz="2600" kern="0" dirty="0" smtClean="0"/>
              <a:t>min, </a:t>
            </a:r>
            <a:r>
              <a:rPr lang="de-DE" sz="2600" kern="0" dirty="0" err="1" smtClean="0"/>
              <a:t>deleteMin</a:t>
            </a:r>
            <a:r>
              <a:rPr lang="de-DE" sz="2600" kern="0" dirty="0" smtClean="0"/>
              <a:t>: </a:t>
            </a:r>
            <a:r>
              <a:rPr lang="de-DE" sz="2600" kern="0" dirty="0" smtClean="0">
                <a:solidFill>
                  <a:schemeClr val="hlink"/>
                </a:solidFill>
              </a:rPr>
              <a:t>O(</a:t>
            </a:r>
            <a:r>
              <a:rPr lang="de-DE" sz="2600" kern="0" dirty="0" err="1" smtClean="0">
                <a:solidFill>
                  <a:schemeClr val="hlink"/>
                </a:solidFill>
              </a:rPr>
              <a:t>n</a:t>
            </a:r>
            <a:r>
              <a:rPr lang="de-DE" sz="2600" kern="0" dirty="0" smtClean="0">
                <a:solidFill>
                  <a:schemeClr val="hlink"/>
                </a:solidFill>
              </a:rPr>
              <a:t>)</a:t>
            </a:r>
          </a:p>
          <a:p>
            <a:pPr eaLnBrk="1" hangingPunct="1">
              <a:defRPr/>
            </a:pPr>
            <a:r>
              <a:rPr lang="de-DE" kern="0" dirty="0" smtClean="0">
                <a:solidFill>
                  <a:schemeClr val="accent2"/>
                </a:solidFill>
                <a:cs typeface="+mn-cs"/>
              </a:rPr>
              <a:t>Sortiertes Feld:</a:t>
            </a:r>
          </a:p>
          <a:p>
            <a:pPr lvl="1" eaLnBrk="1" hangingPunct="1">
              <a:defRPr/>
            </a:pPr>
            <a:r>
              <a:rPr lang="de-DE" sz="2600" kern="0" dirty="0" err="1" smtClean="0"/>
              <a:t>build</a:t>
            </a:r>
            <a:r>
              <a:rPr lang="de-DE" sz="2600" kern="0" dirty="0" smtClean="0"/>
              <a:t>: </a:t>
            </a:r>
            <a:r>
              <a:rPr lang="de-DE" sz="2600" kern="0" dirty="0" smtClean="0">
                <a:solidFill>
                  <a:schemeClr val="hlink"/>
                </a:solidFill>
              </a:rPr>
              <a:t>O(</a:t>
            </a:r>
            <a:r>
              <a:rPr lang="de-DE" sz="2600" kern="0" dirty="0" err="1" smtClean="0">
                <a:solidFill>
                  <a:schemeClr val="hlink"/>
                </a:solidFill>
              </a:rPr>
              <a:t>n</a:t>
            </a:r>
            <a:r>
              <a:rPr lang="de-DE" sz="2600" kern="0" dirty="0" smtClean="0">
                <a:solidFill>
                  <a:schemeClr val="hlink"/>
                </a:solidFill>
              </a:rPr>
              <a:t> log </a:t>
            </a:r>
            <a:r>
              <a:rPr lang="de-DE" sz="2600" kern="0" dirty="0" err="1" smtClean="0">
                <a:solidFill>
                  <a:schemeClr val="hlink"/>
                </a:solidFill>
              </a:rPr>
              <a:t>n</a:t>
            </a:r>
            <a:r>
              <a:rPr lang="de-DE" sz="2600" kern="0" dirty="0" smtClean="0">
                <a:solidFill>
                  <a:schemeClr val="hlink"/>
                </a:solidFill>
              </a:rPr>
              <a:t>) </a:t>
            </a:r>
          </a:p>
          <a:p>
            <a:pPr lvl="1" eaLnBrk="1" hangingPunct="1">
              <a:defRPr/>
            </a:pPr>
            <a:r>
              <a:rPr lang="de-DE" sz="2600" kern="0" dirty="0" err="1" smtClean="0"/>
              <a:t>insert</a:t>
            </a:r>
            <a:r>
              <a:rPr lang="de-DE" sz="2600" kern="0" dirty="0" smtClean="0"/>
              <a:t>: </a:t>
            </a:r>
            <a:r>
              <a:rPr lang="de-DE" sz="2600" kern="0" dirty="0" smtClean="0">
                <a:solidFill>
                  <a:schemeClr val="hlink"/>
                </a:solidFill>
              </a:rPr>
              <a:t>O(</a:t>
            </a:r>
            <a:r>
              <a:rPr lang="de-DE" sz="2600" kern="0" dirty="0" err="1" smtClean="0">
                <a:solidFill>
                  <a:schemeClr val="hlink"/>
                </a:solidFill>
              </a:rPr>
              <a:t>n</a:t>
            </a:r>
            <a:r>
              <a:rPr lang="de-DE" sz="2600" kern="0" dirty="0" smtClean="0">
                <a:solidFill>
                  <a:schemeClr val="hlink"/>
                </a:solidFill>
              </a:rPr>
              <a:t>) </a:t>
            </a:r>
          </a:p>
          <a:p>
            <a:pPr lvl="1" eaLnBrk="1" hangingPunct="1">
              <a:defRPr/>
            </a:pPr>
            <a:r>
              <a:rPr lang="de-DE" sz="2600" kern="0" dirty="0" smtClean="0"/>
              <a:t>min, </a:t>
            </a:r>
            <a:r>
              <a:rPr lang="de-DE" sz="2600" kern="0" dirty="0" err="1" smtClean="0"/>
              <a:t>deleteMin</a:t>
            </a:r>
            <a:r>
              <a:rPr lang="de-DE" sz="2600" kern="0" dirty="0" smtClean="0"/>
              <a:t>: </a:t>
            </a:r>
            <a:r>
              <a:rPr lang="de-DE" sz="2600" kern="0" dirty="0" smtClean="0">
                <a:solidFill>
                  <a:schemeClr val="hlink"/>
                </a:solidFill>
              </a:rPr>
              <a:t>O(1)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Prioritätswarteschlange mit binärem Heap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  <p:graphicFrame>
        <p:nvGraphicFramePr>
          <p:cNvPr id="5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599731"/>
              </p:ext>
            </p:extLst>
          </p:nvPr>
        </p:nvGraphicFramePr>
        <p:xfrm>
          <a:off x="1907704" y="1550193"/>
          <a:ext cx="5011737" cy="4064001"/>
        </p:xfrm>
        <a:graphic>
          <a:graphicData uri="http://schemas.openxmlformats.org/drawingml/2006/table">
            <a:tbl>
              <a:tblPr/>
              <a:tblGrid>
                <a:gridCol w="2376487"/>
                <a:gridCol w="2635250"/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Operator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Laufzeit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insert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deleteMin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delete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)*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decreaseKey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(log n)*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merge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(n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  <p:sp>
        <p:nvSpPr>
          <p:cNvPr id="6" name="Rechteck 1"/>
          <p:cNvSpPr>
            <a:spLocks noChangeArrowheads="1"/>
          </p:cNvSpPr>
          <p:nvPr/>
        </p:nvSpPr>
        <p:spPr bwMode="auto">
          <a:xfrm>
            <a:off x="2627784" y="6169817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R. </a:t>
            </a:r>
            <a:r>
              <a:rPr lang="de-DE" sz="1200" dirty="0" err="1">
                <a:solidFill>
                  <a:srgbClr val="0000FF"/>
                </a:solidFill>
              </a:rPr>
              <a:t>Mendelson</a:t>
            </a:r>
            <a:r>
              <a:rPr lang="de-DE" sz="1200" dirty="0">
                <a:solidFill>
                  <a:srgbClr val="0000FF"/>
                </a:solidFill>
              </a:rPr>
              <a:t>, R. </a:t>
            </a:r>
            <a:r>
              <a:rPr lang="de-DE" sz="1200" dirty="0" err="1">
                <a:solidFill>
                  <a:srgbClr val="0000FF"/>
                </a:solidFill>
              </a:rPr>
              <a:t>Tarjan</a:t>
            </a:r>
            <a:r>
              <a:rPr lang="de-DE" sz="1200" dirty="0">
                <a:solidFill>
                  <a:srgbClr val="0000FF"/>
                </a:solidFill>
              </a:rPr>
              <a:t>, M. </a:t>
            </a:r>
            <a:r>
              <a:rPr lang="de-DE" sz="1200" dirty="0" err="1">
                <a:solidFill>
                  <a:srgbClr val="0000FF"/>
                </a:solidFill>
              </a:rPr>
              <a:t>Thorup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r>
              <a:rPr lang="de-DE" sz="1200" dirty="0" err="1">
                <a:solidFill>
                  <a:srgbClr val="0000FF"/>
                </a:solidFill>
              </a:rPr>
              <a:t>and</a:t>
            </a:r>
            <a:r>
              <a:rPr lang="de-DE" sz="1200" dirty="0">
                <a:solidFill>
                  <a:srgbClr val="0000FF"/>
                </a:solidFill>
              </a:rPr>
              <a:t> U. Zwick. </a:t>
            </a:r>
            <a:br>
              <a:rPr lang="de-DE" sz="1200" dirty="0">
                <a:solidFill>
                  <a:srgbClr val="0000FF"/>
                </a:solidFill>
              </a:rPr>
            </a:br>
            <a:r>
              <a:rPr lang="de-DE" sz="1200" dirty="0" err="1">
                <a:solidFill>
                  <a:srgbClr val="0000FF"/>
                </a:solidFill>
              </a:rPr>
              <a:t>Melding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Priority</a:t>
            </a:r>
            <a:r>
              <a:rPr lang="de-DE" sz="1200" dirty="0">
                <a:solidFill>
                  <a:srgbClr val="0000FF"/>
                </a:solidFill>
              </a:rPr>
              <a:t> Queues. </a:t>
            </a:r>
            <a:r>
              <a:rPr lang="de-DE" sz="1200" dirty="0" err="1">
                <a:solidFill>
                  <a:srgbClr val="0000FF"/>
                </a:solidFill>
              </a:rPr>
              <a:t>Proceedings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of</a:t>
            </a:r>
            <a:r>
              <a:rPr lang="de-DE" sz="1200" dirty="0">
                <a:solidFill>
                  <a:srgbClr val="0000FF"/>
                </a:solidFill>
              </a:rPr>
              <a:t> 9th SWAT, </a:t>
            </a:r>
            <a:r>
              <a:rPr lang="de-DE" sz="1200" b="1" dirty="0">
                <a:solidFill>
                  <a:srgbClr val="FF0000"/>
                </a:solidFill>
              </a:rPr>
              <a:t>2004</a:t>
            </a:r>
          </a:p>
        </p:txBody>
      </p:sp>
      <p:sp>
        <p:nvSpPr>
          <p:cNvPr id="3" name="Rectangle 2"/>
          <p:cNvSpPr/>
          <p:nvPr/>
        </p:nvSpPr>
        <p:spPr>
          <a:xfrm>
            <a:off x="2944708" y="5837793"/>
            <a:ext cx="24913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smtClean="0"/>
              <a:t>* Wenn Position </a:t>
            </a:r>
            <a:r>
              <a:rPr lang="de-DE" sz="1400" dirty="0"/>
              <a:t>von </a:t>
            </a:r>
            <a:r>
              <a:rPr lang="de-DE" sz="1400" dirty="0" err="1">
                <a:solidFill>
                  <a:schemeClr val="hlink"/>
                </a:solidFill>
              </a:rPr>
              <a:t>e</a:t>
            </a:r>
            <a:r>
              <a:rPr lang="de-DE" sz="1400" dirty="0"/>
              <a:t> bekannt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8004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DC920-F10C-454C-91F5-8B133F6AD5D5}" type="slidenum">
              <a:rPr lang="de-DE"/>
              <a:pPr>
                <a:defRPr/>
              </a:pPr>
              <a:t>3</a:t>
            </a:fld>
            <a:endParaRPr lang="de-DE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/>
              <a:t>Prioritätswarteschlangen</a:t>
            </a:r>
            <a:endParaRPr lang="de-DE" dirty="0" smtClean="0">
              <a:cs typeface="+mj-cs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 smtClean="0">
                <a:solidFill>
                  <a:srgbClr val="262673"/>
                </a:solidFill>
              </a:rPr>
              <a:t>Geg.:</a:t>
            </a:r>
            <a:r>
              <a:rPr lang="de-DE" sz="2400" dirty="0" smtClean="0"/>
              <a:t> 	</a:t>
            </a:r>
            <a:r>
              <a:rPr lang="de-DE" sz="2400" dirty="0" smtClean="0">
                <a:solidFill>
                  <a:schemeClr val="hlink"/>
                </a:solidFill>
              </a:rPr>
              <a:t>{</a:t>
            </a:r>
            <a:r>
              <a:rPr lang="de-DE" sz="2400" dirty="0">
                <a:solidFill>
                  <a:schemeClr val="hlink"/>
                </a:solidFill>
              </a:rPr>
              <a:t>e</a:t>
            </a:r>
            <a:r>
              <a:rPr lang="de-DE" sz="2400" baseline="-25000" dirty="0">
                <a:solidFill>
                  <a:schemeClr val="hlink"/>
                </a:solidFill>
              </a:rPr>
              <a:t>1</a:t>
            </a:r>
            <a:r>
              <a:rPr lang="de-DE" sz="2400" dirty="0">
                <a:solidFill>
                  <a:schemeClr val="hlink"/>
                </a:solidFill>
              </a:rPr>
              <a:t>,…,e</a:t>
            </a:r>
            <a:r>
              <a:rPr lang="de-DE" sz="2400" baseline="-25000" dirty="0">
                <a:solidFill>
                  <a:schemeClr val="hlink"/>
                </a:solidFill>
              </a:rPr>
              <a:t>n</a:t>
            </a:r>
            <a:r>
              <a:rPr lang="de-DE" sz="2400" dirty="0" smtClean="0">
                <a:solidFill>
                  <a:schemeClr val="hlink"/>
                </a:solidFill>
              </a:rPr>
              <a:t>}</a:t>
            </a:r>
            <a:r>
              <a:rPr lang="de-DE" sz="2400" dirty="0" smtClean="0">
                <a:solidFill>
                  <a:schemeClr val="accent2"/>
                </a:solidFill>
                <a:cs typeface="+mn-cs"/>
              </a:rPr>
              <a:t> </a:t>
            </a:r>
            <a:r>
              <a:rPr lang="de-DE" sz="2400" dirty="0" smtClean="0">
                <a:solidFill>
                  <a:srgbClr val="000000"/>
                </a:solidFill>
                <a:cs typeface="+mn-cs"/>
              </a:rPr>
              <a:t>eine</a:t>
            </a:r>
            <a:r>
              <a:rPr lang="de-DE" sz="2400" dirty="0" smtClean="0">
                <a:solidFill>
                  <a:schemeClr val="accent2"/>
                </a:solidFill>
                <a:cs typeface="+mn-cs"/>
              </a:rPr>
              <a:t> </a:t>
            </a:r>
            <a:r>
              <a:rPr lang="de-DE" sz="2400" dirty="0" smtClean="0">
                <a:cs typeface="+mn-cs"/>
              </a:rPr>
              <a:t>Menge von Elementen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 smtClean="0">
                <a:solidFill>
                  <a:schemeClr val="accent2">
                    <a:lumMod val="75000"/>
                  </a:schemeClr>
                </a:solidFill>
                <a:cs typeface="+mn-cs"/>
              </a:rPr>
              <a:t>Ann.: 	Priorität </a:t>
            </a:r>
            <a:r>
              <a:rPr lang="de-DE" sz="2400" dirty="0" smtClean="0">
                <a:cs typeface="+mn-cs"/>
              </a:rPr>
              <a:t>eines jeden Elements 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e</a:t>
            </a:r>
            <a:r>
              <a:rPr lang="de-DE" sz="2400" dirty="0" smtClean="0">
                <a:cs typeface="+mn-cs"/>
              </a:rPr>
              <a:t> wird identifiziert </a:t>
            </a:r>
            <a:br>
              <a:rPr lang="de-DE" sz="2400" dirty="0" smtClean="0">
                <a:cs typeface="+mn-cs"/>
              </a:rPr>
            </a:br>
            <a:r>
              <a:rPr lang="de-DE" sz="2400" dirty="0" smtClean="0">
                <a:cs typeface="+mn-cs"/>
              </a:rPr>
              <a:t>	über die Funktion 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key</a:t>
            </a:r>
            <a:endParaRPr lang="de-DE" sz="2400" dirty="0" smtClean="0">
              <a:solidFill>
                <a:schemeClr val="hlink"/>
              </a:solidFill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 smtClean="0">
                <a:solidFill>
                  <a:srgbClr val="262673"/>
                </a:solidFill>
                <a:cs typeface="+mn-cs"/>
              </a:rPr>
              <a:t>Operationen</a:t>
            </a:r>
            <a:r>
              <a:rPr lang="de-DE" sz="2400" dirty="0" smtClean="0">
                <a:solidFill>
                  <a:schemeClr val="accent2"/>
                </a:solidFill>
                <a:cs typeface="+mn-cs"/>
              </a:rPr>
              <a:t>: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400" dirty="0" err="1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function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 </a:t>
            </a:r>
            <a:r>
              <a:rPr lang="de-DE" sz="2400" dirty="0" err="1" smtClean="0">
                <a:solidFill>
                  <a:srgbClr val="FF0000"/>
                </a:solidFill>
                <a:cs typeface="+mn-cs"/>
              </a:rPr>
              <a:t>build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({e</a:t>
            </a:r>
            <a:r>
              <a:rPr lang="de-DE" sz="2400" baseline="-25000" dirty="0" smtClean="0">
                <a:solidFill>
                  <a:schemeClr val="hlink"/>
                </a:solidFill>
                <a:cs typeface="+mn-cs"/>
              </a:rPr>
              <a:t>1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,…,e</a:t>
            </a:r>
            <a:r>
              <a:rPr lang="de-DE" sz="2400" baseline="-25000" dirty="0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})</a:t>
            </a:r>
            <a:r>
              <a:rPr lang="de-DE" sz="2400" dirty="0" smtClean="0">
                <a:cs typeface="+mn-cs"/>
              </a:rPr>
              <a:t> liefert neue Warteschlange</a:t>
            </a:r>
            <a:endParaRPr lang="de-DE" sz="2400" dirty="0" smtClean="0">
              <a:solidFill>
                <a:schemeClr val="hlink"/>
              </a:solidFill>
              <a:cs typeface="+mn-cs"/>
            </a:endParaRPr>
          </a:p>
          <a:p>
            <a:pPr eaLnBrk="1" hangingPunct="1">
              <a:defRPr/>
            </a:pP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procedure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de-DE" sz="2400" dirty="0" err="1" smtClean="0">
                <a:solidFill>
                  <a:srgbClr val="FF0000"/>
                </a:solidFill>
                <a:cs typeface="+mn-cs"/>
              </a:rPr>
              <a:t>insert</a:t>
            </a:r>
            <a:r>
              <a:rPr lang="de-DE" sz="2400" dirty="0" smtClean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 smtClean="0">
                <a:solidFill>
                  <a:srgbClr val="3C8C93"/>
                </a:solidFill>
                <a:cs typeface="+mn-cs"/>
              </a:rPr>
              <a:t>e</a:t>
            </a:r>
            <a:r>
              <a:rPr lang="de-DE" sz="2400" dirty="0" smtClean="0">
                <a:solidFill>
                  <a:srgbClr val="3C8C93"/>
                </a:solidFill>
                <a:cs typeface="+mn-cs"/>
              </a:rPr>
              <a:t>, </a:t>
            </a:r>
            <a:r>
              <a:rPr lang="de-DE" sz="2400" dirty="0" err="1" smtClean="0">
                <a:solidFill>
                  <a:srgbClr val="3C8C93"/>
                </a:solidFill>
                <a:cs typeface="+mn-cs"/>
              </a:rPr>
              <a:t>pq</a:t>
            </a:r>
            <a:r>
              <a:rPr lang="de-DE" sz="2400" dirty="0" smtClean="0">
                <a:solidFill>
                  <a:srgbClr val="3C8C93"/>
                </a:solidFill>
                <a:cs typeface="+mn-cs"/>
              </a:rPr>
              <a:t>)</a:t>
            </a:r>
            <a:r>
              <a:rPr lang="de-DE" sz="2400" dirty="0" smtClean="0">
                <a:cs typeface="+mn-cs"/>
              </a:rPr>
              <a:t> fügt Element </a:t>
            </a:r>
            <a:r>
              <a:rPr lang="de-DE" sz="2400" dirty="0" err="1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e</a:t>
            </a:r>
            <a:r>
              <a:rPr lang="de-DE" sz="2400" dirty="0" smtClean="0">
                <a:cs typeface="+mn-cs"/>
              </a:rPr>
              <a:t> mit Priorität </a:t>
            </a:r>
            <a:r>
              <a:rPr lang="de-DE" sz="2400" dirty="0" err="1" smtClean="0">
                <a:solidFill>
                  <a:srgbClr val="3C8C93"/>
                </a:solidFill>
                <a:cs typeface="+mn-cs"/>
              </a:rPr>
              <a:t>key</a:t>
            </a:r>
            <a:r>
              <a:rPr lang="de-DE" sz="2400" dirty="0" smtClean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 smtClean="0">
                <a:solidFill>
                  <a:srgbClr val="3C8C93"/>
                </a:solidFill>
                <a:cs typeface="+mn-cs"/>
              </a:rPr>
              <a:t>e</a:t>
            </a:r>
            <a:r>
              <a:rPr lang="de-DE" sz="2400" dirty="0" smtClean="0">
                <a:solidFill>
                  <a:srgbClr val="3C8C93"/>
                </a:solidFill>
                <a:cs typeface="+mn-cs"/>
              </a:rPr>
              <a:t>)</a:t>
            </a:r>
            <a:r>
              <a:rPr lang="de-DE" sz="2400" dirty="0" smtClean="0">
                <a:cs typeface="+mn-cs"/>
              </a:rPr>
              <a:t> in </a:t>
            </a:r>
            <a:r>
              <a:rPr lang="de-DE" sz="2400" dirty="0" err="1" smtClean="0">
                <a:solidFill>
                  <a:srgbClr val="3C8C93"/>
                </a:solidFill>
                <a:cs typeface="+mn-cs"/>
              </a:rPr>
              <a:t>pq</a:t>
            </a:r>
            <a:r>
              <a:rPr lang="de-DE" sz="2400" dirty="0" smtClean="0">
                <a:solidFill>
                  <a:srgbClr val="3C8C93"/>
                </a:solidFill>
                <a:cs typeface="+mn-cs"/>
              </a:rPr>
              <a:t> </a:t>
            </a:r>
            <a:r>
              <a:rPr lang="de-DE" sz="2400" dirty="0" smtClean="0">
                <a:cs typeface="+mn-cs"/>
              </a:rPr>
              <a:t>ein, verändert </a:t>
            </a:r>
            <a:r>
              <a:rPr lang="de-DE" sz="2400" dirty="0" err="1" smtClean="0">
                <a:solidFill>
                  <a:srgbClr val="3C8C93"/>
                </a:solidFill>
                <a:cs typeface="+mn-cs"/>
              </a:rPr>
              <a:t>pq</a:t>
            </a:r>
            <a:r>
              <a:rPr lang="de-DE" sz="2400" dirty="0">
                <a:solidFill>
                  <a:srgbClr val="000000"/>
                </a:solidFill>
                <a:cs typeface="+mn-cs"/>
              </a:rPr>
              <a:t> </a:t>
            </a:r>
            <a:r>
              <a:rPr lang="de-DE" sz="2400" dirty="0" smtClean="0">
                <a:solidFill>
                  <a:srgbClr val="000000"/>
                </a:solidFill>
                <a:cs typeface="+mn-cs"/>
              </a:rPr>
              <a:t>sofern </a:t>
            </a:r>
            <a:r>
              <a:rPr lang="de-DE" sz="2400" dirty="0" err="1" smtClean="0">
                <a:solidFill>
                  <a:srgbClr val="3C8C93"/>
                </a:solidFill>
                <a:cs typeface="+mn-cs"/>
              </a:rPr>
              <a:t>e</a:t>
            </a:r>
            <a:r>
              <a:rPr lang="de-DE" sz="2400" dirty="0" smtClean="0">
                <a:solidFill>
                  <a:srgbClr val="3C8C93"/>
                </a:solidFill>
                <a:cs typeface="+mn-cs"/>
              </a:rPr>
              <a:t> </a:t>
            </a:r>
            <a:r>
              <a:rPr lang="de-DE" sz="2400" dirty="0" smtClean="0">
                <a:solidFill>
                  <a:srgbClr val="000000"/>
                </a:solidFill>
                <a:cs typeface="+mn-cs"/>
              </a:rPr>
              <a:t>noch nicht in </a:t>
            </a:r>
            <a:r>
              <a:rPr lang="de-DE" sz="2400" dirty="0" err="1" smtClean="0">
                <a:solidFill>
                  <a:srgbClr val="3C8C93"/>
                </a:solidFill>
                <a:cs typeface="+mn-cs"/>
              </a:rPr>
              <a:t>pq</a:t>
            </a:r>
            <a:endParaRPr lang="de-DE" sz="2400" dirty="0" smtClean="0">
              <a:cs typeface="+mn-cs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de-DE" sz="2400" dirty="0" err="1" smtClean="0">
                <a:solidFill>
                  <a:schemeClr val="hlink"/>
                </a:solidFill>
              </a:rPr>
              <a:t>function</a:t>
            </a:r>
            <a:r>
              <a:rPr lang="de-DE" sz="2400" dirty="0" smtClean="0">
                <a:solidFill>
                  <a:schemeClr val="hlink"/>
                </a:solidFill>
              </a:rPr>
              <a:t> </a:t>
            </a:r>
            <a:r>
              <a:rPr lang="de-DE" sz="2400" dirty="0" smtClean="0">
                <a:solidFill>
                  <a:srgbClr val="FF0000"/>
                </a:solidFill>
                <a:cs typeface="+mn-cs"/>
              </a:rPr>
              <a:t>min</a:t>
            </a:r>
            <a:r>
              <a:rPr lang="de-DE" sz="2400" dirty="0" smtClean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 smtClean="0">
                <a:solidFill>
                  <a:srgbClr val="3C8C93"/>
                </a:solidFill>
                <a:cs typeface="+mn-cs"/>
              </a:rPr>
              <a:t>pq</a:t>
            </a:r>
            <a:r>
              <a:rPr lang="de-DE" sz="2400" dirty="0" smtClean="0">
                <a:solidFill>
                  <a:srgbClr val="3C8C93"/>
                </a:solidFill>
                <a:cs typeface="+mn-cs"/>
              </a:rPr>
              <a:t>)</a:t>
            </a:r>
            <a:r>
              <a:rPr lang="de-DE" sz="2400" dirty="0" smtClean="0">
                <a:cs typeface="+mn-cs"/>
              </a:rPr>
              <a:t> gibt Element mit minimalem 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key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(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e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)</a:t>
            </a:r>
            <a:r>
              <a:rPr lang="de-DE" sz="2400" dirty="0" smtClean="0">
                <a:cs typeface="+mn-cs"/>
              </a:rPr>
              <a:t> zurück </a:t>
            </a:r>
          </a:p>
          <a:p>
            <a:pPr eaLnBrk="1" hangingPunct="1">
              <a:defRPr/>
            </a:pPr>
            <a:r>
              <a:rPr lang="de-DE" sz="2400" dirty="0" err="1" smtClean="0">
                <a:solidFill>
                  <a:schemeClr val="hlink"/>
                </a:solidFill>
              </a:rPr>
              <a:t>procedure</a:t>
            </a:r>
            <a:r>
              <a:rPr lang="de-DE" sz="2400" dirty="0" smtClean="0">
                <a:solidFill>
                  <a:schemeClr val="hlink"/>
                </a:solidFill>
              </a:rPr>
              <a:t> </a:t>
            </a:r>
            <a:r>
              <a:rPr lang="de-DE" sz="2400" dirty="0" err="1" smtClean="0">
                <a:solidFill>
                  <a:srgbClr val="FF0000"/>
                </a:solidFill>
                <a:cs typeface="+mn-cs"/>
              </a:rPr>
              <a:t>deleteMin</a:t>
            </a:r>
            <a:r>
              <a:rPr lang="de-DE" sz="2400" dirty="0" smtClean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 smtClean="0">
                <a:solidFill>
                  <a:srgbClr val="3C8C93"/>
                </a:solidFill>
                <a:cs typeface="+mn-cs"/>
              </a:rPr>
              <a:t>pq</a:t>
            </a:r>
            <a:r>
              <a:rPr lang="de-DE" sz="2400" dirty="0" smtClean="0">
                <a:solidFill>
                  <a:srgbClr val="3C8C93"/>
                </a:solidFill>
                <a:cs typeface="+mn-cs"/>
              </a:rPr>
              <a:t>)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: </a:t>
            </a:r>
            <a:r>
              <a:rPr lang="de-DE" sz="2400" dirty="0" smtClean="0">
                <a:cs typeface="+mn-cs"/>
              </a:rPr>
              <a:t>löscht das minimale Element in </a:t>
            </a:r>
            <a:r>
              <a:rPr lang="de-DE" sz="2400" dirty="0" err="1" smtClean="0">
                <a:solidFill>
                  <a:srgbClr val="3C8C93"/>
                </a:solidFill>
                <a:cs typeface="+mn-cs"/>
              </a:rPr>
              <a:t>pq</a:t>
            </a:r>
            <a:r>
              <a:rPr lang="de-DE" sz="2400" dirty="0" smtClean="0">
                <a:cs typeface="+mn-cs"/>
              </a:rPr>
              <a:t>, sofern vorhanden, und </a:t>
            </a:r>
            <a:r>
              <a:rPr lang="de-DE" sz="2400" dirty="0" err="1" smtClean="0">
                <a:solidFill>
                  <a:srgbClr val="3C8C93"/>
                </a:solidFill>
                <a:cs typeface="+mn-cs"/>
              </a:rPr>
              <a:t>pq</a:t>
            </a:r>
            <a:r>
              <a:rPr lang="de-DE" sz="2400" dirty="0" smtClean="0">
                <a:solidFill>
                  <a:srgbClr val="3C8C93"/>
                </a:solidFill>
                <a:cs typeface="+mn-cs"/>
              </a:rPr>
              <a:t> </a:t>
            </a:r>
            <a:r>
              <a:rPr lang="de-DE" sz="2400" dirty="0" smtClean="0">
                <a:cs typeface="+mn-cs"/>
              </a:rPr>
              <a:t>wird verändert, wenn etwas gelöscht wird</a:t>
            </a:r>
            <a:endParaRPr lang="de-DE" sz="2400" dirty="0" smtClean="0">
              <a:solidFill>
                <a:schemeClr val="hlink"/>
              </a:solidFill>
              <a:cs typeface="+mn-cs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771800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Anwendungen für </a:t>
            </a:r>
            <a:r>
              <a:rPr lang="de-DE" dirty="0" err="1" smtClean="0"/>
              <a:t>Merge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3970784" cy="4608289"/>
          </a:xfrm>
        </p:spPr>
        <p:txBody>
          <a:bodyPr/>
          <a:lstStyle/>
          <a:p>
            <a:r>
              <a:rPr lang="de-DE" dirty="0" smtClean="0"/>
              <a:t>Lastumverteilung </a:t>
            </a:r>
          </a:p>
          <a:p>
            <a:pPr lvl="1"/>
            <a:r>
              <a:rPr lang="de-DE" dirty="0" smtClean="0"/>
              <a:t>Delegierung der Aufträge für einen Prozessor an einen anderen (evtl. schnelleren) Prozessor</a:t>
            </a:r>
          </a:p>
          <a:p>
            <a:r>
              <a:rPr lang="de-DE" dirty="0" err="1" smtClean="0"/>
              <a:t>Reduce</a:t>
            </a:r>
            <a:r>
              <a:rPr lang="de-DE" dirty="0" smtClean="0"/>
              <a:t>-Operation, Mischung von parallel ermittelten Ergebnissen, jeweils mit Bewertung bzw. Sortierung</a:t>
            </a:r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432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974D0A-154E-6040-ADDE-5721C32D1FA5}" type="slidenum">
              <a:rPr lang="de-DE"/>
              <a:pPr>
                <a:defRPr/>
              </a:pPr>
              <a:t>31</a:t>
            </a:fld>
            <a:endParaRPr lang="de-DE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>
                <a:cs typeface="+mj-cs"/>
              </a:rPr>
              <a:t>Binomial-Heap zum schnellen Verschmelzen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 smtClean="0">
                <a:solidFill>
                  <a:schemeClr val="accent2"/>
                </a:solidFill>
                <a:cs typeface="+mn-cs"/>
              </a:rPr>
              <a:t>Binomial-Heap</a:t>
            </a:r>
            <a:r>
              <a:rPr lang="de-DE" dirty="0" smtClean="0">
                <a:cs typeface="+mn-cs"/>
              </a:rPr>
              <a:t> basiert auf sog. Binomial-Bäumen</a:t>
            </a:r>
          </a:p>
          <a:p>
            <a:pPr eaLnBrk="1" hangingPunct="1">
              <a:buFontTx/>
              <a:buNone/>
              <a:defRPr/>
            </a:pPr>
            <a:r>
              <a:rPr lang="de-DE" dirty="0" smtClean="0">
                <a:solidFill>
                  <a:schemeClr val="accent2"/>
                </a:solidFill>
                <a:cs typeface="+mn-cs"/>
              </a:rPr>
              <a:t>Binomial-Baum</a:t>
            </a:r>
            <a:r>
              <a:rPr lang="de-DE" dirty="0" smtClean="0">
                <a:cs typeface="+mn-cs"/>
              </a:rPr>
              <a:t> muss erfüllen:</a:t>
            </a:r>
          </a:p>
          <a:p>
            <a:pPr eaLnBrk="1" hangingPunct="1">
              <a:defRPr/>
            </a:pPr>
            <a:r>
              <a:rPr lang="de-DE" dirty="0" smtClean="0">
                <a:solidFill>
                  <a:srgbClr val="FF0000"/>
                </a:solidFill>
                <a:cs typeface="+mn-cs"/>
              </a:rPr>
              <a:t>Form-Invariante</a:t>
            </a:r>
            <a:r>
              <a:rPr lang="de-DE" dirty="0" smtClean="0">
                <a:cs typeface="+mn-cs"/>
              </a:rPr>
              <a:t> (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r</a:t>
            </a:r>
            <a:r>
              <a:rPr lang="de-DE" dirty="0" smtClean="0">
                <a:cs typeface="+mn-cs"/>
              </a:rPr>
              <a:t>: Rang):</a:t>
            </a:r>
          </a:p>
          <a:p>
            <a:pPr eaLnBrk="1" hangingPunct="1">
              <a:defRPr/>
            </a:pPr>
            <a:endParaRPr lang="de-DE" dirty="0" smtClean="0">
              <a:cs typeface="+mn-cs"/>
            </a:endParaRPr>
          </a:p>
          <a:p>
            <a:pPr eaLnBrk="1" hangingPunct="1">
              <a:defRPr/>
            </a:pPr>
            <a:endParaRPr lang="de-DE" dirty="0" smtClean="0">
              <a:cs typeface="+mn-cs"/>
            </a:endParaRPr>
          </a:p>
          <a:p>
            <a:pPr eaLnBrk="1" hangingPunct="1">
              <a:defRPr/>
            </a:pPr>
            <a:endParaRPr lang="de-DE" dirty="0" smtClean="0">
              <a:cs typeface="+mn-cs"/>
            </a:endParaRPr>
          </a:p>
          <a:p>
            <a:pPr eaLnBrk="1" hangingPunct="1">
              <a:defRPr/>
            </a:pPr>
            <a:endParaRPr lang="de-DE" dirty="0" smtClean="0">
              <a:cs typeface="+mn-cs"/>
            </a:endParaRPr>
          </a:p>
          <a:p>
            <a:pPr eaLnBrk="1" hangingPunct="1">
              <a:defRPr/>
            </a:pPr>
            <a:r>
              <a:rPr lang="de-DE" dirty="0" smtClean="0">
                <a:solidFill>
                  <a:srgbClr val="FF0000"/>
                </a:solidFill>
                <a:cs typeface="+mn-cs"/>
              </a:rPr>
              <a:t>Heap-Invariante:</a:t>
            </a:r>
            <a:r>
              <a:rPr lang="de-DE" dirty="0" smtClean="0">
                <a:cs typeface="+mn-cs"/>
              </a:rPr>
              <a:t>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key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(Vater) ≤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key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(Kinder)</a:t>
            </a:r>
            <a:endParaRPr lang="de-DE" dirty="0" smtClean="0">
              <a:cs typeface="+mn-cs"/>
            </a:endParaRPr>
          </a:p>
        </p:txBody>
      </p:sp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1404938" y="2996952"/>
            <a:ext cx="633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r=0</a:t>
            </a:r>
          </a:p>
        </p:txBody>
      </p:sp>
      <p:sp>
        <p:nvSpPr>
          <p:cNvPr id="168965" name="Oval 5"/>
          <p:cNvSpPr>
            <a:spLocks noChangeArrowheads="1"/>
          </p:cNvSpPr>
          <p:nvPr/>
        </p:nvSpPr>
        <p:spPr bwMode="auto">
          <a:xfrm>
            <a:off x="1620838" y="3717677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8966" name="Text Box 6"/>
          <p:cNvSpPr txBox="1">
            <a:spLocks noChangeArrowheads="1"/>
          </p:cNvSpPr>
          <p:nvPr/>
        </p:nvSpPr>
        <p:spPr bwMode="auto">
          <a:xfrm>
            <a:off x="3276600" y="2998540"/>
            <a:ext cx="633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r=1</a:t>
            </a:r>
          </a:p>
        </p:txBody>
      </p:sp>
      <p:sp>
        <p:nvSpPr>
          <p:cNvPr id="168967" name="Oval 7"/>
          <p:cNvSpPr>
            <a:spLocks noChangeArrowheads="1"/>
          </p:cNvSpPr>
          <p:nvPr/>
        </p:nvSpPr>
        <p:spPr bwMode="auto">
          <a:xfrm>
            <a:off x="3492500" y="3717677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8968" name="Oval 8"/>
          <p:cNvSpPr>
            <a:spLocks noChangeArrowheads="1"/>
          </p:cNvSpPr>
          <p:nvPr/>
        </p:nvSpPr>
        <p:spPr bwMode="auto">
          <a:xfrm>
            <a:off x="3492500" y="4509840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8969" name="Line 9"/>
          <p:cNvSpPr>
            <a:spLocks noChangeShapeType="1"/>
          </p:cNvSpPr>
          <p:nvPr/>
        </p:nvSpPr>
        <p:spPr bwMode="auto">
          <a:xfrm>
            <a:off x="3636963" y="4006602"/>
            <a:ext cx="0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8970" name="Text Box 10"/>
          <p:cNvSpPr txBox="1">
            <a:spLocks noChangeArrowheads="1"/>
          </p:cNvSpPr>
          <p:nvPr/>
        </p:nvSpPr>
        <p:spPr bwMode="auto">
          <a:xfrm>
            <a:off x="5940425" y="3012827"/>
            <a:ext cx="1204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 err="1">
                <a:cs typeface="+mn-cs"/>
              </a:rPr>
              <a:t>r</a:t>
            </a:r>
            <a:r>
              <a:rPr lang="de-DE" sz="2400" dirty="0">
                <a:cs typeface="+mn-cs"/>
              </a:rPr>
              <a:t> </a:t>
            </a:r>
            <a:r>
              <a:rPr lang="en-US" sz="2400" dirty="0" smtClean="0">
                <a:latin typeface="cmsy10" charset="0"/>
                <a:cs typeface="+mn-cs"/>
              </a:rPr>
              <a:t>→</a:t>
            </a:r>
            <a:r>
              <a:rPr lang="de-DE" sz="2400" dirty="0" smtClean="0">
                <a:cs typeface="+mn-cs"/>
              </a:rPr>
              <a:t> </a:t>
            </a:r>
            <a:r>
              <a:rPr lang="de-DE" sz="2400" dirty="0">
                <a:cs typeface="+mn-cs"/>
              </a:rPr>
              <a:t>r+1</a:t>
            </a:r>
          </a:p>
        </p:txBody>
      </p:sp>
      <p:sp>
        <p:nvSpPr>
          <p:cNvPr id="168971" name="Line 11"/>
          <p:cNvSpPr>
            <a:spLocks noChangeShapeType="1"/>
          </p:cNvSpPr>
          <p:nvPr/>
        </p:nvSpPr>
        <p:spPr bwMode="auto">
          <a:xfrm flipH="1">
            <a:off x="6805613" y="3717677"/>
            <a:ext cx="28733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8972" name="Line 12"/>
          <p:cNvSpPr>
            <a:spLocks noChangeShapeType="1"/>
          </p:cNvSpPr>
          <p:nvPr/>
        </p:nvSpPr>
        <p:spPr bwMode="auto">
          <a:xfrm>
            <a:off x="6805613" y="4438402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8973" name="Line 13"/>
          <p:cNvSpPr>
            <a:spLocks noChangeShapeType="1"/>
          </p:cNvSpPr>
          <p:nvPr/>
        </p:nvSpPr>
        <p:spPr bwMode="auto">
          <a:xfrm>
            <a:off x="7092950" y="3717677"/>
            <a:ext cx="28733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8974" name="Oval 14"/>
          <p:cNvSpPr>
            <a:spLocks noChangeArrowheads="1"/>
          </p:cNvSpPr>
          <p:nvPr/>
        </p:nvSpPr>
        <p:spPr bwMode="auto">
          <a:xfrm>
            <a:off x="6948488" y="3574802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8976" name="Line 16"/>
          <p:cNvSpPr>
            <a:spLocks noChangeShapeType="1"/>
          </p:cNvSpPr>
          <p:nvPr/>
        </p:nvSpPr>
        <p:spPr bwMode="auto">
          <a:xfrm flipH="1">
            <a:off x="6013450" y="4149477"/>
            <a:ext cx="28733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8977" name="Line 17"/>
          <p:cNvSpPr>
            <a:spLocks noChangeShapeType="1"/>
          </p:cNvSpPr>
          <p:nvPr/>
        </p:nvSpPr>
        <p:spPr bwMode="auto">
          <a:xfrm>
            <a:off x="6013450" y="4870202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8978" name="Line 18"/>
          <p:cNvSpPr>
            <a:spLocks noChangeShapeType="1"/>
          </p:cNvSpPr>
          <p:nvPr/>
        </p:nvSpPr>
        <p:spPr bwMode="auto">
          <a:xfrm>
            <a:off x="6300788" y="4149477"/>
            <a:ext cx="28733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8979" name="Oval 19"/>
          <p:cNvSpPr>
            <a:spLocks noChangeArrowheads="1"/>
          </p:cNvSpPr>
          <p:nvPr/>
        </p:nvSpPr>
        <p:spPr bwMode="auto">
          <a:xfrm>
            <a:off x="6156325" y="4006602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8980" name="Line 20"/>
          <p:cNvSpPr>
            <a:spLocks noChangeShapeType="1"/>
          </p:cNvSpPr>
          <p:nvPr/>
        </p:nvSpPr>
        <p:spPr bwMode="auto">
          <a:xfrm flipH="1">
            <a:off x="6445250" y="3790702"/>
            <a:ext cx="503238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8981" name="Text Box 21"/>
          <p:cNvSpPr txBox="1">
            <a:spLocks noChangeArrowheads="1"/>
          </p:cNvSpPr>
          <p:nvPr/>
        </p:nvSpPr>
        <p:spPr bwMode="auto">
          <a:xfrm>
            <a:off x="6156325" y="4438402"/>
            <a:ext cx="28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r</a:t>
            </a:r>
          </a:p>
        </p:txBody>
      </p:sp>
      <p:sp>
        <p:nvSpPr>
          <p:cNvPr id="168982" name="Text Box 22"/>
          <p:cNvSpPr txBox="1">
            <a:spLocks noChangeArrowheads="1"/>
          </p:cNvSpPr>
          <p:nvPr/>
        </p:nvSpPr>
        <p:spPr bwMode="auto">
          <a:xfrm>
            <a:off x="6948488" y="4006602"/>
            <a:ext cx="28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r</a:t>
            </a:r>
          </a:p>
        </p:txBody>
      </p:sp>
      <p:sp>
        <p:nvSpPr>
          <p:cNvPr id="2" name="Rechteck 1"/>
          <p:cNvSpPr/>
          <p:nvPr/>
        </p:nvSpPr>
        <p:spPr>
          <a:xfrm>
            <a:off x="2411760" y="6093296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400" dirty="0">
                <a:solidFill>
                  <a:srgbClr val="0000FF"/>
                </a:solidFill>
              </a:rPr>
              <a:t>Jean </a:t>
            </a:r>
            <a:r>
              <a:rPr lang="de-DE" sz="1400" dirty="0" err="1">
                <a:solidFill>
                  <a:srgbClr val="0000FF"/>
                </a:solidFill>
              </a:rPr>
              <a:t>Vuillemin</a:t>
            </a:r>
            <a:r>
              <a:rPr lang="de-DE" sz="1400" dirty="0">
                <a:solidFill>
                  <a:srgbClr val="0000FF"/>
                </a:solidFill>
              </a:rPr>
              <a:t>: A </a:t>
            </a:r>
            <a:r>
              <a:rPr lang="de-DE" sz="1400" dirty="0" err="1">
                <a:solidFill>
                  <a:srgbClr val="0000FF"/>
                </a:solidFill>
              </a:rPr>
              <a:t>data</a:t>
            </a:r>
            <a:r>
              <a:rPr lang="de-DE" sz="1400" dirty="0">
                <a:solidFill>
                  <a:srgbClr val="0000FF"/>
                </a:solidFill>
              </a:rPr>
              <a:t> </a:t>
            </a:r>
            <a:r>
              <a:rPr lang="de-DE" sz="1400" dirty="0" err="1">
                <a:solidFill>
                  <a:srgbClr val="0000FF"/>
                </a:solidFill>
              </a:rPr>
              <a:t>structure</a:t>
            </a:r>
            <a:r>
              <a:rPr lang="de-DE" sz="1400" dirty="0">
                <a:solidFill>
                  <a:srgbClr val="0000FF"/>
                </a:solidFill>
              </a:rPr>
              <a:t> </a:t>
            </a:r>
            <a:r>
              <a:rPr lang="de-DE" sz="1400" dirty="0" err="1">
                <a:solidFill>
                  <a:srgbClr val="0000FF"/>
                </a:solidFill>
              </a:rPr>
              <a:t>for</a:t>
            </a:r>
            <a:r>
              <a:rPr lang="de-DE" sz="1400" dirty="0">
                <a:solidFill>
                  <a:srgbClr val="0000FF"/>
                </a:solidFill>
              </a:rPr>
              <a:t> </a:t>
            </a:r>
            <a:r>
              <a:rPr lang="de-DE" sz="1400" dirty="0" err="1">
                <a:solidFill>
                  <a:srgbClr val="0000FF"/>
                </a:solidFill>
              </a:rPr>
              <a:t>manipulating</a:t>
            </a:r>
            <a:r>
              <a:rPr lang="de-DE" sz="1400" dirty="0">
                <a:solidFill>
                  <a:srgbClr val="0000FF"/>
                </a:solidFill>
              </a:rPr>
              <a:t> </a:t>
            </a:r>
            <a:r>
              <a:rPr lang="de-DE" sz="1400" dirty="0" err="1">
                <a:solidFill>
                  <a:srgbClr val="0000FF"/>
                </a:solidFill>
              </a:rPr>
              <a:t>priority</a:t>
            </a:r>
            <a:r>
              <a:rPr lang="de-DE" sz="1400" dirty="0">
                <a:solidFill>
                  <a:srgbClr val="0000FF"/>
                </a:solidFill>
              </a:rPr>
              <a:t> </a:t>
            </a:r>
            <a:r>
              <a:rPr lang="de-DE" sz="1400" dirty="0" err="1">
                <a:solidFill>
                  <a:srgbClr val="0000FF"/>
                </a:solidFill>
              </a:rPr>
              <a:t>queues</a:t>
            </a:r>
            <a:r>
              <a:rPr lang="de-DE" sz="1400" dirty="0">
                <a:solidFill>
                  <a:srgbClr val="0000FF"/>
                </a:solidFill>
              </a:rPr>
              <a:t>. Communications of </a:t>
            </a:r>
            <a:r>
              <a:rPr lang="de-DE" sz="1400" dirty="0" err="1">
                <a:solidFill>
                  <a:srgbClr val="0000FF"/>
                </a:solidFill>
              </a:rPr>
              <a:t>the</a:t>
            </a:r>
            <a:r>
              <a:rPr lang="de-DE" sz="1400" dirty="0">
                <a:solidFill>
                  <a:srgbClr val="0000FF"/>
                </a:solidFill>
              </a:rPr>
              <a:t> ACM </a:t>
            </a:r>
            <a:r>
              <a:rPr lang="de-DE" sz="1400" dirty="0" smtClean="0">
                <a:solidFill>
                  <a:srgbClr val="0000FF"/>
                </a:solidFill>
              </a:rPr>
              <a:t>21, </a:t>
            </a:r>
            <a:r>
              <a:rPr lang="de-DE" sz="1400" dirty="0">
                <a:solidFill>
                  <a:srgbClr val="0000FF"/>
                </a:solidFill>
              </a:rPr>
              <a:t>S. 309–</a:t>
            </a:r>
            <a:r>
              <a:rPr lang="de-DE" sz="1400" dirty="0" smtClean="0">
                <a:solidFill>
                  <a:srgbClr val="0000FF"/>
                </a:solidFill>
              </a:rPr>
              <a:t>314</a:t>
            </a:r>
            <a:r>
              <a:rPr lang="de-DE" sz="1400" dirty="0">
                <a:solidFill>
                  <a:srgbClr val="0000FF"/>
                </a:solidFill>
              </a:rPr>
              <a:t>, </a:t>
            </a:r>
            <a:r>
              <a:rPr lang="de-DE" sz="1400" b="1" dirty="0">
                <a:solidFill>
                  <a:srgbClr val="FF0000"/>
                </a:solidFill>
              </a:rPr>
              <a:t>1978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2E9458-5F2F-B04F-AAF8-6CAA50244C92}" type="slidenum">
              <a:rPr lang="de-DE"/>
              <a:pPr>
                <a:defRPr/>
              </a:pPr>
              <a:t>32</a:t>
            </a:fld>
            <a:endParaRPr lang="de-DE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>
                <a:cs typeface="+mj-cs"/>
              </a:rPr>
              <a:t>Binomial-Heap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smtClean="0">
                <a:cs typeface="+mn-cs"/>
              </a:rPr>
              <a:t>Beispiel für korrekte Binomial-Bäume:</a:t>
            </a:r>
          </a:p>
        </p:txBody>
      </p:sp>
      <p:sp>
        <p:nvSpPr>
          <p:cNvPr id="178180" name="Oval 4"/>
          <p:cNvSpPr>
            <a:spLocks noChangeArrowheads="1"/>
          </p:cNvSpPr>
          <p:nvPr/>
        </p:nvSpPr>
        <p:spPr bwMode="auto">
          <a:xfrm>
            <a:off x="827088" y="3213100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78181" name="Oval 5"/>
          <p:cNvSpPr>
            <a:spLocks noChangeArrowheads="1"/>
          </p:cNvSpPr>
          <p:nvPr/>
        </p:nvSpPr>
        <p:spPr bwMode="auto">
          <a:xfrm>
            <a:off x="2195513" y="3213100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78182" name="Oval 6"/>
          <p:cNvSpPr>
            <a:spLocks noChangeArrowheads="1"/>
          </p:cNvSpPr>
          <p:nvPr/>
        </p:nvSpPr>
        <p:spPr bwMode="auto">
          <a:xfrm>
            <a:off x="2195513" y="4149725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178183" name="Line 7"/>
          <p:cNvSpPr>
            <a:spLocks noChangeShapeType="1"/>
          </p:cNvSpPr>
          <p:nvPr/>
        </p:nvSpPr>
        <p:spPr bwMode="auto">
          <a:xfrm>
            <a:off x="2411413" y="3644900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8185" name="Oval 9"/>
          <p:cNvSpPr>
            <a:spLocks noChangeArrowheads="1"/>
          </p:cNvSpPr>
          <p:nvPr/>
        </p:nvSpPr>
        <p:spPr bwMode="auto">
          <a:xfrm>
            <a:off x="4572000" y="3213100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78186" name="Oval 10"/>
          <p:cNvSpPr>
            <a:spLocks noChangeArrowheads="1"/>
          </p:cNvSpPr>
          <p:nvPr/>
        </p:nvSpPr>
        <p:spPr bwMode="auto">
          <a:xfrm>
            <a:off x="4572000" y="4149725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178187" name="Line 11"/>
          <p:cNvSpPr>
            <a:spLocks noChangeShapeType="1"/>
          </p:cNvSpPr>
          <p:nvPr/>
        </p:nvSpPr>
        <p:spPr bwMode="auto">
          <a:xfrm>
            <a:off x="4787900" y="3644900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8188" name="Oval 12"/>
          <p:cNvSpPr>
            <a:spLocks noChangeArrowheads="1"/>
          </p:cNvSpPr>
          <p:nvPr/>
        </p:nvSpPr>
        <p:spPr bwMode="auto">
          <a:xfrm>
            <a:off x="3563938" y="4221163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178189" name="Oval 13"/>
          <p:cNvSpPr>
            <a:spLocks noChangeArrowheads="1"/>
          </p:cNvSpPr>
          <p:nvPr/>
        </p:nvSpPr>
        <p:spPr bwMode="auto">
          <a:xfrm>
            <a:off x="3563938" y="5157788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178190" name="Line 14"/>
          <p:cNvSpPr>
            <a:spLocks noChangeShapeType="1"/>
          </p:cNvSpPr>
          <p:nvPr/>
        </p:nvSpPr>
        <p:spPr bwMode="auto">
          <a:xfrm>
            <a:off x="3779838" y="4652963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8191" name="Line 15"/>
          <p:cNvSpPr>
            <a:spLocks noChangeShapeType="1"/>
          </p:cNvSpPr>
          <p:nvPr/>
        </p:nvSpPr>
        <p:spPr bwMode="auto">
          <a:xfrm flipH="1">
            <a:off x="3922713" y="3573463"/>
            <a:ext cx="720725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8192" name="Oval 16"/>
          <p:cNvSpPr>
            <a:spLocks noChangeArrowheads="1"/>
          </p:cNvSpPr>
          <p:nvPr/>
        </p:nvSpPr>
        <p:spPr bwMode="auto">
          <a:xfrm>
            <a:off x="7956550" y="3141663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78193" name="Oval 17"/>
          <p:cNvSpPr>
            <a:spLocks noChangeArrowheads="1"/>
          </p:cNvSpPr>
          <p:nvPr/>
        </p:nvSpPr>
        <p:spPr bwMode="auto">
          <a:xfrm>
            <a:off x="7956550" y="4078288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178194" name="Line 18"/>
          <p:cNvSpPr>
            <a:spLocks noChangeShapeType="1"/>
          </p:cNvSpPr>
          <p:nvPr/>
        </p:nvSpPr>
        <p:spPr bwMode="auto">
          <a:xfrm>
            <a:off x="8172450" y="3573463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8195" name="Oval 19"/>
          <p:cNvSpPr>
            <a:spLocks noChangeArrowheads="1"/>
          </p:cNvSpPr>
          <p:nvPr/>
        </p:nvSpPr>
        <p:spPr bwMode="auto">
          <a:xfrm>
            <a:off x="6948488" y="4149725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178196" name="Oval 20"/>
          <p:cNvSpPr>
            <a:spLocks noChangeArrowheads="1"/>
          </p:cNvSpPr>
          <p:nvPr/>
        </p:nvSpPr>
        <p:spPr bwMode="auto">
          <a:xfrm>
            <a:off x="6948488" y="5086350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178197" name="Line 21"/>
          <p:cNvSpPr>
            <a:spLocks noChangeShapeType="1"/>
          </p:cNvSpPr>
          <p:nvPr/>
        </p:nvSpPr>
        <p:spPr bwMode="auto">
          <a:xfrm>
            <a:off x="7164388" y="4581525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8198" name="Line 22"/>
          <p:cNvSpPr>
            <a:spLocks noChangeShapeType="1"/>
          </p:cNvSpPr>
          <p:nvPr/>
        </p:nvSpPr>
        <p:spPr bwMode="auto">
          <a:xfrm flipH="1">
            <a:off x="7307263" y="3502025"/>
            <a:ext cx="720725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8199" name="Oval 23"/>
          <p:cNvSpPr>
            <a:spLocks noChangeArrowheads="1"/>
          </p:cNvSpPr>
          <p:nvPr/>
        </p:nvSpPr>
        <p:spPr bwMode="auto">
          <a:xfrm>
            <a:off x="6011863" y="4149725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78200" name="Oval 24"/>
          <p:cNvSpPr>
            <a:spLocks noChangeArrowheads="1"/>
          </p:cNvSpPr>
          <p:nvPr/>
        </p:nvSpPr>
        <p:spPr bwMode="auto">
          <a:xfrm>
            <a:off x="6011863" y="5086350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</a:p>
        </p:txBody>
      </p:sp>
      <p:sp>
        <p:nvSpPr>
          <p:cNvPr id="178201" name="Line 25"/>
          <p:cNvSpPr>
            <a:spLocks noChangeShapeType="1"/>
          </p:cNvSpPr>
          <p:nvPr/>
        </p:nvSpPr>
        <p:spPr bwMode="auto">
          <a:xfrm>
            <a:off x="6227763" y="4581525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8202" name="Oval 26"/>
          <p:cNvSpPr>
            <a:spLocks noChangeArrowheads="1"/>
          </p:cNvSpPr>
          <p:nvPr/>
        </p:nvSpPr>
        <p:spPr bwMode="auto">
          <a:xfrm>
            <a:off x="5003800" y="5157788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20</a:t>
            </a:r>
          </a:p>
        </p:txBody>
      </p:sp>
      <p:sp>
        <p:nvSpPr>
          <p:cNvPr id="178203" name="Oval 27"/>
          <p:cNvSpPr>
            <a:spLocks noChangeArrowheads="1"/>
          </p:cNvSpPr>
          <p:nvPr/>
        </p:nvSpPr>
        <p:spPr bwMode="auto">
          <a:xfrm>
            <a:off x="5003800" y="6094413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24</a:t>
            </a:r>
          </a:p>
        </p:txBody>
      </p:sp>
      <p:sp>
        <p:nvSpPr>
          <p:cNvPr id="178204" name="Line 28"/>
          <p:cNvSpPr>
            <a:spLocks noChangeShapeType="1"/>
          </p:cNvSpPr>
          <p:nvPr/>
        </p:nvSpPr>
        <p:spPr bwMode="auto">
          <a:xfrm>
            <a:off x="5219700" y="5589588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8205" name="Line 29"/>
          <p:cNvSpPr>
            <a:spLocks noChangeShapeType="1"/>
          </p:cNvSpPr>
          <p:nvPr/>
        </p:nvSpPr>
        <p:spPr bwMode="auto">
          <a:xfrm flipH="1">
            <a:off x="5362575" y="4510088"/>
            <a:ext cx="720725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8206" name="Line 30"/>
          <p:cNvSpPr>
            <a:spLocks noChangeShapeType="1"/>
          </p:cNvSpPr>
          <p:nvPr/>
        </p:nvSpPr>
        <p:spPr bwMode="auto">
          <a:xfrm flipV="1">
            <a:off x="6372225" y="3429000"/>
            <a:ext cx="1584325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8207" name="Text Box 31"/>
          <p:cNvSpPr txBox="1">
            <a:spLocks noChangeArrowheads="1"/>
          </p:cNvSpPr>
          <p:nvPr/>
        </p:nvSpPr>
        <p:spPr bwMode="auto">
          <a:xfrm>
            <a:off x="735013" y="2509838"/>
            <a:ext cx="633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r=0</a:t>
            </a:r>
          </a:p>
        </p:txBody>
      </p:sp>
      <p:sp>
        <p:nvSpPr>
          <p:cNvPr id="178208" name="Text Box 32"/>
          <p:cNvSpPr txBox="1">
            <a:spLocks noChangeArrowheads="1"/>
          </p:cNvSpPr>
          <p:nvPr/>
        </p:nvSpPr>
        <p:spPr bwMode="auto">
          <a:xfrm>
            <a:off x="2124075" y="2492375"/>
            <a:ext cx="633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r=1</a:t>
            </a:r>
          </a:p>
        </p:txBody>
      </p:sp>
      <p:sp>
        <p:nvSpPr>
          <p:cNvPr id="178209" name="Text Box 33"/>
          <p:cNvSpPr txBox="1">
            <a:spLocks noChangeArrowheads="1"/>
          </p:cNvSpPr>
          <p:nvPr/>
        </p:nvSpPr>
        <p:spPr bwMode="auto">
          <a:xfrm>
            <a:off x="4427538" y="2492375"/>
            <a:ext cx="633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r=2</a:t>
            </a:r>
          </a:p>
        </p:txBody>
      </p:sp>
      <p:sp>
        <p:nvSpPr>
          <p:cNvPr id="178210" name="Text Box 34"/>
          <p:cNvSpPr txBox="1">
            <a:spLocks noChangeArrowheads="1"/>
          </p:cNvSpPr>
          <p:nvPr/>
        </p:nvSpPr>
        <p:spPr bwMode="auto">
          <a:xfrm>
            <a:off x="6948488" y="2492375"/>
            <a:ext cx="633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r=3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BBCDD-3E67-B54D-9704-2976F170D723}" type="slidenum">
              <a:rPr lang="de-DE"/>
              <a:pPr>
                <a:defRPr/>
              </a:pPr>
              <a:t>33</a:t>
            </a:fld>
            <a:endParaRPr lang="de-DE"/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>
                <a:cs typeface="+mj-cs"/>
              </a:rPr>
              <a:t>Binomial-Heap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 smtClean="0">
                <a:cs typeface="+mn-cs"/>
              </a:rPr>
              <a:t>Eigenschaften von Binomial-Bäumen:</a:t>
            </a:r>
          </a:p>
          <a:p>
            <a:pPr eaLnBrk="1" hangingPunct="1">
              <a:lnSpc>
                <a:spcPct val="90000"/>
              </a:lnSpc>
              <a:defRPr/>
            </a:pPr>
            <a:endParaRPr lang="de-DE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de-DE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de-DE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de-DE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 smtClean="0">
                <a:solidFill>
                  <a:schemeClr val="hlink"/>
                </a:solidFill>
                <a:cs typeface="+mn-cs"/>
              </a:rPr>
              <a:t>2</a:t>
            </a:r>
            <a:r>
              <a:rPr lang="de-DE" baseline="30000" dirty="0" smtClean="0">
                <a:solidFill>
                  <a:schemeClr val="hlink"/>
                </a:solidFill>
                <a:cs typeface="+mn-cs"/>
              </a:rPr>
              <a:t>r</a:t>
            </a:r>
            <a:r>
              <a:rPr lang="de-DE" dirty="0" smtClean="0">
                <a:cs typeface="+mn-cs"/>
              </a:rPr>
              <a:t> Knoten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 smtClean="0">
                <a:cs typeface="+mn-cs"/>
              </a:rPr>
              <a:t>maximaler Grad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r</a:t>
            </a:r>
            <a:r>
              <a:rPr lang="de-DE" dirty="0" smtClean="0">
                <a:cs typeface="+mn-cs"/>
              </a:rPr>
              <a:t> (bei Wurzel)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 smtClean="0">
                <a:cs typeface="+mn-cs"/>
              </a:rPr>
              <a:t>Wurzel weg: </a:t>
            </a:r>
            <a:r>
              <a:rPr lang="de-DE" dirty="0" smtClean="0">
                <a:solidFill>
                  <a:srgbClr val="FF0000"/>
                </a:solidFill>
                <a:cs typeface="+mn-cs"/>
              </a:rPr>
              <a:t>Zerfall </a:t>
            </a:r>
            <a:r>
              <a:rPr lang="de-DE" dirty="0" smtClean="0">
                <a:cs typeface="+mn-cs"/>
              </a:rPr>
              <a:t>in Binomial-Bäume </a:t>
            </a:r>
            <a:br>
              <a:rPr lang="de-DE" dirty="0" smtClean="0">
                <a:cs typeface="+mn-cs"/>
              </a:rPr>
            </a:br>
            <a:r>
              <a:rPr lang="de-DE" dirty="0" smtClean="0">
                <a:cs typeface="+mn-cs"/>
              </a:rPr>
              <a:t>mit Rang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0</a:t>
            </a:r>
            <a:r>
              <a:rPr lang="de-DE" dirty="0" smtClean="0">
                <a:cs typeface="+mn-cs"/>
              </a:rPr>
              <a:t> bis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 r-1</a:t>
            </a:r>
          </a:p>
        </p:txBody>
      </p:sp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1547813" y="2204864"/>
            <a:ext cx="633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r=0</a:t>
            </a:r>
          </a:p>
        </p:txBody>
      </p:sp>
      <p:sp>
        <p:nvSpPr>
          <p:cNvPr id="171013" name="Oval 5"/>
          <p:cNvSpPr>
            <a:spLocks noChangeArrowheads="1"/>
          </p:cNvSpPr>
          <p:nvPr/>
        </p:nvSpPr>
        <p:spPr bwMode="auto">
          <a:xfrm>
            <a:off x="1763713" y="2925589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1014" name="Text Box 6"/>
          <p:cNvSpPr txBox="1">
            <a:spLocks noChangeArrowheads="1"/>
          </p:cNvSpPr>
          <p:nvPr/>
        </p:nvSpPr>
        <p:spPr bwMode="auto">
          <a:xfrm>
            <a:off x="3419475" y="2206452"/>
            <a:ext cx="633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r=1</a:t>
            </a:r>
          </a:p>
        </p:txBody>
      </p:sp>
      <p:sp>
        <p:nvSpPr>
          <p:cNvPr id="171015" name="Oval 7"/>
          <p:cNvSpPr>
            <a:spLocks noChangeArrowheads="1"/>
          </p:cNvSpPr>
          <p:nvPr/>
        </p:nvSpPr>
        <p:spPr bwMode="auto">
          <a:xfrm>
            <a:off x="3635375" y="2925589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1016" name="Oval 8"/>
          <p:cNvSpPr>
            <a:spLocks noChangeArrowheads="1"/>
          </p:cNvSpPr>
          <p:nvPr/>
        </p:nvSpPr>
        <p:spPr bwMode="auto">
          <a:xfrm>
            <a:off x="3635375" y="3717752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1017" name="Line 9"/>
          <p:cNvSpPr>
            <a:spLocks noChangeShapeType="1"/>
          </p:cNvSpPr>
          <p:nvPr/>
        </p:nvSpPr>
        <p:spPr bwMode="auto">
          <a:xfrm>
            <a:off x="3779838" y="3214514"/>
            <a:ext cx="0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1018" name="Text Box 10"/>
          <p:cNvSpPr txBox="1">
            <a:spLocks noChangeArrowheads="1"/>
          </p:cNvSpPr>
          <p:nvPr/>
        </p:nvSpPr>
        <p:spPr bwMode="auto">
          <a:xfrm>
            <a:off x="6083300" y="2220739"/>
            <a:ext cx="1204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 err="1">
                <a:cs typeface="+mn-cs"/>
              </a:rPr>
              <a:t>r</a:t>
            </a:r>
            <a:r>
              <a:rPr lang="de-DE" sz="2400" dirty="0">
                <a:cs typeface="+mn-cs"/>
              </a:rPr>
              <a:t> </a:t>
            </a:r>
            <a:r>
              <a:rPr lang="en-US" sz="2400" dirty="0" smtClean="0">
                <a:latin typeface="cmsy10" charset="0"/>
                <a:cs typeface="+mn-cs"/>
              </a:rPr>
              <a:t>→</a:t>
            </a:r>
            <a:r>
              <a:rPr lang="de-DE" sz="2400" dirty="0" smtClean="0">
                <a:cs typeface="+mn-cs"/>
              </a:rPr>
              <a:t> </a:t>
            </a:r>
            <a:r>
              <a:rPr lang="de-DE" sz="2400" dirty="0">
                <a:cs typeface="+mn-cs"/>
              </a:rPr>
              <a:t>r+1</a:t>
            </a:r>
          </a:p>
        </p:txBody>
      </p:sp>
      <p:sp>
        <p:nvSpPr>
          <p:cNvPr id="171019" name="Line 11"/>
          <p:cNvSpPr>
            <a:spLocks noChangeShapeType="1"/>
          </p:cNvSpPr>
          <p:nvPr/>
        </p:nvSpPr>
        <p:spPr bwMode="auto">
          <a:xfrm flipH="1">
            <a:off x="6948488" y="2925589"/>
            <a:ext cx="28733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1020" name="Line 12"/>
          <p:cNvSpPr>
            <a:spLocks noChangeShapeType="1"/>
          </p:cNvSpPr>
          <p:nvPr/>
        </p:nvSpPr>
        <p:spPr bwMode="auto">
          <a:xfrm>
            <a:off x="6948488" y="3646314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1021" name="Line 13"/>
          <p:cNvSpPr>
            <a:spLocks noChangeShapeType="1"/>
          </p:cNvSpPr>
          <p:nvPr/>
        </p:nvSpPr>
        <p:spPr bwMode="auto">
          <a:xfrm>
            <a:off x="7235825" y="2925589"/>
            <a:ext cx="28733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1022" name="Oval 14"/>
          <p:cNvSpPr>
            <a:spLocks noChangeArrowheads="1"/>
          </p:cNvSpPr>
          <p:nvPr/>
        </p:nvSpPr>
        <p:spPr bwMode="auto">
          <a:xfrm>
            <a:off x="7091363" y="2782714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1023" name="Line 15"/>
          <p:cNvSpPr>
            <a:spLocks noChangeShapeType="1"/>
          </p:cNvSpPr>
          <p:nvPr/>
        </p:nvSpPr>
        <p:spPr bwMode="auto">
          <a:xfrm flipH="1">
            <a:off x="6156325" y="3357389"/>
            <a:ext cx="28733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1024" name="Line 16"/>
          <p:cNvSpPr>
            <a:spLocks noChangeShapeType="1"/>
          </p:cNvSpPr>
          <p:nvPr/>
        </p:nvSpPr>
        <p:spPr bwMode="auto">
          <a:xfrm>
            <a:off x="6156325" y="4078114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1025" name="Line 17"/>
          <p:cNvSpPr>
            <a:spLocks noChangeShapeType="1"/>
          </p:cNvSpPr>
          <p:nvPr/>
        </p:nvSpPr>
        <p:spPr bwMode="auto">
          <a:xfrm>
            <a:off x="6443663" y="3357389"/>
            <a:ext cx="28733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1026" name="Oval 18"/>
          <p:cNvSpPr>
            <a:spLocks noChangeArrowheads="1"/>
          </p:cNvSpPr>
          <p:nvPr/>
        </p:nvSpPr>
        <p:spPr bwMode="auto">
          <a:xfrm>
            <a:off x="6299200" y="3214514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1027" name="Line 19"/>
          <p:cNvSpPr>
            <a:spLocks noChangeShapeType="1"/>
          </p:cNvSpPr>
          <p:nvPr/>
        </p:nvSpPr>
        <p:spPr bwMode="auto">
          <a:xfrm flipH="1">
            <a:off x="6588125" y="2998614"/>
            <a:ext cx="503238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1028" name="Text Box 20"/>
          <p:cNvSpPr txBox="1">
            <a:spLocks noChangeArrowheads="1"/>
          </p:cNvSpPr>
          <p:nvPr/>
        </p:nvSpPr>
        <p:spPr bwMode="auto">
          <a:xfrm>
            <a:off x="6300788" y="3646314"/>
            <a:ext cx="28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r</a:t>
            </a:r>
          </a:p>
        </p:txBody>
      </p:sp>
      <p:sp>
        <p:nvSpPr>
          <p:cNvPr id="171029" name="Text Box 21"/>
          <p:cNvSpPr txBox="1">
            <a:spLocks noChangeArrowheads="1"/>
          </p:cNvSpPr>
          <p:nvPr/>
        </p:nvSpPr>
        <p:spPr bwMode="auto">
          <a:xfrm>
            <a:off x="7092950" y="3214514"/>
            <a:ext cx="28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r</a:t>
            </a:r>
          </a:p>
        </p:txBody>
      </p:sp>
      <p:sp>
        <p:nvSpPr>
          <p:cNvPr id="23" name="Rechteck 22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8B1467-3FB6-0E4F-9F66-FAC7389F89FB}" type="slidenum">
              <a:rPr lang="de-DE"/>
              <a:pPr>
                <a:defRPr/>
              </a:pPr>
              <a:t>34</a:t>
            </a:fld>
            <a:endParaRPr lang="de-DE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Binomial-Heap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smtClean="0">
                <a:cs typeface="+mn-cs"/>
              </a:rPr>
              <a:t>Beispiel für Zerfall in Binomial-Bäume mit Rang </a:t>
            </a:r>
            <a:r>
              <a:rPr lang="de-DE" smtClean="0">
                <a:solidFill>
                  <a:schemeClr val="hlink"/>
                </a:solidFill>
                <a:cs typeface="+mn-cs"/>
              </a:rPr>
              <a:t>0</a:t>
            </a:r>
            <a:r>
              <a:rPr lang="de-DE" smtClean="0">
                <a:cs typeface="+mn-cs"/>
              </a:rPr>
              <a:t> bis</a:t>
            </a:r>
            <a:r>
              <a:rPr lang="de-DE" smtClean="0">
                <a:solidFill>
                  <a:schemeClr val="hlink"/>
                </a:solidFill>
                <a:cs typeface="+mn-cs"/>
              </a:rPr>
              <a:t> r-1</a:t>
            </a:r>
          </a:p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191492" name="Oval 4"/>
          <p:cNvSpPr>
            <a:spLocks noChangeArrowheads="1"/>
          </p:cNvSpPr>
          <p:nvPr/>
        </p:nvSpPr>
        <p:spPr bwMode="auto">
          <a:xfrm>
            <a:off x="5868988" y="2708275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91493" name="Oval 5"/>
          <p:cNvSpPr>
            <a:spLocks noChangeArrowheads="1"/>
          </p:cNvSpPr>
          <p:nvPr/>
        </p:nvSpPr>
        <p:spPr bwMode="auto">
          <a:xfrm>
            <a:off x="5867400" y="3716338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191494" name="Line 6"/>
          <p:cNvSpPr>
            <a:spLocks noChangeShapeType="1"/>
          </p:cNvSpPr>
          <p:nvPr/>
        </p:nvSpPr>
        <p:spPr bwMode="auto">
          <a:xfrm>
            <a:off x="6084888" y="3140075"/>
            <a:ext cx="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1495" name="Oval 7"/>
          <p:cNvSpPr>
            <a:spLocks noChangeArrowheads="1"/>
          </p:cNvSpPr>
          <p:nvPr/>
        </p:nvSpPr>
        <p:spPr bwMode="auto">
          <a:xfrm>
            <a:off x="4860925" y="3716338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191496" name="Oval 8"/>
          <p:cNvSpPr>
            <a:spLocks noChangeArrowheads="1"/>
          </p:cNvSpPr>
          <p:nvPr/>
        </p:nvSpPr>
        <p:spPr bwMode="auto">
          <a:xfrm>
            <a:off x="4860925" y="4652963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191497" name="Line 9"/>
          <p:cNvSpPr>
            <a:spLocks noChangeShapeType="1"/>
          </p:cNvSpPr>
          <p:nvPr/>
        </p:nvSpPr>
        <p:spPr bwMode="auto">
          <a:xfrm>
            <a:off x="5076825" y="4148138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1498" name="Line 10"/>
          <p:cNvSpPr>
            <a:spLocks noChangeShapeType="1"/>
          </p:cNvSpPr>
          <p:nvPr/>
        </p:nvSpPr>
        <p:spPr bwMode="auto">
          <a:xfrm flipH="1">
            <a:off x="5219700" y="3068638"/>
            <a:ext cx="720725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1499" name="Oval 11"/>
          <p:cNvSpPr>
            <a:spLocks noChangeArrowheads="1"/>
          </p:cNvSpPr>
          <p:nvPr/>
        </p:nvSpPr>
        <p:spPr bwMode="auto">
          <a:xfrm>
            <a:off x="3924300" y="3716338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91500" name="Oval 12"/>
          <p:cNvSpPr>
            <a:spLocks noChangeArrowheads="1"/>
          </p:cNvSpPr>
          <p:nvPr/>
        </p:nvSpPr>
        <p:spPr bwMode="auto">
          <a:xfrm>
            <a:off x="3924300" y="4652963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</a:p>
        </p:txBody>
      </p:sp>
      <p:sp>
        <p:nvSpPr>
          <p:cNvPr id="191501" name="Line 13"/>
          <p:cNvSpPr>
            <a:spLocks noChangeShapeType="1"/>
          </p:cNvSpPr>
          <p:nvPr/>
        </p:nvSpPr>
        <p:spPr bwMode="auto">
          <a:xfrm>
            <a:off x="4140200" y="4148138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1502" name="Oval 14"/>
          <p:cNvSpPr>
            <a:spLocks noChangeArrowheads="1"/>
          </p:cNvSpPr>
          <p:nvPr/>
        </p:nvSpPr>
        <p:spPr bwMode="auto">
          <a:xfrm>
            <a:off x="2916238" y="4724400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20</a:t>
            </a:r>
          </a:p>
        </p:txBody>
      </p:sp>
      <p:sp>
        <p:nvSpPr>
          <p:cNvPr id="191503" name="Oval 15"/>
          <p:cNvSpPr>
            <a:spLocks noChangeArrowheads="1"/>
          </p:cNvSpPr>
          <p:nvPr/>
        </p:nvSpPr>
        <p:spPr bwMode="auto">
          <a:xfrm>
            <a:off x="2916238" y="5661025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24</a:t>
            </a:r>
          </a:p>
        </p:txBody>
      </p:sp>
      <p:sp>
        <p:nvSpPr>
          <p:cNvPr id="191504" name="Line 16"/>
          <p:cNvSpPr>
            <a:spLocks noChangeShapeType="1"/>
          </p:cNvSpPr>
          <p:nvPr/>
        </p:nvSpPr>
        <p:spPr bwMode="auto">
          <a:xfrm>
            <a:off x="3132138" y="5156200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1505" name="Line 17"/>
          <p:cNvSpPr>
            <a:spLocks noChangeShapeType="1"/>
          </p:cNvSpPr>
          <p:nvPr/>
        </p:nvSpPr>
        <p:spPr bwMode="auto">
          <a:xfrm flipH="1">
            <a:off x="3275013" y="4076700"/>
            <a:ext cx="720725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1506" name="Line 18"/>
          <p:cNvSpPr>
            <a:spLocks noChangeShapeType="1"/>
          </p:cNvSpPr>
          <p:nvPr/>
        </p:nvSpPr>
        <p:spPr bwMode="auto">
          <a:xfrm flipV="1">
            <a:off x="4284663" y="2995613"/>
            <a:ext cx="1584325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1507" name="Text Box 19"/>
          <p:cNvSpPr txBox="1">
            <a:spLocks noChangeArrowheads="1"/>
          </p:cNvSpPr>
          <p:nvPr/>
        </p:nvSpPr>
        <p:spPr bwMode="auto">
          <a:xfrm>
            <a:off x="6659563" y="2636838"/>
            <a:ext cx="116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Rang 3</a:t>
            </a:r>
          </a:p>
        </p:txBody>
      </p:sp>
      <p:sp>
        <p:nvSpPr>
          <p:cNvPr id="191508" name="Text Box 20"/>
          <p:cNvSpPr txBox="1">
            <a:spLocks noChangeArrowheads="1"/>
          </p:cNvSpPr>
          <p:nvPr/>
        </p:nvSpPr>
        <p:spPr bwMode="auto">
          <a:xfrm>
            <a:off x="3203848" y="3347700"/>
            <a:ext cx="29762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err="1">
                <a:cs typeface="+mn-cs"/>
              </a:rPr>
              <a:t>Ränge</a:t>
            </a:r>
            <a:r>
              <a:rPr lang="en-US" dirty="0">
                <a:cs typeface="+mn-cs"/>
              </a:rPr>
              <a:t>   </a:t>
            </a:r>
            <a:r>
              <a:rPr lang="en-US" dirty="0" smtClean="0">
                <a:cs typeface="+mn-cs"/>
              </a:rPr>
              <a:t>       2              1          </a:t>
            </a:r>
            <a:r>
              <a:rPr lang="en-US" dirty="0">
                <a:cs typeface="+mn-cs"/>
              </a:rPr>
              <a:t>0</a:t>
            </a:r>
          </a:p>
        </p:txBody>
      </p:sp>
      <p:sp>
        <p:nvSpPr>
          <p:cNvPr id="24" name="Rechteck 23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91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91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914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915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915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2" grpId="0" animBg="1"/>
      <p:bldP spid="191507" grpId="0"/>
      <p:bldP spid="19150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9AE82-08C8-4E48-BB54-E2FC489CCA21}" type="slidenum">
              <a:rPr lang="de-DE"/>
              <a:pPr>
                <a:defRPr/>
              </a:pPr>
              <a:t>35</a:t>
            </a:fld>
            <a:endParaRPr lang="de-DE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>
                <a:cs typeface="+mj-cs"/>
              </a:rPr>
              <a:t>Binomial-Heap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 smtClean="0">
                <a:solidFill>
                  <a:schemeClr val="accent2"/>
                </a:solidFill>
                <a:cs typeface="+mn-cs"/>
              </a:rPr>
              <a:t>Binomial-Heap:</a:t>
            </a:r>
          </a:p>
          <a:p>
            <a:pPr eaLnBrk="1" hangingPunct="1">
              <a:defRPr/>
            </a:pPr>
            <a:r>
              <a:rPr lang="de-DE" dirty="0" smtClean="0">
                <a:cs typeface="+mn-cs"/>
              </a:rPr>
              <a:t>verkettete Liste von Binomial-Bäumen</a:t>
            </a:r>
          </a:p>
          <a:p>
            <a:pPr eaLnBrk="1" hangingPunct="1">
              <a:defRPr/>
            </a:pPr>
            <a:r>
              <a:rPr lang="de-DE" dirty="0" smtClean="0">
                <a:cs typeface="+mn-cs"/>
              </a:rPr>
              <a:t>Pro Rang maximal 1 Binomial-Baum</a:t>
            </a:r>
          </a:p>
          <a:p>
            <a:pPr eaLnBrk="1" hangingPunct="1">
              <a:defRPr/>
            </a:pPr>
            <a:r>
              <a:rPr lang="de-DE" dirty="0" smtClean="0">
                <a:cs typeface="+mn-cs"/>
              </a:rPr>
              <a:t>Zeiger auf Wurzel mit minimalem </a:t>
            </a:r>
            <a:r>
              <a:rPr lang="de-DE" dirty="0" err="1" smtClean="0">
                <a:cs typeface="+mn-cs"/>
              </a:rPr>
              <a:t>key</a:t>
            </a:r>
            <a:endParaRPr lang="de-DE" dirty="0" smtClean="0">
              <a:cs typeface="+mn-cs"/>
            </a:endParaRPr>
          </a:p>
        </p:txBody>
      </p:sp>
      <p:sp>
        <p:nvSpPr>
          <p:cNvPr id="172036" name="Line 4"/>
          <p:cNvSpPr>
            <a:spLocks noChangeShapeType="1"/>
          </p:cNvSpPr>
          <p:nvPr/>
        </p:nvSpPr>
        <p:spPr bwMode="auto">
          <a:xfrm>
            <a:off x="1906588" y="4581525"/>
            <a:ext cx="4752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37" name="Line 5"/>
          <p:cNvSpPr>
            <a:spLocks noChangeShapeType="1"/>
          </p:cNvSpPr>
          <p:nvPr/>
        </p:nvSpPr>
        <p:spPr bwMode="auto">
          <a:xfrm flipH="1">
            <a:off x="1762125" y="4581525"/>
            <a:ext cx="14446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38" name="Line 6"/>
          <p:cNvSpPr>
            <a:spLocks noChangeShapeType="1"/>
          </p:cNvSpPr>
          <p:nvPr/>
        </p:nvSpPr>
        <p:spPr bwMode="auto">
          <a:xfrm>
            <a:off x="1906588" y="4581525"/>
            <a:ext cx="144462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39" name="Line 7"/>
          <p:cNvSpPr>
            <a:spLocks noChangeShapeType="1"/>
          </p:cNvSpPr>
          <p:nvPr/>
        </p:nvSpPr>
        <p:spPr bwMode="auto">
          <a:xfrm>
            <a:off x="1762125" y="494188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40" name="Line 8"/>
          <p:cNvSpPr>
            <a:spLocks noChangeShapeType="1"/>
          </p:cNvSpPr>
          <p:nvPr/>
        </p:nvSpPr>
        <p:spPr bwMode="auto">
          <a:xfrm flipH="1">
            <a:off x="2411413" y="4581525"/>
            <a:ext cx="2159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41" name="Line 9"/>
          <p:cNvSpPr>
            <a:spLocks noChangeShapeType="1"/>
          </p:cNvSpPr>
          <p:nvPr/>
        </p:nvSpPr>
        <p:spPr bwMode="auto">
          <a:xfrm>
            <a:off x="2627313" y="4581525"/>
            <a:ext cx="2159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42" name="Line 10"/>
          <p:cNvSpPr>
            <a:spLocks noChangeShapeType="1"/>
          </p:cNvSpPr>
          <p:nvPr/>
        </p:nvSpPr>
        <p:spPr bwMode="auto">
          <a:xfrm>
            <a:off x="2411413" y="515778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43" name="Line 11"/>
          <p:cNvSpPr>
            <a:spLocks noChangeShapeType="1"/>
          </p:cNvSpPr>
          <p:nvPr/>
        </p:nvSpPr>
        <p:spPr bwMode="auto">
          <a:xfrm flipH="1">
            <a:off x="3419475" y="4581525"/>
            <a:ext cx="358775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44" name="Line 12"/>
          <p:cNvSpPr>
            <a:spLocks noChangeShapeType="1"/>
          </p:cNvSpPr>
          <p:nvPr/>
        </p:nvSpPr>
        <p:spPr bwMode="auto">
          <a:xfrm>
            <a:off x="3419475" y="544671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45" name="Line 13"/>
          <p:cNvSpPr>
            <a:spLocks noChangeShapeType="1"/>
          </p:cNvSpPr>
          <p:nvPr/>
        </p:nvSpPr>
        <p:spPr bwMode="auto">
          <a:xfrm>
            <a:off x="3778250" y="4581525"/>
            <a:ext cx="358775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46" name="Line 14"/>
          <p:cNvSpPr>
            <a:spLocks noChangeShapeType="1"/>
          </p:cNvSpPr>
          <p:nvPr/>
        </p:nvSpPr>
        <p:spPr bwMode="auto">
          <a:xfrm flipH="1">
            <a:off x="4643438" y="4581525"/>
            <a:ext cx="430212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47" name="Line 15"/>
          <p:cNvSpPr>
            <a:spLocks noChangeShapeType="1"/>
          </p:cNvSpPr>
          <p:nvPr/>
        </p:nvSpPr>
        <p:spPr bwMode="auto">
          <a:xfrm>
            <a:off x="5075238" y="4581525"/>
            <a:ext cx="430212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48" name="Line 16"/>
          <p:cNvSpPr>
            <a:spLocks noChangeShapeType="1"/>
          </p:cNvSpPr>
          <p:nvPr/>
        </p:nvSpPr>
        <p:spPr bwMode="auto">
          <a:xfrm>
            <a:off x="4643438" y="573405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49" name="Line 17"/>
          <p:cNvSpPr>
            <a:spLocks noChangeShapeType="1"/>
          </p:cNvSpPr>
          <p:nvPr/>
        </p:nvSpPr>
        <p:spPr bwMode="auto">
          <a:xfrm flipH="1">
            <a:off x="6154738" y="4581525"/>
            <a:ext cx="503237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50" name="Line 18"/>
          <p:cNvSpPr>
            <a:spLocks noChangeShapeType="1"/>
          </p:cNvSpPr>
          <p:nvPr/>
        </p:nvSpPr>
        <p:spPr bwMode="auto">
          <a:xfrm>
            <a:off x="6659563" y="4581525"/>
            <a:ext cx="503237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51" name="Line 19"/>
          <p:cNvSpPr>
            <a:spLocks noChangeShapeType="1"/>
          </p:cNvSpPr>
          <p:nvPr/>
        </p:nvSpPr>
        <p:spPr bwMode="auto">
          <a:xfrm>
            <a:off x="6154738" y="602297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52" name="Oval 20"/>
          <p:cNvSpPr>
            <a:spLocks noChangeArrowheads="1"/>
          </p:cNvSpPr>
          <p:nvPr/>
        </p:nvSpPr>
        <p:spPr bwMode="auto">
          <a:xfrm>
            <a:off x="1835150" y="45100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53" name="Oval 21"/>
          <p:cNvSpPr>
            <a:spLocks noChangeArrowheads="1"/>
          </p:cNvSpPr>
          <p:nvPr/>
        </p:nvSpPr>
        <p:spPr bwMode="auto">
          <a:xfrm>
            <a:off x="2554288" y="45100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54" name="Oval 22"/>
          <p:cNvSpPr>
            <a:spLocks noChangeArrowheads="1"/>
          </p:cNvSpPr>
          <p:nvPr/>
        </p:nvSpPr>
        <p:spPr bwMode="auto">
          <a:xfrm>
            <a:off x="3706813" y="45100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55" name="Oval 23"/>
          <p:cNvSpPr>
            <a:spLocks noChangeArrowheads="1"/>
          </p:cNvSpPr>
          <p:nvPr/>
        </p:nvSpPr>
        <p:spPr bwMode="auto">
          <a:xfrm>
            <a:off x="5002213" y="45100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56" name="Oval 24"/>
          <p:cNvSpPr>
            <a:spLocks noChangeArrowheads="1"/>
          </p:cNvSpPr>
          <p:nvPr/>
        </p:nvSpPr>
        <p:spPr bwMode="auto">
          <a:xfrm>
            <a:off x="6586538" y="45100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57" name="Text Box 25"/>
          <p:cNvSpPr txBox="1">
            <a:spLocks noChangeArrowheads="1"/>
          </p:cNvSpPr>
          <p:nvPr/>
        </p:nvSpPr>
        <p:spPr bwMode="auto">
          <a:xfrm>
            <a:off x="1743075" y="46021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172058" name="Text Box 26"/>
          <p:cNvSpPr txBox="1">
            <a:spLocks noChangeArrowheads="1"/>
          </p:cNvSpPr>
          <p:nvPr/>
        </p:nvSpPr>
        <p:spPr bwMode="auto">
          <a:xfrm>
            <a:off x="2462213" y="47466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72059" name="Text Box 27"/>
          <p:cNvSpPr txBox="1">
            <a:spLocks noChangeArrowheads="1"/>
          </p:cNvSpPr>
          <p:nvPr/>
        </p:nvSpPr>
        <p:spPr bwMode="auto">
          <a:xfrm>
            <a:off x="3614738" y="49625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172060" name="Text Box 28"/>
          <p:cNvSpPr txBox="1">
            <a:spLocks noChangeArrowheads="1"/>
          </p:cNvSpPr>
          <p:nvPr/>
        </p:nvSpPr>
        <p:spPr bwMode="auto">
          <a:xfrm>
            <a:off x="4930775" y="50863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72061" name="Text Box 29"/>
          <p:cNvSpPr txBox="1">
            <a:spLocks noChangeArrowheads="1"/>
          </p:cNvSpPr>
          <p:nvPr/>
        </p:nvSpPr>
        <p:spPr bwMode="auto">
          <a:xfrm>
            <a:off x="6515100" y="53022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172062" name="Line 30"/>
          <p:cNvSpPr>
            <a:spLocks noChangeShapeType="1"/>
          </p:cNvSpPr>
          <p:nvPr/>
        </p:nvSpPr>
        <p:spPr bwMode="auto">
          <a:xfrm flipH="1">
            <a:off x="5148263" y="4221163"/>
            <a:ext cx="287337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63" name="Text Box 31"/>
          <p:cNvSpPr txBox="1">
            <a:spLocks noChangeArrowheads="1"/>
          </p:cNvSpPr>
          <p:nvPr/>
        </p:nvSpPr>
        <p:spPr bwMode="auto">
          <a:xfrm>
            <a:off x="1619250" y="5589588"/>
            <a:ext cx="2185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Zahlen: Ränge</a:t>
            </a:r>
          </a:p>
        </p:txBody>
      </p:sp>
      <p:sp>
        <p:nvSpPr>
          <p:cNvPr id="33" name="Rechteck 32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  <p:sp>
        <p:nvSpPr>
          <p:cNvPr id="35" name="Text Box 26"/>
          <p:cNvSpPr txBox="1">
            <a:spLocks noChangeArrowheads="1"/>
          </p:cNvSpPr>
          <p:nvPr/>
        </p:nvSpPr>
        <p:spPr bwMode="auto">
          <a:xfrm>
            <a:off x="5436096" y="3861048"/>
            <a:ext cx="1643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solidFill>
                  <a:srgbClr val="FF0000"/>
                </a:solidFill>
                <a:cs typeface="+mn-cs"/>
              </a:rPr>
              <a:t>min-Zeiger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B7DD0-D4A9-C147-8C49-58252A8E0A5A}" type="slidenum">
              <a:rPr lang="de-DE"/>
              <a:pPr>
                <a:defRPr/>
              </a:pPr>
              <a:t>36</a:t>
            </a:fld>
            <a:endParaRPr lang="de-DE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>
                <a:cs typeface="+mj-cs"/>
              </a:rPr>
              <a:t>Binomial-Heap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smtClean="0">
                <a:cs typeface="+mn-cs"/>
              </a:rPr>
              <a:t>Beispiel eines korrekten Binomial-Heaps:</a:t>
            </a:r>
          </a:p>
        </p:txBody>
      </p:sp>
      <p:sp>
        <p:nvSpPr>
          <p:cNvPr id="179204" name="Oval 4"/>
          <p:cNvSpPr>
            <a:spLocks noChangeArrowheads="1"/>
          </p:cNvSpPr>
          <p:nvPr/>
        </p:nvSpPr>
        <p:spPr bwMode="auto">
          <a:xfrm>
            <a:off x="7092950" y="2997200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79205" name="Oval 5"/>
          <p:cNvSpPr>
            <a:spLocks noChangeArrowheads="1"/>
          </p:cNvSpPr>
          <p:nvPr/>
        </p:nvSpPr>
        <p:spPr bwMode="auto">
          <a:xfrm>
            <a:off x="7092950" y="3933825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179206" name="Line 6"/>
          <p:cNvSpPr>
            <a:spLocks noChangeShapeType="1"/>
          </p:cNvSpPr>
          <p:nvPr/>
        </p:nvSpPr>
        <p:spPr bwMode="auto">
          <a:xfrm>
            <a:off x="7308850" y="3429000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9207" name="Oval 7"/>
          <p:cNvSpPr>
            <a:spLocks noChangeArrowheads="1"/>
          </p:cNvSpPr>
          <p:nvPr/>
        </p:nvSpPr>
        <p:spPr bwMode="auto">
          <a:xfrm>
            <a:off x="6084888" y="4005263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179208" name="Oval 8"/>
          <p:cNvSpPr>
            <a:spLocks noChangeArrowheads="1"/>
          </p:cNvSpPr>
          <p:nvPr/>
        </p:nvSpPr>
        <p:spPr bwMode="auto">
          <a:xfrm>
            <a:off x="6084888" y="4941888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179209" name="Line 9"/>
          <p:cNvSpPr>
            <a:spLocks noChangeShapeType="1"/>
          </p:cNvSpPr>
          <p:nvPr/>
        </p:nvSpPr>
        <p:spPr bwMode="auto">
          <a:xfrm>
            <a:off x="6300788" y="4437063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9210" name="Line 10"/>
          <p:cNvSpPr>
            <a:spLocks noChangeShapeType="1"/>
          </p:cNvSpPr>
          <p:nvPr/>
        </p:nvSpPr>
        <p:spPr bwMode="auto">
          <a:xfrm flipH="1">
            <a:off x="6443663" y="3357563"/>
            <a:ext cx="720725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9211" name="Oval 11"/>
          <p:cNvSpPr>
            <a:spLocks noChangeArrowheads="1"/>
          </p:cNvSpPr>
          <p:nvPr/>
        </p:nvSpPr>
        <p:spPr bwMode="auto">
          <a:xfrm>
            <a:off x="5148263" y="4005263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79212" name="Oval 12"/>
          <p:cNvSpPr>
            <a:spLocks noChangeArrowheads="1"/>
          </p:cNvSpPr>
          <p:nvPr/>
        </p:nvSpPr>
        <p:spPr bwMode="auto">
          <a:xfrm>
            <a:off x="5148263" y="4941888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</a:p>
        </p:txBody>
      </p:sp>
      <p:sp>
        <p:nvSpPr>
          <p:cNvPr id="179213" name="Line 13"/>
          <p:cNvSpPr>
            <a:spLocks noChangeShapeType="1"/>
          </p:cNvSpPr>
          <p:nvPr/>
        </p:nvSpPr>
        <p:spPr bwMode="auto">
          <a:xfrm>
            <a:off x="5364163" y="4437063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9214" name="Oval 14"/>
          <p:cNvSpPr>
            <a:spLocks noChangeArrowheads="1"/>
          </p:cNvSpPr>
          <p:nvPr/>
        </p:nvSpPr>
        <p:spPr bwMode="auto">
          <a:xfrm>
            <a:off x="4140200" y="5013325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20</a:t>
            </a:r>
          </a:p>
        </p:txBody>
      </p:sp>
      <p:sp>
        <p:nvSpPr>
          <p:cNvPr id="179215" name="Oval 15"/>
          <p:cNvSpPr>
            <a:spLocks noChangeArrowheads="1"/>
          </p:cNvSpPr>
          <p:nvPr/>
        </p:nvSpPr>
        <p:spPr bwMode="auto">
          <a:xfrm>
            <a:off x="4140200" y="5949950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24</a:t>
            </a:r>
          </a:p>
        </p:txBody>
      </p:sp>
      <p:sp>
        <p:nvSpPr>
          <p:cNvPr id="179216" name="Line 16"/>
          <p:cNvSpPr>
            <a:spLocks noChangeShapeType="1"/>
          </p:cNvSpPr>
          <p:nvPr/>
        </p:nvSpPr>
        <p:spPr bwMode="auto">
          <a:xfrm>
            <a:off x="4356100" y="5445125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9217" name="Line 17"/>
          <p:cNvSpPr>
            <a:spLocks noChangeShapeType="1"/>
          </p:cNvSpPr>
          <p:nvPr/>
        </p:nvSpPr>
        <p:spPr bwMode="auto">
          <a:xfrm flipH="1">
            <a:off x="4498975" y="4365625"/>
            <a:ext cx="720725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9218" name="Line 18"/>
          <p:cNvSpPr>
            <a:spLocks noChangeShapeType="1"/>
          </p:cNvSpPr>
          <p:nvPr/>
        </p:nvSpPr>
        <p:spPr bwMode="auto">
          <a:xfrm flipV="1">
            <a:off x="5508625" y="3284538"/>
            <a:ext cx="1584325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9219" name="Oval 19"/>
          <p:cNvSpPr>
            <a:spLocks noChangeArrowheads="1"/>
          </p:cNvSpPr>
          <p:nvPr/>
        </p:nvSpPr>
        <p:spPr bwMode="auto">
          <a:xfrm>
            <a:off x="1403350" y="2997200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179220" name="Oval 20"/>
          <p:cNvSpPr>
            <a:spLocks noChangeArrowheads="1"/>
          </p:cNvSpPr>
          <p:nvPr/>
        </p:nvSpPr>
        <p:spPr bwMode="auto">
          <a:xfrm>
            <a:off x="2771775" y="2997200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179221" name="Oval 21"/>
          <p:cNvSpPr>
            <a:spLocks noChangeArrowheads="1"/>
          </p:cNvSpPr>
          <p:nvPr/>
        </p:nvSpPr>
        <p:spPr bwMode="auto">
          <a:xfrm>
            <a:off x="2771775" y="3933825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</a:p>
        </p:txBody>
      </p:sp>
      <p:sp>
        <p:nvSpPr>
          <p:cNvPr id="179222" name="Line 22"/>
          <p:cNvSpPr>
            <a:spLocks noChangeShapeType="1"/>
          </p:cNvSpPr>
          <p:nvPr/>
        </p:nvSpPr>
        <p:spPr bwMode="auto">
          <a:xfrm>
            <a:off x="2987675" y="3429000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9223" name="Line 23"/>
          <p:cNvSpPr>
            <a:spLocks noChangeShapeType="1"/>
          </p:cNvSpPr>
          <p:nvPr/>
        </p:nvSpPr>
        <p:spPr bwMode="auto">
          <a:xfrm>
            <a:off x="1835150" y="3213100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9224" name="Line 24"/>
          <p:cNvSpPr>
            <a:spLocks noChangeShapeType="1"/>
          </p:cNvSpPr>
          <p:nvPr/>
        </p:nvSpPr>
        <p:spPr bwMode="auto">
          <a:xfrm>
            <a:off x="3203575" y="3213100"/>
            <a:ext cx="3889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9225" name="Line 25"/>
          <p:cNvSpPr>
            <a:spLocks noChangeShapeType="1"/>
          </p:cNvSpPr>
          <p:nvPr/>
        </p:nvSpPr>
        <p:spPr bwMode="auto">
          <a:xfrm flipH="1">
            <a:off x="3132138" y="2708275"/>
            <a:ext cx="431800" cy="3603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9226" name="Text Box 26"/>
          <p:cNvSpPr txBox="1">
            <a:spLocks noChangeArrowheads="1"/>
          </p:cNvSpPr>
          <p:nvPr/>
        </p:nvSpPr>
        <p:spPr bwMode="auto">
          <a:xfrm>
            <a:off x="3563938" y="2420938"/>
            <a:ext cx="1643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solidFill>
                  <a:srgbClr val="FF0000"/>
                </a:solidFill>
                <a:cs typeface="+mn-cs"/>
              </a:rPr>
              <a:t>min-Zeiger</a:t>
            </a:r>
          </a:p>
        </p:txBody>
      </p:sp>
      <p:sp>
        <p:nvSpPr>
          <p:cNvPr id="179227" name="Oval 27"/>
          <p:cNvSpPr>
            <a:spLocks noChangeArrowheads="1"/>
          </p:cNvSpPr>
          <p:nvPr/>
        </p:nvSpPr>
        <p:spPr bwMode="auto">
          <a:xfrm>
            <a:off x="2555875" y="2708275"/>
            <a:ext cx="863600" cy="2016125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9228" name="Line 28"/>
          <p:cNvSpPr>
            <a:spLocks noChangeShapeType="1"/>
          </p:cNvSpPr>
          <p:nvPr/>
        </p:nvSpPr>
        <p:spPr bwMode="auto">
          <a:xfrm flipV="1">
            <a:off x="2124075" y="4581525"/>
            <a:ext cx="5032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9229" name="Text Box 29"/>
          <p:cNvSpPr txBox="1">
            <a:spLocks noChangeArrowheads="1"/>
          </p:cNvSpPr>
          <p:nvPr/>
        </p:nvSpPr>
        <p:spPr bwMode="auto">
          <a:xfrm>
            <a:off x="735013" y="5175250"/>
            <a:ext cx="27447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Binomial-Baum mit</a:t>
            </a:r>
            <a:br>
              <a:rPr lang="de-DE" sz="2400">
                <a:cs typeface="+mn-cs"/>
              </a:rPr>
            </a:br>
            <a:r>
              <a:rPr lang="de-DE" sz="2400">
                <a:cs typeface="+mn-cs"/>
              </a:rPr>
              <a:t>Rang </a:t>
            </a:r>
            <a:r>
              <a:rPr lang="de-DE" sz="2400">
                <a:solidFill>
                  <a:schemeClr val="hlink"/>
                </a:solidFill>
                <a:cs typeface="+mn-cs"/>
              </a:rPr>
              <a:t>r=1</a:t>
            </a:r>
          </a:p>
        </p:txBody>
      </p:sp>
      <p:sp>
        <p:nvSpPr>
          <p:cNvPr id="31" name="Rechteck 30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Anzahl der Bäume auf der Kette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Binomial-Heap-Invariante: </a:t>
            </a:r>
            <a:br>
              <a:rPr lang="de-DE" dirty="0" smtClean="0"/>
            </a:br>
            <a:r>
              <a:rPr lang="de-DE" dirty="0" smtClean="0"/>
              <a:t>Pro </a:t>
            </a:r>
            <a:r>
              <a:rPr lang="de-DE" dirty="0"/>
              <a:t>Rang maximal 1 Binomial-Baum</a:t>
            </a:r>
          </a:p>
          <a:p>
            <a:r>
              <a:rPr lang="de-DE" dirty="0" smtClean="0"/>
              <a:t>Was heißt das?</a:t>
            </a:r>
          </a:p>
          <a:p>
            <a:r>
              <a:rPr lang="de-DE" dirty="0" smtClean="0"/>
              <a:t>Für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 smtClean="0"/>
              <a:t>Knoten können höchstens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log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 smtClean="0"/>
              <a:t> viele Binomialbäume in der Kette vorkommen </a:t>
            </a:r>
            <a:br>
              <a:rPr lang="de-DE" dirty="0" smtClean="0"/>
            </a:br>
            <a:r>
              <a:rPr lang="de-DE" dirty="0" smtClean="0"/>
              <a:t>(dann müssen alle Knoten untergebracht sein)</a:t>
            </a:r>
            <a:endParaRPr lang="de-DE" dirty="0">
              <a:solidFill>
                <a:schemeClr val="hlink"/>
              </a:solidFill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37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007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F53072BF-0567-D44C-8272-125A2559767E}" type="slidenum">
              <a:rPr lang="de-DE"/>
              <a:pPr>
                <a:defRPr/>
              </a:pPr>
              <a:t>38</a:t>
            </a:fld>
            <a:endParaRPr lang="de-DE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>
                <a:cs typeface="+mj-cs"/>
              </a:rPr>
              <a:t>Binomial-Heap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smtClean="0">
                <a:cs typeface="+mn-cs"/>
              </a:rPr>
              <a:t>Merge von Binomial-Heaps </a:t>
            </a:r>
            <a:r>
              <a:rPr lang="de-DE" smtClean="0">
                <a:solidFill>
                  <a:schemeClr val="hlink"/>
                </a:solidFill>
                <a:cs typeface="+mn-cs"/>
              </a:rPr>
              <a:t>H</a:t>
            </a:r>
            <a:r>
              <a:rPr lang="de-DE" baseline="-25000" smtClean="0">
                <a:solidFill>
                  <a:schemeClr val="hlink"/>
                </a:solidFill>
                <a:cs typeface="+mn-cs"/>
              </a:rPr>
              <a:t>1</a:t>
            </a:r>
            <a:r>
              <a:rPr lang="de-DE" smtClean="0">
                <a:cs typeface="+mn-cs"/>
              </a:rPr>
              <a:t> und </a:t>
            </a:r>
            <a:r>
              <a:rPr lang="de-DE" smtClean="0">
                <a:solidFill>
                  <a:schemeClr val="hlink"/>
                </a:solidFill>
                <a:cs typeface="+mn-cs"/>
              </a:rPr>
              <a:t>H</a:t>
            </a:r>
            <a:r>
              <a:rPr lang="de-DE" baseline="-25000" smtClean="0">
                <a:solidFill>
                  <a:schemeClr val="hlink"/>
                </a:solidFill>
                <a:cs typeface="+mn-cs"/>
              </a:rPr>
              <a:t>2</a:t>
            </a:r>
            <a:r>
              <a:rPr lang="de-DE" smtClean="0">
                <a:cs typeface="+mn-cs"/>
              </a:rPr>
              <a:t>:</a:t>
            </a:r>
          </a:p>
        </p:txBody>
      </p:sp>
      <p:sp>
        <p:nvSpPr>
          <p:cNvPr id="173060" name="Line 4"/>
          <p:cNvSpPr>
            <a:spLocks noChangeShapeType="1"/>
          </p:cNvSpPr>
          <p:nvPr/>
        </p:nvSpPr>
        <p:spPr bwMode="auto">
          <a:xfrm>
            <a:off x="1279525" y="2256110"/>
            <a:ext cx="31702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061" name="Line 5"/>
          <p:cNvSpPr>
            <a:spLocks noChangeShapeType="1"/>
          </p:cNvSpPr>
          <p:nvPr/>
        </p:nvSpPr>
        <p:spPr bwMode="auto">
          <a:xfrm flipH="1">
            <a:off x="1135063" y="2256110"/>
            <a:ext cx="144462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062" name="Line 6"/>
          <p:cNvSpPr>
            <a:spLocks noChangeShapeType="1"/>
          </p:cNvSpPr>
          <p:nvPr/>
        </p:nvSpPr>
        <p:spPr bwMode="auto">
          <a:xfrm>
            <a:off x="1279525" y="2256110"/>
            <a:ext cx="14446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063" name="Line 7"/>
          <p:cNvSpPr>
            <a:spLocks noChangeShapeType="1"/>
          </p:cNvSpPr>
          <p:nvPr/>
        </p:nvSpPr>
        <p:spPr bwMode="auto">
          <a:xfrm>
            <a:off x="1135063" y="261647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067" name="Line 11"/>
          <p:cNvSpPr>
            <a:spLocks noChangeShapeType="1"/>
          </p:cNvSpPr>
          <p:nvPr/>
        </p:nvSpPr>
        <p:spPr bwMode="auto">
          <a:xfrm flipH="1">
            <a:off x="2792413" y="2256110"/>
            <a:ext cx="358775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068" name="Line 12"/>
          <p:cNvSpPr>
            <a:spLocks noChangeShapeType="1"/>
          </p:cNvSpPr>
          <p:nvPr/>
        </p:nvSpPr>
        <p:spPr bwMode="auto">
          <a:xfrm>
            <a:off x="2792413" y="3121298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069" name="Line 13"/>
          <p:cNvSpPr>
            <a:spLocks noChangeShapeType="1"/>
          </p:cNvSpPr>
          <p:nvPr/>
        </p:nvSpPr>
        <p:spPr bwMode="auto">
          <a:xfrm>
            <a:off x="3151188" y="2256110"/>
            <a:ext cx="358775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070" name="Line 14"/>
          <p:cNvSpPr>
            <a:spLocks noChangeShapeType="1"/>
          </p:cNvSpPr>
          <p:nvPr/>
        </p:nvSpPr>
        <p:spPr bwMode="auto">
          <a:xfrm flipH="1">
            <a:off x="4016375" y="2256110"/>
            <a:ext cx="430213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071" name="Line 15"/>
          <p:cNvSpPr>
            <a:spLocks noChangeShapeType="1"/>
          </p:cNvSpPr>
          <p:nvPr/>
        </p:nvSpPr>
        <p:spPr bwMode="auto">
          <a:xfrm>
            <a:off x="4448175" y="2256110"/>
            <a:ext cx="430213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076" name="Oval 20"/>
          <p:cNvSpPr>
            <a:spLocks noChangeArrowheads="1"/>
          </p:cNvSpPr>
          <p:nvPr/>
        </p:nvSpPr>
        <p:spPr bwMode="auto">
          <a:xfrm>
            <a:off x="1208088" y="218467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078" name="Oval 22"/>
          <p:cNvSpPr>
            <a:spLocks noChangeArrowheads="1"/>
          </p:cNvSpPr>
          <p:nvPr/>
        </p:nvSpPr>
        <p:spPr bwMode="auto">
          <a:xfrm>
            <a:off x="3079750" y="218467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079" name="Oval 23"/>
          <p:cNvSpPr>
            <a:spLocks noChangeArrowheads="1"/>
          </p:cNvSpPr>
          <p:nvPr/>
        </p:nvSpPr>
        <p:spPr bwMode="auto">
          <a:xfrm>
            <a:off x="4375150" y="218467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081" name="Text Box 25"/>
          <p:cNvSpPr txBox="1">
            <a:spLocks noChangeArrowheads="1"/>
          </p:cNvSpPr>
          <p:nvPr/>
        </p:nvSpPr>
        <p:spPr bwMode="auto">
          <a:xfrm>
            <a:off x="1116013" y="227674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173083" name="Text Box 27"/>
          <p:cNvSpPr txBox="1">
            <a:spLocks noChangeArrowheads="1"/>
          </p:cNvSpPr>
          <p:nvPr/>
        </p:nvSpPr>
        <p:spPr bwMode="auto">
          <a:xfrm>
            <a:off x="2987675" y="263711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173084" name="Text Box 28"/>
          <p:cNvSpPr txBox="1">
            <a:spLocks noChangeArrowheads="1"/>
          </p:cNvSpPr>
          <p:nvPr/>
        </p:nvSpPr>
        <p:spPr bwMode="auto">
          <a:xfrm>
            <a:off x="4303713" y="276093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73087" name="Line 31"/>
          <p:cNvSpPr>
            <a:spLocks noChangeShapeType="1"/>
          </p:cNvSpPr>
          <p:nvPr/>
        </p:nvSpPr>
        <p:spPr bwMode="auto">
          <a:xfrm>
            <a:off x="1350963" y="3695973"/>
            <a:ext cx="1925637" cy="206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088" name="Line 32"/>
          <p:cNvSpPr>
            <a:spLocks noChangeShapeType="1"/>
          </p:cNvSpPr>
          <p:nvPr/>
        </p:nvSpPr>
        <p:spPr bwMode="auto">
          <a:xfrm flipH="1">
            <a:off x="1206500" y="3695973"/>
            <a:ext cx="1444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089" name="Line 33"/>
          <p:cNvSpPr>
            <a:spLocks noChangeShapeType="1"/>
          </p:cNvSpPr>
          <p:nvPr/>
        </p:nvSpPr>
        <p:spPr bwMode="auto">
          <a:xfrm>
            <a:off x="1350963" y="3695973"/>
            <a:ext cx="1444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090" name="Line 34"/>
          <p:cNvSpPr>
            <a:spLocks noChangeShapeType="1"/>
          </p:cNvSpPr>
          <p:nvPr/>
        </p:nvSpPr>
        <p:spPr bwMode="auto">
          <a:xfrm>
            <a:off x="1206500" y="4056335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091" name="Line 35"/>
          <p:cNvSpPr>
            <a:spLocks noChangeShapeType="1"/>
          </p:cNvSpPr>
          <p:nvPr/>
        </p:nvSpPr>
        <p:spPr bwMode="auto">
          <a:xfrm flipH="1">
            <a:off x="1855788" y="3695973"/>
            <a:ext cx="2159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092" name="Line 36"/>
          <p:cNvSpPr>
            <a:spLocks noChangeShapeType="1"/>
          </p:cNvSpPr>
          <p:nvPr/>
        </p:nvSpPr>
        <p:spPr bwMode="auto">
          <a:xfrm>
            <a:off x="2071688" y="3695973"/>
            <a:ext cx="2159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093" name="Line 37"/>
          <p:cNvSpPr>
            <a:spLocks noChangeShapeType="1"/>
          </p:cNvSpPr>
          <p:nvPr/>
        </p:nvSpPr>
        <p:spPr bwMode="auto">
          <a:xfrm>
            <a:off x="1855788" y="427223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094" name="Line 38"/>
          <p:cNvSpPr>
            <a:spLocks noChangeShapeType="1"/>
          </p:cNvSpPr>
          <p:nvPr/>
        </p:nvSpPr>
        <p:spPr bwMode="auto">
          <a:xfrm flipH="1">
            <a:off x="2863850" y="3695973"/>
            <a:ext cx="358775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095" name="Line 39"/>
          <p:cNvSpPr>
            <a:spLocks noChangeShapeType="1"/>
          </p:cNvSpPr>
          <p:nvPr/>
        </p:nvSpPr>
        <p:spPr bwMode="auto">
          <a:xfrm>
            <a:off x="2863850" y="4561160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096" name="Line 40"/>
          <p:cNvSpPr>
            <a:spLocks noChangeShapeType="1"/>
          </p:cNvSpPr>
          <p:nvPr/>
        </p:nvSpPr>
        <p:spPr bwMode="auto">
          <a:xfrm>
            <a:off x="3222625" y="3695973"/>
            <a:ext cx="358775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100" name="Oval 44"/>
          <p:cNvSpPr>
            <a:spLocks noChangeArrowheads="1"/>
          </p:cNvSpPr>
          <p:nvPr/>
        </p:nvSpPr>
        <p:spPr bwMode="auto">
          <a:xfrm>
            <a:off x="1279525" y="362453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101" name="Oval 45"/>
          <p:cNvSpPr>
            <a:spLocks noChangeArrowheads="1"/>
          </p:cNvSpPr>
          <p:nvPr/>
        </p:nvSpPr>
        <p:spPr bwMode="auto">
          <a:xfrm>
            <a:off x="1998663" y="362453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102" name="Oval 46"/>
          <p:cNvSpPr>
            <a:spLocks noChangeArrowheads="1"/>
          </p:cNvSpPr>
          <p:nvPr/>
        </p:nvSpPr>
        <p:spPr bwMode="auto">
          <a:xfrm>
            <a:off x="3151188" y="362453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104" name="Text Box 48"/>
          <p:cNvSpPr txBox="1">
            <a:spLocks noChangeArrowheads="1"/>
          </p:cNvSpPr>
          <p:nvPr/>
        </p:nvSpPr>
        <p:spPr bwMode="auto">
          <a:xfrm>
            <a:off x="1187450" y="371661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173105" name="Text Box 49"/>
          <p:cNvSpPr txBox="1">
            <a:spLocks noChangeArrowheads="1"/>
          </p:cNvSpPr>
          <p:nvPr/>
        </p:nvSpPr>
        <p:spPr bwMode="auto">
          <a:xfrm>
            <a:off x="1906588" y="386107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173106" name="Text Box 50"/>
          <p:cNvSpPr txBox="1">
            <a:spLocks noChangeArrowheads="1"/>
          </p:cNvSpPr>
          <p:nvPr/>
        </p:nvSpPr>
        <p:spPr bwMode="auto">
          <a:xfrm>
            <a:off x="3059113" y="407697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173108" name="Line 52"/>
          <p:cNvSpPr>
            <a:spLocks noChangeShapeType="1"/>
          </p:cNvSpPr>
          <p:nvPr/>
        </p:nvSpPr>
        <p:spPr bwMode="auto">
          <a:xfrm flipV="1">
            <a:off x="2124075" y="4992960"/>
            <a:ext cx="2470150" cy="20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112" name="Line 56"/>
          <p:cNvSpPr>
            <a:spLocks noChangeShapeType="1"/>
          </p:cNvSpPr>
          <p:nvPr/>
        </p:nvSpPr>
        <p:spPr bwMode="auto">
          <a:xfrm flipH="1">
            <a:off x="1928813" y="4992960"/>
            <a:ext cx="2159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113" name="Line 57"/>
          <p:cNvSpPr>
            <a:spLocks noChangeShapeType="1"/>
          </p:cNvSpPr>
          <p:nvPr/>
        </p:nvSpPr>
        <p:spPr bwMode="auto">
          <a:xfrm>
            <a:off x="2144713" y="4992960"/>
            <a:ext cx="2159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114" name="Line 58"/>
          <p:cNvSpPr>
            <a:spLocks noChangeShapeType="1"/>
          </p:cNvSpPr>
          <p:nvPr/>
        </p:nvSpPr>
        <p:spPr bwMode="auto">
          <a:xfrm>
            <a:off x="1928813" y="556922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115" name="Line 59"/>
          <p:cNvSpPr>
            <a:spLocks noChangeShapeType="1"/>
          </p:cNvSpPr>
          <p:nvPr/>
        </p:nvSpPr>
        <p:spPr bwMode="auto">
          <a:xfrm flipH="1">
            <a:off x="2936875" y="4992960"/>
            <a:ext cx="358775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116" name="Line 60"/>
          <p:cNvSpPr>
            <a:spLocks noChangeShapeType="1"/>
          </p:cNvSpPr>
          <p:nvPr/>
        </p:nvSpPr>
        <p:spPr bwMode="auto">
          <a:xfrm>
            <a:off x="2936875" y="5858148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117" name="Line 61"/>
          <p:cNvSpPr>
            <a:spLocks noChangeShapeType="1"/>
          </p:cNvSpPr>
          <p:nvPr/>
        </p:nvSpPr>
        <p:spPr bwMode="auto">
          <a:xfrm>
            <a:off x="3295650" y="4992960"/>
            <a:ext cx="358775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118" name="Line 62"/>
          <p:cNvSpPr>
            <a:spLocks noChangeShapeType="1"/>
          </p:cNvSpPr>
          <p:nvPr/>
        </p:nvSpPr>
        <p:spPr bwMode="auto">
          <a:xfrm flipH="1">
            <a:off x="4160838" y="4992960"/>
            <a:ext cx="430212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119" name="Line 63"/>
          <p:cNvSpPr>
            <a:spLocks noChangeShapeType="1"/>
          </p:cNvSpPr>
          <p:nvPr/>
        </p:nvSpPr>
        <p:spPr bwMode="auto">
          <a:xfrm>
            <a:off x="4592638" y="4992960"/>
            <a:ext cx="430212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120" name="Line 64"/>
          <p:cNvSpPr>
            <a:spLocks noChangeShapeType="1"/>
          </p:cNvSpPr>
          <p:nvPr/>
        </p:nvSpPr>
        <p:spPr bwMode="auto">
          <a:xfrm>
            <a:off x="4160838" y="6152604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122" name="Oval 66"/>
          <p:cNvSpPr>
            <a:spLocks noChangeArrowheads="1"/>
          </p:cNvSpPr>
          <p:nvPr/>
        </p:nvSpPr>
        <p:spPr bwMode="auto">
          <a:xfrm>
            <a:off x="2071688" y="492152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123" name="Oval 67"/>
          <p:cNvSpPr>
            <a:spLocks noChangeArrowheads="1"/>
          </p:cNvSpPr>
          <p:nvPr/>
        </p:nvSpPr>
        <p:spPr bwMode="auto">
          <a:xfrm>
            <a:off x="3224213" y="492152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124" name="Oval 68"/>
          <p:cNvSpPr>
            <a:spLocks noChangeArrowheads="1"/>
          </p:cNvSpPr>
          <p:nvPr/>
        </p:nvSpPr>
        <p:spPr bwMode="auto">
          <a:xfrm>
            <a:off x="4519613" y="492152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126" name="Text Box 70"/>
          <p:cNvSpPr txBox="1">
            <a:spLocks noChangeArrowheads="1"/>
          </p:cNvSpPr>
          <p:nvPr/>
        </p:nvSpPr>
        <p:spPr bwMode="auto">
          <a:xfrm>
            <a:off x="1979613" y="515806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73127" name="Text Box 71"/>
          <p:cNvSpPr txBox="1">
            <a:spLocks noChangeArrowheads="1"/>
          </p:cNvSpPr>
          <p:nvPr/>
        </p:nvSpPr>
        <p:spPr bwMode="auto">
          <a:xfrm>
            <a:off x="3132138" y="537396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173128" name="Text Box 72"/>
          <p:cNvSpPr txBox="1">
            <a:spLocks noChangeArrowheads="1"/>
          </p:cNvSpPr>
          <p:nvPr/>
        </p:nvSpPr>
        <p:spPr bwMode="auto">
          <a:xfrm>
            <a:off x="4448175" y="549778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73129" name="Line 73"/>
          <p:cNvSpPr>
            <a:spLocks noChangeShapeType="1"/>
          </p:cNvSpPr>
          <p:nvPr/>
        </p:nvSpPr>
        <p:spPr bwMode="auto">
          <a:xfrm>
            <a:off x="3995738" y="3429273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3130" name="Text Box 74"/>
          <p:cNvSpPr txBox="1">
            <a:spLocks noChangeArrowheads="1"/>
          </p:cNvSpPr>
          <p:nvPr/>
        </p:nvSpPr>
        <p:spPr bwMode="auto">
          <a:xfrm>
            <a:off x="5127625" y="2367235"/>
            <a:ext cx="517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chemeClr val="hlink"/>
                </a:solidFill>
                <a:cs typeface="+mn-cs"/>
              </a:rPr>
              <a:t>H</a:t>
            </a:r>
            <a:r>
              <a:rPr lang="de-DE" sz="2400" baseline="-25000">
                <a:solidFill>
                  <a:schemeClr val="hlink"/>
                </a:solidFill>
                <a:cs typeface="+mn-cs"/>
              </a:rPr>
              <a:t>1</a:t>
            </a:r>
          </a:p>
        </p:txBody>
      </p:sp>
      <p:sp>
        <p:nvSpPr>
          <p:cNvPr id="173131" name="Text Box 75"/>
          <p:cNvSpPr txBox="1">
            <a:spLocks noChangeArrowheads="1"/>
          </p:cNvSpPr>
          <p:nvPr/>
        </p:nvSpPr>
        <p:spPr bwMode="auto">
          <a:xfrm>
            <a:off x="5148263" y="3932510"/>
            <a:ext cx="517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chemeClr val="hlink"/>
                </a:solidFill>
                <a:cs typeface="+mn-cs"/>
              </a:rPr>
              <a:t>H</a:t>
            </a:r>
            <a:r>
              <a:rPr lang="de-DE" sz="2400" baseline="-25000">
                <a:solidFill>
                  <a:schemeClr val="hlink"/>
                </a:solidFill>
                <a:cs typeface="+mn-cs"/>
              </a:rPr>
              <a:t>2</a:t>
            </a:r>
          </a:p>
        </p:txBody>
      </p:sp>
      <p:sp>
        <p:nvSpPr>
          <p:cNvPr id="60" name="Rechteck 59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70E0F3-9833-5B4B-88A0-B818B95CA2FC}" type="slidenum">
              <a:rPr lang="de-DE"/>
              <a:pPr>
                <a:defRPr/>
              </a:pPr>
              <a:t>39</a:t>
            </a:fld>
            <a:endParaRPr lang="de-DE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de-DE" smtClean="0">
                <a:cs typeface="+mj-cs"/>
              </a:rPr>
              <a:t>Beispiel einer Merge-Operation</a:t>
            </a:r>
          </a:p>
        </p:txBody>
      </p:sp>
      <p:sp>
        <p:nvSpPr>
          <p:cNvPr id="174084" name="Line 4"/>
          <p:cNvSpPr>
            <a:spLocks noChangeShapeType="1"/>
          </p:cNvSpPr>
          <p:nvPr/>
        </p:nvSpPr>
        <p:spPr bwMode="auto">
          <a:xfrm>
            <a:off x="1568450" y="1895475"/>
            <a:ext cx="31702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174118" name="Group 38"/>
          <p:cNvGrpSpPr>
            <a:grpSpLocks/>
          </p:cNvGrpSpPr>
          <p:nvPr/>
        </p:nvGrpSpPr>
        <p:grpSpPr bwMode="auto">
          <a:xfrm>
            <a:off x="1404938" y="1824038"/>
            <a:ext cx="311150" cy="458787"/>
            <a:chOff x="885" y="1149"/>
            <a:chExt cx="196" cy="289"/>
          </a:xfrm>
        </p:grpSpPr>
        <p:sp>
          <p:nvSpPr>
            <p:cNvPr id="174085" name="Line 5"/>
            <p:cNvSpPr>
              <a:spLocks noChangeShapeType="1"/>
            </p:cNvSpPr>
            <p:nvPr/>
          </p:nvSpPr>
          <p:spPr bwMode="auto">
            <a:xfrm flipH="1">
              <a:off x="897" y="1194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086" name="Line 6"/>
            <p:cNvSpPr>
              <a:spLocks noChangeShapeType="1"/>
            </p:cNvSpPr>
            <p:nvPr/>
          </p:nvSpPr>
          <p:spPr bwMode="auto">
            <a:xfrm>
              <a:off x="988" y="1194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087" name="Line 7"/>
            <p:cNvSpPr>
              <a:spLocks noChangeShapeType="1"/>
            </p:cNvSpPr>
            <p:nvPr/>
          </p:nvSpPr>
          <p:spPr bwMode="auto">
            <a:xfrm>
              <a:off x="897" y="1421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093" name="Oval 13"/>
            <p:cNvSpPr>
              <a:spLocks noChangeArrowheads="1"/>
            </p:cNvSpPr>
            <p:nvPr/>
          </p:nvSpPr>
          <p:spPr bwMode="auto">
            <a:xfrm>
              <a:off x="943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096" name="Text Box 16"/>
            <p:cNvSpPr txBox="1">
              <a:spLocks noChangeArrowheads="1"/>
            </p:cNvSpPr>
            <p:nvPr/>
          </p:nvSpPr>
          <p:spPr bwMode="auto">
            <a:xfrm>
              <a:off x="885" y="120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2</a:t>
              </a:r>
            </a:p>
          </p:txBody>
        </p:sp>
      </p:grpSp>
      <p:grpSp>
        <p:nvGrpSpPr>
          <p:cNvPr id="174127" name="Group 47"/>
          <p:cNvGrpSpPr>
            <a:grpSpLocks/>
          </p:cNvGrpSpPr>
          <p:nvPr/>
        </p:nvGrpSpPr>
        <p:grpSpPr bwMode="auto">
          <a:xfrm>
            <a:off x="3081338" y="1824038"/>
            <a:ext cx="719137" cy="936625"/>
            <a:chOff x="1941" y="1149"/>
            <a:chExt cx="453" cy="590"/>
          </a:xfrm>
        </p:grpSpPr>
        <p:sp>
          <p:nvSpPr>
            <p:cNvPr id="174088" name="Line 8"/>
            <p:cNvSpPr>
              <a:spLocks noChangeShapeType="1"/>
            </p:cNvSpPr>
            <p:nvPr/>
          </p:nvSpPr>
          <p:spPr bwMode="auto">
            <a:xfrm flipH="1">
              <a:off x="1941" y="1194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089" name="Line 9"/>
            <p:cNvSpPr>
              <a:spLocks noChangeShapeType="1"/>
            </p:cNvSpPr>
            <p:nvPr/>
          </p:nvSpPr>
          <p:spPr bwMode="auto">
            <a:xfrm>
              <a:off x="1941" y="1739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090" name="Line 10"/>
            <p:cNvSpPr>
              <a:spLocks noChangeShapeType="1"/>
            </p:cNvSpPr>
            <p:nvPr/>
          </p:nvSpPr>
          <p:spPr bwMode="auto">
            <a:xfrm>
              <a:off x="2167" y="1194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094" name="Oval 14"/>
            <p:cNvSpPr>
              <a:spLocks noChangeArrowheads="1"/>
            </p:cNvSpPr>
            <p:nvPr/>
          </p:nvSpPr>
          <p:spPr bwMode="auto">
            <a:xfrm>
              <a:off x="2122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097" name="Text Box 17"/>
            <p:cNvSpPr txBox="1">
              <a:spLocks noChangeArrowheads="1"/>
            </p:cNvSpPr>
            <p:nvPr/>
          </p:nvSpPr>
          <p:spPr bwMode="auto">
            <a:xfrm>
              <a:off x="2064" y="143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5</a:t>
              </a:r>
            </a:p>
          </p:txBody>
        </p:sp>
      </p:grpSp>
      <p:sp>
        <p:nvSpPr>
          <p:cNvPr id="174099" name="Line 19"/>
          <p:cNvSpPr>
            <a:spLocks noChangeShapeType="1"/>
          </p:cNvSpPr>
          <p:nvPr/>
        </p:nvSpPr>
        <p:spPr bwMode="auto">
          <a:xfrm>
            <a:off x="1639888" y="3335338"/>
            <a:ext cx="1925637" cy="206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174119" name="Group 39"/>
          <p:cNvGrpSpPr>
            <a:grpSpLocks/>
          </p:cNvGrpSpPr>
          <p:nvPr/>
        </p:nvGrpSpPr>
        <p:grpSpPr bwMode="auto">
          <a:xfrm>
            <a:off x="1476375" y="3263900"/>
            <a:ext cx="311150" cy="458788"/>
            <a:chOff x="930" y="2056"/>
            <a:chExt cx="196" cy="289"/>
          </a:xfrm>
        </p:grpSpPr>
        <p:sp>
          <p:nvSpPr>
            <p:cNvPr id="174100" name="Line 20"/>
            <p:cNvSpPr>
              <a:spLocks noChangeShapeType="1"/>
            </p:cNvSpPr>
            <p:nvPr/>
          </p:nvSpPr>
          <p:spPr bwMode="auto">
            <a:xfrm flipH="1">
              <a:off x="942" y="2101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01" name="Line 21"/>
            <p:cNvSpPr>
              <a:spLocks noChangeShapeType="1"/>
            </p:cNvSpPr>
            <p:nvPr/>
          </p:nvSpPr>
          <p:spPr bwMode="auto">
            <a:xfrm>
              <a:off x="1033" y="2101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02" name="Line 22"/>
            <p:cNvSpPr>
              <a:spLocks noChangeShapeType="1"/>
            </p:cNvSpPr>
            <p:nvPr/>
          </p:nvSpPr>
          <p:spPr bwMode="auto">
            <a:xfrm>
              <a:off x="942" y="2328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09" name="Oval 29"/>
            <p:cNvSpPr>
              <a:spLocks noChangeArrowheads="1"/>
            </p:cNvSpPr>
            <p:nvPr/>
          </p:nvSpPr>
          <p:spPr bwMode="auto">
            <a:xfrm>
              <a:off x="988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12" name="Text Box 32"/>
            <p:cNvSpPr txBox="1">
              <a:spLocks noChangeArrowheads="1"/>
            </p:cNvSpPr>
            <p:nvPr/>
          </p:nvSpPr>
          <p:spPr bwMode="auto">
            <a:xfrm>
              <a:off x="930" y="211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2</a:t>
              </a:r>
            </a:p>
          </p:txBody>
        </p:sp>
      </p:grpSp>
      <p:grpSp>
        <p:nvGrpSpPr>
          <p:cNvPr id="174120" name="Group 40"/>
          <p:cNvGrpSpPr>
            <a:grpSpLocks/>
          </p:cNvGrpSpPr>
          <p:nvPr/>
        </p:nvGrpSpPr>
        <p:grpSpPr bwMode="auto">
          <a:xfrm>
            <a:off x="2144713" y="3263900"/>
            <a:ext cx="431800" cy="647700"/>
            <a:chOff x="1351" y="2056"/>
            <a:chExt cx="272" cy="408"/>
          </a:xfrm>
        </p:grpSpPr>
        <p:sp>
          <p:nvSpPr>
            <p:cNvPr id="174103" name="Line 23"/>
            <p:cNvSpPr>
              <a:spLocks noChangeShapeType="1"/>
            </p:cNvSpPr>
            <p:nvPr/>
          </p:nvSpPr>
          <p:spPr bwMode="auto">
            <a:xfrm flipH="1">
              <a:off x="1351" y="2101"/>
              <a:ext cx="13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04" name="Line 24"/>
            <p:cNvSpPr>
              <a:spLocks noChangeShapeType="1"/>
            </p:cNvSpPr>
            <p:nvPr/>
          </p:nvSpPr>
          <p:spPr bwMode="auto">
            <a:xfrm>
              <a:off x="1487" y="2101"/>
              <a:ext cx="13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05" name="Line 25"/>
            <p:cNvSpPr>
              <a:spLocks noChangeShapeType="1"/>
            </p:cNvSpPr>
            <p:nvPr/>
          </p:nvSpPr>
          <p:spPr bwMode="auto">
            <a:xfrm>
              <a:off x="1351" y="246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10" name="Oval 30"/>
            <p:cNvSpPr>
              <a:spLocks noChangeArrowheads="1"/>
            </p:cNvSpPr>
            <p:nvPr/>
          </p:nvSpPr>
          <p:spPr bwMode="auto">
            <a:xfrm>
              <a:off x="1441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13" name="Text Box 33"/>
            <p:cNvSpPr txBox="1">
              <a:spLocks noChangeArrowheads="1"/>
            </p:cNvSpPr>
            <p:nvPr/>
          </p:nvSpPr>
          <p:spPr bwMode="auto">
            <a:xfrm>
              <a:off x="1383" y="220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3</a:t>
              </a:r>
            </a:p>
          </p:txBody>
        </p:sp>
      </p:grpSp>
      <p:grpSp>
        <p:nvGrpSpPr>
          <p:cNvPr id="174134" name="Group 54"/>
          <p:cNvGrpSpPr>
            <a:grpSpLocks/>
          </p:cNvGrpSpPr>
          <p:nvPr/>
        </p:nvGrpSpPr>
        <p:grpSpPr bwMode="auto">
          <a:xfrm>
            <a:off x="3152775" y="3263900"/>
            <a:ext cx="719138" cy="936625"/>
            <a:chOff x="1986" y="2056"/>
            <a:chExt cx="453" cy="590"/>
          </a:xfrm>
        </p:grpSpPr>
        <p:sp>
          <p:nvSpPr>
            <p:cNvPr id="174106" name="Line 26"/>
            <p:cNvSpPr>
              <a:spLocks noChangeShapeType="1"/>
            </p:cNvSpPr>
            <p:nvPr/>
          </p:nvSpPr>
          <p:spPr bwMode="auto">
            <a:xfrm flipH="1">
              <a:off x="1986" y="2101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07" name="Line 27"/>
            <p:cNvSpPr>
              <a:spLocks noChangeShapeType="1"/>
            </p:cNvSpPr>
            <p:nvPr/>
          </p:nvSpPr>
          <p:spPr bwMode="auto">
            <a:xfrm>
              <a:off x="1986" y="2646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08" name="Line 28"/>
            <p:cNvSpPr>
              <a:spLocks noChangeShapeType="1"/>
            </p:cNvSpPr>
            <p:nvPr/>
          </p:nvSpPr>
          <p:spPr bwMode="auto">
            <a:xfrm>
              <a:off x="2212" y="2101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11" name="Oval 31"/>
            <p:cNvSpPr>
              <a:spLocks noChangeArrowheads="1"/>
            </p:cNvSpPr>
            <p:nvPr/>
          </p:nvSpPr>
          <p:spPr bwMode="auto">
            <a:xfrm>
              <a:off x="2167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14" name="Text Box 34"/>
            <p:cNvSpPr txBox="1">
              <a:spLocks noChangeArrowheads="1"/>
            </p:cNvSpPr>
            <p:nvPr/>
          </p:nvSpPr>
          <p:spPr bwMode="auto">
            <a:xfrm>
              <a:off x="2109" y="234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5</a:t>
              </a:r>
            </a:p>
          </p:txBody>
        </p:sp>
      </p:grpSp>
      <p:grpSp>
        <p:nvGrpSpPr>
          <p:cNvPr id="174135" name="Group 55"/>
          <p:cNvGrpSpPr>
            <a:grpSpLocks/>
          </p:cNvGrpSpPr>
          <p:nvPr/>
        </p:nvGrpSpPr>
        <p:grpSpPr bwMode="auto">
          <a:xfrm>
            <a:off x="4284663" y="1824038"/>
            <a:ext cx="882650" cy="1244600"/>
            <a:chOff x="2699" y="1149"/>
            <a:chExt cx="556" cy="784"/>
          </a:xfrm>
        </p:grpSpPr>
        <p:sp>
          <p:nvSpPr>
            <p:cNvPr id="174091" name="Line 11"/>
            <p:cNvSpPr>
              <a:spLocks noChangeShapeType="1"/>
            </p:cNvSpPr>
            <p:nvPr/>
          </p:nvSpPr>
          <p:spPr bwMode="auto">
            <a:xfrm flipH="1">
              <a:off x="2712" y="1194"/>
              <a:ext cx="271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092" name="Line 12"/>
            <p:cNvSpPr>
              <a:spLocks noChangeShapeType="1"/>
            </p:cNvSpPr>
            <p:nvPr/>
          </p:nvSpPr>
          <p:spPr bwMode="auto">
            <a:xfrm>
              <a:off x="2984" y="1194"/>
              <a:ext cx="271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095" name="Oval 15"/>
            <p:cNvSpPr>
              <a:spLocks noChangeArrowheads="1"/>
            </p:cNvSpPr>
            <p:nvPr/>
          </p:nvSpPr>
          <p:spPr bwMode="auto">
            <a:xfrm>
              <a:off x="2938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098" name="Text Box 18"/>
            <p:cNvSpPr txBox="1">
              <a:spLocks noChangeArrowheads="1"/>
            </p:cNvSpPr>
            <p:nvPr/>
          </p:nvSpPr>
          <p:spPr bwMode="auto">
            <a:xfrm>
              <a:off x="2893" y="15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7</a:t>
              </a:r>
            </a:p>
          </p:txBody>
        </p:sp>
        <p:sp>
          <p:nvSpPr>
            <p:cNvPr id="174115" name="Line 35"/>
            <p:cNvSpPr>
              <a:spLocks noChangeShapeType="1"/>
            </p:cNvSpPr>
            <p:nvPr/>
          </p:nvSpPr>
          <p:spPr bwMode="auto">
            <a:xfrm>
              <a:off x="2699" y="1933"/>
              <a:ext cx="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174116" name="Text Box 36"/>
          <p:cNvSpPr txBox="1">
            <a:spLocks noChangeArrowheads="1"/>
          </p:cNvSpPr>
          <p:nvPr/>
        </p:nvSpPr>
        <p:spPr bwMode="auto">
          <a:xfrm>
            <a:off x="5416550" y="2006600"/>
            <a:ext cx="517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chemeClr val="hlink"/>
                </a:solidFill>
                <a:cs typeface="+mn-cs"/>
              </a:rPr>
              <a:t>H</a:t>
            </a:r>
            <a:r>
              <a:rPr lang="de-DE" sz="2400" baseline="-25000">
                <a:solidFill>
                  <a:schemeClr val="hlink"/>
                </a:solidFill>
                <a:cs typeface="+mn-cs"/>
              </a:rPr>
              <a:t>1</a:t>
            </a:r>
          </a:p>
        </p:txBody>
      </p:sp>
      <p:sp>
        <p:nvSpPr>
          <p:cNvPr id="174117" name="Text Box 37"/>
          <p:cNvSpPr txBox="1">
            <a:spLocks noChangeArrowheads="1"/>
          </p:cNvSpPr>
          <p:nvPr/>
        </p:nvSpPr>
        <p:spPr bwMode="auto">
          <a:xfrm>
            <a:off x="5437188" y="3571875"/>
            <a:ext cx="517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chemeClr val="hlink"/>
                </a:solidFill>
                <a:cs typeface="+mn-cs"/>
              </a:rPr>
              <a:t>H</a:t>
            </a:r>
            <a:r>
              <a:rPr lang="de-DE" sz="2400" baseline="-25000">
                <a:solidFill>
                  <a:schemeClr val="hlink"/>
                </a:solidFill>
                <a:cs typeface="+mn-cs"/>
              </a:rPr>
              <a:t>2</a:t>
            </a:r>
          </a:p>
        </p:txBody>
      </p:sp>
      <p:grpSp>
        <p:nvGrpSpPr>
          <p:cNvPr id="174121" name="Group 41"/>
          <p:cNvGrpSpPr>
            <a:grpSpLocks/>
          </p:cNvGrpSpPr>
          <p:nvPr/>
        </p:nvGrpSpPr>
        <p:grpSpPr bwMode="auto">
          <a:xfrm>
            <a:off x="1258888" y="5013325"/>
            <a:ext cx="431800" cy="647700"/>
            <a:chOff x="1351" y="2056"/>
            <a:chExt cx="272" cy="408"/>
          </a:xfrm>
        </p:grpSpPr>
        <p:sp>
          <p:nvSpPr>
            <p:cNvPr id="174122" name="Line 42"/>
            <p:cNvSpPr>
              <a:spLocks noChangeShapeType="1"/>
            </p:cNvSpPr>
            <p:nvPr/>
          </p:nvSpPr>
          <p:spPr bwMode="auto">
            <a:xfrm flipH="1">
              <a:off x="1351" y="2101"/>
              <a:ext cx="13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23" name="Line 43"/>
            <p:cNvSpPr>
              <a:spLocks noChangeShapeType="1"/>
            </p:cNvSpPr>
            <p:nvPr/>
          </p:nvSpPr>
          <p:spPr bwMode="auto">
            <a:xfrm>
              <a:off x="1487" y="2101"/>
              <a:ext cx="13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24" name="Line 44"/>
            <p:cNvSpPr>
              <a:spLocks noChangeShapeType="1"/>
            </p:cNvSpPr>
            <p:nvPr/>
          </p:nvSpPr>
          <p:spPr bwMode="auto">
            <a:xfrm>
              <a:off x="1351" y="246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25" name="Oval 45"/>
            <p:cNvSpPr>
              <a:spLocks noChangeArrowheads="1"/>
            </p:cNvSpPr>
            <p:nvPr/>
          </p:nvSpPr>
          <p:spPr bwMode="auto">
            <a:xfrm>
              <a:off x="1441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26" name="Text Box 46"/>
            <p:cNvSpPr txBox="1">
              <a:spLocks noChangeArrowheads="1"/>
            </p:cNvSpPr>
            <p:nvPr/>
          </p:nvSpPr>
          <p:spPr bwMode="auto">
            <a:xfrm>
              <a:off x="1383" y="220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3</a:t>
              </a:r>
            </a:p>
          </p:txBody>
        </p:sp>
      </p:grpSp>
      <p:grpSp>
        <p:nvGrpSpPr>
          <p:cNvPr id="174128" name="Group 48"/>
          <p:cNvGrpSpPr>
            <a:grpSpLocks/>
          </p:cNvGrpSpPr>
          <p:nvPr/>
        </p:nvGrpSpPr>
        <p:grpSpPr bwMode="auto">
          <a:xfrm>
            <a:off x="3563938" y="5013325"/>
            <a:ext cx="719137" cy="936625"/>
            <a:chOff x="1941" y="1149"/>
            <a:chExt cx="453" cy="590"/>
          </a:xfrm>
        </p:grpSpPr>
        <p:sp>
          <p:nvSpPr>
            <p:cNvPr id="174129" name="Line 49"/>
            <p:cNvSpPr>
              <a:spLocks noChangeShapeType="1"/>
            </p:cNvSpPr>
            <p:nvPr/>
          </p:nvSpPr>
          <p:spPr bwMode="auto">
            <a:xfrm flipH="1">
              <a:off x="1941" y="1194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30" name="Line 50"/>
            <p:cNvSpPr>
              <a:spLocks noChangeShapeType="1"/>
            </p:cNvSpPr>
            <p:nvPr/>
          </p:nvSpPr>
          <p:spPr bwMode="auto">
            <a:xfrm>
              <a:off x="1941" y="1739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31" name="Line 51"/>
            <p:cNvSpPr>
              <a:spLocks noChangeShapeType="1"/>
            </p:cNvSpPr>
            <p:nvPr/>
          </p:nvSpPr>
          <p:spPr bwMode="auto">
            <a:xfrm>
              <a:off x="2167" y="1194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32" name="Oval 52"/>
            <p:cNvSpPr>
              <a:spLocks noChangeArrowheads="1"/>
            </p:cNvSpPr>
            <p:nvPr/>
          </p:nvSpPr>
          <p:spPr bwMode="auto">
            <a:xfrm>
              <a:off x="2122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33" name="Text Box 53"/>
            <p:cNvSpPr txBox="1">
              <a:spLocks noChangeArrowheads="1"/>
            </p:cNvSpPr>
            <p:nvPr/>
          </p:nvSpPr>
          <p:spPr bwMode="auto">
            <a:xfrm>
              <a:off x="2064" y="143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6</a:t>
              </a:r>
            </a:p>
          </p:txBody>
        </p:sp>
      </p:grpSp>
      <p:sp>
        <p:nvSpPr>
          <p:cNvPr id="174136" name="Line 56"/>
          <p:cNvSpPr>
            <a:spLocks noChangeShapeType="1"/>
          </p:cNvSpPr>
          <p:nvPr/>
        </p:nvSpPr>
        <p:spPr bwMode="auto">
          <a:xfrm flipH="1">
            <a:off x="1331913" y="5157788"/>
            <a:ext cx="215900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4137" name="Line 57"/>
          <p:cNvSpPr>
            <a:spLocks noChangeShapeType="1"/>
          </p:cNvSpPr>
          <p:nvPr/>
        </p:nvSpPr>
        <p:spPr bwMode="auto">
          <a:xfrm flipV="1">
            <a:off x="2339975" y="5013325"/>
            <a:ext cx="431800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174143" name="Group 63"/>
          <p:cNvGrpSpPr>
            <a:grpSpLocks/>
          </p:cNvGrpSpPr>
          <p:nvPr/>
        </p:nvGrpSpPr>
        <p:grpSpPr bwMode="auto">
          <a:xfrm>
            <a:off x="2339975" y="5013325"/>
            <a:ext cx="431800" cy="647700"/>
            <a:chOff x="2576" y="3326"/>
            <a:chExt cx="272" cy="408"/>
          </a:xfrm>
        </p:grpSpPr>
        <p:sp>
          <p:nvSpPr>
            <p:cNvPr id="174138" name="Line 58"/>
            <p:cNvSpPr>
              <a:spLocks noChangeShapeType="1"/>
            </p:cNvSpPr>
            <p:nvPr/>
          </p:nvSpPr>
          <p:spPr bwMode="auto">
            <a:xfrm flipH="1">
              <a:off x="2576" y="3371"/>
              <a:ext cx="13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39" name="Line 59"/>
            <p:cNvSpPr>
              <a:spLocks noChangeShapeType="1"/>
            </p:cNvSpPr>
            <p:nvPr/>
          </p:nvSpPr>
          <p:spPr bwMode="auto">
            <a:xfrm>
              <a:off x="2712" y="3371"/>
              <a:ext cx="13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40" name="Line 60"/>
            <p:cNvSpPr>
              <a:spLocks noChangeShapeType="1"/>
            </p:cNvSpPr>
            <p:nvPr/>
          </p:nvSpPr>
          <p:spPr bwMode="auto">
            <a:xfrm>
              <a:off x="2576" y="37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41" name="Oval 61"/>
            <p:cNvSpPr>
              <a:spLocks noChangeArrowheads="1"/>
            </p:cNvSpPr>
            <p:nvPr/>
          </p:nvSpPr>
          <p:spPr bwMode="auto">
            <a:xfrm>
              <a:off x="2666" y="332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42" name="Text Box 62"/>
            <p:cNvSpPr txBox="1">
              <a:spLocks noChangeArrowheads="1"/>
            </p:cNvSpPr>
            <p:nvPr/>
          </p:nvSpPr>
          <p:spPr bwMode="auto">
            <a:xfrm>
              <a:off x="2608" y="347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4</a:t>
              </a:r>
            </a:p>
          </p:txBody>
        </p:sp>
      </p:grpSp>
      <p:sp>
        <p:nvSpPr>
          <p:cNvPr id="174144" name="Line 64"/>
          <p:cNvSpPr>
            <a:spLocks noChangeShapeType="1"/>
          </p:cNvSpPr>
          <p:nvPr/>
        </p:nvSpPr>
        <p:spPr bwMode="auto">
          <a:xfrm flipV="1">
            <a:off x="3635375" y="4868863"/>
            <a:ext cx="5048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4145" name="Line 65"/>
          <p:cNvSpPr>
            <a:spLocks noChangeShapeType="1"/>
          </p:cNvSpPr>
          <p:nvPr/>
        </p:nvSpPr>
        <p:spPr bwMode="auto">
          <a:xfrm>
            <a:off x="3995738" y="5084763"/>
            <a:ext cx="1152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4146" name="Line 66"/>
          <p:cNvSpPr>
            <a:spLocks noChangeShapeType="1"/>
          </p:cNvSpPr>
          <p:nvPr/>
        </p:nvSpPr>
        <p:spPr bwMode="auto">
          <a:xfrm>
            <a:off x="2627313" y="5084763"/>
            <a:ext cx="12239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4147" name="Text Box 67"/>
          <p:cNvSpPr txBox="1">
            <a:spLocks noChangeArrowheads="1"/>
          </p:cNvSpPr>
          <p:nvPr/>
        </p:nvSpPr>
        <p:spPr bwMode="auto">
          <a:xfrm>
            <a:off x="1908175" y="3500438"/>
            <a:ext cx="33067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solidFill>
                  <a:srgbClr val="FF0000"/>
                </a:solidFill>
                <a:cs typeface="+mn-cs"/>
              </a:rPr>
              <a:t>Beachte beim </a:t>
            </a:r>
            <a:r>
              <a:rPr lang="de-DE" sz="2400" dirty="0" err="1">
                <a:solidFill>
                  <a:srgbClr val="FF0000"/>
                </a:solidFill>
                <a:cs typeface="+mn-cs"/>
              </a:rPr>
              <a:t>Mergen</a:t>
            </a:r>
            <a:endParaRPr lang="de-DE" sz="2400" dirty="0">
              <a:solidFill>
                <a:srgbClr val="FF0000"/>
              </a:solidFill>
              <a:cs typeface="+mn-cs"/>
            </a:endParaRPr>
          </a:p>
          <a:p>
            <a:pPr>
              <a:defRPr/>
            </a:pPr>
            <a:r>
              <a:rPr lang="de-DE" sz="2400" dirty="0">
                <a:solidFill>
                  <a:srgbClr val="FF0000"/>
                </a:solidFill>
                <a:cs typeface="+mn-cs"/>
              </a:rPr>
              <a:t>der Binomialbäume die</a:t>
            </a:r>
          </a:p>
          <a:p>
            <a:pPr>
              <a:defRPr/>
            </a:pPr>
            <a:r>
              <a:rPr lang="de-DE" sz="2400" dirty="0">
                <a:solidFill>
                  <a:srgbClr val="FF0000"/>
                </a:solidFill>
                <a:cs typeface="+mn-cs"/>
              </a:rPr>
              <a:t>Heap-Eigenschaft!</a:t>
            </a:r>
          </a:p>
        </p:txBody>
      </p:sp>
      <p:sp>
        <p:nvSpPr>
          <p:cNvPr id="174148" name="Text Box 68"/>
          <p:cNvSpPr txBox="1">
            <a:spLocks noChangeArrowheads="1"/>
          </p:cNvSpPr>
          <p:nvPr/>
        </p:nvSpPr>
        <p:spPr bwMode="auto">
          <a:xfrm>
            <a:off x="6227763" y="5084763"/>
            <a:ext cx="22209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Ergebnis-Heap</a:t>
            </a:r>
          </a:p>
        </p:txBody>
      </p:sp>
      <p:sp>
        <p:nvSpPr>
          <p:cNvPr id="174149" name="Text Box 69"/>
          <p:cNvSpPr txBox="1">
            <a:spLocks noChangeArrowheads="1"/>
          </p:cNvSpPr>
          <p:nvPr/>
        </p:nvSpPr>
        <p:spPr bwMode="auto">
          <a:xfrm>
            <a:off x="6300788" y="2852738"/>
            <a:ext cx="20510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Zahlen geben</a:t>
            </a:r>
          </a:p>
          <a:p>
            <a:pPr>
              <a:defRPr/>
            </a:pPr>
            <a:r>
              <a:rPr lang="de-DE" sz="2400">
                <a:cs typeface="+mn-cs"/>
              </a:rPr>
              <a:t>die Ränge an</a:t>
            </a:r>
          </a:p>
        </p:txBody>
      </p:sp>
      <p:sp>
        <p:nvSpPr>
          <p:cNvPr id="70" name="Rechteck 69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93064E-6 L -0.0316 0.52439 " pathEditMode="relative" ptsTypes="AA">
                                      <p:cBhvr>
                                        <p:cTn id="6" dur="2000" fill="hold"/>
                                        <p:tgtEl>
                                          <p:spTgt spid="174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90751E-6 L -1.11111E-6 0.25156 " pathEditMode="relative" ptsTypes="AA">
                                      <p:cBhvr>
                                        <p:cTn id="8" dur="2000" fill="hold"/>
                                        <p:tgtEl>
                                          <p:spTgt spid="174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74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74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174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60116E-6 L 0.14827 -0.01988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74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13" y="-99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3526E-6 L -0.01007 0.30197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74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3" y="150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74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174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74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4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6.30058E-6 L 0.0158 0.50336 " pathEditMode="relative" ptsTypes="AA">
                                      <p:cBhvr>
                                        <p:cTn id="56" dur="2000" fill="hold"/>
                                        <p:tgtEl>
                                          <p:spTgt spid="174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6.30058E-6 L 0.07864 0.22012 " pathEditMode="relative" ptsTypes="AA">
                                      <p:cBhvr>
                                        <p:cTn id="58" dur="2000" fill="hold"/>
                                        <p:tgtEl>
                                          <p:spTgt spid="174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4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174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174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174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5.78035E-7 L 0.06198 0.4578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74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90" y="228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7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7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7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7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7" grpId="0"/>
      <p:bldP spid="1741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Prioritätswarteschlangen als ADTs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755576" y="3122965"/>
            <a:ext cx="5911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 smtClean="0"/>
              <a:t>pq</a:t>
            </a:r>
            <a:endParaRPr lang="de-DE" sz="2800" dirty="0"/>
          </a:p>
        </p:txBody>
      </p:sp>
      <p:sp>
        <p:nvSpPr>
          <p:cNvPr id="6" name="Rechteck 5"/>
          <p:cNvSpPr/>
          <p:nvPr/>
        </p:nvSpPr>
        <p:spPr>
          <a:xfrm>
            <a:off x="2555776" y="3122965"/>
            <a:ext cx="360040" cy="20882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851920" y="3724429"/>
            <a:ext cx="4176464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1403648" y="341099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2699792" y="391505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4211960" y="3122965"/>
            <a:ext cx="36166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smtClean="0"/>
              <a:t>Interne Repräsentation</a:t>
            </a:r>
            <a:endParaRPr lang="de-DE" sz="2800" dirty="0"/>
          </a:p>
        </p:txBody>
      </p:sp>
      <p:cxnSp>
        <p:nvCxnSpPr>
          <p:cNvPr id="12" name="Gerade Verbindung mit Pfeil 11"/>
          <p:cNvCxnSpPr>
            <a:stCxn id="14" idx="1"/>
          </p:cNvCxnSpPr>
          <p:nvPr/>
        </p:nvCxnSpPr>
        <p:spPr>
          <a:xfrm flipH="1">
            <a:off x="3203848" y="2375303"/>
            <a:ext cx="504056" cy="1539750"/>
          </a:xfrm>
          <a:prstGeom prst="straightConnector1">
            <a:avLst/>
          </a:prstGeom>
          <a:ln>
            <a:solidFill>
              <a:srgbClr val="FF6600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707904" y="1682805"/>
            <a:ext cx="5219699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800" dirty="0" smtClean="0"/>
              <a:t>Im ADT-Sinne nur „intern“ </a:t>
            </a:r>
          </a:p>
          <a:p>
            <a:r>
              <a:rPr lang="de-DE" sz="2800" dirty="0" smtClean="0"/>
              <a:t>verwendet, dann</a:t>
            </a:r>
          </a:p>
          <a:p>
            <a:r>
              <a:rPr lang="de-DE" sz="2800" dirty="0" smtClean="0"/>
              <a:t>über </a:t>
            </a:r>
            <a:r>
              <a:rPr lang="de-DE" sz="2800" dirty="0" err="1" smtClean="0">
                <a:solidFill>
                  <a:schemeClr val="accent1">
                    <a:lumMod val="50000"/>
                  </a:schemeClr>
                </a:solidFill>
              </a:rPr>
              <a:t>internalRepr</a:t>
            </a:r>
            <a:r>
              <a:rPr lang="de-DE" sz="2800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sz="2800" dirty="0" err="1" smtClean="0">
                <a:solidFill>
                  <a:schemeClr val="accent1">
                    <a:lumMod val="50000"/>
                  </a:schemeClr>
                </a:solidFill>
              </a:rPr>
              <a:t>pq</a:t>
            </a:r>
            <a:r>
              <a:rPr lang="de-DE" sz="2800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de-DE" sz="2800" dirty="0" smtClean="0"/>
              <a:t> referenziert</a:t>
            </a:r>
            <a:endParaRPr lang="de-DE" sz="2800" dirty="0"/>
          </a:p>
        </p:txBody>
      </p:sp>
      <p:cxnSp>
        <p:nvCxnSpPr>
          <p:cNvPr id="16" name="Gerade Verbindung mit Pfeil 15"/>
          <p:cNvCxnSpPr/>
          <p:nvPr/>
        </p:nvCxnSpPr>
        <p:spPr>
          <a:xfrm>
            <a:off x="2699792" y="4563125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2699792" y="4779149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699792" y="499517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4067944" y="4419109"/>
            <a:ext cx="3530144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800" dirty="0" smtClean="0"/>
              <a:t>möglicherweise viele</a:t>
            </a:r>
            <a:br>
              <a:rPr lang="de-DE" sz="2800" dirty="0" smtClean="0"/>
            </a:br>
            <a:r>
              <a:rPr lang="de-DE" sz="2800" dirty="0" smtClean="0"/>
              <a:t>weitere Informationen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0215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14" grpId="0" animBg="1"/>
      <p:bldP spid="20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B1E7DF-7A92-8E4F-83C3-35946CC4B053}" type="slidenum">
              <a:rPr lang="de-DE"/>
              <a:pPr>
                <a:defRPr/>
              </a:pPr>
              <a:t>40</a:t>
            </a:fld>
            <a:endParaRPr lang="de-DE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>
                <a:cs typeface="+mj-cs"/>
              </a:rPr>
              <a:t>Operationen auf Binomial-Heaps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de-DE" dirty="0" smtClean="0"/>
              <a:t>Sei </a:t>
            </a:r>
            <a:r>
              <a:rPr lang="de-DE" dirty="0" smtClean="0">
                <a:solidFill>
                  <a:schemeClr val="hlink"/>
                </a:solidFill>
              </a:rPr>
              <a:t>B</a:t>
            </a:r>
            <a:r>
              <a:rPr lang="de-DE" baseline="-25000" dirty="0" smtClean="0">
                <a:solidFill>
                  <a:schemeClr val="hlink"/>
                </a:solidFill>
              </a:rPr>
              <a:t>i</a:t>
            </a:r>
            <a:r>
              <a:rPr lang="de-DE" dirty="0">
                <a:solidFill>
                  <a:schemeClr val="hlink"/>
                </a:solidFill>
              </a:rPr>
              <a:t>:</a:t>
            </a:r>
            <a:r>
              <a:rPr lang="de-DE" dirty="0"/>
              <a:t> Binomial-Baum mit Rang </a:t>
            </a:r>
            <a:r>
              <a:rPr lang="de-DE" dirty="0" smtClean="0">
                <a:solidFill>
                  <a:schemeClr val="hlink"/>
                </a:solidFill>
              </a:rPr>
              <a:t>i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de-DE" dirty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 err="1" smtClean="0">
                <a:solidFill>
                  <a:schemeClr val="accent2"/>
                </a:solidFill>
              </a:rPr>
              <a:t>merge</a:t>
            </a:r>
            <a:r>
              <a:rPr lang="de-DE" dirty="0" smtClean="0"/>
              <a:t>(</a:t>
            </a:r>
            <a:r>
              <a:rPr lang="de-DE" dirty="0" err="1" smtClean="0"/>
              <a:t>pq</a:t>
            </a:r>
            <a:r>
              <a:rPr lang="de-DE" dirty="0" smtClean="0"/>
              <a:t>, </a:t>
            </a:r>
            <a:r>
              <a:rPr lang="de-DE" dirty="0" err="1" smtClean="0"/>
              <a:t>pq</a:t>
            </a:r>
            <a:r>
              <a:rPr lang="de-DE" dirty="0" smtClean="0"/>
              <a:t>‘):</a:t>
            </a:r>
            <a:r>
              <a:rPr lang="de-DE" dirty="0">
                <a:cs typeface="+mn-cs"/>
              </a:rPr>
              <a:t> </a:t>
            </a:r>
            <a:r>
              <a:rPr lang="de-DE" dirty="0" smtClean="0">
                <a:cs typeface="+mn-cs"/>
              </a:rPr>
              <a:t>Aufwand für </a:t>
            </a:r>
            <a:r>
              <a:rPr lang="de-DE" dirty="0" err="1" smtClean="0">
                <a:cs typeface="+mn-cs"/>
              </a:rPr>
              <a:t>Merge</a:t>
            </a:r>
            <a:r>
              <a:rPr lang="de-DE" dirty="0" smtClean="0">
                <a:cs typeface="+mn-cs"/>
              </a:rPr>
              <a:t>-Operation: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O(log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)</a:t>
            </a:r>
            <a:endParaRPr lang="de-DE" sz="1600" dirty="0" smtClean="0">
              <a:solidFill>
                <a:schemeClr val="hlink"/>
              </a:solidFill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 err="1" smtClean="0">
                <a:solidFill>
                  <a:schemeClr val="accent2"/>
                </a:solidFill>
                <a:cs typeface="+mn-cs"/>
              </a:rPr>
              <a:t>insert</a:t>
            </a:r>
            <a:r>
              <a:rPr lang="de-DE" dirty="0" smtClean="0">
                <a:cs typeface="+mn-cs"/>
              </a:rPr>
              <a:t>(</a:t>
            </a:r>
            <a:r>
              <a:rPr lang="de-DE" dirty="0" err="1" smtClean="0">
                <a:cs typeface="+mn-cs"/>
              </a:rPr>
              <a:t>e</a:t>
            </a:r>
            <a:r>
              <a:rPr lang="de-DE" dirty="0" smtClean="0">
                <a:cs typeface="+mn-cs"/>
              </a:rPr>
              <a:t>, </a:t>
            </a:r>
            <a:r>
              <a:rPr lang="de-DE" dirty="0" err="1" smtClean="0">
                <a:cs typeface="+mn-cs"/>
              </a:rPr>
              <a:t>pq</a:t>
            </a:r>
            <a:r>
              <a:rPr lang="de-DE" dirty="0" smtClean="0">
                <a:cs typeface="+mn-cs"/>
              </a:rPr>
              <a:t>): </a:t>
            </a:r>
            <a:r>
              <a:rPr lang="de-DE" dirty="0" err="1" smtClean="0">
                <a:cs typeface="+mn-cs"/>
              </a:rPr>
              <a:t>Merge</a:t>
            </a:r>
            <a:r>
              <a:rPr lang="de-DE" dirty="0" smtClean="0">
                <a:cs typeface="+mn-cs"/>
              </a:rPr>
              <a:t> mit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B</a:t>
            </a:r>
            <a:r>
              <a:rPr lang="de-DE" baseline="-25000" dirty="0" smtClean="0">
                <a:solidFill>
                  <a:schemeClr val="hlink"/>
                </a:solidFill>
                <a:cs typeface="+mn-cs"/>
              </a:rPr>
              <a:t>0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,</a:t>
            </a:r>
            <a:r>
              <a:rPr lang="de-DE" dirty="0" smtClean="0">
                <a:cs typeface="+mn-cs"/>
              </a:rPr>
              <a:t> Zeit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O(log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 smtClean="0">
                <a:solidFill>
                  <a:schemeClr val="accent2"/>
                </a:solidFill>
                <a:cs typeface="+mn-cs"/>
              </a:rPr>
              <a:t>min</a:t>
            </a:r>
            <a:r>
              <a:rPr lang="de-DE" dirty="0" smtClean="0">
                <a:cs typeface="+mn-cs"/>
              </a:rPr>
              <a:t>: spezieller Zeiger, Zeit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O(1)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 err="1" smtClean="0">
                <a:solidFill>
                  <a:schemeClr val="accent2"/>
                </a:solidFill>
                <a:cs typeface="+mn-cs"/>
              </a:rPr>
              <a:t>deleteMin</a:t>
            </a:r>
            <a:r>
              <a:rPr lang="de-DE" dirty="0" smtClean="0">
                <a:cs typeface="+mn-cs"/>
              </a:rPr>
              <a:t>: sei Minimum in Wurzel von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B</a:t>
            </a:r>
            <a:r>
              <a:rPr lang="de-DE" baseline="-25000" dirty="0" smtClean="0">
                <a:solidFill>
                  <a:schemeClr val="hlink"/>
                </a:solidFill>
                <a:cs typeface="+mn-cs"/>
              </a:rPr>
              <a:t>i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,</a:t>
            </a:r>
            <a:r>
              <a:rPr lang="de-DE" dirty="0" smtClean="0">
                <a:cs typeface="+mn-cs"/>
              </a:rPr>
              <a:t>  </a:t>
            </a:r>
            <a:br>
              <a:rPr lang="de-DE" dirty="0" smtClean="0">
                <a:cs typeface="+mn-cs"/>
              </a:rPr>
            </a:br>
            <a:r>
              <a:rPr lang="de-DE" dirty="0" smtClean="0">
                <a:cs typeface="+mn-cs"/>
              </a:rPr>
              <a:t>Löschen von Minimum: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B</a:t>
            </a:r>
            <a:r>
              <a:rPr lang="de-DE" baseline="-25000" dirty="0" smtClean="0">
                <a:solidFill>
                  <a:schemeClr val="hlink"/>
                </a:solidFill>
                <a:cs typeface="+mn-cs"/>
              </a:rPr>
              <a:t>i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en-US" dirty="0" smtClean="0">
                <a:solidFill>
                  <a:schemeClr val="hlink"/>
                </a:solidFill>
                <a:latin typeface="cmsy10" charset="0"/>
                <a:cs typeface="+mn-cs"/>
              </a:rPr>
              <a:t>→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 B</a:t>
            </a:r>
            <a:r>
              <a:rPr lang="de-DE" baseline="-25000" dirty="0" smtClean="0">
                <a:solidFill>
                  <a:schemeClr val="hlink"/>
                </a:solidFill>
                <a:cs typeface="+mn-cs"/>
              </a:rPr>
              <a:t>0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,…,B</a:t>
            </a:r>
            <a:r>
              <a:rPr lang="de-DE" baseline="-25000" dirty="0" smtClean="0">
                <a:solidFill>
                  <a:schemeClr val="hlink"/>
                </a:solidFill>
                <a:cs typeface="+mn-cs"/>
              </a:rPr>
              <a:t>i-1.</a:t>
            </a:r>
            <a:r>
              <a:rPr lang="de-DE" dirty="0" smtClean="0">
                <a:cs typeface="+mn-cs"/>
              </a:rPr>
              <a:t> Diese </a:t>
            </a:r>
            <a:r>
              <a:rPr lang="de-DE" dirty="0" err="1" smtClean="0">
                <a:cs typeface="+mn-cs"/>
              </a:rPr>
              <a:t>zurückmergen</a:t>
            </a:r>
            <a:r>
              <a:rPr lang="de-DE" dirty="0" smtClean="0">
                <a:cs typeface="+mn-cs"/>
              </a:rPr>
              <a:t> in Binomial-Heap. Zeit dafür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O(log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).</a:t>
            </a:r>
          </a:p>
        </p:txBody>
      </p:sp>
      <p:sp>
        <p:nvSpPr>
          <p:cNvPr id="5" name="Rechteck 4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90F04D-14B1-054A-95E9-1FDCB90343C7}" type="slidenum">
              <a:rPr lang="de-DE"/>
              <a:pPr>
                <a:defRPr/>
              </a:pPr>
              <a:t>41</a:t>
            </a:fld>
            <a:endParaRPr lang="de-DE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>
                <a:cs typeface="+mj-cs"/>
              </a:rPr>
              <a:t>Binomial-Heap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err="1" smtClean="0">
                <a:solidFill>
                  <a:schemeClr val="accent2"/>
                </a:solidFill>
                <a:cs typeface="+mn-cs"/>
              </a:rPr>
              <a:t>decreaseKey</a:t>
            </a:r>
            <a:r>
              <a:rPr lang="de-DE" dirty="0" smtClean="0">
                <a:cs typeface="+mn-cs"/>
              </a:rPr>
              <a:t>(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,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pq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,</a:t>
            </a:r>
            <a:r>
              <a:rPr lang="de-DE" dirty="0" smtClean="0">
                <a:cs typeface="+mn-cs"/>
              </a:rPr>
              <a:t> </a:t>
            </a:r>
            <a:r>
              <a:rPr lang="de-DE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de-DE" dirty="0" smtClean="0">
                <a:cs typeface="+mn-cs"/>
              </a:rPr>
              <a:t>): </a:t>
            </a:r>
            <a:r>
              <a:rPr lang="de-DE" dirty="0" err="1" smtClean="0">
                <a:solidFill>
                  <a:schemeClr val="accent2"/>
                </a:solidFill>
                <a:cs typeface="+mn-cs"/>
              </a:rPr>
              <a:t>siftUp</a:t>
            </a:r>
            <a:r>
              <a:rPr lang="de-DE" dirty="0" smtClean="0">
                <a:cs typeface="+mn-cs"/>
              </a:rPr>
              <a:t>-Operation in Binomial-Baum von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 smtClean="0">
                <a:cs typeface="+mn-cs"/>
              </a:rPr>
              <a:t>und aktualisierte min-Zeiger. Zeit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O(log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)</a:t>
            </a:r>
          </a:p>
          <a:p>
            <a:pPr eaLnBrk="1" hangingPunct="1">
              <a:defRPr/>
            </a:pPr>
            <a:endParaRPr lang="de-DE" sz="1800" dirty="0" smtClean="0">
              <a:solidFill>
                <a:schemeClr val="accent2"/>
              </a:solidFill>
              <a:cs typeface="+mn-cs"/>
            </a:endParaRPr>
          </a:p>
          <a:p>
            <a:pPr eaLnBrk="1" hangingPunct="1">
              <a:defRPr/>
            </a:pPr>
            <a:r>
              <a:rPr lang="de-DE" dirty="0" err="1" smtClean="0">
                <a:solidFill>
                  <a:schemeClr val="accent2"/>
                </a:solidFill>
                <a:cs typeface="+mn-cs"/>
              </a:rPr>
              <a:t>delete</a:t>
            </a:r>
            <a:r>
              <a:rPr lang="de-DE" dirty="0" smtClean="0">
                <a:cs typeface="+mn-cs"/>
              </a:rPr>
              <a:t>(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,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pq</a:t>
            </a:r>
            <a:r>
              <a:rPr lang="de-DE" dirty="0" smtClean="0">
                <a:cs typeface="+mn-cs"/>
              </a:rPr>
              <a:t>): (min-Zeiger zeigt nicht auf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 smtClean="0">
                <a:cs typeface="+mn-cs"/>
              </a:rPr>
              <a:t>) setze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key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(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):= -</a:t>
            </a:r>
            <a:r>
              <a:rPr lang="en-US" dirty="0" smtClean="0">
                <a:solidFill>
                  <a:schemeClr val="hlink"/>
                </a:solidFill>
                <a:latin typeface="cmsy10" charset="0"/>
                <a:cs typeface="+mn-cs"/>
              </a:rPr>
              <a:t>∞</a:t>
            </a:r>
            <a:r>
              <a:rPr lang="de-DE" dirty="0" smtClean="0">
                <a:cs typeface="+mn-cs"/>
              </a:rPr>
              <a:t> und wende </a:t>
            </a:r>
            <a:r>
              <a:rPr lang="de-DE" dirty="0" err="1" smtClean="0">
                <a:solidFill>
                  <a:schemeClr val="accent2"/>
                </a:solidFill>
                <a:cs typeface="+mn-cs"/>
              </a:rPr>
              <a:t>siftUp</a:t>
            </a:r>
            <a:r>
              <a:rPr lang="de-DE" dirty="0" smtClean="0">
                <a:cs typeface="+mn-cs"/>
              </a:rPr>
              <a:t>-Operation auf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 smtClean="0">
                <a:cs typeface="+mn-cs"/>
              </a:rPr>
              <a:t> an, bis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 smtClean="0">
                <a:cs typeface="+mn-cs"/>
              </a:rPr>
              <a:t> in der Wurzel; dann weiter wie bei </a:t>
            </a:r>
            <a:r>
              <a:rPr lang="de-DE" dirty="0" err="1" smtClean="0">
                <a:solidFill>
                  <a:schemeClr val="accent2"/>
                </a:solidFill>
                <a:cs typeface="+mn-cs"/>
              </a:rPr>
              <a:t>deleteMin</a:t>
            </a:r>
            <a:r>
              <a:rPr lang="de-DE" dirty="0" smtClean="0">
                <a:cs typeface="+mn-cs"/>
              </a:rPr>
              <a:t>. </a:t>
            </a:r>
            <a:br>
              <a:rPr lang="de-DE" dirty="0" smtClean="0">
                <a:cs typeface="+mn-cs"/>
              </a:rPr>
            </a:br>
            <a:r>
              <a:rPr lang="de-DE" dirty="0" smtClean="0">
                <a:cs typeface="+mn-cs"/>
              </a:rPr>
              <a:t>Zeit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O(log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)</a:t>
            </a:r>
            <a:r>
              <a:rPr lang="de-DE" dirty="0" smtClean="0">
                <a:cs typeface="+mn-cs"/>
              </a:rPr>
              <a:t> </a:t>
            </a:r>
          </a:p>
        </p:txBody>
      </p:sp>
      <p:sp>
        <p:nvSpPr>
          <p:cNvPr id="5" name="Rechteck 4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Zusammenfassung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  <p:graphicFrame>
        <p:nvGraphicFramePr>
          <p:cNvPr id="5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231504"/>
              </p:ext>
            </p:extLst>
          </p:nvPr>
        </p:nvGraphicFramePr>
        <p:xfrm>
          <a:off x="684213" y="1556792"/>
          <a:ext cx="7704137" cy="4064001"/>
        </p:xfrm>
        <a:graphic>
          <a:graphicData uri="http://schemas.openxmlformats.org/drawingml/2006/table">
            <a:tbl>
              <a:tblPr/>
              <a:tblGrid>
                <a:gridCol w="2376487"/>
                <a:gridCol w="2635250"/>
                <a:gridCol w="2692400"/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Laufzeit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Binärer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Heap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Binomial-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Heap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insert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deleteMin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delete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decreaseKey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(log n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merge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(n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053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Zusammenfassung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  <p:graphicFrame>
        <p:nvGraphicFramePr>
          <p:cNvPr id="5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562344"/>
              </p:ext>
            </p:extLst>
          </p:nvPr>
        </p:nvGraphicFramePr>
        <p:xfrm>
          <a:off x="684213" y="1556792"/>
          <a:ext cx="7704137" cy="4064001"/>
        </p:xfrm>
        <a:graphic>
          <a:graphicData uri="http://schemas.openxmlformats.org/drawingml/2006/table">
            <a:tbl>
              <a:tblPr/>
              <a:tblGrid>
                <a:gridCol w="2376487"/>
                <a:gridCol w="2635250"/>
                <a:gridCol w="2692400"/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Laufzeit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Binärer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Heap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Binomial-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Heap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insert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deleteMin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delete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decreaseKey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(log n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merge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(n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58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36233E-9B07-9C4D-9AA7-A3205EED5F14}" type="slidenum">
              <a:rPr lang="de-DE"/>
              <a:pPr>
                <a:defRPr/>
              </a:pPr>
              <a:t>44</a:t>
            </a:fld>
            <a:endParaRPr lang="de-DE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Datenstruktur</a:t>
            </a:r>
            <a:r>
              <a:rPr lang="en-US" dirty="0" smtClean="0">
                <a:cs typeface="+mj-cs"/>
              </a:rPr>
              <a:t> Fibonacci-Heap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Baut</a:t>
            </a:r>
            <a:r>
              <a:rPr lang="en-US" dirty="0" smtClean="0">
                <a:cs typeface="+mn-cs"/>
              </a:rPr>
              <a:t> auf Binomial-</a:t>
            </a:r>
            <a:r>
              <a:rPr lang="en-US" dirty="0" err="1" smtClean="0">
                <a:cs typeface="+mn-cs"/>
              </a:rPr>
              <a:t>Bäumen</a:t>
            </a:r>
            <a:r>
              <a:rPr lang="en-US" dirty="0" smtClean="0">
                <a:cs typeface="+mn-cs"/>
              </a:rPr>
              <a:t> auf, </a:t>
            </a:r>
            <a:br>
              <a:rPr lang="en-US" dirty="0" smtClean="0">
                <a:cs typeface="+mn-cs"/>
              </a:rPr>
            </a:br>
            <a:r>
              <a:rPr lang="en-US" dirty="0" err="1" smtClean="0">
                <a:cs typeface="+mn-cs"/>
              </a:rPr>
              <a:t>aber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erlaubt</a:t>
            </a:r>
            <a:r>
              <a:rPr lang="en-US" dirty="0" smtClean="0">
                <a:cs typeface="+mn-cs"/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lazy merge </a:t>
            </a:r>
            <a:r>
              <a:rPr lang="en-US" dirty="0" smtClean="0">
                <a:cs typeface="+mn-cs"/>
              </a:rPr>
              <a:t>und </a:t>
            </a:r>
            <a:r>
              <a:rPr lang="en-US" dirty="0" smtClean="0">
                <a:solidFill>
                  <a:srgbClr val="3C8C93"/>
                </a:solidFill>
                <a:cs typeface="+mn-cs"/>
              </a:rPr>
              <a:t>lazy delete</a:t>
            </a:r>
            <a:r>
              <a:rPr lang="en-US" dirty="0" smtClean="0">
                <a:cs typeface="+mn-cs"/>
              </a:rPr>
              <a:t>.</a:t>
            </a:r>
          </a:p>
          <a:p>
            <a:pPr eaLnBrk="1" hangingPunct="1">
              <a:defRPr/>
            </a:pPr>
            <a:endParaRPr lang="en-US" dirty="0" smtClean="0">
              <a:solidFill>
                <a:schemeClr val="accent2"/>
              </a:solidFill>
              <a:cs typeface="+mn-cs"/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chemeClr val="accent2"/>
                </a:solidFill>
                <a:cs typeface="+mn-cs"/>
              </a:rPr>
              <a:t>Lazy merge</a:t>
            </a:r>
            <a:r>
              <a:rPr lang="en-US" dirty="0" smtClean="0">
                <a:cs typeface="+mn-cs"/>
              </a:rPr>
              <a:t>: </a:t>
            </a:r>
            <a:r>
              <a:rPr lang="en-US" dirty="0" err="1" smtClean="0">
                <a:cs typeface="+mn-cs"/>
              </a:rPr>
              <a:t>keine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Verschmelzung</a:t>
            </a:r>
            <a:r>
              <a:rPr lang="en-US" dirty="0" smtClean="0">
                <a:cs typeface="+mn-cs"/>
              </a:rPr>
              <a:t> von Binomial-</a:t>
            </a:r>
            <a:r>
              <a:rPr lang="en-US" dirty="0" err="1" smtClean="0">
                <a:cs typeface="+mn-cs"/>
              </a:rPr>
              <a:t>Bäumen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gleichen</a:t>
            </a:r>
            <a:r>
              <a:rPr lang="en-US" dirty="0" smtClean="0">
                <a:cs typeface="+mn-cs"/>
              </a:rPr>
              <a:t> Ranges </a:t>
            </a:r>
            <a:r>
              <a:rPr lang="en-US" dirty="0" err="1" smtClean="0">
                <a:cs typeface="+mn-cs"/>
              </a:rPr>
              <a:t>bei</a:t>
            </a:r>
            <a:r>
              <a:rPr lang="en-US" dirty="0" smtClean="0">
                <a:cs typeface="+mn-cs"/>
              </a:rPr>
              <a:t> merge, </a:t>
            </a:r>
            <a:r>
              <a:rPr lang="en-US" dirty="0" err="1" smtClean="0">
                <a:cs typeface="+mn-cs"/>
              </a:rPr>
              <a:t>nur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Verkettung</a:t>
            </a:r>
            <a:r>
              <a:rPr lang="en-US" dirty="0" smtClean="0">
                <a:cs typeface="+mn-cs"/>
              </a:rPr>
              <a:t> </a:t>
            </a:r>
            <a:br>
              <a:rPr lang="en-US" dirty="0" smtClean="0">
                <a:cs typeface="+mn-cs"/>
              </a:rPr>
            </a:br>
            <a:r>
              <a:rPr lang="en-US" dirty="0" smtClean="0">
                <a:cs typeface="+mn-cs"/>
              </a:rPr>
              <a:t>der </a:t>
            </a:r>
            <a:r>
              <a:rPr lang="en-US" dirty="0" err="1" smtClean="0">
                <a:cs typeface="+mn-cs"/>
              </a:rPr>
              <a:t>Wurzellisten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solidFill>
                <a:schemeClr val="accent2"/>
              </a:solidFill>
              <a:cs typeface="+mn-cs"/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chemeClr val="accent2"/>
                </a:solidFill>
                <a:cs typeface="+mn-cs"/>
              </a:rPr>
              <a:t>Lazy delete</a:t>
            </a:r>
            <a:r>
              <a:rPr lang="en-US" dirty="0" smtClean="0">
                <a:cs typeface="+mn-cs"/>
              </a:rPr>
              <a:t>: </a:t>
            </a:r>
            <a:r>
              <a:rPr lang="en-US" dirty="0" err="1" smtClean="0">
                <a:cs typeface="+mn-cs"/>
              </a:rPr>
              <a:t>erzeugt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unvollständige</a:t>
            </a:r>
            <a:r>
              <a:rPr lang="en-US" dirty="0" smtClean="0">
                <a:cs typeface="+mn-cs"/>
              </a:rPr>
              <a:t> Binomial-</a:t>
            </a:r>
            <a:r>
              <a:rPr lang="en-US" dirty="0" err="1" smtClean="0">
                <a:cs typeface="+mn-cs"/>
              </a:rPr>
              <a:t>Bäume</a:t>
            </a:r>
            <a:endParaRPr lang="en-US" dirty="0" smtClean="0"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en-US" dirty="0" smtClean="0"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en-US" dirty="0" smtClean="0">
              <a:cs typeface="+mn-cs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2339752" y="602302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Michael L. </a:t>
            </a:r>
            <a:r>
              <a:rPr lang="de-DE" sz="1200" dirty="0" err="1">
                <a:solidFill>
                  <a:srgbClr val="0000FF"/>
                </a:solidFill>
              </a:rPr>
              <a:t>Fredman</a:t>
            </a:r>
            <a:r>
              <a:rPr lang="de-DE" sz="1200" dirty="0">
                <a:solidFill>
                  <a:srgbClr val="0000FF"/>
                </a:solidFill>
              </a:rPr>
              <a:t>, Robert E. </a:t>
            </a:r>
            <a:r>
              <a:rPr lang="de-DE" sz="1200" dirty="0" err="1">
                <a:solidFill>
                  <a:srgbClr val="0000FF"/>
                </a:solidFill>
              </a:rPr>
              <a:t>Tarjan</a:t>
            </a:r>
            <a:r>
              <a:rPr lang="de-DE" sz="1200" dirty="0">
                <a:solidFill>
                  <a:srgbClr val="0000FF"/>
                </a:solidFill>
              </a:rPr>
              <a:t>: </a:t>
            </a:r>
            <a:r>
              <a:rPr lang="de-DE" sz="1200" dirty="0" err="1">
                <a:solidFill>
                  <a:srgbClr val="0000FF"/>
                </a:solidFill>
              </a:rPr>
              <a:t>Fibonacci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heaps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and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their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uses</a:t>
            </a:r>
            <a:r>
              <a:rPr lang="de-DE" sz="1200" dirty="0">
                <a:solidFill>
                  <a:srgbClr val="0000FF"/>
                </a:solidFill>
              </a:rPr>
              <a:t> in </a:t>
            </a:r>
            <a:r>
              <a:rPr lang="de-DE" sz="1200" dirty="0" err="1">
                <a:solidFill>
                  <a:srgbClr val="0000FF"/>
                </a:solidFill>
              </a:rPr>
              <a:t>improved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network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optimization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algorithms</a:t>
            </a:r>
            <a:r>
              <a:rPr lang="de-DE" sz="1200" dirty="0">
                <a:solidFill>
                  <a:srgbClr val="0000FF"/>
                </a:solidFill>
              </a:rPr>
              <a:t>. In: Journal of </a:t>
            </a:r>
            <a:r>
              <a:rPr lang="de-DE" sz="1200" dirty="0" err="1">
                <a:solidFill>
                  <a:srgbClr val="0000FF"/>
                </a:solidFill>
              </a:rPr>
              <a:t>the</a:t>
            </a:r>
            <a:r>
              <a:rPr lang="de-DE" sz="1200" dirty="0">
                <a:solidFill>
                  <a:srgbClr val="0000FF"/>
                </a:solidFill>
              </a:rPr>
              <a:t> ACM. 34, Nr. 3, S. 596–615, </a:t>
            </a:r>
            <a:r>
              <a:rPr lang="de-DE" sz="1200" b="1" dirty="0">
                <a:solidFill>
                  <a:srgbClr val="FF0000"/>
                </a:solidFill>
              </a:rPr>
              <a:t>1987</a:t>
            </a:r>
          </a:p>
        </p:txBody>
      </p:sp>
      <p:sp>
        <p:nvSpPr>
          <p:cNvPr id="4" name="Rechteck 3"/>
          <p:cNvSpPr/>
          <p:nvPr/>
        </p:nvSpPr>
        <p:spPr>
          <a:xfrm>
            <a:off x="2351964" y="5524248"/>
            <a:ext cx="43924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/>
              <a:t>Der Name </a:t>
            </a:r>
            <a:r>
              <a:rPr lang="de-DE" sz="1200" dirty="0"/>
              <a:t>rührt von der Analyse der Datenstruktur her, bei der </a:t>
            </a:r>
            <a:r>
              <a:rPr lang="de-DE" sz="1200" dirty="0" err="1"/>
              <a:t>Fibonacci</a:t>
            </a:r>
            <a:r>
              <a:rPr lang="de-DE" sz="1200" dirty="0"/>
              <a:t>-Zahlen eine große Rolle </a:t>
            </a:r>
            <a:r>
              <a:rPr lang="de-DE" sz="1200" dirty="0" smtClean="0"/>
              <a:t>spielen (wird nachher deutlich)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0F8C21-BECC-4249-85A4-4A7BA1ED6466}" type="slidenum">
              <a:rPr lang="de-DE"/>
              <a:pPr>
                <a:defRPr/>
              </a:pPr>
              <a:t>45</a:t>
            </a:fld>
            <a:endParaRPr lang="de-DE"/>
          </a:p>
        </p:txBody>
      </p:sp>
      <p:sp>
        <p:nvSpPr>
          <p:cNvPr id="194579" name="Line 19"/>
          <p:cNvSpPr>
            <a:spLocks noChangeShapeType="1"/>
          </p:cNvSpPr>
          <p:nvPr/>
        </p:nvSpPr>
        <p:spPr bwMode="auto">
          <a:xfrm>
            <a:off x="1042988" y="2708275"/>
            <a:ext cx="7345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Fibonacci-Heap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smtClean="0">
                <a:cs typeface="+mn-cs"/>
              </a:rPr>
              <a:t>Baum in Binomial-Heap: </a:t>
            </a:r>
            <a:r>
              <a:rPr lang="en-US" dirty="0" err="1" smtClean="0">
                <a:cs typeface="+mn-cs"/>
              </a:rPr>
              <a:t>Zentrale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Invariante</a:t>
            </a:r>
            <a:r>
              <a:rPr lang="en-US" dirty="0" smtClean="0">
                <a:cs typeface="+mn-cs"/>
              </a:rPr>
              <a:t> </a:t>
            </a:r>
            <a:br>
              <a:rPr lang="en-US" dirty="0" smtClean="0">
                <a:cs typeface="+mn-cs"/>
              </a:rPr>
            </a:br>
            <a:r>
              <a:rPr lang="en-US" dirty="0" smtClean="0">
                <a:solidFill>
                  <a:srgbClr val="FF0000"/>
                </a:solidFill>
                <a:cs typeface="+mn-cs"/>
              </a:rPr>
              <a:t>Rang = </a:t>
            </a:r>
            <a:r>
              <a:rPr lang="en-US" dirty="0" err="1" smtClean="0">
                <a:solidFill>
                  <a:srgbClr val="FF0000"/>
                </a:solidFill>
                <a:cs typeface="+mn-cs"/>
              </a:rPr>
              <a:t>Anzahl</a:t>
            </a:r>
            <a:r>
              <a:rPr lang="en-US" dirty="0" smtClean="0">
                <a:solidFill>
                  <a:srgbClr val="FF0000"/>
                </a:solidFill>
                <a:cs typeface="+mn-cs"/>
              </a:rPr>
              <a:t> der Kinder des </a:t>
            </a:r>
            <a:r>
              <a:rPr lang="en-US" dirty="0" err="1" smtClean="0">
                <a:solidFill>
                  <a:srgbClr val="FF0000"/>
                </a:solidFill>
                <a:cs typeface="+mn-cs"/>
              </a:rPr>
              <a:t>Wurzelknotens</a:t>
            </a:r>
            <a:endParaRPr lang="en-US" dirty="0" smtClean="0">
              <a:solidFill>
                <a:srgbClr val="FF0000"/>
              </a:solidFill>
              <a:cs typeface="+mn-cs"/>
            </a:endParaRPr>
          </a:p>
        </p:txBody>
      </p:sp>
      <p:sp>
        <p:nvSpPr>
          <p:cNvPr id="194564" name="Oval 4"/>
          <p:cNvSpPr>
            <a:spLocks noChangeArrowheads="1"/>
          </p:cNvSpPr>
          <p:nvPr/>
        </p:nvSpPr>
        <p:spPr bwMode="auto">
          <a:xfrm>
            <a:off x="6227763" y="2492375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94565" name="Oval 5"/>
          <p:cNvSpPr>
            <a:spLocks noChangeArrowheads="1"/>
          </p:cNvSpPr>
          <p:nvPr/>
        </p:nvSpPr>
        <p:spPr bwMode="auto">
          <a:xfrm>
            <a:off x="6227763" y="3500438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194566" name="Line 6"/>
          <p:cNvSpPr>
            <a:spLocks noChangeShapeType="1"/>
          </p:cNvSpPr>
          <p:nvPr/>
        </p:nvSpPr>
        <p:spPr bwMode="auto">
          <a:xfrm>
            <a:off x="6443663" y="2924175"/>
            <a:ext cx="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4567" name="Oval 7"/>
          <p:cNvSpPr>
            <a:spLocks noChangeArrowheads="1"/>
          </p:cNvSpPr>
          <p:nvPr/>
        </p:nvSpPr>
        <p:spPr bwMode="auto">
          <a:xfrm>
            <a:off x="5219700" y="3500438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194568" name="Oval 8"/>
          <p:cNvSpPr>
            <a:spLocks noChangeArrowheads="1"/>
          </p:cNvSpPr>
          <p:nvPr/>
        </p:nvSpPr>
        <p:spPr bwMode="auto">
          <a:xfrm>
            <a:off x="5219700" y="4437063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194569" name="Line 9"/>
          <p:cNvSpPr>
            <a:spLocks noChangeShapeType="1"/>
          </p:cNvSpPr>
          <p:nvPr/>
        </p:nvSpPr>
        <p:spPr bwMode="auto">
          <a:xfrm>
            <a:off x="5435600" y="3932238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4570" name="Line 10"/>
          <p:cNvSpPr>
            <a:spLocks noChangeShapeType="1"/>
          </p:cNvSpPr>
          <p:nvPr/>
        </p:nvSpPr>
        <p:spPr bwMode="auto">
          <a:xfrm flipH="1">
            <a:off x="5578475" y="2852738"/>
            <a:ext cx="720725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4571" name="Oval 11"/>
          <p:cNvSpPr>
            <a:spLocks noChangeArrowheads="1"/>
          </p:cNvSpPr>
          <p:nvPr/>
        </p:nvSpPr>
        <p:spPr bwMode="auto">
          <a:xfrm>
            <a:off x="4283075" y="3500438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94572" name="Oval 12"/>
          <p:cNvSpPr>
            <a:spLocks noChangeArrowheads="1"/>
          </p:cNvSpPr>
          <p:nvPr/>
        </p:nvSpPr>
        <p:spPr bwMode="auto">
          <a:xfrm>
            <a:off x="4283075" y="4508500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</a:p>
        </p:txBody>
      </p:sp>
      <p:sp>
        <p:nvSpPr>
          <p:cNvPr id="194573" name="Line 13"/>
          <p:cNvSpPr>
            <a:spLocks noChangeShapeType="1"/>
          </p:cNvSpPr>
          <p:nvPr/>
        </p:nvSpPr>
        <p:spPr bwMode="auto">
          <a:xfrm>
            <a:off x="4498975" y="3932238"/>
            <a:ext cx="0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4574" name="Oval 14"/>
          <p:cNvSpPr>
            <a:spLocks noChangeArrowheads="1"/>
          </p:cNvSpPr>
          <p:nvPr/>
        </p:nvSpPr>
        <p:spPr bwMode="auto">
          <a:xfrm>
            <a:off x="3275013" y="4508500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20</a:t>
            </a:r>
          </a:p>
        </p:txBody>
      </p:sp>
      <p:sp>
        <p:nvSpPr>
          <p:cNvPr id="194575" name="Oval 15"/>
          <p:cNvSpPr>
            <a:spLocks noChangeArrowheads="1"/>
          </p:cNvSpPr>
          <p:nvPr/>
        </p:nvSpPr>
        <p:spPr bwMode="auto">
          <a:xfrm>
            <a:off x="3275013" y="5445125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24</a:t>
            </a:r>
          </a:p>
        </p:txBody>
      </p:sp>
      <p:sp>
        <p:nvSpPr>
          <p:cNvPr id="194576" name="Line 16"/>
          <p:cNvSpPr>
            <a:spLocks noChangeShapeType="1"/>
          </p:cNvSpPr>
          <p:nvPr/>
        </p:nvSpPr>
        <p:spPr bwMode="auto">
          <a:xfrm>
            <a:off x="3490913" y="4940300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4577" name="Line 17"/>
          <p:cNvSpPr>
            <a:spLocks noChangeShapeType="1"/>
          </p:cNvSpPr>
          <p:nvPr/>
        </p:nvSpPr>
        <p:spPr bwMode="auto">
          <a:xfrm flipH="1">
            <a:off x="3633788" y="3860800"/>
            <a:ext cx="720725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4578" name="Line 18"/>
          <p:cNvSpPr>
            <a:spLocks noChangeShapeType="1"/>
          </p:cNvSpPr>
          <p:nvPr/>
        </p:nvSpPr>
        <p:spPr bwMode="auto">
          <a:xfrm flipV="1">
            <a:off x="4643438" y="2779713"/>
            <a:ext cx="1584325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  <p:sp>
        <p:nvSpPr>
          <p:cNvPr id="2" name="Textfeld 1"/>
          <p:cNvSpPr txBox="1"/>
          <p:nvPr/>
        </p:nvSpPr>
        <p:spPr>
          <a:xfrm>
            <a:off x="3347864" y="141277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811E81-0973-9949-BAA0-AD0BFE932047}" type="slidenum">
              <a:rPr lang="de-DE"/>
              <a:pPr>
                <a:defRPr/>
              </a:pPr>
              <a:t>46</a:t>
            </a:fld>
            <a:endParaRPr lang="de-DE"/>
          </a:p>
        </p:txBody>
      </p:sp>
      <p:sp>
        <p:nvSpPr>
          <p:cNvPr id="195622" name="Line 38"/>
          <p:cNvSpPr>
            <a:spLocks noChangeShapeType="1"/>
          </p:cNvSpPr>
          <p:nvPr/>
        </p:nvSpPr>
        <p:spPr bwMode="auto">
          <a:xfrm flipH="1">
            <a:off x="4716463" y="3716338"/>
            <a:ext cx="1511300" cy="0"/>
          </a:xfrm>
          <a:prstGeom prst="line">
            <a:avLst/>
          </a:prstGeom>
          <a:noFill/>
          <a:ln w="5715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Fibonacci-Heap: </a:t>
            </a:r>
            <a:r>
              <a:rPr lang="en-US" dirty="0" err="1" smtClean="0"/>
              <a:t>Anpassung</a:t>
            </a:r>
            <a:r>
              <a:rPr lang="en-US" dirty="0" smtClean="0"/>
              <a:t> </a:t>
            </a:r>
            <a:r>
              <a:rPr lang="en-US" dirty="0"/>
              <a:t>der </a:t>
            </a:r>
            <a:r>
              <a:rPr lang="en-US" dirty="0" err="1"/>
              <a:t>Struktur</a:t>
            </a:r>
            <a:endParaRPr lang="en-US" dirty="0" smtClean="0">
              <a:cs typeface="+mj-cs"/>
            </a:endParaRPr>
          </a:p>
        </p:txBody>
      </p:sp>
      <p:sp>
        <p:nvSpPr>
          <p:cNvPr id="19558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  <a:defRPr/>
            </a:pPr>
            <a:r>
              <a:rPr lang="en-US" dirty="0" smtClean="0">
                <a:cs typeface="+mn-cs"/>
              </a:rPr>
              <a:t>Baum in Fibonacci-Heap: </a:t>
            </a:r>
            <a:r>
              <a:rPr lang="en-US" dirty="0" err="1" smtClean="0"/>
              <a:t>Zentrale</a:t>
            </a:r>
            <a:r>
              <a:rPr lang="en-US" dirty="0" smtClean="0"/>
              <a:t> </a:t>
            </a:r>
            <a:r>
              <a:rPr lang="en-US" dirty="0" err="1" smtClean="0"/>
              <a:t>Invariante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Rang = </a:t>
            </a:r>
            <a:r>
              <a:rPr lang="en-US" dirty="0" err="1">
                <a:solidFill>
                  <a:srgbClr val="FF0000"/>
                </a:solidFill>
              </a:rPr>
              <a:t>Anzahl</a:t>
            </a:r>
            <a:r>
              <a:rPr lang="en-US" dirty="0">
                <a:solidFill>
                  <a:srgbClr val="FF0000"/>
                </a:solidFill>
              </a:rPr>
              <a:t> der Kinder des </a:t>
            </a:r>
            <a:r>
              <a:rPr lang="en-US" dirty="0" err="1">
                <a:solidFill>
                  <a:srgbClr val="FF0000"/>
                </a:solidFill>
              </a:rPr>
              <a:t>Wurzelknotens</a:t>
            </a:r>
            <a:endParaRPr lang="en-US" dirty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  <a:defRPr/>
            </a:pPr>
            <a:endParaRPr lang="en-US" dirty="0" smtClean="0">
              <a:cs typeface="+mn-cs"/>
            </a:endParaRPr>
          </a:p>
        </p:txBody>
      </p:sp>
      <p:sp>
        <p:nvSpPr>
          <p:cNvPr id="195615" name="Line 31"/>
          <p:cNvSpPr>
            <a:spLocks noChangeShapeType="1"/>
          </p:cNvSpPr>
          <p:nvPr/>
        </p:nvSpPr>
        <p:spPr bwMode="auto">
          <a:xfrm>
            <a:off x="1042988" y="2708275"/>
            <a:ext cx="7345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5616" name="Oval 32"/>
          <p:cNvSpPr>
            <a:spLocks noChangeArrowheads="1"/>
          </p:cNvSpPr>
          <p:nvPr/>
        </p:nvSpPr>
        <p:spPr bwMode="auto">
          <a:xfrm>
            <a:off x="6227763" y="2492375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95617" name="Oval 33"/>
          <p:cNvSpPr>
            <a:spLocks noChangeArrowheads="1"/>
          </p:cNvSpPr>
          <p:nvPr/>
        </p:nvSpPr>
        <p:spPr bwMode="auto">
          <a:xfrm>
            <a:off x="6227763" y="3500438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195618" name="Line 34"/>
          <p:cNvSpPr>
            <a:spLocks noChangeShapeType="1"/>
          </p:cNvSpPr>
          <p:nvPr/>
        </p:nvSpPr>
        <p:spPr bwMode="auto">
          <a:xfrm>
            <a:off x="6443663" y="2924175"/>
            <a:ext cx="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5619" name="Oval 35"/>
          <p:cNvSpPr>
            <a:spLocks noChangeArrowheads="1"/>
          </p:cNvSpPr>
          <p:nvPr/>
        </p:nvSpPr>
        <p:spPr bwMode="auto">
          <a:xfrm>
            <a:off x="5219700" y="3500438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195620" name="Oval 36"/>
          <p:cNvSpPr>
            <a:spLocks noChangeArrowheads="1"/>
          </p:cNvSpPr>
          <p:nvPr/>
        </p:nvSpPr>
        <p:spPr bwMode="auto">
          <a:xfrm>
            <a:off x="5219700" y="4437063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195621" name="Line 37"/>
          <p:cNvSpPr>
            <a:spLocks noChangeShapeType="1"/>
          </p:cNvSpPr>
          <p:nvPr/>
        </p:nvSpPr>
        <p:spPr bwMode="auto">
          <a:xfrm>
            <a:off x="5435600" y="3932238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5623" name="Oval 39"/>
          <p:cNvSpPr>
            <a:spLocks noChangeArrowheads="1"/>
          </p:cNvSpPr>
          <p:nvPr/>
        </p:nvSpPr>
        <p:spPr bwMode="auto">
          <a:xfrm>
            <a:off x="4283075" y="3500438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95624" name="Oval 40"/>
          <p:cNvSpPr>
            <a:spLocks noChangeArrowheads="1"/>
          </p:cNvSpPr>
          <p:nvPr/>
        </p:nvSpPr>
        <p:spPr bwMode="auto">
          <a:xfrm>
            <a:off x="4283075" y="4508500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</a:p>
        </p:txBody>
      </p:sp>
      <p:sp>
        <p:nvSpPr>
          <p:cNvPr id="195625" name="Line 41"/>
          <p:cNvSpPr>
            <a:spLocks noChangeShapeType="1"/>
          </p:cNvSpPr>
          <p:nvPr/>
        </p:nvSpPr>
        <p:spPr bwMode="auto">
          <a:xfrm>
            <a:off x="4498975" y="3932238"/>
            <a:ext cx="0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5626" name="Oval 42"/>
          <p:cNvSpPr>
            <a:spLocks noChangeArrowheads="1"/>
          </p:cNvSpPr>
          <p:nvPr/>
        </p:nvSpPr>
        <p:spPr bwMode="auto">
          <a:xfrm>
            <a:off x="3275013" y="4508500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20</a:t>
            </a:r>
          </a:p>
        </p:txBody>
      </p:sp>
      <p:sp>
        <p:nvSpPr>
          <p:cNvPr id="195627" name="Oval 43"/>
          <p:cNvSpPr>
            <a:spLocks noChangeArrowheads="1"/>
          </p:cNvSpPr>
          <p:nvPr/>
        </p:nvSpPr>
        <p:spPr bwMode="auto">
          <a:xfrm>
            <a:off x="3275013" y="5445125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24</a:t>
            </a:r>
          </a:p>
        </p:txBody>
      </p:sp>
      <p:sp>
        <p:nvSpPr>
          <p:cNvPr id="195628" name="Line 44"/>
          <p:cNvSpPr>
            <a:spLocks noChangeShapeType="1"/>
          </p:cNvSpPr>
          <p:nvPr/>
        </p:nvSpPr>
        <p:spPr bwMode="auto">
          <a:xfrm>
            <a:off x="3490913" y="4940300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5629" name="Line 45"/>
          <p:cNvSpPr>
            <a:spLocks noChangeShapeType="1"/>
          </p:cNvSpPr>
          <p:nvPr/>
        </p:nvSpPr>
        <p:spPr bwMode="auto">
          <a:xfrm flipH="1">
            <a:off x="3633788" y="3860800"/>
            <a:ext cx="720725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5630" name="Line 46"/>
          <p:cNvSpPr>
            <a:spLocks noChangeShapeType="1"/>
          </p:cNvSpPr>
          <p:nvPr/>
        </p:nvSpPr>
        <p:spPr bwMode="auto">
          <a:xfrm flipV="1">
            <a:off x="4643438" y="2779713"/>
            <a:ext cx="1584325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5631" name="Text Box 47"/>
          <p:cNvSpPr txBox="1">
            <a:spLocks noChangeArrowheads="1"/>
          </p:cNvSpPr>
          <p:nvPr/>
        </p:nvSpPr>
        <p:spPr bwMode="auto">
          <a:xfrm>
            <a:off x="4787900" y="5229225"/>
            <a:ext cx="3070377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err="1" smtClean="0">
                <a:solidFill>
                  <a:srgbClr val="FF0000"/>
                </a:solidFill>
                <a:cs typeface="+mn-cs"/>
              </a:rPr>
              <a:t>Kinderliste</a:t>
            </a:r>
            <a:r>
              <a:rPr lang="en-US" sz="2400" dirty="0" smtClean="0">
                <a:solidFill>
                  <a:srgbClr val="FF0000"/>
                </a:solidFill>
                <a:cs typeface="+mn-cs"/>
              </a:rPr>
              <a:t> </a:t>
            </a:r>
            <a:br>
              <a:rPr lang="en-US" sz="2400" dirty="0" smtClean="0">
                <a:solidFill>
                  <a:srgbClr val="FF0000"/>
                </a:solidFill>
                <a:cs typeface="+mn-cs"/>
              </a:rPr>
            </a:br>
            <a:r>
              <a:rPr lang="en-US" sz="2400" dirty="0" smtClean="0">
                <a:solidFill>
                  <a:srgbClr val="FF0000"/>
                </a:solidFill>
                <a:cs typeface="+mn-cs"/>
              </a:rPr>
              <a:t>(</a:t>
            </a:r>
            <a:r>
              <a:rPr lang="en-US" sz="2400" dirty="0" err="1" smtClean="0">
                <a:solidFill>
                  <a:srgbClr val="FF0000"/>
                </a:solidFill>
                <a:cs typeface="+mn-cs"/>
              </a:rPr>
              <a:t>ggf</a:t>
            </a:r>
            <a:r>
              <a:rPr lang="en-US" sz="2400" dirty="0" smtClean="0">
                <a:solidFill>
                  <a:srgbClr val="FF0000"/>
                </a:solidFill>
                <a:cs typeface="+mn-cs"/>
              </a:rPr>
              <a:t>. </a:t>
            </a:r>
            <a:r>
              <a:rPr lang="en-US" sz="2400" dirty="0" err="1" smtClean="0">
                <a:solidFill>
                  <a:srgbClr val="FF0000"/>
                </a:solidFill>
                <a:cs typeface="+mn-cs"/>
              </a:rPr>
              <a:t>doppelt</a:t>
            </a:r>
            <a:r>
              <a:rPr lang="en-US" sz="2400" dirty="0" smtClean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cs typeface="+mn-cs"/>
              </a:rPr>
              <a:t>verkettet</a:t>
            </a:r>
            <a:endParaRPr lang="en-US" sz="2400" dirty="0" smtClean="0">
              <a:solidFill>
                <a:srgbClr val="FF0000"/>
              </a:solidFill>
              <a:cs typeface="+mn-cs"/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cs typeface="+mn-cs"/>
              </a:rPr>
              <a:t>dito</a:t>
            </a:r>
            <a:r>
              <a:rPr lang="en-US" sz="2400" dirty="0" smtClean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cs typeface="+mn-cs"/>
              </a:rPr>
              <a:t>für</a:t>
            </a:r>
            <a:r>
              <a:rPr lang="en-US" sz="2400" dirty="0" smtClean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cs typeface="+mn-cs"/>
              </a:rPr>
              <a:t>Wurzelliste</a:t>
            </a:r>
            <a:r>
              <a:rPr lang="en-US" sz="2400" dirty="0" smtClean="0">
                <a:solidFill>
                  <a:srgbClr val="FF0000"/>
                </a:solidFill>
                <a:cs typeface="+mn-cs"/>
              </a:rPr>
              <a:t>)</a:t>
            </a:r>
            <a:endParaRPr lang="en-US" sz="2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195632" name="Line 48"/>
          <p:cNvSpPr>
            <a:spLocks noChangeShapeType="1"/>
          </p:cNvSpPr>
          <p:nvPr/>
        </p:nvSpPr>
        <p:spPr bwMode="auto">
          <a:xfrm flipH="1">
            <a:off x="3708400" y="4724400"/>
            <a:ext cx="576263" cy="0"/>
          </a:xfrm>
          <a:prstGeom prst="line">
            <a:avLst/>
          </a:prstGeom>
          <a:noFill/>
          <a:ln w="5715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B03555-B06D-EF4D-9817-209352E93A40}" type="slidenum">
              <a:rPr lang="de-DE"/>
              <a:pPr>
                <a:defRPr/>
              </a:pPr>
              <a:t>47</a:t>
            </a:fld>
            <a:endParaRPr lang="de-DE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Fibonacci-Heap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err="1" smtClean="0">
                <a:cs typeface="+mn-cs"/>
              </a:rPr>
              <a:t>Für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jeden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Knoten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wird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gespeichert</a:t>
            </a:r>
            <a:r>
              <a:rPr lang="en-US" dirty="0" smtClean="0">
                <a:cs typeface="+mn-cs"/>
              </a:rPr>
              <a:t>:</a:t>
            </a: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im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Knoten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gespeichertes</a:t>
            </a:r>
            <a:r>
              <a:rPr lang="en-US" dirty="0" smtClean="0">
                <a:cs typeface="+mn-cs"/>
              </a:rPr>
              <a:t> Element</a:t>
            </a: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Vater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Liste</a:t>
            </a:r>
            <a:r>
              <a:rPr lang="en-US" dirty="0" smtClean="0">
                <a:cs typeface="+mn-cs"/>
              </a:rPr>
              <a:t> der Kinder (</a:t>
            </a:r>
            <a:r>
              <a:rPr lang="en-US" dirty="0" err="1" smtClean="0">
                <a:cs typeface="+mn-cs"/>
              </a:rPr>
              <a:t>mit</a:t>
            </a:r>
            <a:r>
              <a:rPr lang="en-US" dirty="0" smtClean="0">
                <a:cs typeface="+mn-cs"/>
              </a:rPr>
              <a:t> Start- und </a:t>
            </a:r>
            <a:r>
              <a:rPr lang="en-US" dirty="0" err="1" smtClean="0">
                <a:cs typeface="+mn-cs"/>
              </a:rPr>
              <a:t>Endpunkt</a:t>
            </a:r>
            <a:r>
              <a:rPr lang="en-US" dirty="0" smtClean="0"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FF0000"/>
                </a:solidFill>
                <a:cs typeface="+mn-cs"/>
              </a:rPr>
              <a:t>Rang</a:t>
            </a:r>
            <a:endParaRPr lang="en-US" dirty="0" smtClean="0"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A0A4D2-464E-F648-8B95-D016B87BF205}" type="slidenum">
              <a:rPr lang="de-DE"/>
              <a:pPr>
                <a:defRPr/>
              </a:pPr>
              <a:t>48</a:t>
            </a:fld>
            <a:endParaRPr lang="de-DE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Fibonacci-Heap: Lazy-Merge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421"/>
            <a:ext cx="8229600" cy="49688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smtClean="0">
                <a:cs typeface="+mn-cs"/>
              </a:rPr>
              <a:t>Lazy merge von</a:t>
            </a:r>
          </a:p>
          <a:p>
            <a:pPr eaLnBrk="1" hangingPunct="1">
              <a:buFontTx/>
              <a:buNone/>
              <a:defRPr/>
            </a:pPr>
            <a:endParaRPr lang="en-US" dirty="0" smtClean="0"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en-US" dirty="0" smtClean="0"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en-US" dirty="0" smtClean="0"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en-US" dirty="0" smtClean="0"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en-US" dirty="0" err="1" smtClean="0">
                <a:cs typeface="+mn-cs"/>
              </a:rPr>
              <a:t>resultiert</a:t>
            </a:r>
            <a:r>
              <a:rPr lang="en-US" dirty="0" smtClean="0">
                <a:cs typeface="+mn-cs"/>
              </a:rPr>
              <a:t> in</a:t>
            </a:r>
          </a:p>
        </p:txBody>
      </p:sp>
      <p:sp>
        <p:nvSpPr>
          <p:cNvPr id="193540" name="Line 4"/>
          <p:cNvSpPr>
            <a:spLocks noChangeShapeType="1"/>
          </p:cNvSpPr>
          <p:nvPr/>
        </p:nvSpPr>
        <p:spPr bwMode="auto">
          <a:xfrm>
            <a:off x="1114425" y="2131765"/>
            <a:ext cx="18732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55301" name="Group 5"/>
          <p:cNvGrpSpPr>
            <a:grpSpLocks/>
          </p:cNvGrpSpPr>
          <p:nvPr/>
        </p:nvGrpSpPr>
        <p:grpSpPr bwMode="auto">
          <a:xfrm>
            <a:off x="950913" y="2060327"/>
            <a:ext cx="311150" cy="458788"/>
            <a:chOff x="885" y="1149"/>
            <a:chExt cx="196" cy="289"/>
          </a:xfrm>
        </p:grpSpPr>
        <p:sp>
          <p:nvSpPr>
            <p:cNvPr id="193542" name="Line 6"/>
            <p:cNvSpPr>
              <a:spLocks noChangeShapeType="1"/>
            </p:cNvSpPr>
            <p:nvPr/>
          </p:nvSpPr>
          <p:spPr bwMode="auto">
            <a:xfrm flipH="1">
              <a:off x="897" y="1194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43" name="Line 7"/>
            <p:cNvSpPr>
              <a:spLocks noChangeShapeType="1"/>
            </p:cNvSpPr>
            <p:nvPr/>
          </p:nvSpPr>
          <p:spPr bwMode="auto">
            <a:xfrm>
              <a:off x="988" y="1194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44" name="Line 8"/>
            <p:cNvSpPr>
              <a:spLocks noChangeShapeType="1"/>
            </p:cNvSpPr>
            <p:nvPr/>
          </p:nvSpPr>
          <p:spPr bwMode="auto">
            <a:xfrm>
              <a:off x="897" y="1421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45" name="Oval 9"/>
            <p:cNvSpPr>
              <a:spLocks noChangeArrowheads="1"/>
            </p:cNvSpPr>
            <p:nvPr/>
          </p:nvSpPr>
          <p:spPr bwMode="auto">
            <a:xfrm>
              <a:off x="943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46" name="Text Box 10"/>
            <p:cNvSpPr txBox="1">
              <a:spLocks noChangeArrowheads="1"/>
            </p:cNvSpPr>
            <p:nvPr/>
          </p:nvSpPr>
          <p:spPr bwMode="auto">
            <a:xfrm>
              <a:off x="885" y="120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2</a:t>
              </a:r>
            </a:p>
          </p:txBody>
        </p:sp>
      </p:grpSp>
      <p:grpSp>
        <p:nvGrpSpPr>
          <p:cNvPr id="55302" name="Group 11"/>
          <p:cNvGrpSpPr>
            <a:grpSpLocks/>
          </p:cNvGrpSpPr>
          <p:nvPr/>
        </p:nvGrpSpPr>
        <p:grpSpPr bwMode="auto">
          <a:xfrm>
            <a:off x="1619250" y="2060327"/>
            <a:ext cx="719138" cy="936625"/>
            <a:chOff x="1941" y="1149"/>
            <a:chExt cx="453" cy="590"/>
          </a:xfrm>
        </p:grpSpPr>
        <p:sp>
          <p:nvSpPr>
            <p:cNvPr id="193548" name="Line 12"/>
            <p:cNvSpPr>
              <a:spLocks noChangeShapeType="1"/>
            </p:cNvSpPr>
            <p:nvPr/>
          </p:nvSpPr>
          <p:spPr bwMode="auto">
            <a:xfrm flipH="1">
              <a:off x="1941" y="1194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49" name="Line 13"/>
            <p:cNvSpPr>
              <a:spLocks noChangeShapeType="1"/>
            </p:cNvSpPr>
            <p:nvPr/>
          </p:nvSpPr>
          <p:spPr bwMode="auto">
            <a:xfrm>
              <a:off x="1941" y="1739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50" name="Line 14"/>
            <p:cNvSpPr>
              <a:spLocks noChangeShapeType="1"/>
            </p:cNvSpPr>
            <p:nvPr/>
          </p:nvSpPr>
          <p:spPr bwMode="auto">
            <a:xfrm>
              <a:off x="2167" y="1194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51" name="Oval 15"/>
            <p:cNvSpPr>
              <a:spLocks noChangeArrowheads="1"/>
            </p:cNvSpPr>
            <p:nvPr/>
          </p:nvSpPr>
          <p:spPr bwMode="auto">
            <a:xfrm>
              <a:off x="2122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52" name="Text Box 16"/>
            <p:cNvSpPr txBox="1">
              <a:spLocks noChangeArrowheads="1"/>
            </p:cNvSpPr>
            <p:nvPr/>
          </p:nvSpPr>
          <p:spPr bwMode="auto">
            <a:xfrm>
              <a:off x="2064" y="143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5</a:t>
              </a:r>
            </a:p>
          </p:txBody>
        </p:sp>
      </p:grpSp>
      <p:sp>
        <p:nvSpPr>
          <p:cNvPr id="193553" name="Line 17"/>
          <p:cNvSpPr>
            <a:spLocks noChangeShapeType="1"/>
          </p:cNvSpPr>
          <p:nvPr/>
        </p:nvSpPr>
        <p:spPr bwMode="auto">
          <a:xfrm>
            <a:off x="5219700" y="2204790"/>
            <a:ext cx="1925638" cy="206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55304" name="Group 18"/>
          <p:cNvGrpSpPr>
            <a:grpSpLocks/>
          </p:cNvGrpSpPr>
          <p:nvPr/>
        </p:nvGrpSpPr>
        <p:grpSpPr bwMode="auto">
          <a:xfrm>
            <a:off x="5056188" y="2133352"/>
            <a:ext cx="311150" cy="458788"/>
            <a:chOff x="930" y="2056"/>
            <a:chExt cx="196" cy="289"/>
          </a:xfrm>
        </p:grpSpPr>
        <p:sp>
          <p:nvSpPr>
            <p:cNvPr id="193555" name="Line 19"/>
            <p:cNvSpPr>
              <a:spLocks noChangeShapeType="1"/>
            </p:cNvSpPr>
            <p:nvPr/>
          </p:nvSpPr>
          <p:spPr bwMode="auto">
            <a:xfrm flipH="1">
              <a:off x="942" y="2101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56" name="Line 20"/>
            <p:cNvSpPr>
              <a:spLocks noChangeShapeType="1"/>
            </p:cNvSpPr>
            <p:nvPr/>
          </p:nvSpPr>
          <p:spPr bwMode="auto">
            <a:xfrm>
              <a:off x="1033" y="2101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57" name="Line 21"/>
            <p:cNvSpPr>
              <a:spLocks noChangeShapeType="1"/>
            </p:cNvSpPr>
            <p:nvPr/>
          </p:nvSpPr>
          <p:spPr bwMode="auto">
            <a:xfrm>
              <a:off x="942" y="2328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58" name="Oval 22"/>
            <p:cNvSpPr>
              <a:spLocks noChangeArrowheads="1"/>
            </p:cNvSpPr>
            <p:nvPr/>
          </p:nvSpPr>
          <p:spPr bwMode="auto">
            <a:xfrm>
              <a:off x="988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59" name="Text Box 23"/>
            <p:cNvSpPr txBox="1">
              <a:spLocks noChangeArrowheads="1"/>
            </p:cNvSpPr>
            <p:nvPr/>
          </p:nvSpPr>
          <p:spPr bwMode="auto">
            <a:xfrm>
              <a:off x="930" y="211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2</a:t>
              </a:r>
            </a:p>
          </p:txBody>
        </p:sp>
      </p:grpSp>
      <p:grpSp>
        <p:nvGrpSpPr>
          <p:cNvPr id="55305" name="Group 24"/>
          <p:cNvGrpSpPr>
            <a:grpSpLocks/>
          </p:cNvGrpSpPr>
          <p:nvPr/>
        </p:nvGrpSpPr>
        <p:grpSpPr bwMode="auto">
          <a:xfrm>
            <a:off x="5940425" y="2133352"/>
            <a:ext cx="431800" cy="647700"/>
            <a:chOff x="1351" y="2056"/>
            <a:chExt cx="272" cy="408"/>
          </a:xfrm>
        </p:grpSpPr>
        <p:sp>
          <p:nvSpPr>
            <p:cNvPr id="193561" name="Line 25"/>
            <p:cNvSpPr>
              <a:spLocks noChangeShapeType="1"/>
            </p:cNvSpPr>
            <p:nvPr/>
          </p:nvSpPr>
          <p:spPr bwMode="auto">
            <a:xfrm flipH="1">
              <a:off x="1351" y="2101"/>
              <a:ext cx="13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62" name="Line 26"/>
            <p:cNvSpPr>
              <a:spLocks noChangeShapeType="1"/>
            </p:cNvSpPr>
            <p:nvPr/>
          </p:nvSpPr>
          <p:spPr bwMode="auto">
            <a:xfrm>
              <a:off x="1487" y="2101"/>
              <a:ext cx="13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63" name="Line 27"/>
            <p:cNvSpPr>
              <a:spLocks noChangeShapeType="1"/>
            </p:cNvSpPr>
            <p:nvPr/>
          </p:nvSpPr>
          <p:spPr bwMode="auto">
            <a:xfrm>
              <a:off x="1351" y="246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64" name="Oval 28"/>
            <p:cNvSpPr>
              <a:spLocks noChangeArrowheads="1"/>
            </p:cNvSpPr>
            <p:nvPr/>
          </p:nvSpPr>
          <p:spPr bwMode="auto">
            <a:xfrm>
              <a:off x="1441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65" name="Text Box 29"/>
            <p:cNvSpPr txBox="1">
              <a:spLocks noChangeArrowheads="1"/>
            </p:cNvSpPr>
            <p:nvPr/>
          </p:nvSpPr>
          <p:spPr bwMode="auto">
            <a:xfrm>
              <a:off x="1383" y="220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3</a:t>
              </a:r>
            </a:p>
          </p:txBody>
        </p:sp>
      </p:grpSp>
      <p:grpSp>
        <p:nvGrpSpPr>
          <p:cNvPr id="55306" name="Group 30"/>
          <p:cNvGrpSpPr>
            <a:grpSpLocks/>
          </p:cNvGrpSpPr>
          <p:nvPr/>
        </p:nvGrpSpPr>
        <p:grpSpPr bwMode="auto">
          <a:xfrm>
            <a:off x="6732588" y="2133352"/>
            <a:ext cx="719137" cy="936625"/>
            <a:chOff x="1986" y="2056"/>
            <a:chExt cx="453" cy="590"/>
          </a:xfrm>
        </p:grpSpPr>
        <p:sp>
          <p:nvSpPr>
            <p:cNvPr id="193567" name="Line 31"/>
            <p:cNvSpPr>
              <a:spLocks noChangeShapeType="1"/>
            </p:cNvSpPr>
            <p:nvPr/>
          </p:nvSpPr>
          <p:spPr bwMode="auto">
            <a:xfrm flipH="1">
              <a:off x="1986" y="2101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68" name="Line 32"/>
            <p:cNvSpPr>
              <a:spLocks noChangeShapeType="1"/>
            </p:cNvSpPr>
            <p:nvPr/>
          </p:nvSpPr>
          <p:spPr bwMode="auto">
            <a:xfrm>
              <a:off x="1986" y="2646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69" name="Line 33"/>
            <p:cNvSpPr>
              <a:spLocks noChangeShapeType="1"/>
            </p:cNvSpPr>
            <p:nvPr/>
          </p:nvSpPr>
          <p:spPr bwMode="auto">
            <a:xfrm>
              <a:off x="2212" y="2101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70" name="Oval 34"/>
            <p:cNvSpPr>
              <a:spLocks noChangeArrowheads="1"/>
            </p:cNvSpPr>
            <p:nvPr/>
          </p:nvSpPr>
          <p:spPr bwMode="auto">
            <a:xfrm>
              <a:off x="2167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71" name="Text Box 35"/>
            <p:cNvSpPr txBox="1">
              <a:spLocks noChangeArrowheads="1"/>
            </p:cNvSpPr>
            <p:nvPr/>
          </p:nvSpPr>
          <p:spPr bwMode="auto">
            <a:xfrm>
              <a:off x="2109" y="234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5</a:t>
              </a:r>
            </a:p>
          </p:txBody>
        </p:sp>
      </p:grpSp>
      <p:grpSp>
        <p:nvGrpSpPr>
          <p:cNvPr id="55307" name="Group 36"/>
          <p:cNvGrpSpPr>
            <a:grpSpLocks/>
          </p:cNvGrpSpPr>
          <p:nvPr/>
        </p:nvGrpSpPr>
        <p:grpSpPr bwMode="auto">
          <a:xfrm>
            <a:off x="2555875" y="2060327"/>
            <a:ext cx="882650" cy="1244600"/>
            <a:chOff x="2699" y="1149"/>
            <a:chExt cx="556" cy="784"/>
          </a:xfrm>
        </p:grpSpPr>
        <p:sp>
          <p:nvSpPr>
            <p:cNvPr id="193573" name="Line 37"/>
            <p:cNvSpPr>
              <a:spLocks noChangeShapeType="1"/>
            </p:cNvSpPr>
            <p:nvPr/>
          </p:nvSpPr>
          <p:spPr bwMode="auto">
            <a:xfrm flipH="1">
              <a:off x="2712" y="1194"/>
              <a:ext cx="271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74" name="Line 38"/>
            <p:cNvSpPr>
              <a:spLocks noChangeShapeType="1"/>
            </p:cNvSpPr>
            <p:nvPr/>
          </p:nvSpPr>
          <p:spPr bwMode="auto">
            <a:xfrm>
              <a:off x="2984" y="1194"/>
              <a:ext cx="271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75" name="Oval 39"/>
            <p:cNvSpPr>
              <a:spLocks noChangeArrowheads="1"/>
            </p:cNvSpPr>
            <p:nvPr/>
          </p:nvSpPr>
          <p:spPr bwMode="auto">
            <a:xfrm>
              <a:off x="2938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76" name="Text Box 40"/>
            <p:cNvSpPr txBox="1">
              <a:spLocks noChangeArrowheads="1"/>
            </p:cNvSpPr>
            <p:nvPr/>
          </p:nvSpPr>
          <p:spPr bwMode="auto">
            <a:xfrm>
              <a:off x="2893" y="15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7</a:t>
              </a:r>
            </a:p>
          </p:txBody>
        </p:sp>
        <p:sp>
          <p:nvSpPr>
            <p:cNvPr id="193577" name="Line 41"/>
            <p:cNvSpPr>
              <a:spLocks noChangeShapeType="1"/>
            </p:cNvSpPr>
            <p:nvPr/>
          </p:nvSpPr>
          <p:spPr bwMode="auto">
            <a:xfrm>
              <a:off x="2699" y="1933"/>
              <a:ext cx="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193578" name="Text Box 42"/>
          <p:cNvSpPr txBox="1">
            <a:spLocks noChangeArrowheads="1"/>
          </p:cNvSpPr>
          <p:nvPr/>
        </p:nvSpPr>
        <p:spPr bwMode="auto">
          <a:xfrm>
            <a:off x="4067175" y="2133352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&amp;</a:t>
            </a:r>
          </a:p>
        </p:txBody>
      </p:sp>
      <p:sp>
        <p:nvSpPr>
          <p:cNvPr id="193579" name="Line 43"/>
          <p:cNvSpPr>
            <a:spLocks noChangeShapeType="1"/>
          </p:cNvSpPr>
          <p:nvPr/>
        </p:nvSpPr>
        <p:spPr bwMode="auto">
          <a:xfrm>
            <a:off x="1979613" y="4148708"/>
            <a:ext cx="4752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55310" name="Group 44"/>
          <p:cNvGrpSpPr>
            <a:grpSpLocks/>
          </p:cNvGrpSpPr>
          <p:nvPr/>
        </p:nvGrpSpPr>
        <p:grpSpPr bwMode="auto">
          <a:xfrm>
            <a:off x="1816100" y="4077271"/>
            <a:ext cx="311150" cy="458787"/>
            <a:chOff x="885" y="1149"/>
            <a:chExt cx="196" cy="289"/>
          </a:xfrm>
        </p:grpSpPr>
        <p:sp>
          <p:nvSpPr>
            <p:cNvPr id="193581" name="Line 45"/>
            <p:cNvSpPr>
              <a:spLocks noChangeShapeType="1"/>
            </p:cNvSpPr>
            <p:nvPr/>
          </p:nvSpPr>
          <p:spPr bwMode="auto">
            <a:xfrm flipH="1">
              <a:off x="897" y="1194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82" name="Line 46"/>
            <p:cNvSpPr>
              <a:spLocks noChangeShapeType="1"/>
            </p:cNvSpPr>
            <p:nvPr/>
          </p:nvSpPr>
          <p:spPr bwMode="auto">
            <a:xfrm>
              <a:off x="988" y="1194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83" name="Line 47"/>
            <p:cNvSpPr>
              <a:spLocks noChangeShapeType="1"/>
            </p:cNvSpPr>
            <p:nvPr/>
          </p:nvSpPr>
          <p:spPr bwMode="auto">
            <a:xfrm>
              <a:off x="897" y="1421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84" name="Oval 48"/>
            <p:cNvSpPr>
              <a:spLocks noChangeArrowheads="1"/>
            </p:cNvSpPr>
            <p:nvPr/>
          </p:nvSpPr>
          <p:spPr bwMode="auto">
            <a:xfrm>
              <a:off x="943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85" name="Text Box 49"/>
            <p:cNvSpPr txBox="1">
              <a:spLocks noChangeArrowheads="1"/>
            </p:cNvSpPr>
            <p:nvPr/>
          </p:nvSpPr>
          <p:spPr bwMode="auto">
            <a:xfrm>
              <a:off x="885" y="120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2</a:t>
              </a:r>
            </a:p>
          </p:txBody>
        </p:sp>
      </p:grpSp>
      <p:grpSp>
        <p:nvGrpSpPr>
          <p:cNvPr id="55311" name="Group 50"/>
          <p:cNvGrpSpPr>
            <a:grpSpLocks/>
          </p:cNvGrpSpPr>
          <p:nvPr/>
        </p:nvGrpSpPr>
        <p:grpSpPr bwMode="auto">
          <a:xfrm>
            <a:off x="2484438" y="4077271"/>
            <a:ext cx="719137" cy="936625"/>
            <a:chOff x="1941" y="1149"/>
            <a:chExt cx="453" cy="590"/>
          </a:xfrm>
        </p:grpSpPr>
        <p:sp>
          <p:nvSpPr>
            <p:cNvPr id="193587" name="Line 51"/>
            <p:cNvSpPr>
              <a:spLocks noChangeShapeType="1"/>
            </p:cNvSpPr>
            <p:nvPr/>
          </p:nvSpPr>
          <p:spPr bwMode="auto">
            <a:xfrm flipH="1">
              <a:off x="1941" y="1194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88" name="Line 52"/>
            <p:cNvSpPr>
              <a:spLocks noChangeShapeType="1"/>
            </p:cNvSpPr>
            <p:nvPr/>
          </p:nvSpPr>
          <p:spPr bwMode="auto">
            <a:xfrm>
              <a:off x="1941" y="1739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89" name="Line 53"/>
            <p:cNvSpPr>
              <a:spLocks noChangeShapeType="1"/>
            </p:cNvSpPr>
            <p:nvPr/>
          </p:nvSpPr>
          <p:spPr bwMode="auto">
            <a:xfrm>
              <a:off x="2167" y="1194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90" name="Oval 54"/>
            <p:cNvSpPr>
              <a:spLocks noChangeArrowheads="1"/>
            </p:cNvSpPr>
            <p:nvPr/>
          </p:nvSpPr>
          <p:spPr bwMode="auto">
            <a:xfrm>
              <a:off x="2122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91" name="Text Box 55"/>
            <p:cNvSpPr txBox="1">
              <a:spLocks noChangeArrowheads="1"/>
            </p:cNvSpPr>
            <p:nvPr/>
          </p:nvSpPr>
          <p:spPr bwMode="auto">
            <a:xfrm>
              <a:off x="2064" y="143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5</a:t>
              </a:r>
            </a:p>
          </p:txBody>
        </p:sp>
      </p:grpSp>
      <p:grpSp>
        <p:nvGrpSpPr>
          <p:cNvPr id="55312" name="Group 57"/>
          <p:cNvGrpSpPr>
            <a:grpSpLocks/>
          </p:cNvGrpSpPr>
          <p:nvPr/>
        </p:nvGrpSpPr>
        <p:grpSpPr bwMode="auto">
          <a:xfrm>
            <a:off x="4697413" y="4077271"/>
            <a:ext cx="311150" cy="458787"/>
            <a:chOff x="930" y="2056"/>
            <a:chExt cx="196" cy="289"/>
          </a:xfrm>
        </p:grpSpPr>
        <p:sp>
          <p:nvSpPr>
            <p:cNvPr id="193594" name="Line 58"/>
            <p:cNvSpPr>
              <a:spLocks noChangeShapeType="1"/>
            </p:cNvSpPr>
            <p:nvPr/>
          </p:nvSpPr>
          <p:spPr bwMode="auto">
            <a:xfrm flipH="1">
              <a:off x="942" y="2101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95" name="Line 59"/>
            <p:cNvSpPr>
              <a:spLocks noChangeShapeType="1"/>
            </p:cNvSpPr>
            <p:nvPr/>
          </p:nvSpPr>
          <p:spPr bwMode="auto">
            <a:xfrm>
              <a:off x="1033" y="2101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96" name="Line 60"/>
            <p:cNvSpPr>
              <a:spLocks noChangeShapeType="1"/>
            </p:cNvSpPr>
            <p:nvPr/>
          </p:nvSpPr>
          <p:spPr bwMode="auto">
            <a:xfrm>
              <a:off x="942" y="2328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97" name="Oval 61"/>
            <p:cNvSpPr>
              <a:spLocks noChangeArrowheads="1"/>
            </p:cNvSpPr>
            <p:nvPr/>
          </p:nvSpPr>
          <p:spPr bwMode="auto">
            <a:xfrm>
              <a:off x="988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98" name="Text Box 62"/>
            <p:cNvSpPr txBox="1">
              <a:spLocks noChangeArrowheads="1"/>
            </p:cNvSpPr>
            <p:nvPr/>
          </p:nvSpPr>
          <p:spPr bwMode="auto">
            <a:xfrm>
              <a:off x="930" y="211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2</a:t>
              </a:r>
            </a:p>
          </p:txBody>
        </p:sp>
      </p:grpSp>
      <p:grpSp>
        <p:nvGrpSpPr>
          <p:cNvPr id="55313" name="Group 63"/>
          <p:cNvGrpSpPr>
            <a:grpSpLocks/>
          </p:cNvGrpSpPr>
          <p:nvPr/>
        </p:nvGrpSpPr>
        <p:grpSpPr bwMode="auto">
          <a:xfrm>
            <a:off x="5581650" y="4077271"/>
            <a:ext cx="431800" cy="647700"/>
            <a:chOff x="1351" y="2056"/>
            <a:chExt cx="272" cy="408"/>
          </a:xfrm>
        </p:grpSpPr>
        <p:sp>
          <p:nvSpPr>
            <p:cNvPr id="193600" name="Line 64"/>
            <p:cNvSpPr>
              <a:spLocks noChangeShapeType="1"/>
            </p:cNvSpPr>
            <p:nvPr/>
          </p:nvSpPr>
          <p:spPr bwMode="auto">
            <a:xfrm flipH="1">
              <a:off x="1351" y="2101"/>
              <a:ext cx="13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601" name="Line 65"/>
            <p:cNvSpPr>
              <a:spLocks noChangeShapeType="1"/>
            </p:cNvSpPr>
            <p:nvPr/>
          </p:nvSpPr>
          <p:spPr bwMode="auto">
            <a:xfrm>
              <a:off x="1487" y="2101"/>
              <a:ext cx="13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602" name="Line 66"/>
            <p:cNvSpPr>
              <a:spLocks noChangeShapeType="1"/>
            </p:cNvSpPr>
            <p:nvPr/>
          </p:nvSpPr>
          <p:spPr bwMode="auto">
            <a:xfrm>
              <a:off x="1351" y="246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603" name="Oval 67"/>
            <p:cNvSpPr>
              <a:spLocks noChangeArrowheads="1"/>
            </p:cNvSpPr>
            <p:nvPr/>
          </p:nvSpPr>
          <p:spPr bwMode="auto">
            <a:xfrm>
              <a:off x="1441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604" name="Text Box 68"/>
            <p:cNvSpPr txBox="1">
              <a:spLocks noChangeArrowheads="1"/>
            </p:cNvSpPr>
            <p:nvPr/>
          </p:nvSpPr>
          <p:spPr bwMode="auto">
            <a:xfrm>
              <a:off x="1383" y="220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3</a:t>
              </a:r>
            </a:p>
          </p:txBody>
        </p:sp>
      </p:grpSp>
      <p:grpSp>
        <p:nvGrpSpPr>
          <p:cNvPr id="55314" name="Group 69"/>
          <p:cNvGrpSpPr>
            <a:grpSpLocks/>
          </p:cNvGrpSpPr>
          <p:nvPr/>
        </p:nvGrpSpPr>
        <p:grpSpPr bwMode="auto">
          <a:xfrm>
            <a:off x="6373813" y="4077271"/>
            <a:ext cx="719137" cy="936625"/>
            <a:chOff x="1986" y="2056"/>
            <a:chExt cx="453" cy="590"/>
          </a:xfrm>
        </p:grpSpPr>
        <p:sp>
          <p:nvSpPr>
            <p:cNvPr id="193606" name="Line 70"/>
            <p:cNvSpPr>
              <a:spLocks noChangeShapeType="1"/>
            </p:cNvSpPr>
            <p:nvPr/>
          </p:nvSpPr>
          <p:spPr bwMode="auto">
            <a:xfrm flipH="1">
              <a:off x="1986" y="2101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607" name="Line 71"/>
            <p:cNvSpPr>
              <a:spLocks noChangeShapeType="1"/>
            </p:cNvSpPr>
            <p:nvPr/>
          </p:nvSpPr>
          <p:spPr bwMode="auto">
            <a:xfrm>
              <a:off x="1986" y="2646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608" name="Line 72"/>
            <p:cNvSpPr>
              <a:spLocks noChangeShapeType="1"/>
            </p:cNvSpPr>
            <p:nvPr/>
          </p:nvSpPr>
          <p:spPr bwMode="auto">
            <a:xfrm>
              <a:off x="2212" y="2101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609" name="Oval 73"/>
            <p:cNvSpPr>
              <a:spLocks noChangeArrowheads="1"/>
            </p:cNvSpPr>
            <p:nvPr/>
          </p:nvSpPr>
          <p:spPr bwMode="auto">
            <a:xfrm>
              <a:off x="2167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610" name="Text Box 74"/>
            <p:cNvSpPr txBox="1">
              <a:spLocks noChangeArrowheads="1"/>
            </p:cNvSpPr>
            <p:nvPr/>
          </p:nvSpPr>
          <p:spPr bwMode="auto">
            <a:xfrm>
              <a:off x="2109" y="234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5</a:t>
              </a:r>
            </a:p>
          </p:txBody>
        </p:sp>
      </p:grpSp>
      <p:grpSp>
        <p:nvGrpSpPr>
          <p:cNvPr id="55315" name="Group 75"/>
          <p:cNvGrpSpPr>
            <a:grpSpLocks/>
          </p:cNvGrpSpPr>
          <p:nvPr/>
        </p:nvGrpSpPr>
        <p:grpSpPr bwMode="auto">
          <a:xfrm>
            <a:off x="3421063" y="4077271"/>
            <a:ext cx="882650" cy="1244600"/>
            <a:chOff x="2699" y="1149"/>
            <a:chExt cx="556" cy="784"/>
          </a:xfrm>
        </p:grpSpPr>
        <p:sp>
          <p:nvSpPr>
            <p:cNvPr id="193612" name="Line 76"/>
            <p:cNvSpPr>
              <a:spLocks noChangeShapeType="1"/>
            </p:cNvSpPr>
            <p:nvPr/>
          </p:nvSpPr>
          <p:spPr bwMode="auto">
            <a:xfrm flipH="1">
              <a:off x="2712" y="1194"/>
              <a:ext cx="271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613" name="Line 77"/>
            <p:cNvSpPr>
              <a:spLocks noChangeShapeType="1"/>
            </p:cNvSpPr>
            <p:nvPr/>
          </p:nvSpPr>
          <p:spPr bwMode="auto">
            <a:xfrm>
              <a:off x="2984" y="1194"/>
              <a:ext cx="271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614" name="Oval 78"/>
            <p:cNvSpPr>
              <a:spLocks noChangeArrowheads="1"/>
            </p:cNvSpPr>
            <p:nvPr/>
          </p:nvSpPr>
          <p:spPr bwMode="auto">
            <a:xfrm>
              <a:off x="2938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615" name="Text Box 79"/>
            <p:cNvSpPr txBox="1">
              <a:spLocks noChangeArrowheads="1"/>
            </p:cNvSpPr>
            <p:nvPr/>
          </p:nvSpPr>
          <p:spPr bwMode="auto">
            <a:xfrm>
              <a:off x="2893" y="15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7</a:t>
              </a:r>
            </a:p>
          </p:txBody>
        </p:sp>
        <p:sp>
          <p:nvSpPr>
            <p:cNvPr id="193616" name="Line 80"/>
            <p:cNvSpPr>
              <a:spLocks noChangeShapeType="1"/>
            </p:cNvSpPr>
            <p:nvPr/>
          </p:nvSpPr>
          <p:spPr bwMode="auto">
            <a:xfrm>
              <a:off x="2699" y="1933"/>
              <a:ext cx="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193618" name="Line 82"/>
          <p:cNvSpPr>
            <a:spLocks noChangeShapeType="1"/>
          </p:cNvSpPr>
          <p:nvPr/>
        </p:nvSpPr>
        <p:spPr bwMode="auto">
          <a:xfrm flipH="1">
            <a:off x="2051050" y="1844427"/>
            <a:ext cx="217488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3619" name="Line 83"/>
          <p:cNvSpPr>
            <a:spLocks noChangeShapeType="1"/>
          </p:cNvSpPr>
          <p:nvPr/>
        </p:nvSpPr>
        <p:spPr bwMode="auto">
          <a:xfrm flipH="1">
            <a:off x="5219700" y="1917452"/>
            <a:ext cx="217488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3620" name="Text Box 84"/>
          <p:cNvSpPr txBox="1">
            <a:spLocks noChangeArrowheads="1"/>
          </p:cNvSpPr>
          <p:nvPr/>
        </p:nvSpPr>
        <p:spPr bwMode="auto">
          <a:xfrm>
            <a:off x="5219700" y="1557090"/>
            <a:ext cx="552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min</a:t>
            </a:r>
          </a:p>
        </p:txBody>
      </p:sp>
      <p:sp>
        <p:nvSpPr>
          <p:cNvPr id="193621" name="Line 85"/>
          <p:cNvSpPr>
            <a:spLocks noChangeShapeType="1"/>
          </p:cNvSpPr>
          <p:nvPr/>
        </p:nvSpPr>
        <p:spPr bwMode="auto">
          <a:xfrm flipH="1">
            <a:off x="4932363" y="3861172"/>
            <a:ext cx="217487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3622" name="Text Box 86"/>
          <p:cNvSpPr txBox="1">
            <a:spLocks noChangeArrowheads="1"/>
          </p:cNvSpPr>
          <p:nvPr/>
        </p:nvSpPr>
        <p:spPr bwMode="auto">
          <a:xfrm>
            <a:off x="4932363" y="3500809"/>
            <a:ext cx="55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cs typeface="+mn-cs"/>
              </a:rPr>
              <a:t>min</a:t>
            </a:r>
          </a:p>
        </p:txBody>
      </p:sp>
      <p:sp>
        <p:nvSpPr>
          <p:cNvPr id="86" name="Rechteck 85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  <p:sp>
        <p:nvSpPr>
          <p:cNvPr id="88" name="Text Box 84"/>
          <p:cNvSpPr txBox="1">
            <a:spLocks noChangeArrowheads="1"/>
          </p:cNvSpPr>
          <p:nvPr/>
        </p:nvSpPr>
        <p:spPr bwMode="auto">
          <a:xfrm>
            <a:off x="2339752" y="1484784"/>
            <a:ext cx="552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min</a:t>
            </a:r>
          </a:p>
        </p:txBody>
      </p:sp>
      <p:sp>
        <p:nvSpPr>
          <p:cNvPr id="2" name="Rechteck 1"/>
          <p:cNvSpPr/>
          <p:nvPr/>
        </p:nvSpPr>
        <p:spPr>
          <a:xfrm>
            <a:off x="7032704" y="3700637"/>
            <a:ext cx="2003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Wurzellisten </a:t>
            </a:r>
            <a:r>
              <a:rPr lang="de-DE" dirty="0" smtClean="0"/>
              <a:t>hintereinander-hängen</a:t>
            </a:r>
            <a:r>
              <a:rPr lang="de-DE" dirty="0"/>
              <a:t>: O(1)</a:t>
            </a:r>
          </a:p>
        </p:txBody>
      </p:sp>
      <p:sp>
        <p:nvSpPr>
          <p:cNvPr id="89" name="Rechteck 1"/>
          <p:cNvSpPr/>
          <p:nvPr/>
        </p:nvSpPr>
        <p:spPr>
          <a:xfrm>
            <a:off x="467544" y="5385990"/>
            <a:ext cx="84674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/>
              <a:t>Problem: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dirty="0" err="1" smtClean="0"/>
              <a:t>Bäume</a:t>
            </a:r>
            <a:r>
              <a:rPr lang="en-US" dirty="0" smtClean="0"/>
              <a:t> </a:t>
            </a:r>
            <a:r>
              <a:rPr lang="en-US" dirty="0" err="1" smtClean="0"/>
              <a:t>gleichen</a:t>
            </a:r>
            <a:r>
              <a:rPr lang="en-US" dirty="0" smtClean="0"/>
              <a:t> Ranges </a:t>
            </a:r>
            <a:r>
              <a:rPr lang="en-US" dirty="0" err="1" smtClean="0"/>
              <a:t>treten</a:t>
            </a:r>
            <a:r>
              <a:rPr lang="en-US" dirty="0" smtClean="0"/>
              <a:t> in der </a:t>
            </a:r>
            <a:r>
              <a:rPr lang="en-US" dirty="0" err="1" smtClean="0"/>
              <a:t>Wurzelliste</a:t>
            </a:r>
            <a:r>
              <a:rPr lang="en-US" dirty="0" smtClean="0"/>
              <a:t> auf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dirty="0" smtClean="0"/>
              <a:t>Binomial</a:t>
            </a:r>
            <a:r>
              <a:rPr lang="en-US" dirty="0"/>
              <a:t>-Heap-</a:t>
            </a:r>
            <a:r>
              <a:rPr lang="en-US" dirty="0" err="1"/>
              <a:t>Eigenschaft</a:t>
            </a:r>
            <a:r>
              <a:rPr lang="en-US" dirty="0"/>
              <a:t> </a:t>
            </a:r>
            <a:r>
              <a:rPr lang="en-US" dirty="0" err="1"/>
              <a:t>kann</a:t>
            </a:r>
            <a:r>
              <a:rPr lang="en-US" dirty="0"/>
              <a:t> </a:t>
            </a:r>
            <a:r>
              <a:rPr lang="en-US" dirty="0" err="1"/>
              <a:t>verletzt</a:t>
            </a:r>
            <a:r>
              <a:rPr lang="en-US" dirty="0"/>
              <a:t> </a:t>
            </a:r>
            <a:r>
              <a:rPr lang="en-US" dirty="0" err="1" smtClean="0"/>
              <a:t>sein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9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D55AE-2B10-2A4E-BBB9-0A443CD5C693}" type="slidenum">
              <a:rPr lang="de-DE"/>
              <a:pPr>
                <a:defRPr/>
              </a:pPr>
              <a:t>49</a:t>
            </a:fld>
            <a:endParaRPr lang="de-DE"/>
          </a:p>
        </p:txBody>
      </p:sp>
      <p:sp>
        <p:nvSpPr>
          <p:cNvPr id="196612" name="Line 4"/>
          <p:cNvSpPr>
            <a:spLocks noChangeShapeType="1"/>
          </p:cNvSpPr>
          <p:nvPr/>
        </p:nvSpPr>
        <p:spPr bwMode="auto">
          <a:xfrm flipH="1">
            <a:off x="5219700" y="3716338"/>
            <a:ext cx="504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6613" name="Line 5"/>
          <p:cNvSpPr>
            <a:spLocks noChangeShapeType="1"/>
          </p:cNvSpPr>
          <p:nvPr/>
        </p:nvSpPr>
        <p:spPr bwMode="auto">
          <a:xfrm>
            <a:off x="1042988" y="2708275"/>
            <a:ext cx="7345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66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Fibonacci-Heap: Lazy-Delete</a:t>
            </a:r>
          </a:p>
        </p:txBody>
      </p:sp>
      <p:sp>
        <p:nvSpPr>
          <p:cNvPr id="19661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smtClean="0">
                <a:cs typeface="+mn-cs"/>
              </a:rPr>
              <a:t>Lazy delete:</a:t>
            </a:r>
          </a:p>
        </p:txBody>
      </p:sp>
      <p:sp>
        <p:nvSpPr>
          <p:cNvPr id="196616" name="Oval 8"/>
          <p:cNvSpPr>
            <a:spLocks noChangeArrowheads="1"/>
          </p:cNvSpPr>
          <p:nvPr/>
        </p:nvSpPr>
        <p:spPr bwMode="auto">
          <a:xfrm>
            <a:off x="6732588" y="2492375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96617" name="Oval 9"/>
          <p:cNvSpPr>
            <a:spLocks noChangeArrowheads="1"/>
          </p:cNvSpPr>
          <p:nvPr/>
        </p:nvSpPr>
        <p:spPr bwMode="auto">
          <a:xfrm>
            <a:off x="6732588" y="3500438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196618" name="Oval 10"/>
          <p:cNvSpPr>
            <a:spLocks noChangeArrowheads="1"/>
          </p:cNvSpPr>
          <p:nvPr/>
        </p:nvSpPr>
        <p:spPr bwMode="auto">
          <a:xfrm>
            <a:off x="5724525" y="3500438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196619" name="Oval 11"/>
          <p:cNvSpPr>
            <a:spLocks noChangeArrowheads="1"/>
          </p:cNvSpPr>
          <p:nvPr/>
        </p:nvSpPr>
        <p:spPr bwMode="auto">
          <a:xfrm>
            <a:off x="5724525" y="4437063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196620" name="Line 12"/>
          <p:cNvSpPr>
            <a:spLocks noChangeShapeType="1"/>
          </p:cNvSpPr>
          <p:nvPr/>
        </p:nvSpPr>
        <p:spPr bwMode="auto">
          <a:xfrm>
            <a:off x="5940425" y="3932238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6621" name="Oval 13"/>
          <p:cNvSpPr>
            <a:spLocks noChangeArrowheads="1"/>
          </p:cNvSpPr>
          <p:nvPr/>
        </p:nvSpPr>
        <p:spPr bwMode="auto">
          <a:xfrm>
            <a:off x="4787900" y="3500438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grpSp>
        <p:nvGrpSpPr>
          <p:cNvPr id="196634" name="Group 26"/>
          <p:cNvGrpSpPr>
            <a:grpSpLocks/>
          </p:cNvGrpSpPr>
          <p:nvPr/>
        </p:nvGrpSpPr>
        <p:grpSpPr bwMode="auto">
          <a:xfrm>
            <a:off x="3779838" y="4508500"/>
            <a:ext cx="1441450" cy="1368425"/>
            <a:chOff x="2381" y="2840"/>
            <a:chExt cx="908" cy="862"/>
          </a:xfrm>
        </p:grpSpPr>
        <p:sp>
          <p:nvSpPr>
            <p:cNvPr id="196622" name="Oval 14"/>
            <p:cNvSpPr>
              <a:spLocks noChangeArrowheads="1"/>
            </p:cNvSpPr>
            <p:nvPr/>
          </p:nvSpPr>
          <p:spPr bwMode="auto">
            <a:xfrm>
              <a:off x="3016" y="2840"/>
              <a:ext cx="273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11</a:t>
              </a:r>
            </a:p>
          </p:txBody>
        </p:sp>
        <p:sp>
          <p:nvSpPr>
            <p:cNvPr id="196623" name="Line 15"/>
            <p:cNvSpPr>
              <a:spLocks noChangeShapeType="1"/>
            </p:cNvSpPr>
            <p:nvPr/>
          </p:nvSpPr>
          <p:spPr bwMode="auto">
            <a:xfrm flipV="1">
              <a:off x="2653" y="2976"/>
              <a:ext cx="3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6624" name="Oval 16"/>
            <p:cNvSpPr>
              <a:spLocks noChangeArrowheads="1"/>
            </p:cNvSpPr>
            <p:nvPr/>
          </p:nvSpPr>
          <p:spPr bwMode="auto">
            <a:xfrm>
              <a:off x="2381" y="2840"/>
              <a:ext cx="273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20</a:t>
              </a:r>
            </a:p>
          </p:txBody>
        </p:sp>
        <p:sp>
          <p:nvSpPr>
            <p:cNvPr id="196625" name="Oval 17"/>
            <p:cNvSpPr>
              <a:spLocks noChangeArrowheads="1"/>
            </p:cNvSpPr>
            <p:nvPr/>
          </p:nvSpPr>
          <p:spPr bwMode="auto">
            <a:xfrm>
              <a:off x="2381" y="3430"/>
              <a:ext cx="273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24</a:t>
              </a:r>
            </a:p>
          </p:txBody>
        </p:sp>
        <p:sp>
          <p:nvSpPr>
            <p:cNvPr id="196626" name="Line 18"/>
            <p:cNvSpPr>
              <a:spLocks noChangeShapeType="1"/>
            </p:cNvSpPr>
            <p:nvPr/>
          </p:nvSpPr>
          <p:spPr bwMode="auto">
            <a:xfrm>
              <a:off x="2517" y="3112"/>
              <a:ext cx="0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196627" name="Line 19"/>
          <p:cNvSpPr>
            <a:spLocks noChangeShapeType="1"/>
          </p:cNvSpPr>
          <p:nvPr/>
        </p:nvSpPr>
        <p:spPr bwMode="auto">
          <a:xfrm flipH="1">
            <a:off x="4138613" y="3860800"/>
            <a:ext cx="720725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6628" name="Line 20"/>
          <p:cNvSpPr>
            <a:spLocks noChangeShapeType="1"/>
          </p:cNvSpPr>
          <p:nvPr/>
        </p:nvSpPr>
        <p:spPr bwMode="auto">
          <a:xfrm flipV="1">
            <a:off x="5148263" y="2779713"/>
            <a:ext cx="1584325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6630" name="Line 22"/>
          <p:cNvSpPr>
            <a:spLocks noChangeShapeType="1"/>
          </p:cNvSpPr>
          <p:nvPr/>
        </p:nvSpPr>
        <p:spPr bwMode="auto">
          <a:xfrm>
            <a:off x="4643438" y="3500438"/>
            <a:ext cx="792162" cy="4333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6631" name="Line 23"/>
          <p:cNvSpPr>
            <a:spLocks noChangeShapeType="1"/>
          </p:cNvSpPr>
          <p:nvPr/>
        </p:nvSpPr>
        <p:spPr bwMode="auto">
          <a:xfrm flipV="1">
            <a:off x="4643438" y="3500438"/>
            <a:ext cx="792162" cy="4333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6632" name="Line 24"/>
          <p:cNvSpPr>
            <a:spLocks noChangeShapeType="1"/>
          </p:cNvSpPr>
          <p:nvPr/>
        </p:nvSpPr>
        <p:spPr bwMode="auto">
          <a:xfrm flipH="1">
            <a:off x="6156325" y="3716338"/>
            <a:ext cx="576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6636" name="Line 28"/>
          <p:cNvSpPr>
            <a:spLocks noChangeShapeType="1"/>
          </p:cNvSpPr>
          <p:nvPr/>
        </p:nvSpPr>
        <p:spPr bwMode="auto">
          <a:xfrm>
            <a:off x="6948488" y="2924175"/>
            <a:ext cx="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6637" name="Line 29"/>
          <p:cNvSpPr>
            <a:spLocks noChangeShapeType="1"/>
          </p:cNvSpPr>
          <p:nvPr/>
        </p:nvSpPr>
        <p:spPr bwMode="auto">
          <a:xfrm>
            <a:off x="5003800" y="3933825"/>
            <a:ext cx="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  <p:sp>
        <p:nvSpPr>
          <p:cNvPr id="2" name="Rechteck 1"/>
          <p:cNvSpPr/>
          <p:nvPr/>
        </p:nvSpPr>
        <p:spPr>
          <a:xfrm>
            <a:off x="2555776" y="1844824"/>
            <a:ext cx="25324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Kinderliste in Wurzelliste </a:t>
            </a:r>
            <a:br>
              <a:rPr lang="de-DE" dirty="0" smtClean="0"/>
            </a:br>
            <a:r>
              <a:rPr lang="de-DE" dirty="0" smtClean="0"/>
              <a:t>integrieren: </a:t>
            </a:r>
            <a:r>
              <a:rPr lang="de-DE" dirty="0"/>
              <a:t>O(1)</a:t>
            </a:r>
          </a:p>
        </p:txBody>
      </p:sp>
      <p:sp>
        <p:nvSpPr>
          <p:cNvPr id="3" name="Rechteck 2"/>
          <p:cNvSpPr/>
          <p:nvPr/>
        </p:nvSpPr>
        <p:spPr>
          <a:xfrm>
            <a:off x="2123728" y="3140968"/>
            <a:ext cx="26100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Knoten 7 entfernen : </a:t>
            </a:r>
            <a:r>
              <a:rPr lang="de-DE" dirty="0"/>
              <a:t>O(1)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966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966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966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1966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1966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1966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966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90751E-6 L -0.14965 -0.29364 " pathEditMode="relative" ptsTypes="AA">
                                      <p:cBhvr>
                                        <p:cTn id="44" dur="2000" fill="hold"/>
                                        <p:tgtEl>
                                          <p:spTgt spid="1966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21" grpId="0" animBg="1"/>
      <p:bldP spid="2" grpId="0"/>
      <p:bldP spid="3" grpId="0"/>
      <p:bldP spid="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8F7689-9199-7247-B1A2-F09B4CA84445}" type="slidenum">
              <a:rPr lang="de-DE"/>
              <a:pPr>
                <a:defRPr/>
              </a:pPr>
              <a:t>5</a:t>
            </a:fld>
            <a:endParaRPr lang="de-DE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>
                <a:cs typeface="+mj-cs"/>
              </a:rPr>
              <a:t>Erweiterte </a:t>
            </a:r>
            <a:r>
              <a:rPr lang="de-DE" dirty="0"/>
              <a:t>Prioritätswarteschlangen</a:t>
            </a:r>
            <a:endParaRPr lang="de-DE" dirty="0" smtClean="0">
              <a:cs typeface="+mj-cs"/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2100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sz="2400" dirty="0" smtClean="0">
                <a:solidFill>
                  <a:schemeClr val="accent2"/>
                </a:solidFill>
                <a:cs typeface="+mn-cs"/>
              </a:rPr>
              <a:t>Zusätzliche Operationen:</a:t>
            </a:r>
          </a:p>
          <a:p>
            <a:pPr eaLnBrk="1" hangingPunct="1">
              <a:defRPr/>
            </a:pP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procedure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de-DE" sz="2400" dirty="0" err="1" smtClean="0">
                <a:solidFill>
                  <a:srgbClr val="FF0000"/>
                </a:solidFill>
                <a:cs typeface="+mn-cs"/>
              </a:rPr>
              <a:t>delete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(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e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, 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pq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)</a:t>
            </a:r>
            <a:r>
              <a:rPr lang="de-DE" sz="2400" dirty="0" smtClean="0">
                <a:cs typeface="+mn-cs"/>
              </a:rPr>
              <a:t> löscht </a:t>
            </a:r>
            <a:r>
              <a:rPr lang="de-DE" sz="2400" dirty="0" err="1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e</a:t>
            </a:r>
            <a:r>
              <a:rPr lang="de-DE" sz="2400" dirty="0" smtClean="0">
                <a:cs typeface="+mn-cs"/>
              </a:rPr>
              <a:t> aus </a:t>
            </a:r>
            <a:r>
              <a:rPr lang="de-DE" sz="2400" dirty="0" err="1" smtClean="0">
                <a:solidFill>
                  <a:srgbClr val="3C8C93"/>
                </a:solidFill>
                <a:cs typeface="+mn-cs"/>
              </a:rPr>
              <a:t>pq</a:t>
            </a:r>
            <a:r>
              <a:rPr lang="de-DE" sz="2400" dirty="0"/>
              <a:t>,</a:t>
            </a:r>
            <a:r>
              <a:rPr lang="de-DE" sz="2400" dirty="0" smtClean="0">
                <a:solidFill>
                  <a:srgbClr val="3C8C93"/>
                </a:solidFill>
                <a:cs typeface="+mn-cs"/>
              </a:rPr>
              <a:t> </a:t>
            </a:r>
            <a:r>
              <a:rPr lang="de-DE" sz="2400" dirty="0" smtClean="0">
                <a:cs typeface="+mn-cs"/>
              </a:rPr>
              <a:t>falls vorhanden, verändert ggf. </a:t>
            </a:r>
            <a:r>
              <a:rPr lang="de-DE" sz="2400" dirty="0" err="1" smtClean="0">
                <a:solidFill>
                  <a:srgbClr val="3C8C93"/>
                </a:solidFill>
                <a:cs typeface="+mn-cs"/>
              </a:rPr>
              <a:t>pq</a:t>
            </a:r>
            <a:endParaRPr lang="de-DE" sz="2400" dirty="0" smtClean="0">
              <a:solidFill>
                <a:srgbClr val="3C8C93"/>
              </a:solidFill>
              <a:cs typeface="+mn-cs"/>
            </a:endParaRPr>
          </a:p>
          <a:p>
            <a:pPr eaLnBrk="1" hangingPunct="1">
              <a:defRPr/>
            </a:pPr>
            <a:r>
              <a:rPr lang="de-DE" sz="2400" dirty="0" err="1">
                <a:solidFill>
                  <a:schemeClr val="hlink"/>
                </a:solidFill>
              </a:rPr>
              <a:t>procedure</a:t>
            </a:r>
            <a:r>
              <a:rPr lang="de-DE" sz="2400" dirty="0">
                <a:solidFill>
                  <a:schemeClr val="hlink"/>
                </a:solidFill>
              </a:rPr>
              <a:t> </a:t>
            </a:r>
            <a:r>
              <a:rPr lang="de-DE" sz="2400" dirty="0" err="1" smtClean="0">
                <a:solidFill>
                  <a:srgbClr val="FF0000"/>
                </a:solidFill>
                <a:cs typeface="+mn-cs"/>
              </a:rPr>
              <a:t>decreaseKey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(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e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, 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pq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, </a:t>
            </a:r>
            <a:r>
              <a:rPr lang="de-DE" sz="24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)</a:t>
            </a:r>
            <a:r>
              <a:rPr lang="de-DE" sz="2400" dirty="0" smtClean="0">
                <a:cs typeface="+mn-cs"/>
              </a:rPr>
              <a:t>: 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key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(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e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) := 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key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(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e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)-</a:t>
            </a:r>
            <a:r>
              <a:rPr lang="de-DE" sz="24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𝛥, </a:t>
            </a:r>
            <a:r>
              <a:rPr lang="de-DE" sz="2400" dirty="0"/>
              <a:t>verändert </a:t>
            </a:r>
            <a:r>
              <a:rPr lang="de-DE" sz="2400" dirty="0" smtClean="0"/>
              <a:t>evtl. </a:t>
            </a:r>
            <a:r>
              <a:rPr lang="de-DE" sz="2400" dirty="0" err="1">
                <a:solidFill>
                  <a:srgbClr val="3C8C93"/>
                </a:solidFill>
              </a:rPr>
              <a:t>pq</a:t>
            </a:r>
            <a:endParaRPr lang="de-DE" sz="2400" dirty="0" smtClean="0">
              <a:solidFill>
                <a:srgbClr val="3C8C93"/>
              </a:solidFill>
              <a:latin typeface="Symbol" charset="0"/>
              <a:cs typeface="+mn-cs"/>
              <a:sym typeface="Symbol" charset="0"/>
            </a:endParaRPr>
          </a:p>
          <a:p>
            <a:pPr eaLnBrk="1" hangingPunct="1">
              <a:defRPr/>
            </a:pPr>
            <a:r>
              <a:rPr lang="de-DE" sz="2400" dirty="0" err="1">
                <a:solidFill>
                  <a:schemeClr val="hlink"/>
                </a:solidFill>
              </a:rPr>
              <a:t>procedure</a:t>
            </a:r>
            <a:r>
              <a:rPr lang="de-DE" sz="2400" dirty="0">
                <a:solidFill>
                  <a:schemeClr val="hlink"/>
                </a:solidFill>
              </a:rPr>
              <a:t> </a:t>
            </a:r>
            <a:r>
              <a:rPr lang="de-DE" sz="2400" dirty="0" err="1" smtClean="0">
                <a:solidFill>
                  <a:srgbClr val="FF0000"/>
                </a:solidFill>
                <a:cs typeface="+mn-cs"/>
              </a:rPr>
              <a:t>merge</a:t>
            </a:r>
            <a:r>
              <a:rPr lang="de-DE" sz="2400" dirty="0" smtClean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 smtClean="0">
                <a:solidFill>
                  <a:srgbClr val="3C8C93"/>
                </a:solidFill>
                <a:cs typeface="+mn-cs"/>
              </a:rPr>
              <a:t>pq</a:t>
            </a:r>
            <a:r>
              <a:rPr lang="de-DE" sz="2400" dirty="0" smtClean="0">
                <a:solidFill>
                  <a:srgbClr val="3C8C93"/>
                </a:solidFill>
                <a:cs typeface="+mn-cs"/>
              </a:rPr>
              <a:t>, </a:t>
            </a:r>
            <a:r>
              <a:rPr lang="de-DE" sz="2400" dirty="0" err="1" smtClean="0">
                <a:solidFill>
                  <a:srgbClr val="3C8C93"/>
                </a:solidFill>
                <a:cs typeface="+mn-cs"/>
              </a:rPr>
              <a:t>pq</a:t>
            </a:r>
            <a:r>
              <a:rPr lang="de-DE" sz="2400" dirty="0" smtClean="0">
                <a:solidFill>
                  <a:srgbClr val="3C8C93"/>
                </a:solidFill>
                <a:cs typeface="+mn-cs"/>
              </a:rPr>
              <a:t>‘) </a:t>
            </a:r>
            <a:r>
              <a:rPr lang="de-DE" sz="2400" dirty="0" smtClean="0">
                <a:cs typeface="+mn-cs"/>
              </a:rPr>
              <a:t>fügt </a:t>
            </a:r>
            <a:r>
              <a:rPr lang="de-DE" sz="2400" dirty="0" err="1" smtClean="0">
                <a:solidFill>
                  <a:srgbClr val="3C8C93"/>
                </a:solidFill>
                <a:cs typeface="+mn-cs"/>
              </a:rPr>
              <a:t>pq</a:t>
            </a:r>
            <a:r>
              <a:rPr lang="de-DE" sz="2400" dirty="0" smtClean="0">
                <a:solidFill>
                  <a:srgbClr val="3C8C93"/>
                </a:solidFill>
                <a:cs typeface="+mn-cs"/>
              </a:rPr>
              <a:t> </a:t>
            </a:r>
            <a:r>
              <a:rPr lang="de-DE" sz="2400" dirty="0" smtClean="0">
                <a:cs typeface="+mn-cs"/>
              </a:rPr>
              <a:t>und </a:t>
            </a:r>
            <a:r>
              <a:rPr lang="de-DE" sz="2400" dirty="0" err="1" smtClean="0">
                <a:solidFill>
                  <a:srgbClr val="3C8C93"/>
                </a:solidFill>
                <a:cs typeface="+mn-cs"/>
              </a:rPr>
              <a:t>pq</a:t>
            </a:r>
            <a:r>
              <a:rPr lang="de-DE" sz="2400" dirty="0" smtClean="0">
                <a:solidFill>
                  <a:srgbClr val="3C8C93"/>
                </a:solidFill>
                <a:cs typeface="+mn-cs"/>
              </a:rPr>
              <a:t>‘</a:t>
            </a:r>
            <a:r>
              <a:rPr lang="de-DE" sz="2400" dirty="0" smtClean="0">
                <a:cs typeface="+mn-cs"/>
              </a:rPr>
              <a:t> zusammen, verändert ggf. </a:t>
            </a:r>
            <a:r>
              <a:rPr lang="de-DE" sz="2400" dirty="0" err="1" smtClean="0">
                <a:solidFill>
                  <a:srgbClr val="3C8C93"/>
                </a:solidFill>
                <a:cs typeface="+mn-cs"/>
              </a:rPr>
              <a:t>pq</a:t>
            </a:r>
            <a:r>
              <a:rPr lang="de-DE" sz="2400" dirty="0" smtClean="0">
                <a:solidFill>
                  <a:srgbClr val="3C8C93"/>
                </a:solidFill>
                <a:cs typeface="+mn-cs"/>
              </a:rPr>
              <a:t> </a:t>
            </a:r>
            <a:r>
              <a:rPr lang="de-DE" sz="2400" dirty="0" smtClean="0">
                <a:cs typeface="+mn-cs"/>
              </a:rPr>
              <a:t>und auch </a:t>
            </a:r>
            <a:r>
              <a:rPr lang="de-DE" sz="2400" dirty="0" err="1" smtClean="0">
                <a:solidFill>
                  <a:srgbClr val="3C8C93"/>
                </a:solidFill>
                <a:cs typeface="+mn-cs"/>
              </a:rPr>
              <a:t>pq</a:t>
            </a:r>
            <a:r>
              <a:rPr lang="de-DE" sz="2400" dirty="0" smtClean="0">
                <a:solidFill>
                  <a:srgbClr val="3C8C93"/>
                </a:solidFill>
                <a:cs typeface="+mn-cs"/>
              </a:rPr>
              <a:t>‘</a:t>
            </a:r>
          </a:p>
        </p:txBody>
      </p:sp>
      <p:sp>
        <p:nvSpPr>
          <p:cNvPr id="5" name="Rechteck 4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1C1230-2FF1-0142-9018-9B8B42E3CD36}" type="slidenum">
              <a:rPr lang="de-DE"/>
              <a:pPr>
                <a:defRPr/>
              </a:pPr>
              <a:t>50</a:t>
            </a:fld>
            <a:endParaRPr lang="de-DE"/>
          </a:p>
        </p:txBody>
      </p:sp>
      <p:sp>
        <p:nvSpPr>
          <p:cNvPr id="207875" name="Line 3"/>
          <p:cNvSpPr>
            <a:spLocks noChangeShapeType="1"/>
          </p:cNvSpPr>
          <p:nvPr/>
        </p:nvSpPr>
        <p:spPr bwMode="auto">
          <a:xfrm>
            <a:off x="1042988" y="2708275"/>
            <a:ext cx="7345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7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Fibonacci-Heap: Lazy-Delete</a:t>
            </a:r>
          </a:p>
        </p:txBody>
      </p:sp>
      <p:sp>
        <p:nvSpPr>
          <p:cNvPr id="2078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smtClean="0">
                <a:cs typeface="+mn-cs"/>
              </a:rPr>
              <a:t>Lazy delete:</a:t>
            </a:r>
          </a:p>
        </p:txBody>
      </p:sp>
      <p:sp>
        <p:nvSpPr>
          <p:cNvPr id="207878" name="Oval 6"/>
          <p:cNvSpPr>
            <a:spLocks noChangeArrowheads="1"/>
          </p:cNvSpPr>
          <p:nvPr/>
        </p:nvSpPr>
        <p:spPr bwMode="auto">
          <a:xfrm>
            <a:off x="6732588" y="2492375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07879" name="Oval 7"/>
          <p:cNvSpPr>
            <a:spLocks noChangeArrowheads="1"/>
          </p:cNvSpPr>
          <p:nvPr/>
        </p:nvSpPr>
        <p:spPr bwMode="auto">
          <a:xfrm>
            <a:off x="6732588" y="3500438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207880" name="Oval 8"/>
          <p:cNvSpPr>
            <a:spLocks noChangeArrowheads="1"/>
          </p:cNvSpPr>
          <p:nvPr/>
        </p:nvSpPr>
        <p:spPr bwMode="auto">
          <a:xfrm>
            <a:off x="5724525" y="3500438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07881" name="Oval 9"/>
          <p:cNvSpPr>
            <a:spLocks noChangeArrowheads="1"/>
          </p:cNvSpPr>
          <p:nvPr/>
        </p:nvSpPr>
        <p:spPr bwMode="auto">
          <a:xfrm>
            <a:off x="5724525" y="4437063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207882" name="Line 10"/>
          <p:cNvSpPr>
            <a:spLocks noChangeShapeType="1"/>
          </p:cNvSpPr>
          <p:nvPr/>
        </p:nvSpPr>
        <p:spPr bwMode="auto">
          <a:xfrm>
            <a:off x="5940425" y="3932238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7894" name="Line 22"/>
          <p:cNvSpPr>
            <a:spLocks noChangeShapeType="1"/>
          </p:cNvSpPr>
          <p:nvPr/>
        </p:nvSpPr>
        <p:spPr bwMode="auto">
          <a:xfrm flipH="1">
            <a:off x="6156325" y="3716338"/>
            <a:ext cx="576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7895" name="Line 23"/>
          <p:cNvSpPr>
            <a:spLocks noChangeShapeType="1"/>
          </p:cNvSpPr>
          <p:nvPr/>
        </p:nvSpPr>
        <p:spPr bwMode="auto">
          <a:xfrm flipH="1">
            <a:off x="5940425" y="2852738"/>
            <a:ext cx="8636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7896" name="Text Box 24"/>
          <p:cNvSpPr txBox="1">
            <a:spLocks noChangeArrowheads="1"/>
          </p:cNvSpPr>
          <p:nvPr/>
        </p:nvSpPr>
        <p:spPr bwMode="auto">
          <a:xfrm>
            <a:off x="2483768" y="1124744"/>
            <a:ext cx="626405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err="1" smtClean="0">
                <a:solidFill>
                  <a:schemeClr val="accent2"/>
                </a:solidFill>
                <a:cs typeface="+mn-cs"/>
              </a:rPr>
              <a:t>Annahme</a:t>
            </a:r>
            <a:r>
              <a:rPr lang="en-US" dirty="0" smtClean="0">
                <a:solidFill>
                  <a:schemeClr val="accent2"/>
                </a:solidFill>
                <a:cs typeface="+mn-cs"/>
              </a:rPr>
              <a:t>: </a:t>
            </a:r>
            <a:r>
              <a:rPr lang="en-US" dirty="0" err="1" smtClean="0">
                <a:solidFill>
                  <a:srgbClr val="000000"/>
                </a:solidFill>
                <a:cs typeface="+mn-cs"/>
              </a:rPr>
              <a:t>Knoten</a:t>
            </a:r>
            <a:r>
              <a:rPr lang="en-US" dirty="0" smtClean="0">
                <a:solidFill>
                  <a:srgbClr val="000000"/>
                </a:solidFill>
                <a:cs typeface="+mn-cs"/>
              </a:rPr>
              <a:t> 7 </a:t>
            </a:r>
            <a:r>
              <a:rPr lang="en-US" dirty="0" err="1" smtClean="0">
                <a:solidFill>
                  <a:srgbClr val="000000"/>
                </a:solidFill>
                <a:cs typeface="+mn-cs"/>
              </a:rPr>
              <a:t>ist</a:t>
            </a:r>
            <a:r>
              <a:rPr lang="en-US" dirty="0" smtClean="0">
                <a:solidFill>
                  <a:srgbClr val="000000"/>
                </a:solidFill>
                <a:cs typeface="+mn-c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cs typeface="+mn-cs"/>
              </a:rPr>
              <a:t>im</a:t>
            </a:r>
            <a:r>
              <a:rPr lang="en-US" dirty="0" smtClean="0">
                <a:solidFill>
                  <a:srgbClr val="000000"/>
                </a:solidFill>
                <a:cs typeface="+mn-c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cs typeface="+mn-cs"/>
              </a:rPr>
              <a:t>direkten</a:t>
            </a:r>
            <a:r>
              <a:rPr lang="en-US" dirty="0" smtClean="0">
                <a:solidFill>
                  <a:srgbClr val="000000"/>
                </a:solidFill>
                <a:cs typeface="+mn-c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cs typeface="+mn-cs"/>
              </a:rPr>
              <a:t>Zugriff</a:t>
            </a:r>
            <a:endParaRPr lang="en-US" dirty="0" smtClean="0">
              <a:solidFill>
                <a:schemeClr val="accent2"/>
              </a:solidFill>
              <a:cs typeface="+mn-cs"/>
            </a:endParaRPr>
          </a:p>
          <a:p>
            <a:pPr>
              <a:defRPr/>
            </a:pPr>
            <a:r>
              <a:rPr lang="en-US" dirty="0" err="1" smtClean="0">
                <a:solidFill>
                  <a:schemeClr val="accent2"/>
                </a:solidFill>
                <a:cs typeface="+mn-cs"/>
              </a:rPr>
              <a:t>Aufwand</a:t>
            </a:r>
            <a:r>
              <a:rPr lang="en-US" dirty="0">
                <a:solidFill>
                  <a:schemeClr val="accent2"/>
                </a:solidFill>
                <a:cs typeface="+mn-cs"/>
              </a:rPr>
              <a:t>:</a:t>
            </a:r>
            <a:r>
              <a:rPr lang="en-US" dirty="0">
                <a:cs typeface="+mn-cs"/>
              </a:rPr>
              <a:t> </a:t>
            </a:r>
            <a:r>
              <a:rPr lang="en-US" dirty="0">
                <a:solidFill>
                  <a:schemeClr val="hlink"/>
                </a:solidFill>
                <a:cs typeface="+mn-cs"/>
              </a:rPr>
              <a:t>O(1</a:t>
            </a:r>
            <a:r>
              <a:rPr lang="en-US" dirty="0" smtClean="0">
                <a:solidFill>
                  <a:schemeClr val="hlink"/>
                </a:solidFill>
                <a:cs typeface="+mn-cs"/>
              </a:rPr>
              <a:t>)</a:t>
            </a:r>
            <a:r>
              <a:rPr lang="en-US" dirty="0" smtClean="0">
                <a:cs typeface="+mn-cs"/>
              </a:rPr>
              <a:t>, da </a:t>
            </a:r>
            <a:r>
              <a:rPr lang="en-US" dirty="0" err="1" smtClean="0">
                <a:cs typeface="+mn-cs"/>
              </a:rPr>
              <a:t>gegebener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Knoten</a:t>
            </a:r>
            <a:r>
              <a:rPr lang="en-US" dirty="0" smtClean="0">
                <a:cs typeface="+mn-cs"/>
              </a:rPr>
              <a:t> </a:t>
            </a:r>
            <a:r>
              <a:rPr lang="en-US" dirty="0">
                <a:cs typeface="+mn-cs"/>
              </a:rPr>
              <a:t>7 in </a:t>
            </a:r>
            <a:br>
              <a:rPr lang="en-US" dirty="0">
                <a:cs typeface="+mn-cs"/>
              </a:rPr>
            </a:br>
            <a:r>
              <a:rPr lang="en-US" dirty="0">
                <a:solidFill>
                  <a:schemeClr val="hlink"/>
                </a:solidFill>
                <a:cs typeface="+mn-cs"/>
              </a:rPr>
              <a:t>O(1)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Zeit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entfernbar</a:t>
            </a:r>
            <a:r>
              <a:rPr lang="en-US" dirty="0">
                <a:cs typeface="+mn-cs"/>
              </a:rPr>
              <a:t> und </a:t>
            </a:r>
            <a:r>
              <a:rPr lang="en-US" dirty="0" err="1">
                <a:cs typeface="+mn-cs"/>
              </a:rPr>
              <a:t>Kinderliste</a:t>
            </a:r>
            <a:r>
              <a:rPr lang="en-US" dirty="0">
                <a:cs typeface="+mn-cs"/>
              </a:rPr>
              <a:t> </a:t>
            </a:r>
            <a:r>
              <a:rPr lang="en-US" dirty="0" smtClean="0">
                <a:cs typeface="+mn-cs"/>
              </a:rPr>
              <a:t/>
            </a:r>
            <a:br>
              <a:rPr lang="en-US" dirty="0" smtClean="0">
                <a:cs typeface="+mn-cs"/>
              </a:rPr>
            </a:br>
            <a:r>
              <a:rPr lang="en-US" dirty="0" smtClean="0">
                <a:cs typeface="+mn-cs"/>
              </a:rPr>
              <a:t>von </a:t>
            </a:r>
            <a:r>
              <a:rPr lang="en-US" dirty="0">
                <a:cs typeface="+mn-cs"/>
              </a:rPr>
              <a:t>7 </a:t>
            </a:r>
            <a:r>
              <a:rPr lang="en-US" dirty="0" smtClean="0">
                <a:cs typeface="+mn-cs"/>
              </a:rPr>
              <a:t>in </a:t>
            </a:r>
            <a:r>
              <a:rPr lang="en-US" dirty="0">
                <a:solidFill>
                  <a:schemeClr val="hlink"/>
                </a:solidFill>
                <a:cs typeface="+mn-cs"/>
              </a:rPr>
              <a:t>O(1)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Zeit</a:t>
            </a:r>
            <a:r>
              <a:rPr lang="en-US" dirty="0">
                <a:cs typeface="+mn-cs"/>
              </a:rPr>
              <a:t> in </a:t>
            </a:r>
            <a:r>
              <a:rPr lang="en-US" dirty="0" err="1">
                <a:cs typeface="+mn-cs"/>
              </a:rPr>
              <a:t>Wurzelliste</a:t>
            </a:r>
            <a:r>
              <a:rPr lang="en-US" dirty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integrierbar</a:t>
            </a:r>
            <a:endParaRPr lang="en-US" dirty="0" smtClean="0">
              <a:cs typeface="+mn-cs"/>
            </a:endParaRPr>
          </a:p>
        </p:txBody>
      </p:sp>
      <p:sp>
        <p:nvSpPr>
          <p:cNvPr id="207897" name="Line 25"/>
          <p:cNvSpPr>
            <a:spLocks noChangeShapeType="1"/>
          </p:cNvSpPr>
          <p:nvPr/>
        </p:nvSpPr>
        <p:spPr bwMode="auto">
          <a:xfrm>
            <a:off x="6948488" y="2924175"/>
            <a:ext cx="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57358" name="Group 27"/>
          <p:cNvGrpSpPr>
            <a:grpSpLocks/>
          </p:cNvGrpSpPr>
          <p:nvPr/>
        </p:nvGrpSpPr>
        <p:grpSpPr bwMode="auto">
          <a:xfrm>
            <a:off x="2411413" y="2492375"/>
            <a:ext cx="1441450" cy="1368425"/>
            <a:chOff x="2381" y="2840"/>
            <a:chExt cx="908" cy="862"/>
          </a:xfrm>
        </p:grpSpPr>
        <p:sp>
          <p:nvSpPr>
            <p:cNvPr id="207900" name="Oval 28"/>
            <p:cNvSpPr>
              <a:spLocks noChangeArrowheads="1"/>
            </p:cNvSpPr>
            <p:nvPr/>
          </p:nvSpPr>
          <p:spPr bwMode="auto">
            <a:xfrm>
              <a:off x="3016" y="2840"/>
              <a:ext cx="273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11</a:t>
              </a:r>
            </a:p>
          </p:txBody>
        </p:sp>
        <p:sp>
          <p:nvSpPr>
            <p:cNvPr id="207901" name="Line 29"/>
            <p:cNvSpPr>
              <a:spLocks noChangeShapeType="1"/>
            </p:cNvSpPr>
            <p:nvPr/>
          </p:nvSpPr>
          <p:spPr bwMode="auto">
            <a:xfrm flipV="1">
              <a:off x="2653" y="2976"/>
              <a:ext cx="3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07902" name="Oval 30"/>
            <p:cNvSpPr>
              <a:spLocks noChangeArrowheads="1"/>
            </p:cNvSpPr>
            <p:nvPr/>
          </p:nvSpPr>
          <p:spPr bwMode="auto">
            <a:xfrm>
              <a:off x="2381" y="2840"/>
              <a:ext cx="273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20</a:t>
              </a:r>
            </a:p>
          </p:txBody>
        </p:sp>
        <p:sp>
          <p:nvSpPr>
            <p:cNvPr id="207903" name="Oval 31"/>
            <p:cNvSpPr>
              <a:spLocks noChangeArrowheads="1"/>
            </p:cNvSpPr>
            <p:nvPr/>
          </p:nvSpPr>
          <p:spPr bwMode="auto">
            <a:xfrm>
              <a:off x="2381" y="3430"/>
              <a:ext cx="273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24</a:t>
              </a:r>
            </a:p>
          </p:txBody>
        </p:sp>
        <p:sp>
          <p:nvSpPr>
            <p:cNvPr id="207904" name="Line 32"/>
            <p:cNvSpPr>
              <a:spLocks noChangeShapeType="1"/>
            </p:cNvSpPr>
            <p:nvPr/>
          </p:nvSpPr>
          <p:spPr bwMode="auto">
            <a:xfrm>
              <a:off x="2517" y="3112"/>
              <a:ext cx="0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" name="Rechteck 1"/>
          <p:cNvSpPr/>
          <p:nvPr/>
        </p:nvSpPr>
        <p:spPr>
          <a:xfrm>
            <a:off x="395536" y="4437112"/>
            <a:ext cx="7704856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  <a:defRPr/>
            </a:pPr>
            <a:r>
              <a:rPr lang="de-DE" dirty="0" smtClean="0"/>
              <a:t>Vergleich zu Standard-Delete:</a:t>
            </a:r>
          </a:p>
          <a:p>
            <a:pPr marL="742950" lvl="1" indent="-285750">
              <a:buFont typeface="Arial"/>
              <a:buChar char="•"/>
              <a:defRPr/>
            </a:pPr>
            <a:r>
              <a:rPr lang="de-DE" dirty="0" err="1" smtClean="0">
                <a:solidFill>
                  <a:schemeClr val="hlink"/>
                </a:solidFill>
              </a:rPr>
              <a:t>key</a:t>
            </a:r>
            <a:r>
              <a:rPr lang="de-DE" dirty="0">
                <a:solidFill>
                  <a:schemeClr val="hlink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>
                <a:solidFill>
                  <a:schemeClr val="hlink"/>
                </a:solidFill>
              </a:rPr>
              <a:t>):= -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dirty="0"/>
              <a:t> und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siftUp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/>
              <a:t>wäre </a:t>
            </a:r>
            <a:r>
              <a:rPr lang="de-DE" dirty="0" smtClean="0"/>
              <a:t>schon in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O(log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dirty="0"/>
              <a:t>Also </a:t>
            </a:r>
            <a:r>
              <a:rPr lang="en-US" dirty="0" err="1"/>
              <a:t>kein</a:t>
            </a:r>
            <a:r>
              <a:rPr lang="en-US" dirty="0"/>
              <a:t> </a:t>
            </a:r>
            <a:r>
              <a:rPr lang="en-US" dirty="0" err="1" smtClean="0">
                <a:solidFill>
                  <a:srgbClr val="3C8C93"/>
                </a:solidFill>
              </a:rPr>
              <a:t>siftUp</a:t>
            </a:r>
            <a:endParaRPr lang="en-US" dirty="0">
              <a:solidFill>
                <a:srgbClr val="3C8C93"/>
              </a:solidFill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US" dirty="0" smtClean="0"/>
              <a:t>Problem:</a:t>
            </a:r>
          </a:p>
          <a:p>
            <a:pPr marL="742950" lvl="1" indent="-285750">
              <a:buFont typeface="Arial"/>
              <a:buChar char="•"/>
              <a:defRPr/>
            </a:pPr>
            <a:r>
              <a:rPr lang="en-US" dirty="0" err="1" smtClean="0"/>
              <a:t>Bäume</a:t>
            </a:r>
            <a:r>
              <a:rPr lang="en-US" dirty="0" smtClean="0"/>
              <a:t> </a:t>
            </a:r>
            <a:r>
              <a:rPr lang="en-US" dirty="0" err="1" smtClean="0"/>
              <a:t>gleichen</a:t>
            </a:r>
            <a:r>
              <a:rPr lang="en-US" dirty="0" smtClean="0"/>
              <a:t> Ranges </a:t>
            </a:r>
            <a:r>
              <a:rPr lang="en-US" dirty="0" err="1" smtClean="0"/>
              <a:t>treten</a:t>
            </a:r>
            <a:r>
              <a:rPr lang="en-US" dirty="0" smtClean="0"/>
              <a:t> in der </a:t>
            </a:r>
            <a:r>
              <a:rPr lang="en-US" dirty="0" err="1" smtClean="0"/>
              <a:t>Wurzelliste</a:t>
            </a:r>
            <a:r>
              <a:rPr lang="en-US" dirty="0" smtClean="0"/>
              <a:t> auf</a:t>
            </a:r>
          </a:p>
          <a:p>
            <a:pPr marL="742950" lvl="1" indent="-285750">
              <a:buFont typeface="Arial"/>
              <a:buChar char="•"/>
              <a:defRPr/>
            </a:pPr>
            <a:r>
              <a:rPr lang="en-US" dirty="0" smtClean="0"/>
              <a:t>Binomial</a:t>
            </a:r>
            <a:r>
              <a:rPr lang="en-US" dirty="0"/>
              <a:t>-Heap-</a:t>
            </a:r>
            <a:r>
              <a:rPr lang="en-US" dirty="0" err="1"/>
              <a:t>Eigenschaft</a:t>
            </a:r>
            <a:r>
              <a:rPr lang="en-US" dirty="0"/>
              <a:t> </a:t>
            </a:r>
            <a:r>
              <a:rPr lang="en-US" dirty="0" err="1"/>
              <a:t>kann</a:t>
            </a:r>
            <a:r>
              <a:rPr lang="en-US" dirty="0"/>
              <a:t> </a:t>
            </a:r>
            <a:r>
              <a:rPr lang="en-US" dirty="0" err="1"/>
              <a:t>verletzt</a:t>
            </a:r>
            <a:r>
              <a:rPr lang="en-US" dirty="0"/>
              <a:t> </a:t>
            </a:r>
            <a:r>
              <a:rPr lang="en-US" dirty="0" err="1" smtClean="0"/>
              <a:t>sein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FB378-940B-024B-B375-33546C70A558}" type="slidenum">
              <a:rPr lang="de-DE"/>
              <a:pPr>
                <a:defRPr/>
              </a:pPr>
              <a:t>51</a:t>
            </a:fld>
            <a:endParaRPr lang="de-DE"/>
          </a:p>
        </p:txBody>
      </p:sp>
      <p:sp>
        <p:nvSpPr>
          <p:cNvPr id="209942" name="Line 22"/>
          <p:cNvSpPr>
            <a:spLocks noChangeShapeType="1"/>
          </p:cNvSpPr>
          <p:nvPr/>
        </p:nvSpPr>
        <p:spPr bwMode="auto">
          <a:xfrm flipH="1">
            <a:off x="4211638" y="4211638"/>
            <a:ext cx="1019175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Fibonacci-Heap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err="1" smtClean="0">
                <a:cs typeface="+mn-cs"/>
              </a:rPr>
              <a:t>Beispiel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für</a:t>
            </a:r>
            <a:r>
              <a:rPr lang="en-US" dirty="0" smtClean="0">
                <a:cs typeface="+mn-cs"/>
              </a:rPr>
              <a:t> delete(x)</a:t>
            </a:r>
          </a:p>
        </p:txBody>
      </p:sp>
      <p:sp>
        <p:nvSpPr>
          <p:cNvPr id="209925" name="Line 5"/>
          <p:cNvSpPr>
            <a:spLocks noChangeShapeType="1"/>
          </p:cNvSpPr>
          <p:nvPr/>
        </p:nvSpPr>
        <p:spPr bwMode="auto">
          <a:xfrm>
            <a:off x="1042988" y="2708275"/>
            <a:ext cx="7345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26" name="Oval 6"/>
          <p:cNvSpPr>
            <a:spLocks noChangeArrowheads="1"/>
          </p:cNvSpPr>
          <p:nvPr/>
        </p:nvSpPr>
        <p:spPr bwMode="auto">
          <a:xfrm>
            <a:off x="5230813" y="3308350"/>
            <a:ext cx="298450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27" name="Oval 7"/>
          <p:cNvSpPr>
            <a:spLocks noChangeArrowheads="1"/>
          </p:cNvSpPr>
          <p:nvPr/>
        </p:nvSpPr>
        <p:spPr bwMode="auto">
          <a:xfrm>
            <a:off x="5230813" y="4052888"/>
            <a:ext cx="298450" cy="317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28" name="Oval 8"/>
          <p:cNvSpPr>
            <a:spLocks noChangeArrowheads="1"/>
          </p:cNvSpPr>
          <p:nvPr/>
        </p:nvSpPr>
        <p:spPr bwMode="auto">
          <a:xfrm>
            <a:off x="4538663" y="4052888"/>
            <a:ext cx="298450" cy="317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29" name="Oval 9"/>
          <p:cNvSpPr>
            <a:spLocks noChangeArrowheads="1"/>
          </p:cNvSpPr>
          <p:nvPr/>
        </p:nvSpPr>
        <p:spPr bwMode="auto">
          <a:xfrm>
            <a:off x="4538663" y="4743450"/>
            <a:ext cx="298450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30" name="Line 10"/>
          <p:cNvSpPr>
            <a:spLocks noChangeShapeType="1"/>
          </p:cNvSpPr>
          <p:nvPr/>
        </p:nvSpPr>
        <p:spPr bwMode="auto">
          <a:xfrm>
            <a:off x="4687888" y="4370388"/>
            <a:ext cx="0" cy="373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31" name="Oval 11"/>
          <p:cNvSpPr>
            <a:spLocks noChangeArrowheads="1"/>
          </p:cNvSpPr>
          <p:nvPr/>
        </p:nvSpPr>
        <p:spPr bwMode="auto">
          <a:xfrm>
            <a:off x="3895725" y="4052888"/>
            <a:ext cx="298450" cy="317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33" name="Oval 13"/>
          <p:cNvSpPr>
            <a:spLocks noChangeArrowheads="1"/>
          </p:cNvSpPr>
          <p:nvPr/>
        </p:nvSpPr>
        <p:spPr bwMode="auto">
          <a:xfrm>
            <a:off x="3895725" y="4795838"/>
            <a:ext cx="298450" cy="3190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34" name="Line 14"/>
          <p:cNvSpPr>
            <a:spLocks noChangeShapeType="1"/>
          </p:cNvSpPr>
          <p:nvPr/>
        </p:nvSpPr>
        <p:spPr bwMode="auto">
          <a:xfrm flipV="1">
            <a:off x="3500438" y="4954588"/>
            <a:ext cx="3952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35" name="Oval 15"/>
          <p:cNvSpPr>
            <a:spLocks noChangeArrowheads="1"/>
          </p:cNvSpPr>
          <p:nvPr/>
        </p:nvSpPr>
        <p:spPr bwMode="auto">
          <a:xfrm>
            <a:off x="3203575" y="4795838"/>
            <a:ext cx="296863" cy="31908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36" name="Oval 16"/>
          <p:cNvSpPr>
            <a:spLocks noChangeArrowheads="1"/>
          </p:cNvSpPr>
          <p:nvPr/>
        </p:nvSpPr>
        <p:spPr bwMode="auto">
          <a:xfrm>
            <a:off x="3203575" y="5486400"/>
            <a:ext cx="296863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37" name="Line 17"/>
          <p:cNvSpPr>
            <a:spLocks noChangeShapeType="1"/>
          </p:cNvSpPr>
          <p:nvPr/>
        </p:nvSpPr>
        <p:spPr bwMode="auto">
          <a:xfrm>
            <a:off x="3351213" y="5114925"/>
            <a:ext cx="0" cy="371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38" name="Line 18"/>
          <p:cNvSpPr>
            <a:spLocks noChangeShapeType="1"/>
          </p:cNvSpPr>
          <p:nvPr/>
        </p:nvSpPr>
        <p:spPr bwMode="auto">
          <a:xfrm flipH="1">
            <a:off x="3449638" y="4318000"/>
            <a:ext cx="495300" cy="530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39" name="Line 19"/>
          <p:cNvSpPr>
            <a:spLocks noChangeShapeType="1"/>
          </p:cNvSpPr>
          <p:nvPr/>
        </p:nvSpPr>
        <p:spPr bwMode="auto">
          <a:xfrm flipV="1">
            <a:off x="4143375" y="3521075"/>
            <a:ext cx="1087438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44" name="Line 24"/>
          <p:cNvSpPr>
            <a:spLocks noChangeShapeType="1"/>
          </p:cNvSpPr>
          <p:nvPr/>
        </p:nvSpPr>
        <p:spPr bwMode="auto">
          <a:xfrm>
            <a:off x="5380038" y="3627438"/>
            <a:ext cx="0" cy="425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45" name="Line 25"/>
          <p:cNvSpPr>
            <a:spLocks noChangeShapeType="1"/>
          </p:cNvSpPr>
          <p:nvPr/>
        </p:nvSpPr>
        <p:spPr bwMode="auto">
          <a:xfrm>
            <a:off x="4043363" y="4371975"/>
            <a:ext cx="0" cy="425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48" name="Line 28"/>
          <p:cNvSpPr>
            <a:spLocks noChangeShapeType="1"/>
          </p:cNvSpPr>
          <p:nvPr/>
        </p:nvSpPr>
        <p:spPr bwMode="auto">
          <a:xfrm flipH="1">
            <a:off x="6835775" y="3468688"/>
            <a:ext cx="3460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49" name="Oval 29"/>
          <p:cNvSpPr>
            <a:spLocks noChangeArrowheads="1"/>
          </p:cNvSpPr>
          <p:nvPr/>
        </p:nvSpPr>
        <p:spPr bwMode="auto">
          <a:xfrm>
            <a:off x="7875588" y="2565400"/>
            <a:ext cx="296862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0" name="Oval 30"/>
          <p:cNvSpPr>
            <a:spLocks noChangeArrowheads="1"/>
          </p:cNvSpPr>
          <p:nvPr/>
        </p:nvSpPr>
        <p:spPr bwMode="auto">
          <a:xfrm>
            <a:off x="7875588" y="3308350"/>
            <a:ext cx="296862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1" name="Oval 31"/>
          <p:cNvSpPr>
            <a:spLocks noChangeArrowheads="1"/>
          </p:cNvSpPr>
          <p:nvPr/>
        </p:nvSpPr>
        <p:spPr bwMode="auto">
          <a:xfrm>
            <a:off x="7181850" y="3308350"/>
            <a:ext cx="298450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2" name="Oval 32"/>
          <p:cNvSpPr>
            <a:spLocks noChangeArrowheads="1"/>
          </p:cNvSpPr>
          <p:nvPr/>
        </p:nvSpPr>
        <p:spPr bwMode="auto">
          <a:xfrm>
            <a:off x="7181850" y="4000500"/>
            <a:ext cx="298450" cy="317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3" name="Line 33"/>
          <p:cNvSpPr>
            <a:spLocks noChangeShapeType="1"/>
          </p:cNvSpPr>
          <p:nvPr/>
        </p:nvSpPr>
        <p:spPr bwMode="auto">
          <a:xfrm>
            <a:off x="7331075" y="3627438"/>
            <a:ext cx="0" cy="373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54" name="Oval 34"/>
          <p:cNvSpPr>
            <a:spLocks noChangeArrowheads="1"/>
          </p:cNvSpPr>
          <p:nvPr/>
        </p:nvSpPr>
        <p:spPr bwMode="auto">
          <a:xfrm>
            <a:off x="6538913" y="3308350"/>
            <a:ext cx="298450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5" name="Oval 35"/>
          <p:cNvSpPr>
            <a:spLocks noChangeArrowheads="1"/>
          </p:cNvSpPr>
          <p:nvPr/>
        </p:nvSpPr>
        <p:spPr bwMode="auto">
          <a:xfrm>
            <a:off x="6538913" y="4052888"/>
            <a:ext cx="298450" cy="317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6" name="Line 36"/>
          <p:cNvSpPr>
            <a:spLocks noChangeShapeType="1"/>
          </p:cNvSpPr>
          <p:nvPr/>
        </p:nvSpPr>
        <p:spPr bwMode="auto">
          <a:xfrm flipV="1">
            <a:off x="6143625" y="4211638"/>
            <a:ext cx="3952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57" name="Oval 37"/>
          <p:cNvSpPr>
            <a:spLocks noChangeArrowheads="1"/>
          </p:cNvSpPr>
          <p:nvPr/>
        </p:nvSpPr>
        <p:spPr bwMode="auto">
          <a:xfrm>
            <a:off x="5846763" y="4052888"/>
            <a:ext cx="298450" cy="317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8" name="Oval 38"/>
          <p:cNvSpPr>
            <a:spLocks noChangeArrowheads="1"/>
          </p:cNvSpPr>
          <p:nvPr/>
        </p:nvSpPr>
        <p:spPr bwMode="auto">
          <a:xfrm>
            <a:off x="5846763" y="4743450"/>
            <a:ext cx="298450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9" name="Line 39"/>
          <p:cNvSpPr>
            <a:spLocks noChangeShapeType="1"/>
          </p:cNvSpPr>
          <p:nvPr/>
        </p:nvSpPr>
        <p:spPr bwMode="auto">
          <a:xfrm>
            <a:off x="5995988" y="4370388"/>
            <a:ext cx="0" cy="373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60" name="Line 40"/>
          <p:cNvSpPr>
            <a:spLocks noChangeShapeType="1"/>
          </p:cNvSpPr>
          <p:nvPr/>
        </p:nvSpPr>
        <p:spPr bwMode="auto">
          <a:xfrm flipH="1">
            <a:off x="6092825" y="3575050"/>
            <a:ext cx="495300" cy="530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61" name="Line 41"/>
          <p:cNvSpPr>
            <a:spLocks noChangeShapeType="1"/>
          </p:cNvSpPr>
          <p:nvPr/>
        </p:nvSpPr>
        <p:spPr bwMode="auto">
          <a:xfrm flipV="1">
            <a:off x="5476875" y="2778125"/>
            <a:ext cx="2398713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62" name="Line 42"/>
          <p:cNvSpPr>
            <a:spLocks noChangeShapeType="1"/>
          </p:cNvSpPr>
          <p:nvPr/>
        </p:nvSpPr>
        <p:spPr bwMode="auto">
          <a:xfrm flipH="1">
            <a:off x="7478713" y="3468688"/>
            <a:ext cx="396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64" name="Line 44"/>
          <p:cNvSpPr>
            <a:spLocks noChangeShapeType="1"/>
          </p:cNvSpPr>
          <p:nvPr/>
        </p:nvSpPr>
        <p:spPr bwMode="auto">
          <a:xfrm>
            <a:off x="8023225" y="2884488"/>
            <a:ext cx="0" cy="423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65" name="Line 45"/>
          <p:cNvSpPr>
            <a:spLocks noChangeShapeType="1"/>
          </p:cNvSpPr>
          <p:nvPr/>
        </p:nvSpPr>
        <p:spPr bwMode="auto">
          <a:xfrm>
            <a:off x="6688138" y="3629025"/>
            <a:ext cx="0" cy="425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67" name="Line 47"/>
          <p:cNvSpPr>
            <a:spLocks noChangeShapeType="1"/>
          </p:cNvSpPr>
          <p:nvPr/>
        </p:nvSpPr>
        <p:spPr bwMode="auto">
          <a:xfrm flipH="1">
            <a:off x="5527675" y="3468688"/>
            <a:ext cx="10382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1102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099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2099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099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2099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2222E-6 -2.13873E-6 L -0.22048 -0.43006 " pathEditMode="relative" ptsTypes="AA">
                                      <p:cBhvr>
                                        <p:cTn id="19" dur="2000" fill="hold"/>
                                        <p:tgtEl>
                                          <p:spTgt spid="2099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2000" fill="hold"/>
                                        <p:tgtEl>
                                          <p:spTgt spid="2099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2099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2099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2000" fill="hold"/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35" grpId="0" animBg="1"/>
      <p:bldP spid="209936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A470F3-57C2-7D45-A73B-834CF6ECCF0F}" type="slidenum">
              <a:rPr lang="de-DE"/>
              <a:pPr>
                <a:defRPr/>
              </a:pPr>
              <a:t>52</a:t>
            </a:fld>
            <a:endParaRPr lang="de-DE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Fibonacci-Heap: </a:t>
            </a:r>
            <a:r>
              <a:rPr lang="en-US" dirty="0" err="1" smtClean="0">
                <a:cs typeface="+mj-cs"/>
              </a:rPr>
              <a:t>Übersicht</a:t>
            </a:r>
            <a:endParaRPr lang="en-US" dirty="0" smtClean="0">
              <a:cs typeface="+mj-cs"/>
            </a:endParaRP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err="1" smtClean="0">
                <a:solidFill>
                  <a:schemeClr val="accent2"/>
                </a:solidFill>
                <a:cs typeface="+mn-cs"/>
              </a:rPr>
              <a:t>Operationen</a:t>
            </a:r>
            <a:r>
              <a:rPr lang="en-US" dirty="0" smtClean="0">
                <a:solidFill>
                  <a:schemeClr val="accent2"/>
                </a:solidFill>
                <a:cs typeface="+mn-cs"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2"/>
                </a:solidFill>
                <a:cs typeface="+mn-cs"/>
              </a:rPr>
              <a:t>merge</a:t>
            </a:r>
            <a:r>
              <a:rPr lang="en-US" dirty="0" smtClean="0">
                <a:cs typeface="+mn-cs"/>
              </a:rPr>
              <a:t>: </a:t>
            </a:r>
            <a:r>
              <a:rPr lang="en-US" dirty="0" err="1" smtClean="0">
                <a:cs typeface="+mn-cs"/>
              </a:rPr>
              <a:t>Verbinde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Wurzellisten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aktualisiere</a:t>
            </a:r>
            <a:r>
              <a:rPr lang="en-US" dirty="0" smtClean="0">
                <a:cs typeface="+mn-cs"/>
              </a:rPr>
              <a:t> min-Pointer: </a:t>
            </a:r>
            <a:r>
              <a:rPr lang="en-US" dirty="0" err="1" smtClean="0">
                <a:cs typeface="+mn-cs"/>
              </a:rPr>
              <a:t>Zeit</a:t>
            </a:r>
            <a:r>
              <a:rPr lang="en-US" dirty="0" smtClean="0">
                <a:cs typeface="+mn-cs"/>
              </a:rPr>
              <a:t> </a:t>
            </a:r>
            <a:r>
              <a:rPr lang="en-US" dirty="0" smtClean="0">
                <a:solidFill>
                  <a:schemeClr val="hlink"/>
                </a:solidFill>
                <a:cs typeface="+mn-cs"/>
              </a:rPr>
              <a:t>O(1)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2"/>
                </a:solidFill>
                <a:cs typeface="+mn-cs"/>
              </a:rPr>
              <a:t>insert(x, </a:t>
            </a:r>
            <a:r>
              <a:rPr lang="en-US" dirty="0" err="1" smtClean="0">
                <a:solidFill>
                  <a:schemeClr val="accent2"/>
                </a:solidFill>
                <a:cs typeface="+mn-cs"/>
              </a:rPr>
              <a:t>pq</a:t>
            </a:r>
            <a:r>
              <a:rPr lang="en-US" dirty="0" smtClean="0">
                <a:solidFill>
                  <a:schemeClr val="accent2"/>
                </a:solidFill>
                <a:cs typeface="+mn-cs"/>
              </a:rPr>
              <a:t>):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Füge</a:t>
            </a:r>
            <a:r>
              <a:rPr lang="en-US" dirty="0" smtClean="0">
                <a:cs typeface="+mn-cs"/>
              </a:rPr>
              <a:t> </a:t>
            </a:r>
            <a:r>
              <a:rPr lang="en-US" dirty="0" smtClean="0">
                <a:solidFill>
                  <a:schemeClr val="hlink"/>
                </a:solidFill>
                <a:cs typeface="+mn-cs"/>
              </a:rPr>
              <a:t>B</a:t>
            </a:r>
            <a:r>
              <a:rPr lang="en-US" baseline="-25000" dirty="0" smtClean="0">
                <a:solidFill>
                  <a:schemeClr val="hlink"/>
                </a:solidFill>
                <a:cs typeface="+mn-cs"/>
              </a:rPr>
              <a:t>0</a:t>
            </a:r>
            <a:r>
              <a:rPr lang="en-US" dirty="0" smtClean="0">
                <a:cs typeface="+mn-cs"/>
              </a:rPr>
              <a:t> (</a:t>
            </a:r>
            <a:r>
              <a:rPr lang="en-US" dirty="0" err="1" smtClean="0">
                <a:cs typeface="+mn-cs"/>
              </a:rPr>
              <a:t>mit</a:t>
            </a:r>
            <a:r>
              <a:rPr lang="en-US" dirty="0" smtClean="0">
                <a:cs typeface="+mn-cs"/>
              </a:rPr>
              <a:t> </a:t>
            </a:r>
            <a:r>
              <a:rPr lang="en-US" dirty="0" smtClean="0">
                <a:solidFill>
                  <a:schemeClr val="hlink"/>
                </a:solidFill>
                <a:cs typeface="+mn-cs"/>
              </a:rPr>
              <a:t>x</a:t>
            </a:r>
            <a:r>
              <a:rPr lang="en-US" dirty="0" smtClean="0">
                <a:cs typeface="+mn-cs"/>
              </a:rPr>
              <a:t>) in </a:t>
            </a:r>
            <a:r>
              <a:rPr lang="en-US" dirty="0" err="1" smtClean="0">
                <a:cs typeface="+mn-cs"/>
              </a:rPr>
              <a:t>Wurzelliste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ein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aktualisiere</a:t>
            </a:r>
            <a:r>
              <a:rPr lang="en-US" dirty="0" smtClean="0">
                <a:cs typeface="+mn-cs"/>
              </a:rPr>
              <a:t> min-Pointer. </a:t>
            </a:r>
            <a:r>
              <a:rPr lang="en-US" dirty="0" err="1" smtClean="0">
                <a:cs typeface="+mn-cs"/>
              </a:rPr>
              <a:t>Zeit</a:t>
            </a:r>
            <a:r>
              <a:rPr lang="en-US" dirty="0" smtClean="0">
                <a:cs typeface="+mn-cs"/>
              </a:rPr>
              <a:t> </a:t>
            </a:r>
            <a:r>
              <a:rPr lang="en-US" dirty="0" smtClean="0">
                <a:solidFill>
                  <a:schemeClr val="hlink"/>
                </a:solidFill>
                <a:cs typeface="+mn-cs"/>
              </a:rPr>
              <a:t>O(1)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2"/>
                </a:solidFill>
                <a:cs typeface="+mn-cs"/>
              </a:rPr>
              <a:t>min(</a:t>
            </a:r>
            <a:r>
              <a:rPr lang="en-US" dirty="0" err="1" smtClean="0">
                <a:solidFill>
                  <a:schemeClr val="accent2"/>
                </a:solidFill>
                <a:cs typeface="+mn-cs"/>
              </a:rPr>
              <a:t>pq</a:t>
            </a:r>
            <a:r>
              <a:rPr lang="en-US" dirty="0" smtClean="0">
                <a:solidFill>
                  <a:schemeClr val="accent2"/>
                </a:solidFill>
                <a:cs typeface="+mn-cs"/>
              </a:rPr>
              <a:t>):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Gib</a:t>
            </a:r>
            <a:r>
              <a:rPr lang="en-US" dirty="0" smtClean="0">
                <a:cs typeface="+mn-cs"/>
              </a:rPr>
              <a:t> Element, auf das der min-Pointer </a:t>
            </a:r>
            <a:r>
              <a:rPr lang="en-US" dirty="0" err="1" smtClean="0">
                <a:cs typeface="+mn-cs"/>
              </a:rPr>
              <a:t>zeigt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zurück</a:t>
            </a:r>
            <a:r>
              <a:rPr lang="en-US" dirty="0" smtClean="0">
                <a:cs typeface="+mn-cs"/>
              </a:rPr>
              <a:t>. </a:t>
            </a:r>
            <a:r>
              <a:rPr lang="en-US" dirty="0" err="1" smtClean="0">
                <a:cs typeface="+mn-cs"/>
              </a:rPr>
              <a:t>Zeit</a:t>
            </a:r>
            <a:r>
              <a:rPr lang="en-US" dirty="0" smtClean="0">
                <a:cs typeface="+mn-cs"/>
              </a:rPr>
              <a:t> </a:t>
            </a:r>
            <a:r>
              <a:rPr lang="en-US" dirty="0" smtClean="0">
                <a:solidFill>
                  <a:schemeClr val="hlink"/>
                </a:solidFill>
                <a:cs typeface="+mn-cs"/>
              </a:rPr>
              <a:t>O(1)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>
                <a:solidFill>
                  <a:schemeClr val="accent2"/>
                </a:solidFill>
                <a:cs typeface="+mn-cs"/>
              </a:rPr>
              <a:t>deleteMin</a:t>
            </a:r>
            <a:r>
              <a:rPr lang="en-US" dirty="0" smtClean="0">
                <a:solidFill>
                  <a:schemeClr val="accent2"/>
                </a:solidFill>
                <a:cs typeface="+mn-cs"/>
              </a:rPr>
              <a:t>(</a:t>
            </a:r>
            <a:r>
              <a:rPr lang="en-US" dirty="0" err="1" smtClean="0">
                <a:solidFill>
                  <a:schemeClr val="accent2"/>
                </a:solidFill>
                <a:cs typeface="+mn-cs"/>
              </a:rPr>
              <a:t>pq</a:t>
            </a:r>
            <a:r>
              <a:rPr lang="en-US" dirty="0" smtClean="0">
                <a:solidFill>
                  <a:schemeClr val="accent2"/>
                </a:solidFill>
                <a:cs typeface="+mn-cs"/>
              </a:rPr>
              <a:t>), delete(x, </a:t>
            </a:r>
            <a:r>
              <a:rPr lang="en-US" dirty="0" err="1" smtClean="0">
                <a:solidFill>
                  <a:schemeClr val="accent2"/>
                </a:solidFill>
                <a:cs typeface="+mn-cs"/>
              </a:rPr>
              <a:t>pq</a:t>
            </a:r>
            <a:r>
              <a:rPr lang="en-US" dirty="0" smtClean="0">
                <a:solidFill>
                  <a:schemeClr val="accent2"/>
                </a:solidFill>
                <a:cs typeface="+mn-cs"/>
              </a:rPr>
              <a:t>), </a:t>
            </a:r>
            <a:r>
              <a:rPr lang="en-US" dirty="0" err="1" smtClean="0">
                <a:solidFill>
                  <a:schemeClr val="accent2"/>
                </a:solidFill>
                <a:cs typeface="+mn-cs"/>
              </a:rPr>
              <a:t>decreaseKey</a:t>
            </a:r>
            <a:r>
              <a:rPr lang="en-US" dirty="0" smtClean="0">
                <a:solidFill>
                  <a:schemeClr val="accent2"/>
                </a:solidFill>
                <a:cs typeface="+mn-cs"/>
              </a:rPr>
              <a:t>(x, </a:t>
            </a:r>
            <a:r>
              <a:rPr lang="en-US" dirty="0" err="1" smtClean="0">
                <a:solidFill>
                  <a:schemeClr val="accent2"/>
                </a:solidFill>
                <a:cs typeface="+mn-cs"/>
              </a:rPr>
              <a:t>pq</a:t>
            </a:r>
            <a:r>
              <a:rPr lang="en-US" dirty="0" smtClean="0">
                <a:solidFill>
                  <a:schemeClr val="accent2"/>
                </a:solidFill>
                <a:cs typeface="+mn-cs"/>
              </a:rPr>
              <a:t>, </a:t>
            </a:r>
            <a:r>
              <a:rPr lang="en-US" dirty="0" smtClean="0">
                <a:solidFill>
                  <a:schemeClr val="accent2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dirty="0" smtClean="0">
                <a:solidFill>
                  <a:schemeClr val="accent2"/>
                </a:solidFill>
                <a:cs typeface="+mn-cs"/>
              </a:rPr>
              <a:t>):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noch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zu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bestimmen</a:t>
            </a:r>
            <a:r>
              <a:rPr lang="en-US" dirty="0" smtClean="0">
                <a:cs typeface="+mn-cs"/>
              </a:rPr>
              <a:t>…</a:t>
            </a:r>
          </a:p>
        </p:txBody>
      </p:sp>
      <p:sp>
        <p:nvSpPr>
          <p:cNvPr id="5" name="Rechteck 4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2AEEC8-F4E4-2744-8487-D36D4E220BDC}" type="slidenum">
              <a:rPr lang="de-DE"/>
              <a:pPr>
                <a:defRPr/>
              </a:pPr>
              <a:t>53</a:t>
            </a:fld>
            <a:endParaRPr lang="de-DE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Fibonacci-Heap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 err="1" smtClean="0">
                <a:solidFill>
                  <a:schemeClr val="accent2"/>
                </a:solidFill>
                <a:cs typeface="+mn-cs"/>
              </a:rPr>
              <a:t>deleteMin</a:t>
            </a:r>
            <a:r>
              <a:rPr lang="en-US" sz="2000" dirty="0" smtClean="0">
                <a:solidFill>
                  <a:schemeClr val="accent2"/>
                </a:solidFill>
                <a:cs typeface="+mn-cs"/>
              </a:rPr>
              <a:t>(</a:t>
            </a:r>
            <a:r>
              <a:rPr lang="en-US" sz="2000" dirty="0" err="1" smtClean="0">
                <a:solidFill>
                  <a:schemeClr val="accent2"/>
                </a:solidFill>
                <a:cs typeface="+mn-cs"/>
              </a:rPr>
              <a:t>pq</a:t>
            </a:r>
            <a:r>
              <a:rPr lang="en-US" sz="2000" dirty="0" smtClean="0">
                <a:solidFill>
                  <a:schemeClr val="accent2"/>
                </a:solidFill>
                <a:cs typeface="+mn-cs"/>
              </a:rPr>
              <a:t>):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dirty="0" err="1" smtClean="0">
                <a:cs typeface="+mn-cs"/>
              </a:rPr>
              <a:t>Diese</a:t>
            </a:r>
            <a:r>
              <a:rPr lang="en-US" sz="2000" dirty="0" smtClean="0">
                <a:cs typeface="+mn-cs"/>
              </a:rPr>
              <a:t> Operation hat </a:t>
            </a:r>
            <a:r>
              <a:rPr lang="en-US" sz="2000" dirty="0" err="1" smtClean="0">
                <a:cs typeface="+mn-cs"/>
              </a:rPr>
              <a:t>Aufräumfunktion</a:t>
            </a:r>
            <a:r>
              <a:rPr lang="en-US" sz="2000" dirty="0" smtClean="0">
                <a:cs typeface="+mn-cs"/>
              </a:rPr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 smtClean="0">
                <a:cs typeface="+mn-cs"/>
              </a:rPr>
              <a:t>Der min-Pointer </a:t>
            </a:r>
            <a:r>
              <a:rPr lang="en-US" sz="2000" dirty="0" err="1" smtClean="0">
                <a:cs typeface="+mn-cs"/>
              </a:rPr>
              <a:t>zeige</a:t>
            </a:r>
            <a:r>
              <a:rPr lang="en-US" sz="2000" dirty="0" smtClean="0">
                <a:cs typeface="+mn-cs"/>
              </a:rPr>
              <a:t> auf </a:t>
            </a:r>
            <a:r>
              <a:rPr lang="en-US" sz="2000" dirty="0" smtClean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000" dirty="0" smtClean="0">
                <a:cs typeface="+mn-cs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000" dirty="0" smtClean="0"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en-US" sz="2000" b="1" dirty="0" smtClean="0">
                <a:solidFill>
                  <a:schemeClr val="accent2"/>
                </a:solidFill>
                <a:cs typeface="+mn-cs"/>
              </a:rPr>
              <a:t>procedure</a:t>
            </a:r>
            <a:r>
              <a:rPr lang="en-US" sz="2000" dirty="0" smtClean="0">
                <a:solidFill>
                  <a:schemeClr val="accent2"/>
                </a:solidFill>
                <a:cs typeface="+mn-cs"/>
              </a:rPr>
              <a:t> </a:t>
            </a:r>
            <a:r>
              <a:rPr lang="en-US" sz="2000" dirty="0" err="1" smtClean="0">
                <a:solidFill>
                  <a:schemeClr val="accent2"/>
                </a:solidFill>
                <a:cs typeface="+mn-cs"/>
              </a:rPr>
              <a:t>deleteMin</a:t>
            </a:r>
            <a:r>
              <a:rPr lang="en-US" sz="2000" dirty="0" smtClean="0">
                <a:solidFill>
                  <a:schemeClr val="accent2"/>
                </a:solidFill>
                <a:cs typeface="+mn-cs"/>
              </a:rPr>
              <a:t>()</a:t>
            </a:r>
            <a:br>
              <a:rPr lang="en-US" sz="2000" dirty="0" smtClean="0">
                <a:solidFill>
                  <a:schemeClr val="accent2"/>
                </a:solidFill>
                <a:cs typeface="+mn-cs"/>
              </a:rPr>
            </a:br>
            <a:r>
              <a:rPr lang="en-US" sz="2000" i="1" dirty="0" err="1" smtClean="0">
                <a:cs typeface="+mn-cs"/>
              </a:rPr>
              <a:t>entferne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i="1" dirty="0" smtClean="0">
                <a:solidFill>
                  <a:schemeClr val="hlink"/>
                </a:solidFill>
                <a:cs typeface="+mn-cs"/>
              </a:rPr>
              <a:t>x </a:t>
            </a:r>
            <a:r>
              <a:rPr lang="en-US" sz="2000" i="1" dirty="0" err="1" smtClean="0">
                <a:cs typeface="+mn-cs"/>
              </a:rPr>
              <a:t>aus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i="1" dirty="0" err="1" smtClean="0">
                <a:cs typeface="+mn-cs"/>
              </a:rPr>
              <a:t>Wurzelliste</a:t>
            </a:r>
            <a:r>
              <a:rPr lang="en-US" sz="2000" dirty="0" smtClean="0">
                <a:cs typeface="+mn-cs"/>
              </a:rPr>
              <a:t/>
            </a:r>
            <a:br>
              <a:rPr lang="en-US" sz="2000" dirty="0" smtClean="0">
                <a:cs typeface="+mn-cs"/>
              </a:rPr>
            </a:br>
            <a:r>
              <a:rPr lang="en-US" sz="2000" i="1" dirty="0" err="1" smtClean="0">
                <a:cs typeface="+mn-cs"/>
              </a:rPr>
              <a:t>konkateniere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i="1" dirty="0" err="1" smtClean="0">
                <a:cs typeface="+mn-cs"/>
              </a:rPr>
              <a:t>Kinderliste</a:t>
            </a:r>
            <a:r>
              <a:rPr lang="en-US" sz="2000" i="1" dirty="0" smtClean="0">
                <a:cs typeface="+mn-cs"/>
              </a:rPr>
              <a:t> von </a:t>
            </a:r>
            <a:r>
              <a:rPr lang="en-US" sz="2000" i="1" dirty="0" smtClean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i="1" dirty="0" err="1" smtClean="0">
                <a:cs typeface="+mn-cs"/>
              </a:rPr>
              <a:t>mit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i="1" dirty="0" err="1" smtClean="0">
                <a:cs typeface="+mn-cs"/>
              </a:rPr>
              <a:t>Wurzelliste</a:t>
            </a:r>
            <a:r>
              <a:rPr lang="en-US" sz="2000" dirty="0" smtClean="0">
                <a:cs typeface="+mn-cs"/>
              </a:rPr>
              <a:t/>
            </a:r>
            <a:br>
              <a:rPr lang="en-US" sz="2000" dirty="0" smtClean="0">
                <a:cs typeface="+mn-cs"/>
              </a:rPr>
            </a:br>
            <a:r>
              <a:rPr lang="en-US" sz="2000" b="1" dirty="0" smtClean="0">
                <a:solidFill>
                  <a:schemeClr val="accent2"/>
                </a:solidFill>
                <a:cs typeface="+mn-cs"/>
              </a:rPr>
              <a:t>while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i="1" dirty="0" smtClean="0">
                <a:solidFill>
                  <a:schemeClr val="hlink"/>
                </a:solidFill>
                <a:cs typeface="+mn-cs"/>
              </a:rPr>
              <a:t>≥2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i="1" dirty="0" err="1" smtClean="0">
                <a:cs typeface="+mn-cs"/>
              </a:rPr>
              <a:t>Bäume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i="1" dirty="0" err="1" smtClean="0">
                <a:cs typeface="+mn-cs"/>
              </a:rPr>
              <a:t>mit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i="1" dirty="0" err="1" smtClean="0">
                <a:cs typeface="+mn-cs"/>
              </a:rPr>
              <a:t>gleichem</a:t>
            </a:r>
            <a:r>
              <a:rPr lang="en-US" sz="2000" i="1" dirty="0" smtClean="0">
                <a:cs typeface="+mn-cs"/>
              </a:rPr>
              <a:t> Rang </a:t>
            </a:r>
            <a:r>
              <a:rPr lang="en-US" sz="2000" i="1" dirty="0" err="1" smtClean="0">
                <a:solidFill>
                  <a:schemeClr val="hlink"/>
                </a:solidFill>
                <a:cs typeface="+mn-cs"/>
              </a:rPr>
              <a:t>i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cs typeface="+mn-cs"/>
              </a:rPr>
              <a:t>do</a:t>
            </a:r>
            <a:r>
              <a:rPr lang="en-US" sz="2000" dirty="0" smtClean="0">
                <a:cs typeface="+mn-cs"/>
              </a:rPr>
              <a:t/>
            </a:r>
            <a:br>
              <a:rPr lang="en-US" sz="2000" dirty="0" smtClean="0">
                <a:cs typeface="+mn-cs"/>
              </a:rPr>
            </a:br>
            <a:r>
              <a:rPr lang="en-US" sz="2000" dirty="0" smtClean="0">
                <a:cs typeface="+mn-cs"/>
              </a:rPr>
              <a:t>      </a:t>
            </a:r>
            <a:r>
              <a:rPr lang="en-US" sz="2000" i="1" dirty="0" smtClean="0">
                <a:cs typeface="+mn-cs"/>
              </a:rPr>
              <a:t>merge </a:t>
            </a:r>
            <a:r>
              <a:rPr lang="en-US" sz="2000" i="1" dirty="0" err="1" smtClean="0">
                <a:cs typeface="+mn-cs"/>
              </a:rPr>
              <a:t>Bäume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i="1" dirty="0" err="1" smtClean="0">
                <a:cs typeface="+mn-cs"/>
              </a:rPr>
              <a:t>zu</a:t>
            </a:r>
            <a:r>
              <a:rPr lang="en-US" sz="2000" i="1" dirty="0" smtClean="0">
                <a:cs typeface="+mn-cs"/>
              </a:rPr>
              <a:t> Baum </a:t>
            </a:r>
            <a:r>
              <a:rPr lang="en-US" sz="2000" i="1" dirty="0" err="1" smtClean="0">
                <a:cs typeface="+mn-cs"/>
              </a:rPr>
              <a:t>mit</a:t>
            </a:r>
            <a:r>
              <a:rPr lang="en-US" sz="2000" i="1" dirty="0" smtClean="0">
                <a:cs typeface="+mn-cs"/>
              </a:rPr>
              <a:t> Rang </a:t>
            </a:r>
            <a:r>
              <a:rPr lang="en-US" sz="2000" i="1" dirty="0" smtClean="0">
                <a:solidFill>
                  <a:schemeClr val="hlink"/>
                </a:solidFill>
                <a:cs typeface="+mn-cs"/>
              </a:rPr>
              <a:t>i+1</a:t>
            </a:r>
            <a:r>
              <a:rPr lang="en-US" sz="2000" i="1" dirty="0">
                <a:solidFill>
                  <a:schemeClr val="hlink"/>
                </a:solidFill>
                <a:cs typeface="+mn-cs"/>
              </a:rPr>
              <a:t> </a:t>
            </a:r>
            <a:r>
              <a:rPr lang="en-US" sz="2000" i="1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en-US" sz="2000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en-US" sz="2000" i="1" dirty="0" smtClean="0">
                <a:solidFill>
                  <a:schemeClr val="hlink"/>
                </a:solidFill>
                <a:cs typeface="+mn-cs"/>
              </a:rPr>
              <a:t>// </a:t>
            </a:r>
            <a:r>
              <a:rPr lang="en-US" sz="2000" i="1" dirty="0" smtClean="0">
                <a:cs typeface="+mn-cs"/>
              </a:rPr>
              <a:t>(</a:t>
            </a:r>
            <a:r>
              <a:rPr lang="en-US" sz="2000" i="1" dirty="0" err="1" smtClean="0">
                <a:cs typeface="+mn-cs"/>
              </a:rPr>
              <a:t>wie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i="1" dirty="0" err="1" smtClean="0">
                <a:cs typeface="+mn-cs"/>
              </a:rPr>
              <a:t>bei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i="1" dirty="0" err="1" smtClean="0">
                <a:cs typeface="+mn-cs"/>
              </a:rPr>
              <a:t>zwei</a:t>
            </a:r>
            <a:r>
              <a:rPr lang="en-US" sz="2000" i="1" dirty="0" smtClean="0">
                <a:cs typeface="+mn-cs"/>
              </a:rPr>
              <a:t> Binomial-</a:t>
            </a:r>
            <a:r>
              <a:rPr lang="en-US" sz="2000" i="1" dirty="0" err="1" smtClean="0">
                <a:cs typeface="+mn-cs"/>
              </a:rPr>
              <a:t>Bäumen</a:t>
            </a:r>
            <a:r>
              <a:rPr lang="en-US" sz="2000" i="1" dirty="0" smtClean="0">
                <a:cs typeface="+mn-cs"/>
              </a:rPr>
              <a:t>)</a:t>
            </a:r>
            <a:br>
              <a:rPr lang="en-US" sz="2000" i="1" dirty="0" smtClean="0">
                <a:cs typeface="+mn-cs"/>
              </a:rPr>
            </a:br>
            <a:r>
              <a:rPr lang="en-US" sz="2000" i="1" dirty="0" err="1" smtClean="0">
                <a:cs typeface="+mn-cs"/>
              </a:rPr>
              <a:t>aktualisiere</a:t>
            </a:r>
            <a:r>
              <a:rPr lang="en-US" sz="2000" i="1" dirty="0" smtClean="0">
                <a:cs typeface="+mn-cs"/>
              </a:rPr>
              <a:t> den min-Pointer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000" dirty="0">
              <a:cs typeface="+mn-cs"/>
            </a:endParaRPr>
          </a:p>
          <a:p>
            <a:r>
              <a:rPr lang="de-DE" sz="2000" dirty="0"/>
              <a:t>Durch die Integration der Kinderliste in die Wurzelliste können dort Bäume </a:t>
            </a:r>
            <a:r>
              <a:rPr lang="de-DE" sz="2000" dirty="0" smtClean="0"/>
              <a:t>gleichen </a:t>
            </a:r>
            <a:r>
              <a:rPr lang="de-DE" sz="2000" dirty="0"/>
              <a:t>Ranges </a:t>
            </a:r>
            <a:r>
              <a:rPr lang="de-DE" sz="2000" dirty="0" smtClean="0"/>
              <a:t>auftreten, die Struktur wird jedoch danach konsolidiert</a:t>
            </a:r>
          </a:p>
          <a:p>
            <a:r>
              <a:rPr lang="de-DE" sz="2000" dirty="0" smtClean="0"/>
              <a:t>Die schon durch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</a:rPr>
              <a:t>delete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 smtClean="0"/>
              <a:t>auftretenden Heaps gleichen Ranges werden gleich mit behandelt!</a:t>
            </a:r>
            <a:endParaRPr lang="en-US" sz="2000" dirty="0" smtClean="0"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 69"/>
          <p:cNvGrpSpPr>
            <a:grpSpLocks/>
          </p:cNvGrpSpPr>
          <p:nvPr/>
        </p:nvGrpSpPr>
        <p:grpSpPr bwMode="auto">
          <a:xfrm>
            <a:off x="3576438" y="1846094"/>
            <a:ext cx="577851" cy="796931"/>
            <a:chOff x="2031" y="2056"/>
            <a:chExt cx="364" cy="502"/>
          </a:xfrm>
        </p:grpSpPr>
        <p:sp>
          <p:nvSpPr>
            <p:cNvPr id="106" name="Line 72"/>
            <p:cNvSpPr>
              <a:spLocks noChangeShapeType="1"/>
            </p:cNvSpPr>
            <p:nvPr/>
          </p:nvSpPr>
          <p:spPr bwMode="auto">
            <a:xfrm>
              <a:off x="2212" y="2101"/>
              <a:ext cx="178" cy="4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04" name="Line 70"/>
            <p:cNvSpPr>
              <a:spLocks noChangeShapeType="1"/>
            </p:cNvSpPr>
            <p:nvPr/>
          </p:nvSpPr>
          <p:spPr bwMode="auto">
            <a:xfrm flipH="1">
              <a:off x="2039" y="2101"/>
              <a:ext cx="173" cy="4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05" name="Line 71"/>
            <p:cNvSpPr>
              <a:spLocks noChangeShapeType="1"/>
            </p:cNvSpPr>
            <p:nvPr/>
          </p:nvSpPr>
          <p:spPr bwMode="auto">
            <a:xfrm>
              <a:off x="2031" y="2522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07" name="Oval 73"/>
            <p:cNvSpPr>
              <a:spLocks noChangeArrowheads="1"/>
            </p:cNvSpPr>
            <p:nvPr/>
          </p:nvSpPr>
          <p:spPr bwMode="auto">
            <a:xfrm>
              <a:off x="2167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08" name="Text Box 74"/>
            <p:cNvSpPr txBox="1">
              <a:spLocks noChangeArrowheads="1"/>
            </p:cNvSpPr>
            <p:nvPr/>
          </p:nvSpPr>
          <p:spPr bwMode="auto">
            <a:xfrm>
              <a:off x="2199" y="232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dirty="0" smtClean="0">
                  <a:cs typeface="+mn-cs"/>
                </a:rPr>
                <a:t>0</a:t>
              </a:r>
              <a:endParaRPr lang="de-DE" dirty="0">
                <a:cs typeface="+mn-cs"/>
              </a:endParaRPr>
            </a:p>
          </p:txBody>
        </p:sp>
      </p:grpSp>
      <p:grpSp>
        <p:nvGrpSpPr>
          <p:cNvPr id="97" name="Group 69"/>
          <p:cNvGrpSpPr>
            <a:grpSpLocks/>
          </p:cNvGrpSpPr>
          <p:nvPr/>
        </p:nvGrpSpPr>
        <p:grpSpPr bwMode="auto">
          <a:xfrm>
            <a:off x="3324668" y="1844840"/>
            <a:ext cx="719137" cy="1000132"/>
            <a:chOff x="1986" y="2056"/>
            <a:chExt cx="453" cy="630"/>
          </a:xfrm>
        </p:grpSpPr>
        <p:sp>
          <p:nvSpPr>
            <p:cNvPr id="98" name="Line 70"/>
            <p:cNvSpPr>
              <a:spLocks noChangeShapeType="1"/>
            </p:cNvSpPr>
            <p:nvPr/>
          </p:nvSpPr>
          <p:spPr bwMode="auto">
            <a:xfrm flipH="1">
              <a:off x="1986" y="2101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99" name="Line 71"/>
            <p:cNvSpPr>
              <a:spLocks noChangeShapeType="1"/>
            </p:cNvSpPr>
            <p:nvPr/>
          </p:nvSpPr>
          <p:spPr bwMode="auto">
            <a:xfrm>
              <a:off x="1986" y="2646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00" name="Line 72"/>
            <p:cNvSpPr>
              <a:spLocks noChangeShapeType="1"/>
            </p:cNvSpPr>
            <p:nvPr/>
          </p:nvSpPr>
          <p:spPr bwMode="auto">
            <a:xfrm>
              <a:off x="2212" y="2101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01" name="Oval 73"/>
            <p:cNvSpPr>
              <a:spLocks noChangeArrowheads="1"/>
            </p:cNvSpPr>
            <p:nvPr/>
          </p:nvSpPr>
          <p:spPr bwMode="auto">
            <a:xfrm>
              <a:off x="2167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02" name="Text Box 74"/>
            <p:cNvSpPr txBox="1">
              <a:spLocks noChangeArrowheads="1"/>
            </p:cNvSpPr>
            <p:nvPr/>
          </p:nvSpPr>
          <p:spPr bwMode="auto">
            <a:xfrm>
              <a:off x="2229" y="245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dirty="0" smtClean="0">
                  <a:cs typeface="+mn-cs"/>
                </a:rPr>
                <a:t>1</a:t>
              </a:r>
              <a:endParaRPr lang="de-DE" dirty="0">
                <a:cs typeface="+mn-cs"/>
              </a:endParaRPr>
            </a:p>
          </p:txBody>
        </p:sp>
      </p:grpSp>
      <p:grpSp>
        <p:nvGrpSpPr>
          <p:cNvPr id="91" name="Group 69"/>
          <p:cNvGrpSpPr>
            <a:grpSpLocks/>
          </p:cNvGrpSpPr>
          <p:nvPr/>
        </p:nvGrpSpPr>
        <p:grpSpPr bwMode="auto">
          <a:xfrm>
            <a:off x="3127464" y="1844824"/>
            <a:ext cx="720724" cy="1204918"/>
            <a:chOff x="1986" y="2056"/>
            <a:chExt cx="454" cy="759"/>
          </a:xfrm>
        </p:grpSpPr>
        <p:sp>
          <p:nvSpPr>
            <p:cNvPr id="92" name="Line 70"/>
            <p:cNvSpPr>
              <a:spLocks noChangeShapeType="1"/>
            </p:cNvSpPr>
            <p:nvPr/>
          </p:nvSpPr>
          <p:spPr bwMode="auto">
            <a:xfrm flipH="1">
              <a:off x="1986" y="2101"/>
              <a:ext cx="226" cy="6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93" name="Line 71"/>
            <p:cNvSpPr>
              <a:spLocks noChangeShapeType="1"/>
            </p:cNvSpPr>
            <p:nvPr/>
          </p:nvSpPr>
          <p:spPr bwMode="auto">
            <a:xfrm>
              <a:off x="1986" y="2783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94" name="Line 72"/>
            <p:cNvSpPr>
              <a:spLocks noChangeShapeType="1"/>
            </p:cNvSpPr>
            <p:nvPr/>
          </p:nvSpPr>
          <p:spPr bwMode="auto">
            <a:xfrm>
              <a:off x="2212" y="2101"/>
              <a:ext cx="228" cy="6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95" name="Oval 73"/>
            <p:cNvSpPr>
              <a:spLocks noChangeArrowheads="1"/>
            </p:cNvSpPr>
            <p:nvPr/>
          </p:nvSpPr>
          <p:spPr bwMode="auto">
            <a:xfrm>
              <a:off x="2167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96" name="Text Box 74"/>
            <p:cNvSpPr txBox="1">
              <a:spLocks noChangeArrowheads="1"/>
            </p:cNvSpPr>
            <p:nvPr/>
          </p:nvSpPr>
          <p:spPr bwMode="auto">
            <a:xfrm>
              <a:off x="2238" y="258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dirty="0" smtClean="0">
                  <a:cs typeface="+mn-cs"/>
                </a:rPr>
                <a:t>2</a:t>
              </a:r>
              <a:endParaRPr lang="de-DE" dirty="0">
                <a:cs typeface="+mn-cs"/>
              </a:endParaRPr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Beispiel: </a:t>
            </a:r>
            <a:r>
              <a:rPr lang="de-DE" dirty="0" err="1" smtClean="0"/>
              <a:t>deleteMin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54</a:t>
            </a:fld>
            <a:endParaRPr lang="de-DE"/>
          </a:p>
        </p:txBody>
      </p:sp>
      <p:sp>
        <p:nvSpPr>
          <p:cNvPr id="5" name="Line 43"/>
          <p:cNvSpPr>
            <a:spLocks noChangeShapeType="1"/>
          </p:cNvSpPr>
          <p:nvPr/>
        </p:nvSpPr>
        <p:spPr bwMode="auto">
          <a:xfrm>
            <a:off x="1761976" y="1916261"/>
            <a:ext cx="4752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1598463" y="1844824"/>
            <a:ext cx="311150" cy="458787"/>
            <a:chOff x="885" y="1149"/>
            <a:chExt cx="196" cy="289"/>
          </a:xfrm>
        </p:grpSpPr>
        <p:sp>
          <p:nvSpPr>
            <p:cNvPr id="7" name="Line 45"/>
            <p:cNvSpPr>
              <a:spLocks noChangeShapeType="1"/>
            </p:cNvSpPr>
            <p:nvPr/>
          </p:nvSpPr>
          <p:spPr bwMode="auto">
            <a:xfrm flipH="1">
              <a:off x="897" y="1194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8" name="Line 46"/>
            <p:cNvSpPr>
              <a:spLocks noChangeShapeType="1"/>
            </p:cNvSpPr>
            <p:nvPr/>
          </p:nvSpPr>
          <p:spPr bwMode="auto">
            <a:xfrm>
              <a:off x="988" y="1194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9" name="Line 47"/>
            <p:cNvSpPr>
              <a:spLocks noChangeShapeType="1"/>
            </p:cNvSpPr>
            <p:nvPr/>
          </p:nvSpPr>
          <p:spPr bwMode="auto">
            <a:xfrm>
              <a:off x="897" y="1421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0" name="Oval 48"/>
            <p:cNvSpPr>
              <a:spLocks noChangeArrowheads="1"/>
            </p:cNvSpPr>
            <p:nvPr/>
          </p:nvSpPr>
          <p:spPr bwMode="auto">
            <a:xfrm>
              <a:off x="943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1" name="Text Box 49"/>
            <p:cNvSpPr txBox="1">
              <a:spLocks noChangeArrowheads="1"/>
            </p:cNvSpPr>
            <p:nvPr/>
          </p:nvSpPr>
          <p:spPr bwMode="auto">
            <a:xfrm>
              <a:off x="885" y="120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dirty="0" smtClean="0">
                  <a:cs typeface="+mn-cs"/>
                </a:rPr>
                <a:t>2</a:t>
              </a:r>
              <a:endParaRPr lang="de-DE" dirty="0">
                <a:cs typeface="+mn-cs"/>
              </a:endParaRPr>
            </a:p>
          </p:txBody>
        </p:sp>
      </p:grpSp>
      <p:grpSp>
        <p:nvGrpSpPr>
          <p:cNvPr id="12" name="Group 50"/>
          <p:cNvGrpSpPr>
            <a:grpSpLocks/>
          </p:cNvGrpSpPr>
          <p:nvPr/>
        </p:nvGrpSpPr>
        <p:grpSpPr bwMode="auto">
          <a:xfrm>
            <a:off x="2266801" y="1844824"/>
            <a:ext cx="719137" cy="936625"/>
            <a:chOff x="1941" y="1149"/>
            <a:chExt cx="453" cy="590"/>
          </a:xfrm>
        </p:grpSpPr>
        <p:sp>
          <p:nvSpPr>
            <p:cNvPr id="13" name="Line 51"/>
            <p:cNvSpPr>
              <a:spLocks noChangeShapeType="1"/>
            </p:cNvSpPr>
            <p:nvPr/>
          </p:nvSpPr>
          <p:spPr bwMode="auto">
            <a:xfrm flipH="1">
              <a:off x="1941" y="1194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4" name="Line 52"/>
            <p:cNvSpPr>
              <a:spLocks noChangeShapeType="1"/>
            </p:cNvSpPr>
            <p:nvPr/>
          </p:nvSpPr>
          <p:spPr bwMode="auto">
            <a:xfrm>
              <a:off x="1941" y="1739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5" name="Line 53"/>
            <p:cNvSpPr>
              <a:spLocks noChangeShapeType="1"/>
            </p:cNvSpPr>
            <p:nvPr/>
          </p:nvSpPr>
          <p:spPr bwMode="auto">
            <a:xfrm>
              <a:off x="2167" y="1194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6" name="Oval 54"/>
            <p:cNvSpPr>
              <a:spLocks noChangeArrowheads="1"/>
            </p:cNvSpPr>
            <p:nvPr/>
          </p:nvSpPr>
          <p:spPr bwMode="auto">
            <a:xfrm>
              <a:off x="2122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" name="Text Box 55"/>
            <p:cNvSpPr txBox="1">
              <a:spLocks noChangeArrowheads="1"/>
            </p:cNvSpPr>
            <p:nvPr/>
          </p:nvSpPr>
          <p:spPr bwMode="auto">
            <a:xfrm>
              <a:off x="2064" y="143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5</a:t>
              </a:r>
            </a:p>
          </p:txBody>
        </p:sp>
      </p:grpSp>
      <p:grpSp>
        <p:nvGrpSpPr>
          <p:cNvPr id="18" name="Group 57"/>
          <p:cNvGrpSpPr>
            <a:grpSpLocks/>
          </p:cNvGrpSpPr>
          <p:nvPr/>
        </p:nvGrpSpPr>
        <p:grpSpPr bwMode="auto">
          <a:xfrm>
            <a:off x="4479776" y="1844824"/>
            <a:ext cx="311150" cy="458787"/>
            <a:chOff x="930" y="2056"/>
            <a:chExt cx="196" cy="289"/>
          </a:xfrm>
        </p:grpSpPr>
        <p:sp>
          <p:nvSpPr>
            <p:cNvPr id="19" name="Line 58"/>
            <p:cNvSpPr>
              <a:spLocks noChangeShapeType="1"/>
            </p:cNvSpPr>
            <p:nvPr/>
          </p:nvSpPr>
          <p:spPr bwMode="auto">
            <a:xfrm flipH="1">
              <a:off x="942" y="2101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0" name="Line 59"/>
            <p:cNvSpPr>
              <a:spLocks noChangeShapeType="1"/>
            </p:cNvSpPr>
            <p:nvPr/>
          </p:nvSpPr>
          <p:spPr bwMode="auto">
            <a:xfrm>
              <a:off x="1033" y="2101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1" name="Line 60"/>
            <p:cNvSpPr>
              <a:spLocks noChangeShapeType="1"/>
            </p:cNvSpPr>
            <p:nvPr/>
          </p:nvSpPr>
          <p:spPr bwMode="auto">
            <a:xfrm>
              <a:off x="942" y="2328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2" name="Oval 61"/>
            <p:cNvSpPr>
              <a:spLocks noChangeArrowheads="1"/>
            </p:cNvSpPr>
            <p:nvPr/>
          </p:nvSpPr>
          <p:spPr bwMode="auto">
            <a:xfrm>
              <a:off x="988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3" name="Text Box 62"/>
            <p:cNvSpPr txBox="1">
              <a:spLocks noChangeArrowheads="1"/>
            </p:cNvSpPr>
            <p:nvPr/>
          </p:nvSpPr>
          <p:spPr bwMode="auto">
            <a:xfrm>
              <a:off x="930" y="211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dirty="0" smtClean="0">
                  <a:cs typeface="+mn-cs"/>
                </a:rPr>
                <a:t>2</a:t>
              </a:r>
              <a:endParaRPr lang="de-DE" dirty="0">
                <a:cs typeface="+mn-cs"/>
              </a:endParaRPr>
            </a:p>
          </p:txBody>
        </p:sp>
      </p:grpSp>
      <p:grpSp>
        <p:nvGrpSpPr>
          <p:cNvPr id="24" name="Group 63"/>
          <p:cNvGrpSpPr>
            <a:grpSpLocks/>
          </p:cNvGrpSpPr>
          <p:nvPr/>
        </p:nvGrpSpPr>
        <p:grpSpPr bwMode="auto">
          <a:xfrm>
            <a:off x="5364013" y="1844824"/>
            <a:ext cx="431800" cy="647700"/>
            <a:chOff x="1351" y="2056"/>
            <a:chExt cx="272" cy="408"/>
          </a:xfrm>
        </p:grpSpPr>
        <p:sp>
          <p:nvSpPr>
            <p:cNvPr id="25" name="Line 64"/>
            <p:cNvSpPr>
              <a:spLocks noChangeShapeType="1"/>
            </p:cNvSpPr>
            <p:nvPr/>
          </p:nvSpPr>
          <p:spPr bwMode="auto">
            <a:xfrm flipH="1">
              <a:off x="1351" y="2101"/>
              <a:ext cx="13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6" name="Line 65"/>
            <p:cNvSpPr>
              <a:spLocks noChangeShapeType="1"/>
            </p:cNvSpPr>
            <p:nvPr/>
          </p:nvSpPr>
          <p:spPr bwMode="auto">
            <a:xfrm>
              <a:off x="1487" y="2101"/>
              <a:ext cx="13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" name="Line 66"/>
            <p:cNvSpPr>
              <a:spLocks noChangeShapeType="1"/>
            </p:cNvSpPr>
            <p:nvPr/>
          </p:nvSpPr>
          <p:spPr bwMode="auto">
            <a:xfrm>
              <a:off x="1351" y="246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8" name="Oval 67"/>
            <p:cNvSpPr>
              <a:spLocks noChangeArrowheads="1"/>
            </p:cNvSpPr>
            <p:nvPr/>
          </p:nvSpPr>
          <p:spPr bwMode="auto">
            <a:xfrm>
              <a:off x="1441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9" name="Text Box 68"/>
            <p:cNvSpPr txBox="1">
              <a:spLocks noChangeArrowheads="1"/>
            </p:cNvSpPr>
            <p:nvPr/>
          </p:nvSpPr>
          <p:spPr bwMode="auto">
            <a:xfrm>
              <a:off x="1383" y="220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3</a:t>
              </a:r>
            </a:p>
          </p:txBody>
        </p:sp>
      </p:grpSp>
      <p:grpSp>
        <p:nvGrpSpPr>
          <p:cNvPr id="30" name="Group 69"/>
          <p:cNvGrpSpPr>
            <a:grpSpLocks/>
          </p:cNvGrpSpPr>
          <p:nvPr/>
        </p:nvGrpSpPr>
        <p:grpSpPr bwMode="auto">
          <a:xfrm>
            <a:off x="6156176" y="1844824"/>
            <a:ext cx="719137" cy="936625"/>
            <a:chOff x="1986" y="2056"/>
            <a:chExt cx="453" cy="590"/>
          </a:xfrm>
        </p:grpSpPr>
        <p:sp>
          <p:nvSpPr>
            <p:cNvPr id="31" name="Line 70"/>
            <p:cNvSpPr>
              <a:spLocks noChangeShapeType="1"/>
            </p:cNvSpPr>
            <p:nvPr/>
          </p:nvSpPr>
          <p:spPr bwMode="auto">
            <a:xfrm flipH="1">
              <a:off x="1986" y="2101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2" name="Line 71"/>
            <p:cNvSpPr>
              <a:spLocks noChangeShapeType="1"/>
            </p:cNvSpPr>
            <p:nvPr/>
          </p:nvSpPr>
          <p:spPr bwMode="auto">
            <a:xfrm>
              <a:off x="1986" y="2646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3" name="Line 72"/>
            <p:cNvSpPr>
              <a:spLocks noChangeShapeType="1"/>
            </p:cNvSpPr>
            <p:nvPr/>
          </p:nvSpPr>
          <p:spPr bwMode="auto">
            <a:xfrm>
              <a:off x="2212" y="2101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4" name="Oval 73"/>
            <p:cNvSpPr>
              <a:spLocks noChangeArrowheads="1"/>
            </p:cNvSpPr>
            <p:nvPr/>
          </p:nvSpPr>
          <p:spPr bwMode="auto">
            <a:xfrm>
              <a:off x="2167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5" name="Text Box 74"/>
            <p:cNvSpPr txBox="1">
              <a:spLocks noChangeArrowheads="1"/>
            </p:cNvSpPr>
            <p:nvPr/>
          </p:nvSpPr>
          <p:spPr bwMode="auto">
            <a:xfrm>
              <a:off x="2109" y="234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5</a:t>
              </a:r>
            </a:p>
          </p:txBody>
        </p:sp>
      </p:grpSp>
      <p:grpSp>
        <p:nvGrpSpPr>
          <p:cNvPr id="115" name="Gruppierung 114"/>
          <p:cNvGrpSpPr/>
          <p:nvPr/>
        </p:nvGrpSpPr>
        <p:grpSpPr>
          <a:xfrm>
            <a:off x="3212951" y="1916262"/>
            <a:ext cx="873126" cy="1157287"/>
            <a:chOff x="3212951" y="1916262"/>
            <a:chExt cx="873126" cy="1157287"/>
          </a:xfrm>
        </p:grpSpPr>
        <p:sp>
          <p:nvSpPr>
            <p:cNvPr id="37" name="Line 76"/>
            <p:cNvSpPr>
              <a:spLocks noChangeShapeType="1"/>
            </p:cNvSpPr>
            <p:nvPr/>
          </p:nvSpPr>
          <p:spPr bwMode="auto">
            <a:xfrm flipH="1">
              <a:off x="3224064" y="1916262"/>
              <a:ext cx="430213" cy="1152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8" name="Line 77"/>
            <p:cNvSpPr>
              <a:spLocks noChangeShapeType="1"/>
            </p:cNvSpPr>
            <p:nvPr/>
          </p:nvSpPr>
          <p:spPr bwMode="auto">
            <a:xfrm>
              <a:off x="3655864" y="1916262"/>
              <a:ext cx="430213" cy="1152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0" name="Text Box 79"/>
            <p:cNvSpPr txBox="1">
              <a:spLocks noChangeArrowheads="1"/>
            </p:cNvSpPr>
            <p:nvPr/>
          </p:nvSpPr>
          <p:spPr bwMode="auto">
            <a:xfrm>
              <a:off x="3511401" y="2557612"/>
              <a:ext cx="3111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dirty="0" smtClean="0">
                  <a:cs typeface="+mn-cs"/>
                </a:rPr>
                <a:t>3</a:t>
              </a:r>
              <a:endParaRPr lang="de-DE" dirty="0">
                <a:cs typeface="+mn-cs"/>
              </a:endParaRPr>
            </a:p>
          </p:txBody>
        </p:sp>
        <p:sp>
          <p:nvSpPr>
            <p:cNvPr id="41" name="Line 80"/>
            <p:cNvSpPr>
              <a:spLocks noChangeShapeType="1"/>
            </p:cNvSpPr>
            <p:nvPr/>
          </p:nvSpPr>
          <p:spPr bwMode="auto">
            <a:xfrm>
              <a:off x="3212951" y="3073549"/>
              <a:ext cx="863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42" name="Line 85"/>
          <p:cNvSpPr>
            <a:spLocks noChangeShapeType="1"/>
          </p:cNvSpPr>
          <p:nvPr/>
        </p:nvSpPr>
        <p:spPr bwMode="auto">
          <a:xfrm flipH="1">
            <a:off x="3635896" y="1629123"/>
            <a:ext cx="217487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" name="Text Box 86"/>
          <p:cNvSpPr txBox="1">
            <a:spLocks noChangeArrowheads="1"/>
          </p:cNvSpPr>
          <p:nvPr/>
        </p:nvSpPr>
        <p:spPr bwMode="auto">
          <a:xfrm>
            <a:off x="3635896" y="1268760"/>
            <a:ext cx="55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min</a:t>
            </a:r>
          </a:p>
        </p:txBody>
      </p:sp>
      <p:grpSp>
        <p:nvGrpSpPr>
          <p:cNvPr id="113" name="Gruppierung 112"/>
          <p:cNvGrpSpPr/>
          <p:nvPr/>
        </p:nvGrpSpPr>
        <p:grpSpPr>
          <a:xfrm>
            <a:off x="3410889" y="2348433"/>
            <a:ext cx="511898" cy="148684"/>
            <a:chOff x="3410889" y="2348433"/>
            <a:chExt cx="511898" cy="148684"/>
          </a:xfrm>
        </p:grpSpPr>
        <p:cxnSp>
          <p:nvCxnSpPr>
            <p:cNvPr id="112" name="Gerade Verbindung 111"/>
            <p:cNvCxnSpPr>
              <a:stCxn id="45" idx="6"/>
              <a:endCxn id="47" idx="2"/>
            </p:cNvCxnSpPr>
            <p:nvPr/>
          </p:nvCxnSpPr>
          <p:spPr>
            <a:xfrm flipV="1">
              <a:off x="3553764" y="2420665"/>
              <a:ext cx="226148" cy="42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78"/>
            <p:cNvSpPr>
              <a:spLocks noChangeArrowheads="1"/>
            </p:cNvSpPr>
            <p:nvPr/>
          </p:nvSpPr>
          <p:spPr bwMode="auto">
            <a:xfrm>
              <a:off x="3410889" y="2352654"/>
              <a:ext cx="142875" cy="144463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6" name="Oval 78"/>
            <p:cNvSpPr>
              <a:spLocks noChangeArrowheads="1"/>
            </p:cNvSpPr>
            <p:nvPr/>
          </p:nvSpPr>
          <p:spPr bwMode="auto">
            <a:xfrm>
              <a:off x="3606763" y="2348433"/>
              <a:ext cx="142875" cy="144463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7" name="Oval 78"/>
            <p:cNvSpPr>
              <a:spLocks noChangeArrowheads="1"/>
            </p:cNvSpPr>
            <p:nvPr/>
          </p:nvSpPr>
          <p:spPr bwMode="auto">
            <a:xfrm>
              <a:off x="3779912" y="2348433"/>
              <a:ext cx="142875" cy="144463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85" name="Line 85"/>
          <p:cNvSpPr>
            <a:spLocks noChangeShapeType="1"/>
          </p:cNvSpPr>
          <p:nvPr/>
        </p:nvSpPr>
        <p:spPr bwMode="auto">
          <a:xfrm flipH="1">
            <a:off x="2627784" y="1629123"/>
            <a:ext cx="217487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6" name="Text Box 86"/>
          <p:cNvSpPr txBox="1">
            <a:spLocks noChangeArrowheads="1"/>
          </p:cNvSpPr>
          <p:nvPr/>
        </p:nvSpPr>
        <p:spPr bwMode="auto">
          <a:xfrm>
            <a:off x="2627784" y="1268760"/>
            <a:ext cx="55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min</a:t>
            </a:r>
          </a:p>
        </p:txBody>
      </p:sp>
      <p:sp>
        <p:nvSpPr>
          <p:cNvPr id="109" name="Textfeld 108"/>
          <p:cNvSpPr txBox="1"/>
          <p:nvPr/>
        </p:nvSpPr>
        <p:spPr>
          <a:xfrm>
            <a:off x="7596336" y="2420888"/>
            <a:ext cx="815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vorher</a:t>
            </a:r>
            <a:endParaRPr lang="de-DE" dirty="0"/>
          </a:p>
        </p:txBody>
      </p:sp>
      <p:sp>
        <p:nvSpPr>
          <p:cNvPr id="39" name="Oval 78"/>
          <p:cNvSpPr>
            <a:spLocks noChangeArrowheads="1"/>
          </p:cNvSpPr>
          <p:nvPr/>
        </p:nvSpPr>
        <p:spPr bwMode="auto">
          <a:xfrm>
            <a:off x="3582839" y="1844824"/>
            <a:ext cx="142875" cy="1444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9" name="Rechteck 68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200" dirty="0" err="1" smtClean="0"/>
              <a:t>Produced</a:t>
            </a:r>
            <a:r>
              <a:rPr lang="de-DE" sz="1200" dirty="0" smtClean="0"/>
              <a:t> </a:t>
            </a:r>
            <a:r>
              <a:rPr lang="de-DE" sz="1200" dirty="0" err="1" smtClean="0"/>
              <a:t>by</a:t>
            </a:r>
            <a:r>
              <a:rPr lang="de-DE" sz="1200" dirty="0" smtClean="0"/>
              <a:t>: RM</a:t>
            </a:r>
            <a:endParaRPr lang="de-DE" sz="1200" dirty="0"/>
          </a:p>
        </p:txBody>
      </p:sp>
      <p:sp>
        <p:nvSpPr>
          <p:cNvPr id="71" name="Oval 73"/>
          <p:cNvSpPr>
            <a:spLocks noChangeArrowheads="1"/>
          </p:cNvSpPr>
          <p:nvPr/>
        </p:nvSpPr>
        <p:spPr bwMode="auto">
          <a:xfrm>
            <a:off x="3788242" y="1849418"/>
            <a:ext cx="142875" cy="144464"/>
          </a:xfrm>
          <a:prstGeom prst="ellipse">
            <a:avLst/>
          </a:prstGeom>
          <a:solidFill>
            <a:srgbClr val="FF650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769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48148E-6 L 2.22222E-6 -0.07361 " pathEditMode="relative" ptsTypes="AA">
                                      <p:cBhvr>
                                        <p:cTn id="25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/>
      <p:bldP spid="85" grpId="0" animBg="1"/>
      <p:bldP spid="86" grpId="0"/>
      <p:bldP spid="39" grpId="0" animBg="1"/>
      <p:bldP spid="71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5EDE09-1533-0D42-8D2B-6C28BF0EF9FB}" type="slidenum">
              <a:rPr lang="de-DE"/>
              <a:pPr>
                <a:defRPr/>
              </a:pPr>
              <a:t>55</a:t>
            </a:fld>
            <a:endParaRPr lang="de-DE"/>
          </a:p>
        </p:txBody>
      </p:sp>
      <p:sp>
        <p:nvSpPr>
          <p:cNvPr id="199697" name="Line 17"/>
          <p:cNvSpPr>
            <a:spLocks noChangeShapeType="1"/>
          </p:cNvSpPr>
          <p:nvPr/>
        </p:nvSpPr>
        <p:spPr bwMode="auto">
          <a:xfrm flipH="1">
            <a:off x="4859338" y="3932238"/>
            <a:ext cx="433387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Binomial-Heap-</a:t>
            </a:r>
            <a:r>
              <a:rPr lang="en-US" dirty="0" err="1" smtClean="0">
                <a:cs typeface="+mj-cs"/>
              </a:rPr>
              <a:t>Eigenschaft</a:t>
            </a:r>
            <a:r>
              <a:rPr lang="en-US" dirty="0" smtClean="0">
                <a:cs typeface="+mj-cs"/>
              </a:rPr>
              <a:t> gilt </a:t>
            </a:r>
            <a:r>
              <a:rPr lang="en-US" dirty="0" err="1" smtClean="0">
                <a:cs typeface="+mj-cs"/>
              </a:rPr>
              <a:t>auch</a:t>
            </a:r>
            <a:endParaRPr lang="en-US" dirty="0" smtClean="0">
              <a:cs typeface="+mj-cs"/>
            </a:endParaRP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err="1" smtClean="0">
                <a:cs typeface="+mn-cs"/>
              </a:rPr>
              <a:t>Verschmelzung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zweier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Bäume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mit</a:t>
            </a:r>
            <a:r>
              <a:rPr lang="en-US" dirty="0" smtClean="0">
                <a:cs typeface="+mn-cs"/>
              </a:rPr>
              <a:t> Rang </a:t>
            </a:r>
            <a:r>
              <a:rPr lang="en-US" dirty="0" err="1" smtClean="0">
                <a:solidFill>
                  <a:schemeClr val="hlink"/>
                </a:solidFill>
                <a:cs typeface="+mn-cs"/>
              </a:rPr>
              <a:t>i</a:t>
            </a:r>
            <a:r>
              <a:rPr lang="en-US" dirty="0" smtClean="0">
                <a:cs typeface="+mn-cs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cs typeface="+mn-cs"/>
              </a:rPr>
              <a:t>(</a:t>
            </a:r>
            <a:r>
              <a:rPr lang="en-US" dirty="0" err="1" smtClean="0">
                <a:cs typeface="+mn-cs"/>
              </a:rPr>
              <a:t>d.h</a:t>
            </a:r>
            <a:r>
              <a:rPr lang="en-US" dirty="0" smtClean="0">
                <a:cs typeface="+mn-cs"/>
              </a:rPr>
              <a:t>. </a:t>
            </a:r>
            <a:r>
              <a:rPr lang="en-US" dirty="0" err="1" smtClean="0">
                <a:cs typeface="+mn-cs"/>
              </a:rPr>
              <a:t>Wurzelknoten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haben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solidFill>
                  <a:schemeClr val="hlink"/>
                </a:solidFill>
                <a:cs typeface="+mn-cs"/>
              </a:rPr>
              <a:t>i</a:t>
            </a:r>
            <a:r>
              <a:rPr lang="en-US" dirty="0" smtClean="0">
                <a:cs typeface="+mn-cs"/>
              </a:rPr>
              <a:t> Kinder):</a:t>
            </a:r>
          </a:p>
        </p:txBody>
      </p:sp>
      <p:sp>
        <p:nvSpPr>
          <p:cNvPr id="199684" name="Line 4"/>
          <p:cNvSpPr>
            <a:spLocks noChangeShapeType="1"/>
          </p:cNvSpPr>
          <p:nvPr/>
        </p:nvSpPr>
        <p:spPr bwMode="auto">
          <a:xfrm>
            <a:off x="827088" y="3932238"/>
            <a:ext cx="70580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199685" name="Group 5"/>
          <p:cNvGrpSpPr>
            <a:grpSpLocks/>
          </p:cNvGrpSpPr>
          <p:nvPr/>
        </p:nvGrpSpPr>
        <p:grpSpPr bwMode="auto">
          <a:xfrm>
            <a:off x="2627313" y="3860800"/>
            <a:ext cx="882650" cy="1244600"/>
            <a:chOff x="2699" y="1149"/>
            <a:chExt cx="556" cy="784"/>
          </a:xfrm>
        </p:grpSpPr>
        <p:sp>
          <p:nvSpPr>
            <p:cNvPr id="199686" name="Line 6"/>
            <p:cNvSpPr>
              <a:spLocks noChangeShapeType="1"/>
            </p:cNvSpPr>
            <p:nvPr/>
          </p:nvSpPr>
          <p:spPr bwMode="auto">
            <a:xfrm flipH="1">
              <a:off x="2712" y="1194"/>
              <a:ext cx="271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9687" name="Line 7"/>
            <p:cNvSpPr>
              <a:spLocks noChangeShapeType="1"/>
            </p:cNvSpPr>
            <p:nvPr/>
          </p:nvSpPr>
          <p:spPr bwMode="auto">
            <a:xfrm>
              <a:off x="2984" y="1194"/>
              <a:ext cx="271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9688" name="Oval 8"/>
            <p:cNvSpPr>
              <a:spLocks noChangeArrowheads="1"/>
            </p:cNvSpPr>
            <p:nvPr/>
          </p:nvSpPr>
          <p:spPr bwMode="auto">
            <a:xfrm>
              <a:off x="2938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9689" name="Text Box 9"/>
            <p:cNvSpPr txBox="1">
              <a:spLocks noChangeArrowheads="1"/>
            </p:cNvSpPr>
            <p:nvPr/>
          </p:nvSpPr>
          <p:spPr bwMode="auto">
            <a:xfrm>
              <a:off x="2893" y="1466"/>
              <a:ext cx="1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400">
                  <a:cs typeface="+mn-cs"/>
                </a:rPr>
                <a:t>i</a:t>
              </a:r>
            </a:p>
          </p:txBody>
        </p:sp>
        <p:sp>
          <p:nvSpPr>
            <p:cNvPr id="199690" name="Line 10"/>
            <p:cNvSpPr>
              <a:spLocks noChangeShapeType="1"/>
            </p:cNvSpPr>
            <p:nvPr/>
          </p:nvSpPr>
          <p:spPr bwMode="auto">
            <a:xfrm>
              <a:off x="2699" y="1933"/>
              <a:ext cx="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61447" name="Group 11"/>
          <p:cNvGrpSpPr>
            <a:grpSpLocks/>
          </p:cNvGrpSpPr>
          <p:nvPr/>
        </p:nvGrpSpPr>
        <p:grpSpPr bwMode="auto">
          <a:xfrm>
            <a:off x="4859338" y="3860800"/>
            <a:ext cx="882650" cy="1244600"/>
            <a:chOff x="2699" y="1149"/>
            <a:chExt cx="556" cy="784"/>
          </a:xfrm>
        </p:grpSpPr>
        <p:sp>
          <p:nvSpPr>
            <p:cNvPr id="199692" name="Line 12"/>
            <p:cNvSpPr>
              <a:spLocks noChangeShapeType="1"/>
            </p:cNvSpPr>
            <p:nvPr/>
          </p:nvSpPr>
          <p:spPr bwMode="auto">
            <a:xfrm flipH="1">
              <a:off x="2712" y="1194"/>
              <a:ext cx="271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9693" name="Line 13"/>
            <p:cNvSpPr>
              <a:spLocks noChangeShapeType="1"/>
            </p:cNvSpPr>
            <p:nvPr/>
          </p:nvSpPr>
          <p:spPr bwMode="auto">
            <a:xfrm>
              <a:off x="2984" y="1194"/>
              <a:ext cx="271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9694" name="Oval 14"/>
            <p:cNvSpPr>
              <a:spLocks noChangeArrowheads="1"/>
            </p:cNvSpPr>
            <p:nvPr/>
          </p:nvSpPr>
          <p:spPr bwMode="auto">
            <a:xfrm>
              <a:off x="2938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9695" name="Text Box 15"/>
            <p:cNvSpPr txBox="1">
              <a:spLocks noChangeArrowheads="1"/>
            </p:cNvSpPr>
            <p:nvPr/>
          </p:nvSpPr>
          <p:spPr bwMode="auto">
            <a:xfrm>
              <a:off x="2893" y="1466"/>
              <a:ext cx="1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400">
                  <a:cs typeface="+mn-cs"/>
                </a:rPr>
                <a:t>i</a:t>
              </a:r>
            </a:p>
          </p:txBody>
        </p:sp>
        <p:sp>
          <p:nvSpPr>
            <p:cNvPr id="199696" name="Line 16"/>
            <p:cNvSpPr>
              <a:spLocks noChangeShapeType="1"/>
            </p:cNvSpPr>
            <p:nvPr/>
          </p:nvSpPr>
          <p:spPr bwMode="auto">
            <a:xfrm>
              <a:off x="2699" y="1933"/>
              <a:ext cx="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199698" name="Text Box 18"/>
          <p:cNvSpPr txBox="1">
            <a:spLocks noChangeArrowheads="1"/>
          </p:cNvSpPr>
          <p:nvPr/>
        </p:nvSpPr>
        <p:spPr bwMode="auto">
          <a:xfrm>
            <a:off x="6227763" y="4219575"/>
            <a:ext cx="151195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err="1" smtClean="0">
                <a:cs typeface="+mn-cs"/>
              </a:rPr>
              <a:t>Annahme</a:t>
            </a:r>
            <a:r>
              <a:rPr lang="en-US" sz="2400" dirty="0" smtClean="0">
                <a:cs typeface="+mn-cs"/>
              </a:rPr>
              <a:t>:</a:t>
            </a:r>
            <a:br>
              <a:rPr lang="en-US" sz="2400" dirty="0" smtClean="0">
                <a:cs typeface="+mn-cs"/>
              </a:rPr>
            </a:br>
            <a:r>
              <a:rPr lang="en-US" sz="2400" dirty="0" err="1" smtClean="0">
                <a:cs typeface="+mn-cs"/>
              </a:rPr>
              <a:t>Kleinere</a:t>
            </a:r>
            <a:endParaRPr lang="en-US" sz="2400" dirty="0">
              <a:cs typeface="+mn-cs"/>
            </a:endParaRPr>
          </a:p>
          <a:p>
            <a:pPr>
              <a:defRPr/>
            </a:pPr>
            <a:r>
              <a:rPr lang="en-US" sz="2400" dirty="0" err="1">
                <a:cs typeface="+mn-cs"/>
              </a:rPr>
              <a:t>Wurzel</a:t>
            </a:r>
            <a:endParaRPr lang="en-US" sz="2400" dirty="0">
              <a:cs typeface="+mn-cs"/>
            </a:endParaRPr>
          </a:p>
        </p:txBody>
      </p:sp>
      <p:sp>
        <p:nvSpPr>
          <p:cNvPr id="199699" name="Line 19"/>
          <p:cNvSpPr>
            <a:spLocks noChangeShapeType="1"/>
          </p:cNvSpPr>
          <p:nvPr/>
        </p:nvSpPr>
        <p:spPr bwMode="auto">
          <a:xfrm flipH="1" flipV="1">
            <a:off x="5508625" y="4076700"/>
            <a:ext cx="647700" cy="2873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9700" name="Text Box 20"/>
          <p:cNvSpPr txBox="1">
            <a:spLocks noChangeArrowheads="1"/>
          </p:cNvSpPr>
          <p:nvPr/>
        </p:nvSpPr>
        <p:spPr bwMode="auto">
          <a:xfrm>
            <a:off x="4572000" y="3213100"/>
            <a:ext cx="3609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solidFill>
                  <a:schemeClr val="hlink"/>
                </a:solidFill>
                <a:cs typeface="+mn-cs"/>
              </a:rPr>
              <a:t>i+1</a:t>
            </a:r>
            <a:r>
              <a:rPr lang="en-US" sz="2400">
                <a:cs typeface="+mn-cs"/>
              </a:rPr>
              <a:t> Kinder, also Rang </a:t>
            </a:r>
            <a:r>
              <a:rPr lang="en-US" sz="2400">
                <a:solidFill>
                  <a:schemeClr val="hlink"/>
                </a:solidFill>
                <a:cs typeface="+mn-cs"/>
              </a:rPr>
              <a:t>i+1</a:t>
            </a:r>
          </a:p>
        </p:txBody>
      </p:sp>
      <p:sp>
        <p:nvSpPr>
          <p:cNvPr id="22" name="Rechteck 21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21387E-6 L 0.18889 0.05248 " pathEditMode="relative" ptsTypes="AA">
                                      <p:cBhvr>
                                        <p:cTn id="14" dur="2000" fill="hold"/>
                                        <p:tgtEl>
                                          <p:spTgt spid="1996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98" grpId="0"/>
      <p:bldP spid="199700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37A630-324A-F44B-8447-510BF4888661}" type="slidenum">
              <a:rPr lang="de-DE"/>
              <a:pPr>
                <a:defRPr/>
              </a:pPr>
              <a:t>56</a:t>
            </a:fld>
            <a:endParaRPr lang="de-DE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Fibonacci-Heap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err="1" smtClean="0">
                <a:cs typeface="+mn-cs"/>
              </a:rPr>
              <a:t>Effiziente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Findung</a:t>
            </a:r>
            <a:r>
              <a:rPr lang="en-US" sz="2400" dirty="0" smtClean="0">
                <a:cs typeface="+mn-cs"/>
              </a:rPr>
              <a:t> von </a:t>
            </a:r>
            <a:r>
              <a:rPr lang="en-US" sz="2400" dirty="0" err="1" smtClean="0">
                <a:cs typeface="+mn-cs"/>
              </a:rPr>
              <a:t>Wurzeln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mit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gleichem</a:t>
            </a:r>
            <a:r>
              <a:rPr lang="en-US" sz="2400" dirty="0" smtClean="0">
                <a:cs typeface="+mn-cs"/>
              </a:rPr>
              <a:t> Rang: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>
                <a:cs typeface="+mn-cs"/>
              </a:rPr>
              <a:t>Scanne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vor</a:t>
            </a:r>
            <a:r>
              <a:rPr lang="en-US" sz="2400" dirty="0" smtClean="0">
                <a:cs typeface="+mn-cs"/>
              </a:rPr>
              <a:t> while-</a:t>
            </a:r>
            <a:r>
              <a:rPr lang="en-US" sz="2400" dirty="0" err="1" smtClean="0">
                <a:cs typeface="+mn-cs"/>
              </a:rPr>
              <a:t>Schleife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alle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Wurzeln</a:t>
            </a:r>
            <a:r>
              <a:rPr lang="en-US" sz="2400" dirty="0" smtClean="0">
                <a:cs typeface="+mn-cs"/>
              </a:rPr>
              <a:t> und </a:t>
            </a:r>
            <a:r>
              <a:rPr lang="en-US" sz="2400" dirty="0" err="1" smtClean="0">
                <a:cs typeface="+mn-cs"/>
              </a:rPr>
              <a:t>speichere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diese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nach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Rängen</a:t>
            </a:r>
            <a:r>
              <a:rPr lang="en-US" sz="2400" dirty="0" smtClean="0">
                <a:cs typeface="+mn-cs"/>
              </a:rPr>
              <a:t> in Feld (</a:t>
            </a:r>
            <a:r>
              <a:rPr lang="en-US" sz="2400" dirty="0" err="1" smtClean="0">
                <a:cs typeface="+mn-cs"/>
              </a:rPr>
              <a:t>Eimerkette</a:t>
            </a:r>
            <a:r>
              <a:rPr lang="en-US" sz="2400" dirty="0" smtClean="0">
                <a:cs typeface="+mn-cs"/>
              </a:rPr>
              <a:t>!):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Merge </a:t>
            </a:r>
            <a:r>
              <a:rPr lang="en-US" sz="2400" dirty="0" err="1" smtClean="0">
                <a:cs typeface="+mn-cs"/>
              </a:rPr>
              <a:t>dann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wie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bei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Binomialbäumen</a:t>
            </a:r>
            <a:r>
              <a:rPr lang="en-US" sz="2400" dirty="0" smtClean="0">
                <a:cs typeface="+mn-cs"/>
              </a:rPr>
              <a:t> von Rang 0 an </a:t>
            </a:r>
            <a:r>
              <a:rPr lang="en-US" sz="2400" dirty="0" err="1" smtClean="0">
                <a:cs typeface="+mn-cs"/>
              </a:rPr>
              <a:t>bis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maximaler</a:t>
            </a:r>
            <a:r>
              <a:rPr lang="en-US" sz="2400" dirty="0" smtClean="0">
                <a:cs typeface="+mn-cs"/>
              </a:rPr>
              <a:t> Rang </a:t>
            </a:r>
            <a:r>
              <a:rPr lang="en-US" sz="2400" dirty="0" err="1" smtClean="0">
                <a:cs typeface="+mn-cs"/>
              </a:rPr>
              <a:t>erreicht</a:t>
            </a:r>
            <a:endParaRPr lang="en-US" sz="2400" dirty="0" smtClean="0">
              <a:cs typeface="+mn-cs"/>
            </a:endParaRPr>
          </a:p>
        </p:txBody>
      </p:sp>
      <p:sp>
        <p:nvSpPr>
          <p:cNvPr id="200708" name="Rectangle 4"/>
          <p:cNvSpPr>
            <a:spLocks noChangeArrowheads="1"/>
          </p:cNvSpPr>
          <p:nvPr/>
        </p:nvSpPr>
        <p:spPr bwMode="auto">
          <a:xfrm>
            <a:off x="2700338" y="263691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cs typeface="+mn-cs"/>
              </a:rPr>
              <a:t>0</a:t>
            </a:r>
          </a:p>
        </p:txBody>
      </p:sp>
      <p:sp>
        <p:nvSpPr>
          <p:cNvPr id="200709" name="Rectangle 5"/>
          <p:cNvSpPr>
            <a:spLocks noChangeArrowheads="1"/>
          </p:cNvSpPr>
          <p:nvPr/>
        </p:nvSpPr>
        <p:spPr bwMode="auto">
          <a:xfrm>
            <a:off x="3708400" y="263691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cs typeface="+mn-cs"/>
              </a:rPr>
              <a:t>2</a:t>
            </a:r>
          </a:p>
        </p:txBody>
      </p:sp>
      <p:sp>
        <p:nvSpPr>
          <p:cNvPr id="200710" name="Rectangle 6"/>
          <p:cNvSpPr>
            <a:spLocks noChangeArrowheads="1"/>
          </p:cNvSpPr>
          <p:nvPr/>
        </p:nvSpPr>
        <p:spPr bwMode="auto">
          <a:xfrm>
            <a:off x="3203575" y="263691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cs typeface="+mn-cs"/>
              </a:rPr>
              <a:t>1</a:t>
            </a:r>
          </a:p>
        </p:txBody>
      </p:sp>
      <p:sp>
        <p:nvSpPr>
          <p:cNvPr id="200711" name="Rectangle 7"/>
          <p:cNvSpPr>
            <a:spLocks noChangeArrowheads="1"/>
          </p:cNvSpPr>
          <p:nvPr/>
        </p:nvSpPr>
        <p:spPr bwMode="auto">
          <a:xfrm>
            <a:off x="4211638" y="263691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cs typeface="+mn-cs"/>
              </a:rPr>
              <a:t>3</a:t>
            </a:r>
          </a:p>
        </p:txBody>
      </p:sp>
      <p:sp>
        <p:nvSpPr>
          <p:cNvPr id="200712" name="Rectangle 8"/>
          <p:cNvSpPr>
            <a:spLocks noChangeArrowheads="1"/>
          </p:cNvSpPr>
          <p:nvPr/>
        </p:nvSpPr>
        <p:spPr bwMode="auto">
          <a:xfrm>
            <a:off x="4716463" y="263691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cs typeface="+mn-cs"/>
              </a:rPr>
              <a:t>4</a:t>
            </a:r>
          </a:p>
        </p:txBody>
      </p:sp>
      <p:sp>
        <p:nvSpPr>
          <p:cNvPr id="200713" name="Rectangle 9"/>
          <p:cNvSpPr>
            <a:spLocks noChangeArrowheads="1"/>
          </p:cNvSpPr>
          <p:nvPr/>
        </p:nvSpPr>
        <p:spPr bwMode="auto">
          <a:xfrm>
            <a:off x="5219700" y="263691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cs typeface="+mn-cs"/>
              </a:rPr>
              <a:t>5</a:t>
            </a:r>
          </a:p>
        </p:txBody>
      </p:sp>
      <p:sp>
        <p:nvSpPr>
          <p:cNvPr id="200714" name="Rectangle 10"/>
          <p:cNvSpPr>
            <a:spLocks noChangeArrowheads="1"/>
          </p:cNvSpPr>
          <p:nvPr/>
        </p:nvSpPr>
        <p:spPr bwMode="auto">
          <a:xfrm>
            <a:off x="5724525" y="263691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cs typeface="+mn-cs"/>
              </a:rPr>
              <a:t>6</a:t>
            </a:r>
          </a:p>
        </p:txBody>
      </p:sp>
      <p:sp>
        <p:nvSpPr>
          <p:cNvPr id="200715" name="Rectangle 11"/>
          <p:cNvSpPr>
            <a:spLocks noChangeArrowheads="1"/>
          </p:cNvSpPr>
          <p:nvPr/>
        </p:nvSpPr>
        <p:spPr bwMode="auto">
          <a:xfrm>
            <a:off x="6229350" y="263691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cs typeface="+mn-cs"/>
              </a:rPr>
              <a:t>7</a:t>
            </a:r>
          </a:p>
        </p:txBody>
      </p:sp>
      <p:sp>
        <p:nvSpPr>
          <p:cNvPr id="200716" name="Rectangle 12"/>
          <p:cNvSpPr>
            <a:spLocks noChangeArrowheads="1"/>
          </p:cNvSpPr>
          <p:nvPr/>
        </p:nvSpPr>
        <p:spPr bwMode="auto">
          <a:xfrm>
            <a:off x="6732588" y="263691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cs typeface="+mn-cs"/>
              </a:rPr>
              <a:t>8</a:t>
            </a:r>
          </a:p>
        </p:txBody>
      </p:sp>
      <p:sp>
        <p:nvSpPr>
          <p:cNvPr id="200717" name="Text Box 13"/>
          <p:cNvSpPr txBox="1">
            <a:spLocks noChangeArrowheads="1"/>
          </p:cNvSpPr>
          <p:nvPr/>
        </p:nvSpPr>
        <p:spPr bwMode="auto">
          <a:xfrm>
            <a:off x="1547813" y="2638499"/>
            <a:ext cx="998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Rang:</a:t>
            </a:r>
          </a:p>
        </p:txBody>
      </p:sp>
      <p:sp>
        <p:nvSpPr>
          <p:cNvPr id="200719" name="Line 15"/>
          <p:cNvSpPr>
            <a:spLocks noChangeShapeType="1"/>
          </p:cNvSpPr>
          <p:nvPr/>
        </p:nvSpPr>
        <p:spPr bwMode="auto">
          <a:xfrm>
            <a:off x="4429125" y="3140149"/>
            <a:ext cx="0" cy="647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0720" name="Line 16"/>
          <p:cNvSpPr>
            <a:spLocks noChangeShapeType="1"/>
          </p:cNvSpPr>
          <p:nvPr/>
        </p:nvSpPr>
        <p:spPr bwMode="auto">
          <a:xfrm>
            <a:off x="2987675" y="3140149"/>
            <a:ext cx="0" cy="1079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0721" name="Oval 17"/>
          <p:cNvSpPr>
            <a:spLocks noChangeArrowheads="1"/>
          </p:cNvSpPr>
          <p:nvPr/>
        </p:nvSpPr>
        <p:spPr bwMode="auto">
          <a:xfrm>
            <a:off x="2843213" y="3356049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0722" name="Oval 18"/>
          <p:cNvSpPr>
            <a:spLocks noChangeArrowheads="1"/>
          </p:cNvSpPr>
          <p:nvPr/>
        </p:nvSpPr>
        <p:spPr bwMode="auto">
          <a:xfrm>
            <a:off x="2843213" y="3787849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0723" name="Oval 19"/>
          <p:cNvSpPr>
            <a:spLocks noChangeArrowheads="1"/>
          </p:cNvSpPr>
          <p:nvPr/>
        </p:nvSpPr>
        <p:spPr bwMode="auto">
          <a:xfrm>
            <a:off x="2843213" y="4219649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0724" name="Oval 20"/>
          <p:cNvSpPr>
            <a:spLocks noChangeArrowheads="1"/>
          </p:cNvSpPr>
          <p:nvPr/>
        </p:nvSpPr>
        <p:spPr bwMode="auto">
          <a:xfrm>
            <a:off x="3348038" y="3356049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0725" name="Oval 21"/>
          <p:cNvSpPr>
            <a:spLocks noChangeArrowheads="1"/>
          </p:cNvSpPr>
          <p:nvPr/>
        </p:nvSpPr>
        <p:spPr bwMode="auto">
          <a:xfrm>
            <a:off x="4284663" y="3356049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0726" name="Oval 22"/>
          <p:cNvSpPr>
            <a:spLocks noChangeArrowheads="1"/>
          </p:cNvSpPr>
          <p:nvPr/>
        </p:nvSpPr>
        <p:spPr bwMode="auto">
          <a:xfrm>
            <a:off x="4284663" y="3787849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0727" name="Line 23"/>
          <p:cNvSpPr>
            <a:spLocks noChangeShapeType="1"/>
          </p:cNvSpPr>
          <p:nvPr/>
        </p:nvSpPr>
        <p:spPr bwMode="auto">
          <a:xfrm>
            <a:off x="3490913" y="3140149"/>
            <a:ext cx="0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0728" name="Line 24"/>
          <p:cNvSpPr>
            <a:spLocks noChangeShapeType="1"/>
          </p:cNvSpPr>
          <p:nvPr/>
        </p:nvSpPr>
        <p:spPr bwMode="auto">
          <a:xfrm>
            <a:off x="7021513" y="3140149"/>
            <a:ext cx="0" cy="647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0729" name="Oval 25"/>
          <p:cNvSpPr>
            <a:spLocks noChangeArrowheads="1"/>
          </p:cNvSpPr>
          <p:nvPr/>
        </p:nvSpPr>
        <p:spPr bwMode="auto">
          <a:xfrm>
            <a:off x="6877050" y="3356049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0730" name="Oval 26"/>
          <p:cNvSpPr>
            <a:spLocks noChangeArrowheads="1"/>
          </p:cNvSpPr>
          <p:nvPr/>
        </p:nvSpPr>
        <p:spPr bwMode="auto">
          <a:xfrm>
            <a:off x="6877050" y="3787849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  <p:sp>
        <p:nvSpPr>
          <p:cNvPr id="2" name="Rechteck 1"/>
          <p:cNvSpPr/>
          <p:nvPr/>
        </p:nvSpPr>
        <p:spPr>
          <a:xfrm>
            <a:off x="6804248" y="2204864"/>
            <a:ext cx="1187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hlink"/>
                </a:solidFill>
              </a:rPr>
              <a:t>max. Rang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Operation </a:t>
            </a:r>
            <a:r>
              <a:rPr lang="de-DE" dirty="0" err="1" smtClean="0"/>
              <a:t>delete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Konsolidierung im Inneren der Heaps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57</a:t>
            </a:fld>
            <a:endParaRPr lang="de-DE"/>
          </a:p>
        </p:txBody>
      </p:sp>
      <p:pic>
        <p:nvPicPr>
          <p:cNvPr id="5" name="Bild 4" descr="cheops_pyramid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844824"/>
            <a:ext cx="6029888" cy="3962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78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FB378-940B-024B-B375-33546C70A558}" type="slidenum">
              <a:rPr lang="de-DE"/>
              <a:pPr>
                <a:defRPr/>
              </a:pPr>
              <a:t>58</a:t>
            </a:fld>
            <a:endParaRPr lang="de-DE"/>
          </a:p>
        </p:txBody>
      </p:sp>
      <p:sp>
        <p:nvSpPr>
          <p:cNvPr id="209942" name="Line 22"/>
          <p:cNvSpPr>
            <a:spLocks noChangeShapeType="1"/>
          </p:cNvSpPr>
          <p:nvPr/>
        </p:nvSpPr>
        <p:spPr bwMode="auto">
          <a:xfrm flipH="1">
            <a:off x="4211638" y="4211638"/>
            <a:ext cx="1019175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Fibonacci-Heap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err="1" smtClean="0">
                <a:cs typeface="+mn-cs"/>
              </a:rPr>
              <a:t>Beispiel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für</a:t>
            </a:r>
            <a:r>
              <a:rPr lang="en-US" dirty="0" smtClean="0">
                <a:cs typeface="+mn-cs"/>
              </a:rPr>
              <a:t> delete(x):  (       : Mark=1)</a:t>
            </a:r>
          </a:p>
        </p:txBody>
      </p:sp>
      <p:sp>
        <p:nvSpPr>
          <p:cNvPr id="209925" name="Line 5"/>
          <p:cNvSpPr>
            <a:spLocks noChangeShapeType="1"/>
          </p:cNvSpPr>
          <p:nvPr/>
        </p:nvSpPr>
        <p:spPr bwMode="auto">
          <a:xfrm>
            <a:off x="1042988" y="2708275"/>
            <a:ext cx="7345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26" name="Oval 6"/>
          <p:cNvSpPr>
            <a:spLocks noChangeArrowheads="1"/>
          </p:cNvSpPr>
          <p:nvPr/>
        </p:nvSpPr>
        <p:spPr bwMode="auto">
          <a:xfrm>
            <a:off x="5230813" y="3308350"/>
            <a:ext cx="298450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27" name="Oval 7"/>
          <p:cNvSpPr>
            <a:spLocks noChangeArrowheads="1"/>
          </p:cNvSpPr>
          <p:nvPr/>
        </p:nvSpPr>
        <p:spPr bwMode="auto">
          <a:xfrm>
            <a:off x="5230813" y="4052888"/>
            <a:ext cx="298450" cy="317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28" name="Oval 8"/>
          <p:cNvSpPr>
            <a:spLocks noChangeArrowheads="1"/>
          </p:cNvSpPr>
          <p:nvPr/>
        </p:nvSpPr>
        <p:spPr bwMode="auto">
          <a:xfrm>
            <a:off x="4538663" y="4052888"/>
            <a:ext cx="298450" cy="317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29" name="Oval 9"/>
          <p:cNvSpPr>
            <a:spLocks noChangeArrowheads="1"/>
          </p:cNvSpPr>
          <p:nvPr/>
        </p:nvSpPr>
        <p:spPr bwMode="auto">
          <a:xfrm>
            <a:off x="4538663" y="4743450"/>
            <a:ext cx="298450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30" name="Line 10"/>
          <p:cNvSpPr>
            <a:spLocks noChangeShapeType="1"/>
          </p:cNvSpPr>
          <p:nvPr/>
        </p:nvSpPr>
        <p:spPr bwMode="auto">
          <a:xfrm>
            <a:off x="4687888" y="4370388"/>
            <a:ext cx="0" cy="373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31" name="Oval 11"/>
          <p:cNvSpPr>
            <a:spLocks noChangeArrowheads="1"/>
          </p:cNvSpPr>
          <p:nvPr/>
        </p:nvSpPr>
        <p:spPr bwMode="auto">
          <a:xfrm>
            <a:off x="3895725" y="4052888"/>
            <a:ext cx="298450" cy="317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33" name="Oval 13"/>
          <p:cNvSpPr>
            <a:spLocks noChangeArrowheads="1"/>
          </p:cNvSpPr>
          <p:nvPr/>
        </p:nvSpPr>
        <p:spPr bwMode="auto">
          <a:xfrm>
            <a:off x="3895725" y="4795838"/>
            <a:ext cx="298450" cy="3190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34" name="Line 14"/>
          <p:cNvSpPr>
            <a:spLocks noChangeShapeType="1"/>
          </p:cNvSpPr>
          <p:nvPr/>
        </p:nvSpPr>
        <p:spPr bwMode="auto">
          <a:xfrm flipV="1">
            <a:off x="3500438" y="4954588"/>
            <a:ext cx="3952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35" name="Oval 15"/>
          <p:cNvSpPr>
            <a:spLocks noChangeArrowheads="1"/>
          </p:cNvSpPr>
          <p:nvPr/>
        </p:nvSpPr>
        <p:spPr bwMode="auto">
          <a:xfrm>
            <a:off x="3203575" y="4795838"/>
            <a:ext cx="296863" cy="31908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36" name="Oval 16"/>
          <p:cNvSpPr>
            <a:spLocks noChangeArrowheads="1"/>
          </p:cNvSpPr>
          <p:nvPr/>
        </p:nvSpPr>
        <p:spPr bwMode="auto">
          <a:xfrm>
            <a:off x="3203575" y="5486400"/>
            <a:ext cx="296863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37" name="Line 17"/>
          <p:cNvSpPr>
            <a:spLocks noChangeShapeType="1"/>
          </p:cNvSpPr>
          <p:nvPr/>
        </p:nvSpPr>
        <p:spPr bwMode="auto">
          <a:xfrm>
            <a:off x="3351213" y="5114925"/>
            <a:ext cx="0" cy="371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38" name="Line 18"/>
          <p:cNvSpPr>
            <a:spLocks noChangeShapeType="1"/>
          </p:cNvSpPr>
          <p:nvPr/>
        </p:nvSpPr>
        <p:spPr bwMode="auto">
          <a:xfrm flipH="1">
            <a:off x="3449638" y="4318000"/>
            <a:ext cx="495300" cy="530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39" name="Line 19"/>
          <p:cNvSpPr>
            <a:spLocks noChangeShapeType="1"/>
          </p:cNvSpPr>
          <p:nvPr/>
        </p:nvSpPr>
        <p:spPr bwMode="auto">
          <a:xfrm flipV="1">
            <a:off x="4143375" y="3521075"/>
            <a:ext cx="1087438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44" name="Line 24"/>
          <p:cNvSpPr>
            <a:spLocks noChangeShapeType="1"/>
          </p:cNvSpPr>
          <p:nvPr/>
        </p:nvSpPr>
        <p:spPr bwMode="auto">
          <a:xfrm>
            <a:off x="5380038" y="3627438"/>
            <a:ext cx="0" cy="425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45" name="Line 25"/>
          <p:cNvSpPr>
            <a:spLocks noChangeShapeType="1"/>
          </p:cNvSpPr>
          <p:nvPr/>
        </p:nvSpPr>
        <p:spPr bwMode="auto">
          <a:xfrm>
            <a:off x="4043363" y="4371975"/>
            <a:ext cx="0" cy="425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48" name="Line 28"/>
          <p:cNvSpPr>
            <a:spLocks noChangeShapeType="1"/>
          </p:cNvSpPr>
          <p:nvPr/>
        </p:nvSpPr>
        <p:spPr bwMode="auto">
          <a:xfrm flipH="1">
            <a:off x="6835775" y="3468688"/>
            <a:ext cx="3460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49" name="Oval 29"/>
          <p:cNvSpPr>
            <a:spLocks noChangeArrowheads="1"/>
          </p:cNvSpPr>
          <p:nvPr/>
        </p:nvSpPr>
        <p:spPr bwMode="auto">
          <a:xfrm>
            <a:off x="7875588" y="2565400"/>
            <a:ext cx="296862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0" name="Oval 30"/>
          <p:cNvSpPr>
            <a:spLocks noChangeArrowheads="1"/>
          </p:cNvSpPr>
          <p:nvPr/>
        </p:nvSpPr>
        <p:spPr bwMode="auto">
          <a:xfrm>
            <a:off x="7875588" y="3308350"/>
            <a:ext cx="296862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1" name="Oval 31"/>
          <p:cNvSpPr>
            <a:spLocks noChangeArrowheads="1"/>
          </p:cNvSpPr>
          <p:nvPr/>
        </p:nvSpPr>
        <p:spPr bwMode="auto">
          <a:xfrm>
            <a:off x="7181850" y="3308350"/>
            <a:ext cx="298450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2" name="Oval 32"/>
          <p:cNvSpPr>
            <a:spLocks noChangeArrowheads="1"/>
          </p:cNvSpPr>
          <p:nvPr/>
        </p:nvSpPr>
        <p:spPr bwMode="auto">
          <a:xfrm>
            <a:off x="7181850" y="4000500"/>
            <a:ext cx="298450" cy="317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3" name="Line 33"/>
          <p:cNvSpPr>
            <a:spLocks noChangeShapeType="1"/>
          </p:cNvSpPr>
          <p:nvPr/>
        </p:nvSpPr>
        <p:spPr bwMode="auto">
          <a:xfrm>
            <a:off x="7331075" y="3627438"/>
            <a:ext cx="0" cy="373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54" name="Oval 34"/>
          <p:cNvSpPr>
            <a:spLocks noChangeArrowheads="1"/>
          </p:cNvSpPr>
          <p:nvPr/>
        </p:nvSpPr>
        <p:spPr bwMode="auto">
          <a:xfrm>
            <a:off x="6538913" y="3308350"/>
            <a:ext cx="298450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5" name="Oval 35"/>
          <p:cNvSpPr>
            <a:spLocks noChangeArrowheads="1"/>
          </p:cNvSpPr>
          <p:nvPr/>
        </p:nvSpPr>
        <p:spPr bwMode="auto">
          <a:xfrm>
            <a:off x="6538913" y="4052888"/>
            <a:ext cx="298450" cy="317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6" name="Line 36"/>
          <p:cNvSpPr>
            <a:spLocks noChangeShapeType="1"/>
          </p:cNvSpPr>
          <p:nvPr/>
        </p:nvSpPr>
        <p:spPr bwMode="auto">
          <a:xfrm flipV="1">
            <a:off x="6143625" y="4211638"/>
            <a:ext cx="3952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57" name="Oval 37"/>
          <p:cNvSpPr>
            <a:spLocks noChangeArrowheads="1"/>
          </p:cNvSpPr>
          <p:nvPr/>
        </p:nvSpPr>
        <p:spPr bwMode="auto">
          <a:xfrm>
            <a:off x="5846763" y="4052888"/>
            <a:ext cx="298450" cy="317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8" name="Oval 38"/>
          <p:cNvSpPr>
            <a:spLocks noChangeArrowheads="1"/>
          </p:cNvSpPr>
          <p:nvPr/>
        </p:nvSpPr>
        <p:spPr bwMode="auto">
          <a:xfrm>
            <a:off x="5846763" y="4743450"/>
            <a:ext cx="298450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9" name="Line 39"/>
          <p:cNvSpPr>
            <a:spLocks noChangeShapeType="1"/>
          </p:cNvSpPr>
          <p:nvPr/>
        </p:nvSpPr>
        <p:spPr bwMode="auto">
          <a:xfrm>
            <a:off x="5995988" y="4370388"/>
            <a:ext cx="0" cy="373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60" name="Line 40"/>
          <p:cNvSpPr>
            <a:spLocks noChangeShapeType="1"/>
          </p:cNvSpPr>
          <p:nvPr/>
        </p:nvSpPr>
        <p:spPr bwMode="auto">
          <a:xfrm flipH="1">
            <a:off x="6092825" y="3575050"/>
            <a:ext cx="495300" cy="530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61" name="Line 41"/>
          <p:cNvSpPr>
            <a:spLocks noChangeShapeType="1"/>
          </p:cNvSpPr>
          <p:nvPr/>
        </p:nvSpPr>
        <p:spPr bwMode="auto">
          <a:xfrm flipV="1">
            <a:off x="5476875" y="2778125"/>
            <a:ext cx="2398713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62" name="Line 42"/>
          <p:cNvSpPr>
            <a:spLocks noChangeShapeType="1"/>
          </p:cNvSpPr>
          <p:nvPr/>
        </p:nvSpPr>
        <p:spPr bwMode="auto">
          <a:xfrm flipH="1">
            <a:off x="7478713" y="3468688"/>
            <a:ext cx="396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64" name="Line 44"/>
          <p:cNvSpPr>
            <a:spLocks noChangeShapeType="1"/>
          </p:cNvSpPr>
          <p:nvPr/>
        </p:nvSpPr>
        <p:spPr bwMode="auto">
          <a:xfrm>
            <a:off x="8023225" y="2884488"/>
            <a:ext cx="0" cy="423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65" name="Line 45"/>
          <p:cNvSpPr>
            <a:spLocks noChangeShapeType="1"/>
          </p:cNvSpPr>
          <p:nvPr/>
        </p:nvSpPr>
        <p:spPr bwMode="auto">
          <a:xfrm>
            <a:off x="6688138" y="3629025"/>
            <a:ext cx="0" cy="425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67" name="Line 47"/>
          <p:cNvSpPr>
            <a:spLocks noChangeShapeType="1"/>
          </p:cNvSpPr>
          <p:nvPr/>
        </p:nvSpPr>
        <p:spPr bwMode="auto">
          <a:xfrm flipH="1">
            <a:off x="5527675" y="3468688"/>
            <a:ext cx="10382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69" name="Oval 49"/>
          <p:cNvSpPr>
            <a:spLocks noChangeArrowheads="1"/>
          </p:cNvSpPr>
          <p:nvPr/>
        </p:nvSpPr>
        <p:spPr bwMode="auto">
          <a:xfrm>
            <a:off x="3707904" y="1294160"/>
            <a:ext cx="298450" cy="3190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  <p:sp>
        <p:nvSpPr>
          <p:cNvPr id="44" name="Oval 15"/>
          <p:cNvSpPr>
            <a:spLocks noChangeArrowheads="1"/>
          </p:cNvSpPr>
          <p:nvPr/>
        </p:nvSpPr>
        <p:spPr bwMode="auto">
          <a:xfrm>
            <a:off x="4538089" y="4051627"/>
            <a:ext cx="296863" cy="31908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45" name="Oval 15"/>
          <p:cNvSpPr>
            <a:spLocks noChangeArrowheads="1"/>
          </p:cNvSpPr>
          <p:nvPr/>
        </p:nvSpPr>
        <p:spPr bwMode="auto">
          <a:xfrm>
            <a:off x="3894250" y="4797152"/>
            <a:ext cx="296863" cy="31908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46" name="Line 41"/>
          <p:cNvSpPr>
            <a:spLocks noChangeShapeType="1"/>
          </p:cNvSpPr>
          <p:nvPr/>
        </p:nvSpPr>
        <p:spPr bwMode="auto">
          <a:xfrm flipV="1">
            <a:off x="6688138" y="2814639"/>
            <a:ext cx="1185863" cy="50323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099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2099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099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2099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2222E-6 -2.13873E-6 L -0.22048 -0.43006 " pathEditMode="relative" ptsTypes="AA">
                                      <p:cBhvr>
                                        <p:cTn id="19" dur="2000" fill="hold"/>
                                        <p:tgtEl>
                                          <p:spTgt spid="2099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1000" fill="hold"/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2099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099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81481E-6 L -0.26458 -0.3199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29" y="-15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2099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2099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2099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2099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2099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09444 -0.22035 " pathEditMode="relative" ptsTypes="AA">
                                      <p:cBhvr>
                                        <p:cTn id="73" dur="2000" fill="hold"/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1000" fill="hold"/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7" dur="1000" fill="hold"/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1000" fill="hold"/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0"/>
                            </p:stCondLst>
                            <p:childTnLst>
                              <p:par>
                                <p:cTn id="80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2099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2099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500"/>
                            </p:stCondLst>
                            <p:childTnLst>
                              <p:par>
                                <p:cTn id="8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12604 -0.11538 " pathEditMode="relative" ptsTypes="AA">
                                      <p:cBhvr>
                                        <p:cTn id="88" dur="20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12604 -0.11538 " pathEditMode="relative" ptsTypes="AA">
                                      <p:cBhvr>
                                        <p:cTn id="90" dur="2000" fill="hold"/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12604 -0.11538 " pathEditMode="relative" ptsTypes="AA">
                                      <p:cBhvr>
                                        <p:cTn id="92" dur="2000" fill="hold"/>
                                        <p:tgtEl>
                                          <p:spTgt spid="2099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500"/>
                            </p:stCondLst>
                            <p:childTnLst>
                              <p:par>
                                <p:cTn id="9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10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96" dur="10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10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6" grpId="0" animBg="1"/>
      <p:bldP spid="209927" grpId="0" animBg="1"/>
      <p:bldP spid="209928" grpId="0" animBg="1"/>
      <p:bldP spid="209929" grpId="0" animBg="1"/>
      <p:bldP spid="209931" grpId="0" animBg="1"/>
      <p:bldP spid="209933" grpId="0" animBg="1"/>
      <p:bldP spid="209935" grpId="0" animBg="1"/>
      <p:bldP spid="209936" grpId="0" animBg="1"/>
      <p:bldP spid="44" grpId="0" animBg="1"/>
      <p:bldP spid="44" grpId="1" animBg="1"/>
      <p:bldP spid="45" grpId="0" animBg="1"/>
      <p:bldP spid="45" grpId="1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C7B448-A5F2-9646-9BA5-08F5A662B82A}" type="slidenum">
              <a:rPr lang="de-DE"/>
              <a:pPr>
                <a:defRPr/>
              </a:pPr>
              <a:t>59</a:t>
            </a:fld>
            <a:endParaRPr lang="de-DE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Fibonacci-Heap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579296" cy="5400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err="1" smtClean="0">
                <a:cs typeface="+mn-cs"/>
              </a:rPr>
              <a:t>Sei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dirty="0" smtClean="0">
                <a:solidFill>
                  <a:schemeClr val="hlink"/>
                </a:solidFill>
                <a:cs typeface="+mn-cs"/>
              </a:rPr>
              <a:t>parent(x)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dirty="0" err="1" smtClean="0">
                <a:cs typeface="+mn-cs"/>
              </a:rPr>
              <a:t>Vater</a:t>
            </a:r>
            <a:r>
              <a:rPr lang="en-US" sz="2000" dirty="0" smtClean="0">
                <a:cs typeface="+mn-cs"/>
              </a:rPr>
              <a:t> von </a:t>
            </a:r>
            <a:r>
              <a:rPr lang="en-US" sz="2000" dirty="0" err="1" smtClean="0">
                <a:cs typeface="+mn-cs"/>
              </a:rPr>
              <a:t>Knoten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dirty="0" smtClean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000" dirty="0" smtClean="0">
                <a:cs typeface="+mn-cs"/>
              </a:rPr>
              <a:t>. </a:t>
            </a:r>
            <a:r>
              <a:rPr lang="en-US" sz="2000" dirty="0" err="1" smtClean="0">
                <a:cs typeface="+mn-cs"/>
              </a:rPr>
              <a:t>Wenn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dirty="0" smtClean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dirty="0" err="1" smtClean="0">
                <a:cs typeface="+mn-cs"/>
              </a:rPr>
              <a:t>neu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dirty="0" err="1" smtClean="0">
                <a:cs typeface="+mn-cs"/>
              </a:rPr>
              <a:t>eingefügt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dirty="0" err="1" smtClean="0">
                <a:cs typeface="+mn-cs"/>
              </a:rPr>
              <a:t>wird</a:t>
            </a:r>
            <a:r>
              <a:rPr lang="en-US" sz="2000" dirty="0" smtClean="0">
                <a:cs typeface="+mn-cs"/>
              </a:rPr>
              <a:t>, </a:t>
            </a:r>
            <a:r>
              <a:rPr lang="en-US" sz="2000" dirty="0" err="1" smtClean="0">
                <a:cs typeface="+mn-cs"/>
              </a:rPr>
              <a:t>ist</a:t>
            </a:r>
            <a:r>
              <a:rPr lang="en-US" sz="2000" dirty="0" smtClean="0">
                <a:cs typeface="+mn-cs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>
                <a:solidFill>
                  <a:schemeClr val="hlink"/>
                </a:solidFill>
                <a:cs typeface="+mn-cs"/>
              </a:rPr>
              <a:t>Mark(x)=0</a:t>
            </a:r>
            <a:r>
              <a:rPr lang="en-US" sz="2000" dirty="0" smtClean="0">
                <a:cs typeface="+mn-cs"/>
              </a:rPr>
              <a:t> (Mark(x) </a:t>
            </a:r>
            <a:r>
              <a:rPr lang="en-US" sz="2000" dirty="0" err="1" smtClean="0">
                <a:cs typeface="+mn-cs"/>
              </a:rPr>
              <a:t>speichert</a:t>
            </a:r>
            <a:r>
              <a:rPr lang="en-US" sz="2000" dirty="0" smtClean="0">
                <a:cs typeface="+mn-cs"/>
              </a:rPr>
              <a:t>, </a:t>
            </a:r>
            <a:r>
              <a:rPr lang="en-US" sz="2000" dirty="0" err="1" smtClean="0">
                <a:cs typeface="+mn-cs"/>
              </a:rPr>
              <a:t>ob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dirty="0" err="1" smtClean="0">
                <a:cs typeface="+mn-cs"/>
              </a:rPr>
              <a:t>ein</a:t>
            </a:r>
            <a:r>
              <a:rPr lang="en-US" sz="2000" dirty="0" smtClean="0">
                <a:cs typeface="+mn-cs"/>
              </a:rPr>
              <a:t> Kind </a:t>
            </a:r>
            <a:r>
              <a:rPr lang="en-US" sz="2000" dirty="0" err="1" smtClean="0">
                <a:cs typeface="+mn-cs"/>
              </a:rPr>
              <a:t>entfernt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dirty="0" err="1" smtClean="0">
                <a:cs typeface="+mn-cs"/>
              </a:rPr>
              <a:t>wurde</a:t>
            </a:r>
            <a:r>
              <a:rPr lang="en-US" sz="2000" dirty="0" smtClean="0">
                <a:cs typeface="+mn-cs"/>
              </a:rPr>
              <a:t>).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dirty="0" smtClean="0">
              <a:cs typeface="+mn-cs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smtClean="0">
                <a:solidFill>
                  <a:schemeClr val="accent2"/>
                </a:solidFill>
                <a:cs typeface="+mn-cs"/>
              </a:rPr>
              <a:t>procedure</a:t>
            </a:r>
            <a:r>
              <a:rPr lang="en-US" sz="2000" dirty="0" smtClean="0">
                <a:solidFill>
                  <a:schemeClr val="accent2"/>
                </a:solidFill>
                <a:cs typeface="+mn-cs"/>
              </a:rPr>
              <a:t> delete(x):</a:t>
            </a:r>
            <a:br>
              <a:rPr lang="en-US" sz="2000" dirty="0" smtClean="0">
                <a:solidFill>
                  <a:schemeClr val="accent2"/>
                </a:solidFill>
                <a:cs typeface="+mn-cs"/>
              </a:rPr>
            </a:br>
            <a:r>
              <a:rPr lang="en-US" sz="2000" b="1" dirty="0" smtClean="0">
                <a:cs typeface="+mn-cs"/>
              </a:rPr>
              <a:t>if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i="1" dirty="0" smtClean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i="1" dirty="0" err="1" smtClean="0">
                <a:cs typeface="+mn-cs"/>
              </a:rPr>
              <a:t>ist</a:t>
            </a:r>
            <a:r>
              <a:rPr lang="en-US" sz="2000" i="1" dirty="0" smtClean="0">
                <a:cs typeface="+mn-cs"/>
              </a:rPr>
              <a:t> min-</a:t>
            </a:r>
            <a:r>
              <a:rPr lang="en-US" sz="2000" i="1" dirty="0" err="1" smtClean="0">
                <a:cs typeface="+mn-cs"/>
              </a:rPr>
              <a:t>Wurzel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b="1" dirty="0" smtClean="0">
                <a:cs typeface="+mn-cs"/>
              </a:rPr>
              <a:t>then</a:t>
            </a:r>
            <a:r>
              <a:rPr lang="en-US" sz="2000" dirty="0" smtClean="0">
                <a:cs typeface="+mn-cs"/>
              </a:rPr>
              <a:t/>
            </a:r>
            <a:br>
              <a:rPr lang="en-US" sz="2000" dirty="0" smtClean="0">
                <a:cs typeface="+mn-cs"/>
              </a:rPr>
            </a:br>
            <a:r>
              <a:rPr lang="en-US" sz="2000" dirty="0" smtClean="0">
                <a:cs typeface="+mn-cs"/>
              </a:rPr>
              <a:t>    </a:t>
            </a:r>
            <a:r>
              <a:rPr lang="en-US" sz="2000" dirty="0" err="1" smtClean="0">
                <a:solidFill>
                  <a:schemeClr val="accent2"/>
                </a:solidFill>
                <a:cs typeface="+mn-cs"/>
              </a:rPr>
              <a:t>deleteMin</a:t>
            </a:r>
            <a:r>
              <a:rPr lang="en-US" sz="2000" dirty="0" smtClean="0">
                <a:solidFill>
                  <a:schemeClr val="accent2"/>
                </a:solidFill>
                <a:cs typeface="+mn-cs"/>
              </a:rPr>
              <a:t>()</a:t>
            </a:r>
            <a:br>
              <a:rPr lang="en-US" sz="2000" dirty="0" smtClean="0">
                <a:solidFill>
                  <a:schemeClr val="accent2"/>
                </a:solidFill>
                <a:cs typeface="+mn-cs"/>
              </a:rPr>
            </a:br>
            <a:r>
              <a:rPr lang="en-US" sz="2000" b="1" dirty="0" smtClean="0">
                <a:cs typeface="+mn-cs"/>
              </a:rPr>
              <a:t>else</a:t>
            </a:r>
            <a:r>
              <a:rPr lang="en-US" sz="2000" dirty="0" smtClean="0">
                <a:cs typeface="+mn-cs"/>
              </a:rPr>
              <a:t/>
            </a:r>
            <a:br>
              <a:rPr lang="en-US" sz="2000" dirty="0" smtClean="0">
                <a:cs typeface="+mn-cs"/>
              </a:rPr>
            </a:br>
            <a:r>
              <a:rPr lang="en-US" sz="2000" dirty="0" smtClean="0">
                <a:cs typeface="+mn-cs"/>
              </a:rPr>
              <a:t>  </a:t>
            </a:r>
            <a:r>
              <a:rPr lang="en-US" sz="2000" i="1" dirty="0" err="1" smtClean="0">
                <a:cs typeface="+mn-cs"/>
              </a:rPr>
              <a:t>hänge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i="1" dirty="0" smtClean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i="1" dirty="0" err="1" smtClean="0">
                <a:cs typeface="+mn-cs"/>
              </a:rPr>
              <a:t>aus</a:t>
            </a:r>
            <a:r>
              <a:rPr lang="en-US" sz="2000" i="1" dirty="0" smtClean="0">
                <a:cs typeface="+mn-cs"/>
              </a:rPr>
              <a:t>, </a:t>
            </a:r>
            <a:r>
              <a:rPr lang="en-US" sz="2000" i="1" dirty="0" err="1" smtClean="0">
                <a:cs typeface="+mn-cs"/>
              </a:rPr>
              <a:t>füge</a:t>
            </a:r>
            <a:r>
              <a:rPr lang="en-US" sz="2000" i="1" dirty="0" smtClean="0">
                <a:cs typeface="+mn-cs"/>
              </a:rPr>
              <a:t> Kinder von </a:t>
            </a:r>
            <a:r>
              <a:rPr lang="en-US" sz="2000" i="1" dirty="0" smtClean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000" i="1" dirty="0" smtClean="0">
                <a:cs typeface="+mn-cs"/>
              </a:rPr>
              <a:t> in </a:t>
            </a:r>
            <a:r>
              <a:rPr lang="en-US" sz="2000" i="1" dirty="0" err="1" smtClean="0">
                <a:cs typeface="+mn-cs"/>
              </a:rPr>
              <a:t>Wurzelliste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i="1" dirty="0" err="1" smtClean="0">
                <a:cs typeface="+mn-cs"/>
              </a:rPr>
              <a:t>ein</a:t>
            </a:r>
            <a:r>
              <a:rPr lang="en-US" sz="2000" i="1" dirty="0" smtClean="0">
                <a:cs typeface="+mn-cs"/>
              </a:rPr>
              <a:t> (</a:t>
            </a:r>
            <a:r>
              <a:rPr lang="en-US" sz="2000" i="1" dirty="0" err="1" smtClean="0">
                <a:cs typeface="+mn-cs"/>
              </a:rPr>
              <a:t>entmarkiere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i="1" dirty="0" err="1" smtClean="0">
                <a:cs typeface="+mn-cs"/>
              </a:rPr>
              <a:t>entsprechend</a:t>
            </a:r>
            <a:r>
              <a:rPr lang="en-US" sz="2000" i="1" dirty="0" smtClean="0">
                <a:cs typeface="+mn-cs"/>
              </a:rPr>
              <a:t>)</a:t>
            </a:r>
            <a:r>
              <a:rPr lang="en-US" sz="2000" dirty="0" smtClean="0">
                <a:cs typeface="+mn-cs"/>
              </a:rPr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>
                <a:cs typeface="+mn-cs"/>
              </a:rPr>
              <a:t>      </a:t>
            </a:r>
            <a:r>
              <a:rPr lang="en-US" sz="2000" b="1" dirty="0" smtClean="0">
                <a:cs typeface="+mn-cs"/>
              </a:rPr>
              <a:t>if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dirty="0" smtClean="0">
                <a:solidFill>
                  <a:srgbClr val="3C8C93"/>
                </a:solidFill>
                <a:cs typeface="+mn-cs"/>
              </a:rPr>
              <a:t>not </a:t>
            </a:r>
            <a:r>
              <a:rPr lang="en-US" sz="2000" dirty="0" err="1" smtClean="0">
                <a:solidFill>
                  <a:schemeClr val="hlink"/>
                </a:solidFill>
                <a:cs typeface="+mn-cs"/>
              </a:rPr>
              <a:t>parentExists</a:t>
            </a:r>
            <a:r>
              <a:rPr lang="en-US" sz="2000" dirty="0" smtClean="0">
                <a:solidFill>
                  <a:schemeClr val="hlink"/>
                </a:solidFill>
                <a:cs typeface="+mn-cs"/>
              </a:rPr>
              <a:t>(x)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b="1" dirty="0" smtClean="0">
                <a:cs typeface="+mn-cs"/>
              </a:rPr>
              <a:t>then</a:t>
            </a:r>
            <a:r>
              <a:rPr lang="en-US" sz="2000" dirty="0" smtClean="0">
                <a:cs typeface="+mn-cs"/>
              </a:rPr>
              <a:t> </a:t>
            </a:r>
            <a:br>
              <a:rPr lang="en-US" sz="2000" dirty="0" smtClean="0">
                <a:cs typeface="+mn-cs"/>
              </a:rPr>
            </a:br>
            <a:r>
              <a:rPr lang="en-US" sz="2000" dirty="0" smtClean="0">
                <a:cs typeface="+mn-cs"/>
              </a:rPr>
              <a:t>  </a:t>
            </a:r>
            <a:r>
              <a:rPr lang="en-US" sz="2000" b="1" dirty="0" smtClean="0">
                <a:cs typeface="+mn-cs"/>
              </a:rPr>
              <a:t>exit</a:t>
            </a:r>
            <a:r>
              <a:rPr lang="en-US" sz="2000" dirty="0" smtClean="0">
                <a:cs typeface="+mn-cs"/>
              </a:rPr>
              <a:t>   </a:t>
            </a:r>
            <a:r>
              <a:rPr lang="en-US" sz="2000" dirty="0" smtClean="0">
                <a:solidFill>
                  <a:srgbClr val="FF0000"/>
                </a:solidFill>
                <a:cs typeface="+mn-cs"/>
              </a:rPr>
              <a:t>// x </a:t>
            </a:r>
            <a:r>
              <a:rPr lang="en-US" sz="2000" dirty="0" err="1" smtClean="0">
                <a:solidFill>
                  <a:srgbClr val="FF0000"/>
                </a:solidFill>
                <a:cs typeface="+mn-cs"/>
              </a:rPr>
              <a:t>ist</a:t>
            </a:r>
            <a:r>
              <a:rPr lang="en-US" sz="2000" dirty="0" smtClean="0">
                <a:solidFill>
                  <a:srgbClr val="FF0000"/>
                </a:solidFill>
                <a:cs typeface="+mn-cs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cs typeface="+mn-cs"/>
              </a:rPr>
              <a:t>Wurzel</a:t>
            </a:r>
            <a:r>
              <a:rPr lang="en-US" sz="2000" dirty="0" smtClean="0">
                <a:cs typeface="+mn-cs"/>
              </a:rPr>
              <a:t/>
            </a:r>
            <a:br>
              <a:rPr lang="en-US" sz="2000" dirty="0" smtClean="0">
                <a:cs typeface="+mn-cs"/>
              </a:rPr>
            </a:br>
            <a:r>
              <a:rPr lang="en-US" sz="2000" b="1" dirty="0" smtClean="0">
                <a:cs typeface="+mn-cs"/>
              </a:rPr>
              <a:t>while</a:t>
            </a:r>
            <a:r>
              <a:rPr lang="en-US" sz="2000" dirty="0" smtClean="0">
                <a:solidFill>
                  <a:schemeClr val="hlink"/>
                </a:solidFill>
                <a:cs typeface="+mn-cs"/>
              </a:rPr>
              <a:t> true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b="1" dirty="0" smtClean="0">
                <a:cs typeface="+mn-cs"/>
              </a:rPr>
              <a:t>do</a:t>
            </a:r>
            <a:r>
              <a:rPr lang="en-US" sz="2000" dirty="0" smtClean="0">
                <a:cs typeface="+mn-cs"/>
              </a:rPr>
              <a:t/>
            </a:r>
            <a:br>
              <a:rPr lang="en-US" sz="2000" dirty="0" smtClean="0">
                <a:cs typeface="+mn-cs"/>
              </a:rPr>
            </a:br>
            <a:r>
              <a:rPr lang="en-US" sz="2000" dirty="0" smtClean="0">
                <a:cs typeface="+mn-cs"/>
              </a:rPr>
              <a:t>    </a:t>
            </a:r>
            <a:r>
              <a:rPr lang="en-US" sz="2000" dirty="0" smtClean="0">
                <a:solidFill>
                  <a:schemeClr val="hlink"/>
                </a:solidFill>
                <a:cs typeface="+mn-cs"/>
              </a:rPr>
              <a:t>x:=parent(x)</a:t>
            </a:r>
            <a:br>
              <a:rPr lang="en-US" sz="2000" dirty="0" smtClean="0">
                <a:solidFill>
                  <a:schemeClr val="hlink"/>
                </a:solidFill>
                <a:cs typeface="+mn-cs"/>
              </a:rPr>
            </a:br>
            <a:r>
              <a:rPr lang="en-US" sz="2000" dirty="0" smtClean="0">
                <a:cs typeface="+mn-cs"/>
              </a:rPr>
              <a:t>    </a:t>
            </a:r>
            <a:r>
              <a:rPr lang="en-US" sz="2000" b="1" dirty="0" smtClean="0">
                <a:cs typeface="+mn-cs"/>
              </a:rPr>
              <a:t>if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dirty="0" smtClean="0">
                <a:solidFill>
                  <a:srgbClr val="3C8C93"/>
                </a:solidFill>
                <a:cs typeface="+mn-cs"/>
              </a:rPr>
              <a:t>not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dirty="0" err="1" smtClean="0">
                <a:solidFill>
                  <a:schemeClr val="hlink"/>
                </a:solidFill>
                <a:cs typeface="+mn-cs"/>
              </a:rPr>
              <a:t>parentExists</a:t>
            </a:r>
            <a:r>
              <a:rPr lang="en-US" sz="2000" dirty="0" smtClean="0">
                <a:solidFill>
                  <a:schemeClr val="hlink"/>
                </a:solidFill>
                <a:cs typeface="+mn-cs"/>
              </a:rPr>
              <a:t>(x) </a:t>
            </a:r>
            <a:r>
              <a:rPr lang="en-US" sz="2000" b="1" dirty="0" smtClean="0">
                <a:cs typeface="+mn-cs"/>
              </a:rPr>
              <a:t>then</a:t>
            </a:r>
            <a:r>
              <a:rPr lang="en-US" sz="2000" dirty="0" smtClean="0">
                <a:cs typeface="+mn-cs"/>
              </a:rPr>
              <a:t> </a:t>
            </a:r>
            <a:br>
              <a:rPr lang="en-US" sz="2000" dirty="0" smtClean="0">
                <a:cs typeface="+mn-cs"/>
              </a:rPr>
            </a:br>
            <a:r>
              <a:rPr lang="en-US" sz="2000" dirty="0" smtClean="0">
                <a:cs typeface="+mn-cs"/>
              </a:rPr>
              <a:t>         </a:t>
            </a:r>
            <a:r>
              <a:rPr lang="en-US" sz="2000" b="1" dirty="0" smtClean="0">
                <a:cs typeface="+mn-cs"/>
              </a:rPr>
              <a:t>exit</a:t>
            </a:r>
            <a:r>
              <a:rPr lang="en-US" sz="2000" dirty="0" smtClean="0">
                <a:cs typeface="+mn-cs"/>
              </a:rPr>
              <a:t>     </a:t>
            </a:r>
            <a:r>
              <a:rPr lang="en-US" sz="2000" dirty="0" smtClean="0">
                <a:solidFill>
                  <a:srgbClr val="FF0000"/>
                </a:solidFill>
                <a:cs typeface="+mn-cs"/>
              </a:rPr>
              <a:t>// x </a:t>
            </a:r>
            <a:r>
              <a:rPr lang="en-US" sz="2000" dirty="0" err="1" smtClean="0">
                <a:solidFill>
                  <a:srgbClr val="FF0000"/>
                </a:solidFill>
                <a:cs typeface="+mn-cs"/>
              </a:rPr>
              <a:t>ist</a:t>
            </a:r>
            <a:r>
              <a:rPr lang="en-US" sz="2000" dirty="0" smtClean="0">
                <a:solidFill>
                  <a:srgbClr val="FF0000"/>
                </a:solidFill>
                <a:cs typeface="+mn-cs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cs typeface="+mn-cs"/>
              </a:rPr>
              <a:t>Wurzel</a:t>
            </a:r>
            <a:r>
              <a:rPr lang="en-US" sz="2000" dirty="0" smtClean="0">
                <a:cs typeface="+mn-cs"/>
              </a:rPr>
              <a:t/>
            </a:r>
            <a:br>
              <a:rPr lang="en-US" sz="2000" dirty="0" smtClean="0">
                <a:cs typeface="+mn-cs"/>
              </a:rPr>
            </a:br>
            <a:r>
              <a:rPr lang="en-US" sz="2000" dirty="0" smtClean="0">
                <a:cs typeface="+mn-cs"/>
              </a:rPr>
              <a:t>    </a:t>
            </a:r>
            <a:r>
              <a:rPr lang="en-US" sz="2000" b="1" dirty="0" smtClean="0">
                <a:cs typeface="+mn-cs"/>
              </a:rPr>
              <a:t>if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dirty="0" smtClean="0">
                <a:solidFill>
                  <a:schemeClr val="hlink"/>
                </a:solidFill>
                <a:cs typeface="+mn-cs"/>
              </a:rPr>
              <a:t>Mark(x)=0</a:t>
            </a:r>
            <a:r>
              <a:rPr lang="en-US" sz="2000" dirty="0">
                <a:cs typeface="+mn-cs"/>
              </a:rPr>
              <a:t> </a:t>
            </a:r>
            <a:r>
              <a:rPr lang="en-US" sz="2000" b="1" dirty="0" smtClean="0">
                <a:cs typeface="+mn-cs"/>
              </a:rPr>
              <a:t>then</a:t>
            </a:r>
            <a:r>
              <a:rPr lang="en-US" sz="2000" dirty="0" smtClean="0">
                <a:cs typeface="+mn-cs"/>
              </a:rPr>
              <a:t> </a:t>
            </a:r>
            <a:br>
              <a:rPr lang="en-US" sz="2000" dirty="0" smtClean="0">
                <a:cs typeface="+mn-cs"/>
              </a:rPr>
            </a:br>
            <a:r>
              <a:rPr lang="en-US" sz="2000" dirty="0" smtClean="0">
                <a:cs typeface="+mn-cs"/>
              </a:rPr>
              <a:t>         </a:t>
            </a:r>
            <a:r>
              <a:rPr lang="en-US" sz="2000" dirty="0" smtClean="0">
                <a:solidFill>
                  <a:schemeClr val="hlink"/>
                </a:solidFill>
                <a:cs typeface="+mn-cs"/>
              </a:rPr>
              <a:t>Mark(x):=1</a:t>
            </a:r>
            <a:r>
              <a:rPr lang="en-US" sz="2000" dirty="0" smtClean="0">
                <a:cs typeface="+mn-cs"/>
              </a:rPr>
              <a:t> </a:t>
            </a:r>
            <a:br>
              <a:rPr lang="en-US" sz="2000" dirty="0" smtClean="0">
                <a:cs typeface="+mn-cs"/>
              </a:rPr>
            </a:br>
            <a:r>
              <a:rPr lang="en-US" sz="2000" dirty="0" smtClean="0">
                <a:cs typeface="+mn-cs"/>
              </a:rPr>
              <a:t>         </a:t>
            </a:r>
            <a:r>
              <a:rPr lang="en-US" sz="2000" b="1" dirty="0" smtClean="0">
                <a:cs typeface="+mn-cs"/>
              </a:rPr>
              <a:t>exit</a:t>
            </a:r>
            <a:r>
              <a:rPr lang="en-US" sz="2000" dirty="0" smtClean="0">
                <a:cs typeface="+mn-cs"/>
              </a:rPr>
              <a:t/>
            </a:r>
            <a:br>
              <a:rPr lang="en-US" sz="2000" dirty="0" smtClean="0">
                <a:cs typeface="+mn-cs"/>
              </a:rPr>
            </a:br>
            <a:r>
              <a:rPr lang="en-US" sz="2000" dirty="0" smtClean="0">
                <a:cs typeface="+mn-cs"/>
              </a:rPr>
              <a:t>    </a:t>
            </a:r>
            <a:r>
              <a:rPr lang="en-US" sz="2000" b="1" dirty="0" smtClean="0">
                <a:cs typeface="+mn-cs"/>
              </a:rPr>
              <a:t>else</a:t>
            </a:r>
            <a:r>
              <a:rPr lang="en-US" sz="2000" dirty="0" smtClean="0">
                <a:cs typeface="+mn-cs"/>
              </a:rPr>
              <a:t>       </a:t>
            </a:r>
            <a:r>
              <a:rPr lang="en-US" sz="2000" dirty="0" smtClean="0">
                <a:solidFill>
                  <a:srgbClr val="FF0000"/>
                </a:solidFill>
                <a:cs typeface="+mn-cs"/>
              </a:rPr>
              <a:t>// Mark(x)=1, also </a:t>
            </a:r>
            <a:r>
              <a:rPr lang="en-US" sz="2000" dirty="0" err="1" smtClean="0">
                <a:solidFill>
                  <a:srgbClr val="FF0000"/>
                </a:solidFill>
                <a:cs typeface="+mn-cs"/>
              </a:rPr>
              <a:t>schon</a:t>
            </a:r>
            <a:r>
              <a:rPr lang="en-US" sz="2000" dirty="0" smtClean="0">
                <a:solidFill>
                  <a:srgbClr val="FF0000"/>
                </a:solidFill>
                <a:cs typeface="+mn-cs"/>
              </a:rPr>
              <a:t> Kind </a:t>
            </a:r>
            <a:r>
              <a:rPr lang="en-US" sz="2000" dirty="0" err="1" smtClean="0">
                <a:solidFill>
                  <a:srgbClr val="FF0000"/>
                </a:solidFill>
                <a:cs typeface="+mn-cs"/>
              </a:rPr>
              <a:t>weg</a:t>
            </a:r>
            <a:r>
              <a:rPr lang="en-US" sz="2000" dirty="0" smtClean="0">
                <a:cs typeface="+mn-cs"/>
              </a:rPr>
              <a:t/>
            </a:r>
            <a:br>
              <a:rPr lang="en-US" sz="2000" dirty="0" smtClean="0">
                <a:cs typeface="+mn-cs"/>
              </a:rPr>
            </a:br>
            <a:r>
              <a:rPr lang="en-US" sz="2000" dirty="0" smtClean="0">
                <a:cs typeface="+mn-cs"/>
              </a:rPr>
              <a:t>        </a:t>
            </a:r>
            <a:r>
              <a:rPr lang="en-US" sz="2000" i="1" dirty="0" err="1" smtClean="0">
                <a:cs typeface="+mn-cs"/>
              </a:rPr>
              <a:t>hänge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i="1" dirty="0" smtClean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i="1" dirty="0" err="1" smtClean="0">
                <a:cs typeface="+mn-cs"/>
              </a:rPr>
              <a:t>samt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i="1" dirty="0" err="1" smtClean="0">
                <a:cs typeface="+mn-cs"/>
              </a:rPr>
              <a:t>Unterbaum</a:t>
            </a:r>
            <a:r>
              <a:rPr lang="en-US" sz="2000" i="1" dirty="0" smtClean="0">
                <a:cs typeface="+mn-cs"/>
              </a:rPr>
              <a:t> in </a:t>
            </a:r>
            <a:r>
              <a:rPr lang="en-US" sz="2000" i="1" dirty="0" err="1" smtClean="0">
                <a:cs typeface="+mn-cs"/>
              </a:rPr>
              <a:t>Wurzelliste</a:t>
            </a:r>
            <a:r>
              <a:rPr lang="en-US" sz="2000" dirty="0" smtClean="0">
                <a:cs typeface="+mn-cs"/>
              </a:rPr>
              <a:t/>
            </a:r>
            <a:br>
              <a:rPr lang="en-US" sz="2000" dirty="0" smtClean="0">
                <a:cs typeface="+mn-cs"/>
              </a:rPr>
            </a:br>
            <a:r>
              <a:rPr lang="en-US" sz="2000" dirty="0" smtClean="0">
                <a:cs typeface="+mn-cs"/>
              </a:rPr>
              <a:t>        </a:t>
            </a:r>
            <a:r>
              <a:rPr lang="en-US" sz="2000" dirty="0" smtClean="0">
                <a:solidFill>
                  <a:schemeClr val="hlink"/>
                </a:solidFill>
                <a:cs typeface="+mn-cs"/>
              </a:rPr>
              <a:t>Mark(x):=0  </a:t>
            </a:r>
            <a:r>
              <a:rPr lang="en-US" sz="2000" dirty="0" smtClean="0">
                <a:solidFill>
                  <a:srgbClr val="FF0000"/>
                </a:solidFill>
                <a:cs typeface="+mn-cs"/>
              </a:rPr>
              <a:t>// </a:t>
            </a:r>
            <a:r>
              <a:rPr lang="en-US" sz="2000" dirty="0" err="1" smtClean="0">
                <a:solidFill>
                  <a:srgbClr val="FF0000"/>
                </a:solidFill>
                <a:cs typeface="+mn-cs"/>
              </a:rPr>
              <a:t>Wurzeln</a:t>
            </a:r>
            <a:r>
              <a:rPr lang="en-US" sz="2000" dirty="0" smtClean="0">
                <a:solidFill>
                  <a:srgbClr val="FF0000"/>
                </a:solidFill>
                <a:cs typeface="+mn-cs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cs typeface="+mn-cs"/>
              </a:rPr>
              <a:t>benötigen</a:t>
            </a:r>
            <a:r>
              <a:rPr lang="en-US" sz="2000" dirty="0" smtClean="0">
                <a:solidFill>
                  <a:srgbClr val="FF0000"/>
                </a:solidFill>
                <a:cs typeface="+mn-cs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cs typeface="+mn-cs"/>
              </a:rPr>
              <a:t>kein</a:t>
            </a:r>
            <a:r>
              <a:rPr lang="en-US" sz="2000" dirty="0" smtClean="0">
                <a:solidFill>
                  <a:srgbClr val="FF0000"/>
                </a:solidFill>
                <a:cs typeface="+mn-cs"/>
              </a:rPr>
              <a:t> Mark</a:t>
            </a:r>
            <a:endParaRPr lang="en-US" sz="2400" dirty="0" smtClean="0">
              <a:solidFill>
                <a:schemeClr val="hlink"/>
              </a:solidFill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1B188-BAE3-0A42-8492-F129AAAD879E}" type="slidenum">
              <a:rPr lang="de-DE"/>
              <a:pPr>
                <a:defRPr/>
              </a:pPr>
              <a:t>6</a:t>
            </a:fld>
            <a:endParaRPr lang="de-DE" dirty="0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>
                <a:cs typeface="+mj-cs"/>
              </a:rPr>
              <a:t>Prioritätswarteschlangen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 dirty="0" smtClean="0">
                <a:solidFill>
                  <a:schemeClr val="accent2"/>
                </a:solidFill>
                <a:cs typeface="+mn-cs"/>
              </a:rPr>
              <a:t>Einfache Realisierung mittels unsortierter Liste:</a:t>
            </a:r>
          </a:p>
          <a:p>
            <a:pPr lvl="1" eaLnBrk="1" hangingPunct="1">
              <a:defRPr/>
            </a:pPr>
            <a:r>
              <a:rPr lang="de-DE" dirty="0" err="1" smtClean="0"/>
              <a:t>build</a:t>
            </a:r>
            <a:r>
              <a:rPr lang="de-DE" dirty="0" smtClean="0"/>
              <a:t>: Zeit </a:t>
            </a:r>
            <a:r>
              <a:rPr lang="de-DE" dirty="0" smtClean="0">
                <a:solidFill>
                  <a:schemeClr val="hlink"/>
                </a:solidFill>
              </a:rPr>
              <a:t>O(</a:t>
            </a:r>
            <a:r>
              <a:rPr lang="de-DE" dirty="0" err="1" smtClean="0">
                <a:solidFill>
                  <a:schemeClr val="hlink"/>
                </a:solidFill>
              </a:rPr>
              <a:t>n</a:t>
            </a:r>
            <a:r>
              <a:rPr lang="de-DE" dirty="0" smtClean="0">
                <a:solidFill>
                  <a:schemeClr val="hlink"/>
                </a:solidFill>
              </a:rPr>
              <a:t>)</a:t>
            </a:r>
          </a:p>
          <a:p>
            <a:pPr lvl="1" eaLnBrk="1" hangingPunct="1">
              <a:defRPr/>
            </a:pPr>
            <a:r>
              <a:rPr lang="de-DE" dirty="0" err="1" smtClean="0"/>
              <a:t>insert</a:t>
            </a:r>
            <a:r>
              <a:rPr lang="de-DE" dirty="0" smtClean="0"/>
              <a:t>: </a:t>
            </a:r>
            <a:r>
              <a:rPr lang="de-DE" dirty="0" smtClean="0">
                <a:solidFill>
                  <a:schemeClr val="hlink"/>
                </a:solidFill>
              </a:rPr>
              <a:t>O(1)</a:t>
            </a:r>
          </a:p>
          <a:p>
            <a:pPr lvl="1" eaLnBrk="1" hangingPunct="1">
              <a:defRPr/>
            </a:pPr>
            <a:r>
              <a:rPr lang="de-DE" dirty="0" smtClean="0"/>
              <a:t>min, </a:t>
            </a:r>
            <a:r>
              <a:rPr lang="de-DE" dirty="0" err="1" smtClean="0"/>
              <a:t>deleteMin</a:t>
            </a:r>
            <a:r>
              <a:rPr lang="de-DE" dirty="0" smtClean="0"/>
              <a:t>: </a:t>
            </a:r>
            <a:r>
              <a:rPr lang="de-DE" dirty="0" smtClean="0">
                <a:solidFill>
                  <a:schemeClr val="hlink"/>
                </a:solidFill>
              </a:rPr>
              <a:t>O(</a:t>
            </a:r>
            <a:r>
              <a:rPr lang="de-DE" dirty="0" err="1" smtClean="0">
                <a:solidFill>
                  <a:schemeClr val="hlink"/>
                </a:solidFill>
              </a:rPr>
              <a:t>n</a:t>
            </a:r>
            <a:r>
              <a:rPr lang="de-DE" dirty="0" smtClean="0">
                <a:solidFill>
                  <a:schemeClr val="hlink"/>
                </a:solidFill>
              </a:rPr>
              <a:t>)</a:t>
            </a:r>
          </a:p>
          <a:p>
            <a:pPr eaLnBrk="1" hangingPunct="1">
              <a:defRPr/>
            </a:pPr>
            <a:r>
              <a:rPr lang="de-DE" sz="2800" dirty="0">
                <a:solidFill>
                  <a:schemeClr val="accent2"/>
                </a:solidFill>
              </a:rPr>
              <a:t>Realisierung </a:t>
            </a:r>
            <a:r>
              <a:rPr lang="de-DE" sz="2800" dirty="0" smtClean="0">
                <a:solidFill>
                  <a:schemeClr val="accent2"/>
                </a:solidFill>
                <a:cs typeface="+mn-cs"/>
              </a:rPr>
              <a:t>mittels sortiertem Feld:</a:t>
            </a:r>
          </a:p>
          <a:p>
            <a:pPr lvl="1" eaLnBrk="1" hangingPunct="1">
              <a:defRPr/>
            </a:pPr>
            <a:r>
              <a:rPr lang="de-DE" dirty="0" err="1" smtClean="0"/>
              <a:t>build</a:t>
            </a:r>
            <a:r>
              <a:rPr lang="de-DE" dirty="0" smtClean="0"/>
              <a:t>: Zeit </a:t>
            </a:r>
            <a:r>
              <a:rPr lang="de-DE" dirty="0" smtClean="0">
                <a:solidFill>
                  <a:schemeClr val="hlink"/>
                </a:solidFill>
              </a:rPr>
              <a:t>O(</a:t>
            </a:r>
            <a:r>
              <a:rPr lang="de-DE" dirty="0" err="1" smtClean="0">
                <a:solidFill>
                  <a:schemeClr val="hlink"/>
                </a:solidFill>
              </a:rPr>
              <a:t>n</a:t>
            </a:r>
            <a:r>
              <a:rPr lang="de-DE" dirty="0" smtClean="0">
                <a:solidFill>
                  <a:schemeClr val="hlink"/>
                </a:solidFill>
              </a:rPr>
              <a:t> log </a:t>
            </a:r>
            <a:r>
              <a:rPr lang="de-DE" dirty="0" err="1" smtClean="0">
                <a:solidFill>
                  <a:schemeClr val="hlink"/>
                </a:solidFill>
              </a:rPr>
              <a:t>n</a:t>
            </a:r>
            <a:r>
              <a:rPr lang="de-DE" dirty="0" smtClean="0">
                <a:solidFill>
                  <a:schemeClr val="hlink"/>
                </a:solidFill>
              </a:rPr>
              <a:t>)  </a:t>
            </a:r>
            <a:r>
              <a:rPr lang="de-DE" dirty="0" smtClean="0"/>
              <a:t>(Sortieren)</a:t>
            </a:r>
            <a:endParaRPr lang="de-DE" dirty="0" smtClean="0">
              <a:solidFill>
                <a:schemeClr val="hlink"/>
              </a:solidFill>
            </a:endParaRPr>
          </a:p>
          <a:p>
            <a:pPr lvl="1" eaLnBrk="1" hangingPunct="1">
              <a:defRPr/>
            </a:pPr>
            <a:r>
              <a:rPr lang="de-DE" dirty="0" err="1" smtClean="0"/>
              <a:t>insert</a:t>
            </a:r>
            <a:r>
              <a:rPr lang="de-DE" dirty="0" smtClean="0"/>
              <a:t>: </a:t>
            </a:r>
            <a:r>
              <a:rPr lang="de-DE" dirty="0" smtClean="0">
                <a:solidFill>
                  <a:schemeClr val="hlink"/>
                </a:solidFill>
              </a:rPr>
              <a:t>O(</a:t>
            </a:r>
            <a:r>
              <a:rPr lang="de-DE" dirty="0" err="1" smtClean="0">
                <a:solidFill>
                  <a:schemeClr val="hlink"/>
                </a:solidFill>
              </a:rPr>
              <a:t>n</a:t>
            </a:r>
            <a:r>
              <a:rPr lang="de-DE" dirty="0" smtClean="0">
                <a:solidFill>
                  <a:schemeClr val="hlink"/>
                </a:solidFill>
              </a:rPr>
              <a:t>)    </a:t>
            </a:r>
            <a:r>
              <a:rPr lang="de-DE" dirty="0" smtClean="0"/>
              <a:t>(verschiebe Elemente in Feld)</a:t>
            </a:r>
          </a:p>
          <a:p>
            <a:pPr lvl="1" eaLnBrk="1" hangingPunct="1">
              <a:defRPr/>
            </a:pPr>
            <a:r>
              <a:rPr lang="de-DE" dirty="0" smtClean="0"/>
              <a:t>min, </a:t>
            </a:r>
            <a:r>
              <a:rPr lang="de-DE" dirty="0" err="1" smtClean="0"/>
              <a:t>deleteMin</a:t>
            </a:r>
            <a:r>
              <a:rPr lang="de-DE" dirty="0" smtClean="0"/>
              <a:t>: </a:t>
            </a:r>
            <a:r>
              <a:rPr lang="de-DE" dirty="0" smtClean="0">
                <a:solidFill>
                  <a:schemeClr val="hlink"/>
                </a:solidFill>
              </a:rPr>
              <a:t>O(1) </a:t>
            </a:r>
            <a:r>
              <a:rPr lang="de-DE" dirty="0" smtClean="0"/>
              <a:t>(mit Anfangszeiger)</a:t>
            </a:r>
            <a:endParaRPr lang="de-DE" dirty="0" smtClean="0">
              <a:solidFill>
                <a:schemeClr val="hlink"/>
              </a:solidFill>
            </a:endParaRPr>
          </a:p>
          <a:p>
            <a:pPr lvl="1" eaLnBrk="1" hangingPunct="1">
              <a:defRPr/>
            </a:pPr>
            <a:endParaRPr lang="de-DE" sz="1600" dirty="0" smtClean="0"/>
          </a:p>
          <a:p>
            <a:pPr algn="ctr" eaLnBrk="1" hangingPunct="1">
              <a:buFontTx/>
              <a:buNone/>
              <a:defRPr/>
            </a:pPr>
            <a:r>
              <a:rPr lang="de-DE" sz="2800" dirty="0" smtClean="0">
                <a:solidFill>
                  <a:srgbClr val="FF0000"/>
                </a:solidFill>
                <a:cs typeface="+mn-cs"/>
              </a:rPr>
              <a:t>Bessere Struktur als Liste oder Feld möglich!</a:t>
            </a:r>
          </a:p>
        </p:txBody>
      </p:sp>
      <p:sp>
        <p:nvSpPr>
          <p:cNvPr id="5" name="Rechteck 4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4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DAEC90-28BF-B641-85D7-DF58DCDDB115}" type="slidenum">
              <a:rPr lang="de-DE"/>
              <a:pPr>
                <a:defRPr/>
              </a:pPr>
              <a:t>60</a:t>
            </a:fld>
            <a:endParaRPr lang="de-DE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Fibonacci-Heap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000" b="1" dirty="0" smtClean="0">
                <a:solidFill>
                  <a:schemeClr val="accent2"/>
                </a:solidFill>
                <a:cs typeface="+mn-cs"/>
              </a:rPr>
              <a:t>procedure</a:t>
            </a:r>
            <a:r>
              <a:rPr lang="en-US" sz="2000" dirty="0" smtClean="0">
                <a:solidFill>
                  <a:schemeClr val="accent2"/>
                </a:solidFill>
                <a:cs typeface="+mn-cs"/>
              </a:rPr>
              <a:t> </a:t>
            </a:r>
            <a:r>
              <a:rPr lang="en-US" sz="2000" dirty="0" err="1" smtClean="0">
                <a:solidFill>
                  <a:schemeClr val="accent2"/>
                </a:solidFill>
                <a:cs typeface="+mn-cs"/>
              </a:rPr>
              <a:t>decreaseKey</a:t>
            </a:r>
            <a:r>
              <a:rPr lang="en-US" sz="2000" dirty="0" smtClean="0">
                <a:solidFill>
                  <a:schemeClr val="accent2"/>
                </a:solidFill>
                <a:cs typeface="+mn-cs"/>
              </a:rPr>
              <a:t>(x,</a:t>
            </a:r>
            <a:r>
              <a:rPr lang="en-US" sz="2000" dirty="0" smtClean="0">
                <a:solidFill>
                  <a:schemeClr val="accent2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sz="2000" dirty="0" smtClean="0">
                <a:solidFill>
                  <a:schemeClr val="accent2"/>
                </a:solidFill>
                <a:cs typeface="+mn-cs"/>
              </a:rPr>
              <a:t>):</a:t>
            </a:r>
            <a:r>
              <a:rPr lang="en-US" sz="2000" dirty="0" smtClean="0">
                <a:cs typeface="+mn-cs"/>
              </a:rPr>
              <a:t/>
            </a:r>
            <a:br>
              <a:rPr lang="en-US" sz="2000" dirty="0" smtClean="0">
                <a:cs typeface="+mn-cs"/>
              </a:rPr>
            </a:br>
            <a:r>
              <a:rPr lang="en-US" sz="2000" i="1" dirty="0" err="1" smtClean="0">
                <a:cs typeface="+mn-cs"/>
              </a:rPr>
              <a:t>füge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i="1" dirty="0" smtClean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i="1" dirty="0" err="1" smtClean="0">
                <a:cs typeface="+mn-cs"/>
              </a:rPr>
              <a:t>samt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i="1" dirty="0" err="1" smtClean="0">
                <a:cs typeface="+mn-cs"/>
              </a:rPr>
              <a:t>Unterbaum</a:t>
            </a:r>
            <a:r>
              <a:rPr lang="en-US" sz="2000" i="1" dirty="0" smtClean="0">
                <a:cs typeface="+mn-cs"/>
              </a:rPr>
              <a:t> in </a:t>
            </a:r>
            <a:r>
              <a:rPr lang="en-US" sz="2000" i="1" dirty="0" err="1" smtClean="0">
                <a:cs typeface="+mn-cs"/>
              </a:rPr>
              <a:t>Wurzelliste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i="1" dirty="0" err="1" smtClean="0">
                <a:cs typeface="+mn-cs"/>
              </a:rPr>
              <a:t>ein</a:t>
            </a:r>
            <a:r>
              <a:rPr lang="en-US" sz="2000" i="1" dirty="0" smtClean="0">
                <a:cs typeface="+mn-cs"/>
              </a:rPr>
              <a:t> (</a:t>
            </a:r>
            <a:r>
              <a:rPr lang="en-US" sz="2000" i="1" dirty="0" err="1" smtClean="0">
                <a:cs typeface="+mn-cs"/>
              </a:rPr>
              <a:t>entmarkiere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i="1" dirty="0" err="1" smtClean="0">
                <a:cs typeface="+mn-cs"/>
              </a:rPr>
              <a:t>entsprechend</a:t>
            </a:r>
            <a:r>
              <a:rPr lang="en-US" sz="2000" i="1" dirty="0" smtClean="0">
                <a:cs typeface="+mn-cs"/>
              </a:rPr>
              <a:t>)</a:t>
            </a:r>
            <a:r>
              <a:rPr lang="en-US" sz="2000" dirty="0" smtClean="0">
                <a:cs typeface="+mn-cs"/>
              </a:rPr>
              <a:t/>
            </a:r>
            <a:br>
              <a:rPr lang="en-US" sz="2000" dirty="0" smtClean="0">
                <a:cs typeface="+mn-cs"/>
              </a:rPr>
            </a:br>
            <a:r>
              <a:rPr lang="en-US" sz="2000" dirty="0" smtClean="0">
                <a:solidFill>
                  <a:schemeClr val="hlink"/>
                </a:solidFill>
                <a:cs typeface="+mn-cs"/>
              </a:rPr>
              <a:t>key(x):=key(x)-</a:t>
            </a:r>
            <a:r>
              <a:rPr lang="en-US" sz="20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sz="2000" dirty="0" smtClean="0">
                <a:solidFill>
                  <a:schemeClr val="hlink"/>
                </a:solidFill>
                <a:cs typeface="+mn-cs"/>
              </a:rPr>
              <a:t/>
            </a:r>
            <a:br>
              <a:rPr lang="en-US" sz="2000" dirty="0" smtClean="0">
                <a:solidFill>
                  <a:schemeClr val="hlink"/>
                </a:solidFill>
                <a:cs typeface="+mn-cs"/>
              </a:rPr>
            </a:br>
            <a:r>
              <a:rPr lang="en-US" sz="2000" i="1" dirty="0" err="1" smtClean="0">
                <a:cs typeface="+mn-cs"/>
              </a:rPr>
              <a:t>aktualisiere</a:t>
            </a:r>
            <a:r>
              <a:rPr lang="en-US" sz="2000" i="1" dirty="0" smtClean="0">
                <a:cs typeface="+mn-cs"/>
              </a:rPr>
              <a:t> min-Pointer</a:t>
            </a:r>
          </a:p>
          <a:p>
            <a:pPr eaLnBrk="1" hangingPunct="1">
              <a:buFontTx/>
              <a:buNone/>
              <a:defRPr/>
            </a:pPr>
            <a:r>
              <a:rPr lang="en-US" sz="2000" dirty="0" smtClean="0">
                <a:cs typeface="+mn-cs"/>
              </a:rPr>
              <a:t>     	</a:t>
            </a:r>
            <a:r>
              <a:rPr lang="en-US" sz="2000" b="1" dirty="0" smtClean="0">
                <a:cs typeface="+mn-cs"/>
              </a:rPr>
              <a:t>if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not </a:t>
            </a:r>
            <a:r>
              <a:rPr lang="en-US" sz="2000" dirty="0" err="1" smtClean="0">
                <a:solidFill>
                  <a:schemeClr val="hlink"/>
                </a:solidFill>
                <a:cs typeface="+mn-cs"/>
              </a:rPr>
              <a:t>parentExists</a:t>
            </a:r>
            <a:r>
              <a:rPr lang="en-US" sz="2000" dirty="0" smtClean="0">
                <a:solidFill>
                  <a:schemeClr val="hlink"/>
                </a:solidFill>
                <a:cs typeface="+mn-cs"/>
              </a:rPr>
              <a:t>(x)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b="1" dirty="0" smtClean="0">
                <a:cs typeface="+mn-cs"/>
              </a:rPr>
              <a:t>then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dirty="0">
                <a:cs typeface="+mn-cs"/>
              </a:rPr>
              <a:t/>
            </a:r>
            <a:br>
              <a:rPr lang="en-US" sz="2000" dirty="0">
                <a:cs typeface="+mn-cs"/>
              </a:rPr>
            </a:br>
            <a:r>
              <a:rPr lang="en-US" sz="2000" dirty="0" smtClean="0">
                <a:cs typeface="+mn-cs"/>
              </a:rPr>
              <a:t>    </a:t>
            </a:r>
            <a:r>
              <a:rPr lang="en-US" sz="2000" b="1" dirty="0" smtClean="0">
                <a:cs typeface="+mn-cs"/>
              </a:rPr>
              <a:t>exit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cs typeface="+mn-cs"/>
              </a:rPr>
              <a:t>// war x </a:t>
            </a:r>
            <a:r>
              <a:rPr lang="en-US" sz="2000" dirty="0" err="1" smtClean="0">
                <a:solidFill>
                  <a:srgbClr val="FF0000"/>
                </a:solidFill>
                <a:cs typeface="+mn-cs"/>
              </a:rPr>
              <a:t>Wurzel</a:t>
            </a:r>
            <a:r>
              <a:rPr lang="en-US" sz="2000" dirty="0" smtClean="0">
                <a:solidFill>
                  <a:srgbClr val="FF0000"/>
                </a:solidFill>
                <a:cs typeface="+mn-cs"/>
              </a:rPr>
              <a:t>?</a:t>
            </a:r>
            <a:r>
              <a:rPr lang="en-US" sz="2000" dirty="0" smtClean="0">
                <a:cs typeface="+mn-cs"/>
              </a:rPr>
              <a:t/>
            </a:r>
            <a:br>
              <a:rPr lang="en-US" sz="2000" dirty="0" smtClean="0">
                <a:cs typeface="+mn-cs"/>
              </a:rPr>
            </a:br>
            <a:r>
              <a:rPr lang="en-US" sz="2000" b="1" dirty="0" smtClean="0">
                <a:cs typeface="+mn-cs"/>
              </a:rPr>
              <a:t>while</a:t>
            </a:r>
            <a:r>
              <a:rPr lang="en-US" sz="2000" dirty="0" smtClean="0">
                <a:solidFill>
                  <a:schemeClr val="hlink"/>
                </a:solidFill>
                <a:cs typeface="+mn-cs"/>
              </a:rPr>
              <a:t> true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b="1" dirty="0" smtClean="0">
                <a:cs typeface="+mn-cs"/>
              </a:rPr>
              <a:t>do</a:t>
            </a:r>
            <a:r>
              <a:rPr lang="en-US" sz="2000" dirty="0" smtClean="0">
                <a:cs typeface="+mn-cs"/>
              </a:rPr>
              <a:t/>
            </a:r>
            <a:br>
              <a:rPr lang="en-US" sz="2000" dirty="0" smtClean="0">
                <a:cs typeface="+mn-cs"/>
              </a:rPr>
            </a:br>
            <a:r>
              <a:rPr lang="en-US" sz="2000" dirty="0" smtClean="0">
                <a:cs typeface="+mn-cs"/>
              </a:rPr>
              <a:t>   </a:t>
            </a:r>
            <a:r>
              <a:rPr lang="en-US" sz="2000" dirty="0" smtClean="0">
                <a:solidFill>
                  <a:schemeClr val="hlink"/>
                </a:solidFill>
                <a:cs typeface="+mn-cs"/>
              </a:rPr>
              <a:t>x:=parent(x)</a:t>
            </a:r>
            <a:br>
              <a:rPr lang="en-US" sz="2000" dirty="0" smtClean="0">
                <a:solidFill>
                  <a:schemeClr val="hlink"/>
                </a:solidFill>
                <a:cs typeface="+mn-cs"/>
              </a:rPr>
            </a:br>
            <a:r>
              <a:rPr lang="en-US" sz="2000" dirty="0" smtClean="0">
                <a:cs typeface="+mn-cs"/>
              </a:rPr>
              <a:t>   </a:t>
            </a:r>
            <a:r>
              <a:rPr lang="en-US" sz="2000" b="1" dirty="0" smtClean="0">
                <a:cs typeface="+mn-cs"/>
              </a:rPr>
              <a:t>if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dirty="0" smtClean="0">
                <a:solidFill>
                  <a:srgbClr val="3C8C93"/>
                </a:solidFill>
                <a:cs typeface="+mn-cs"/>
              </a:rPr>
              <a:t>not </a:t>
            </a:r>
            <a:r>
              <a:rPr lang="en-US" sz="2000" dirty="0" err="1" smtClean="0">
                <a:solidFill>
                  <a:srgbClr val="3C8C93"/>
                </a:solidFill>
                <a:cs typeface="+mn-cs"/>
              </a:rPr>
              <a:t>parentExists</a:t>
            </a:r>
            <a:r>
              <a:rPr lang="en-US" sz="2000" dirty="0" smtClean="0">
                <a:solidFill>
                  <a:srgbClr val="3C8C93"/>
                </a:solidFill>
                <a:cs typeface="+mn-cs"/>
              </a:rPr>
              <a:t>(x)</a:t>
            </a:r>
            <a:r>
              <a:rPr lang="en-US" sz="2000" dirty="0">
                <a:cs typeface="+mn-cs"/>
              </a:rPr>
              <a:t> </a:t>
            </a:r>
            <a:r>
              <a:rPr lang="en-US" sz="2000" b="1" dirty="0" smtClean="0">
                <a:cs typeface="+mn-cs"/>
              </a:rPr>
              <a:t>then</a:t>
            </a:r>
            <a:r>
              <a:rPr lang="en-US" sz="2000" dirty="0" smtClean="0">
                <a:cs typeface="+mn-cs"/>
              </a:rPr>
              <a:t> </a:t>
            </a:r>
            <a:br>
              <a:rPr lang="en-US" sz="2000" dirty="0" smtClean="0">
                <a:cs typeface="+mn-cs"/>
              </a:rPr>
            </a:br>
            <a:r>
              <a:rPr lang="en-US" sz="2000" dirty="0" smtClean="0">
                <a:cs typeface="+mn-cs"/>
              </a:rPr>
              <a:t>      </a:t>
            </a:r>
            <a:r>
              <a:rPr lang="en-US" sz="2000" b="1" dirty="0" smtClean="0">
                <a:cs typeface="+mn-cs"/>
              </a:rPr>
              <a:t>exit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cs typeface="+mn-cs"/>
              </a:rPr>
              <a:t>// x </a:t>
            </a:r>
            <a:r>
              <a:rPr lang="en-US" sz="2000" dirty="0" err="1" smtClean="0">
                <a:solidFill>
                  <a:srgbClr val="FF0000"/>
                </a:solidFill>
                <a:cs typeface="+mn-cs"/>
              </a:rPr>
              <a:t>ist</a:t>
            </a:r>
            <a:r>
              <a:rPr lang="en-US" sz="2000" dirty="0" smtClean="0">
                <a:solidFill>
                  <a:srgbClr val="FF0000"/>
                </a:solidFill>
                <a:cs typeface="+mn-cs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cs typeface="+mn-cs"/>
              </a:rPr>
              <a:t>Wurzel</a:t>
            </a:r>
            <a:r>
              <a:rPr lang="en-US" sz="2000" dirty="0" smtClean="0">
                <a:cs typeface="+mn-cs"/>
              </a:rPr>
              <a:t/>
            </a:r>
            <a:br>
              <a:rPr lang="en-US" sz="2000" dirty="0" smtClean="0">
                <a:cs typeface="+mn-cs"/>
              </a:rPr>
            </a:br>
            <a:r>
              <a:rPr lang="en-US" sz="2000" dirty="0" smtClean="0">
                <a:cs typeface="+mn-cs"/>
              </a:rPr>
              <a:t>   </a:t>
            </a:r>
            <a:r>
              <a:rPr lang="en-US" sz="2000" b="1" dirty="0" smtClean="0">
                <a:cs typeface="+mn-cs"/>
              </a:rPr>
              <a:t>if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dirty="0" smtClean="0">
                <a:solidFill>
                  <a:schemeClr val="hlink"/>
                </a:solidFill>
                <a:cs typeface="+mn-cs"/>
              </a:rPr>
              <a:t>Mark(x)=0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b="1" dirty="0" smtClean="0">
                <a:cs typeface="+mn-cs"/>
              </a:rPr>
              <a:t>then</a:t>
            </a:r>
            <a:r>
              <a:rPr lang="en-US" sz="2000" dirty="0" smtClean="0">
                <a:cs typeface="+mn-cs"/>
              </a:rPr>
              <a:t> </a:t>
            </a:r>
            <a:br>
              <a:rPr lang="en-US" sz="2000" dirty="0" smtClean="0">
                <a:cs typeface="+mn-cs"/>
              </a:rPr>
            </a:br>
            <a:r>
              <a:rPr lang="en-US" sz="2000" dirty="0" smtClean="0">
                <a:cs typeface="+mn-cs"/>
              </a:rPr>
              <a:t>       </a:t>
            </a:r>
            <a:r>
              <a:rPr lang="en-US" sz="2000" dirty="0" smtClean="0">
                <a:solidFill>
                  <a:schemeClr val="hlink"/>
                </a:solidFill>
                <a:cs typeface="+mn-cs"/>
              </a:rPr>
              <a:t>Mark(x):=1</a:t>
            </a:r>
            <a:r>
              <a:rPr lang="en-US" sz="2000" dirty="0" smtClean="0">
                <a:cs typeface="+mn-cs"/>
              </a:rPr>
              <a:t> </a:t>
            </a:r>
            <a:br>
              <a:rPr lang="en-US" sz="2000" dirty="0" smtClean="0">
                <a:cs typeface="+mn-cs"/>
              </a:rPr>
            </a:br>
            <a:r>
              <a:rPr lang="en-US" sz="2000" dirty="0" smtClean="0">
                <a:cs typeface="+mn-cs"/>
              </a:rPr>
              <a:t>       </a:t>
            </a:r>
            <a:r>
              <a:rPr lang="en-US" sz="2000" b="1" dirty="0" smtClean="0">
                <a:cs typeface="+mn-cs"/>
              </a:rPr>
              <a:t>exit</a:t>
            </a:r>
            <a:r>
              <a:rPr lang="en-US" sz="2000" dirty="0" smtClean="0">
                <a:cs typeface="+mn-cs"/>
              </a:rPr>
              <a:t/>
            </a:r>
            <a:br>
              <a:rPr lang="en-US" sz="2000" dirty="0" smtClean="0">
                <a:cs typeface="+mn-cs"/>
              </a:rPr>
            </a:br>
            <a:r>
              <a:rPr lang="en-US" sz="2000" dirty="0" smtClean="0">
                <a:cs typeface="+mn-cs"/>
              </a:rPr>
              <a:t>   </a:t>
            </a:r>
            <a:r>
              <a:rPr lang="en-US" sz="2000" b="1" dirty="0" smtClean="0">
                <a:cs typeface="+mn-cs"/>
              </a:rPr>
              <a:t>else</a:t>
            </a:r>
            <a:r>
              <a:rPr lang="en-US" sz="2000" dirty="0" smtClean="0">
                <a:cs typeface="+mn-cs"/>
              </a:rPr>
              <a:t>       </a:t>
            </a:r>
            <a:r>
              <a:rPr lang="en-US" sz="2000" dirty="0" smtClean="0">
                <a:solidFill>
                  <a:srgbClr val="FF0000"/>
                </a:solidFill>
                <a:cs typeface="+mn-cs"/>
              </a:rPr>
              <a:t>// Mark(x)=1</a:t>
            </a:r>
            <a:r>
              <a:rPr lang="en-US" sz="2000" dirty="0" smtClean="0">
                <a:cs typeface="+mn-cs"/>
              </a:rPr>
              <a:t/>
            </a:r>
            <a:br>
              <a:rPr lang="en-US" sz="2000" dirty="0" smtClean="0">
                <a:cs typeface="+mn-cs"/>
              </a:rPr>
            </a:br>
            <a:r>
              <a:rPr lang="en-US" sz="2000" dirty="0" smtClean="0">
                <a:cs typeface="+mn-cs"/>
              </a:rPr>
              <a:t>       </a:t>
            </a:r>
            <a:r>
              <a:rPr lang="en-US" sz="2000" i="1" dirty="0" err="1" smtClean="0">
                <a:cs typeface="+mn-cs"/>
              </a:rPr>
              <a:t>hänge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i="1" dirty="0" smtClean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i="1" dirty="0" err="1" smtClean="0">
                <a:cs typeface="+mn-cs"/>
              </a:rPr>
              <a:t>samt</a:t>
            </a:r>
            <a:r>
              <a:rPr lang="en-US" sz="2000" i="1" dirty="0" smtClean="0">
                <a:cs typeface="+mn-cs"/>
              </a:rPr>
              <a:t> </a:t>
            </a:r>
            <a:r>
              <a:rPr lang="en-US" sz="2000" i="1" dirty="0" err="1" smtClean="0">
                <a:cs typeface="+mn-cs"/>
              </a:rPr>
              <a:t>Unterbaum</a:t>
            </a:r>
            <a:r>
              <a:rPr lang="en-US" sz="2000" i="1" dirty="0" smtClean="0">
                <a:cs typeface="+mn-cs"/>
              </a:rPr>
              <a:t> in </a:t>
            </a:r>
            <a:r>
              <a:rPr lang="en-US" sz="2000" i="1" dirty="0" err="1" smtClean="0">
                <a:cs typeface="+mn-cs"/>
              </a:rPr>
              <a:t>Wurzelliste</a:t>
            </a:r>
            <a:r>
              <a:rPr lang="en-US" sz="2000" dirty="0" smtClean="0">
                <a:cs typeface="+mn-cs"/>
              </a:rPr>
              <a:t/>
            </a:r>
            <a:br>
              <a:rPr lang="en-US" sz="2000" dirty="0" smtClean="0">
                <a:cs typeface="+mn-cs"/>
              </a:rPr>
            </a:br>
            <a:r>
              <a:rPr lang="en-US" sz="2000" dirty="0" smtClean="0">
                <a:cs typeface="+mn-cs"/>
              </a:rPr>
              <a:t>       </a:t>
            </a:r>
            <a:r>
              <a:rPr lang="en-US" sz="2000" dirty="0" smtClean="0">
                <a:solidFill>
                  <a:schemeClr val="hlink"/>
                </a:solidFill>
                <a:cs typeface="+mn-cs"/>
              </a:rPr>
              <a:t>Mark(x):=0</a:t>
            </a:r>
          </a:p>
        </p:txBody>
      </p:sp>
      <p:sp>
        <p:nvSpPr>
          <p:cNvPr id="5" name="Rechteck 4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E957D0-2250-DF47-AAC4-8FBD843F309C}" type="slidenum">
              <a:rPr lang="de-DE"/>
              <a:pPr>
                <a:defRPr/>
              </a:pPr>
              <a:t>61</a:t>
            </a:fld>
            <a:endParaRPr lang="de-DE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Fibonacci-Heap </a:t>
            </a:r>
            <a:r>
              <a:rPr lang="en-US" dirty="0" err="1" smtClean="0">
                <a:cs typeface="+mj-cs"/>
              </a:rPr>
              <a:t>mit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markierten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Fehlern</a:t>
            </a:r>
            <a:endParaRPr lang="en-US" dirty="0" smtClean="0">
              <a:cs typeface="+mj-cs"/>
            </a:endParaRP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err="1" smtClean="0">
                <a:solidFill>
                  <a:srgbClr val="000000"/>
                </a:solidFill>
                <a:cs typeface="+mn-cs"/>
              </a:rPr>
              <a:t>Zeitaufwand</a:t>
            </a:r>
            <a:r>
              <a:rPr lang="en-US" b="1" dirty="0" smtClean="0">
                <a:solidFill>
                  <a:srgbClr val="000000"/>
                </a:solidFill>
                <a:cs typeface="+mn-cs"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>
                <a:solidFill>
                  <a:srgbClr val="0000FF"/>
                </a:solidFill>
                <a:cs typeface="+mn-cs"/>
              </a:rPr>
              <a:t>deleteMin</a:t>
            </a:r>
            <a:r>
              <a:rPr lang="en-US" dirty="0" smtClean="0">
                <a:cs typeface="+mn-cs"/>
              </a:rPr>
              <a:t>(): </a:t>
            </a:r>
            <a:br>
              <a:rPr lang="en-US" dirty="0" smtClean="0">
                <a:cs typeface="+mn-cs"/>
              </a:rPr>
            </a:br>
            <a:r>
              <a:rPr lang="en-US" dirty="0" smtClean="0">
                <a:solidFill>
                  <a:schemeClr val="hlink"/>
                </a:solidFill>
                <a:cs typeface="+mn-cs"/>
              </a:rPr>
              <a:t>O(max. Rang + #</a:t>
            </a:r>
            <a:r>
              <a:rPr lang="en-US" dirty="0" err="1" smtClean="0">
                <a:solidFill>
                  <a:schemeClr val="hlink"/>
                </a:solidFill>
                <a:cs typeface="+mn-cs"/>
              </a:rPr>
              <a:t>Baumverschmelzungen</a:t>
            </a:r>
            <a:r>
              <a:rPr lang="en-US" dirty="0" smtClean="0">
                <a:solidFill>
                  <a:schemeClr val="hlink"/>
                </a:solidFill>
                <a:cs typeface="+mn-cs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0000FF"/>
                </a:solidFill>
                <a:cs typeface="+mn-cs"/>
              </a:rPr>
              <a:t>delete</a:t>
            </a:r>
            <a:r>
              <a:rPr lang="en-US" dirty="0" smtClean="0">
                <a:cs typeface="+mn-cs"/>
              </a:rPr>
              <a:t>(x), </a:t>
            </a:r>
            <a:r>
              <a:rPr lang="en-US" dirty="0" err="1" smtClean="0">
                <a:solidFill>
                  <a:srgbClr val="0000FF"/>
                </a:solidFill>
                <a:cs typeface="+mn-cs"/>
              </a:rPr>
              <a:t>decreaseKey</a:t>
            </a:r>
            <a:r>
              <a:rPr lang="en-US" dirty="0" smtClean="0">
                <a:cs typeface="+mn-cs"/>
              </a:rPr>
              <a:t>(x,</a:t>
            </a:r>
            <a:r>
              <a:rPr lang="en-US" dirty="0" smtClean="0"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dirty="0" smtClean="0">
                <a:cs typeface="+mn-cs"/>
              </a:rPr>
              <a:t>):</a:t>
            </a:r>
            <a:br>
              <a:rPr lang="en-US" dirty="0" smtClean="0">
                <a:cs typeface="+mn-cs"/>
              </a:rPr>
            </a:br>
            <a:r>
              <a:rPr lang="en-US" dirty="0" smtClean="0">
                <a:solidFill>
                  <a:schemeClr val="hlink"/>
                </a:solidFill>
                <a:cs typeface="+mn-cs"/>
              </a:rPr>
              <a:t>O(1 + #</a:t>
            </a:r>
            <a:r>
              <a:rPr lang="en-US" dirty="0" err="1" smtClean="0">
                <a:solidFill>
                  <a:schemeClr val="hlink"/>
                </a:solidFill>
                <a:cs typeface="+mn-cs"/>
              </a:rPr>
              <a:t>kaskadierende</a:t>
            </a:r>
            <a:r>
              <a:rPr lang="en-US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en-US" dirty="0" err="1" smtClean="0">
                <a:solidFill>
                  <a:schemeClr val="hlink"/>
                </a:solidFill>
                <a:cs typeface="+mn-cs"/>
              </a:rPr>
              <a:t>Schritte</a:t>
            </a:r>
            <a:r>
              <a:rPr lang="en-US" dirty="0" smtClean="0">
                <a:solidFill>
                  <a:schemeClr val="hlink"/>
                </a:solidFill>
                <a:cs typeface="+mn-cs"/>
              </a:rPr>
              <a:t>)</a:t>
            </a:r>
            <a:br>
              <a:rPr lang="en-US" dirty="0" smtClean="0">
                <a:solidFill>
                  <a:schemeClr val="hlink"/>
                </a:solidFill>
                <a:cs typeface="+mn-cs"/>
              </a:rPr>
            </a:br>
            <a:r>
              <a:rPr lang="en-US" dirty="0" err="1" smtClean="0">
                <a:cs typeface="+mn-cs"/>
              </a:rPr>
              <a:t>d.h</a:t>
            </a:r>
            <a:r>
              <a:rPr lang="en-US" dirty="0" smtClean="0">
                <a:cs typeface="+mn-cs"/>
              </a:rPr>
              <a:t>. #</a:t>
            </a:r>
            <a:r>
              <a:rPr lang="en-US" dirty="0" err="1" smtClean="0">
                <a:cs typeface="+mn-cs"/>
              </a:rPr>
              <a:t>umgehängter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markierter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Knoten</a:t>
            </a:r>
            <a:endParaRPr lang="en-US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>
              <a:solidFill>
                <a:schemeClr val="hlink"/>
              </a:solidFill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err="1" smtClean="0">
                <a:cs typeface="+mn-cs"/>
              </a:rPr>
              <a:t>Wir</a:t>
            </a:r>
            <a:r>
              <a:rPr lang="en-US" b="1" dirty="0" smtClean="0">
                <a:cs typeface="+mn-cs"/>
              </a:rPr>
              <a:t> </a:t>
            </a:r>
            <a:r>
              <a:rPr lang="en-US" b="1" dirty="0" err="1" smtClean="0">
                <a:cs typeface="+mn-cs"/>
              </a:rPr>
              <a:t>werden</a:t>
            </a:r>
            <a:r>
              <a:rPr lang="en-US" b="1" dirty="0" smtClean="0">
                <a:cs typeface="+mn-cs"/>
              </a:rPr>
              <a:t> </a:t>
            </a:r>
            <a:r>
              <a:rPr lang="en-US" b="1" dirty="0" err="1" smtClean="0">
                <a:cs typeface="+mn-cs"/>
              </a:rPr>
              <a:t>sehen</a:t>
            </a:r>
            <a:r>
              <a:rPr lang="en-US" b="1" dirty="0" smtClean="0">
                <a:cs typeface="+mn-cs"/>
              </a:rPr>
              <a:t>: </a:t>
            </a:r>
            <a:r>
              <a:rPr lang="en-US" dirty="0" smtClean="0">
                <a:cs typeface="+mn-cs"/>
              </a:rPr>
              <a:t/>
            </a:r>
            <a:br>
              <a:rPr lang="en-US" dirty="0" smtClean="0">
                <a:cs typeface="+mn-cs"/>
              </a:rPr>
            </a:br>
            <a:r>
              <a:rPr lang="en-US" dirty="0" err="1" smtClean="0">
                <a:cs typeface="+mn-cs"/>
              </a:rPr>
              <a:t>Zeitaufwand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kann</a:t>
            </a:r>
            <a:r>
              <a:rPr lang="en-US" dirty="0" smtClean="0">
                <a:cs typeface="+mn-cs"/>
              </a:rPr>
              <a:t> in </a:t>
            </a:r>
            <a:r>
              <a:rPr lang="en-US" dirty="0" err="1" smtClean="0">
                <a:cs typeface="+mn-cs"/>
              </a:rPr>
              <a:t>beiden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Fällen</a:t>
            </a:r>
            <a:r>
              <a:rPr lang="en-US" dirty="0" smtClean="0">
                <a:cs typeface="+mn-cs"/>
              </a:rPr>
              <a:t> </a:t>
            </a:r>
            <a:r>
              <a:rPr lang="en-US" dirty="0">
                <a:solidFill>
                  <a:schemeClr val="hlink"/>
                </a:solidFill>
              </a:rPr>
              <a:t>O(n</a:t>
            </a:r>
            <a:r>
              <a:rPr lang="en-US" dirty="0" smtClean="0">
                <a:solidFill>
                  <a:schemeClr val="hlink"/>
                </a:solidFill>
              </a:rPr>
              <a:t>) </a:t>
            </a:r>
            <a:r>
              <a:rPr lang="en-US" dirty="0" err="1" smtClean="0">
                <a:cs typeface="+mn-cs"/>
              </a:rPr>
              <a:t>sein</a:t>
            </a:r>
            <a:r>
              <a:rPr lang="en-US" dirty="0" smtClean="0">
                <a:cs typeface="+mn-cs"/>
              </a:rPr>
              <a:t>, </a:t>
            </a:r>
            <a:br>
              <a:rPr lang="en-US" dirty="0" smtClean="0">
                <a:cs typeface="+mn-cs"/>
              </a:rPr>
            </a:br>
            <a:r>
              <a:rPr lang="en-US" dirty="0" err="1" smtClean="0">
                <a:cs typeface="+mn-cs"/>
              </a:rPr>
              <a:t>aber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richtig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verteilt</a:t>
            </a:r>
            <a:r>
              <a:rPr lang="en-US" dirty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viel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günstiger</a:t>
            </a:r>
            <a:r>
              <a:rPr lang="en-US" dirty="0" smtClean="0"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2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smtClean="0"/>
              <a:t>Strukturfehler: Verschiebung der Arbeit</a:t>
            </a: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184353"/>
          </a:xfrm>
        </p:spPr>
        <p:txBody>
          <a:bodyPr/>
          <a:lstStyle/>
          <a:p>
            <a:r>
              <a:rPr lang="de-DE" sz="2400" dirty="0" smtClean="0"/>
              <a:t>Statt bei jedem </a:t>
            </a:r>
            <a:r>
              <a:rPr lang="de-DE" sz="2400" dirty="0" err="1" smtClean="0">
                <a:solidFill>
                  <a:srgbClr val="3C8C93"/>
                </a:solidFill>
              </a:rPr>
              <a:t>merge</a:t>
            </a:r>
            <a:r>
              <a:rPr lang="de-DE" sz="2400" dirty="0" smtClean="0">
                <a:solidFill>
                  <a:srgbClr val="3C8C93"/>
                </a:solidFill>
              </a:rPr>
              <a:t> </a:t>
            </a:r>
            <a:r>
              <a:rPr lang="de-DE" sz="2400" dirty="0" smtClean="0"/>
              <a:t>und </a:t>
            </a:r>
            <a:br>
              <a:rPr lang="de-DE" sz="2400" dirty="0" smtClean="0"/>
            </a:br>
            <a:r>
              <a:rPr lang="de-DE" sz="2400" dirty="0" err="1" smtClean="0">
                <a:solidFill>
                  <a:srgbClr val="3C8C93"/>
                </a:solidFill>
              </a:rPr>
              <a:t>decreaseKey</a:t>
            </a:r>
            <a:r>
              <a:rPr lang="de-DE" sz="2400" dirty="0" smtClean="0">
                <a:solidFill>
                  <a:srgbClr val="3C8C93"/>
                </a:solidFill>
              </a:rPr>
              <a:t> </a:t>
            </a:r>
            <a:r>
              <a:rPr lang="de-DE" sz="2400" dirty="0" smtClean="0"/>
              <a:t>einen Aufwand </a:t>
            </a:r>
            <a:br>
              <a:rPr lang="de-DE" sz="2400" dirty="0" smtClean="0"/>
            </a:br>
            <a:r>
              <a:rPr lang="de-DE" sz="2400" dirty="0" smtClean="0"/>
              <a:t>von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</a:rPr>
              <a:t>O(log </a:t>
            </a:r>
            <a:r>
              <a:rPr lang="de-DE" sz="2400" dirty="0" err="1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de-DE" sz="2400" dirty="0" smtClean="0"/>
              <a:t> zu leisten, ...</a:t>
            </a:r>
          </a:p>
          <a:p>
            <a:r>
              <a:rPr lang="de-DE" sz="2400" dirty="0" smtClean="0"/>
              <a:t>... wird die Arbeit bei einem </a:t>
            </a:r>
            <a:br>
              <a:rPr lang="de-DE" sz="2400" dirty="0" smtClean="0"/>
            </a:br>
            <a:r>
              <a:rPr lang="de-DE" sz="2400" dirty="0" err="1" smtClean="0">
                <a:solidFill>
                  <a:srgbClr val="3C8C93"/>
                </a:solidFill>
              </a:rPr>
              <a:t>deleteMin</a:t>
            </a:r>
            <a:r>
              <a:rPr lang="de-DE" sz="2400" dirty="0" smtClean="0">
                <a:solidFill>
                  <a:srgbClr val="3C8C93"/>
                </a:solidFill>
              </a:rPr>
              <a:t> </a:t>
            </a:r>
            <a:r>
              <a:rPr lang="de-DE" sz="2400" dirty="0" smtClean="0"/>
              <a:t>mit übernommen, ...</a:t>
            </a:r>
          </a:p>
          <a:p>
            <a:r>
              <a:rPr lang="de-DE" sz="2400" dirty="0" smtClean="0"/>
              <a:t>... mit der Idee, dass man die</a:t>
            </a:r>
            <a:br>
              <a:rPr lang="de-DE" sz="2400" dirty="0" smtClean="0"/>
            </a:br>
            <a:r>
              <a:rPr lang="de-DE" sz="2400" dirty="0" smtClean="0"/>
              <a:t>entsprechenden Strukturen</a:t>
            </a:r>
            <a:br>
              <a:rPr lang="de-DE" sz="2400" dirty="0" smtClean="0"/>
            </a:br>
            <a:r>
              <a:rPr lang="de-DE" sz="2400" dirty="0" smtClean="0"/>
              <a:t>dort sowieso anfassen muss</a:t>
            </a:r>
          </a:p>
          <a:p>
            <a:r>
              <a:rPr lang="de-DE" sz="2400" dirty="0" smtClean="0"/>
              <a:t>Das Umverteilen kann sich über</a:t>
            </a:r>
            <a:br>
              <a:rPr lang="de-DE" sz="2400" dirty="0" smtClean="0"/>
            </a:br>
            <a:r>
              <a:rPr lang="de-DE" sz="2400" dirty="0" smtClean="0"/>
              <a:t>eine längere Sequenz von</a:t>
            </a:r>
            <a:br>
              <a:rPr lang="de-DE" sz="2400" dirty="0" smtClean="0"/>
            </a:br>
            <a:r>
              <a:rPr lang="de-DE" sz="2400" dirty="0" smtClean="0"/>
              <a:t>Operationen durchaus </a:t>
            </a:r>
            <a:br>
              <a:rPr lang="de-DE" sz="2400" dirty="0" smtClean="0"/>
            </a:br>
            <a:r>
              <a:rPr lang="de-DE" sz="2400" dirty="0" smtClean="0"/>
              <a:t>amortisieren</a:t>
            </a:r>
          </a:p>
          <a:p>
            <a:r>
              <a:rPr lang="de-DE" sz="2400" dirty="0"/>
              <a:t>V</a:t>
            </a:r>
            <a:r>
              <a:rPr lang="de-DE" sz="2400" dirty="0" smtClean="0"/>
              <a:t>gl. </a:t>
            </a:r>
            <a:r>
              <a:rPr lang="de-DE" sz="2400" dirty="0" err="1" smtClean="0">
                <a:solidFill>
                  <a:srgbClr val="3C8C93"/>
                </a:solidFill>
              </a:rPr>
              <a:t>build</a:t>
            </a:r>
            <a:r>
              <a:rPr lang="de-DE" sz="2400" dirty="0" smtClean="0">
                <a:solidFill>
                  <a:srgbClr val="3C8C93"/>
                </a:solidFill>
              </a:rPr>
              <a:t> </a:t>
            </a:r>
            <a:r>
              <a:rPr lang="de-DE" sz="2400" dirty="0" smtClean="0"/>
              <a:t>für binäre Heaps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62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288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E3037A-7D0A-E040-92AC-4C32C1B2CED7}" type="slidenum">
              <a:rPr lang="de-DE"/>
              <a:pPr>
                <a:defRPr/>
              </a:pPr>
              <a:t>63</a:t>
            </a:fld>
            <a:endParaRPr lang="de-DE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Amortisierte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Analyse</a:t>
            </a:r>
            <a:endParaRPr lang="en-US" dirty="0" smtClean="0">
              <a:cs typeface="+mj-cs"/>
            </a:endParaRP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err="1" smtClean="0">
                <a:cs typeface="+mn-cs"/>
              </a:rPr>
              <a:t>Betrachte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Folge</a:t>
            </a:r>
            <a:r>
              <a:rPr lang="en-US" dirty="0" smtClean="0">
                <a:cs typeface="+mn-cs"/>
              </a:rPr>
              <a:t> von </a:t>
            </a:r>
            <a:r>
              <a:rPr lang="en-US" dirty="0" smtClean="0">
                <a:solidFill>
                  <a:schemeClr val="hlink"/>
                </a:solidFill>
                <a:cs typeface="+mn-cs"/>
              </a:rPr>
              <a:t>n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Operationen</a:t>
            </a:r>
            <a:r>
              <a:rPr lang="en-US" dirty="0" smtClean="0">
                <a:cs typeface="+mn-cs"/>
              </a:rPr>
              <a:t> auf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err="1" smtClean="0">
                <a:cs typeface="+mn-cs"/>
              </a:rPr>
              <a:t>anfangs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leerem</a:t>
            </a:r>
            <a:r>
              <a:rPr lang="en-US" dirty="0" smtClean="0">
                <a:cs typeface="+mn-cs"/>
              </a:rPr>
              <a:t> Fibonacci-Heap.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>
                <a:cs typeface="+mn-cs"/>
              </a:rPr>
              <a:t>Summierung</a:t>
            </a:r>
            <a:r>
              <a:rPr lang="en-US" dirty="0" smtClean="0">
                <a:cs typeface="+mn-cs"/>
              </a:rPr>
              <a:t> der worst-case </a:t>
            </a:r>
            <a:r>
              <a:rPr lang="en-US" dirty="0" err="1" smtClean="0">
                <a:cs typeface="+mn-cs"/>
              </a:rPr>
              <a:t>Kosten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viel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zu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hoch</a:t>
            </a:r>
            <a:r>
              <a:rPr lang="en-US" dirty="0" smtClean="0">
                <a:cs typeface="+mn-cs"/>
              </a:rPr>
              <a:t>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cs typeface="+mn-cs"/>
              </a:rPr>
              <a:t>Average-case </a:t>
            </a:r>
            <a:r>
              <a:rPr lang="en-US" dirty="0" err="1" smtClean="0">
                <a:cs typeface="+mn-cs"/>
              </a:rPr>
              <a:t>Analyse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auch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nicht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sehr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aussagekräftig</a:t>
            </a:r>
            <a:endParaRPr lang="en-US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>
                <a:solidFill>
                  <a:schemeClr val="hlink"/>
                </a:solidFill>
                <a:cs typeface="+mn-cs"/>
              </a:rPr>
              <a:t>Besser</a:t>
            </a:r>
            <a:r>
              <a:rPr lang="en-US" dirty="0" smtClean="0">
                <a:solidFill>
                  <a:schemeClr val="hlink"/>
                </a:solidFill>
                <a:cs typeface="+mn-cs"/>
              </a:rPr>
              <a:t>: </a:t>
            </a:r>
            <a:r>
              <a:rPr lang="en-US" dirty="0" err="1" smtClean="0">
                <a:solidFill>
                  <a:schemeClr val="hlink"/>
                </a:solidFill>
                <a:cs typeface="+mn-cs"/>
              </a:rPr>
              <a:t>amortisierte</a:t>
            </a:r>
            <a:r>
              <a:rPr lang="en-US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en-US" dirty="0" err="1" smtClean="0">
                <a:solidFill>
                  <a:schemeClr val="hlink"/>
                </a:solidFill>
                <a:cs typeface="+mn-cs"/>
              </a:rPr>
              <a:t>Analyse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d.h</a:t>
            </a:r>
            <a:r>
              <a:rPr lang="en-US" dirty="0" smtClean="0">
                <a:cs typeface="+mn-cs"/>
              </a:rPr>
              <a:t>. </a:t>
            </a:r>
            <a:r>
              <a:rPr lang="en-US" dirty="0" err="1" smtClean="0">
                <a:solidFill>
                  <a:schemeClr val="accent2"/>
                </a:solidFill>
                <a:cs typeface="+mn-cs"/>
              </a:rPr>
              <a:t>durchschnittliche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Kosten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aller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Operationen</a:t>
            </a:r>
            <a:r>
              <a:rPr lang="en-US" dirty="0" smtClean="0">
                <a:cs typeface="+mn-cs"/>
              </a:rPr>
              <a:t> der </a:t>
            </a:r>
            <a:r>
              <a:rPr lang="en-US" dirty="0" err="1" smtClean="0">
                <a:cs typeface="+mn-cs"/>
              </a:rPr>
              <a:t>Sequenz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im</a:t>
            </a:r>
            <a:r>
              <a:rPr lang="en-US" dirty="0" smtClean="0">
                <a:cs typeface="+mn-cs"/>
              </a:rPr>
              <a:t> </a:t>
            </a:r>
            <a:r>
              <a:rPr lang="en-US" dirty="0" smtClean="0">
                <a:solidFill>
                  <a:schemeClr val="accent2"/>
                </a:solidFill>
                <a:cs typeface="+mn-cs"/>
              </a:rPr>
              <a:t>worst-case </a:t>
            </a:r>
            <a:r>
              <a:rPr lang="en-US" dirty="0" smtClean="0">
                <a:cs typeface="+mn-cs"/>
              </a:rPr>
              <a:t>Fall (</a:t>
            </a:r>
            <a:r>
              <a:rPr lang="en-US" dirty="0" err="1" smtClean="0">
                <a:cs typeface="+mn-cs"/>
              </a:rPr>
              <a:t>teuerste</a:t>
            </a:r>
            <a:r>
              <a:rPr lang="en-US" dirty="0" smtClean="0">
                <a:cs typeface="+mn-cs"/>
              </a:rPr>
              <a:t> </a:t>
            </a:r>
            <a:r>
              <a:rPr lang="en-US" b="1" dirty="0" err="1" smtClean="0">
                <a:cs typeface="+mn-cs"/>
              </a:rPr>
              <a:t>Folge</a:t>
            </a:r>
            <a:r>
              <a:rPr lang="en-US" dirty="0" smtClean="0">
                <a:cs typeface="+mn-cs"/>
              </a:rPr>
              <a:t>)</a:t>
            </a:r>
          </a:p>
        </p:txBody>
      </p:sp>
      <p:sp>
        <p:nvSpPr>
          <p:cNvPr id="2" name="Rechteck 1"/>
          <p:cNvSpPr/>
          <p:nvPr/>
        </p:nvSpPr>
        <p:spPr>
          <a:xfrm>
            <a:off x="2664296" y="6207695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100" dirty="0">
                <a:solidFill>
                  <a:srgbClr val="0000FF"/>
                </a:solidFill>
              </a:rPr>
              <a:t>Robert </a:t>
            </a:r>
            <a:r>
              <a:rPr lang="de-DE" sz="1100" dirty="0" err="1" smtClean="0">
                <a:solidFill>
                  <a:srgbClr val="0000FF"/>
                </a:solidFill>
              </a:rPr>
              <a:t>Tarjan</a:t>
            </a:r>
            <a:r>
              <a:rPr lang="de-DE" sz="1100" dirty="0" smtClean="0">
                <a:solidFill>
                  <a:srgbClr val="0000FF"/>
                </a:solidFill>
              </a:rPr>
              <a:t> , </a:t>
            </a:r>
            <a:r>
              <a:rPr lang="de-DE" sz="1100" dirty="0" err="1">
                <a:solidFill>
                  <a:srgbClr val="0000FF"/>
                </a:solidFill>
              </a:rPr>
              <a:t>Amortized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Computational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Complexity</a:t>
            </a:r>
            <a:r>
              <a:rPr lang="de-DE" sz="1100" dirty="0">
                <a:solidFill>
                  <a:srgbClr val="0000FF"/>
                </a:solidFill>
              </a:rPr>
              <a:t>, </a:t>
            </a:r>
            <a:r>
              <a:rPr lang="de-DE" sz="1100" dirty="0" smtClean="0">
                <a:solidFill>
                  <a:srgbClr val="0000FF"/>
                </a:solidFill>
              </a:rPr>
              <a:t/>
            </a:r>
            <a:br>
              <a:rPr lang="de-DE" sz="1100" dirty="0" smtClean="0">
                <a:solidFill>
                  <a:srgbClr val="0000FF"/>
                </a:solidFill>
              </a:rPr>
            </a:br>
            <a:r>
              <a:rPr lang="de-DE" sz="1100" dirty="0" smtClean="0">
                <a:solidFill>
                  <a:srgbClr val="0000FF"/>
                </a:solidFill>
              </a:rPr>
              <a:t>SIAM</a:t>
            </a:r>
            <a:r>
              <a:rPr lang="de-DE" sz="1100" dirty="0">
                <a:solidFill>
                  <a:srgbClr val="0000FF"/>
                </a:solidFill>
              </a:rPr>
              <a:t>. J. on </a:t>
            </a:r>
            <a:r>
              <a:rPr lang="de-DE" sz="1100" dirty="0" err="1">
                <a:solidFill>
                  <a:srgbClr val="0000FF"/>
                </a:solidFill>
              </a:rPr>
              <a:t>Algebraic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and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Discrete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Methods</a:t>
            </a:r>
            <a:r>
              <a:rPr lang="de-DE" sz="1100" dirty="0">
                <a:solidFill>
                  <a:srgbClr val="0000FF"/>
                </a:solidFill>
              </a:rPr>
              <a:t>, 6(2), S. 306–318, </a:t>
            </a:r>
            <a:r>
              <a:rPr lang="de-DE" sz="1100" b="1" dirty="0">
                <a:solidFill>
                  <a:srgbClr val="FF0000"/>
                </a:solidFill>
              </a:rPr>
              <a:t>1985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3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30276-87D7-2846-BD71-84263D0795D0}" type="slidenum">
              <a:rPr lang="de-DE"/>
              <a:pPr>
                <a:defRPr/>
              </a:pPr>
              <a:t>64</a:t>
            </a:fld>
            <a:endParaRPr lang="de-DE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>
                <a:cs typeface="+mj-cs"/>
              </a:rPr>
              <a:t>Amortisierte Analyse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507413" cy="4968875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 smtClean="0">
                <a:solidFill>
                  <a:schemeClr val="hlink"/>
                </a:solidFill>
                <a:cs typeface="+mn-cs"/>
              </a:rPr>
              <a:t>S</a:t>
            </a:r>
            <a:r>
              <a:rPr lang="de-DE" dirty="0" smtClean="0">
                <a:cs typeface="+mn-cs"/>
              </a:rPr>
              <a:t>: Zustandsraum einer Datenstruktur</a:t>
            </a:r>
          </a:p>
          <a:p>
            <a:pPr eaLnBrk="1" hangingPunct="1">
              <a:defRPr/>
            </a:pPr>
            <a:r>
              <a:rPr lang="de-DE" dirty="0" smtClean="0">
                <a:solidFill>
                  <a:schemeClr val="hlink"/>
                </a:solidFill>
                <a:cs typeface="+mn-cs"/>
              </a:rPr>
              <a:t>F</a:t>
            </a:r>
            <a:r>
              <a:rPr lang="de-DE" dirty="0" smtClean="0">
                <a:cs typeface="+mn-cs"/>
              </a:rPr>
              <a:t>: beliebige Folge von Operationen 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&lt;Op</a:t>
            </a:r>
            <a:r>
              <a:rPr lang="de-DE" sz="2400" baseline="-25000" dirty="0" smtClean="0">
                <a:solidFill>
                  <a:schemeClr val="hlink"/>
                </a:solidFill>
                <a:cs typeface="+mn-cs"/>
              </a:rPr>
              <a:t>1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, Op</a:t>
            </a:r>
            <a:r>
              <a:rPr lang="de-DE" sz="2400" baseline="-25000" dirty="0" smtClean="0">
                <a:solidFill>
                  <a:schemeClr val="hlink"/>
                </a:solidFill>
                <a:cs typeface="+mn-cs"/>
              </a:rPr>
              <a:t>2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, Op</a:t>
            </a:r>
            <a:r>
              <a:rPr lang="de-DE" sz="2400" baseline="-25000" dirty="0" smtClean="0">
                <a:solidFill>
                  <a:schemeClr val="hlink"/>
                </a:solidFill>
                <a:cs typeface="+mn-cs"/>
              </a:rPr>
              <a:t>3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,…,</a:t>
            </a:r>
            <a:r>
              <a:rPr lang="de-DE" sz="2400" dirty="0" err="1" smtClean="0">
                <a:solidFill>
                  <a:schemeClr val="hlink"/>
                </a:solidFill>
                <a:cs typeface="+mn-cs"/>
              </a:rPr>
              <a:t>Op</a:t>
            </a:r>
            <a:r>
              <a:rPr lang="de-DE" sz="2400" baseline="-25000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sz="2400" dirty="0" smtClean="0">
                <a:solidFill>
                  <a:schemeClr val="hlink"/>
                </a:solidFill>
                <a:cs typeface="+mn-cs"/>
              </a:rPr>
              <a:t>&gt;</a:t>
            </a:r>
          </a:p>
          <a:p>
            <a:pPr eaLnBrk="1" hangingPunct="1">
              <a:defRPr/>
            </a:pPr>
            <a:r>
              <a:rPr lang="de-DE" dirty="0" smtClean="0">
                <a:solidFill>
                  <a:schemeClr val="hlink"/>
                </a:solidFill>
                <a:cs typeface="+mn-cs"/>
              </a:rPr>
              <a:t>s</a:t>
            </a:r>
            <a:r>
              <a:rPr lang="de-DE" baseline="-25000" dirty="0" smtClean="0">
                <a:solidFill>
                  <a:schemeClr val="hlink"/>
                </a:solidFill>
                <a:cs typeface="+mn-cs"/>
              </a:rPr>
              <a:t>0</a:t>
            </a:r>
            <a:r>
              <a:rPr lang="de-DE" dirty="0" smtClean="0">
                <a:cs typeface="+mn-cs"/>
              </a:rPr>
              <a:t>: Anfangszustand der Datenstruktur</a:t>
            </a:r>
          </a:p>
          <a:p>
            <a:pPr eaLnBrk="1" hangingPunct="1">
              <a:defRPr/>
            </a:pPr>
            <a:endParaRPr lang="de-DE" dirty="0" smtClean="0">
              <a:cs typeface="+mn-cs"/>
            </a:endParaRPr>
          </a:p>
          <a:p>
            <a:pPr eaLnBrk="1" hangingPunct="1">
              <a:defRPr/>
            </a:pPr>
            <a:endParaRPr lang="de-DE" dirty="0" smtClean="0">
              <a:cs typeface="+mn-cs"/>
            </a:endParaRPr>
          </a:p>
          <a:p>
            <a:pPr eaLnBrk="1" hangingPunct="1">
              <a:defRPr/>
            </a:pPr>
            <a:endParaRPr lang="de-DE" dirty="0" smtClean="0">
              <a:cs typeface="+mn-cs"/>
            </a:endParaRPr>
          </a:p>
          <a:p>
            <a:pPr eaLnBrk="1" hangingPunct="1">
              <a:defRPr/>
            </a:pPr>
            <a:r>
              <a:rPr lang="de-DE" dirty="0" smtClean="0">
                <a:cs typeface="+mn-cs"/>
              </a:rPr>
              <a:t>Zeitaufwand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T(F) = </a:t>
            </a:r>
            <a:r>
              <a:rPr lang="de-DE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𝛴</a:t>
            </a:r>
            <a:r>
              <a:rPr lang="de-DE" baseline="-25000" dirty="0" smtClean="0">
                <a:solidFill>
                  <a:schemeClr val="hlink"/>
                </a:solidFill>
                <a:cs typeface="+mn-cs"/>
                <a:sym typeface="Symbol" charset="0"/>
              </a:rPr>
              <a:t>i=1</a:t>
            </a:r>
            <a:r>
              <a:rPr lang="de-DE" baseline="30000" dirty="0" smtClean="0">
                <a:solidFill>
                  <a:schemeClr val="hlink"/>
                </a:solidFill>
                <a:cs typeface="+mn-cs"/>
                <a:sym typeface="Symbol" charset="0"/>
              </a:rPr>
              <a:t>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T</a:t>
            </a:r>
            <a:r>
              <a:rPr lang="de-DE" baseline="-25000" dirty="0" err="1" smtClean="0">
                <a:solidFill>
                  <a:schemeClr val="hlink"/>
                </a:solidFill>
                <a:cs typeface="+mn-cs"/>
              </a:rPr>
              <a:t>Op</a:t>
            </a:r>
            <a:r>
              <a:rPr lang="de-DE" baseline="-50000" dirty="0" err="1" smtClean="0">
                <a:solidFill>
                  <a:schemeClr val="hlink"/>
                </a:solidFill>
                <a:cs typeface="+mn-cs"/>
              </a:rPr>
              <a:t>i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(s</a:t>
            </a:r>
            <a:r>
              <a:rPr lang="de-DE" baseline="-25000" dirty="0" smtClean="0">
                <a:solidFill>
                  <a:schemeClr val="hlink"/>
                </a:solidFill>
                <a:cs typeface="+mn-cs"/>
              </a:rPr>
              <a:t>i-1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)</a:t>
            </a:r>
          </a:p>
        </p:txBody>
      </p:sp>
      <p:sp>
        <p:nvSpPr>
          <p:cNvPr id="210948" name="Text Box 4"/>
          <p:cNvSpPr txBox="1">
            <a:spLocks noChangeArrowheads="1"/>
          </p:cNvSpPr>
          <p:nvPr/>
        </p:nvSpPr>
        <p:spPr bwMode="auto">
          <a:xfrm>
            <a:off x="1476375" y="3212406"/>
            <a:ext cx="449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chemeClr val="hlink"/>
                </a:solidFill>
                <a:cs typeface="Arial" charset="0"/>
              </a:rPr>
              <a:t>s</a:t>
            </a:r>
            <a:r>
              <a:rPr lang="de-DE" sz="2400" baseline="-25000">
                <a:solidFill>
                  <a:schemeClr val="hlink"/>
                </a:solidFill>
                <a:cs typeface="Arial" charset="0"/>
              </a:rPr>
              <a:t>0</a:t>
            </a:r>
          </a:p>
        </p:txBody>
      </p:sp>
      <p:sp>
        <p:nvSpPr>
          <p:cNvPr id="210949" name="Line 5"/>
          <p:cNvSpPr>
            <a:spLocks noChangeShapeType="1"/>
          </p:cNvSpPr>
          <p:nvPr/>
        </p:nvSpPr>
        <p:spPr bwMode="auto">
          <a:xfrm>
            <a:off x="1979613" y="349974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0950" name="Text Box 6"/>
          <p:cNvSpPr txBox="1">
            <a:spLocks noChangeArrowheads="1"/>
          </p:cNvSpPr>
          <p:nvPr/>
        </p:nvSpPr>
        <p:spPr bwMode="auto">
          <a:xfrm>
            <a:off x="2051050" y="3140968"/>
            <a:ext cx="573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solidFill>
                  <a:schemeClr val="hlink"/>
                </a:solidFill>
                <a:cs typeface="Arial" charset="0"/>
              </a:rPr>
              <a:t>Op</a:t>
            </a:r>
            <a:r>
              <a:rPr lang="de-DE" baseline="-25000">
                <a:solidFill>
                  <a:schemeClr val="hlink"/>
                </a:solidFill>
                <a:cs typeface="Arial" charset="0"/>
              </a:rPr>
              <a:t>1</a:t>
            </a:r>
          </a:p>
        </p:txBody>
      </p:sp>
      <p:sp>
        <p:nvSpPr>
          <p:cNvPr id="210951" name="Text Box 7"/>
          <p:cNvSpPr txBox="1">
            <a:spLocks noChangeArrowheads="1"/>
          </p:cNvSpPr>
          <p:nvPr/>
        </p:nvSpPr>
        <p:spPr bwMode="auto">
          <a:xfrm>
            <a:off x="2771775" y="3212406"/>
            <a:ext cx="449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chemeClr val="hlink"/>
                </a:solidFill>
                <a:cs typeface="Arial" charset="0"/>
              </a:rPr>
              <a:t>s</a:t>
            </a:r>
            <a:r>
              <a:rPr lang="de-DE" sz="2400" baseline="-25000">
                <a:solidFill>
                  <a:schemeClr val="hlink"/>
                </a:solidFill>
                <a:cs typeface="Arial" charset="0"/>
              </a:rPr>
              <a:t>1</a:t>
            </a:r>
          </a:p>
        </p:txBody>
      </p:sp>
      <p:sp>
        <p:nvSpPr>
          <p:cNvPr id="210952" name="Line 8"/>
          <p:cNvSpPr>
            <a:spLocks noChangeShapeType="1"/>
          </p:cNvSpPr>
          <p:nvPr/>
        </p:nvSpPr>
        <p:spPr bwMode="auto">
          <a:xfrm>
            <a:off x="3275013" y="349974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0953" name="Text Box 9"/>
          <p:cNvSpPr txBox="1">
            <a:spLocks noChangeArrowheads="1"/>
          </p:cNvSpPr>
          <p:nvPr/>
        </p:nvSpPr>
        <p:spPr bwMode="auto">
          <a:xfrm>
            <a:off x="3346450" y="3140968"/>
            <a:ext cx="573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solidFill>
                  <a:schemeClr val="hlink"/>
                </a:solidFill>
                <a:cs typeface="Arial" charset="0"/>
              </a:rPr>
              <a:t>Op</a:t>
            </a:r>
            <a:r>
              <a:rPr lang="de-DE" baseline="-25000">
                <a:solidFill>
                  <a:schemeClr val="hlink"/>
                </a:solidFill>
                <a:cs typeface="Arial" charset="0"/>
              </a:rPr>
              <a:t>2</a:t>
            </a:r>
          </a:p>
        </p:txBody>
      </p:sp>
      <p:sp>
        <p:nvSpPr>
          <p:cNvPr id="210954" name="Text Box 10"/>
          <p:cNvSpPr txBox="1">
            <a:spLocks noChangeArrowheads="1"/>
          </p:cNvSpPr>
          <p:nvPr/>
        </p:nvSpPr>
        <p:spPr bwMode="auto">
          <a:xfrm>
            <a:off x="4067175" y="3212406"/>
            <a:ext cx="449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chemeClr val="hlink"/>
                </a:solidFill>
                <a:cs typeface="Arial" charset="0"/>
              </a:rPr>
              <a:t>s</a:t>
            </a:r>
            <a:r>
              <a:rPr lang="de-DE" sz="2400" baseline="-25000">
                <a:solidFill>
                  <a:schemeClr val="hlink"/>
                </a:solidFill>
                <a:cs typeface="Arial" charset="0"/>
              </a:rPr>
              <a:t>2</a:t>
            </a:r>
          </a:p>
        </p:txBody>
      </p:sp>
      <p:sp>
        <p:nvSpPr>
          <p:cNvPr id="210955" name="Line 11"/>
          <p:cNvSpPr>
            <a:spLocks noChangeShapeType="1"/>
          </p:cNvSpPr>
          <p:nvPr/>
        </p:nvSpPr>
        <p:spPr bwMode="auto">
          <a:xfrm>
            <a:off x="4570413" y="349974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0956" name="Text Box 12"/>
          <p:cNvSpPr txBox="1">
            <a:spLocks noChangeArrowheads="1"/>
          </p:cNvSpPr>
          <p:nvPr/>
        </p:nvSpPr>
        <p:spPr bwMode="auto">
          <a:xfrm>
            <a:off x="4641850" y="3140968"/>
            <a:ext cx="573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solidFill>
                  <a:schemeClr val="hlink"/>
                </a:solidFill>
                <a:cs typeface="Arial" charset="0"/>
              </a:rPr>
              <a:t>Op</a:t>
            </a:r>
            <a:r>
              <a:rPr lang="de-DE" baseline="-25000">
                <a:solidFill>
                  <a:schemeClr val="hlink"/>
                </a:solidFill>
                <a:cs typeface="Arial" charset="0"/>
              </a:rPr>
              <a:t>3</a:t>
            </a:r>
          </a:p>
        </p:txBody>
      </p:sp>
      <p:sp>
        <p:nvSpPr>
          <p:cNvPr id="210957" name="Text Box 13"/>
          <p:cNvSpPr txBox="1">
            <a:spLocks noChangeArrowheads="1"/>
          </p:cNvSpPr>
          <p:nvPr/>
        </p:nvSpPr>
        <p:spPr bwMode="auto">
          <a:xfrm>
            <a:off x="7165975" y="3212406"/>
            <a:ext cx="449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chemeClr val="hlink"/>
                </a:solidFill>
                <a:cs typeface="Arial" charset="0"/>
              </a:rPr>
              <a:t>s</a:t>
            </a:r>
            <a:r>
              <a:rPr lang="de-DE" sz="2400" baseline="-25000">
                <a:solidFill>
                  <a:schemeClr val="hlink"/>
                </a:solidFill>
                <a:cs typeface="Arial" charset="0"/>
              </a:rPr>
              <a:t>n</a:t>
            </a:r>
          </a:p>
        </p:txBody>
      </p:sp>
      <p:sp>
        <p:nvSpPr>
          <p:cNvPr id="210958" name="Line 14"/>
          <p:cNvSpPr>
            <a:spLocks noChangeShapeType="1"/>
          </p:cNvSpPr>
          <p:nvPr/>
        </p:nvSpPr>
        <p:spPr bwMode="auto">
          <a:xfrm>
            <a:off x="6372225" y="349974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0959" name="Text Box 15"/>
          <p:cNvSpPr txBox="1">
            <a:spLocks noChangeArrowheads="1"/>
          </p:cNvSpPr>
          <p:nvPr/>
        </p:nvSpPr>
        <p:spPr bwMode="auto">
          <a:xfrm>
            <a:off x="6443663" y="3140968"/>
            <a:ext cx="5730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solidFill>
                  <a:schemeClr val="hlink"/>
                </a:solidFill>
                <a:cs typeface="Arial" charset="0"/>
              </a:rPr>
              <a:t>Op</a:t>
            </a:r>
            <a:r>
              <a:rPr lang="de-DE" baseline="-25000">
                <a:solidFill>
                  <a:schemeClr val="hlink"/>
                </a:solidFill>
                <a:cs typeface="Arial" charset="0"/>
              </a:rPr>
              <a:t>n</a:t>
            </a:r>
          </a:p>
        </p:txBody>
      </p:sp>
      <p:sp>
        <p:nvSpPr>
          <p:cNvPr id="210960" name="Text Box 16"/>
          <p:cNvSpPr txBox="1">
            <a:spLocks noChangeArrowheads="1"/>
          </p:cNvSpPr>
          <p:nvPr/>
        </p:nvSpPr>
        <p:spPr bwMode="auto">
          <a:xfrm>
            <a:off x="5651500" y="3212406"/>
            <a:ext cx="573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Arial" charset="0"/>
              </a:rPr>
              <a:t>….</a:t>
            </a:r>
          </a:p>
        </p:txBody>
      </p:sp>
      <p:sp>
        <p:nvSpPr>
          <p:cNvPr id="18" name="Rechteck 17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F50C97-96C8-D845-987A-5573636DECB6}" type="slidenum">
              <a:rPr lang="de-DE"/>
              <a:pPr>
                <a:defRPr/>
              </a:pPr>
              <a:t>65</a:t>
            </a:fld>
            <a:endParaRPr lang="de-DE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>
                <a:cs typeface="+mj-cs"/>
              </a:rPr>
              <a:t>Amortisierte Analyse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96975"/>
            <a:ext cx="8507413" cy="4968875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de-DE" dirty="0" smtClean="0">
                <a:cs typeface="+mn-cs"/>
              </a:rPr>
              <a:t>Zeitaufwand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T(F) = </a:t>
            </a:r>
            <a:r>
              <a:rPr lang="de-DE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𝛴</a:t>
            </a:r>
            <a:r>
              <a:rPr lang="de-DE" baseline="-25000" dirty="0" smtClean="0">
                <a:solidFill>
                  <a:schemeClr val="hlink"/>
                </a:solidFill>
                <a:cs typeface="+mn-cs"/>
                <a:sym typeface="Symbol" charset="0"/>
              </a:rPr>
              <a:t>i=1</a:t>
            </a:r>
            <a:r>
              <a:rPr lang="de-DE" baseline="30000" dirty="0" smtClean="0">
                <a:solidFill>
                  <a:schemeClr val="hlink"/>
                </a:solidFill>
                <a:cs typeface="+mn-cs"/>
                <a:sym typeface="Symbol" charset="0"/>
              </a:rPr>
              <a:t>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T</a:t>
            </a:r>
            <a:r>
              <a:rPr lang="de-DE" baseline="-25000" dirty="0" err="1" smtClean="0">
                <a:solidFill>
                  <a:schemeClr val="hlink"/>
                </a:solidFill>
                <a:cs typeface="+mn-cs"/>
              </a:rPr>
              <a:t>Op</a:t>
            </a:r>
            <a:r>
              <a:rPr lang="de-DE" baseline="-50000" dirty="0" err="1" smtClean="0">
                <a:solidFill>
                  <a:schemeClr val="hlink"/>
                </a:solidFill>
                <a:cs typeface="+mn-cs"/>
              </a:rPr>
              <a:t>i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(s</a:t>
            </a:r>
            <a:r>
              <a:rPr lang="de-DE" baseline="-25000" dirty="0" smtClean="0">
                <a:solidFill>
                  <a:schemeClr val="hlink"/>
                </a:solidFill>
                <a:cs typeface="+mn-cs"/>
              </a:rPr>
              <a:t>i-1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)</a:t>
            </a:r>
          </a:p>
          <a:p>
            <a:pPr marL="0" indent="0" eaLnBrk="1" hangingPunct="1">
              <a:buNone/>
              <a:defRPr/>
            </a:pPr>
            <a:endParaRPr lang="de-DE" sz="1600" dirty="0" smtClean="0"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de-DE" dirty="0" smtClean="0">
                <a:cs typeface="+mn-cs"/>
              </a:rPr>
              <a:t>Für den Zeitbedarf definieren wir eine Menge von Abschätzungsfunktionen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A</a:t>
            </a:r>
            <a:r>
              <a:rPr lang="de-DE" baseline="-25000" dirty="0" err="1" smtClean="0">
                <a:solidFill>
                  <a:schemeClr val="hlink"/>
                </a:solidFill>
              </a:rPr>
              <a:t>Op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(s),</a:t>
            </a:r>
            <a:r>
              <a:rPr lang="de-DE" dirty="0" smtClean="0">
                <a:cs typeface="+mn-cs"/>
              </a:rPr>
              <a:t> eine pro Operation </a:t>
            </a:r>
            <a:r>
              <a:rPr lang="de-DE" dirty="0" err="1" smtClean="0">
                <a:solidFill>
                  <a:schemeClr val="hlink"/>
                </a:solidFill>
              </a:rPr>
              <a:t>Op</a:t>
            </a:r>
            <a:r>
              <a:rPr lang="de-DE" dirty="0" smtClean="0">
                <a:cs typeface="+mn-cs"/>
              </a:rPr>
              <a:t/>
            </a:r>
            <a:br>
              <a:rPr lang="de-DE" dirty="0" smtClean="0">
                <a:cs typeface="+mn-cs"/>
              </a:rPr>
            </a:br>
            <a:r>
              <a:rPr lang="de-DE" dirty="0" smtClean="0">
                <a:cs typeface="+mn-cs"/>
              </a:rPr>
              <a:t/>
            </a:r>
            <a:br>
              <a:rPr lang="de-DE" dirty="0" smtClean="0">
                <a:cs typeface="+mn-cs"/>
              </a:rPr>
            </a:br>
            <a:r>
              <a:rPr lang="de-DE" dirty="0" smtClean="0">
                <a:cs typeface="+mn-cs"/>
              </a:rPr>
              <a:t>Die Menge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{ </a:t>
            </a:r>
            <a:r>
              <a:rPr lang="de-DE" dirty="0" smtClean="0">
                <a:solidFill>
                  <a:schemeClr val="hlink"/>
                </a:solidFill>
              </a:rPr>
              <a:t>A</a:t>
            </a:r>
            <a:r>
              <a:rPr lang="de-DE" baseline="-25000" dirty="0" smtClean="0">
                <a:solidFill>
                  <a:schemeClr val="hlink"/>
                </a:solidFill>
              </a:rPr>
              <a:t>X</a:t>
            </a:r>
            <a:r>
              <a:rPr lang="de-DE" dirty="0" smtClean="0">
                <a:solidFill>
                  <a:schemeClr val="hlink"/>
                </a:solidFill>
              </a:rPr>
              <a:t>(s) | </a:t>
            </a:r>
            <a:r>
              <a:rPr lang="de-DE" dirty="0">
                <a:solidFill>
                  <a:schemeClr val="hlink"/>
                </a:solidFill>
              </a:rPr>
              <a:t>X ∈ {Op</a:t>
            </a:r>
            <a:r>
              <a:rPr lang="de-DE" baseline="-25000" dirty="0">
                <a:solidFill>
                  <a:schemeClr val="hlink"/>
                </a:solidFill>
              </a:rPr>
              <a:t>1</a:t>
            </a:r>
            <a:r>
              <a:rPr lang="de-DE" dirty="0">
                <a:solidFill>
                  <a:schemeClr val="hlink"/>
                </a:solidFill>
              </a:rPr>
              <a:t>, Op</a:t>
            </a:r>
            <a:r>
              <a:rPr lang="de-DE" baseline="-25000" dirty="0">
                <a:solidFill>
                  <a:schemeClr val="hlink"/>
                </a:solidFill>
              </a:rPr>
              <a:t>2</a:t>
            </a:r>
            <a:r>
              <a:rPr lang="de-DE" dirty="0">
                <a:solidFill>
                  <a:schemeClr val="hlink"/>
                </a:solidFill>
              </a:rPr>
              <a:t>, Op</a:t>
            </a:r>
            <a:r>
              <a:rPr lang="de-DE" baseline="-25000" dirty="0">
                <a:solidFill>
                  <a:schemeClr val="hlink"/>
                </a:solidFill>
              </a:rPr>
              <a:t>3</a:t>
            </a:r>
            <a:r>
              <a:rPr lang="de-DE" dirty="0">
                <a:solidFill>
                  <a:schemeClr val="hlink"/>
                </a:solidFill>
              </a:rPr>
              <a:t>,…,</a:t>
            </a:r>
            <a:r>
              <a:rPr lang="de-DE" dirty="0" err="1">
                <a:solidFill>
                  <a:schemeClr val="hlink"/>
                </a:solidFill>
              </a:rPr>
              <a:t>Op</a:t>
            </a:r>
            <a:r>
              <a:rPr lang="de-DE" baseline="-25000" dirty="0" err="1">
                <a:solidFill>
                  <a:schemeClr val="hlink"/>
                </a:solidFill>
              </a:rPr>
              <a:t>n</a:t>
            </a:r>
            <a:r>
              <a:rPr lang="de-DE" dirty="0" smtClean="0">
                <a:solidFill>
                  <a:schemeClr val="hlink"/>
                </a:solidFill>
              </a:rPr>
              <a:t>}</a:t>
            </a:r>
            <a:r>
              <a:rPr lang="de-DE" dirty="0" smtClean="0">
                <a:cs typeface="+mn-cs"/>
              </a:rPr>
              <a:t> </a:t>
            </a:r>
            <a:br>
              <a:rPr lang="de-DE" dirty="0" smtClean="0">
                <a:cs typeface="+mn-cs"/>
              </a:rPr>
            </a:br>
            <a:r>
              <a:rPr lang="de-DE" dirty="0" smtClean="0">
                <a:cs typeface="+mn-cs"/>
              </a:rPr>
              <a:t>heißt </a:t>
            </a:r>
            <a:r>
              <a:rPr lang="de-DE" dirty="0" smtClean="0">
                <a:solidFill>
                  <a:srgbClr val="FF0000"/>
                </a:solidFill>
                <a:cs typeface="+mn-cs"/>
              </a:rPr>
              <a:t>Familie amortisierter Zeitschranken</a:t>
            </a:r>
            <a:r>
              <a:rPr lang="de-DE" dirty="0" smtClean="0">
                <a:cs typeface="+mn-cs"/>
              </a:rPr>
              <a:t> falls für jede Sequenz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F</a:t>
            </a:r>
            <a:r>
              <a:rPr lang="de-DE" dirty="0" smtClean="0">
                <a:cs typeface="+mn-cs"/>
              </a:rPr>
              <a:t> von Operationen gilt</a:t>
            </a:r>
            <a:br>
              <a:rPr lang="de-DE" dirty="0" smtClean="0">
                <a:cs typeface="+mn-cs"/>
              </a:rPr>
            </a:br>
            <a:r>
              <a:rPr lang="de-DE" sz="1600" dirty="0" smtClean="0">
                <a:cs typeface="+mn-cs"/>
              </a:rPr>
              <a:t/>
            </a:r>
            <a:br>
              <a:rPr lang="de-DE" sz="1600" dirty="0" smtClean="0">
                <a:cs typeface="+mn-cs"/>
              </a:rPr>
            </a:br>
            <a:r>
              <a:rPr lang="de-DE" dirty="0" smtClean="0">
                <a:cs typeface="+mn-cs"/>
              </a:rPr>
              <a:t>      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T(F) ≤ A(F) := c + </a:t>
            </a:r>
            <a:r>
              <a:rPr lang="de-DE" dirty="0" smtClean="0">
                <a:solidFill>
                  <a:schemeClr val="hlink"/>
                </a:solidFill>
                <a:latin typeface="Symbol" charset="0"/>
                <a:sym typeface="Symbol" charset="0"/>
              </a:rPr>
              <a:t>𝛴 </a:t>
            </a:r>
            <a:r>
              <a:rPr lang="de-DE" baseline="-25000" dirty="0" smtClean="0">
                <a:solidFill>
                  <a:schemeClr val="hlink"/>
                </a:solidFill>
                <a:cs typeface="+mn-cs"/>
                <a:sym typeface="Symbol" charset="0"/>
              </a:rPr>
              <a:t>i=1</a:t>
            </a:r>
            <a:r>
              <a:rPr lang="de-DE" baseline="30000" dirty="0" smtClean="0">
                <a:solidFill>
                  <a:schemeClr val="hlink"/>
                </a:solidFill>
                <a:cs typeface="+mn-cs"/>
                <a:sym typeface="Symbol" charset="0"/>
              </a:rPr>
              <a:t>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A</a:t>
            </a:r>
            <a:r>
              <a:rPr lang="de-DE" baseline="-25000" dirty="0" err="1" smtClean="0">
                <a:solidFill>
                  <a:schemeClr val="hlink"/>
                </a:solidFill>
                <a:cs typeface="+mn-cs"/>
              </a:rPr>
              <a:t>Op</a:t>
            </a:r>
            <a:r>
              <a:rPr lang="de-DE" baseline="-50000" dirty="0" err="1" smtClean="0">
                <a:solidFill>
                  <a:schemeClr val="hlink"/>
                </a:solidFill>
                <a:cs typeface="+mn-cs"/>
              </a:rPr>
              <a:t>i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(s</a:t>
            </a:r>
            <a:r>
              <a:rPr lang="de-DE" baseline="-25000" dirty="0" smtClean="0">
                <a:solidFill>
                  <a:schemeClr val="hlink"/>
                </a:solidFill>
                <a:cs typeface="+mn-cs"/>
              </a:rPr>
              <a:t>i-1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)</a:t>
            </a:r>
            <a:br>
              <a:rPr lang="de-DE" dirty="0" smtClean="0">
                <a:solidFill>
                  <a:schemeClr val="hlink"/>
                </a:solidFill>
                <a:cs typeface="+mn-cs"/>
              </a:rPr>
            </a:br>
            <a:r>
              <a:rPr lang="de-DE" sz="1600" dirty="0" smtClean="0">
                <a:solidFill>
                  <a:schemeClr val="hlink"/>
                </a:solidFill>
                <a:cs typeface="+mn-cs"/>
              </a:rPr>
              <a:t/>
            </a:r>
            <a:br>
              <a:rPr lang="de-DE" sz="1600" dirty="0" smtClean="0">
                <a:solidFill>
                  <a:schemeClr val="hlink"/>
                </a:solidFill>
                <a:cs typeface="+mn-cs"/>
              </a:rPr>
            </a:br>
            <a:r>
              <a:rPr lang="de-DE" dirty="0" smtClean="0">
                <a:cs typeface="+mn-cs"/>
              </a:rPr>
              <a:t>für eine Konstante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 c </a:t>
            </a:r>
            <a:r>
              <a:rPr lang="de-DE" dirty="0" smtClean="0">
                <a:cs typeface="+mn-cs"/>
              </a:rPr>
              <a:t>unabhängig von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 F</a:t>
            </a:r>
          </a:p>
        </p:txBody>
      </p:sp>
      <p:sp>
        <p:nvSpPr>
          <p:cNvPr id="5" name="Rechteck 4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0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96280D-F08C-E845-A422-2D895EA1C02B}" type="slidenum">
              <a:rPr lang="de-DE"/>
              <a:pPr>
                <a:defRPr/>
              </a:pPr>
              <a:t>66</a:t>
            </a:fld>
            <a:endParaRPr lang="de-DE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>
                <a:cs typeface="+mj-cs"/>
              </a:rPr>
              <a:t>Amortisierte Analyse: Potentialmethode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  <a:defRPr/>
            </a:pPr>
            <a:r>
              <a:rPr lang="de-DE" dirty="0" smtClean="0">
                <a:solidFill>
                  <a:schemeClr val="accent2"/>
                </a:solidFill>
                <a:cs typeface="+mn-cs"/>
              </a:rPr>
              <a:t>Behauptung:</a:t>
            </a:r>
            <a:r>
              <a:rPr lang="de-DE" dirty="0" smtClean="0">
                <a:cs typeface="+mn-cs"/>
              </a:rPr>
              <a:t> Sei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S</a:t>
            </a:r>
            <a:r>
              <a:rPr lang="de-DE" dirty="0" smtClean="0">
                <a:cs typeface="+mn-cs"/>
              </a:rPr>
              <a:t> der Zustandsraum einer Datenstruktur, sei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s</a:t>
            </a:r>
            <a:r>
              <a:rPr lang="de-DE" baseline="-25000" dirty="0" smtClean="0">
                <a:solidFill>
                  <a:schemeClr val="hlink"/>
                </a:solidFill>
                <a:cs typeface="+mn-cs"/>
              </a:rPr>
              <a:t>0</a:t>
            </a:r>
            <a:r>
              <a:rPr lang="de-DE" dirty="0" smtClean="0">
                <a:cs typeface="+mn-cs"/>
              </a:rPr>
              <a:t> der Anfangszustand und sei </a:t>
            </a:r>
            <a:r>
              <a:rPr lang="de-DE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𝜙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:S </a:t>
            </a:r>
            <a:r>
              <a:rPr lang="en-US" dirty="0" smtClean="0">
                <a:solidFill>
                  <a:schemeClr val="hlink"/>
                </a:solidFill>
                <a:latin typeface="cmsy10" charset="0"/>
                <a:cs typeface="+mn-cs"/>
              </a:rPr>
              <a:t>→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 R</a:t>
            </a:r>
            <a:r>
              <a:rPr lang="de-DE" baseline="-25000" dirty="0">
                <a:solidFill>
                  <a:schemeClr val="hlink"/>
                </a:solidFill>
              </a:rPr>
              <a:t>≥</a:t>
            </a:r>
            <a:r>
              <a:rPr lang="de-DE" baseline="-25000" dirty="0" smtClean="0">
                <a:solidFill>
                  <a:schemeClr val="hlink"/>
                </a:solidFill>
                <a:cs typeface="+mn-cs"/>
              </a:rPr>
              <a:t>0</a:t>
            </a:r>
            <a:r>
              <a:rPr lang="de-DE" dirty="0" smtClean="0">
                <a:cs typeface="+mn-cs"/>
              </a:rPr>
              <a:t> eine nichtnegative Funktion. </a:t>
            </a:r>
            <a:br>
              <a:rPr lang="de-DE" dirty="0" smtClean="0">
                <a:cs typeface="+mn-cs"/>
              </a:rPr>
            </a:br>
            <a:r>
              <a:rPr lang="de-DE" dirty="0" smtClean="0">
                <a:cs typeface="+mn-cs"/>
              </a:rPr>
              <a:t/>
            </a:r>
            <a:br>
              <a:rPr lang="de-DE" dirty="0" smtClean="0">
                <a:cs typeface="+mn-cs"/>
              </a:rPr>
            </a:br>
            <a:r>
              <a:rPr lang="de-DE" dirty="0" smtClean="0">
                <a:solidFill>
                  <a:schemeClr val="hlink"/>
                </a:solidFill>
                <a:latin typeface="Symbol" charset="0"/>
                <a:sym typeface="Symbol" charset="0"/>
              </a:rPr>
              <a:t>𝜙 </a:t>
            </a:r>
            <a:r>
              <a:rPr lang="de-DE" dirty="0">
                <a:solidFill>
                  <a:schemeClr val="hlink"/>
                </a:solidFill>
              </a:rPr>
              <a:t>: S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→</a:t>
            </a:r>
            <a:r>
              <a:rPr lang="de-DE" dirty="0">
                <a:solidFill>
                  <a:schemeClr val="hlink"/>
                </a:solidFill>
              </a:rPr>
              <a:t> R</a:t>
            </a:r>
            <a:r>
              <a:rPr lang="de-DE" baseline="-25000" dirty="0">
                <a:solidFill>
                  <a:schemeClr val="hlink"/>
                </a:solidFill>
              </a:rPr>
              <a:t>≥0</a:t>
            </a:r>
            <a:r>
              <a:rPr lang="de-DE" dirty="0"/>
              <a:t> wird auch </a:t>
            </a:r>
            <a:r>
              <a:rPr lang="de-DE" dirty="0">
                <a:solidFill>
                  <a:srgbClr val="FF0000"/>
                </a:solidFill>
              </a:rPr>
              <a:t>Potential</a:t>
            </a:r>
            <a:r>
              <a:rPr lang="de-DE" dirty="0"/>
              <a:t> genannt.</a:t>
            </a:r>
          </a:p>
          <a:p>
            <a:pPr eaLnBrk="1" hangingPunct="1">
              <a:buFontTx/>
              <a:buNone/>
              <a:defRPr/>
            </a:pPr>
            <a:r>
              <a:rPr lang="de-DE" dirty="0" smtClean="0">
                <a:cs typeface="+mn-cs"/>
              </a:rPr>
              <a:t/>
            </a:r>
            <a:br>
              <a:rPr lang="de-DE" dirty="0" smtClean="0">
                <a:cs typeface="+mn-cs"/>
              </a:rPr>
            </a:br>
            <a:r>
              <a:rPr lang="de-DE" dirty="0" smtClean="0">
                <a:cs typeface="+mn-cs"/>
              </a:rPr>
              <a:t>Für eine Operation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X</a:t>
            </a:r>
            <a:r>
              <a:rPr lang="de-DE" dirty="0" smtClean="0">
                <a:cs typeface="+mn-cs"/>
              </a:rPr>
              <a:t> und einen Zustand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s</a:t>
            </a:r>
            <a:r>
              <a:rPr lang="de-DE" dirty="0" smtClean="0">
                <a:cs typeface="+mn-cs"/>
              </a:rPr>
              <a:t> mit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s </a:t>
            </a:r>
            <a:r>
              <a:rPr lang="en-US" dirty="0" smtClean="0">
                <a:solidFill>
                  <a:schemeClr val="hlink"/>
                </a:solidFill>
                <a:latin typeface="cmsy10" charset="0"/>
                <a:cs typeface="+mn-cs"/>
              </a:rPr>
              <a:t>→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 err="1" smtClean="0">
                <a:solidFill>
                  <a:schemeClr val="hlink"/>
                </a:solidFill>
                <a:cs typeface="+mn-cs"/>
              </a:rPr>
              <a:t>s‘</a:t>
            </a:r>
            <a:r>
              <a:rPr lang="de-DE" dirty="0" smtClean="0">
                <a:cs typeface="+mn-cs"/>
              </a:rPr>
              <a:t> definiere </a:t>
            </a:r>
            <a:r>
              <a:rPr lang="de-DE" dirty="0">
                <a:solidFill>
                  <a:schemeClr val="hlink"/>
                </a:solidFill>
              </a:rPr>
              <a:t>A</a:t>
            </a:r>
            <a:r>
              <a:rPr lang="de-DE" baseline="-25000" dirty="0">
                <a:solidFill>
                  <a:schemeClr val="hlink"/>
                </a:solidFill>
              </a:rPr>
              <a:t>X</a:t>
            </a:r>
            <a:r>
              <a:rPr lang="de-DE" dirty="0">
                <a:solidFill>
                  <a:schemeClr val="hlink"/>
                </a:solidFill>
              </a:rPr>
              <a:t>(s)</a:t>
            </a:r>
            <a:r>
              <a:rPr lang="de-DE" dirty="0" smtClean="0">
                <a:cs typeface="+mn-cs"/>
              </a:rPr>
              <a:t> über die </a:t>
            </a:r>
            <a:r>
              <a:rPr lang="de-DE" dirty="0" smtClean="0">
                <a:solidFill>
                  <a:srgbClr val="FF0000"/>
                </a:solidFill>
                <a:cs typeface="+mn-cs"/>
              </a:rPr>
              <a:t>Potentialdifferenz:</a:t>
            </a:r>
            <a:r>
              <a:rPr lang="de-DE" sz="1600" dirty="0" smtClean="0">
                <a:cs typeface="+mn-cs"/>
              </a:rPr>
              <a:t/>
            </a:r>
            <a:br>
              <a:rPr lang="de-DE" sz="1600" dirty="0" smtClean="0">
                <a:cs typeface="+mn-cs"/>
              </a:rPr>
            </a:br>
            <a:r>
              <a:rPr lang="de-DE" dirty="0" smtClean="0">
                <a:cs typeface="+mn-cs"/>
              </a:rPr>
              <a:t>           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A</a:t>
            </a:r>
            <a:r>
              <a:rPr lang="de-DE" baseline="-25000" dirty="0" smtClean="0">
                <a:solidFill>
                  <a:schemeClr val="hlink"/>
                </a:solidFill>
                <a:cs typeface="+mn-cs"/>
              </a:rPr>
              <a:t>X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(s) := </a:t>
            </a:r>
            <a:r>
              <a:rPr lang="de-DE" dirty="0" smtClean="0">
                <a:solidFill>
                  <a:srgbClr val="FF0000"/>
                </a:solidFill>
                <a:latin typeface="Symbol" charset="0"/>
                <a:cs typeface="+mn-cs"/>
                <a:sym typeface="Symbol" charset="0"/>
              </a:rPr>
              <a:t>𝜙</a:t>
            </a:r>
            <a:r>
              <a:rPr lang="de-DE" dirty="0" smtClean="0">
                <a:solidFill>
                  <a:srgbClr val="FF0000"/>
                </a:solidFill>
                <a:cs typeface="+mn-cs"/>
              </a:rPr>
              <a:t>(</a:t>
            </a:r>
            <a:r>
              <a:rPr lang="de-DE" dirty="0" err="1" smtClean="0">
                <a:solidFill>
                  <a:srgbClr val="FF0000"/>
                </a:solidFill>
                <a:cs typeface="+mn-cs"/>
              </a:rPr>
              <a:t>s‘</a:t>
            </a:r>
            <a:r>
              <a:rPr lang="de-DE" dirty="0" smtClean="0">
                <a:solidFill>
                  <a:srgbClr val="FF0000"/>
                </a:solidFill>
                <a:cs typeface="+mn-cs"/>
              </a:rPr>
              <a:t>) - </a:t>
            </a:r>
            <a:r>
              <a:rPr lang="de-DE" dirty="0" smtClean="0">
                <a:solidFill>
                  <a:srgbClr val="FF0000"/>
                </a:solidFill>
                <a:latin typeface="Symbol" charset="0"/>
                <a:cs typeface="+mn-cs"/>
                <a:sym typeface="Symbol" charset="0"/>
              </a:rPr>
              <a:t>𝜙</a:t>
            </a:r>
            <a:r>
              <a:rPr lang="de-DE" dirty="0" smtClean="0">
                <a:solidFill>
                  <a:srgbClr val="FF0000"/>
                </a:solidFill>
                <a:cs typeface="+mn-cs"/>
              </a:rPr>
              <a:t>(s)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+ T</a:t>
            </a:r>
            <a:r>
              <a:rPr lang="de-DE" baseline="-25000" dirty="0" smtClean="0">
                <a:solidFill>
                  <a:schemeClr val="hlink"/>
                </a:solidFill>
                <a:cs typeface="+mn-cs"/>
              </a:rPr>
              <a:t>X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(s) := </a:t>
            </a:r>
            <a:r>
              <a:rPr lang="de-DE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D</a:t>
            </a:r>
            <a:r>
              <a:rPr lang="de-DE" dirty="0" smtClean="0">
                <a:solidFill>
                  <a:srgbClr val="FF0000"/>
                </a:solidFill>
                <a:latin typeface="Symbol" charset="0"/>
                <a:sym typeface="Symbol" charset="0"/>
              </a:rPr>
              <a:t>𝜙</a:t>
            </a:r>
            <a:r>
              <a:rPr lang="de-DE" dirty="0" smtClean="0">
                <a:solidFill>
                  <a:srgbClr val="FF0000"/>
                </a:solidFill>
              </a:rPr>
              <a:t>(</a:t>
            </a:r>
            <a:r>
              <a:rPr lang="de-DE" dirty="0">
                <a:solidFill>
                  <a:srgbClr val="FF0000"/>
                </a:solidFill>
              </a:rPr>
              <a:t>s)</a:t>
            </a:r>
            <a:r>
              <a:rPr lang="de-DE" sz="3200" dirty="0" smtClean="0">
                <a:solidFill>
                  <a:schemeClr val="hlink"/>
                </a:solidFill>
                <a:latin typeface="Symbol" charset="0"/>
                <a:sym typeface="Symbol" charset="0"/>
              </a:rPr>
              <a:t> </a:t>
            </a:r>
            <a:r>
              <a:rPr lang="de-DE" dirty="0">
                <a:solidFill>
                  <a:schemeClr val="hlink"/>
                </a:solidFill>
              </a:rPr>
              <a:t>+ T</a:t>
            </a:r>
            <a:r>
              <a:rPr lang="de-DE" baseline="-25000" dirty="0">
                <a:solidFill>
                  <a:schemeClr val="hlink"/>
                </a:solidFill>
              </a:rPr>
              <a:t>X</a:t>
            </a:r>
            <a:r>
              <a:rPr lang="de-DE" dirty="0">
                <a:solidFill>
                  <a:schemeClr val="hlink"/>
                </a:solidFill>
              </a:rPr>
              <a:t>(s</a:t>
            </a:r>
            <a:r>
              <a:rPr lang="de-DE" dirty="0" smtClean="0">
                <a:solidFill>
                  <a:schemeClr val="hlink"/>
                </a:solidFill>
              </a:rPr>
              <a:t>)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 smtClean="0">
                <a:cs typeface="+mn-cs"/>
              </a:rPr>
              <a:t/>
            </a:r>
            <a:br>
              <a:rPr lang="de-DE" dirty="0" smtClean="0">
                <a:cs typeface="+mn-cs"/>
              </a:rPr>
            </a:br>
            <a:r>
              <a:rPr lang="de-DE" dirty="0" smtClean="0">
                <a:cs typeface="+mn-cs"/>
              </a:rPr>
              <a:t> </a:t>
            </a:r>
            <a:r>
              <a:rPr lang="de-DE" sz="1600" dirty="0">
                <a:cs typeface="+mn-cs"/>
              </a:rPr>
              <a:t/>
            </a:r>
            <a:br>
              <a:rPr lang="de-DE" sz="1600" dirty="0">
                <a:cs typeface="+mn-cs"/>
              </a:rPr>
            </a:br>
            <a:r>
              <a:rPr lang="de-DE" dirty="0" smtClean="0">
                <a:cs typeface="+mn-cs"/>
              </a:rPr>
              <a:t>Dann sind die Funktionen 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A</a:t>
            </a:r>
            <a:r>
              <a:rPr lang="de-DE" baseline="-25000" dirty="0" smtClean="0">
                <a:solidFill>
                  <a:schemeClr val="hlink"/>
                </a:solidFill>
                <a:cs typeface="+mn-cs"/>
              </a:rPr>
              <a:t>X</a:t>
            </a:r>
            <a:r>
              <a:rPr lang="de-DE" dirty="0" smtClean="0">
                <a:solidFill>
                  <a:schemeClr val="hlink"/>
                </a:solidFill>
                <a:cs typeface="+mn-cs"/>
              </a:rPr>
              <a:t>(s)</a:t>
            </a:r>
            <a:r>
              <a:rPr lang="de-DE" dirty="0" smtClean="0">
                <a:cs typeface="+mn-cs"/>
              </a:rPr>
              <a:t> eine </a:t>
            </a:r>
            <a:br>
              <a:rPr lang="de-DE" dirty="0" smtClean="0">
                <a:cs typeface="+mn-cs"/>
              </a:rPr>
            </a:br>
            <a:r>
              <a:rPr lang="de-DE" dirty="0" smtClean="0">
                <a:cs typeface="+mn-cs"/>
              </a:rPr>
              <a:t>Familie amortisierter Zeitschranken. </a:t>
            </a:r>
          </a:p>
        </p:txBody>
      </p:sp>
      <p:sp>
        <p:nvSpPr>
          <p:cNvPr id="214020" name="Text Box 4"/>
          <p:cNvSpPr txBox="1">
            <a:spLocks noChangeArrowheads="1"/>
          </p:cNvSpPr>
          <p:nvPr/>
        </p:nvSpPr>
        <p:spPr bwMode="auto">
          <a:xfrm>
            <a:off x="7380312" y="3566344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dirty="0">
                <a:solidFill>
                  <a:schemeClr val="hlink"/>
                </a:solidFill>
                <a:cs typeface="Arial" charset="0"/>
              </a:rPr>
              <a:t>X</a:t>
            </a:r>
          </a:p>
        </p:txBody>
      </p:sp>
      <p:sp>
        <p:nvSpPr>
          <p:cNvPr id="6" name="Rechteck 5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  <p:sp>
        <p:nvSpPr>
          <p:cNvPr id="3" name="Textfeld 2"/>
          <p:cNvSpPr txBox="1"/>
          <p:nvPr/>
        </p:nvSpPr>
        <p:spPr>
          <a:xfrm>
            <a:off x="9398000" y="47158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1384F6-58E0-2240-852E-5C5BCF301C7F}" type="slidenum">
              <a:rPr lang="de-DE"/>
              <a:pPr>
                <a:defRPr/>
              </a:pPr>
              <a:t>67</a:t>
            </a:fld>
            <a:endParaRPr lang="de-DE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Amortisierte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Analyse</a:t>
            </a:r>
            <a:r>
              <a:rPr lang="en-US" dirty="0" smtClean="0">
                <a:cs typeface="+mj-cs"/>
              </a:rPr>
              <a:t>: </a:t>
            </a:r>
            <a:r>
              <a:rPr lang="de-DE" dirty="0"/>
              <a:t>Potentialmethode</a:t>
            </a:r>
            <a:endParaRPr lang="en-US" dirty="0" smtClean="0">
              <a:cs typeface="+mj-cs"/>
            </a:endParaRP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3200" dirty="0" err="1" smtClean="0">
                <a:cs typeface="+mn-cs"/>
              </a:rPr>
              <a:t>Zu</a:t>
            </a:r>
            <a:r>
              <a:rPr lang="en-US" sz="3200" dirty="0" smtClean="0">
                <a:cs typeface="+mn-cs"/>
              </a:rPr>
              <a:t> </a:t>
            </a:r>
            <a:r>
              <a:rPr lang="en-US" sz="3200" dirty="0" err="1" smtClean="0">
                <a:cs typeface="+mn-cs"/>
              </a:rPr>
              <a:t>zeigen</a:t>
            </a:r>
            <a:r>
              <a:rPr lang="en-US" sz="3200" dirty="0" smtClean="0">
                <a:cs typeface="+mn-cs"/>
              </a:rPr>
              <a:t>: 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T(F) </a:t>
            </a:r>
            <a:r>
              <a:rPr lang="de-DE" sz="3200" dirty="0">
                <a:solidFill>
                  <a:schemeClr val="hlink"/>
                </a:solidFill>
              </a:rPr>
              <a:t>≤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 c + </a:t>
            </a:r>
            <a:r>
              <a:rPr lang="de-DE" sz="32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𝛴</a:t>
            </a:r>
            <a:r>
              <a:rPr lang="de-DE" sz="3200" baseline="-25000" dirty="0" smtClean="0">
                <a:solidFill>
                  <a:schemeClr val="hlink"/>
                </a:solidFill>
                <a:cs typeface="+mn-cs"/>
                <a:sym typeface="Symbol" charset="0"/>
              </a:rPr>
              <a:t>i=1</a:t>
            </a:r>
            <a:r>
              <a:rPr lang="de-DE" sz="3200" baseline="30000" dirty="0" smtClean="0">
                <a:solidFill>
                  <a:schemeClr val="hlink"/>
                </a:solidFill>
                <a:cs typeface="+mn-cs"/>
                <a:sym typeface="Symbol" charset="0"/>
              </a:rPr>
              <a:t>n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de-DE" sz="3200" dirty="0" err="1" smtClean="0">
                <a:solidFill>
                  <a:schemeClr val="hlink"/>
                </a:solidFill>
                <a:cs typeface="+mn-cs"/>
              </a:rPr>
              <a:t>A</a:t>
            </a:r>
            <a:r>
              <a:rPr lang="de-DE" sz="3200" baseline="-25000" dirty="0" err="1" smtClean="0">
                <a:solidFill>
                  <a:schemeClr val="hlink"/>
                </a:solidFill>
                <a:cs typeface="+mn-cs"/>
              </a:rPr>
              <a:t>Op</a:t>
            </a:r>
            <a:r>
              <a:rPr lang="de-DE" sz="3200" baseline="-50000" dirty="0" err="1" smtClean="0">
                <a:solidFill>
                  <a:schemeClr val="hlink"/>
                </a:solidFill>
                <a:cs typeface="+mn-cs"/>
              </a:rPr>
              <a:t>i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(s</a:t>
            </a:r>
            <a:r>
              <a:rPr lang="de-DE" sz="3200" baseline="-25000" dirty="0" smtClean="0">
                <a:solidFill>
                  <a:schemeClr val="hlink"/>
                </a:solidFill>
                <a:cs typeface="+mn-cs"/>
              </a:rPr>
              <a:t>i-1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)</a:t>
            </a:r>
            <a:endParaRPr lang="en-US" sz="3200" dirty="0" smtClean="0"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en-US" sz="3200" dirty="0" err="1" smtClean="0">
                <a:cs typeface="+mn-cs"/>
              </a:rPr>
              <a:t>Beweis</a:t>
            </a:r>
            <a:r>
              <a:rPr lang="en-US" sz="3200" dirty="0" smtClean="0">
                <a:cs typeface="+mn-cs"/>
              </a:rPr>
              <a:t>:</a:t>
            </a:r>
          </a:p>
          <a:p>
            <a:pPr eaLnBrk="1" hangingPunct="1">
              <a:buFontTx/>
              <a:buNone/>
              <a:defRPr/>
            </a:pPr>
            <a:r>
              <a:rPr lang="de-DE" sz="32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𝛴</a:t>
            </a:r>
            <a:r>
              <a:rPr lang="de-DE" sz="3200" baseline="-25000" dirty="0" smtClean="0">
                <a:solidFill>
                  <a:schemeClr val="hlink"/>
                </a:solidFill>
                <a:cs typeface="+mn-cs"/>
                <a:sym typeface="Symbol" charset="0"/>
              </a:rPr>
              <a:t>i=1</a:t>
            </a:r>
            <a:r>
              <a:rPr lang="de-DE" sz="3200" baseline="30000" dirty="0" smtClean="0">
                <a:solidFill>
                  <a:schemeClr val="hlink"/>
                </a:solidFill>
                <a:cs typeface="+mn-cs"/>
                <a:sym typeface="Symbol" charset="0"/>
              </a:rPr>
              <a:t>n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de-DE" sz="3200" dirty="0" err="1" smtClean="0">
                <a:solidFill>
                  <a:schemeClr val="hlink"/>
                </a:solidFill>
                <a:cs typeface="+mn-cs"/>
              </a:rPr>
              <a:t>A</a:t>
            </a:r>
            <a:r>
              <a:rPr lang="de-DE" sz="3200" baseline="-25000" dirty="0" err="1" smtClean="0">
                <a:solidFill>
                  <a:schemeClr val="hlink"/>
                </a:solidFill>
                <a:cs typeface="+mn-cs"/>
              </a:rPr>
              <a:t>Op</a:t>
            </a:r>
            <a:r>
              <a:rPr lang="de-DE" sz="3200" baseline="-50000" dirty="0" err="1" smtClean="0">
                <a:solidFill>
                  <a:schemeClr val="hlink"/>
                </a:solidFill>
                <a:cs typeface="+mn-cs"/>
              </a:rPr>
              <a:t>i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(s</a:t>
            </a:r>
            <a:r>
              <a:rPr lang="de-DE" sz="3200" baseline="-25000" dirty="0" smtClean="0">
                <a:solidFill>
                  <a:schemeClr val="hlink"/>
                </a:solidFill>
                <a:cs typeface="+mn-cs"/>
              </a:rPr>
              <a:t>i-1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) = </a:t>
            </a:r>
            <a:r>
              <a:rPr lang="de-DE" sz="32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𝛴</a:t>
            </a:r>
            <a:r>
              <a:rPr lang="de-DE" sz="3200" baseline="-25000" dirty="0" smtClean="0">
                <a:solidFill>
                  <a:schemeClr val="hlink"/>
                </a:solidFill>
                <a:cs typeface="+mn-cs"/>
                <a:sym typeface="Symbol" charset="0"/>
              </a:rPr>
              <a:t>i=1</a:t>
            </a:r>
            <a:r>
              <a:rPr lang="de-DE" sz="3200" baseline="30000" dirty="0" smtClean="0">
                <a:solidFill>
                  <a:schemeClr val="hlink"/>
                </a:solidFill>
                <a:cs typeface="+mn-cs"/>
                <a:sym typeface="Symbol" charset="0"/>
              </a:rPr>
              <a:t>n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 [</a:t>
            </a:r>
            <a:r>
              <a:rPr lang="de-DE" sz="32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𝜙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(s</a:t>
            </a:r>
            <a:r>
              <a:rPr lang="de-DE" sz="3200" baseline="-25000" dirty="0" smtClean="0">
                <a:solidFill>
                  <a:schemeClr val="hlink"/>
                </a:solidFill>
                <a:cs typeface="+mn-cs"/>
              </a:rPr>
              <a:t>i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) - </a:t>
            </a:r>
            <a:r>
              <a:rPr lang="de-DE" sz="32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𝜙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(s</a:t>
            </a:r>
            <a:r>
              <a:rPr lang="de-DE" sz="3200" baseline="-25000" dirty="0" smtClean="0">
                <a:solidFill>
                  <a:schemeClr val="hlink"/>
                </a:solidFill>
                <a:cs typeface="+mn-cs"/>
              </a:rPr>
              <a:t>i-1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) + </a:t>
            </a:r>
            <a:r>
              <a:rPr lang="de-DE" sz="3200" dirty="0" err="1" smtClean="0">
                <a:solidFill>
                  <a:schemeClr val="hlink"/>
                </a:solidFill>
                <a:cs typeface="+mn-cs"/>
              </a:rPr>
              <a:t>T</a:t>
            </a:r>
            <a:r>
              <a:rPr lang="de-DE" sz="3200" baseline="-25000" dirty="0" err="1" smtClean="0">
                <a:solidFill>
                  <a:schemeClr val="hlink"/>
                </a:solidFill>
                <a:cs typeface="+mn-cs"/>
              </a:rPr>
              <a:t>Op</a:t>
            </a:r>
            <a:r>
              <a:rPr lang="de-DE" sz="3200" baseline="-50000" dirty="0" err="1" smtClean="0">
                <a:solidFill>
                  <a:schemeClr val="hlink"/>
                </a:solidFill>
                <a:cs typeface="+mn-cs"/>
              </a:rPr>
              <a:t>i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(s</a:t>
            </a:r>
            <a:r>
              <a:rPr lang="de-DE" sz="3200" baseline="-25000" dirty="0" smtClean="0">
                <a:solidFill>
                  <a:schemeClr val="hlink"/>
                </a:solidFill>
                <a:cs typeface="+mn-cs"/>
              </a:rPr>
              <a:t>i-1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)]</a:t>
            </a:r>
          </a:p>
          <a:p>
            <a:pPr eaLnBrk="1" hangingPunct="1">
              <a:buFontTx/>
              <a:buNone/>
              <a:defRPr/>
            </a:pPr>
            <a:r>
              <a:rPr lang="de-DE" sz="3200" dirty="0" smtClean="0">
                <a:solidFill>
                  <a:schemeClr val="hlink"/>
                </a:solidFill>
                <a:cs typeface="+mn-cs"/>
              </a:rPr>
              <a:t>                      = T(F) + </a:t>
            </a:r>
            <a:r>
              <a:rPr lang="de-DE" sz="32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𝛴</a:t>
            </a:r>
            <a:r>
              <a:rPr lang="de-DE" sz="3200" baseline="-25000" dirty="0" smtClean="0">
                <a:solidFill>
                  <a:schemeClr val="hlink"/>
                </a:solidFill>
                <a:cs typeface="+mn-cs"/>
                <a:sym typeface="Symbol" charset="0"/>
              </a:rPr>
              <a:t>i=1</a:t>
            </a:r>
            <a:r>
              <a:rPr lang="de-DE" sz="3200" baseline="30000" dirty="0" smtClean="0">
                <a:solidFill>
                  <a:schemeClr val="hlink"/>
                </a:solidFill>
                <a:cs typeface="+mn-cs"/>
                <a:sym typeface="Symbol" charset="0"/>
              </a:rPr>
              <a:t>n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 [</a:t>
            </a:r>
            <a:r>
              <a:rPr lang="de-DE" sz="32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𝜙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(s</a:t>
            </a:r>
            <a:r>
              <a:rPr lang="de-DE" sz="3200" baseline="-25000" dirty="0" smtClean="0">
                <a:solidFill>
                  <a:schemeClr val="hlink"/>
                </a:solidFill>
                <a:cs typeface="+mn-cs"/>
              </a:rPr>
              <a:t>i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) - </a:t>
            </a:r>
            <a:r>
              <a:rPr lang="de-DE" sz="32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𝜙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(s</a:t>
            </a:r>
            <a:r>
              <a:rPr lang="de-DE" sz="3200" baseline="-25000" dirty="0" smtClean="0">
                <a:solidFill>
                  <a:schemeClr val="hlink"/>
                </a:solidFill>
                <a:cs typeface="+mn-cs"/>
              </a:rPr>
              <a:t>i-1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)] </a:t>
            </a:r>
          </a:p>
          <a:p>
            <a:pPr eaLnBrk="1" hangingPunct="1">
              <a:buFontTx/>
              <a:buNone/>
              <a:defRPr/>
            </a:pPr>
            <a:r>
              <a:rPr lang="de-DE" sz="3200" dirty="0" smtClean="0">
                <a:solidFill>
                  <a:schemeClr val="hlink"/>
                </a:solidFill>
                <a:cs typeface="+mn-cs"/>
              </a:rPr>
              <a:t>                      = T(F) + </a:t>
            </a:r>
            <a:r>
              <a:rPr lang="de-DE" sz="32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𝜙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(</a:t>
            </a:r>
            <a:r>
              <a:rPr lang="de-DE" sz="3200" dirty="0" err="1" smtClean="0">
                <a:solidFill>
                  <a:schemeClr val="hlink"/>
                </a:solidFill>
                <a:cs typeface="+mn-cs"/>
              </a:rPr>
              <a:t>s</a:t>
            </a:r>
            <a:r>
              <a:rPr lang="de-DE" sz="3200" baseline="-25000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) - </a:t>
            </a:r>
            <a:r>
              <a:rPr lang="de-DE" sz="32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𝜙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(s</a:t>
            </a:r>
            <a:r>
              <a:rPr lang="de-DE" sz="3200" baseline="-25000" dirty="0" smtClean="0">
                <a:solidFill>
                  <a:schemeClr val="hlink"/>
                </a:solidFill>
                <a:cs typeface="+mn-cs"/>
              </a:rPr>
              <a:t>0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) </a:t>
            </a:r>
          </a:p>
          <a:p>
            <a:pPr eaLnBrk="1" hangingPunct="1">
              <a:buFontTx/>
              <a:buNone/>
              <a:defRPr/>
            </a:pPr>
            <a:r>
              <a:rPr lang="en-US" sz="3200" dirty="0" smtClean="0">
                <a:solidFill>
                  <a:schemeClr val="hlink"/>
                </a:solidFill>
                <a:latin typeface="cmsy10" charset="0"/>
                <a:cs typeface="+mn-cs"/>
              </a:rPr>
              <a:t>⊨ </a:t>
            </a:r>
            <a:r>
              <a:rPr lang="de-DE" sz="3200" dirty="0" smtClean="0">
                <a:solidFill>
                  <a:schemeClr val="hlink"/>
                </a:solidFill>
                <a:latin typeface="cmsy10" charset="0"/>
                <a:cs typeface="+mn-cs"/>
              </a:rPr>
              <a:t> 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T(F) = </a:t>
            </a:r>
            <a:r>
              <a:rPr lang="de-DE" sz="32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𝛴</a:t>
            </a:r>
            <a:r>
              <a:rPr lang="de-DE" sz="3200" baseline="-25000" dirty="0" smtClean="0">
                <a:solidFill>
                  <a:schemeClr val="hlink"/>
                </a:solidFill>
                <a:cs typeface="+mn-cs"/>
                <a:sym typeface="Symbol" charset="0"/>
              </a:rPr>
              <a:t>i=1</a:t>
            </a:r>
            <a:r>
              <a:rPr lang="de-DE" sz="3200" baseline="30000" dirty="0" smtClean="0">
                <a:solidFill>
                  <a:schemeClr val="hlink"/>
                </a:solidFill>
                <a:cs typeface="+mn-cs"/>
                <a:sym typeface="Symbol" charset="0"/>
              </a:rPr>
              <a:t>n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de-DE" sz="3200" dirty="0" err="1" smtClean="0">
                <a:solidFill>
                  <a:schemeClr val="hlink"/>
                </a:solidFill>
                <a:cs typeface="+mn-cs"/>
              </a:rPr>
              <a:t>A</a:t>
            </a:r>
            <a:r>
              <a:rPr lang="de-DE" sz="3200" baseline="-25000" dirty="0" err="1" smtClean="0">
                <a:solidFill>
                  <a:schemeClr val="hlink"/>
                </a:solidFill>
                <a:cs typeface="+mn-cs"/>
              </a:rPr>
              <a:t>Op</a:t>
            </a:r>
            <a:r>
              <a:rPr lang="de-DE" sz="3200" baseline="-50000" dirty="0" err="1" smtClean="0">
                <a:solidFill>
                  <a:schemeClr val="hlink"/>
                </a:solidFill>
                <a:cs typeface="+mn-cs"/>
              </a:rPr>
              <a:t>i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(s</a:t>
            </a:r>
            <a:r>
              <a:rPr lang="de-DE" sz="3200" baseline="-25000" dirty="0" smtClean="0">
                <a:solidFill>
                  <a:schemeClr val="hlink"/>
                </a:solidFill>
                <a:cs typeface="+mn-cs"/>
              </a:rPr>
              <a:t>i-1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) + </a:t>
            </a:r>
            <a:r>
              <a:rPr lang="de-DE" sz="32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𝜙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(s</a:t>
            </a:r>
            <a:r>
              <a:rPr lang="de-DE" sz="3200" baseline="-25000" dirty="0" smtClean="0">
                <a:solidFill>
                  <a:schemeClr val="hlink"/>
                </a:solidFill>
                <a:cs typeface="+mn-cs"/>
              </a:rPr>
              <a:t>0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) - </a:t>
            </a:r>
            <a:r>
              <a:rPr lang="de-DE" sz="32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𝜙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(</a:t>
            </a:r>
            <a:r>
              <a:rPr lang="de-DE" sz="3200" dirty="0" err="1" smtClean="0">
                <a:solidFill>
                  <a:schemeClr val="hlink"/>
                </a:solidFill>
                <a:cs typeface="+mn-cs"/>
              </a:rPr>
              <a:t>s</a:t>
            </a:r>
            <a:r>
              <a:rPr lang="de-DE" sz="3200" baseline="-25000" dirty="0" err="1" smtClean="0">
                <a:solidFill>
                  <a:schemeClr val="hlink"/>
                </a:solidFill>
                <a:cs typeface="+mn-cs"/>
              </a:rPr>
              <a:t>n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) </a:t>
            </a:r>
          </a:p>
          <a:p>
            <a:pPr eaLnBrk="1" hangingPunct="1">
              <a:buFontTx/>
              <a:buNone/>
              <a:defRPr/>
            </a:pPr>
            <a:r>
              <a:rPr lang="de-DE" sz="3200" dirty="0" smtClean="0">
                <a:solidFill>
                  <a:schemeClr val="hlink"/>
                </a:solidFill>
                <a:cs typeface="+mn-cs"/>
              </a:rPr>
              <a:t>              </a:t>
            </a:r>
            <a:r>
              <a:rPr lang="de-DE" sz="3200" dirty="0" smtClean="0">
                <a:solidFill>
                  <a:schemeClr val="hlink"/>
                </a:solidFill>
              </a:rPr>
              <a:t>≤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de-DE" sz="32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𝛴</a:t>
            </a:r>
            <a:r>
              <a:rPr lang="de-DE" sz="3200" baseline="-25000" dirty="0" smtClean="0">
                <a:solidFill>
                  <a:schemeClr val="hlink"/>
                </a:solidFill>
                <a:cs typeface="+mn-cs"/>
                <a:sym typeface="Symbol" charset="0"/>
              </a:rPr>
              <a:t>i=1</a:t>
            </a:r>
            <a:r>
              <a:rPr lang="de-DE" sz="3200" baseline="30000" dirty="0" smtClean="0">
                <a:solidFill>
                  <a:schemeClr val="hlink"/>
                </a:solidFill>
                <a:cs typeface="+mn-cs"/>
                <a:sym typeface="Symbol" charset="0"/>
              </a:rPr>
              <a:t>n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de-DE" sz="3200" dirty="0" err="1" smtClean="0">
                <a:solidFill>
                  <a:schemeClr val="hlink"/>
                </a:solidFill>
                <a:cs typeface="+mn-cs"/>
              </a:rPr>
              <a:t>A</a:t>
            </a:r>
            <a:r>
              <a:rPr lang="de-DE" sz="3200" baseline="-25000" dirty="0" err="1" smtClean="0">
                <a:solidFill>
                  <a:schemeClr val="hlink"/>
                </a:solidFill>
                <a:cs typeface="+mn-cs"/>
              </a:rPr>
              <a:t>Op</a:t>
            </a:r>
            <a:r>
              <a:rPr lang="de-DE" sz="3200" baseline="-50000" dirty="0" err="1" smtClean="0">
                <a:solidFill>
                  <a:schemeClr val="hlink"/>
                </a:solidFill>
                <a:cs typeface="+mn-cs"/>
              </a:rPr>
              <a:t>i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(s</a:t>
            </a:r>
            <a:r>
              <a:rPr lang="de-DE" sz="3200" baseline="-25000" dirty="0" smtClean="0">
                <a:solidFill>
                  <a:schemeClr val="hlink"/>
                </a:solidFill>
                <a:cs typeface="+mn-cs"/>
              </a:rPr>
              <a:t>i-1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) + </a:t>
            </a:r>
            <a:r>
              <a:rPr lang="de-DE" sz="32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𝜙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(s</a:t>
            </a:r>
            <a:r>
              <a:rPr lang="de-DE" sz="3200" baseline="-25000" dirty="0" smtClean="0">
                <a:solidFill>
                  <a:schemeClr val="hlink"/>
                </a:solidFill>
                <a:cs typeface="+mn-cs"/>
              </a:rPr>
              <a:t>0</a:t>
            </a:r>
            <a:r>
              <a:rPr lang="de-DE" sz="3200" dirty="0" smtClean="0">
                <a:solidFill>
                  <a:schemeClr val="hlink"/>
                </a:solidFill>
                <a:cs typeface="+mn-cs"/>
              </a:rPr>
              <a:t>) </a:t>
            </a:r>
            <a:endParaRPr lang="en-US" sz="3200" dirty="0" smtClean="0"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en-US" sz="3200" dirty="0" smtClean="0">
              <a:cs typeface="+mn-cs"/>
            </a:endParaRPr>
          </a:p>
        </p:txBody>
      </p:sp>
      <p:sp>
        <p:nvSpPr>
          <p:cNvPr id="215044" name="Oval 4"/>
          <p:cNvSpPr>
            <a:spLocks noChangeArrowheads="1"/>
          </p:cNvSpPr>
          <p:nvPr/>
        </p:nvSpPr>
        <p:spPr bwMode="auto">
          <a:xfrm>
            <a:off x="4644008" y="4653136"/>
            <a:ext cx="1152525" cy="9366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5045" name="Text Box 5"/>
          <p:cNvSpPr txBox="1">
            <a:spLocks noChangeArrowheads="1"/>
          </p:cNvSpPr>
          <p:nvPr/>
        </p:nvSpPr>
        <p:spPr bwMode="auto">
          <a:xfrm>
            <a:off x="5867970" y="4869036"/>
            <a:ext cx="1336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FF0000"/>
                </a:solidFill>
                <a:cs typeface="+mn-cs"/>
              </a:rPr>
              <a:t>konstant</a:t>
            </a:r>
          </a:p>
        </p:txBody>
      </p:sp>
      <p:sp>
        <p:nvSpPr>
          <p:cNvPr id="7" name="Rechteck 6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5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15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5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15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4" grpId="0" animBg="1"/>
      <p:bldP spid="215045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1CE36D-A3C1-0241-8E0B-59C5DF9986FC}" type="slidenum">
              <a:rPr lang="de-DE"/>
              <a:pPr>
                <a:defRPr/>
              </a:pPr>
              <a:t>68</a:t>
            </a:fld>
            <a:endParaRPr lang="de-DE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Amortisierte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Analyse</a:t>
            </a:r>
            <a:r>
              <a:rPr lang="en-US" dirty="0" smtClean="0">
                <a:cs typeface="+mj-cs"/>
              </a:rPr>
              <a:t>: </a:t>
            </a:r>
            <a:r>
              <a:rPr lang="de-DE" dirty="0"/>
              <a:t>Potentialmethode</a:t>
            </a:r>
            <a:endParaRPr lang="en-US" dirty="0" smtClean="0">
              <a:cs typeface="+mj-cs"/>
            </a:endParaRP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endParaRPr lang="de-DE" dirty="0" smtClean="0"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de-DE" dirty="0" smtClean="0">
                <a:cs typeface="+mn-cs"/>
              </a:rPr>
              <a:t>	Für </a:t>
            </a:r>
            <a:r>
              <a:rPr lang="de-DE" dirty="0" err="1" smtClean="0">
                <a:cs typeface="+mn-cs"/>
              </a:rPr>
              <a:t>Fibonacci</a:t>
            </a:r>
            <a:r>
              <a:rPr lang="de-DE" dirty="0" smtClean="0">
                <a:cs typeface="+mn-cs"/>
              </a:rPr>
              <a:t>-Heaps verwenden wir für das Potential den Begriff Balance (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bal</a:t>
            </a:r>
            <a:r>
              <a:rPr lang="de-DE" dirty="0" smtClean="0">
                <a:cs typeface="+mn-cs"/>
              </a:rPr>
              <a:t>)</a:t>
            </a:r>
          </a:p>
          <a:p>
            <a:pPr eaLnBrk="1" hangingPunct="1">
              <a:buFontTx/>
              <a:buNone/>
              <a:defRPr/>
            </a:pPr>
            <a:r>
              <a:rPr lang="de-DE" dirty="0" smtClean="0">
                <a:cs typeface="+mn-cs"/>
              </a:rPr>
              <a:t>    	</a:t>
            </a:r>
            <a:r>
              <a:rPr lang="de-DE" dirty="0" err="1" smtClean="0">
                <a:solidFill>
                  <a:srgbClr val="FF0000"/>
                </a:solidFill>
                <a:cs typeface="+mn-cs"/>
              </a:rPr>
              <a:t>bal</a:t>
            </a:r>
            <a:r>
              <a:rPr lang="de-DE" dirty="0" smtClean="0">
                <a:solidFill>
                  <a:srgbClr val="FF0000"/>
                </a:solidFill>
                <a:cs typeface="+mn-cs"/>
              </a:rPr>
              <a:t>(s):= #Bäume + 2</a:t>
            </a:r>
            <a:r>
              <a:rPr lang="en-US" dirty="0" smtClean="0">
                <a:solidFill>
                  <a:srgbClr val="FF0000"/>
                </a:solidFill>
                <a:latin typeface="cmsy10" charset="0"/>
                <a:cs typeface="+mn-cs"/>
              </a:rPr>
              <a:t>∙</a:t>
            </a:r>
            <a:r>
              <a:rPr lang="de-DE" dirty="0" smtClean="0">
                <a:solidFill>
                  <a:srgbClr val="FF0000"/>
                </a:solidFill>
                <a:cs typeface="+mn-cs"/>
              </a:rPr>
              <a:t>#markierte Knoten im Zustand s</a:t>
            </a:r>
          </a:p>
          <a:p>
            <a:pPr eaLnBrk="1" hangingPunct="1">
              <a:buFontTx/>
              <a:buNone/>
              <a:defRPr/>
            </a:pPr>
            <a:endParaRPr lang="de-DE" dirty="0">
              <a:solidFill>
                <a:srgbClr val="FF0000"/>
              </a:solidFill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de-DE" dirty="0" smtClean="0">
                <a:solidFill>
                  <a:srgbClr val="FF0000"/>
                </a:solidFill>
                <a:cs typeface="+mn-cs"/>
              </a:rPr>
              <a:t>	</a:t>
            </a:r>
            <a:r>
              <a:rPr lang="de-DE" dirty="0" smtClean="0">
                <a:cs typeface="+mn-cs"/>
              </a:rPr>
              <a:t>Für jeden markierten Knoten müssen wir </a:t>
            </a:r>
          </a:p>
          <a:p>
            <a:pPr lvl="1" eaLnBrk="1" hangingPunct="1">
              <a:defRPr/>
            </a:pPr>
            <a:r>
              <a:rPr lang="de-DE" dirty="0" smtClean="0">
                <a:cs typeface="+mn-cs"/>
              </a:rPr>
              <a:t>eine Abtrennung und </a:t>
            </a:r>
            <a:r>
              <a:rPr lang="de-DE" dirty="0" err="1" smtClean="0">
                <a:cs typeface="+mn-cs"/>
              </a:rPr>
              <a:t>Entmarkierung</a:t>
            </a:r>
            <a:r>
              <a:rPr lang="de-DE" dirty="0" smtClean="0">
                <a:cs typeface="+mn-cs"/>
              </a:rPr>
              <a:t> vornehmen und</a:t>
            </a:r>
          </a:p>
          <a:p>
            <a:pPr lvl="1" eaLnBrk="1" hangingPunct="1">
              <a:defRPr/>
            </a:pPr>
            <a:r>
              <a:rPr lang="de-DE" dirty="0" smtClean="0">
                <a:cs typeface="+mn-cs"/>
              </a:rPr>
              <a:t>dann in die Wurzelliste einsortieren </a:t>
            </a:r>
            <a:br>
              <a:rPr lang="de-DE" dirty="0" smtClean="0">
                <a:cs typeface="+mn-cs"/>
              </a:rPr>
            </a:br>
            <a:r>
              <a:rPr lang="de-DE" dirty="0" smtClean="0">
                <a:cs typeface="+mn-cs"/>
              </a:rPr>
              <a:t>(was für </a:t>
            </a:r>
            <a:r>
              <a:rPr lang="de-DE" dirty="0" err="1" smtClean="0">
                <a:cs typeface="+mn-cs"/>
              </a:rPr>
              <a:t>deleteMin</a:t>
            </a:r>
            <a:r>
              <a:rPr lang="de-DE" dirty="0" smtClean="0">
                <a:cs typeface="+mn-cs"/>
              </a:rPr>
              <a:t> wieder Aufwand erzeugt)</a:t>
            </a:r>
          </a:p>
          <a:p>
            <a:pPr marL="0" indent="360363" eaLnBrk="1" hangingPunct="1">
              <a:buNone/>
              <a:defRPr/>
            </a:pPr>
            <a:r>
              <a:rPr lang="de-DE" dirty="0" smtClean="0">
                <a:solidFill>
                  <a:srgbClr val="FF0000"/>
                </a:solidFill>
                <a:cs typeface="+mn-cs"/>
              </a:rPr>
              <a:t>Daher nehmen zählen wir für das Potential</a:t>
            </a:r>
          </a:p>
          <a:p>
            <a:pPr marL="0" indent="360363" eaLnBrk="1" hangingPunct="1">
              <a:buNone/>
              <a:defRPr/>
            </a:pPr>
            <a:r>
              <a:rPr lang="de-DE" dirty="0" smtClean="0">
                <a:solidFill>
                  <a:srgbClr val="FF0000"/>
                </a:solidFill>
                <a:cs typeface="+mn-cs"/>
              </a:rPr>
              <a:t>jeden markierten Knoten zweimal</a:t>
            </a:r>
            <a:endParaRPr lang="en-US" dirty="0" smtClean="0">
              <a:solidFill>
                <a:srgbClr val="FF0000"/>
              </a:solidFill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951F1-711E-AC47-A880-E1DA70D45625}" type="slidenum">
              <a:rPr lang="de-DE"/>
              <a:pPr>
                <a:defRPr/>
              </a:pPr>
              <a:t>69</a:t>
            </a:fld>
            <a:endParaRPr lang="de-DE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Fibonacci-Heap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solidFill>
                  <a:srgbClr val="030AFF"/>
                </a:solidFill>
                <a:cs typeface="+mn-cs"/>
              </a:rPr>
              <a:t>Inv</a:t>
            </a:r>
            <a:r>
              <a:rPr lang="en-US" dirty="0" smtClean="0">
                <a:cs typeface="+mn-cs"/>
              </a:rPr>
              <a:t>:</a:t>
            </a: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Ein</a:t>
            </a:r>
            <a:r>
              <a:rPr lang="en-US" dirty="0" smtClean="0">
                <a:cs typeface="+mn-cs"/>
              </a:rPr>
              <a:t> </a:t>
            </a:r>
            <a:r>
              <a:rPr lang="en-US" dirty="0" smtClean="0">
                <a:solidFill>
                  <a:srgbClr val="FF0000"/>
                </a:solidFill>
                <a:cs typeface="+mn-cs"/>
              </a:rPr>
              <a:t>Fibonacci-Heap </a:t>
            </a:r>
            <a:r>
              <a:rPr lang="en-US" dirty="0" err="1" smtClean="0">
                <a:cs typeface="+mn-cs"/>
              </a:rPr>
              <a:t>aus</a:t>
            </a:r>
            <a:r>
              <a:rPr lang="en-US" dirty="0" smtClean="0">
                <a:cs typeface="+mn-cs"/>
              </a:rPr>
              <a:t> </a:t>
            </a:r>
            <a:r>
              <a:rPr lang="en-US" dirty="0" smtClean="0">
                <a:solidFill>
                  <a:schemeClr val="hlink"/>
                </a:solidFill>
                <a:cs typeface="+mn-cs"/>
              </a:rPr>
              <a:t>n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Elementen</a:t>
            </a:r>
            <a:r>
              <a:rPr lang="en-US" dirty="0" smtClean="0">
                <a:cs typeface="+mn-cs"/>
              </a:rPr>
              <a:t> hat </a:t>
            </a:r>
            <a:br>
              <a:rPr lang="en-US" dirty="0" smtClean="0">
                <a:cs typeface="+mn-cs"/>
              </a:rPr>
            </a:br>
            <a:r>
              <a:rPr lang="en-US" dirty="0" err="1" smtClean="0">
                <a:solidFill>
                  <a:srgbClr val="FF0000"/>
                </a:solidFill>
                <a:cs typeface="+mn-cs"/>
              </a:rPr>
              <a:t>Bäume</a:t>
            </a:r>
            <a:r>
              <a:rPr lang="en-US" dirty="0" smtClean="0">
                <a:solidFill>
                  <a:srgbClr val="FF0000"/>
                </a:solidFill>
                <a:cs typeface="+mn-c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cs typeface="+mn-cs"/>
              </a:rPr>
              <a:t>vom</a:t>
            </a:r>
            <a:r>
              <a:rPr lang="en-US" dirty="0" smtClean="0">
                <a:solidFill>
                  <a:srgbClr val="FF0000"/>
                </a:solidFill>
                <a:cs typeface="+mn-cs"/>
              </a:rPr>
              <a:t> Rang maximal O(log n)</a:t>
            </a:r>
            <a:br>
              <a:rPr lang="en-US" dirty="0" smtClean="0">
                <a:solidFill>
                  <a:srgbClr val="FF0000"/>
                </a:solidFill>
                <a:cs typeface="+mn-cs"/>
              </a:rPr>
            </a:br>
            <a:r>
              <a:rPr lang="en-US" dirty="0" smtClean="0">
                <a:cs typeface="+mn-cs"/>
              </a:rPr>
              <a:t>(</a:t>
            </a:r>
            <a:r>
              <a:rPr lang="en-US" dirty="0" err="1" smtClean="0">
                <a:cs typeface="+mn-cs"/>
              </a:rPr>
              <a:t>wie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beim</a:t>
            </a:r>
            <a:r>
              <a:rPr lang="en-US" dirty="0" smtClean="0">
                <a:cs typeface="+mn-cs"/>
              </a:rPr>
              <a:t> Binomial-Heap)</a:t>
            </a: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Siehe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Tafelbild</a:t>
            </a:r>
            <a:endParaRPr lang="en-US" dirty="0" smtClean="0">
              <a:cs typeface="+mn-cs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63696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B8C65E-C169-2949-AB74-2BF9A613A7F1}" type="slidenum">
              <a:rPr lang="de-DE"/>
              <a:pPr>
                <a:defRPr/>
              </a:pPr>
              <a:t>7</a:t>
            </a:fld>
            <a:endParaRPr lang="de-DE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>
                <a:cs typeface="+mj-cs"/>
              </a:rPr>
              <a:t>Binärer Heap (Wiederholung)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 smtClean="0">
                <a:solidFill>
                  <a:schemeClr val="accent2"/>
                </a:solidFill>
                <a:cs typeface="+mn-cs"/>
              </a:rPr>
              <a:t>Idee:</a:t>
            </a:r>
            <a:r>
              <a:rPr lang="de-DE" dirty="0" smtClean="0">
                <a:cs typeface="+mn-cs"/>
              </a:rPr>
              <a:t> verwende binären Baum statt Liste</a:t>
            </a:r>
          </a:p>
          <a:p>
            <a:pPr eaLnBrk="1" hangingPunct="1">
              <a:buFontTx/>
              <a:buNone/>
              <a:defRPr/>
            </a:pPr>
            <a:endParaRPr lang="de-DE" sz="1600" dirty="0" smtClean="0"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de-DE" dirty="0" smtClean="0">
                <a:solidFill>
                  <a:schemeClr val="accent2"/>
                </a:solidFill>
                <a:cs typeface="+mn-cs"/>
              </a:rPr>
              <a:t>Bewahre zwei Invarianten:</a:t>
            </a:r>
          </a:p>
          <a:p>
            <a:pPr eaLnBrk="1" hangingPunct="1">
              <a:defRPr/>
            </a:pPr>
            <a:r>
              <a:rPr lang="de-DE" dirty="0" smtClean="0">
                <a:solidFill>
                  <a:srgbClr val="FF0000"/>
                </a:solidFill>
                <a:cs typeface="+mn-cs"/>
              </a:rPr>
              <a:t>Form-Invariante:</a:t>
            </a:r>
            <a:br>
              <a:rPr lang="de-DE" dirty="0" smtClean="0">
                <a:solidFill>
                  <a:srgbClr val="FF0000"/>
                </a:solidFill>
                <a:cs typeface="+mn-cs"/>
              </a:rPr>
            </a:br>
            <a:r>
              <a:rPr lang="de-DE" dirty="0" err="1" smtClean="0">
                <a:cs typeface="+mn-cs"/>
              </a:rPr>
              <a:t>vollst</a:t>
            </a:r>
            <a:r>
              <a:rPr lang="de-DE" dirty="0" smtClean="0">
                <a:cs typeface="+mn-cs"/>
              </a:rPr>
              <a:t>. Binärbaum bis auf </a:t>
            </a:r>
            <a:br>
              <a:rPr lang="de-DE" dirty="0" smtClean="0">
                <a:cs typeface="+mn-cs"/>
              </a:rPr>
            </a:br>
            <a:r>
              <a:rPr lang="de-DE" dirty="0" smtClean="0">
                <a:cs typeface="+mn-cs"/>
              </a:rPr>
              <a:t>unterste Ebene</a:t>
            </a:r>
          </a:p>
          <a:p>
            <a:pPr eaLnBrk="1" hangingPunct="1">
              <a:defRPr/>
            </a:pPr>
            <a:endParaRPr lang="de-DE" sz="1000" dirty="0" smtClean="0">
              <a:cs typeface="+mn-cs"/>
            </a:endParaRPr>
          </a:p>
          <a:p>
            <a:pPr eaLnBrk="1" hangingPunct="1">
              <a:defRPr/>
            </a:pPr>
            <a:r>
              <a:rPr lang="de-DE" dirty="0" smtClean="0">
                <a:solidFill>
                  <a:srgbClr val="FF0000"/>
                </a:solidFill>
                <a:cs typeface="+mn-cs"/>
              </a:rPr>
              <a:t>(Min)Heap-Invariante: </a:t>
            </a:r>
          </a:p>
        </p:txBody>
      </p:sp>
      <p:sp>
        <p:nvSpPr>
          <p:cNvPr id="146436" name="Line 4"/>
          <p:cNvSpPr>
            <a:spLocks noChangeShapeType="1"/>
          </p:cNvSpPr>
          <p:nvPr/>
        </p:nvSpPr>
        <p:spPr bwMode="auto">
          <a:xfrm flipH="1">
            <a:off x="5148263" y="3284538"/>
            <a:ext cx="792162" cy="12969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6437" name="Line 5"/>
          <p:cNvSpPr>
            <a:spLocks noChangeShapeType="1"/>
          </p:cNvSpPr>
          <p:nvPr/>
        </p:nvSpPr>
        <p:spPr bwMode="auto">
          <a:xfrm>
            <a:off x="5940425" y="3284538"/>
            <a:ext cx="647700" cy="1152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6438" name="Line 6"/>
          <p:cNvSpPr>
            <a:spLocks noChangeShapeType="1"/>
          </p:cNvSpPr>
          <p:nvPr/>
        </p:nvSpPr>
        <p:spPr bwMode="auto">
          <a:xfrm>
            <a:off x="5148263" y="4581525"/>
            <a:ext cx="7191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6439" name="Line 7"/>
          <p:cNvSpPr>
            <a:spLocks noChangeShapeType="1"/>
          </p:cNvSpPr>
          <p:nvPr/>
        </p:nvSpPr>
        <p:spPr bwMode="auto">
          <a:xfrm>
            <a:off x="5867400" y="4437063"/>
            <a:ext cx="0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6440" name="Line 8"/>
          <p:cNvSpPr>
            <a:spLocks noChangeShapeType="1"/>
          </p:cNvSpPr>
          <p:nvPr/>
        </p:nvSpPr>
        <p:spPr bwMode="auto">
          <a:xfrm>
            <a:off x="5867400" y="4437063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6441" name="Oval 9"/>
          <p:cNvSpPr>
            <a:spLocks noChangeArrowheads="1"/>
          </p:cNvSpPr>
          <p:nvPr/>
        </p:nvSpPr>
        <p:spPr bwMode="auto">
          <a:xfrm>
            <a:off x="7019925" y="5013325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1</a:t>
            </a:r>
          </a:p>
        </p:txBody>
      </p:sp>
      <p:sp>
        <p:nvSpPr>
          <p:cNvPr id="146442" name="Oval 10"/>
          <p:cNvSpPr>
            <a:spLocks noChangeArrowheads="1"/>
          </p:cNvSpPr>
          <p:nvPr/>
        </p:nvSpPr>
        <p:spPr bwMode="auto">
          <a:xfrm>
            <a:off x="6299200" y="5876925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2</a:t>
            </a:r>
          </a:p>
        </p:txBody>
      </p:sp>
      <p:sp>
        <p:nvSpPr>
          <p:cNvPr id="146443" name="Oval 11"/>
          <p:cNvSpPr>
            <a:spLocks noChangeArrowheads="1"/>
          </p:cNvSpPr>
          <p:nvPr/>
        </p:nvSpPr>
        <p:spPr bwMode="auto">
          <a:xfrm>
            <a:off x="7667625" y="5876925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3</a:t>
            </a:r>
          </a:p>
        </p:txBody>
      </p:sp>
      <p:sp>
        <p:nvSpPr>
          <p:cNvPr id="146444" name="Line 12"/>
          <p:cNvSpPr>
            <a:spLocks noChangeShapeType="1"/>
          </p:cNvSpPr>
          <p:nvPr/>
        </p:nvSpPr>
        <p:spPr bwMode="auto">
          <a:xfrm flipH="1">
            <a:off x="6802438" y="5516563"/>
            <a:ext cx="288925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6445" name="Line 13"/>
          <p:cNvSpPr>
            <a:spLocks noChangeShapeType="1"/>
          </p:cNvSpPr>
          <p:nvPr/>
        </p:nvSpPr>
        <p:spPr bwMode="auto">
          <a:xfrm>
            <a:off x="7523163" y="5516563"/>
            <a:ext cx="287337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6446" name="Text Box 14"/>
          <p:cNvSpPr txBox="1">
            <a:spLocks noChangeArrowheads="1"/>
          </p:cNvSpPr>
          <p:nvPr/>
        </p:nvSpPr>
        <p:spPr bwMode="auto">
          <a:xfrm>
            <a:off x="323528" y="4635133"/>
            <a:ext cx="504056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2800" dirty="0" err="1" smtClean="0">
                <a:solidFill>
                  <a:schemeClr val="hlink"/>
                </a:solidFill>
                <a:cs typeface="+mn-cs"/>
              </a:rPr>
              <a:t>key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(e</a:t>
            </a:r>
            <a:r>
              <a:rPr lang="de-DE" sz="2800" baseline="-25000" dirty="0">
                <a:solidFill>
                  <a:schemeClr val="hlink"/>
                </a:solidFill>
                <a:cs typeface="+mn-cs"/>
              </a:rPr>
              <a:t>1</a:t>
            </a:r>
            <a:r>
              <a:rPr lang="de-DE" sz="2800" dirty="0" smtClean="0">
                <a:solidFill>
                  <a:schemeClr val="hlink"/>
                </a:solidFill>
                <a:cs typeface="+mn-cs"/>
              </a:rPr>
              <a:t>)≤min( </a:t>
            </a:r>
            <a:r>
              <a:rPr lang="de-DE" sz="2800" dirty="0" smtClean="0">
                <a:solidFill>
                  <a:srgbClr val="FF6600"/>
                </a:solidFill>
                <a:cs typeface="+mn-cs"/>
              </a:rPr>
              <a:t>{</a:t>
            </a:r>
            <a:r>
              <a:rPr lang="de-DE" sz="2800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de-DE" sz="2800" dirty="0" err="1" smtClean="0">
                <a:solidFill>
                  <a:schemeClr val="hlink"/>
                </a:solidFill>
                <a:cs typeface="+mn-cs"/>
              </a:rPr>
              <a:t>key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(e</a:t>
            </a:r>
            <a:r>
              <a:rPr lang="de-DE" sz="2800" baseline="-25000" dirty="0">
                <a:solidFill>
                  <a:schemeClr val="hlink"/>
                </a:solidFill>
                <a:cs typeface="+mn-cs"/>
              </a:rPr>
              <a:t>2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)</a:t>
            </a:r>
            <a:r>
              <a:rPr lang="de-DE" sz="2800" dirty="0" smtClean="0">
                <a:solidFill>
                  <a:schemeClr val="hlink"/>
                </a:solidFill>
                <a:cs typeface="+mn-cs"/>
              </a:rPr>
              <a:t>, </a:t>
            </a:r>
            <a:r>
              <a:rPr lang="de-DE" sz="2800" dirty="0" err="1" smtClean="0">
                <a:solidFill>
                  <a:schemeClr val="hlink"/>
                </a:solidFill>
                <a:cs typeface="+mn-cs"/>
              </a:rPr>
              <a:t>key</a:t>
            </a:r>
            <a:r>
              <a:rPr lang="de-DE" sz="2800" dirty="0">
                <a:solidFill>
                  <a:schemeClr val="hlink"/>
                </a:solidFill>
                <a:cs typeface="+mn-cs"/>
              </a:rPr>
              <a:t>(e</a:t>
            </a:r>
            <a:r>
              <a:rPr lang="de-DE" sz="2800" baseline="-25000" dirty="0">
                <a:solidFill>
                  <a:schemeClr val="hlink"/>
                </a:solidFill>
                <a:cs typeface="+mn-cs"/>
              </a:rPr>
              <a:t>3</a:t>
            </a:r>
            <a:r>
              <a:rPr lang="de-DE" sz="2800" dirty="0" smtClean="0">
                <a:solidFill>
                  <a:schemeClr val="hlink"/>
                </a:solidFill>
                <a:cs typeface="+mn-cs"/>
              </a:rPr>
              <a:t>) </a:t>
            </a:r>
            <a:r>
              <a:rPr lang="de-DE" sz="2800" dirty="0" smtClean="0">
                <a:solidFill>
                  <a:srgbClr val="FF6600"/>
                </a:solidFill>
                <a:cs typeface="+mn-cs"/>
              </a:rPr>
              <a:t>}</a:t>
            </a:r>
            <a:r>
              <a:rPr lang="de-DE" sz="2800" dirty="0" smtClean="0">
                <a:solidFill>
                  <a:schemeClr val="hlink"/>
                </a:solidFill>
                <a:cs typeface="+mn-cs"/>
              </a:rPr>
              <a:t> )</a:t>
            </a:r>
            <a:br>
              <a:rPr lang="de-DE" sz="2800" dirty="0" smtClean="0">
                <a:solidFill>
                  <a:schemeClr val="hlink"/>
                </a:solidFill>
                <a:cs typeface="+mn-cs"/>
              </a:rPr>
            </a:br>
            <a:r>
              <a:rPr lang="de-DE" sz="2800" dirty="0" smtClean="0">
                <a:solidFill>
                  <a:schemeClr val="hlink"/>
                </a:solidFill>
                <a:cs typeface="+mn-cs"/>
              </a:rPr>
              <a:t>für die Kinder </a:t>
            </a:r>
            <a:r>
              <a:rPr lang="de-DE" sz="2800" dirty="0">
                <a:solidFill>
                  <a:schemeClr val="hlink"/>
                </a:solidFill>
              </a:rPr>
              <a:t>e</a:t>
            </a:r>
            <a:r>
              <a:rPr lang="de-DE" sz="2800" baseline="-25000" dirty="0">
                <a:solidFill>
                  <a:schemeClr val="hlink"/>
                </a:solidFill>
              </a:rPr>
              <a:t>2</a:t>
            </a:r>
            <a:r>
              <a:rPr lang="de-DE" sz="2800" dirty="0" smtClean="0">
                <a:solidFill>
                  <a:schemeClr val="hlink"/>
                </a:solidFill>
                <a:cs typeface="+mn-cs"/>
              </a:rPr>
              <a:t> und </a:t>
            </a:r>
            <a:r>
              <a:rPr lang="de-DE" sz="2800" dirty="0" smtClean="0">
                <a:solidFill>
                  <a:schemeClr val="hlink"/>
                </a:solidFill>
              </a:rPr>
              <a:t>e</a:t>
            </a:r>
            <a:r>
              <a:rPr lang="de-DE" sz="2800" baseline="-25000" dirty="0" smtClean="0">
                <a:solidFill>
                  <a:schemeClr val="hlink"/>
                </a:solidFill>
              </a:rPr>
              <a:t>3 </a:t>
            </a:r>
            <a:r>
              <a:rPr lang="de-DE" sz="2800" dirty="0" smtClean="0">
                <a:solidFill>
                  <a:schemeClr val="hlink"/>
                </a:solidFill>
                <a:cs typeface="+mn-cs"/>
              </a:rPr>
              <a:t>von </a:t>
            </a:r>
            <a:r>
              <a:rPr lang="de-DE" sz="2800" dirty="0" smtClean="0">
                <a:solidFill>
                  <a:schemeClr val="hlink"/>
                </a:solidFill>
              </a:rPr>
              <a:t>e</a:t>
            </a:r>
            <a:r>
              <a:rPr lang="de-DE" sz="2800" baseline="-25000" dirty="0" smtClean="0">
                <a:solidFill>
                  <a:schemeClr val="hlink"/>
                </a:solidFill>
              </a:rPr>
              <a:t>1</a:t>
            </a:r>
            <a:endParaRPr lang="de-DE" sz="2800" dirty="0">
              <a:solidFill>
                <a:schemeClr val="hlink"/>
              </a:solidFill>
              <a:cs typeface="+mn-cs"/>
            </a:endParaRPr>
          </a:p>
        </p:txBody>
      </p:sp>
      <p:sp>
        <p:nvSpPr>
          <p:cNvPr id="146447" name="Oval 15"/>
          <p:cNvSpPr>
            <a:spLocks noChangeArrowheads="1"/>
          </p:cNvSpPr>
          <p:nvPr/>
        </p:nvSpPr>
        <p:spPr bwMode="auto">
          <a:xfrm>
            <a:off x="5867400" y="3860800"/>
            <a:ext cx="288925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6448" name="Line 16"/>
          <p:cNvSpPr>
            <a:spLocks noChangeShapeType="1"/>
          </p:cNvSpPr>
          <p:nvPr/>
        </p:nvSpPr>
        <p:spPr bwMode="auto">
          <a:xfrm>
            <a:off x="5867400" y="4076700"/>
            <a:ext cx="288925" cy="151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6449" name="Line 17"/>
          <p:cNvSpPr>
            <a:spLocks noChangeShapeType="1"/>
          </p:cNvSpPr>
          <p:nvPr/>
        </p:nvSpPr>
        <p:spPr bwMode="auto">
          <a:xfrm>
            <a:off x="6156325" y="3933825"/>
            <a:ext cx="1368425" cy="790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98CE64-D8F1-A64F-82F0-9FDC5DD6356C}" type="slidenum">
              <a:rPr lang="de-DE"/>
              <a:pPr>
                <a:defRPr/>
              </a:pPr>
              <a:t>70</a:t>
            </a:fld>
            <a:endParaRPr lang="de-DE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Fibonacci-Heap: </a:t>
            </a:r>
            <a:r>
              <a:rPr lang="en-US" dirty="0" smtClean="0">
                <a:solidFill>
                  <a:srgbClr val="3C8C93"/>
                </a:solidFill>
                <a:cs typeface="+mj-cs"/>
              </a:rPr>
              <a:t>insert</a:t>
            </a:r>
            <a:r>
              <a:rPr lang="en-US" dirty="0" smtClean="0">
                <a:cs typeface="+mj-cs"/>
              </a:rPr>
              <a:t>, </a:t>
            </a:r>
            <a:r>
              <a:rPr lang="en-US" dirty="0" smtClean="0">
                <a:solidFill>
                  <a:srgbClr val="3C8C93"/>
                </a:solidFill>
                <a:cs typeface="+mj-cs"/>
              </a:rPr>
              <a:t>merge</a:t>
            </a:r>
            <a:r>
              <a:rPr lang="en-US" dirty="0" smtClean="0">
                <a:cs typeface="+mj-cs"/>
              </a:rPr>
              <a:t>, </a:t>
            </a:r>
            <a:r>
              <a:rPr lang="en-US" dirty="0" smtClean="0">
                <a:solidFill>
                  <a:srgbClr val="3C8C93"/>
                </a:solidFill>
                <a:cs typeface="+mj-cs"/>
              </a:rPr>
              <a:t>min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>
                <a:solidFill>
                  <a:srgbClr val="FF0000"/>
                </a:solidFill>
                <a:cs typeface="+mn-cs"/>
              </a:rPr>
              <a:t>t</a:t>
            </a:r>
            <a:r>
              <a:rPr lang="en-US" sz="2800" baseline="-2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US" sz="2800" dirty="0" smtClean="0">
                <a:solidFill>
                  <a:srgbClr val="FF0000"/>
                </a:solidFill>
                <a:cs typeface="+mn-cs"/>
              </a:rPr>
              <a:t>: </a:t>
            </a:r>
            <a:r>
              <a:rPr lang="en-US" sz="2800" dirty="0" err="1" smtClean="0">
                <a:cs typeface="+mn-cs"/>
              </a:rPr>
              <a:t>Zeit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für</a:t>
            </a:r>
            <a:r>
              <a:rPr lang="en-US" sz="2800" dirty="0" smtClean="0">
                <a:cs typeface="+mn-cs"/>
              </a:rPr>
              <a:t> Operation </a:t>
            </a:r>
            <a:r>
              <a:rPr lang="en-US" sz="2800" dirty="0" err="1" smtClean="0">
                <a:solidFill>
                  <a:schemeClr val="hlink"/>
                </a:solidFill>
                <a:cs typeface="+mn-cs"/>
              </a:rPr>
              <a:t>i</a:t>
            </a:r>
            <a:r>
              <a:rPr lang="en-US" sz="2800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ausgeführt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im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Zustand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smtClean="0">
                <a:solidFill>
                  <a:schemeClr val="hlink"/>
                </a:solidFill>
                <a:cs typeface="+mn-cs"/>
              </a:rPr>
              <a:t>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>
                <a:solidFill>
                  <a:schemeClr val="hlink"/>
                </a:solidFill>
                <a:cs typeface="+mn-cs"/>
              </a:rPr>
              <a:t>a</a:t>
            </a:r>
            <a:r>
              <a:rPr lang="en-US" sz="2800" baseline="-25000" dirty="0" err="1" smtClean="0">
                <a:solidFill>
                  <a:schemeClr val="hlink"/>
                </a:solidFill>
                <a:cs typeface="+mn-cs"/>
              </a:rPr>
              <a:t>i</a:t>
            </a:r>
            <a:r>
              <a:rPr lang="en-US" sz="2800" dirty="0" smtClean="0">
                <a:cs typeface="+mn-cs"/>
              </a:rPr>
              <a:t>: </a:t>
            </a:r>
            <a:r>
              <a:rPr lang="en-US" sz="2800" dirty="0" err="1" smtClean="0">
                <a:cs typeface="+mn-cs"/>
              </a:rPr>
              <a:t>amortisierter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Aufwand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err="1" smtClean="0">
                <a:cs typeface="+mn-cs"/>
              </a:rPr>
              <a:t>für</a:t>
            </a:r>
            <a:r>
              <a:rPr lang="en-US" sz="2800" dirty="0" smtClean="0">
                <a:cs typeface="+mn-cs"/>
              </a:rPr>
              <a:t> Operation </a:t>
            </a:r>
            <a:r>
              <a:rPr lang="en-US" sz="2800" dirty="0" err="1" smtClean="0">
                <a:solidFill>
                  <a:schemeClr val="hlink"/>
                </a:solidFill>
                <a:cs typeface="+mn-cs"/>
              </a:rPr>
              <a:t>i</a:t>
            </a:r>
            <a:r>
              <a:rPr lang="en-US" sz="2800" dirty="0" smtClean="0">
                <a:solidFill>
                  <a:schemeClr val="hlink"/>
                </a:solidFill>
                <a:cs typeface="+mn-cs"/>
                <a:sym typeface="Wingdings"/>
              </a:rPr>
              <a:t/>
            </a:r>
            <a:br>
              <a:rPr lang="en-US" sz="2800" dirty="0" smtClean="0">
                <a:solidFill>
                  <a:schemeClr val="hlink"/>
                </a:solidFill>
                <a:cs typeface="+mn-cs"/>
                <a:sym typeface="Wingdings"/>
              </a:rPr>
            </a:br>
            <a:r>
              <a:rPr lang="en-US" sz="2800" dirty="0" err="1" smtClean="0">
                <a:solidFill>
                  <a:srgbClr val="FF0000"/>
                </a:solidFill>
                <a:cs typeface="+mn-cs"/>
              </a:rPr>
              <a:t>a</a:t>
            </a:r>
            <a:r>
              <a:rPr lang="en-US" sz="2800" baseline="-2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US" sz="2800" dirty="0" smtClean="0">
                <a:solidFill>
                  <a:srgbClr val="FF0000"/>
                </a:solidFill>
                <a:cs typeface="+mn-cs"/>
              </a:rPr>
              <a:t> = </a:t>
            </a:r>
            <a:r>
              <a:rPr lang="en-US" sz="2800" dirty="0" err="1" smtClean="0">
                <a:solidFill>
                  <a:srgbClr val="FF0000"/>
                </a:solidFill>
                <a:cs typeface="+mn-cs"/>
              </a:rPr>
              <a:t>t</a:t>
            </a:r>
            <a:r>
              <a:rPr lang="en-US" sz="2800" baseline="-2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US" sz="2800" dirty="0" smtClean="0">
                <a:solidFill>
                  <a:srgbClr val="FF0000"/>
                </a:solidFill>
                <a:cs typeface="+mn-cs"/>
              </a:rPr>
              <a:t> + </a:t>
            </a:r>
            <a:r>
              <a:rPr lang="en-US" sz="2800" dirty="0" smtClean="0">
                <a:solidFill>
                  <a:srgbClr val="FF0000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sz="2800" dirty="0" err="1" smtClean="0">
                <a:solidFill>
                  <a:srgbClr val="FF0000"/>
                </a:solidFill>
                <a:cs typeface="+mn-cs"/>
              </a:rPr>
              <a:t>bal</a:t>
            </a:r>
            <a:r>
              <a:rPr lang="en-US" sz="2800" baseline="-2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US" sz="2800" dirty="0" smtClean="0">
                <a:solidFill>
                  <a:srgbClr val="FF0000"/>
                </a:solidFill>
                <a:cs typeface="+mn-cs"/>
              </a:rPr>
              <a:t>  </a:t>
            </a:r>
            <a:r>
              <a:rPr lang="en-US" sz="2800" dirty="0" err="1" smtClean="0">
                <a:cs typeface="+mn-cs"/>
              </a:rPr>
              <a:t>mit</a:t>
            </a:r>
            <a:r>
              <a:rPr lang="en-US" sz="2800" dirty="0" smtClean="0">
                <a:cs typeface="+mn-cs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sz="2800" dirty="0" err="1" smtClean="0">
                <a:solidFill>
                  <a:srgbClr val="FF0000"/>
                </a:solidFill>
                <a:cs typeface="+mn-cs"/>
              </a:rPr>
              <a:t>bal</a:t>
            </a:r>
            <a:r>
              <a:rPr lang="en-US" sz="2800" baseline="-2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US" sz="2800" baseline="-25000" dirty="0" smtClean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dirty="0" smtClean="0">
                <a:solidFill>
                  <a:schemeClr val="hlink"/>
                </a:solidFill>
                <a:cs typeface="+mn-cs"/>
              </a:rPr>
              <a:t>= </a:t>
            </a:r>
            <a:r>
              <a:rPr lang="en-US" sz="2800" dirty="0" err="1" smtClean="0">
                <a:solidFill>
                  <a:schemeClr val="hlink"/>
                </a:solidFill>
                <a:cs typeface="+mn-cs"/>
              </a:rPr>
              <a:t>bal</a:t>
            </a:r>
            <a:r>
              <a:rPr lang="en-US" sz="2800" dirty="0" smtClean="0">
                <a:solidFill>
                  <a:schemeClr val="hlink"/>
                </a:solidFill>
                <a:cs typeface="+mn-cs"/>
              </a:rPr>
              <a:t>(s’)-</a:t>
            </a:r>
            <a:r>
              <a:rPr lang="en-US" sz="2800" dirty="0" err="1" smtClean="0">
                <a:solidFill>
                  <a:schemeClr val="hlink"/>
                </a:solidFill>
                <a:cs typeface="+mn-cs"/>
              </a:rPr>
              <a:t>bal</a:t>
            </a:r>
            <a:r>
              <a:rPr lang="en-US" sz="2800" dirty="0" smtClean="0">
                <a:solidFill>
                  <a:schemeClr val="hlink"/>
                </a:solidFill>
                <a:cs typeface="+mn-cs"/>
              </a:rPr>
              <a:t>(s)</a:t>
            </a:r>
            <a:r>
              <a:rPr lang="en-US" sz="2800" dirty="0" smtClean="0">
                <a:solidFill>
                  <a:srgbClr val="000000"/>
                </a:solidFill>
                <a:cs typeface="+mn-cs"/>
              </a:rPr>
              <a:t>, falls </a:t>
            </a:r>
            <a:r>
              <a:rPr lang="en-US" sz="2800" dirty="0" err="1" smtClean="0">
                <a:solidFill>
                  <a:schemeClr val="hlink"/>
                </a:solidFill>
                <a:cs typeface="+mn-cs"/>
              </a:rPr>
              <a:t>i:</a:t>
            </a:r>
            <a:r>
              <a:rPr lang="en-US" sz="2800" dirty="0" err="1" smtClean="0">
                <a:solidFill>
                  <a:schemeClr val="hlink"/>
                </a:solidFill>
              </a:rPr>
              <a:t>s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→</a:t>
            </a:r>
            <a:r>
              <a:rPr lang="en-US" sz="2800" dirty="0">
                <a:solidFill>
                  <a:schemeClr val="hlink"/>
                </a:solidFill>
                <a:sym typeface="Wingdings"/>
              </a:rPr>
              <a:t> s’</a:t>
            </a:r>
            <a:r>
              <a:rPr lang="en-US" sz="2800" dirty="0" smtClean="0">
                <a:solidFill>
                  <a:schemeClr val="hlink"/>
                </a:solidFill>
                <a:cs typeface="+mn-cs"/>
              </a:rPr>
              <a:t> </a:t>
            </a:r>
            <a:br>
              <a:rPr lang="en-US" sz="2800" dirty="0" smtClean="0">
                <a:solidFill>
                  <a:schemeClr val="hlink"/>
                </a:solidFill>
                <a:cs typeface="+mn-cs"/>
              </a:rPr>
            </a:br>
            <a:r>
              <a:rPr lang="en-US" sz="2800" dirty="0" err="1" smtClean="0">
                <a:solidFill>
                  <a:srgbClr val="000000"/>
                </a:solidFill>
                <a:cs typeface="+mn-cs"/>
              </a:rPr>
              <a:t>im</a:t>
            </a:r>
            <a:r>
              <a:rPr lang="en-US" sz="2800" dirty="0" smtClean="0">
                <a:solidFill>
                  <a:srgbClr val="000000"/>
                </a:solidFill>
                <a:cs typeface="+mn-cs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cs typeface="+mn-cs"/>
              </a:rPr>
              <a:t>aktuellen</a:t>
            </a:r>
            <a:r>
              <a:rPr lang="en-US" sz="2800" dirty="0" smtClean="0">
                <a:solidFill>
                  <a:srgbClr val="000000"/>
                </a:solidFill>
                <a:cs typeface="+mn-cs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cs typeface="+mn-cs"/>
              </a:rPr>
              <a:t>Zustand</a:t>
            </a:r>
            <a:r>
              <a:rPr lang="en-US" sz="2800" dirty="0" smtClean="0">
                <a:solidFill>
                  <a:srgbClr val="000000"/>
                </a:solidFill>
                <a:cs typeface="+mn-cs"/>
              </a:rPr>
              <a:t> </a:t>
            </a:r>
            <a:r>
              <a:rPr lang="en-US" sz="2800" dirty="0" smtClean="0">
                <a:solidFill>
                  <a:schemeClr val="hlink"/>
                </a:solidFill>
                <a:cs typeface="+mn-cs"/>
              </a:rPr>
              <a:t>s </a:t>
            </a:r>
            <a:r>
              <a:rPr lang="en-US" sz="2800" dirty="0" err="1" smtClean="0">
                <a:solidFill>
                  <a:srgbClr val="000000"/>
                </a:solidFill>
                <a:cs typeface="+mn-cs"/>
              </a:rPr>
              <a:t>ausgeführt</a:t>
            </a:r>
            <a:r>
              <a:rPr lang="en-US" sz="2800" dirty="0" smtClean="0">
                <a:solidFill>
                  <a:srgbClr val="000000"/>
                </a:solidFill>
                <a:cs typeface="+mn-cs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cs typeface="+mn-cs"/>
              </a:rPr>
              <a:t>wird</a:t>
            </a:r>
            <a:endParaRPr lang="en-US" sz="2800" dirty="0" smtClean="0">
              <a:solidFill>
                <a:srgbClr val="000000"/>
              </a:solidFill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8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800" dirty="0" err="1" smtClean="0">
                <a:solidFill>
                  <a:schemeClr val="accent2"/>
                </a:solidFill>
                <a:cs typeface="+mn-cs"/>
              </a:rPr>
              <a:t>Amortisierte</a:t>
            </a:r>
            <a:r>
              <a:rPr lang="en-US" sz="2800" dirty="0" smtClean="0">
                <a:solidFill>
                  <a:schemeClr val="accent2"/>
                </a:solidFill>
                <a:cs typeface="+mn-cs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cs typeface="+mn-cs"/>
              </a:rPr>
              <a:t>Kosten</a:t>
            </a:r>
            <a:r>
              <a:rPr lang="en-US" sz="2800" dirty="0" smtClean="0">
                <a:solidFill>
                  <a:schemeClr val="accent2"/>
                </a:solidFill>
                <a:cs typeface="+mn-cs"/>
              </a:rPr>
              <a:t> der </a:t>
            </a:r>
            <a:r>
              <a:rPr lang="en-US" sz="2800" dirty="0" err="1" smtClean="0">
                <a:solidFill>
                  <a:schemeClr val="accent2"/>
                </a:solidFill>
                <a:cs typeface="+mn-cs"/>
              </a:rPr>
              <a:t>Operationen</a:t>
            </a:r>
            <a:r>
              <a:rPr lang="en-US" sz="2800" dirty="0" smtClean="0">
                <a:solidFill>
                  <a:schemeClr val="accent2"/>
                </a:solidFill>
                <a:cs typeface="+mn-cs"/>
              </a:rPr>
              <a:t>:</a:t>
            </a:r>
            <a:br>
              <a:rPr lang="en-US" sz="2800" dirty="0" smtClean="0">
                <a:solidFill>
                  <a:schemeClr val="accent2"/>
                </a:solidFill>
                <a:cs typeface="+mn-cs"/>
              </a:rPr>
            </a:br>
            <a:r>
              <a:rPr lang="de-DE" sz="2800" dirty="0" err="1">
                <a:solidFill>
                  <a:schemeClr val="hlink"/>
                </a:solidFill>
              </a:rPr>
              <a:t>bal</a:t>
            </a:r>
            <a:r>
              <a:rPr lang="de-DE" sz="2800" dirty="0">
                <a:solidFill>
                  <a:schemeClr val="hlink"/>
                </a:solidFill>
              </a:rPr>
              <a:t>(s) = #Bäume(s) + 2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∙</a:t>
            </a:r>
            <a:r>
              <a:rPr lang="de-DE" sz="2800" dirty="0">
                <a:solidFill>
                  <a:schemeClr val="hlink"/>
                </a:solidFill>
              </a:rPr>
              <a:t>#markierte Knoten(s</a:t>
            </a:r>
            <a:r>
              <a:rPr lang="de-DE" sz="2800" dirty="0" smtClean="0">
                <a:solidFill>
                  <a:schemeClr val="hlink"/>
                </a:solidFill>
              </a:rPr>
              <a:t>)</a:t>
            </a:r>
            <a:endParaRPr lang="en-US" sz="2800" dirty="0" smtClean="0">
              <a:solidFill>
                <a:schemeClr val="accent2"/>
              </a:solidFill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insert: </a:t>
            </a:r>
            <a:r>
              <a:rPr lang="en-US" sz="2800" dirty="0" smtClean="0">
                <a:solidFill>
                  <a:schemeClr val="hlink"/>
                </a:solidFill>
                <a:cs typeface="+mn-cs"/>
              </a:rPr>
              <a:t>t=O(1)</a:t>
            </a:r>
            <a:r>
              <a:rPr lang="en-US" sz="2800" dirty="0" smtClean="0">
                <a:cs typeface="+mn-cs"/>
              </a:rPr>
              <a:t> und </a:t>
            </a:r>
            <a:r>
              <a:rPr lang="en-US" sz="28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sz="2800" dirty="0" err="1" smtClean="0">
                <a:solidFill>
                  <a:schemeClr val="hlink"/>
                </a:solidFill>
                <a:cs typeface="+mn-cs"/>
              </a:rPr>
              <a:t>bal</a:t>
            </a:r>
            <a:r>
              <a:rPr lang="en-US" sz="2800" baseline="-25000" dirty="0" err="1" smtClean="0">
                <a:solidFill>
                  <a:schemeClr val="hlink"/>
                </a:solidFill>
                <a:cs typeface="+mn-cs"/>
              </a:rPr>
              <a:t>insert</a:t>
            </a:r>
            <a:r>
              <a:rPr lang="en-US" sz="2800" dirty="0" smtClean="0">
                <a:solidFill>
                  <a:schemeClr val="hlink"/>
                </a:solidFill>
                <a:cs typeface="+mn-cs"/>
              </a:rPr>
              <a:t> = +1</a:t>
            </a:r>
            <a:r>
              <a:rPr lang="en-US" sz="2800" dirty="0" smtClean="0">
                <a:cs typeface="+mn-cs"/>
              </a:rPr>
              <a:t>, also </a:t>
            </a:r>
            <a:r>
              <a:rPr lang="en-US" sz="2800" dirty="0" err="1" smtClean="0">
                <a:solidFill>
                  <a:schemeClr val="hlink"/>
                </a:solidFill>
                <a:cs typeface="+mn-cs"/>
              </a:rPr>
              <a:t>a</a:t>
            </a:r>
            <a:r>
              <a:rPr lang="en-US" sz="2800" baseline="-25000" dirty="0" err="1" smtClean="0">
                <a:solidFill>
                  <a:schemeClr val="hlink"/>
                </a:solidFill>
                <a:cs typeface="+mn-cs"/>
              </a:rPr>
              <a:t>insert</a:t>
            </a:r>
            <a:r>
              <a:rPr lang="en-US" sz="2800" dirty="0" smtClean="0">
                <a:solidFill>
                  <a:schemeClr val="hlink"/>
                </a:solidFill>
                <a:cs typeface="+mn-cs"/>
              </a:rPr>
              <a:t>=O(1)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merge: </a:t>
            </a:r>
            <a:r>
              <a:rPr lang="en-US" sz="2800" dirty="0" smtClean="0">
                <a:solidFill>
                  <a:schemeClr val="hlink"/>
                </a:solidFill>
                <a:cs typeface="+mn-cs"/>
              </a:rPr>
              <a:t>t=O(1)</a:t>
            </a:r>
            <a:r>
              <a:rPr lang="en-US" sz="2800" dirty="0" smtClean="0">
                <a:cs typeface="+mn-cs"/>
              </a:rPr>
              <a:t> und </a:t>
            </a:r>
            <a:r>
              <a:rPr lang="en-US" sz="28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sz="2800" dirty="0" err="1" smtClean="0">
                <a:solidFill>
                  <a:schemeClr val="hlink"/>
                </a:solidFill>
                <a:cs typeface="+mn-cs"/>
              </a:rPr>
              <a:t>bal</a:t>
            </a:r>
            <a:r>
              <a:rPr lang="en-US" sz="2800" baseline="-25000" dirty="0" err="1" smtClean="0">
                <a:solidFill>
                  <a:schemeClr val="hlink"/>
                </a:solidFill>
                <a:cs typeface="+mn-cs"/>
              </a:rPr>
              <a:t>merge</a:t>
            </a:r>
            <a:r>
              <a:rPr lang="en-US" sz="2800" dirty="0" smtClean="0">
                <a:solidFill>
                  <a:schemeClr val="hlink"/>
                </a:solidFill>
                <a:cs typeface="+mn-cs"/>
              </a:rPr>
              <a:t> = 0</a:t>
            </a:r>
            <a:r>
              <a:rPr lang="en-US" sz="2800" dirty="0" smtClean="0">
                <a:cs typeface="+mn-cs"/>
              </a:rPr>
              <a:t>, also </a:t>
            </a:r>
            <a:r>
              <a:rPr lang="en-US" sz="2800" dirty="0" err="1" smtClean="0">
                <a:solidFill>
                  <a:schemeClr val="hlink"/>
                </a:solidFill>
                <a:cs typeface="+mn-cs"/>
              </a:rPr>
              <a:t>a</a:t>
            </a:r>
            <a:r>
              <a:rPr lang="en-US" sz="2800" baseline="-25000" dirty="0" err="1" smtClean="0">
                <a:solidFill>
                  <a:schemeClr val="hlink"/>
                </a:solidFill>
                <a:cs typeface="+mn-cs"/>
              </a:rPr>
              <a:t>merge</a:t>
            </a:r>
            <a:r>
              <a:rPr lang="en-US" sz="2800" dirty="0" smtClean="0">
                <a:solidFill>
                  <a:schemeClr val="hlink"/>
                </a:solidFill>
                <a:cs typeface="+mn-cs"/>
              </a:rPr>
              <a:t>=O(1)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min: </a:t>
            </a:r>
            <a:r>
              <a:rPr lang="en-US" sz="2800" dirty="0" smtClean="0">
                <a:solidFill>
                  <a:schemeClr val="hlink"/>
                </a:solidFill>
                <a:cs typeface="+mn-cs"/>
              </a:rPr>
              <a:t>t=O(1)</a:t>
            </a:r>
            <a:r>
              <a:rPr lang="en-US" sz="2800" dirty="0" smtClean="0">
                <a:cs typeface="+mn-cs"/>
              </a:rPr>
              <a:t> und </a:t>
            </a:r>
            <a:r>
              <a:rPr lang="en-US" sz="28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sz="2800" dirty="0" err="1" smtClean="0">
                <a:solidFill>
                  <a:schemeClr val="hlink"/>
                </a:solidFill>
                <a:cs typeface="+mn-cs"/>
              </a:rPr>
              <a:t>bal</a:t>
            </a:r>
            <a:r>
              <a:rPr lang="en-US" sz="2800" baseline="-25000" dirty="0" err="1" smtClean="0">
                <a:solidFill>
                  <a:schemeClr val="hlink"/>
                </a:solidFill>
                <a:cs typeface="+mn-cs"/>
              </a:rPr>
              <a:t>min</a:t>
            </a:r>
            <a:r>
              <a:rPr lang="en-US" sz="2800" dirty="0" smtClean="0">
                <a:solidFill>
                  <a:schemeClr val="hlink"/>
                </a:solidFill>
                <a:cs typeface="+mn-cs"/>
              </a:rPr>
              <a:t> = 0</a:t>
            </a:r>
            <a:r>
              <a:rPr lang="en-US" sz="2800" dirty="0" smtClean="0">
                <a:cs typeface="+mn-cs"/>
              </a:rPr>
              <a:t>, also </a:t>
            </a:r>
            <a:r>
              <a:rPr lang="en-US" sz="2800" dirty="0" err="1" smtClean="0">
                <a:solidFill>
                  <a:schemeClr val="hlink"/>
                </a:solidFill>
                <a:cs typeface="+mn-cs"/>
              </a:rPr>
              <a:t>a</a:t>
            </a:r>
            <a:r>
              <a:rPr lang="en-US" sz="2800" baseline="-25000" dirty="0" err="1" smtClean="0">
                <a:solidFill>
                  <a:schemeClr val="hlink"/>
                </a:solidFill>
                <a:cs typeface="+mn-cs"/>
              </a:rPr>
              <a:t>min</a:t>
            </a:r>
            <a:r>
              <a:rPr lang="en-US" sz="2800" dirty="0" smtClean="0">
                <a:solidFill>
                  <a:schemeClr val="hlink"/>
                </a:solidFill>
                <a:cs typeface="+mn-cs"/>
              </a:rPr>
              <a:t>=O(1)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800" dirty="0" smtClean="0">
              <a:solidFill>
                <a:schemeClr val="hlink"/>
              </a:solidFill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1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1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FDE659-F368-964C-AB47-B9E37DA9FE26}" type="slidenum">
              <a:rPr lang="de-DE"/>
              <a:pPr>
                <a:defRPr/>
              </a:pPr>
              <a:t>71</a:t>
            </a:fld>
            <a:endParaRPr lang="de-DE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Fibonacci-Heap: </a:t>
            </a:r>
            <a:r>
              <a:rPr lang="en-US" dirty="0" err="1" smtClean="0">
                <a:solidFill>
                  <a:srgbClr val="3C8C93"/>
                </a:solidFill>
                <a:cs typeface="+mj-cs"/>
              </a:rPr>
              <a:t>deleteMin</a:t>
            </a:r>
            <a:endParaRPr lang="en-US" dirty="0" smtClean="0">
              <a:solidFill>
                <a:srgbClr val="3C8C93"/>
              </a:solidFill>
              <a:cs typeface="+mj-cs"/>
            </a:endParaRP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579296" cy="47085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dirty="0" err="1" smtClean="0">
                <a:solidFill>
                  <a:schemeClr val="accent2"/>
                </a:solidFill>
                <a:cs typeface="+mn-cs"/>
              </a:rPr>
              <a:t>Behauptung</a:t>
            </a:r>
            <a:r>
              <a:rPr lang="en-US" sz="2400" dirty="0" smtClean="0">
                <a:solidFill>
                  <a:schemeClr val="accent2"/>
                </a:solidFill>
                <a:cs typeface="+mn-cs"/>
              </a:rPr>
              <a:t>:</a:t>
            </a:r>
            <a:r>
              <a:rPr lang="en-US" sz="2400" dirty="0" smtClean="0">
                <a:cs typeface="+mn-cs"/>
              </a:rPr>
              <a:t> </a:t>
            </a:r>
            <a:br>
              <a:rPr lang="en-US" sz="2400" dirty="0" smtClean="0">
                <a:cs typeface="+mn-cs"/>
              </a:rPr>
            </a:br>
            <a:r>
              <a:rPr lang="en-US" sz="2400" dirty="0" smtClean="0">
                <a:cs typeface="+mn-cs"/>
              </a:rPr>
              <a:t>Die </a:t>
            </a:r>
            <a:r>
              <a:rPr lang="en-US" sz="2400" dirty="0" err="1" smtClean="0">
                <a:cs typeface="+mn-cs"/>
              </a:rPr>
              <a:t>amortisierten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Kosten</a:t>
            </a:r>
            <a:r>
              <a:rPr lang="en-US" sz="2400" dirty="0" smtClean="0">
                <a:cs typeface="+mn-cs"/>
              </a:rPr>
              <a:t> von </a:t>
            </a:r>
            <a:r>
              <a:rPr lang="en-US" sz="2400" dirty="0" err="1" smtClean="0">
                <a:solidFill>
                  <a:srgbClr val="3C8C93"/>
                </a:solidFill>
                <a:cs typeface="+mn-cs"/>
              </a:rPr>
              <a:t>deleteMin</a:t>
            </a:r>
            <a:r>
              <a:rPr lang="en-US" sz="2400" dirty="0" smtClean="0">
                <a:solidFill>
                  <a:srgbClr val="3C8C93"/>
                </a:solidFill>
                <a:cs typeface="+mn-cs"/>
              </a:rPr>
              <a:t>() </a:t>
            </a:r>
            <a:r>
              <a:rPr lang="en-US" sz="2400" dirty="0" err="1" smtClean="0">
                <a:cs typeface="+mn-cs"/>
              </a:rPr>
              <a:t>sind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O(log n).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dirty="0" err="1" smtClean="0">
                <a:solidFill>
                  <a:schemeClr val="accent2"/>
                </a:solidFill>
                <a:cs typeface="+mn-cs"/>
              </a:rPr>
              <a:t>Beweis</a:t>
            </a:r>
            <a:r>
              <a:rPr lang="en-US" sz="2400" dirty="0" smtClean="0">
                <a:solidFill>
                  <a:schemeClr val="accent2"/>
                </a:solidFill>
                <a:cs typeface="+mn-cs"/>
              </a:rPr>
              <a:t>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err="1" smtClean="0">
                <a:cs typeface="+mn-cs"/>
              </a:rPr>
              <a:t>Einfügen</a:t>
            </a:r>
            <a:r>
              <a:rPr lang="en-US" sz="2400" dirty="0" smtClean="0">
                <a:cs typeface="+mn-cs"/>
              </a:rPr>
              <a:t> der Kinder von 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400" dirty="0" smtClean="0">
                <a:cs typeface="+mn-cs"/>
              </a:rPr>
              <a:t> in </a:t>
            </a:r>
            <a:r>
              <a:rPr lang="en-US" sz="2400" dirty="0" err="1" smtClean="0">
                <a:cs typeface="+mn-cs"/>
              </a:rPr>
              <a:t>Wurzelliste</a:t>
            </a:r>
            <a:r>
              <a:rPr lang="en-US" sz="2400" dirty="0" smtClean="0">
                <a:cs typeface="+mn-cs"/>
              </a:rPr>
              <a:t> (#Kinder(x) = Rang(x)): </a:t>
            </a:r>
            <a:br>
              <a:rPr lang="en-US" sz="2400" dirty="0" smtClean="0">
                <a:cs typeface="+mn-cs"/>
              </a:rPr>
            </a:br>
            <a:r>
              <a:rPr lang="en-US" sz="2400" dirty="0" smtClean="0">
                <a:cs typeface="+mn-cs"/>
              </a:rPr>
              <a:t>  </a:t>
            </a:r>
            <a:r>
              <a:rPr lang="en-US" sz="24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bal</a:t>
            </a:r>
            <a:r>
              <a:rPr lang="en-US" sz="2400" baseline="-25000" dirty="0" smtClean="0">
                <a:solidFill>
                  <a:schemeClr val="hlink"/>
                </a:solidFill>
                <a:cs typeface="+mn-cs"/>
              </a:rPr>
              <a:t>1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= </a:t>
            </a:r>
            <a:r>
              <a:rPr lang="en-US" sz="2400" dirty="0" smtClean="0">
                <a:cs typeface="+mn-cs"/>
              </a:rPr>
              <a:t>Rang(x) 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– 1 </a:t>
            </a:r>
            <a:r>
              <a:rPr lang="en-US" sz="2400" dirty="0" smtClean="0">
                <a:cs typeface="+mn-cs"/>
              </a:rPr>
              <a:t>(-1 </a:t>
            </a:r>
            <a:r>
              <a:rPr lang="en-US" sz="2400" dirty="0" err="1" smtClean="0">
                <a:cs typeface="+mn-cs"/>
              </a:rPr>
              <a:t>weil</a:t>
            </a:r>
            <a:r>
              <a:rPr lang="en-US" sz="2400" dirty="0" smtClean="0">
                <a:cs typeface="+mn-cs"/>
              </a:rPr>
              <a:t> x </a:t>
            </a:r>
            <a:r>
              <a:rPr lang="en-US" sz="2400" dirty="0" err="1" smtClean="0">
                <a:cs typeface="+mn-cs"/>
              </a:rPr>
              <a:t>entfernt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wird</a:t>
            </a:r>
            <a:r>
              <a:rPr lang="en-US" sz="2400" dirty="0" smtClean="0">
                <a:cs typeface="+mn-cs"/>
              </a:rPr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err="1" smtClean="0">
                <a:cs typeface="+mn-cs"/>
              </a:rPr>
              <a:t>Jeder</a:t>
            </a:r>
            <a:r>
              <a:rPr lang="en-US" sz="2400" dirty="0" smtClean="0">
                <a:cs typeface="+mn-cs"/>
              </a:rPr>
              <a:t> Merge-</a:t>
            </a:r>
            <a:r>
              <a:rPr lang="en-US" sz="2400" dirty="0" err="1" smtClean="0">
                <a:cs typeface="+mn-cs"/>
              </a:rPr>
              <a:t>Schritt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verkleinert</a:t>
            </a:r>
            <a:r>
              <a:rPr lang="en-US" sz="2400" dirty="0" smtClean="0">
                <a:cs typeface="+mn-cs"/>
              </a:rPr>
              <a:t> #</a:t>
            </a:r>
            <a:r>
              <a:rPr lang="en-US" sz="2400" dirty="0" err="1" smtClean="0">
                <a:cs typeface="+mn-cs"/>
              </a:rPr>
              <a:t>Bäume</a:t>
            </a:r>
            <a:r>
              <a:rPr lang="en-US" sz="2400" dirty="0" smtClean="0">
                <a:cs typeface="+mn-cs"/>
              </a:rPr>
              <a:t> um 1:</a:t>
            </a:r>
            <a:br>
              <a:rPr lang="en-US" sz="2400" dirty="0" smtClean="0">
                <a:cs typeface="+mn-cs"/>
              </a:rPr>
            </a:br>
            <a:r>
              <a:rPr lang="en-US" sz="2400" dirty="0" smtClean="0">
                <a:cs typeface="+mn-cs"/>
              </a:rPr>
              <a:t>  </a:t>
            </a:r>
            <a:r>
              <a:rPr lang="en-US" sz="24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bal</a:t>
            </a:r>
            <a:r>
              <a:rPr lang="en-US" sz="2400" baseline="-25000" dirty="0" smtClean="0">
                <a:solidFill>
                  <a:schemeClr val="hlink"/>
                </a:solidFill>
                <a:cs typeface="+mn-cs"/>
              </a:rPr>
              <a:t>2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= -(</a:t>
            </a:r>
            <a:r>
              <a:rPr lang="en-US" sz="2400" dirty="0" smtClean="0">
                <a:cs typeface="+mn-cs"/>
              </a:rPr>
              <a:t> #Merge-</a:t>
            </a:r>
            <a:r>
              <a:rPr lang="en-US" sz="2400" dirty="0" err="1" smtClean="0">
                <a:cs typeface="+mn-cs"/>
              </a:rPr>
              <a:t>Schritte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smtClean="0">
                <a:solidFill>
                  <a:srgbClr val="3C8C93"/>
                </a:solidFill>
                <a:cs typeface="+mn-cs"/>
              </a:rPr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err="1" smtClean="0">
                <a:cs typeface="+mn-cs"/>
              </a:rPr>
              <a:t>Wegen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solidFill>
                  <a:srgbClr val="030AFF"/>
                </a:solidFill>
                <a:cs typeface="+mn-cs"/>
              </a:rPr>
              <a:t>Inv</a:t>
            </a:r>
            <a:r>
              <a:rPr lang="en-US" sz="2400" dirty="0" smtClean="0">
                <a:solidFill>
                  <a:srgbClr val="030AFF"/>
                </a:solidFill>
                <a:cs typeface="+mn-cs"/>
              </a:rPr>
              <a:t> </a:t>
            </a:r>
            <a:r>
              <a:rPr lang="en-US" sz="2400" dirty="0" smtClean="0">
                <a:cs typeface="+mn-cs"/>
              </a:rPr>
              <a:t>(Rang der </a:t>
            </a:r>
            <a:r>
              <a:rPr lang="en-US" sz="2400" dirty="0" err="1" smtClean="0">
                <a:cs typeface="+mn-cs"/>
              </a:rPr>
              <a:t>Bäume</a:t>
            </a:r>
            <a:r>
              <a:rPr lang="en-US" sz="2400" dirty="0" smtClean="0">
                <a:cs typeface="+mn-cs"/>
              </a:rPr>
              <a:t> max. 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O(log n)</a:t>
            </a:r>
            <a:r>
              <a:rPr lang="en-US" sz="2400" dirty="0" smtClean="0">
                <a:cs typeface="+mn-cs"/>
              </a:rPr>
              <a:t>) </a:t>
            </a:r>
            <a:br>
              <a:rPr lang="en-US" sz="2400" dirty="0" smtClean="0">
                <a:cs typeface="+mn-cs"/>
              </a:rPr>
            </a:br>
            <a:r>
              <a:rPr lang="en-US" sz="2400" dirty="0" smtClean="0">
                <a:cs typeface="+mn-cs"/>
              </a:rPr>
              <a:t>gilt: #Merge-</a:t>
            </a:r>
            <a:r>
              <a:rPr lang="en-US" sz="2400" dirty="0" err="1" smtClean="0">
                <a:cs typeface="+mn-cs"/>
              </a:rPr>
              <a:t>Schritte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 = </a:t>
            </a:r>
            <a:r>
              <a:rPr lang="en-US" sz="2400" dirty="0" smtClean="0">
                <a:cs typeface="+mn-cs"/>
              </a:rPr>
              <a:t>#</a:t>
            </a:r>
            <a:r>
              <a:rPr lang="en-US" sz="2400" dirty="0" err="1" smtClean="0">
                <a:cs typeface="+mn-cs"/>
              </a:rPr>
              <a:t>Bäume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– O(log n)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err="1" smtClean="0">
                <a:cs typeface="+mn-cs"/>
              </a:rPr>
              <a:t>Insgesamt</a:t>
            </a:r>
            <a:r>
              <a:rPr lang="en-US" sz="2400" dirty="0" smtClean="0">
                <a:cs typeface="+mn-cs"/>
              </a:rPr>
              <a:t>: </a:t>
            </a:r>
            <a:r>
              <a:rPr lang="en-US" sz="24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sz="2400" dirty="0" err="1" smtClean="0">
                <a:solidFill>
                  <a:schemeClr val="hlink"/>
                </a:solidFill>
                <a:cs typeface="+mn-cs"/>
              </a:rPr>
              <a:t>bal</a:t>
            </a:r>
            <a:r>
              <a:rPr lang="en-US" sz="2400" baseline="-25000" dirty="0" err="1" smtClean="0">
                <a:solidFill>
                  <a:schemeClr val="hlink"/>
                </a:solidFill>
                <a:cs typeface="+mn-cs"/>
              </a:rPr>
              <a:t>deleteMin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 =</a:t>
            </a:r>
            <a:r>
              <a:rPr lang="en-US" sz="2400" dirty="0" smtClean="0">
                <a:cs typeface="+mn-cs"/>
              </a:rPr>
              <a:t> Rang(x) 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- </a:t>
            </a:r>
            <a:r>
              <a:rPr lang="en-US" sz="2400" dirty="0" smtClean="0">
                <a:cs typeface="+mn-cs"/>
              </a:rPr>
              <a:t>#</a:t>
            </a:r>
            <a:r>
              <a:rPr lang="en-US" sz="2400" dirty="0" err="1" smtClean="0">
                <a:cs typeface="+mn-cs"/>
              </a:rPr>
              <a:t>Bäume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+ O(log n)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err="1" smtClean="0">
                <a:cs typeface="+mn-cs"/>
              </a:rPr>
              <a:t>Laufzeit</a:t>
            </a:r>
            <a:r>
              <a:rPr lang="en-US" sz="2400" dirty="0" smtClean="0">
                <a:cs typeface="+mn-cs"/>
              </a:rPr>
              <a:t> (in </a:t>
            </a:r>
            <a:r>
              <a:rPr lang="en-US" sz="2400" dirty="0" err="1" smtClean="0">
                <a:cs typeface="+mn-cs"/>
              </a:rPr>
              <a:t>geeigneten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Zeiteinheiten</a:t>
            </a:r>
            <a:r>
              <a:rPr lang="en-US" sz="2400" dirty="0" smtClean="0">
                <a:cs typeface="+mn-cs"/>
              </a:rPr>
              <a:t>):</a:t>
            </a:r>
            <a:br>
              <a:rPr lang="en-US" sz="2400" dirty="0" smtClean="0">
                <a:cs typeface="+mn-cs"/>
              </a:rPr>
            </a:br>
            <a:r>
              <a:rPr lang="en-US" sz="2400" dirty="0" smtClean="0">
                <a:cs typeface="+mn-cs"/>
              </a:rPr>
              <a:t>               </a:t>
            </a:r>
            <a:r>
              <a:rPr lang="en-US" sz="2400" dirty="0" err="1" smtClean="0">
                <a:solidFill>
                  <a:schemeClr val="hlink"/>
                </a:solidFill>
                <a:cs typeface="+mn-cs"/>
              </a:rPr>
              <a:t>t</a:t>
            </a:r>
            <a:r>
              <a:rPr lang="en-US" sz="2400" baseline="-25000" dirty="0" err="1">
                <a:solidFill>
                  <a:schemeClr val="hlink"/>
                </a:solidFill>
              </a:rPr>
              <a:t>deleteMin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 =</a:t>
            </a:r>
            <a:r>
              <a:rPr lang="en-US" sz="2400" dirty="0" smtClean="0">
                <a:cs typeface="+mn-cs"/>
              </a:rPr>
              <a:t> #Bäume</a:t>
            </a:r>
            <a:r>
              <a:rPr lang="en-US" sz="2400" baseline="30000" dirty="0" smtClean="0">
                <a:cs typeface="+mn-cs"/>
              </a:rPr>
              <a:t>1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+ O(log n)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err="1" smtClean="0">
                <a:cs typeface="+mn-cs"/>
              </a:rPr>
              <a:t>Amortisierte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Laufzeit</a:t>
            </a:r>
            <a:r>
              <a:rPr lang="en-US" sz="2400" dirty="0" smtClean="0">
                <a:cs typeface="+mn-cs"/>
              </a:rPr>
              <a:t>:</a:t>
            </a:r>
            <a:br>
              <a:rPr lang="en-US" sz="2400" dirty="0" smtClean="0">
                <a:cs typeface="+mn-cs"/>
              </a:rPr>
            </a:br>
            <a:r>
              <a:rPr lang="en-US" sz="2400" dirty="0" smtClean="0">
                <a:cs typeface="+mn-cs"/>
              </a:rPr>
              <a:t>               </a:t>
            </a:r>
            <a:r>
              <a:rPr lang="en-US" sz="2400" dirty="0" err="1" smtClean="0">
                <a:solidFill>
                  <a:schemeClr val="hlink"/>
                </a:solidFill>
                <a:cs typeface="+mn-cs"/>
              </a:rPr>
              <a:t>a</a:t>
            </a:r>
            <a:r>
              <a:rPr lang="en-US" sz="2400" baseline="-25000" dirty="0" err="1">
                <a:solidFill>
                  <a:schemeClr val="hlink"/>
                </a:solidFill>
              </a:rPr>
              <a:t>deleteMin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 = </a:t>
            </a:r>
            <a:r>
              <a:rPr lang="en-US" sz="2400" dirty="0" err="1" smtClean="0">
                <a:solidFill>
                  <a:schemeClr val="hlink"/>
                </a:solidFill>
                <a:cs typeface="+mn-cs"/>
              </a:rPr>
              <a:t>t</a:t>
            </a:r>
            <a:r>
              <a:rPr lang="en-US" sz="2400" baseline="-25000" dirty="0" err="1">
                <a:solidFill>
                  <a:schemeClr val="hlink"/>
                </a:solidFill>
              </a:rPr>
              <a:t>deleteMin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 + </a:t>
            </a:r>
            <a:r>
              <a:rPr lang="en-US" sz="24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sz="2400" dirty="0" err="1" smtClean="0">
                <a:solidFill>
                  <a:schemeClr val="hlink"/>
                </a:solidFill>
                <a:cs typeface="+mn-cs"/>
              </a:rPr>
              <a:t>bal</a:t>
            </a:r>
            <a:r>
              <a:rPr lang="en-US" sz="2400" baseline="-25000" dirty="0" err="1" smtClean="0">
                <a:solidFill>
                  <a:schemeClr val="hlink"/>
                </a:solidFill>
              </a:rPr>
              <a:t>deleteMin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 ∈ O(log n) </a:t>
            </a:r>
          </a:p>
        </p:txBody>
      </p:sp>
      <p:sp>
        <p:nvSpPr>
          <p:cNvPr id="5" name="Rechteck 4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  <p:sp>
        <p:nvSpPr>
          <p:cNvPr id="3" name="Textfeld 2"/>
          <p:cNvSpPr txBox="1"/>
          <p:nvPr/>
        </p:nvSpPr>
        <p:spPr>
          <a:xfrm>
            <a:off x="6696141" y="6093296"/>
            <a:ext cx="23403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aseline="30000" dirty="0" smtClean="0"/>
              <a:t>1</a:t>
            </a:r>
            <a:r>
              <a:rPr lang="de-DE" sz="1400" dirty="0" smtClean="0"/>
              <a:t> Realisierung der Eimerkette</a:t>
            </a:r>
            <a:endParaRPr lang="de-DE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25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25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25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25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32CECF-1956-4F44-9D2A-ECF938D587D2}" type="slidenum">
              <a:rPr lang="de-DE"/>
              <a:pPr>
                <a:defRPr/>
              </a:pPr>
              <a:t>72</a:t>
            </a:fld>
            <a:endParaRPr lang="de-DE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Fibonacci-Heap: </a:t>
            </a:r>
            <a:r>
              <a:rPr lang="en-US" dirty="0" smtClean="0">
                <a:solidFill>
                  <a:srgbClr val="3C8C93"/>
                </a:solidFill>
                <a:cs typeface="+mj-cs"/>
              </a:rPr>
              <a:t>delete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975"/>
            <a:ext cx="8640960" cy="4968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err="1" smtClean="0">
                <a:solidFill>
                  <a:schemeClr val="accent2"/>
                </a:solidFill>
                <a:cs typeface="+mn-cs"/>
              </a:rPr>
              <a:t>Behauptung</a:t>
            </a:r>
            <a:r>
              <a:rPr lang="en-US" sz="2400" dirty="0" smtClean="0">
                <a:cs typeface="+mn-cs"/>
              </a:rPr>
              <a:t>: Die </a:t>
            </a:r>
            <a:r>
              <a:rPr lang="en-US" sz="2400" dirty="0" err="1" smtClean="0">
                <a:cs typeface="+mn-cs"/>
              </a:rPr>
              <a:t>amortisierten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Kosten</a:t>
            </a:r>
            <a:r>
              <a:rPr lang="en-US" sz="2400" dirty="0" smtClean="0">
                <a:cs typeface="+mn-cs"/>
              </a:rPr>
              <a:t> von </a:t>
            </a:r>
            <a:r>
              <a:rPr lang="en-US" sz="2400" dirty="0" smtClean="0">
                <a:solidFill>
                  <a:srgbClr val="3C8C93"/>
                </a:solidFill>
                <a:cs typeface="+mn-cs"/>
              </a:rPr>
              <a:t>delete(x) </a:t>
            </a:r>
            <a:r>
              <a:rPr lang="en-US" sz="2400" dirty="0" err="1" smtClean="0">
                <a:cs typeface="+mn-cs"/>
              </a:rPr>
              <a:t>sind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O(log n).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err="1" smtClean="0">
                <a:solidFill>
                  <a:schemeClr val="accent2"/>
                </a:solidFill>
                <a:cs typeface="+mn-cs"/>
              </a:rPr>
              <a:t>Beweis</a:t>
            </a:r>
            <a:r>
              <a:rPr lang="en-US" sz="2400" dirty="0" smtClean="0">
                <a:solidFill>
                  <a:schemeClr val="accent2"/>
                </a:solidFill>
                <a:cs typeface="+mn-cs"/>
              </a:rPr>
              <a:t>: </a:t>
            </a:r>
            <a:r>
              <a:rPr lang="en-US" sz="2400" dirty="0" smtClean="0">
                <a:cs typeface="+mn-cs"/>
              </a:rPr>
              <a:t>(</a:t>
            </a:r>
            <a:r>
              <a:rPr lang="en-US" sz="2400" dirty="0" smtClean="0">
                <a:solidFill>
                  <a:srgbClr val="009999"/>
                </a:solidFill>
                <a:cs typeface="+mn-cs"/>
              </a:rPr>
              <a:t>x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ist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kein</a:t>
            </a:r>
            <a:r>
              <a:rPr lang="en-US" sz="2400" dirty="0" smtClean="0">
                <a:cs typeface="+mn-cs"/>
              </a:rPr>
              <a:t> min-Element – </a:t>
            </a:r>
            <a:r>
              <a:rPr lang="en-US" sz="2400" dirty="0" err="1" smtClean="0">
                <a:cs typeface="+mn-cs"/>
              </a:rPr>
              <a:t>sonst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wie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oben</a:t>
            </a:r>
            <a:r>
              <a:rPr lang="en-US" sz="2400" dirty="0" smtClean="0">
                <a:cs typeface="+mn-cs"/>
              </a:rPr>
              <a:t>)</a:t>
            </a:r>
            <a:endParaRPr lang="en-US" sz="2400" dirty="0" smtClean="0">
              <a:solidFill>
                <a:schemeClr val="accent2"/>
              </a:solidFill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>
                <a:cs typeface="+mn-cs"/>
              </a:rPr>
              <a:t>Einfügen</a:t>
            </a:r>
            <a:r>
              <a:rPr lang="en-US" sz="2400" dirty="0" smtClean="0">
                <a:cs typeface="+mn-cs"/>
              </a:rPr>
              <a:t> der Kinder von 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400" dirty="0" smtClean="0">
                <a:cs typeface="+mn-cs"/>
              </a:rPr>
              <a:t> in </a:t>
            </a:r>
            <a:r>
              <a:rPr lang="en-US" sz="2400" dirty="0" err="1" smtClean="0">
                <a:cs typeface="+mn-cs"/>
              </a:rPr>
              <a:t>Wurzelliste</a:t>
            </a:r>
            <a:r>
              <a:rPr lang="en-US" sz="2400" dirty="0" smtClean="0">
                <a:cs typeface="+mn-cs"/>
              </a:rPr>
              <a:t>: </a:t>
            </a:r>
            <a:br>
              <a:rPr lang="en-US" sz="2400" dirty="0" smtClean="0">
                <a:cs typeface="+mn-cs"/>
              </a:rPr>
            </a:br>
            <a:r>
              <a:rPr lang="en-US" sz="24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bal</a:t>
            </a:r>
            <a:r>
              <a:rPr lang="en-US" sz="2400" baseline="-25000" dirty="0" smtClean="0">
                <a:solidFill>
                  <a:schemeClr val="hlink"/>
                </a:solidFill>
                <a:cs typeface="+mn-cs"/>
              </a:rPr>
              <a:t>1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 ≤ </a:t>
            </a:r>
            <a:r>
              <a:rPr lang="en-US" sz="2400" dirty="0" smtClean="0">
                <a:cs typeface="+mn-cs"/>
              </a:rPr>
              <a:t>Rang(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x</a:t>
            </a:r>
            <a:r>
              <a:rPr lang="en-US" sz="2400" dirty="0" smtClean="0">
                <a:cs typeface="+mn-cs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>
                <a:cs typeface="+mn-cs"/>
              </a:rPr>
              <a:t>Jeder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kaskadierende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Schritt</a:t>
            </a:r>
            <a:r>
              <a:rPr lang="en-US" sz="2400" dirty="0" smtClean="0">
                <a:cs typeface="+mn-cs"/>
              </a:rPr>
              <a:t> (</a:t>
            </a:r>
            <a:r>
              <a:rPr lang="en-US" sz="2400" dirty="0" err="1" smtClean="0">
                <a:cs typeface="+mn-cs"/>
              </a:rPr>
              <a:t>Entfernung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eines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markierten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Knotens</a:t>
            </a:r>
            <a:r>
              <a:rPr lang="en-US" sz="2400" dirty="0" smtClean="0">
                <a:cs typeface="+mn-cs"/>
              </a:rPr>
              <a:t>) </a:t>
            </a:r>
            <a:r>
              <a:rPr lang="en-US" sz="2400" dirty="0" err="1" smtClean="0">
                <a:cs typeface="+mn-cs"/>
              </a:rPr>
              <a:t>erhöht</a:t>
            </a:r>
            <a:r>
              <a:rPr lang="en-US" sz="2400" dirty="0" smtClean="0">
                <a:cs typeface="+mn-cs"/>
              </a:rPr>
              <a:t> die </a:t>
            </a:r>
            <a:r>
              <a:rPr lang="en-US" sz="2400" dirty="0" err="1" smtClean="0">
                <a:cs typeface="+mn-cs"/>
              </a:rPr>
              <a:t>Anzahl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Bäume</a:t>
            </a:r>
            <a:r>
              <a:rPr lang="en-US" sz="2400" dirty="0" smtClean="0">
                <a:cs typeface="+mn-cs"/>
              </a:rPr>
              <a:t> um 1:</a:t>
            </a:r>
            <a:br>
              <a:rPr lang="en-US" sz="2400" dirty="0" smtClean="0">
                <a:cs typeface="+mn-cs"/>
              </a:rPr>
            </a:br>
            <a:r>
              <a:rPr lang="en-US" sz="24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bal</a:t>
            </a:r>
            <a:r>
              <a:rPr lang="en-US" sz="2400" baseline="-25000" dirty="0" smtClean="0">
                <a:solidFill>
                  <a:schemeClr val="hlink"/>
                </a:solidFill>
                <a:cs typeface="+mn-cs"/>
              </a:rPr>
              <a:t>2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 =</a:t>
            </a:r>
            <a:r>
              <a:rPr lang="en-US" sz="2400" dirty="0" smtClean="0">
                <a:cs typeface="+mn-cs"/>
              </a:rPr>
              <a:t> #</a:t>
            </a:r>
            <a:r>
              <a:rPr lang="en-US" sz="2400" dirty="0" err="1" smtClean="0">
                <a:cs typeface="+mn-cs"/>
              </a:rPr>
              <a:t>kaskadierende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Schritte</a:t>
            </a:r>
            <a:endParaRPr lang="en-US" sz="24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>
                <a:cs typeface="+mn-cs"/>
              </a:rPr>
              <a:t>Jeder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kaskadierende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Schritt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entfernt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eine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Markierung</a:t>
            </a:r>
            <a:r>
              <a:rPr lang="en-US" sz="2400" dirty="0" smtClean="0">
                <a:cs typeface="+mn-cs"/>
              </a:rPr>
              <a:t>: </a:t>
            </a:r>
            <a:br>
              <a:rPr lang="en-US" sz="2400" dirty="0" smtClean="0">
                <a:cs typeface="+mn-cs"/>
              </a:rPr>
            </a:br>
            <a:r>
              <a:rPr lang="en-US" sz="24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bal</a:t>
            </a:r>
            <a:r>
              <a:rPr lang="en-US" sz="2400" baseline="-25000" dirty="0" smtClean="0">
                <a:solidFill>
                  <a:schemeClr val="hlink"/>
                </a:solidFill>
                <a:cs typeface="+mn-cs"/>
              </a:rPr>
              <a:t>3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 = -2</a:t>
            </a:r>
            <a:r>
              <a:rPr lang="en-US" sz="2400" dirty="0" smtClean="0">
                <a:solidFill>
                  <a:schemeClr val="hlink"/>
                </a:solidFill>
                <a:latin typeface="cmsy10" charset="0"/>
                <a:cs typeface="+mn-cs"/>
              </a:rPr>
              <a:t>∙</a:t>
            </a:r>
            <a:r>
              <a:rPr lang="en-US" sz="2400" dirty="0" smtClean="0">
                <a:cs typeface="+mn-cs"/>
              </a:rPr>
              <a:t>#</a:t>
            </a:r>
            <a:r>
              <a:rPr lang="en-US" sz="2400" dirty="0" err="1" smtClean="0">
                <a:cs typeface="+mn-cs"/>
              </a:rPr>
              <a:t>kaskadierende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Schritte</a:t>
            </a:r>
            <a:endParaRPr lang="en-US" sz="24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Der </a:t>
            </a:r>
            <a:r>
              <a:rPr lang="en-US" sz="2400" dirty="0" err="1" smtClean="0">
                <a:cs typeface="+mn-cs"/>
              </a:rPr>
              <a:t>letzte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Schritt</a:t>
            </a:r>
            <a:r>
              <a:rPr lang="en-US" sz="2400" dirty="0" smtClean="0">
                <a:cs typeface="+mn-cs"/>
              </a:rPr>
              <a:t> von delete </a:t>
            </a:r>
            <a:r>
              <a:rPr lang="en-US" sz="2400" dirty="0" err="1" smtClean="0">
                <a:cs typeface="+mn-cs"/>
              </a:rPr>
              <a:t>erzeugt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evtl</a:t>
            </a:r>
            <a:r>
              <a:rPr lang="en-US" sz="2400" dirty="0" smtClean="0">
                <a:cs typeface="+mn-cs"/>
              </a:rPr>
              <a:t>. </a:t>
            </a:r>
            <a:r>
              <a:rPr lang="en-US" sz="2400" dirty="0" err="1" smtClean="0">
                <a:cs typeface="+mn-cs"/>
              </a:rPr>
              <a:t>eine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Markierung</a:t>
            </a:r>
            <a:r>
              <a:rPr lang="en-US" sz="2400" dirty="0" smtClean="0">
                <a:cs typeface="+mn-cs"/>
              </a:rPr>
              <a:t>:</a:t>
            </a:r>
            <a:br>
              <a:rPr lang="en-US" sz="2400" dirty="0" smtClean="0">
                <a:cs typeface="+mn-cs"/>
              </a:rPr>
            </a:br>
            <a:r>
              <a:rPr lang="en-US" sz="24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bal</a:t>
            </a:r>
            <a:r>
              <a:rPr lang="en-US" sz="2400" baseline="-25000" dirty="0" smtClean="0">
                <a:solidFill>
                  <a:schemeClr val="hlink"/>
                </a:solidFill>
                <a:cs typeface="+mn-cs"/>
              </a:rPr>
              <a:t>4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en-US" sz="2400" dirty="0" smtClean="0">
                <a:solidFill>
                  <a:schemeClr val="hlink"/>
                </a:solidFill>
                <a:latin typeface="cmsy10" charset="0"/>
                <a:cs typeface="+mn-cs"/>
              </a:rPr>
              <a:t>∈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 {0,2}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400" dirty="0" smtClean="0"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701307-BF3E-7B43-8107-847E3891E987}" type="slidenum">
              <a:rPr lang="de-DE"/>
              <a:pPr>
                <a:defRPr/>
              </a:pPr>
              <a:t>73</a:t>
            </a:fld>
            <a:endParaRPr lang="de-DE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Fibonacci-Heap: </a:t>
            </a:r>
            <a:r>
              <a:rPr lang="en-US" dirty="0" smtClean="0">
                <a:solidFill>
                  <a:srgbClr val="3C8C93"/>
                </a:solidFill>
                <a:cs typeface="+mj-cs"/>
              </a:rPr>
              <a:t>delete</a:t>
            </a:r>
            <a:r>
              <a:rPr lang="en-US" dirty="0" smtClean="0">
                <a:cs typeface="+mj-cs"/>
              </a:rPr>
              <a:t> (Forts.)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975"/>
            <a:ext cx="8640960" cy="4968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err="1" smtClean="0">
                <a:solidFill>
                  <a:schemeClr val="accent2"/>
                </a:solidFill>
                <a:cs typeface="+mn-cs"/>
              </a:rPr>
              <a:t>Behauptung</a:t>
            </a:r>
            <a:r>
              <a:rPr lang="en-US" sz="2400" dirty="0" smtClean="0">
                <a:cs typeface="+mn-cs"/>
              </a:rPr>
              <a:t>: Die </a:t>
            </a:r>
            <a:r>
              <a:rPr lang="en-US" sz="2400" dirty="0" err="1" smtClean="0">
                <a:cs typeface="+mn-cs"/>
              </a:rPr>
              <a:t>amortisierten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Kosten</a:t>
            </a:r>
            <a:r>
              <a:rPr lang="en-US" sz="2400" dirty="0" smtClean="0">
                <a:cs typeface="+mn-cs"/>
              </a:rPr>
              <a:t> von </a:t>
            </a:r>
            <a:r>
              <a:rPr lang="en-US" sz="2400" dirty="0" smtClean="0">
                <a:solidFill>
                  <a:srgbClr val="3C8C93"/>
                </a:solidFill>
                <a:cs typeface="+mn-cs"/>
              </a:rPr>
              <a:t>delete(x) </a:t>
            </a:r>
            <a:r>
              <a:rPr lang="en-US" sz="2400" dirty="0" err="1" smtClean="0">
                <a:cs typeface="+mn-cs"/>
              </a:rPr>
              <a:t>sind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O(log n).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err="1" smtClean="0">
                <a:solidFill>
                  <a:schemeClr val="accent2"/>
                </a:solidFill>
                <a:cs typeface="+mn-cs"/>
              </a:rPr>
              <a:t>Beweis</a:t>
            </a:r>
            <a:r>
              <a:rPr lang="en-US" sz="2400" dirty="0" smtClean="0">
                <a:solidFill>
                  <a:schemeClr val="accent2"/>
                </a:solidFill>
                <a:cs typeface="+mn-cs"/>
              </a:rPr>
              <a:t> (</a:t>
            </a:r>
            <a:r>
              <a:rPr lang="en-US" sz="2400" dirty="0" err="1" smtClean="0">
                <a:solidFill>
                  <a:schemeClr val="accent2"/>
                </a:solidFill>
                <a:cs typeface="+mn-cs"/>
              </a:rPr>
              <a:t>Fortsetzung</a:t>
            </a:r>
            <a:r>
              <a:rPr lang="en-US" sz="2400" dirty="0" smtClean="0">
                <a:solidFill>
                  <a:schemeClr val="accent2"/>
                </a:solidFill>
                <a:cs typeface="+mn-cs"/>
              </a:rPr>
              <a:t>):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>
                <a:cs typeface="+mn-cs"/>
              </a:rPr>
              <a:t>Insgesamt</a:t>
            </a:r>
            <a:r>
              <a:rPr lang="en-US" sz="2400" dirty="0" smtClean="0">
                <a:cs typeface="+mn-cs"/>
              </a:rPr>
              <a:t>:</a:t>
            </a:r>
            <a:br>
              <a:rPr lang="en-US" sz="2400" dirty="0" smtClean="0">
                <a:cs typeface="+mn-cs"/>
              </a:rPr>
            </a:br>
            <a:r>
              <a:rPr lang="en-US" sz="2400" dirty="0" smtClean="0">
                <a:cs typeface="+mn-cs"/>
              </a:rPr>
              <a:t>  </a:t>
            </a:r>
            <a:r>
              <a:rPr lang="en-US" sz="24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sz="2400" dirty="0" err="1" smtClean="0">
                <a:solidFill>
                  <a:schemeClr val="hlink"/>
                </a:solidFill>
                <a:cs typeface="+mn-cs"/>
              </a:rPr>
              <a:t>bal</a:t>
            </a:r>
            <a:r>
              <a:rPr lang="en-US" sz="2400" baseline="-25000" dirty="0" err="1" smtClean="0">
                <a:solidFill>
                  <a:schemeClr val="hlink"/>
                </a:solidFill>
                <a:cs typeface="+mn-cs"/>
              </a:rPr>
              <a:t>delete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 =</a:t>
            </a:r>
            <a:r>
              <a:rPr lang="en-US" sz="2400" dirty="0" smtClean="0">
                <a:cs typeface="+mn-cs"/>
              </a:rPr>
              <a:t> Rang(x)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 -</a:t>
            </a:r>
            <a:r>
              <a:rPr lang="en-US" sz="2400" dirty="0" smtClean="0">
                <a:cs typeface="+mn-cs"/>
              </a:rPr>
              <a:t> #</a:t>
            </a:r>
            <a:r>
              <a:rPr lang="en-US" sz="2400" dirty="0" err="1" smtClean="0">
                <a:cs typeface="+mn-cs"/>
              </a:rPr>
              <a:t>kaskadierende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Schritte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+ O(1)</a:t>
            </a:r>
            <a:br>
              <a:rPr lang="en-US" sz="2400" dirty="0" smtClean="0">
                <a:solidFill>
                  <a:schemeClr val="hlink"/>
                </a:solidFill>
                <a:cs typeface="+mn-cs"/>
              </a:rPr>
            </a:br>
            <a:r>
              <a:rPr lang="en-US" sz="2400" dirty="0" smtClean="0">
                <a:cs typeface="+mn-cs"/>
              </a:rPr>
              <a:t>           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= O(log n) -</a:t>
            </a:r>
            <a:r>
              <a:rPr lang="en-US" sz="2400" dirty="0" smtClean="0">
                <a:cs typeface="+mn-cs"/>
              </a:rPr>
              <a:t> #</a:t>
            </a:r>
            <a:r>
              <a:rPr lang="en-US" sz="2400" dirty="0" err="1" smtClean="0">
                <a:cs typeface="+mn-cs"/>
              </a:rPr>
              <a:t>kaskadierende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Schritte</a:t>
            </a:r>
            <a:endParaRPr lang="en-US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>
                <a:cs typeface="+mn-cs"/>
              </a:rPr>
              <a:t>Laufzeit</a:t>
            </a:r>
            <a:r>
              <a:rPr lang="en-US" sz="2400" dirty="0" smtClean="0">
                <a:cs typeface="+mn-cs"/>
              </a:rPr>
              <a:t> (in </a:t>
            </a:r>
            <a:r>
              <a:rPr lang="en-US" sz="2400" dirty="0" err="1" smtClean="0">
                <a:cs typeface="+mn-cs"/>
              </a:rPr>
              <a:t>geeigneten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Zeiteinheiten</a:t>
            </a:r>
            <a:r>
              <a:rPr lang="en-US" sz="2400" dirty="0" smtClean="0">
                <a:cs typeface="+mn-cs"/>
              </a:rPr>
              <a:t>): </a:t>
            </a:r>
            <a:br>
              <a:rPr lang="en-US" sz="2400" dirty="0" smtClean="0">
                <a:cs typeface="+mn-cs"/>
              </a:rPr>
            </a:br>
            <a:r>
              <a:rPr lang="en-US" sz="2400" dirty="0" smtClean="0">
                <a:cs typeface="+mn-cs"/>
              </a:rPr>
              <a:t>    </a:t>
            </a:r>
            <a:r>
              <a:rPr lang="en-US" sz="2400" dirty="0" err="1" smtClean="0">
                <a:solidFill>
                  <a:schemeClr val="hlink"/>
                </a:solidFill>
                <a:cs typeface="+mn-cs"/>
              </a:rPr>
              <a:t>t</a:t>
            </a:r>
            <a:r>
              <a:rPr lang="en-US" sz="2400" baseline="-25000" dirty="0" err="1" smtClean="0">
                <a:solidFill>
                  <a:schemeClr val="hlink"/>
                </a:solidFill>
                <a:cs typeface="+mn-cs"/>
              </a:rPr>
              <a:t>delete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 = O(1) +</a:t>
            </a:r>
            <a:r>
              <a:rPr lang="en-US" sz="2400" dirty="0" smtClean="0">
                <a:cs typeface="+mn-cs"/>
              </a:rPr>
              <a:t> #</a:t>
            </a:r>
            <a:r>
              <a:rPr lang="en-US" sz="2400" dirty="0" err="1" smtClean="0">
                <a:cs typeface="+mn-cs"/>
              </a:rPr>
              <a:t>kaskadierende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Schritte</a:t>
            </a:r>
            <a:endParaRPr lang="en-US" sz="24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>
                <a:cs typeface="+mn-cs"/>
              </a:rPr>
              <a:t>Amortisierte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Laufzeit</a:t>
            </a:r>
            <a:r>
              <a:rPr lang="en-US" sz="2400" dirty="0" smtClean="0">
                <a:cs typeface="+mn-cs"/>
              </a:rPr>
              <a:t>:</a:t>
            </a:r>
            <a:br>
              <a:rPr lang="en-US" sz="2400" dirty="0" smtClean="0">
                <a:cs typeface="+mn-cs"/>
              </a:rPr>
            </a:br>
            <a:r>
              <a:rPr lang="en-US" sz="2400" dirty="0" smtClean="0">
                <a:cs typeface="+mn-cs"/>
              </a:rPr>
              <a:t>   </a:t>
            </a:r>
            <a:r>
              <a:rPr lang="en-US" sz="2400" dirty="0" err="1" smtClean="0">
                <a:solidFill>
                  <a:schemeClr val="hlink"/>
                </a:solidFill>
                <a:cs typeface="+mn-cs"/>
              </a:rPr>
              <a:t>a</a:t>
            </a:r>
            <a:r>
              <a:rPr lang="en-US" sz="2400" baseline="-25000" dirty="0" err="1" smtClean="0">
                <a:solidFill>
                  <a:schemeClr val="hlink"/>
                </a:solidFill>
                <a:cs typeface="+mn-cs"/>
              </a:rPr>
              <a:t>delete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 = </a:t>
            </a:r>
            <a:r>
              <a:rPr lang="en-US" sz="2400" dirty="0" err="1" smtClean="0">
                <a:solidFill>
                  <a:schemeClr val="hlink"/>
                </a:solidFill>
                <a:cs typeface="+mn-cs"/>
              </a:rPr>
              <a:t>t</a:t>
            </a:r>
            <a:r>
              <a:rPr lang="en-US" sz="2400" baseline="-25000" dirty="0" err="1" smtClean="0">
                <a:solidFill>
                  <a:schemeClr val="hlink"/>
                </a:solidFill>
                <a:cs typeface="+mn-cs"/>
              </a:rPr>
              <a:t>delete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 + </a:t>
            </a:r>
            <a:r>
              <a:rPr lang="en-US" sz="24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sz="2400" dirty="0" err="1" smtClean="0">
                <a:solidFill>
                  <a:schemeClr val="hlink"/>
                </a:solidFill>
                <a:cs typeface="+mn-cs"/>
              </a:rPr>
              <a:t>bal</a:t>
            </a:r>
            <a:r>
              <a:rPr lang="en-US" sz="2400" baseline="-25000" dirty="0" err="1" smtClean="0">
                <a:solidFill>
                  <a:schemeClr val="hlink"/>
                </a:solidFill>
                <a:cs typeface="+mn-cs"/>
              </a:rPr>
              <a:t>delete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 ∈ O(log n)</a:t>
            </a:r>
          </a:p>
        </p:txBody>
      </p:sp>
      <p:sp>
        <p:nvSpPr>
          <p:cNvPr id="5" name="Rechteck 4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3F26CD-6DC5-FB4F-8899-E1E6AA01278E}" type="slidenum">
              <a:rPr lang="de-DE"/>
              <a:pPr>
                <a:defRPr/>
              </a:pPr>
              <a:t>74</a:t>
            </a:fld>
            <a:endParaRPr lang="de-DE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Fibonacci-Heap: </a:t>
            </a:r>
            <a:r>
              <a:rPr lang="en-US" dirty="0" err="1" smtClean="0">
                <a:solidFill>
                  <a:srgbClr val="3C8C93"/>
                </a:solidFill>
                <a:cs typeface="+mj-cs"/>
              </a:rPr>
              <a:t>decreaseKey</a:t>
            </a:r>
            <a:endParaRPr lang="en-US" dirty="0" smtClean="0">
              <a:solidFill>
                <a:srgbClr val="3C8C93"/>
              </a:solidFill>
              <a:cs typeface="+mj-cs"/>
            </a:endParaRP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8176"/>
            <a:ext cx="8229600" cy="5069136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err="1" smtClean="0">
                <a:solidFill>
                  <a:schemeClr val="accent2"/>
                </a:solidFill>
                <a:cs typeface="+mn-cs"/>
              </a:rPr>
              <a:t>Behauptung</a:t>
            </a:r>
            <a:r>
              <a:rPr lang="en-US" sz="2400" dirty="0" smtClean="0">
                <a:cs typeface="+mn-cs"/>
              </a:rPr>
              <a:t>: Die </a:t>
            </a:r>
            <a:r>
              <a:rPr lang="en-US" sz="2400" dirty="0" err="1" smtClean="0">
                <a:cs typeface="+mn-cs"/>
              </a:rPr>
              <a:t>amortisierten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Kosten</a:t>
            </a:r>
            <a:r>
              <a:rPr lang="en-US" sz="2400" dirty="0" smtClean="0">
                <a:cs typeface="+mn-cs"/>
              </a:rPr>
              <a:t> von </a:t>
            </a:r>
            <a:r>
              <a:rPr lang="en-US" sz="2400" dirty="0" err="1" smtClean="0">
                <a:solidFill>
                  <a:srgbClr val="3C8C93"/>
                </a:solidFill>
                <a:cs typeface="+mn-cs"/>
              </a:rPr>
              <a:t>decreaseKey</a:t>
            </a:r>
            <a:r>
              <a:rPr lang="en-US" sz="2400" dirty="0" smtClean="0">
                <a:solidFill>
                  <a:srgbClr val="3C8C93"/>
                </a:solidFill>
                <a:cs typeface="+mn-cs"/>
              </a:rPr>
              <a:t>(x,</a:t>
            </a:r>
            <a:r>
              <a:rPr lang="en-US" sz="2400" dirty="0" smtClean="0">
                <a:solidFill>
                  <a:srgbClr val="3C8C93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sz="2400" dirty="0" smtClean="0">
                <a:solidFill>
                  <a:srgbClr val="3C8C93"/>
                </a:solidFill>
                <a:cs typeface="+mn-cs"/>
              </a:rPr>
              <a:t>) </a:t>
            </a:r>
            <a:r>
              <a:rPr lang="en-US" sz="2400" dirty="0" err="1" smtClean="0">
                <a:cs typeface="+mn-cs"/>
              </a:rPr>
              <a:t>sind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O(1).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err="1" smtClean="0">
                <a:solidFill>
                  <a:schemeClr val="accent2"/>
                </a:solidFill>
                <a:cs typeface="+mn-cs"/>
              </a:rPr>
              <a:t>Beweis</a:t>
            </a:r>
            <a:r>
              <a:rPr lang="en-US" sz="2400" dirty="0" smtClean="0">
                <a:solidFill>
                  <a:schemeClr val="accent2"/>
                </a:solidFill>
                <a:cs typeface="+mn-cs"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>
                <a:cs typeface="+mn-cs"/>
              </a:rPr>
              <a:t>Jeder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kask</a:t>
            </a:r>
            <a:r>
              <a:rPr lang="en-US" sz="2400" dirty="0" smtClean="0">
                <a:cs typeface="+mn-cs"/>
              </a:rPr>
              <a:t>. </a:t>
            </a:r>
            <a:r>
              <a:rPr lang="en-US" sz="2400" dirty="0" err="1" smtClean="0">
                <a:cs typeface="+mn-cs"/>
              </a:rPr>
              <a:t>Schritt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erhöht</a:t>
            </a:r>
            <a:r>
              <a:rPr lang="en-US" sz="2400" dirty="0" smtClean="0">
                <a:cs typeface="+mn-cs"/>
              </a:rPr>
              <a:t> die </a:t>
            </a:r>
            <a:r>
              <a:rPr lang="en-US" sz="2400" dirty="0" err="1" smtClean="0">
                <a:cs typeface="+mn-cs"/>
              </a:rPr>
              <a:t>Anzahl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Bäume</a:t>
            </a:r>
            <a:r>
              <a:rPr lang="en-US" sz="2400" dirty="0" smtClean="0">
                <a:cs typeface="+mn-cs"/>
              </a:rPr>
              <a:t> um 1:</a:t>
            </a:r>
            <a:br>
              <a:rPr lang="en-US" sz="2400" dirty="0" smtClean="0">
                <a:cs typeface="+mn-cs"/>
              </a:rPr>
            </a:br>
            <a:r>
              <a:rPr lang="en-US" sz="24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bal</a:t>
            </a:r>
            <a:r>
              <a:rPr lang="en-US" sz="2400" baseline="-25000" dirty="0" smtClean="0">
                <a:solidFill>
                  <a:schemeClr val="hlink"/>
                </a:solidFill>
                <a:cs typeface="+mn-cs"/>
              </a:rPr>
              <a:t>1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 =</a:t>
            </a:r>
            <a:r>
              <a:rPr lang="en-US" sz="2400" dirty="0" smtClean="0">
                <a:cs typeface="+mn-cs"/>
              </a:rPr>
              <a:t> #</a:t>
            </a:r>
            <a:r>
              <a:rPr lang="en-US" sz="2400" dirty="0" err="1" smtClean="0">
                <a:cs typeface="+mn-cs"/>
              </a:rPr>
              <a:t>kaskadierende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Schritte</a:t>
            </a:r>
            <a:endParaRPr lang="en-US" sz="24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>
                <a:cs typeface="+mn-cs"/>
              </a:rPr>
              <a:t>Jeder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kask</a:t>
            </a:r>
            <a:r>
              <a:rPr lang="en-US" sz="2400" dirty="0" smtClean="0">
                <a:cs typeface="+mn-cs"/>
              </a:rPr>
              <a:t>. </a:t>
            </a:r>
            <a:r>
              <a:rPr lang="en-US" sz="2400" dirty="0" err="1" smtClean="0">
                <a:cs typeface="+mn-cs"/>
              </a:rPr>
              <a:t>Schritt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entfernt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eine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Markierung</a:t>
            </a:r>
            <a:r>
              <a:rPr lang="en-US" sz="2400" dirty="0" smtClean="0">
                <a:cs typeface="+mn-cs"/>
              </a:rPr>
              <a:t> (</a:t>
            </a:r>
            <a:r>
              <a:rPr lang="en-US" sz="2400" dirty="0" err="1" smtClean="0">
                <a:cs typeface="+mn-cs"/>
              </a:rPr>
              <a:t>bis</a:t>
            </a:r>
            <a:r>
              <a:rPr lang="en-US" sz="2400" dirty="0" smtClean="0">
                <a:cs typeface="+mn-cs"/>
              </a:rPr>
              <a:t> auf 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400" dirty="0" smtClean="0">
                <a:cs typeface="+mn-cs"/>
              </a:rPr>
              <a:t>): </a:t>
            </a:r>
            <a:br>
              <a:rPr lang="en-US" sz="2400" dirty="0" smtClean="0">
                <a:cs typeface="+mn-cs"/>
              </a:rPr>
            </a:br>
            <a:r>
              <a:rPr lang="en-US" sz="24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bal</a:t>
            </a:r>
            <a:r>
              <a:rPr lang="en-US" sz="2400" baseline="-25000" dirty="0" smtClean="0">
                <a:solidFill>
                  <a:schemeClr val="hlink"/>
                </a:solidFill>
                <a:cs typeface="+mn-cs"/>
              </a:rPr>
              <a:t>2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 ≤ -2</a:t>
            </a:r>
            <a:r>
              <a:rPr lang="en-US" sz="2400" dirty="0" smtClean="0">
                <a:solidFill>
                  <a:schemeClr val="hlink"/>
                </a:solidFill>
                <a:latin typeface="cmsy10" charset="0"/>
                <a:cs typeface="+mn-cs"/>
              </a:rPr>
              <a:t>∙</a:t>
            </a:r>
            <a:r>
              <a:rPr lang="en-US" sz="2400" dirty="0" smtClean="0">
                <a:cs typeface="+mn-cs"/>
              </a:rPr>
              <a:t>(#</a:t>
            </a:r>
            <a:r>
              <a:rPr lang="en-US" sz="2400" dirty="0" err="1" smtClean="0">
                <a:cs typeface="+mn-cs"/>
              </a:rPr>
              <a:t>kaskadierende</a:t>
            </a:r>
            <a:r>
              <a:rPr lang="en-US" sz="2400" dirty="0" smtClean="0">
                <a:cs typeface="+mn-cs"/>
              </a:rPr>
              <a:t> Schritte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-1</a:t>
            </a:r>
            <a:r>
              <a:rPr lang="en-US" sz="2400" dirty="0" smtClean="0">
                <a:cs typeface="+mn-cs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Der </a:t>
            </a:r>
            <a:r>
              <a:rPr lang="en-US" sz="2400" dirty="0" err="1" smtClean="0">
                <a:cs typeface="+mn-cs"/>
              </a:rPr>
              <a:t>letzte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Schritt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erzeugt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evtl</a:t>
            </a:r>
            <a:r>
              <a:rPr lang="en-US" sz="2400" dirty="0" smtClean="0">
                <a:cs typeface="+mn-cs"/>
              </a:rPr>
              <a:t>. </a:t>
            </a:r>
            <a:r>
              <a:rPr lang="en-US" sz="2400" dirty="0" err="1" smtClean="0">
                <a:cs typeface="+mn-cs"/>
              </a:rPr>
              <a:t>eine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Markierung</a:t>
            </a:r>
            <a:r>
              <a:rPr lang="en-US" sz="2400" dirty="0" smtClean="0">
                <a:cs typeface="+mn-cs"/>
              </a:rPr>
              <a:t>: </a:t>
            </a:r>
            <a:br>
              <a:rPr lang="en-US" sz="2400" dirty="0" smtClean="0">
                <a:cs typeface="+mn-cs"/>
              </a:rPr>
            </a:br>
            <a:r>
              <a:rPr lang="en-US" sz="24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bal</a:t>
            </a:r>
            <a:r>
              <a:rPr lang="en-US" sz="2400" baseline="-25000" dirty="0" smtClean="0">
                <a:solidFill>
                  <a:schemeClr val="hlink"/>
                </a:solidFill>
                <a:cs typeface="+mn-cs"/>
              </a:rPr>
              <a:t>3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 {0,2}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>
                <a:cs typeface="+mn-cs"/>
              </a:rPr>
              <a:t>Insgesamt</a:t>
            </a:r>
            <a:r>
              <a:rPr lang="en-US" sz="2400" dirty="0" smtClean="0">
                <a:cs typeface="+mn-cs"/>
              </a:rPr>
              <a:t>:  </a:t>
            </a:r>
            <a:r>
              <a:rPr lang="en-US" sz="24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sz="2400" dirty="0" err="1" smtClean="0">
                <a:solidFill>
                  <a:schemeClr val="hlink"/>
                </a:solidFill>
                <a:cs typeface="+mn-cs"/>
              </a:rPr>
              <a:t>bal</a:t>
            </a:r>
            <a:r>
              <a:rPr lang="en-US" sz="2400" baseline="-25000" dirty="0" err="1" smtClean="0">
                <a:solidFill>
                  <a:schemeClr val="hlink"/>
                </a:solidFill>
                <a:cs typeface="+mn-cs"/>
              </a:rPr>
              <a:t>decreaseKey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 = -</a:t>
            </a:r>
            <a:r>
              <a:rPr lang="en-US" sz="2400" dirty="0" smtClean="0">
                <a:cs typeface="+mn-cs"/>
              </a:rPr>
              <a:t> #</a:t>
            </a:r>
            <a:r>
              <a:rPr lang="en-US" sz="2400" dirty="0" err="1" smtClean="0">
                <a:cs typeface="+mn-cs"/>
              </a:rPr>
              <a:t>kask</a:t>
            </a:r>
            <a:r>
              <a:rPr lang="en-US" sz="2400" dirty="0" smtClean="0">
                <a:cs typeface="+mn-cs"/>
              </a:rPr>
              <a:t>. </a:t>
            </a:r>
            <a:r>
              <a:rPr lang="en-US" sz="2400" dirty="0" err="1" smtClean="0">
                <a:cs typeface="+mn-cs"/>
              </a:rPr>
              <a:t>Schritte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+ O(1)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>
                <a:cs typeface="+mn-cs"/>
              </a:rPr>
              <a:t>Laufzeit</a:t>
            </a:r>
            <a:r>
              <a:rPr lang="en-US" sz="2400" dirty="0" smtClean="0">
                <a:cs typeface="+mn-cs"/>
              </a:rPr>
              <a:t>:              </a:t>
            </a:r>
            <a:r>
              <a:rPr lang="en-US" sz="2400" dirty="0" err="1" smtClean="0">
                <a:solidFill>
                  <a:schemeClr val="hlink"/>
                </a:solidFill>
                <a:cs typeface="+mn-cs"/>
              </a:rPr>
              <a:t>t</a:t>
            </a:r>
            <a:r>
              <a:rPr lang="en-US" sz="2400" baseline="-25000" dirty="0" err="1" smtClean="0">
                <a:solidFill>
                  <a:schemeClr val="hlink"/>
                </a:solidFill>
                <a:cs typeface="+mn-cs"/>
              </a:rPr>
              <a:t>decreaseKey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 =</a:t>
            </a:r>
            <a:r>
              <a:rPr lang="en-US" sz="2400" dirty="0" smtClean="0">
                <a:cs typeface="+mn-cs"/>
              </a:rPr>
              <a:t> #</a:t>
            </a:r>
            <a:r>
              <a:rPr lang="en-US" sz="2400" dirty="0" err="1" smtClean="0">
                <a:cs typeface="+mn-cs"/>
              </a:rPr>
              <a:t>kask</a:t>
            </a:r>
            <a:r>
              <a:rPr lang="en-US" sz="2400" dirty="0" smtClean="0">
                <a:cs typeface="+mn-cs"/>
              </a:rPr>
              <a:t>. </a:t>
            </a:r>
            <a:r>
              <a:rPr lang="en-US" sz="2400" dirty="0" err="1" smtClean="0">
                <a:cs typeface="+mn-cs"/>
              </a:rPr>
              <a:t>Schritte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+ O(1)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>
                <a:cs typeface="+mn-cs"/>
              </a:rPr>
              <a:t>Amortisierte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Laufzeit</a:t>
            </a:r>
            <a:r>
              <a:rPr lang="en-US" sz="2400" dirty="0" smtClean="0">
                <a:cs typeface="+mn-cs"/>
              </a:rPr>
              <a:t>:  </a:t>
            </a:r>
            <a:br>
              <a:rPr lang="en-US" sz="2400" dirty="0" smtClean="0">
                <a:cs typeface="+mn-cs"/>
              </a:rPr>
            </a:br>
            <a:r>
              <a:rPr lang="en-US" sz="2400" dirty="0" err="1" smtClean="0">
                <a:solidFill>
                  <a:schemeClr val="hlink"/>
                </a:solidFill>
                <a:cs typeface="+mn-cs"/>
              </a:rPr>
              <a:t>a</a:t>
            </a:r>
            <a:r>
              <a:rPr lang="en-US" sz="2400" baseline="-25000" dirty="0" err="1" smtClean="0">
                <a:solidFill>
                  <a:schemeClr val="hlink"/>
                </a:solidFill>
              </a:rPr>
              <a:t>decreaseKey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 = </a:t>
            </a:r>
            <a:r>
              <a:rPr lang="en-US" sz="2400" dirty="0" err="1" smtClean="0">
                <a:solidFill>
                  <a:schemeClr val="hlink"/>
                </a:solidFill>
                <a:cs typeface="+mn-cs"/>
              </a:rPr>
              <a:t>t</a:t>
            </a:r>
            <a:r>
              <a:rPr lang="en-US" sz="2400" baseline="-25000" dirty="0" err="1">
                <a:solidFill>
                  <a:schemeClr val="hlink"/>
                </a:solidFill>
              </a:rPr>
              <a:t>decreaseKey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 + </a:t>
            </a:r>
            <a:r>
              <a:rPr lang="en-US" sz="2400" dirty="0" smtClean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sz="2400" dirty="0" err="1" smtClean="0">
                <a:solidFill>
                  <a:schemeClr val="hlink"/>
                </a:solidFill>
                <a:cs typeface="+mn-cs"/>
              </a:rPr>
              <a:t>bal</a:t>
            </a:r>
            <a:r>
              <a:rPr lang="en-US" sz="2400" baseline="-25000" dirty="0" err="1" smtClean="0">
                <a:solidFill>
                  <a:schemeClr val="hlink"/>
                </a:solidFill>
              </a:rPr>
              <a:t>decreaseKey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 = O(1)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>
              <a:solidFill>
                <a:schemeClr val="hlink"/>
              </a:solidFill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4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F8ADDE-95C9-2344-9402-20A30EC2F879}" type="slidenum">
              <a:rPr lang="de-DE"/>
              <a:pPr>
                <a:defRPr/>
              </a:pPr>
              <a:t>75</a:t>
            </a:fld>
            <a:endParaRPr lang="de-DE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Zusammenfassung</a:t>
            </a:r>
            <a:r>
              <a:rPr lang="en-US" dirty="0" smtClean="0">
                <a:cs typeface="+mj-cs"/>
              </a:rPr>
              <a:t>: </a:t>
            </a:r>
            <a:r>
              <a:rPr lang="en-US" dirty="0" err="1" smtClean="0">
                <a:cs typeface="+mj-cs"/>
              </a:rPr>
              <a:t>Laufzeitvergleich</a:t>
            </a:r>
            <a:endParaRPr lang="en-US" dirty="0" smtClean="0">
              <a:cs typeface="+mj-cs"/>
            </a:endParaRPr>
          </a:p>
        </p:txBody>
      </p:sp>
      <p:pic>
        <p:nvPicPr>
          <p:cNvPr id="5" name="Bild 3" descr="images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-22225"/>
            <a:ext cx="1979712" cy="1649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864188"/>
              </p:ext>
            </p:extLst>
          </p:nvPr>
        </p:nvGraphicFramePr>
        <p:xfrm>
          <a:off x="200720" y="1844824"/>
          <a:ext cx="8784976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2376264"/>
                <a:gridCol w="2376264"/>
                <a:gridCol w="2376264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Laufzeit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Binärer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Heap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Binomial-Heap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Fibonacci-Heap</a:t>
                      </a:r>
                    </a:p>
                    <a:p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insert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deleteMin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amor.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delete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amor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decreaseKey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(log n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)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amor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.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merge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(n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)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hteck 2"/>
          <p:cNvSpPr/>
          <p:nvPr/>
        </p:nvSpPr>
        <p:spPr>
          <a:xfrm>
            <a:off x="2483768" y="602302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Michael L. </a:t>
            </a:r>
            <a:r>
              <a:rPr lang="de-DE" sz="1200" dirty="0" err="1">
                <a:solidFill>
                  <a:srgbClr val="0000FF"/>
                </a:solidFill>
              </a:rPr>
              <a:t>Fredman</a:t>
            </a:r>
            <a:r>
              <a:rPr lang="de-DE" sz="1200" dirty="0">
                <a:solidFill>
                  <a:srgbClr val="0000FF"/>
                </a:solidFill>
              </a:rPr>
              <a:t>, Robert E. </a:t>
            </a:r>
            <a:r>
              <a:rPr lang="de-DE" sz="1200" dirty="0" err="1">
                <a:solidFill>
                  <a:srgbClr val="0000FF"/>
                </a:solidFill>
              </a:rPr>
              <a:t>Tarjan</a:t>
            </a:r>
            <a:r>
              <a:rPr lang="de-DE" sz="1200" dirty="0">
                <a:solidFill>
                  <a:srgbClr val="0000FF"/>
                </a:solidFill>
              </a:rPr>
              <a:t>: </a:t>
            </a:r>
            <a:r>
              <a:rPr lang="de-DE" sz="1200" dirty="0" err="1">
                <a:solidFill>
                  <a:srgbClr val="0000FF"/>
                </a:solidFill>
              </a:rPr>
              <a:t>Fibonacci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heaps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and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their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uses</a:t>
            </a:r>
            <a:r>
              <a:rPr lang="de-DE" sz="1200" dirty="0">
                <a:solidFill>
                  <a:srgbClr val="0000FF"/>
                </a:solidFill>
              </a:rPr>
              <a:t> in </a:t>
            </a:r>
            <a:r>
              <a:rPr lang="de-DE" sz="1200" dirty="0" err="1">
                <a:solidFill>
                  <a:srgbClr val="0000FF"/>
                </a:solidFill>
              </a:rPr>
              <a:t>improved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network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optimization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algorithms</a:t>
            </a:r>
            <a:r>
              <a:rPr lang="de-DE" sz="1200" dirty="0">
                <a:solidFill>
                  <a:srgbClr val="0000FF"/>
                </a:solidFill>
              </a:rPr>
              <a:t>. In: Journal of </a:t>
            </a:r>
            <a:r>
              <a:rPr lang="de-DE" sz="1200" dirty="0" err="1">
                <a:solidFill>
                  <a:srgbClr val="0000FF"/>
                </a:solidFill>
              </a:rPr>
              <a:t>the</a:t>
            </a:r>
            <a:r>
              <a:rPr lang="de-DE" sz="1200" dirty="0">
                <a:solidFill>
                  <a:srgbClr val="0000FF"/>
                </a:solidFill>
              </a:rPr>
              <a:t> ACM. 34, Nr. 3, S. 596–615, </a:t>
            </a:r>
            <a:r>
              <a:rPr lang="de-DE" sz="1200" b="1" dirty="0">
                <a:solidFill>
                  <a:srgbClr val="FF0000"/>
                </a:solidFill>
              </a:rPr>
              <a:t>1987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F8ADDE-95C9-2344-9402-20A30EC2F879}" type="slidenum">
              <a:rPr lang="de-DE"/>
              <a:pPr>
                <a:defRPr/>
              </a:pPr>
              <a:t>76</a:t>
            </a:fld>
            <a:endParaRPr lang="de-DE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Zusammenfassung</a:t>
            </a:r>
            <a:r>
              <a:rPr lang="en-US" dirty="0" smtClean="0">
                <a:cs typeface="+mj-cs"/>
              </a:rPr>
              <a:t>: </a:t>
            </a:r>
            <a:r>
              <a:rPr lang="en-US" dirty="0" err="1" smtClean="0">
                <a:cs typeface="+mj-cs"/>
              </a:rPr>
              <a:t>Laufzeitvergleich</a:t>
            </a:r>
            <a:endParaRPr lang="en-US" dirty="0" smtClean="0">
              <a:cs typeface="+mj-cs"/>
            </a:endParaRPr>
          </a:p>
        </p:txBody>
      </p:sp>
      <p:pic>
        <p:nvPicPr>
          <p:cNvPr id="5" name="Bild 3" descr="images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-22225"/>
            <a:ext cx="1979712" cy="1649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200516"/>
              </p:ext>
            </p:extLst>
          </p:nvPr>
        </p:nvGraphicFramePr>
        <p:xfrm>
          <a:off x="200720" y="1844824"/>
          <a:ext cx="8784976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2376264"/>
                <a:gridCol w="2376264"/>
                <a:gridCol w="2376264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Laufzeit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Binärer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Heap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Binomial-Heap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Fibonacci-Heap</a:t>
                      </a:r>
                    </a:p>
                    <a:p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insert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deleteMin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amor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delete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amor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decreaseKey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(log n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)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amor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.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merge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(n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)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2483768" y="5301208"/>
            <a:ext cx="4006324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de-DE" dirty="0" smtClean="0"/>
              <a:t>Weitere Entwicklung unter Ausnutzung</a:t>
            </a:r>
            <a:br>
              <a:rPr lang="de-DE" dirty="0" smtClean="0"/>
            </a:br>
            <a:r>
              <a:rPr lang="de-DE" dirty="0" smtClean="0"/>
              <a:t>von Dateneigenschaften: Radix-Heap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697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3F26CD-6DC5-FB4F-8899-E1E6AA01278E}" type="slidenum">
              <a:rPr lang="de-DE"/>
              <a:pPr>
                <a:defRPr/>
              </a:pPr>
              <a:t>77</a:t>
            </a:fld>
            <a:endParaRPr lang="de-DE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Radix-Heap (</a:t>
            </a:r>
            <a:r>
              <a:rPr lang="en-US" dirty="0" err="1" smtClean="0">
                <a:cs typeface="+mj-cs"/>
              </a:rPr>
              <a:t>nur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Analyse</a:t>
            </a:r>
            <a:r>
              <a:rPr lang="en-US" dirty="0" smtClean="0">
                <a:cs typeface="+mj-cs"/>
              </a:rPr>
              <a:t>)</a:t>
            </a:r>
            <a:endParaRPr lang="en-US" dirty="0" smtClean="0">
              <a:solidFill>
                <a:srgbClr val="3C8C93"/>
              </a:solidFill>
              <a:cs typeface="+mj-cs"/>
            </a:endParaRP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8176"/>
            <a:ext cx="8229600" cy="5069136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en-US" sz="2400" dirty="0" smtClean="0">
              <a:solidFill>
                <a:schemeClr val="hlink"/>
              </a:solidFill>
              <a:cs typeface="+mn-cs"/>
            </a:endParaRPr>
          </a:p>
        </p:txBody>
      </p:sp>
      <p:graphicFrame>
        <p:nvGraphicFramePr>
          <p:cNvPr id="7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893433"/>
              </p:ext>
            </p:extLst>
          </p:nvPr>
        </p:nvGraphicFramePr>
        <p:xfrm>
          <a:off x="1619671" y="3016947"/>
          <a:ext cx="5472609" cy="2860325"/>
        </p:xfrm>
        <a:graphic>
          <a:graphicData uri="http://schemas.openxmlformats.org/drawingml/2006/table">
            <a:tbl>
              <a:tblPr/>
              <a:tblGrid>
                <a:gridCol w="1621224"/>
                <a:gridCol w="1824576"/>
                <a:gridCol w="2026809"/>
              </a:tblGrid>
              <a:tr h="408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Laufzeit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64358" marR="64358" marT="32178" marB="321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Radix-Heap</a:t>
                      </a:r>
                    </a:p>
                  </a:txBody>
                  <a:tcPr marL="64358" marR="64358" marT="32178" marB="321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erw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. Radix-Heap</a:t>
                      </a:r>
                    </a:p>
                  </a:txBody>
                  <a:tcPr marL="64358" marR="64358" marT="32178" marB="321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407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insert</a:t>
                      </a:r>
                    </a:p>
                  </a:txBody>
                  <a:tcPr marL="64358" marR="64358" marT="32178" marB="321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C)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amor.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64358" marR="64358" marT="32178" marB="321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C)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amor.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64358" marR="64358" marT="32178" marB="321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min</a:t>
                      </a:r>
                    </a:p>
                  </a:txBody>
                  <a:tcPr marL="64358" marR="64358" marT="32178" marB="321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marL="64358" marR="64358" marT="32178" marB="321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marL="64358" marR="64358" marT="32178" marB="321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deleteMin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64358" marR="64358" marT="32178" marB="321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amor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.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64358" marR="64358" marT="32178" marB="321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amor.</a:t>
                      </a:r>
                    </a:p>
                  </a:txBody>
                  <a:tcPr marL="64358" marR="64358" marT="32178" marB="321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delete</a:t>
                      </a:r>
                    </a:p>
                  </a:txBody>
                  <a:tcPr marL="64358" marR="64358" marT="32178" marB="321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marL="64358" marR="64358" marT="32178" marB="321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amor.</a:t>
                      </a:r>
                    </a:p>
                  </a:txBody>
                  <a:tcPr marL="64358" marR="64358" marT="32178" marB="321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merge</a:t>
                      </a:r>
                    </a:p>
                  </a:txBody>
                  <a:tcPr marL="64358" marR="64358" marT="32178" marB="321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n/a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64358" marR="64358" marT="32178" marB="321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C)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amor.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64358" marR="64358" marT="32178" marB="321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decreaseKey</a:t>
                      </a:r>
                    </a:p>
                  </a:txBody>
                  <a:tcPr marL="64358" marR="64358" marT="32178" marB="321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marL="64358" marR="64358" marT="32178" marB="321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C)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amor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.</a:t>
                      </a:r>
                    </a:p>
                  </a:txBody>
                  <a:tcPr marL="64358" marR="64358" marT="32178" marB="321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" name="Bild 7" descr="Screen Shot 2015-05-07 at 15.47.4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072731"/>
            <a:ext cx="8035430" cy="1844869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>
          <a:xfrm>
            <a:off x="2339752" y="602302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 dirty="0" err="1">
                <a:solidFill>
                  <a:srgbClr val="0000FF"/>
                </a:solidFill>
              </a:rPr>
              <a:t>Ahuja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r>
              <a:rPr lang="de-DE" sz="1200" dirty="0" err="1">
                <a:solidFill>
                  <a:srgbClr val="0000FF"/>
                </a:solidFill>
              </a:rPr>
              <a:t>Ravindra</a:t>
            </a:r>
            <a:r>
              <a:rPr lang="de-DE" sz="1200" dirty="0">
                <a:solidFill>
                  <a:srgbClr val="0000FF"/>
                </a:solidFill>
              </a:rPr>
              <a:t> K.; Mehlhorn, Kurt; </a:t>
            </a:r>
            <a:r>
              <a:rPr lang="de-DE" sz="1200" dirty="0" err="1">
                <a:solidFill>
                  <a:srgbClr val="0000FF"/>
                </a:solidFill>
              </a:rPr>
              <a:t>Orlin</a:t>
            </a:r>
            <a:r>
              <a:rPr lang="de-DE" sz="1200" dirty="0">
                <a:solidFill>
                  <a:srgbClr val="0000FF"/>
                </a:solidFill>
              </a:rPr>
              <a:t>, James B.; </a:t>
            </a:r>
            <a:r>
              <a:rPr lang="de-DE" sz="1200" dirty="0" err="1">
                <a:solidFill>
                  <a:srgbClr val="0000FF"/>
                </a:solidFill>
              </a:rPr>
              <a:t>Tarjan</a:t>
            </a:r>
            <a:r>
              <a:rPr lang="de-DE" sz="1200" dirty="0">
                <a:solidFill>
                  <a:srgbClr val="0000FF"/>
                </a:solidFill>
              </a:rPr>
              <a:t>, Robert E</a:t>
            </a:r>
            <a:r>
              <a:rPr lang="de-DE" sz="1200" dirty="0" smtClean="0">
                <a:solidFill>
                  <a:srgbClr val="0000FF"/>
                </a:solidFill>
              </a:rPr>
              <a:t>., </a:t>
            </a:r>
            <a:r>
              <a:rPr lang="de-DE" sz="1200" dirty="0" err="1" smtClean="0">
                <a:solidFill>
                  <a:srgbClr val="0000FF"/>
                </a:solidFill>
              </a:rPr>
              <a:t>Faster</a:t>
            </a:r>
            <a:r>
              <a:rPr lang="de-DE" sz="1200" dirty="0" smtClean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algorithms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for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the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shortest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path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 smtClean="0">
                <a:solidFill>
                  <a:srgbClr val="0000FF"/>
                </a:solidFill>
              </a:rPr>
              <a:t>problem</a:t>
            </a:r>
            <a:r>
              <a:rPr lang="de-DE" sz="1200" dirty="0" smtClean="0">
                <a:solidFill>
                  <a:srgbClr val="0000FF"/>
                </a:solidFill>
              </a:rPr>
              <a:t>, </a:t>
            </a:r>
            <a:r>
              <a:rPr lang="de-DE" sz="1200" dirty="0">
                <a:solidFill>
                  <a:srgbClr val="0000FF"/>
                </a:solidFill>
              </a:rPr>
              <a:t>Journal of </a:t>
            </a:r>
            <a:r>
              <a:rPr lang="de-DE" sz="1200" dirty="0" err="1">
                <a:solidFill>
                  <a:srgbClr val="0000FF"/>
                </a:solidFill>
              </a:rPr>
              <a:t>the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Association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for</a:t>
            </a:r>
            <a:r>
              <a:rPr lang="de-DE" sz="1200" dirty="0">
                <a:solidFill>
                  <a:srgbClr val="0000FF"/>
                </a:solidFill>
              </a:rPr>
              <a:t> Computing </a:t>
            </a:r>
            <a:r>
              <a:rPr lang="de-DE" sz="1200" dirty="0" err="1">
                <a:solidFill>
                  <a:srgbClr val="0000FF"/>
                </a:solidFill>
              </a:rPr>
              <a:t>Machinery</a:t>
            </a:r>
            <a:r>
              <a:rPr lang="de-DE" sz="1200" dirty="0">
                <a:solidFill>
                  <a:srgbClr val="0000FF"/>
                </a:solidFill>
              </a:rPr>
              <a:t> 37 (2): 213–</a:t>
            </a:r>
            <a:r>
              <a:rPr lang="de-DE" sz="1200" dirty="0" smtClean="0">
                <a:solidFill>
                  <a:srgbClr val="0000FF"/>
                </a:solidFill>
              </a:rPr>
              <a:t>223, </a:t>
            </a:r>
            <a:r>
              <a:rPr lang="de-DE" sz="1200" b="1" dirty="0" smtClean="0">
                <a:solidFill>
                  <a:srgbClr val="FF0000"/>
                </a:solidFill>
              </a:rPr>
              <a:t>1990</a:t>
            </a:r>
            <a:endParaRPr lang="de-DE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24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Van </a:t>
            </a:r>
            <a:r>
              <a:rPr lang="en-US" dirty="0" err="1" smtClean="0"/>
              <a:t>Emde</a:t>
            </a:r>
            <a:r>
              <a:rPr lang="en-US" dirty="0" smtClean="0"/>
              <a:t> Boas Baum (</a:t>
            </a:r>
            <a:r>
              <a:rPr lang="en-US" dirty="0" err="1" smtClean="0"/>
              <a:t>vEB</a:t>
            </a:r>
            <a:r>
              <a:rPr lang="en-US" dirty="0" smtClean="0"/>
              <a:t>-Baum)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Warteschlange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Kapazitätsbegrenzung</a:t>
            </a:r>
            <a:endParaRPr lang="en-US" dirty="0" smtClean="0"/>
          </a:p>
          <a:p>
            <a:r>
              <a:rPr lang="en-US" dirty="0" err="1" smtClean="0"/>
              <a:t>Verwendung</a:t>
            </a:r>
            <a:r>
              <a:rPr lang="en-US" dirty="0" smtClean="0"/>
              <a:t> </a:t>
            </a:r>
            <a:r>
              <a:rPr lang="en-US" dirty="0" err="1" smtClean="0"/>
              <a:t>eines</a:t>
            </a:r>
            <a:r>
              <a:rPr lang="en-US" dirty="0" smtClean="0"/>
              <a:t> </a:t>
            </a:r>
            <a:r>
              <a:rPr lang="en-US" dirty="0" err="1" smtClean="0"/>
              <a:t>speziellen</a:t>
            </a:r>
            <a:r>
              <a:rPr lang="en-US" dirty="0" smtClean="0"/>
              <a:t> </a:t>
            </a:r>
            <a:r>
              <a:rPr lang="en-US" dirty="0" err="1" smtClean="0"/>
              <a:t>Baumes</a:t>
            </a:r>
            <a:endParaRPr lang="en-US" dirty="0" smtClean="0"/>
          </a:p>
          <a:p>
            <a:r>
              <a:rPr lang="en-US" dirty="0" err="1" smtClean="0"/>
              <a:t>Sei</a:t>
            </a:r>
            <a:r>
              <a:rPr lang="en-US" dirty="0" smtClean="0"/>
              <a:t> M die </a:t>
            </a:r>
            <a:r>
              <a:rPr lang="en-US" dirty="0" err="1" smtClean="0"/>
              <a:t>maximale</a:t>
            </a:r>
            <a:r>
              <a:rPr lang="en-US" dirty="0" smtClean="0"/>
              <a:t> </a:t>
            </a:r>
            <a:r>
              <a:rPr lang="en-US" dirty="0" err="1" smtClean="0"/>
              <a:t>Anzahl</a:t>
            </a:r>
            <a:r>
              <a:rPr lang="en-US" dirty="0" smtClean="0"/>
              <a:t> von </a:t>
            </a:r>
            <a:r>
              <a:rPr lang="en-US" dirty="0" err="1" smtClean="0"/>
              <a:t>Elementen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Baum,</a:t>
            </a:r>
            <a:br>
              <a:rPr lang="en-US" dirty="0" smtClean="0"/>
            </a:br>
            <a:r>
              <a:rPr lang="en-US" dirty="0" err="1" smtClean="0"/>
              <a:t>nicht</a:t>
            </a:r>
            <a:r>
              <a:rPr lang="en-US" dirty="0" smtClean="0"/>
              <a:t> die </a:t>
            </a:r>
            <a:r>
              <a:rPr lang="en-US" dirty="0" err="1" smtClean="0"/>
              <a:t>aktuell</a:t>
            </a:r>
            <a:r>
              <a:rPr lang="en-US" dirty="0" smtClean="0"/>
              <a:t> </a:t>
            </a:r>
            <a:r>
              <a:rPr lang="en-US" dirty="0" err="1" smtClean="0"/>
              <a:t>gespeicherte</a:t>
            </a:r>
            <a:r>
              <a:rPr lang="en-US" dirty="0" smtClean="0"/>
              <a:t> </a:t>
            </a:r>
            <a:r>
              <a:rPr lang="en-US" dirty="0" err="1" smtClean="0"/>
              <a:t>Anzahl</a:t>
            </a:r>
            <a:r>
              <a:rPr lang="en-US" dirty="0" smtClean="0"/>
              <a:t> 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78</a:t>
            </a:fld>
            <a:endParaRPr lang="de-D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212976"/>
            <a:ext cx="4951799" cy="242188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123728" y="602677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030AFF"/>
                </a:solidFill>
                <a:latin typeface="Arial" charset="0"/>
              </a:rPr>
              <a:t>P. van </a:t>
            </a:r>
            <a:r>
              <a:rPr lang="en-US" sz="1200" dirty="0" err="1">
                <a:solidFill>
                  <a:srgbClr val="030AFF"/>
                </a:solidFill>
                <a:latin typeface="Arial" charset="0"/>
              </a:rPr>
              <a:t>Emde</a:t>
            </a:r>
            <a:r>
              <a:rPr lang="en-US" sz="1200" dirty="0">
                <a:solidFill>
                  <a:srgbClr val="030AFF"/>
                </a:solidFill>
                <a:latin typeface="Arial" charset="0"/>
              </a:rPr>
              <a:t>-Boas, R. </a:t>
            </a:r>
            <a:r>
              <a:rPr lang="en-US" sz="1200" dirty="0" err="1">
                <a:solidFill>
                  <a:srgbClr val="030AFF"/>
                </a:solidFill>
                <a:latin typeface="Arial" charset="0"/>
              </a:rPr>
              <a:t>Kass</a:t>
            </a:r>
            <a:r>
              <a:rPr lang="en-US" sz="1200" dirty="0">
                <a:solidFill>
                  <a:srgbClr val="030AFF"/>
                </a:solidFill>
                <a:latin typeface="Arial" charset="0"/>
              </a:rPr>
              <a:t> und E. </a:t>
            </a:r>
            <a:r>
              <a:rPr lang="en-US" sz="1200" dirty="0" err="1">
                <a:solidFill>
                  <a:srgbClr val="030AFF"/>
                </a:solidFill>
                <a:latin typeface="Arial" charset="0"/>
              </a:rPr>
              <a:t>Zijlstra</a:t>
            </a:r>
            <a:r>
              <a:rPr lang="en-US" sz="1200" dirty="0">
                <a:solidFill>
                  <a:srgbClr val="030AFF"/>
                </a:solidFill>
                <a:latin typeface="Arial" charset="0"/>
              </a:rPr>
              <a:t>: </a:t>
            </a:r>
            <a:r>
              <a:rPr lang="en-US" sz="1200" i="1" dirty="0">
                <a:solidFill>
                  <a:srgbClr val="030AFF"/>
                </a:solidFill>
                <a:latin typeface="Arial" charset="0"/>
              </a:rPr>
              <a:t>Design and Implementation of an Efficient Priority Queue.</a:t>
            </a:r>
            <a:r>
              <a:rPr lang="en-US" sz="1200" dirty="0">
                <a:solidFill>
                  <a:srgbClr val="030AFF"/>
                </a:solidFill>
                <a:latin typeface="Arial" charset="0"/>
              </a:rPr>
              <a:t> </a:t>
            </a:r>
            <a:r>
              <a:rPr lang="en-US" sz="1200" dirty="0" smtClean="0">
                <a:solidFill>
                  <a:srgbClr val="030AFF"/>
                </a:solidFill>
                <a:latin typeface="Arial" charset="0"/>
              </a:rPr>
              <a:t/>
            </a:r>
            <a:br>
              <a:rPr lang="en-US" sz="1200" dirty="0" smtClean="0">
                <a:solidFill>
                  <a:srgbClr val="030AFF"/>
                </a:solidFill>
                <a:latin typeface="Arial" charset="0"/>
              </a:rPr>
            </a:br>
            <a:r>
              <a:rPr lang="en-US" sz="1200" dirty="0" smtClean="0">
                <a:solidFill>
                  <a:srgbClr val="030AFF"/>
                </a:solidFill>
                <a:latin typeface="Arial" charset="0"/>
              </a:rPr>
              <a:t>In</a:t>
            </a:r>
            <a:r>
              <a:rPr lang="en-US" sz="1200" dirty="0">
                <a:solidFill>
                  <a:srgbClr val="030AFF"/>
                </a:solidFill>
                <a:latin typeface="Arial" charset="0"/>
              </a:rPr>
              <a:t>: </a:t>
            </a:r>
            <a:r>
              <a:rPr lang="en-US" sz="1200" i="1" dirty="0">
                <a:solidFill>
                  <a:srgbClr val="030AFF"/>
                </a:solidFill>
                <a:latin typeface="Arial" charset="0"/>
              </a:rPr>
              <a:t>Mathematical Systems Theory.</a:t>
            </a:r>
            <a:r>
              <a:rPr lang="en-US" sz="1200" dirty="0">
                <a:solidFill>
                  <a:srgbClr val="030AFF"/>
                </a:solidFill>
                <a:latin typeface="Arial" charset="0"/>
              </a:rPr>
              <a:t> 10: 99–127, </a:t>
            </a:r>
            <a:r>
              <a:rPr lang="en-US" sz="1200" b="1" dirty="0">
                <a:solidFill>
                  <a:srgbClr val="FF0000"/>
                </a:solidFill>
                <a:latin typeface="Arial" charset="0"/>
              </a:rPr>
              <a:t>1977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19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geht</a:t>
            </a:r>
            <a:r>
              <a:rPr lang="en-US" dirty="0" smtClean="0"/>
              <a:t> </a:t>
            </a:r>
            <a:r>
              <a:rPr lang="en-US" dirty="0" err="1" smtClean="0"/>
              <a:t>auch</a:t>
            </a:r>
            <a:r>
              <a:rPr lang="en-US" dirty="0" smtClean="0"/>
              <a:t> </a:t>
            </a:r>
            <a:r>
              <a:rPr lang="en-US" dirty="0" err="1" smtClean="0"/>
              <a:t>ohne</a:t>
            </a:r>
            <a:r>
              <a:rPr lang="en-US" dirty="0" smtClean="0"/>
              <a:t> </a:t>
            </a:r>
            <a:r>
              <a:rPr lang="en-US" dirty="0" err="1" smtClean="0"/>
              <a:t>amortisierte</a:t>
            </a:r>
            <a:r>
              <a:rPr lang="en-US" dirty="0" smtClean="0"/>
              <a:t> </a:t>
            </a:r>
            <a:r>
              <a:rPr lang="en-US" dirty="0" err="1" smtClean="0"/>
              <a:t>Analyse</a:t>
            </a:r>
            <a:r>
              <a:rPr lang="en-US" dirty="0" smtClean="0"/>
              <a:t> 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79</a:t>
            </a:fld>
            <a:endParaRPr lang="de-DE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052736"/>
            <a:ext cx="8229600" cy="4838007"/>
          </a:xfrm>
        </p:spPr>
      </p:pic>
      <p:sp>
        <p:nvSpPr>
          <p:cNvPr id="8" name="Rectangle 7"/>
          <p:cNvSpPr/>
          <p:nvPr/>
        </p:nvSpPr>
        <p:spPr>
          <a:xfrm>
            <a:off x="2339752" y="6207695"/>
            <a:ext cx="48600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rgbClr val="030AFF"/>
                </a:solidFill>
                <a:latin typeface="Arial" charset="0"/>
              </a:rPr>
              <a:t>Gerth</a:t>
            </a:r>
            <a:r>
              <a:rPr lang="en-US" sz="1200" dirty="0">
                <a:solidFill>
                  <a:srgbClr val="030AFF"/>
                </a:solidFill>
                <a:latin typeface="Arial" charset="0"/>
              </a:rPr>
              <a:t> </a:t>
            </a:r>
            <a:r>
              <a:rPr lang="en-US" sz="1200" dirty="0" err="1">
                <a:solidFill>
                  <a:srgbClr val="030AFF"/>
                </a:solidFill>
                <a:latin typeface="Arial" charset="0"/>
              </a:rPr>
              <a:t>Stølting</a:t>
            </a:r>
            <a:r>
              <a:rPr lang="en-US" sz="1200" dirty="0">
                <a:solidFill>
                  <a:srgbClr val="030AFF"/>
                </a:solidFill>
                <a:latin typeface="Arial" charset="0"/>
              </a:rPr>
              <a:t> </a:t>
            </a:r>
            <a:r>
              <a:rPr lang="en-US" sz="1200" dirty="0" err="1" smtClean="0">
                <a:solidFill>
                  <a:srgbClr val="030AFF"/>
                </a:solidFill>
                <a:latin typeface="Arial" charset="0"/>
              </a:rPr>
              <a:t>Brodal</a:t>
            </a:r>
            <a:r>
              <a:rPr lang="en-US" sz="1200" dirty="0" smtClean="0">
                <a:solidFill>
                  <a:srgbClr val="030AFF"/>
                </a:solidFill>
                <a:latin typeface="Arial" charset="0"/>
              </a:rPr>
              <a:t>, Worst-case </a:t>
            </a:r>
            <a:r>
              <a:rPr lang="en-US" sz="1200" dirty="0">
                <a:solidFill>
                  <a:srgbClr val="030AFF"/>
                </a:solidFill>
                <a:latin typeface="Arial" charset="0"/>
              </a:rPr>
              <a:t>efficient priority queues. Proc. 7th ACM-SIAM Symposium on Discrete Algorithms, pp. </a:t>
            </a:r>
            <a:r>
              <a:rPr lang="en-US" sz="1200" dirty="0" smtClean="0">
                <a:solidFill>
                  <a:srgbClr val="030AFF"/>
                </a:solidFill>
                <a:latin typeface="Arial" charset="0"/>
              </a:rPr>
              <a:t>52–58, </a:t>
            </a:r>
            <a:r>
              <a:rPr lang="en-US" sz="1200" b="1" dirty="0" smtClean="0">
                <a:solidFill>
                  <a:srgbClr val="FF0000"/>
                </a:solidFill>
                <a:latin typeface="Arial" charset="0"/>
              </a:rPr>
              <a:t>1996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30827" y="55892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err="1">
                <a:solidFill>
                  <a:srgbClr val="030AFF"/>
                </a:solidFill>
                <a:latin typeface="+mn-lt"/>
              </a:rPr>
              <a:t>Fredman</a:t>
            </a:r>
            <a:r>
              <a:rPr lang="en-US" sz="1200" dirty="0">
                <a:solidFill>
                  <a:srgbClr val="030AFF"/>
                </a:solidFill>
                <a:latin typeface="+mn-lt"/>
              </a:rPr>
              <a:t>, Michael L.; Sedgewick, Robert; </a:t>
            </a:r>
            <a:r>
              <a:rPr lang="en-US" sz="1200" dirty="0" err="1">
                <a:solidFill>
                  <a:srgbClr val="030AFF"/>
                </a:solidFill>
                <a:latin typeface="+mn-lt"/>
              </a:rPr>
              <a:t>Sleator</a:t>
            </a:r>
            <a:r>
              <a:rPr lang="en-US" sz="1200" dirty="0">
                <a:solidFill>
                  <a:srgbClr val="030AFF"/>
                </a:solidFill>
                <a:latin typeface="+mn-lt"/>
              </a:rPr>
              <a:t>, Daniel D.; </a:t>
            </a:r>
            <a:r>
              <a:rPr lang="en-US" sz="1200" dirty="0" err="1">
                <a:solidFill>
                  <a:srgbClr val="030AFF"/>
                </a:solidFill>
                <a:latin typeface="+mn-lt"/>
              </a:rPr>
              <a:t>Tarjan</a:t>
            </a:r>
            <a:r>
              <a:rPr lang="en-US" sz="1200" dirty="0">
                <a:solidFill>
                  <a:srgbClr val="030AFF"/>
                </a:solidFill>
                <a:latin typeface="+mn-lt"/>
              </a:rPr>
              <a:t>, Robert </a:t>
            </a:r>
            <a:r>
              <a:rPr lang="en-US" sz="1200" dirty="0" smtClean="0">
                <a:solidFill>
                  <a:srgbClr val="030AFF"/>
                </a:solidFill>
                <a:latin typeface="+mn-lt"/>
              </a:rPr>
              <a:t>E. The </a:t>
            </a:r>
            <a:r>
              <a:rPr lang="en-US" sz="1200" dirty="0">
                <a:solidFill>
                  <a:srgbClr val="030AFF"/>
                </a:solidFill>
                <a:latin typeface="+mn-lt"/>
              </a:rPr>
              <a:t>pairing heap: a new form of self-adjusting </a:t>
            </a:r>
            <a:r>
              <a:rPr lang="en-US" sz="1200" dirty="0" smtClean="0">
                <a:solidFill>
                  <a:srgbClr val="030AFF"/>
                </a:solidFill>
                <a:latin typeface="+mn-lt"/>
              </a:rPr>
              <a:t>heap. </a:t>
            </a:r>
            <a:r>
              <a:rPr lang="en-US" sz="1200" dirty="0" err="1">
                <a:solidFill>
                  <a:srgbClr val="030AFF"/>
                </a:solidFill>
                <a:latin typeface="+mn-lt"/>
              </a:rPr>
              <a:t>Algorithmica</a:t>
            </a:r>
            <a:r>
              <a:rPr lang="en-US" sz="1200" dirty="0">
                <a:solidFill>
                  <a:srgbClr val="030AFF"/>
                </a:solidFill>
                <a:latin typeface="+mn-lt"/>
              </a:rPr>
              <a:t>. 1 (1): </a:t>
            </a:r>
            <a:r>
              <a:rPr lang="en-US" sz="1200" dirty="0" smtClean="0">
                <a:solidFill>
                  <a:srgbClr val="030AFF"/>
                </a:solidFill>
                <a:latin typeface="+mn-lt"/>
              </a:rPr>
              <a:t>111–129, </a:t>
            </a:r>
            <a:r>
              <a:rPr lang="en-US" sz="1200" b="1" dirty="0">
                <a:solidFill>
                  <a:srgbClr val="FF0000"/>
                </a:solidFill>
                <a:latin typeface="+mn-lt"/>
              </a:rPr>
              <a:t>1986</a:t>
            </a:r>
            <a:r>
              <a:rPr lang="en-US" sz="1200" dirty="0" smtClean="0">
                <a:solidFill>
                  <a:srgbClr val="030AFF"/>
                </a:solidFill>
                <a:latin typeface="+mn-lt"/>
              </a:rPr>
              <a:t>.</a:t>
            </a:r>
            <a:endParaRPr lang="en-US" sz="1200" dirty="0">
              <a:solidFill>
                <a:srgbClr val="030AFF"/>
              </a:solidFill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5114451"/>
            <a:ext cx="1008112" cy="35384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02228" y="5114451"/>
            <a:ext cx="576064" cy="2587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7584" y="4604394"/>
            <a:ext cx="77136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cap="small" dirty="0" smtClean="0">
                <a:solidFill>
                  <a:srgbClr val="00429D"/>
                </a:solidFill>
              </a:rPr>
              <a:t>Merge</a:t>
            </a:r>
            <a:endParaRPr lang="en-US" cap="small" dirty="0">
              <a:solidFill>
                <a:srgbClr val="00429D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1902" y="3203532"/>
            <a:ext cx="12137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cap="small" smtClean="0">
                <a:solidFill>
                  <a:srgbClr val="00429D"/>
                </a:solidFill>
              </a:rPr>
              <a:t>Delete-Min</a:t>
            </a:r>
            <a:endParaRPr lang="en-US" cap="small" dirty="0">
              <a:solidFill>
                <a:srgbClr val="00429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53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752CA6-7FDC-8D4F-B4C8-8793BB0F0C06}" type="slidenum">
              <a:rPr lang="de-DE"/>
              <a:pPr>
                <a:defRPr/>
              </a:pPr>
              <a:t>8</a:t>
            </a:fld>
            <a:endParaRPr lang="de-DE"/>
          </a:p>
        </p:txBody>
      </p:sp>
      <p:sp>
        <p:nvSpPr>
          <p:cNvPr id="205845" name="Rectangle 21"/>
          <p:cNvSpPr>
            <a:spLocks noChangeArrowheads="1"/>
          </p:cNvSpPr>
          <p:nvPr/>
        </p:nvSpPr>
        <p:spPr bwMode="auto">
          <a:xfrm>
            <a:off x="3706813" y="4724400"/>
            <a:ext cx="792162" cy="863600"/>
          </a:xfrm>
          <a:prstGeom prst="rect">
            <a:avLst/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5846" name="AutoShape 22"/>
          <p:cNvSpPr>
            <a:spLocks noChangeArrowheads="1"/>
          </p:cNvSpPr>
          <p:nvPr/>
        </p:nvSpPr>
        <p:spPr bwMode="auto">
          <a:xfrm flipV="1">
            <a:off x="1619250" y="4724400"/>
            <a:ext cx="2881313" cy="8636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5847" name="AutoShape 23"/>
          <p:cNvSpPr>
            <a:spLocks noChangeArrowheads="1"/>
          </p:cNvSpPr>
          <p:nvPr/>
        </p:nvSpPr>
        <p:spPr bwMode="auto">
          <a:xfrm>
            <a:off x="2339975" y="2276475"/>
            <a:ext cx="5616575" cy="2447925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B2B2B2"/>
              </a:solidFill>
              <a:cs typeface="+mn-cs"/>
            </a:endParaRPr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Binärer</a:t>
            </a:r>
            <a:r>
              <a:rPr lang="en-US" dirty="0" smtClean="0">
                <a:cs typeface="+mj-cs"/>
              </a:rPr>
              <a:t> Heap </a:t>
            </a:r>
            <a:r>
              <a:rPr lang="de-DE" dirty="0"/>
              <a:t>(Wiederholung)</a:t>
            </a:r>
            <a:endParaRPr lang="en-US" dirty="0" smtClean="0">
              <a:cs typeface="+mj-cs"/>
            </a:endParaRP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mtClean="0">
                <a:cs typeface="+mn-cs"/>
              </a:rPr>
              <a:t>Beispiel:</a:t>
            </a:r>
          </a:p>
        </p:txBody>
      </p:sp>
      <p:sp>
        <p:nvSpPr>
          <p:cNvPr id="205828" name="Oval 4"/>
          <p:cNvSpPr>
            <a:spLocks noChangeArrowheads="1"/>
          </p:cNvSpPr>
          <p:nvPr/>
        </p:nvSpPr>
        <p:spPr bwMode="auto">
          <a:xfrm>
            <a:off x="4859338" y="26368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  <a:endParaRPr lang="de-DE" baseline="-25000">
              <a:cs typeface="+mn-cs"/>
            </a:endParaRPr>
          </a:p>
        </p:txBody>
      </p:sp>
      <p:sp>
        <p:nvSpPr>
          <p:cNvPr id="205829" name="Oval 5"/>
          <p:cNvSpPr>
            <a:spLocks noChangeArrowheads="1"/>
          </p:cNvSpPr>
          <p:nvPr/>
        </p:nvSpPr>
        <p:spPr bwMode="auto">
          <a:xfrm>
            <a:off x="3922713" y="32845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  <a:endParaRPr lang="de-DE" baseline="-25000">
              <a:cs typeface="+mn-cs"/>
            </a:endParaRPr>
          </a:p>
        </p:txBody>
      </p:sp>
      <p:sp>
        <p:nvSpPr>
          <p:cNvPr id="205830" name="Oval 6"/>
          <p:cNvSpPr>
            <a:spLocks noChangeArrowheads="1"/>
          </p:cNvSpPr>
          <p:nvPr/>
        </p:nvSpPr>
        <p:spPr bwMode="auto">
          <a:xfrm>
            <a:off x="5794375" y="32845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205831" name="Oval 7"/>
          <p:cNvSpPr>
            <a:spLocks noChangeArrowheads="1"/>
          </p:cNvSpPr>
          <p:nvPr/>
        </p:nvSpPr>
        <p:spPr bwMode="auto">
          <a:xfrm>
            <a:off x="3346450" y="40767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  <a:endParaRPr lang="de-DE" baseline="-25000">
              <a:cs typeface="+mn-cs"/>
            </a:endParaRPr>
          </a:p>
        </p:txBody>
      </p:sp>
      <p:sp>
        <p:nvSpPr>
          <p:cNvPr id="205832" name="Oval 8"/>
          <p:cNvSpPr>
            <a:spLocks noChangeArrowheads="1"/>
          </p:cNvSpPr>
          <p:nvPr/>
        </p:nvSpPr>
        <p:spPr bwMode="auto">
          <a:xfrm>
            <a:off x="4354513" y="40767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  <a:endParaRPr lang="de-DE" baseline="-25000">
              <a:cs typeface="+mn-cs"/>
            </a:endParaRPr>
          </a:p>
        </p:txBody>
      </p:sp>
      <p:sp>
        <p:nvSpPr>
          <p:cNvPr id="205833" name="Oval 9"/>
          <p:cNvSpPr>
            <a:spLocks noChangeArrowheads="1"/>
          </p:cNvSpPr>
          <p:nvPr/>
        </p:nvSpPr>
        <p:spPr bwMode="auto">
          <a:xfrm>
            <a:off x="5291138" y="40767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12</a:t>
            </a:r>
            <a:endParaRPr lang="de-DE" baseline="-25000">
              <a:cs typeface="+mn-cs"/>
            </a:endParaRPr>
          </a:p>
        </p:txBody>
      </p:sp>
      <p:sp>
        <p:nvSpPr>
          <p:cNvPr id="205834" name="Oval 10"/>
          <p:cNvSpPr>
            <a:spLocks noChangeArrowheads="1"/>
          </p:cNvSpPr>
          <p:nvPr/>
        </p:nvSpPr>
        <p:spPr bwMode="auto">
          <a:xfrm>
            <a:off x="6299200" y="40767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18</a:t>
            </a:r>
            <a:endParaRPr lang="de-DE" baseline="-25000">
              <a:cs typeface="+mn-cs"/>
            </a:endParaRPr>
          </a:p>
        </p:txBody>
      </p:sp>
      <p:sp>
        <p:nvSpPr>
          <p:cNvPr id="205835" name="Oval 11"/>
          <p:cNvSpPr>
            <a:spLocks noChangeArrowheads="1"/>
          </p:cNvSpPr>
          <p:nvPr/>
        </p:nvSpPr>
        <p:spPr bwMode="auto">
          <a:xfrm>
            <a:off x="2951163" y="48688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  <a:endParaRPr lang="de-DE" baseline="-25000">
              <a:cs typeface="+mn-cs"/>
            </a:endParaRPr>
          </a:p>
        </p:txBody>
      </p:sp>
      <p:sp>
        <p:nvSpPr>
          <p:cNvPr id="205836" name="Oval 12"/>
          <p:cNvSpPr>
            <a:spLocks noChangeArrowheads="1"/>
          </p:cNvSpPr>
          <p:nvPr/>
        </p:nvSpPr>
        <p:spPr bwMode="auto">
          <a:xfrm>
            <a:off x="3706813" y="48688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17</a:t>
            </a:r>
            <a:endParaRPr lang="de-DE" baseline="-25000">
              <a:cs typeface="+mn-cs"/>
            </a:endParaRPr>
          </a:p>
        </p:txBody>
      </p:sp>
      <p:sp>
        <p:nvSpPr>
          <p:cNvPr id="205837" name="Line 13"/>
          <p:cNvSpPr>
            <a:spLocks noChangeShapeType="1"/>
          </p:cNvSpPr>
          <p:nvPr/>
        </p:nvSpPr>
        <p:spPr bwMode="auto">
          <a:xfrm flipH="1">
            <a:off x="4498975" y="29956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5838" name="Line 14"/>
          <p:cNvSpPr>
            <a:spLocks noChangeShapeType="1"/>
          </p:cNvSpPr>
          <p:nvPr/>
        </p:nvSpPr>
        <p:spPr bwMode="auto">
          <a:xfrm>
            <a:off x="5507038" y="29956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5839" name="Line 15"/>
          <p:cNvSpPr>
            <a:spLocks noChangeShapeType="1"/>
          </p:cNvSpPr>
          <p:nvPr/>
        </p:nvSpPr>
        <p:spPr bwMode="auto">
          <a:xfrm flipH="1">
            <a:off x="3779838" y="37163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5840" name="Line 16"/>
          <p:cNvSpPr>
            <a:spLocks noChangeShapeType="1"/>
          </p:cNvSpPr>
          <p:nvPr/>
        </p:nvSpPr>
        <p:spPr bwMode="auto">
          <a:xfrm>
            <a:off x="4427538" y="3787775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5841" name="Line 17"/>
          <p:cNvSpPr>
            <a:spLocks noChangeShapeType="1"/>
          </p:cNvSpPr>
          <p:nvPr/>
        </p:nvSpPr>
        <p:spPr bwMode="auto">
          <a:xfrm flipH="1">
            <a:off x="5724525" y="37877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5842" name="Line 18"/>
          <p:cNvSpPr>
            <a:spLocks noChangeShapeType="1"/>
          </p:cNvSpPr>
          <p:nvPr/>
        </p:nvSpPr>
        <p:spPr bwMode="auto">
          <a:xfrm>
            <a:off x="6299200" y="37877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5843" name="Line 19"/>
          <p:cNvSpPr>
            <a:spLocks noChangeShapeType="1"/>
          </p:cNvSpPr>
          <p:nvPr/>
        </p:nvSpPr>
        <p:spPr bwMode="auto">
          <a:xfrm flipH="1">
            <a:off x="3348038" y="4579938"/>
            <a:ext cx="14287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5844" name="Line 20"/>
          <p:cNvSpPr>
            <a:spLocks noChangeShapeType="1"/>
          </p:cNvSpPr>
          <p:nvPr/>
        </p:nvSpPr>
        <p:spPr bwMode="auto">
          <a:xfrm>
            <a:off x="3779838" y="4579938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5848" name="Line 24"/>
          <p:cNvSpPr>
            <a:spLocks noChangeShapeType="1"/>
          </p:cNvSpPr>
          <p:nvPr/>
        </p:nvSpPr>
        <p:spPr bwMode="auto">
          <a:xfrm flipH="1" flipV="1">
            <a:off x="5580063" y="4795838"/>
            <a:ext cx="288925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5849" name="Text Box 25"/>
          <p:cNvSpPr txBox="1">
            <a:spLocks noChangeArrowheads="1"/>
          </p:cNvSpPr>
          <p:nvPr/>
        </p:nvSpPr>
        <p:spPr bwMode="auto">
          <a:xfrm>
            <a:off x="5580063" y="5084763"/>
            <a:ext cx="221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Forminvariante</a:t>
            </a:r>
          </a:p>
        </p:txBody>
      </p:sp>
      <p:sp>
        <p:nvSpPr>
          <p:cNvPr id="205850" name="Oval 26"/>
          <p:cNvSpPr>
            <a:spLocks noChangeArrowheads="1"/>
          </p:cNvSpPr>
          <p:nvPr/>
        </p:nvSpPr>
        <p:spPr bwMode="auto">
          <a:xfrm>
            <a:off x="3203575" y="3140075"/>
            <a:ext cx="1943100" cy="18716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5851" name="Text Box 27"/>
          <p:cNvSpPr txBox="1">
            <a:spLocks noChangeArrowheads="1"/>
          </p:cNvSpPr>
          <p:nvPr/>
        </p:nvSpPr>
        <p:spPr bwMode="auto">
          <a:xfrm>
            <a:off x="755650" y="2895600"/>
            <a:ext cx="22542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err="1">
                <a:cs typeface="+mn-cs"/>
              </a:rPr>
              <a:t>Heapinvariante</a:t>
            </a:r>
            <a:endParaRPr lang="en-US" sz="2400" dirty="0">
              <a:cs typeface="+mn-cs"/>
            </a:endParaRPr>
          </a:p>
        </p:txBody>
      </p:sp>
      <p:sp>
        <p:nvSpPr>
          <p:cNvPr id="205852" name="Line 28"/>
          <p:cNvSpPr>
            <a:spLocks noChangeShapeType="1"/>
          </p:cNvSpPr>
          <p:nvPr/>
        </p:nvSpPr>
        <p:spPr bwMode="auto">
          <a:xfrm>
            <a:off x="3059113" y="3068638"/>
            <a:ext cx="431800" cy="1444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40F33A-35C4-124D-938A-9C669F636B97}" type="slidenum">
              <a:rPr lang="de-DE"/>
              <a:pPr>
                <a:defRPr/>
              </a:pPr>
              <a:t>9</a:t>
            </a:fld>
            <a:endParaRPr lang="de-DE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>
                <a:cs typeface="+mj-cs"/>
              </a:rPr>
              <a:t>Binärer Heap </a:t>
            </a:r>
            <a:r>
              <a:rPr lang="de-DE" dirty="0"/>
              <a:t>(Wiederholung)</a:t>
            </a:r>
            <a:endParaRPr lang="de-DE" dirty="0" smtClean="0">
              <a:cs typeface="+mj-cs"/>
            </a:endParaRP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smtClean="0">
                <a:cs typeface="+mn-cs"/>
              </a:rPr>
              <a:t>Realisierung eines Binärbaums als Feld:</a:t>
            </a:r>
          </a:p>
        </p:txBody>
      </p:sp>
      <p:sp>
        <p:nvSpPr>
          <p:cNvPr id="147460" name="Oval 4"/>
          <p:cNvSpPr>
            <a:spLocks noChangeArrowheads="1"/>
          </p:cNvSpPr>
          <p:nvPr/>
        </p:nvSpPr>
        <p:spPr bwMode="auto">
          <a:xfrm>
            <a:off x="4211638" y="24209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1</a:t>
            </a:r>
          </a:p>
        </p:txBody>
      </p:sp>
      <p:sp>
        <p:nvSpPr>
          <p:cNvPr id="147461" name="Oval 5"/>
          <p:cNvSpPr>
            <a:spLocks noChangeArrowheads="1"/>
          </p:cNvSpPr>
          <p:nvPr/>
        </p:nvSpPr>
        <p:spPr bwMode="auto">
          <a:xfrm>
            <a:off x="3275013" y="30686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2</a:t>
            </a:r>
          </a:p>
        </p:txBody>
      </p:sp>
      <p:sp>
        <p:nvSpPr>
          <p:cNvPr id="147462" name="Oval 6"/>
          <p:cNvSpPr>
            <a:spLocks noChangeArrowheads="1"/>
          </p:cNvSpPr>
          <p:nvPr/>
        </p:nvSpPr>
        <p:spPr bwMode="auto">
          <a:xfrm>
            <a:off x="5146675" y="3068638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3</a:t>
            </a:r>
          </a:p>
        </p:txBody>
      </p:sp>
      <p:sp>
        <p:nvSpPr>
          <p:cNvPr id="147463" name="Oval 7"/>
          <p:cNvSpPr>
            <a:spLocks noChangeArrowheads="1"/>
          </p:cNvSpPr>
          <p:nvPr/>
        </p:nvSpPr>
        <p:spPr bwMode="auto">
          <a:xfrm>
            <a:off x="2698750" y="38608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4</a:t>
            </a:r>
          </a:p>
        </p:txBody>
      </p:sp>
      <p:sp>
        <p:nvSpPr>
          <p:cNvPr id="147464" name="Oval 8"/>
          <p:cNvSpPr>
            <a:spLocks noChangeArrowheads="1"/>
          </p:cNvSpPr>
          <p:nvPr/>
        </p:nvSpPr>
        <p:spPr bwMode="auto">
          <a:xfrm>
            <a:off x="3706813" y="38608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5</a:t>
            </a:r>
          </a:p>
        </p:txBody>
      </p:sp>
      <p:sp>
        <p:nvSpPr>
          <p:cNvPr id="147465" name="Oval 9"/>
          <p:cNvSpPr>
            <a:spLocks noChangeArrowheads="1"/>
          </p:cNvSpPr>
          <p:nvPr/>
        </p:nvSpPr>
        <p:spPr bwMode="auto">
          <a:xfrm>
            <a:off x="4643438" y="38608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6</a:t>
            </a:r>
          </a:p>
        </p:txBody>
      </p:sp>
      <p:sp>
        <p:nvSpPr>
          <p:cNvPr id="147466" name="Oval 10"/>
          <p:cNvSpPr>
            <a:spLocks noChangeArrowheads="1"/>
          </p:cNvSpPr>
          <p:nvPr/>
        </p:nvSpPr>
        <p:spPr bwMode="auto">
          <a:xfrm>
            <a:off x="5651500" y="3860800"/>
            <a:ext cx="64770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7</a:t>
            </a:r>
          </a:p>
        </p:txBody>
      </p:sp>
      <p:sp>
        <p:nvSpPr>
          <p:cNvPr id="147467" name="Oval 11"/>
          <p:cNvSpPr>
            <a:spLocks noChangeArrowheads="1"/>
          </p:cNvSpPr>
          <p:nvPr/>
        </p:nvSpPr>
        <p:spPr bwMode="auto">
          <a:xfrm>
            <a:off x="2303463" y="46529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8</a:t>
            </a:r>
          </a:p>
        </p:txBody>
      </p:sp>
      <p:sp>
        <p:nvSpPr>
          <p:cNvPr id="147468" name="Oval 12"/>
          <p:cNvSpPr>
            <a:spLocks noChangeArrowheads="1"/>
          </p:cNvSpPr>
          <p:nvPr/>
        </p:nvSpPr>
        <p:spPr bwMode="auto">
          <a:xfrm>
            <a:off x="3059113" y="4652963"/>
            <a:ext cx="6477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9</a:t>
            </a:r>
          </a:p>
        </p:txBody>
      </p:sp>
      <p:sp>
        <p:nvSpPr>
          <p:cNvPr id="147470" name="Rectangle 14"/>
          <p:cNvSpPr>
            <a:spLocks noChangeArrowheads="1"/>
          </p:cNvSpPr>
          <p:nvPr/>
        </p:nvSpPr>
        <p:spPr bwMode="auto">
          <a:xfrm>
            <a:off x="2122488" y="5445125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1</a:t>
            </a:r>
          </a:p>
        </p:txBody>
      </p:sp>
      <p:sp>
        <p:nvSpPr>
          <p:cNvPr id="147471" name="Rectangle 15"/>
          <p:cNvSpPr>
            <a:spLocks noChangeArrowheads="1"/>
          </p:cNvSpPr>
          <p:nvPr/>
        </p:nvSpPr>
        <p:spPr bwMode="auto">
          <a:xfrm>
            <a:off x="2627313" y="5445125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2</a:t>
            </a:r>
          </a:p>
        </p:txBody>
      </p:sp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3130550" y="5445125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3</a:t>
            </a:r>
          </a:p>
        </p:txBody>
      </p:sp>
      <p:sp>
        <p:nvSpPr>
          <p:cNvPr id="147473" name="Rectangle 17"/>
          <p:cNvSpPr>
            <a:spLocks noChangeArrowheads="1"/>
          </p:cNvSpPr>
          <p:nvPr/>
        </p:nvSpPr>
        <p:spPr bwMode="auto">
          <a:xfrm>
            <a:off x="3635375" y="5445125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4</a:t>
            </a:r>
          </a:p>
        </p:txBody>
      </p:sp>
      <p:sp>
        <p:nvSpPr>
          <p:cNvPr id="147474" name="Rectangle 18"/>
          <p:cNvSpPr>
            <a:spLocks noChangeArrowheads="1"/>
          </p:cNvSpPr>
          <p:nvPr/>
        </p:nvSpPr>
        <p:spPr bwMode="auto">
          <a:xfrm>
            <a:off x="4138613" y="5445125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5</a:t>
            </a:r>
          </a:p>
        </p:txBody>
      </p:sp>
      <p:sp>
        <p:nvSpPr>
          <p:cNvPr id="147475" name="Rectangle 19"/>
          <p:cNvSpPr>
            <a:spLocks noChangeArrowheads="1"/>
          </p:cNvSpPr>
          <p:nvPr/>
        </p:nvSpPr>
        <p:spPr bwMode="auto">
          <a:xfrm>
            <a:off x="4643438" y="5445125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6</a:t>
            </a:r>
          </a:p>
        </p:txBody>
      </p:sp>
      <p:sp>
        <p:nvSpPr>
          <p:cNvPr id="147476" name="Rectangle 20"/>
          <p:cNvSpPr>
            <a:spLocks noChangeArrowheads="1"/>
          </p:cNvSpPr>
          <p:nvPr/>
        </p:nvSpPr>
        <p:spPr bwMode="auto">
          <a:xfrm>
            <a:off x="5146675" y="5445125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7</a:t>
            </a:r>
          </a:p>
        </p:txBody>
      </p:sp>
      <p:sp>
        <p:nvSpPr>
          <p:cNvPr id="147477" name="Rectangle 21"/>
          <p:cNvSpPr>
            <a:spLocks noChangeArrowheads="1"/>
          </p:cNvSpPr>
          <p:nvPr/>
        </p:nvSpPr>
        <p:spPr bwMode="auto">
          <a:xfrm>
            <a:off x="5651500" y="5445125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8</a:t>
            </a:r>
          </a:p>
        </p:txBody>
      </p:sp>
      <p:sp>
        <p:nvSpPr>
          <p:cNvPr id="147478" name="Rectangle 22"/>
          <p:cNvSpPr>
            <a:spLocks noChangeArrowheads="1"/>
          </p:cNvSpPr>
          <p:nvPr/>
        </p:nvSpPr>
        <p:spPr bwMode="auto">
          <a:xfrm>
            <a:off x="6154738" y="5445125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9</a:t>
            </a:r>
          </a:p>
        </p:txBody>
      </p:sp>
      <p:sp>
        <p:nvSpPr>
          <p:cNvPr id="147479" name="Line 23"/>
          <p:cNvSpPr>
            <a:spLocks noChangeShapeType="1"/>
          </p:cNvSpPr>
          <p:nvPr/>
        </p:nvSpPr>
        <p:spPr bwMode="auto">
          <a:xfrm flipH="1">
            <a:off x="3851275" y="2779713"/>
            <a:ext cx="3603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7480" name="Line 24"/>
          <p:cNvSpPr>
            <a:spLocks noChangeShapeType="1"/>
          </p:cNvSpPr>
          <p:nvPr/>
        </p:nvSpPr>
        <p:spPr bwMode="auto">
          <a:xfrm>
            <a:off x="4859338" y="277971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7481" name="Line 25"/>
          <p:cNvSpPr>
            <a:spLocks noChangeShapeType="1"/>
          </p:cNvSpPr>
          <p:nvPr/>
        </p:nvSpPr>
        <p:spPr bwMode="auto">
          <a:xfrm flipH="1">
            <a:off x="3132138" y="3500438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7482" name="Line 26"/>
          <p:cNvSpPr>
            <a:spLocks noChangeShapeType="1"/>
          </p:cNvSpPr>
          <p:nvPr/>
        </p:nvSpPr>
        <p:spPr bwMode="auto">
          <a:xfrm>
            <a:off x="3779838" y="3571875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7483" name="Line 27"/>
          <p:cNvSpPr>
            <a:spLocks noChangeShapeType="1"/>
          </p:cNvSpPr>
          <p:nvPr/>
        </p:nvSpPr>
        <p:spPr bwMode="auto">
          <a:xfrm flipH="1">
            <a:off x="5076825" y="35718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7484" name="Line 28"/>
          <p:cNvSpPr>
            <a:spLocks noChangeShapeType="1"/>
          </p:cNvSpPr>
          <p:nvPr/>
        </p:nvSpPr>
        <p:spPr bwMode="auto">
          <a:xfrm>
            <a:off x="5651500" y="3571875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7485" name="Line 29"/>
          <p:cNvSpPr>
            <a:spLocks noChangeShapeType="1"/>
          </p:cNvSpPr>
          <p:nvPr/>
        </p:nvSpPr>
        <p:spPr bwMode="auto">
          <a:xfrm flipH="1">
            <a:off x="2700338" y="4364038"/>
            <a:ext cx="14287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7486" name="Line 30"/>
          <p:cNvSpPr>
            <a:spLocks noChangeShapeType="1"/>
          </p:cNvSpPr>
          <p:nvPr/>
        </p:nvSpPr>
        <p:spPr bwMode="auto">
          <a:xfrm>
            <a:off x="3132138" y="4364038"/>
            <a:ext cx="1444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7487" name="Line 31"/>
          <p:cNvSpPr>
            <a:spLocks noChangeShapeType="1"/>
          </p:cNvSpPr>
          <p:nvPr/>
        </p:nvSpPr>
        <p:spPr bwMode="auto">
          <a:xfrm>
            <a:off x="2625725" y="5445125"/>
            <a:ext cx="0" cy="5032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7488" name="Line 32"/>
          <p:cNvSpPr>
            <a:spLocks noChangeShapeType="1"/>
          </p:cNvSpPr>
          <p:nvPr/>
        </p:nvSpPr>
        <p:spPr bwMode="auto">
          <a:xfrm>
            <a:off x="3633788" y="5445125"/>
            <a:ext cx="0" cy="5032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7489" name="Rectangle 33"/>
          <p:cNvSpPr>
            <a:spLocks noChangeArrowheads="1"/>
          </p:cNvSpPr>
          <p:nvPr/>
        </p:nvSpPr>
        <p:spPr bwMode="auto">
          <a:xfrm>
            <a:off x="3128963" y="5445125"/>
            <a:ext cx="5032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e</a:t>
            </a:r>
            <a:r>
              <a:rPr lang="de-DE" baseline="-25000">
                <a:cs typeface="+mn-cs"/>
              </a:rPr>
              <a:t>3</a:t>
            </a:r>
          </a:p>
        </p:txBody>
      </p:sp>
      <p:sp>
        <p:nvSpPr>
          <p:cNvPr id="147490" name="Line 34"/>
          <p:cNvSpPr>
            <a:spLocks noChangeShapeType="1"/>
          </p:cNvSpPr>
          <p:nvPr/>
        </p:nvSpPr>
        <p:spPr bwMode="auto">
          <a:xfrm>
            <a:off x="3632200" y="5445125"/>
            <a:ext cx="0" cy="5032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7491" name="Line 35"/>
          <p:cNvSpPr>
            <a:spLocks noChangeShapeType="1"/>
          </p:cNvSpPr>
          <p:nvPr/>
        </p:nvSpPr>
        <p:spPr bwMode="auto">
          <a:xfrm>
            <a:off x="5649913" y="5445125"/>
            <a:ext cx="0" cy="5032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2776</TotalTime>
  <Words>3016</Words>
  <Application>Microsoft Macintosh PowerPoint</Application>
  <PresentationFormat>On-screen Show (4:3)</PresentationFormat>
  <Paragraphs>1060</Paragraphs>
  <Slides>79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7" baseType="lpstr">
      <vt:lpstr>Calibri</vt:lpstr>
      <vt:lpstr>cmsy10</vt:lpstr>
      <vt:lpstr>ＭＳ Ｐゴシック</vt:lpstr>
      <vt:lpstr>Myriad Pro</vt:lpstr>
      <vt:lpstr>Symbol</vt:lpstr>
      <vt:lpstr>Wingdings</vt:lpstr>
      <vt:lpstr>Arial</vt:lpstr>
      <vt:lpstr>7_Standarddesign</vt:lpstr>
      <vt:lpstr>Algorithmen und Datenstrukturen</vt:lpstr>
      <vt:lpstr>Danksagung</vt:lpstr>
      <vt:lpstr>Prioritätswarteschlangen</vt:lpstr>
      <vt:lpstr>Prioritätswarteschlangen als ADTs</vt:lpstr>
      <vt:lpstr>Erweiterte Prioritätswarteschlangen</vt:lpstr>
      <vt:lpstr>Prioritätswarteschlangen</vt:lpstr>
      <vt:lpstr>Binärer Heap (Wiederholung)</vt:lpstr>
      <vt:lpstr>Binärer Heap (Wiederholung)</vt:lpstr>
      <vt:lpstr>Binärer Heap (Wiederholung)</vt:lpstr>
      <vt:lpstr>Binärer Heap (Wiederholung)</vt:lpstr>
      <vt:lpstr>Binärer Heap (Wiederholung)</vt:lpstr>
      <vt:lpstr>Insert Operation</vt:lpstr>
      <vt:lpstr>Prioritätswarteschlange mit binärem Heap</vt:lpstr>
      <vt:lpstr>Insert - Binärer Heap</vt:lpstr>
      <vt:lpstr>Insert Operation - Korrektheit</vt:lpstr>
      <vt:lpstr>Insert Operation - Korrektheit</vt:lpstr>
      <vt:lpstr>Insert Operation - Korrektheit</vt:lpstr>
      <vt:lpstr>DeleteMin: Binärer Heap</vt:lpstr>
      <vt:lpstr>DeleteMin Operation - Korrektheit</vt:lpstr>
      <vt:lpstr>DeleteMin Operation - Korrektheit</vt:lpstr>
      <vt:lpstr>DeleteMin Operation - Korrektheit</vt:lpstr>
      <vt:lpstr>Binärer Heap</vt:lpstr>
      <vt:lpstr>Prioritätswarteschlange mit binärem Heap</vt:lpstr>
      <vt:lpstr>Binärer Heap</vt:lpstr>
      <vt:lpstr>Binärer Heap: Operation build</vt:lpstr>
      <vt:lpstr>Aufwand für build</vt:lpstr>
      <vt:lpstr>Binärer Heap: Operation build</vt:lpstr>
      <vt:lpstr>Binärer Heap</vt:lpstr>
      <vt:lpstr>Prioritätswarteschlange mit binärem Heap</vt:lpstr>
      <vt:lpstr>Anwendungen für Merge</vt:lpstr>
      <vt:lpstr>Binomial-Heap zum schnellen Verschmelzen</vt:lpstr>
      <vt:lpstr>Binomial-Heap</vt:lpstr>
      <vt:lpstr>Binomial-Heap</vt:lpstr>
      <vt:lpstr>Binomial-Heap</vt:lpstr>
      <vt:lpstr>Binomial-Heap</vt:lpstr>
      <vt:lpstr>Binomial-Heap</vt:lpstr>
      <vt:lpstr>Anzahl der Bäume auf der Kette</vt:lpstr>
      <vt:lpstr>Binomial-Heap</vt:lpstr>
      <vt:lpstr>Beispiel einer Merge-Operation</vt:lpstr>
      <vt:lpstr>Operationen auf Binomial-Heaps</vt:lpstr>
      <vt:lpstr>Binomial-Heap</vt:lpstr>
      <vt:lpstr>Zusammenfassung</vt:lpstr>
      <vt:lpstr>Zusammenfassung</vt:lpstr>
      <vt:lpstr>Datenstruktur Fibonacci-Heap</vt:lpstr>
      <vt:lpstr>Fibonacci-Heap</vt:lpstr>
      <vt:lpstr>Fibonacci-Heap: Anpassung der Struktur</vt:lpstr>
      <vt:lpstr>Fibonacci-Heap</vt:lpstr>
      <vt:lpstr>Fibonacci-Heap: Lazy-Merge</vt:lpstr>
      <vt:lpstr>Fibonacci-Heap: Lazy-Delete</vt:lpstr>
      <vt:lpstr>Fibonacci-Heap: Lazy-Delete</vt:lpstr>
      <vt:lpstr>Fibonacci-Heap</vt:lpstr>
      <vt:lpstr>Fibonacci-Heap: Übersicht</vt:lpstr>
      <vt:lpstr>Fibonacci-Heap</vt:lpstr>
      <vt:lpstr>Beispiel: deleteMin</vt:lpstr>
      <vt:lpstr>Binomial-Heap-Eigenschaft gilt auch</vt:lpstr>
      <vt:lpstr>Fibonacci-Heap</vt:lpstr>
      <vt:lpstr>Operation delete</vt:lpstr>
      <vt:lpstr>Fibonacci-Heap</vt:lpstr>
      <vt:lpstr>Fibonacci-Heap</vt:lpstr>
      <vt:lpstr>Fibonacci-Heap</vt:lpstr>
      <vt:lpstr>Fibonacci-Heap mit markierten Fehlern</vt:lpstr>
      <vt:lpstr>Strukturfehler: Verschiebung der Arbeit</vt:lpstr>
      <vt:lpstr>Amortisierte Analyse</vt:lpstr>
      <vt:lpstr>Amortisierte Analyse</vt:lpstr>
      <vt:lpstr>Amortisierte Analyse</vt:lpstr>
      <vt:lpstr>Amortisierte Analyse: Potentialmethode</vt:lpstr>
      <vt:lpstr>Amortisierte Analyse: Potentialmethode</vt:lpstr>
      <vt:lpstr>Amortisierte Analyse: Potentialmethode</vt:lpstr>
      <vt:lpstr>Fibonacci-Heap</vt:lpstr>
      <vt:lpstr>Fibonacci-Heap: insert, merge, min</vt:lpstr>
      <vt:lpstr>Fibonacci-Heap: deleteMin</vt:lpstr>
      <vt:lpstr>Fibonacci-Heap: delete</vt:lpstr>
      <vt:lpstr>Fibonacci-Heap: delete (Forts.)</vt:lpstr>
      <vt:lpstr>Fibonacci-Heap: decreaseKey</vt:lpstr>
      <vt:lpstr>Zusammenfassung: Laufzeitvergleich</vt:lpstr>
      <vt:lpstr>Zusammenfassung: Laufzeitvergleich</vt:lpstr>
      <vt:lpstr>Radix-Heap (nur Analyse)</vt:lpstr>
      <vt:lpstr>Van Emde Boas Baum (vEB-Baum)</vt:lpstr>
      <vt:lpstr>Es geht auch ohne amortisierte Analyse …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630</cp:revision>
  <dcterms:created xsi:type="dcterms:W3CDTF">2010-04-27T12:26:40Z</dcterms:created>
  <dcterms:modified xsi:type="dcterms:W3CDTF">2018-05-04T09:12:31Z</dcterms:modified>
</cp:coreProperties>
</file>