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1"/>
  </p:notesMasterIdLst>
  <p:handoutMasterIdLst>
    <p:handoutMasterId r:id="rId12"/>
  </p:handoutMasterIdLst>
  <p:sldIdLst>
    <p:sldId id="273" r:id="rId2"/>
    <p:sldId id="465" r:id="rId3"/>
    <p:sldId id="454" r:id="rId4"/>
    <p:sldId id="455" r:id="rId5"/>
    <p:sldId id="456" r:id="rId6"/>
    <p:sldId id="457" r:id="rId7"/>
    <p:sldId id="464" r:id="rId8"/>
    <p:sldId id="466" r:id="rId9"/>
    <p:sldId id="371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557" autoAdjust="0"/>
    <p:restoredTop sz="94666"/>
  </p:normalViewPr>
  <p:slideViewPr>
    <p:cSldViewPr>
      <p:cViewPr varScale="1">
        <p:scale>
          <a:sx n="94" d="100"/>
          <a:sy n="94" d="100"/>
        </p:scale>
        <p:origin x="200" y="7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17.05.18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17.05.18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9E48E6-199D-7E45-9F1C-50DC6627F2C0}" type="slidenum">
              <a:rPr lang="en-US"/>
              <a:pPr/>
              <a:t>5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 27.11.</a:t>
            </a:r>
          </a:p>
        </p:txBody>
      </p:sp>
    </p:spTree>
    <p:extLst>
      <p:ext uri="{BB962C8B-B14F-4D97-AF65-F5344CB8AC3E}">
        <p14:creationId xmlns:p14="http://schemas.microsoft.com/office/powerpoint/2010/main" val="142343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7.emf"/><Relationship Id="rId9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 smtClean="0">
              <a:cs typeface="+mn-cs"/>
            </a:endParaRP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Tanya </a:t>
            </a:r>
            <a:r>
              <a:rPr lang="de-DE" sz="2400" smtClean="0">
                <a:cs typeface="+mn-cs"/>
              </a:rPr>
              <a:t>Braun </a:t>
            </a:r>
            <a:r>
              <a:rPr lang="de-DE" sz="2400" smtClean="0">
                <a:cs typeface="+mn-cs"/>
              </a:rPr>
              <a:t>(</a:t>
            </a:r>
            <a:r>
              <a:rPr lang="de-DE" sz="2400" dirty="0" smtClean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 smtClean="0">
                <a:cs typeface="+mn-cs"/>
              </a:rPr>
              <a:t>sowie viele Tutoren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Danksagung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 smtClean="0"/>
              <a:t>Die nachfolgenden 4 Präsentationen übernommen aus der Vorlesung „Effiziente Algorithmen und Datenstrukturen“ (Kapitel 5: Sortieren und Selektieren) gehalten von </a:t>
            </a:r>
            <a:r>
              <a:rPr lang="de-DE" sz="2400" dirty="0"/>
              <a:t>Christian </a:t>
            </a:r>
            <a:r>
              <a:rPr lang="de-DE" sz="2400" dirty="0" err="1" smtClean="0"/>
              <a:t>Scheideler</a:t>
            </a:r>
            <a:r>
              <a:rPr lang="de-DE" sz="2400" dirty="0" smtClean="0"/>
              <a:t> an der TUM</a:t>
            </a:r>
          </a:p>
          <a:p>
            <a:pPr marL="0" indent="0">
              <a:buFontTx/>
              <a:buNone/>
              <a:defRPr/>
            </a:pPr>
            <a:endParaRPr lang="de-DE" sz="2400" dirty="0" smtClean="0"/>
          </a:p>
          <a:p>
            <a:pPr marL="0" indent="0">
              <a:buFontTx/>
              <a:buNone/>
              <a:defRPr/>
            </a:pPr>
            <a:r>
              <a:rPr lang="de-DE" sz="2400" dirty="0"/>
              <a:t>http://www14.in.tum.de/lehre/2008WS/</a:t>
            </a:r>
            <a:r>
              <a:rPr lang="de-DE" sz="2400" dirty="0" err="1"/>
              <a:t>ea</a:t>
            </a:r>
            <a:r>
              <a:rPr lang="de-DE" sz="2400" dirty="0"/>
              <a:t>/</a:t>
            </a:r>
            <a:r>
              <a:rPr lang="de-DE" sz="2400" dirty="0" err="1"/>
              <a:t>index.html.de</a:t>
            </a:r>
            <a:endParaRPr lang="de-DE" sz="2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86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8B94-A8D0-7E45-81AC-5DE9EADAD494}" type="slidenum">
              <a:rPr lang="de-DE"/>
              <a:pPr/>
              <a:t>3</a:t>
            </a:fld>
            <a:endParaRPr lang="de-DE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finde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/>
              <a:t>-kleinstes Element in einer Folge von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Elementen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r>
              <a:rPr lang="de-DE" dirty="0">
                <a:solidFill>
                  <a:schemeClr val="hlink"/>
                </a:solidFill>
              </a:rPr>
              <a:t>Lösung:</a:t>
            </a:r>
            <a:r>
              <a:rPr lang="de-DE" dirty="0"/>
              <a:t> sortiere Elemente (z.B. </a:t>
            </a:r>
            <a:r>
              <a:rPr lang="de-DE" dirty="0" err="1"/>
              <a:t>Mergesort</a:t>
            </a:r>
            <a:r>
              <a:rPr lang="de-DE" dirty="0"/>
              <a:t>), gib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 err="1"/>
              <a:t>-tes</a:t>
            </a:r>
            <a:r>
              <a:rPr lang="de-DE" dirty="0"/>
              <a:t> Element aus </a:t>
            </a:r>
            <a:r>
              <a:rPr lang="en-US" dirty="0">
                <a:latin typeface="cmsy10" charset="0"/>
              </a:rPr>
              <a:t>!</a:t>
            </a:r>
            <a:r>
              <a:rPr lang="de-DE" dirty="0"/>
              <a:t> Zeit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endParaRPr lang="de-DE" dirty="0"/>
          </a:p>
          <a:p>
            <a:pPr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Geht das auch schneller?</a:t>
            </a:r>
            <a:r>
              <a:rPr lang="de-DE" dirty="0" smtClean="0">
                <a:solidFill>
                  <a:srgbClr val="FF0000"/>
                </a:solidFill>
              </a:rPr>
              <a:t>?</a:t>
            </a:r>
          </a:p>
          <a:p>
            <a:pPr algn="ctr"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dirty="0" smtClean="0"/>
              <a:t>Ganz sicher für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=1</a:t>
            </a:r>
            <a:r>
              <a:rPr lang="de-DE" dirty="0" smtClean="0"/>
              <a:t> (min) und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 smtClean="0"/>
              <a:t> (</a:t>
            </a:r>
            <a:r>
              <a:rPr lang="de-DE" dirty="0" err="1" smtClean="0"/>
              <a:t>max</a:t>
            </a:r>
            <a:r>
              <a:rPr lang="de-DE" dirty="0" smtClean="0"/>
              <a:t>)</a:t>
            </a:r>
          </a:p>
          <a:p>
            <a:pPr>
              <a:buFontTx/>
              <a:buNone/>
            </a:pPr>
            <a:r>
              <a:rPr lang="de-DE" dirty="0" smtClean="0">
                <a:solidFill>
                  <a:srgbClr val="000000"/>
                </a:solidFill>
              </a:rPr>
              <a:t>Ausschluss von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n-1</a:t>
            </a:r>
            <a:r>
              <a:rPr lang="de-DE" dirty="0" smtClean="0">
                <a:solidFill>
                  <a:srgbClr val="000000"/>
                </a:solidFill>
              </a:rPr>
              <a:t> Elementen nötig, also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448272" y="638132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FontTx/>
              <a:buNone/>
              <a:defRPr/>
            </a:pPr>
            <a:r>
              <a:rPr lang="de-DE" sz="1400" dirty="0"/>
              <a:t>http://www14.in.tum.de/lehre/2008WS/</a:t>
            </a:r>
            <a:r>
              <a:rPr lang="de-DE" sz="1400" dirty="0" err="1"/>
              <a:t>ea</a:t>
            </a:r>
            <a:r>
              <a:rPr lang="de-DE" sz="1400" dirty="0"/>
              <a:t>/</a:t>
            </a:r>
            <a:r>
              <a:rPr lang="de-DE" sz="1400" dirty="0" err="1"/>
              <a:t>index.html.de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96375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0BF-8E02-3B40-A958-B210A7BABCE7}" type="slidenum">
              <a:rPr lang="de-DE"/>
              <a:pPr/>
              <a:t>4</a:t>
            </a:fld>
            <a:endParaRPr lang="de-DE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781550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Ansatz:</a:t>
            </a:r>
            <a:r>
              <a:rPr lang="de-DE" dirty="0"/>
              <a:t> </a:t>
            </a:r>
            <a:r>
              <a:rPr lang="de-DE" dirty="0" smtClean="0"/>
              <a:t>Verfahre </a:t>
            </a:r>
            <a:r>
              <a:rPr lang="de-DE" dirty="0"/>
              <a:t>ähnlich zu </a:t>
            </a:r>
            <a:r>
              <a:rPr lang="de-DE" dirty="0" err="1"/>
              <a:t>Quicksort</a:t>
            </a: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endParaRPr lang="de-DE" dirty="0" smtClean="0">
              <a:solidFill>
                <a:schemeClr val="hlink"/>
              </a:solidFill>
            </a:endParaRPr>
          </a:p>
          <a:p>
            <a:r>
              <a:rPr lang="de-DE" dirty="0" err="1" smtClean="0">
                <a:solidFill>
                  <a:schemeClr val="hlink"/>
                </a:solidFill>
              </a:rPr>
              <a:t>j</a:t>
            </a:r>
            <a:r>
              <a:rPr lang="de-DE" dirty="0"/>
              <a:t>: Position des </a:t>
            </a:r>
            <a:r>
              <a:rPr lang="de-DE" dirty="0" err="1" smtClean="0"/>
              <a:t>Pivotelements</a:t>
            </a:r>
            <a:r>
              <a:rPr lang="de-DE" dirty="0" smtClean="0"/>
              <a:t> nach Partitionierung</a:t>
            </a:r>
            <a:endParaRPr lang="de-DE" dirty="0"/>
          </a:p>
          <a:p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&lt;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mach mit linker Teilfolge weiter</a:t>
            </a:r>
          </a:p>
          <a:p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&gt;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mach mit rechter Teilfolge weiter</a:t>
            </a: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2338388" y="2420938"/>
            <a:ext cx="503237" cy="50323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2986088" y="242093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42830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49307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55784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36353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2336800" y="35004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2986088" y="35020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28012" name="Rectangle 12"/>
          <p:cNvSpPr>
            <a:spLocks noChangeArrowheads="1"/>
          </p:cNvSpPr>
          <p:nvPr/>
        </p:nvSpPr>
        <p:spPr bwMode="auto">
          <a:xfrm>
            <a:off x="3633788" y="35020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28013" name="Rectangle 13"/>
          <p:cNvSpPr>
            <a:spLocks noChangeArrowheads="1"/>
          </p:cNvSpPr>
          <p:nvPr/>
        </p:nvSpPr>
        <p:spPr bwMode="auto">
          <a:xfrm>
            <a:off x="5576888" y="350043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28014" name="Rectangle 14"/>
          <p:cNvSpPr>
            <a:spLocks noChangeArrowheads="1"/>
          </p:cNvSpPr>
          <p:nvPr/>
        </p:nvSpPr>
        <p:spPr bwMode="auto">
          <a:xfrm>
            <a:off x="4930775" y="35020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28015" name="Rectangle 15"/>
          <p:cNvSpPr>
            <a:spLocks noChangeArrowheads="1"/>
          </p:cNvSpPr>
          <p:nvPr/>
        </p:nvSpPr>
        <p:spPr bwMode="auto">
          <a:xfrm>
            <a:off x="4283075" y="3502025"/>
            <a:ext cx="503238" cy="503238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 flipH="1">
            <a:off x="2554288" y="292576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 flipH="1">
            <a:off x="3130550" y="2925763"/>
            <a:ext cx="13684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 flipH="1">
            <a:off x="3851275" y="2925763"/>
            <a:ext cx="19431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3849688" y="2925763"/>
            <a:ext cx="12969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5146675" y="2925763"/>
            <a:ext cx="7207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21" name="Rectangle 21"/>
          <p:cNvSpPr>
            <a:spLocks noChangeArrowheads="1"/>
          </p:cNvSpPr>
          <p:nvPr/>
        </p:nvSpPr>
        <p:spPr bwMode="auto">
          <a:xfrm>
            <a:off x="2265363" y="3429000"/>
            <a:ext cx="1944687" cy="6477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4857750" y="3429000"/>
            <a:ext cx="1296988" cy="6477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4427984" y="3995772"/>
            <a:ext cx="25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solidFill>
                  <a:schemeClr val="hlink"/>
                </a:solidFill>
              </a:rPr>
              <a:t>j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2448272" y="638132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FontTx/>
              <a:buNone/>
              <a:defRPr/>
            </a:pPr>
            <a:r>
              <a:rPr lang="de-DE" sz="1400" dirty="0"/>
              <a:t>http://www14.in.tum.de/lehre/2008WS/</a:t>
            </a:r>
            <a:r>
              <a:rPr lang="de-DE" sz="1400" dirty="0" err="1"/>
              <a:t>ea</a:t>
            </a:r>
            <a:r>
              <a:rPr lang="de-DE" sz="1400" dirty="0"/>
              <a:t>/</a:t>
            </a:r>
            <a:r>
              <a:rPr lang="de-DE" sz="1400" dirty="0" err="1"/>
              <a:t>index.html.de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9127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698E-8C61-DC46-8303-3ECB218CD91D}" type="slidenum">
              <a:rPr lang="de-DE"/>
              <a:pPr/>
              <a:t>5</a:t>
            </a:fld>
            <a:endParaRPr lang="de-DE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968875"/>
          </a:xfrm>
        </p:spPr>
        <p:txBody>
          <a:bodyPr/>
          <a:lstStyle/>
          <a:p>
            <a:pPr>
              <a:buFontTx/>
              <a:buNone/>
            </a:pPr>
            <a:r>
              <a:rPr lang="de-DE" sz="2000" b="1" dirty="0" err="1" smtClean="0"/>
              <a:t>function</a:t>
            </a:r>
            <a:r>
              <a:rPr lang="de-DE" sz="2000" dirty="0" smtClean="0"/>
              <a:t> </a:t>
            </a:r>
            <a:r>
              <a:rPr lang="de-DE" sz="2000" cap="small" dirty="0" err="1">
                <a:solidFill>
                  <a:schemeClr val="accent2"/>
                </a:solidFill>
              </a:rPr>
              <a:t>Quickselect</a:t>
            </a:r>
            <a:r>
              <a:rPr lang="de-DE" sz="2000" dirty="0" smtClean="0"/>
              <a:t>(A, </a:t>
            </a:r>
            <a:r>
              <a:rPr lang="de-DE" sz="2000" dirty="0" smtClean="0">
                <a:solidFill>
                  <a:schemeClr val="hlink"/>
                </a:solidFill>
              </a:rPr>
              <a:t>l, </a:t>
            </a:r>
            <a:r>
              <a:rPr lang="de-DE" sz="2000" dirty="0" err="1" smtClean="0">
                <a:solidFill>
                  <a:schemeClr val="hlink"/>
                </a:solidFill>
              </a:rPr>
              <a:t>r</a:t>
            </a:r>
            <a:r>
              <a:rPr lang="de-DE" sz="2000" dirty="0" smtClean="0">
                <a:solidFill>
                  <a:schemeClr val="hlink"/>
                </a:solidFill>
              </a:rPr>
              <a:t>, </a:t>
            </a:r>
            <a:r>
              <a:rPr lang="de-DE" sz="2000" dirty="0" err="1" smtClean="0">
                <a:solidFill>
                  <a:schemeClr val="hlink"/>
                </a:solidFill>
              </a:rPr>
              <a:t>k</a:t>
            </a:r>
            <a:r>
              <a:rPr lang="de-DE" sz="2000" dirty="0" smtClean="0"/>
              <a:t>) 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>
                <a:solidFill>
                  <a:srgbClr val="FF0000"/>
                </a:solidFill>
              </a:rPr>
              <a:t>// a[l..</a:t>
            </a:r>
            <a:r>
              <a:rPr lang="de-DE" sz="2000" dirty="0" err="1">
                <a:solidFill>
                  <a:srgbClr val="FF0000"/>
                </a:solidFill>
              </a:rPr>
              <a:t>r</a:t>
            </a:r>
            <a:r>
              <a:rPr lang="de-DE" sz="2000" dirty="0">
                <a:solidFill>
                  <a:srgbClr val="FF0000"/>
                </a:solidFill>
              </a:rPr>
              <a:t>]: </a:t>
            </a:r>
            <a:r>
              <a:rPr lang="de-DE" sz="2000" dirty="0" err="1">
                <a:solidFill>
                  <a:srgbClr val="FF0000"/>
                </a:solidFill>
              </a:rPr>
              <a:t>Restfeld</a:t>
            </a:r>
            <a:r>
              <a:rPr lang="de-DE" sz="2000" dirty="0">
                <a:solidFill>
                  <a:srgbClr val="FF0000"/>
                </a:solidFill>
              </a:rPr>
              <a:t>, </a:t>
            </a:r>
            <a:r>
              <a:rPr lang="de-DE" sz="2000" dirty="0" err="1">
                <a:solidFill>
                  <a:srgbClr val="FF0000"/>
                </a:solidFill>
              </a:rPr>
              <a:t>k</a:t>
            </a:r>
            <a:r>
              <a:rPr lang="de-DE" sz="2000" dirty="0">
                <a:solidFill>
                  <a:srgbClr val="FF0000"/>
                </a:solidFill>
              </a:rPr>
              <a:t>: </a:t>
            </a:r>
            <a:r>
              <a:rPr lang="de-DE" sz="2000" dirty="0" err="1">
                <a:solidFill>
                  <a:srgbClr val="FF0000"/>
                </a:solidFill>
              </a:rPr>
              <a:t>k</a:t>
            </a:r>
            <a:r>
              <a:rPr lang="de-DE" sz="2000" dirty="0">
                <a:solidFill>
                  <a:srgbClr val="FF0000"/>
                </a:solidFill>
              </a:rPr>
              <a:t>-kleinstes Element, </a:t>
            </a:r>
            <a:r>
              <a:rPr lang="de-DE" sz="2000" dirty="0" err="1" smtClean="0">
                <a:solidFill>
                  <a:srgbClr val="FF0000"/>
                </a:solidFill>
              </a:rPr>
              <a:t>l≤k≤r</a:t>
            </a:r>
            <a:r>
              <a:rPr lang="de-DE" sz="2000" dirty="0">
                <a:solidFill>
                  <a:srgbClr val="FF0000"/>
                </a:solidFill>
              </a:rPr>
              <a:t/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r</a:t>
            </a:r>
            <a:r>
              <a:rPr lang="de-DE" sz="2000" dirty="0" smtClean="0">
                <a:solidFill>
                  <a:schemeClr val="hlink"/>
                </a:solidFill>
              </a:rPr>
              <a:t> = l</a:t>
            </a:r>
            <a:r>
              <a:rPr lang="de-DE" sz="2000" dirty="0" smtClean="0"/>
              <a:t>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b="1" dirty="0" err="1" smtClean="0"/>
              <a:t>return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hlink"/>
                </a:solidFill>
              </a:rPr>
              <a:t>A[</a:t>
            </a:r>
            <a:r>
              <a:rPr lang="de-DE" sz="2000" dirty="0">
                <a:solidFill>
                  <a:schemeClr val="hlink"/>
                </a:solidFill>
              </a:rPr>
              <a:t>l]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err="1" smtClean="0">
                <a:solidFill>
                  <a:schemeClr val="hlink"/>
                </a:solidFill>
              </a:rPr>
              <a:t>z</a:t>
            </a:r>
            <a:r>
              <a:rPr lang="de-DE" sz="2000" dirty="0" smtClean="0">
                <a:solidFill>
                  <a:schemeClr val="hlink"/>
                </a:solidFill>
              </a:rPr>
              <a:t> := </a:t>
            </a:r>
            <a:r>
              <a:rPr lang="de-DE" sz="2000" i="1" dirty="0" smtClean="0"/>
              <a:t>zufällige </a:t>
            </a:r>
            <a:r>
              <a:rPr lang="de-DE" sz="2000" i="1" dirty="0"/>
              <a:t>Position in </a:t>
            </a:r>
            <a:r>
              <a:rPr lang="de-DE" sz="2000" dirty="0">
                <a:solidFill>
                  <a:schemeClr val="hlink"/>
                </a:solidFill>
              </a:rPr>
              <a:t>{l,..,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 smtClean="0">
                <a:solidFill>
                  <a:schemeClr val="hlink"/>
                </a:solidFill>
              </a:rPr>
              <a:t>}</a:t>
            </a:r>
            <a:br>
              <a:rPr lang="de-DE" sz="2000" dirty="0" smtClean="0">
                <a:solidFill>
                  <a:schemeClr val="hlink"/>
                </a:solidFill>
              </a:rPr>
            </a:br>
            <a:r>
              <a:rPr lang="de-DE" sz="2000" dirty="0" err="1" smtClean="0">
                <a:solidFill>
                  <a:schemeClr val="hlink"/>
                </a:solidFill>
              </a:rPr>
              <a:t>temp</a:t>
            </a:r>
            <a:r>
              <a:rPr lang="de-DE" sz="2000" dirty="0" smtClean="0">
                <a:solidFill>
                  <a:schemeClr val="hlink"/>
                </a:solidFill>
              </a:rPr>
              <a:t> := A[</a:t>
            </a:r>
            <a:r>
              <a:rPr lang="de-DE" sz="2000" dirty="0" err="1">
                <a:solidFill>
                  <a:schemeClr val="hlink"/>
                </a:solidFill>
              </a:rPr>
              <a:t>z</a:t>
            </a:r>
            <a:r>
              <a:rPr lang="de-DE" sz="2000" dirty="0" smtClean="0">
                <a:solidFill>
                  <a:schemeClr val="hlink"/>
                </a:solidFill>
              </a:rPr>
              <a:t>]; A[</a:t>
            </a:r>
            <a:r>
              <a:rPr lang="de-DE" sz="2000" dirty="0" err="1" smtClean="0">
                <a:solidFill>
                  <a:schemeClr val="hlink"/>
                </a:solidFill>
              </a:rPr>
              <a:t>z</a:t>
            </a:r>
            <a:r>
              <a:rPr lang="de-DE" sz="2000" dirty="0" smtClean="0">
                <a:solidFill>
                  <a:schemeClr val="hlink"/>
                </a:solidFill>
              </a:rPr>
              <a:t>] := A[</a:t>
            </a:r>
            <a:r>
              <a:rPr lang="de-DE" sz="2000" dirty="0" err="1" smtClean="0">
                <a:solidFill>
                  <a:schemeClr val="hlink"/>
                </a:solidFill>
              </a:rPr>
              <a:t>r</a:t>
            </a:r>
            <a:r>
              <a:rPr lang="de-DE" sz="2000" dirty="0" smtClean="0">
                <a:solidFill>
                  <a:schemeClr val="hlink"/>
                </a:solidFill>
              </a:rPr>
              <a:t>]; A[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 smtClean="0">
                <a:solidFill>
                  <a:schemeClr val="hlink"/>
                </a:solidFill>
              </a:rPr>
              <a:t>] := </a:t>
            </a:r>
            <a:r>
              <a:rPr lang="de-DE" sz="2000" dirty="0" err="1" smtClean="0">
                <a:solidFill>
                  <a:schemeClr val="hlink"/>
                </a:solidFill>
              </a:rPr>
              <a:t>temp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>
                <a:solidFill>
                  <a:schemeClr val="hlink"/>
                </a:solidFill>
              </a:rPr>
              <a:t>v := A[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]; </a:t>
            </a:r>
            <a:r>
              <a:rPr lang="de-DE" sz="2000" dirty="0" smtClean="0">
                <a:solidFill>
                  <a:schemeClr val="hlink"/>
                </a:solidFill>
              </a:rPr>
              <a:t>i := l</a:t>
            </a:r>
            <a:r>
              <a:rPr lang="de-DE" sz="2000" dirty="0">
                <a:solidFill>
                  <a:schemeClr val="hlink"/>
                </a:solidFill>
              </a:rPr>
              <a:t>-1; </a:t>
            </a:r>
            <a:r>
              <a:rPr lang="de-DE" sz="2000" dirty="0" err="1" smtClean="0">
                <a:solidFill>
                  <a:schemeClr val="hlink"/>
                </a:solidFill>
              </a:rPr>
              <a:t>j</a:t>
            </a:r>
            <a:r>
              <a:rPr lang="de-DE" sz="2000" dirty="0" smtClean="0">
                <a:solidFill>
                  <a:schemeClr val="hlink"/>
                </a:solidFill>
              </a:rPr>
              <a:t> := </a:t>
            </a:r>
            <a:r>
              <a:rPr lang="de-DE" sz="2000" dirty="0" err="1" smtClean="0">
                <a:solidFill>
                  <a:schemeClr val="hlink"/>
                </a:solidFill>
              </a:rPr>
              <a:t>r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b="1" dirty="0" err="1"/>
              <a:t>repeat</a:t>
            </a:r>
            <a:r>
              <a:rPr lang="de-DE" sz="2000" dirty="0"/>
              <a:t>     </a:t>
            </a:r>
            <a:r>
              <a:rPr lang="de-DE" sz="2000" dirty="0">
                <a:solidFill>
                  <a:srgbClr val="FF0000"/>
                </a:solidFill>
              </a:rPr>
              <a:t>// ordne Elemente in [l,r-1] nach Pivot v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b="1" dirty="0" err="1"/>
              <a:t>repeat</a:t>
            </a:r>
            <a:r>
              <a:rPr lang="de-DE" sz="2000" dirty="0"/>
              <a:t> </a:t>
            </a:r>
            <a:r>
              <a:rPr lang="de-DE" sz="2000" dirty="0" smtClean="0">
                <a:solidFill>
                  <a:schemeClr val="hlink"/>
                </a:solidFill>
              </a:rPr>
              <a:t>i := i + 1</a:t>
            </a:r>
            <a:r>
              <a:rPr lang="de-DE" sz="2000" dirty="0" smtClean="0"/>
              <a:t> </a:t>
            </a:r>
            <a:r>
              <a:rPr lang="de-DE" sz="2000" b="1" dirty="0" err="1"/>
              <a:t>until</a:t>
            </a:r>
            <a:r>
              <a:rPr lang="de-DE" sz="2000" dirty="0"/>
              <a:t> </a:t>
            </a:r>
            <a:r>
              <a:rPr lang="de-DE" sz="2000" dirty="0" smtClean="0">
                <a:solidFill>
                  <a:schemeClr val="hlink"/>
                </a:solidFill>
              </a:rPr>
              <a:t>A[</a:t>
            </a:r>
            <a:r>
              <a:rPr lang="de-DE" sz="2000" dirty="0">
                <a:solidFill>
                  <a:schemeClr val="hlink"/>
                </a:solidFill>
              </a:rPr>
              <a:t>i</a:t>
            </a:r>
            <a:r>
              <a:rPr lang="de-DE" sz="2000" dirty="0" smtClean="0">
                <a:solidFill>
                  <a:schemeClr val="hlink"/>
                </a:solidFill>
              </a:rPr>
              <a:t>] ≥ v</a:t>
            </a:r>
            <a:r>
              <a:rPr lang="de-DE" sz="2000" dirty="0">
                <a:solidFill>
                  <a:schemeClr val="hlink"/>
                </a:solidFill>
              </a:rPr>
              <a:t/>
            </a:r>
            <a:br>
              <a:rPr lang="de-DE" sz="2000" dirty="0">
                <a:solidFill>
                  <a:schemeClr val="hlink"/>
                </a:solidFill>
              </a:rPr>
            </a:br>
            <a:r>
              <a:rPr lang="de-DE" sz="2000" dirty="0"/>
              <a:t>    </a:t>
            </a:r>
            <a:r>
              <a:rPr lang="de-DE" sz="2000" b="1" dirty="0" err="1"/>
              <a:t>repeat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j</a:t>
            </a:r>
            <a:r>
              <a:rPr lang="de-DE" sz="2000" dirty="0" smtClean="0">
                <a:solidFill>
                  <a:schemeClr val="hlink"/>
                </a:solidFill>
              </a:rPr>
              <a:t> := </a:t>
            </a:r>
            <a:r>
              <a:rPr lang="de-DE" sz="2000" dirty="0" err="1" smtClean="0">
                <a:solidFill>
                  <a:schemeClr val="hlink"/>
                </a:solidFill>
              </a:rPr>
              <a:t>j</a:t>
            </a:r>
            <a:r>
              <a:rPr lang="de-DE" sz="2000" dirty="0" smtClean="0">
                <a:solidFill>
                  <a:schemeClr val="hlink"/>
                </a:solidFill>
              </a:rPr>
              <a:t> - 1</a:t>
            </a:r>
            <a:r>
              <a:rPr lang="de-DE" sz="2000" dirty="0" smtClean="0"/>
              <a:t> </a:t>
            </a:r>
            <a:r>
              <a:rPr lang="de-DE" sz="2000" b="1" dirty="0" err="1"/>
              <a:t>until</a:t>
            </a:r>
            <a:r>
              <a:rPr lang="de-DE" sz="2000" dirty="0"/>
              <a:t> </a:t>
            </a:r>
            <a:r>
              <a:rPr lang="de-DE" sz="2000" dirty="0" smtClean="0">
                <a:solidFill>
                  <a:schemeClr val="hlink"/>
                </a:solidFill>
              </a:rPr>
              <a:t>A[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 smtClean="0">
                <a:solidFill>
                  <a:schemeClr val="hlink"/>
                </a:solidFill>
              </a:rPr>
              <a:t>] &lt; v </a:t>
            </a:r>
            <a:r>
              <a:rPr lang="de-DE" sz="2000" dirty="0" err="1"/>
              <a:t>or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j</a:t>
            </a:r>
            <a:r>
              <a:rPr lang="de-DE" sz="2000" dirty="0" smtClean="0">
                <a:solidFill>
                  <a:schemeClr val="hlink"/>
                </a:solidFill>
              </a:rPr>
              <a:t> = l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 smtClean="0">
                <a:solidFill>
                  <a:schemeClr val="hlink"/>
                </a:solidFill>
              </a:rPr>
              <a:t>i &lt; </a:t>
            </a:r>
            <a:r>
              <a:rPr lang="de-DE" sz="2000" dirty="0" err="1" smtClean="0">
                <a:solidFill>
                  <a:schemeClr val="hlink"/>
                </a:solidFill>
              </a:rPr>
              <a:t>j</a:t>
            </a:r>
            <a:r>
              <a:rPr lang="de-DE" sz="2000" dirty="0" smtClean="0">
                <a:solidFill>
                  <a:schemeClr val="hlink"/>
                </a:solidFill>
              </a:rPr>
              <a:t>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rgbClr val="3C8C93"/>
                </a:solidFill>
              </a:rPr>
              <a:t>temp</a:t>
            </a:r>
            <a:r>
              <a:rPr lang="de-DE" sz="2000" dirty="0" smtClean="0">
                <a:solidFill>
                  <a:srgbClr val="3C8C93"/>
                </a:solidFill>
              </a:rPr>
              <a:t> := </a:t>
            </a:r>
            <a:r>
              <a:rPr lang="de-DE" sz="2000" dirty="0" smtClean="0">
                <a:solidFill>
                  <a:schemeClr val="hlink"/>
                </a:solidFill>
              </a:rPr>
              <a:t>A[</a:t>
            </a:r>
            <a:r>
              <a:rPr lang="de-DE" sz="2000" dirty="0">
                <a:solidFill>
                  <a:schemeClr val="hlink"/>
                </a:solidFill>
              </a:rPr>
              <a:t>i</a:t>
            </a:r>
            <a:r>
              <a:rPr lang="de-DE" sz="2000" dirty="0" smtClean="0">
                <a:solidFill>
                  <a:schemeClr val="hlink"/>
                </a:solidFill>
              </a:rPr>
              <a:t>]; A[i] := A[</a:t>
            </a:r>
            <a:r>
              <a:rPr lang="de-DE" sz="2000" dirty="0" err="1" smtClean="0">
                <a:solidFill>
                  <a:schemeClr val="hlink"/>
                </a:solidFill>
              </a:rPr>
              <a:t>j</a:t>
            </a:r>
            <a:r>
              <a:rPr lang="de-DE" sz="2000" dirty="0" smtClean="0">
                <a:solidFill>
                  <a:schemeClr val="hlink"/>
                </a:solidFill>
              </a:rPr>
              <a:t>]; A[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 smtClean="0">
                <a:solidFill>
                  <a:schemeClr val="hlink"/>
                </a:solidFill>
              </a:rPr>
              <a:t>] := </a:t>
            </a:r>
            <a:r>
              <a:rPr lang="de-DE" sz="2000" dirty="0" err="1" smtClean="0">
                <a:solidFill>
                  <a:schemeClr val="hlink"/>
                </a:solidFill>
              </a:rPr>
              <a:t>temp</a:t>
            </a:r>
            <a:r>
              <a:rPr lang="de-DE" sz="2000" dirty="0">
                <a:solidFill>
                  <a:schemeClr val="hlink"/>
                </a:solidFill>
              </a:rPr>
              <a:t/>
            </a:r>
            <a:br>
              <a:rPr lang="de-DE" sz="2000" dirty="0">
                <a:solidFill>
                  <a:schemeClr val="hlink"/>
                </a:solidFill>
              </a:rPr>
            </a:br>
            <a:r>
              <a:rPr lang="de-DE" sz="2000" b="1" dirty="0" err="1"/>
              <a:t>until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j</a:t>
            </a:r>
            <a:r>
              <a:rPr lang="de-DE" sz="2000" dirty="0" smtClean="0">
                <a:solidFill>
                  <a:schemeClr val="hlink"/>
                </a:solidFill>
              </a:rPr>
              <a:t> ≤ i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err="1" smtClean="0">
                <a:solidFill>
                  <a:srgbClr val="3C8C93"/>
                </a:solidFill>
              </a:rPr>
              <a:t>temp</a:t>
            </a:r>
            <a:r>
              <a:rPr lang="de-DE" sz="2000" dirty="0" smtClean="0">
                <a:solidFill>
                  <a:srgbClr val="3C8C93"/>
                </a:solidFill>
              </a:rPr>
              <a:t> := </a:t>
            </a:r>
            <a:r>
              <a:rPr lang="de-DE" sz="2000" dirty="0" smtClean="0">
                <a:solidFill>
                  <a:schemeClr val="hlink"/>
                </a:solidFill>
              </a:rPr>
              <a:t>A[</a:t>
            </a:r>
            <a:r>
              <a:rPr lang="de-DE" sz="2000" dirty="0">
                <a:solidFill>
                  <a:schemeClr val="hlink"/>
                </a:solidFill>
              </a:rPr>
              <a:t>i</a:t>
            </a:r>
            <a:r>
              <a:rPr lang="de-DE" sz="2000" dirty="0" smtClean="0">
                <a:solidFill>
                  <a:schemeClr val="hlink"/>
                </a:solidFill>
              </a:rPr>
              <a:t>]; A[i] := A[</a:t>
            </a:r>
            <a:r>
              <a:rPr lang="de-DE" sz="2000" dirty="0" err="1" smtClean="0">
                <a:solidFill>
                  <a:schemeClr val="hlink"/>
                </a:solidFill>
              </a:rPr>
              <a:t>r</a:t>
            </a:r>
            <a:r>
              <a:rPr lang="de-DE" sz="2000" dirty="0" smtClean="0">
                <a:solidFill>
                  <a:schemeClr val="hlink"/>
                </a:solidFill>
              </a:rPr>
              <a:t>]; A[</a:t>
            </a:r>
            <a:r>
              <a:rPr lang="de-DE" sz="2000" dirty="0" err="1" smtClean="0">
                <a:solidFill>
                  <a:schemeClr val="hlink"/>
                </a:solidFill>
              </a:rPr>
              <a:t>r</a:t>
            </a:r>
            <a:r>
              <a:rPr lang="de-DE" sz="2000" dirty="0" smtClean="0">
                <a:solidFill>
                  <a:schemeClr val="hlink"/>
                </a:solidFill>
              </a:rPr>
              <a:t>] := </a:t>
            </a:r>
            <a:r>
              <a:rPr lang="de-DE" sz="2000" dirty="0" err="1" smtClean="0">
                <a:solidFill>
                  <a:schemeClr val="hlink"/>
                </a:solidFill>
              </a:rPr>
              <a:t>temp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k</a:t>
            </a:r>
            <a:r>
              <a:rPr lang="de-DE" sz="2000" dirty="0" smtClean="0">
                <a:solidFill>
                  <a:schemeClr val="hlink"/>
                </a:solidFill>
              </a:rPr>
              <a:t> &lt; i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e</a:t>
            </a:r>
            <a:r>
              <a:rPr lang="de-DE" sz="2000" dirty="0" smtClean="0">
                <a:solidFill>
                  <a:schemeClr val="hlink"/>
                </a:solidFill>
              </a:rPr>
              <a:t> := </a:t>
            </a:r>
            <a:r>
              <a:rPr lang="de-DE" sz="2000" dirty="0" err="1" smtClean="0">
                <a:solidFill>
                  <a:schemeClr val="accent2"/>
                </a:solidFill>
              </a:rPr>
              <a:t>Quickselect</a:t>
            </a:r>
            <a:r>
              <a:rPr lang="de-DE" sz="2000" dirty="0" smtClean="0"/>
              <a:t>(A, </a:t>
            </a:r>
            <a:r>
              <a:rPr lang="de-DE" sz="2000" dirty="0" smtClean="0">
                <a:solidFill>
                  <a:schemeClr val="hlink"/>
                </a:solidFill>
              </a:rPr>
              <a:t>l, i</a:t>
            </a:r>
            <a:r>
              <a:rPr lang="de-DE" sz="2000" dirty="0">
                <a:solidFill>
                  <a:schemeClr val="hlink"/>
                </a:solidFill>
              </a:rPr>
              <a:t>-1</a:t>
            </a:r>
            <a:r>
              <a:rPr lang="de-DE" sz="2000" dirty="0" smtClean="0">
                <a:solidFill>
                  <a:schemeClr val="hlink"/>
                </a:solidFill>
              </a:rPr>
              <a:t>, </a:t>
            </a:r>
            <a:r>
              <a:rPr lang="de-DE" sz="2000" dirty="0" err="1" smtClean="0">
                <a:solidFill>
                  <a:schemeClr val="hlink"/>
                </a:solidFill>
              </a:rPr>
              <a:t>k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k</a:t>
            </a:r>
            <a:r>
              <a:rPr lang="de-DE" sz="2000" dirty="0" smtClean="0">
                <a:solidFill>
                  <a:schemeClr val="hlink"/>
                </a:solidFill>
              </a:rPr>
              <a:t> &gt; i</a:t>
            </a:r>
            <a:r>
              <a:rPr lang="de-DE" sz="2000" dirty="0" smtClean="0"/>
              <a:t>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e</a:t>
            </a:r>
            <a:r>
              <a:rPr lang="de-DE" sz="2000" dirty="0" smtClean="0">
                <a:solidFill>
                  <a:schemeClr val="hlink"/>
                </a:solidFill>
              </a:rPr>
              <a:t> := </a:t>
            </a:r>
            <a:r>
              <a:rPr lang="de-DE" sz="2000" dirty="0" err="1" smtClean="0">
                <a:solidFill>
                  <a:schemeClr val="accent2"/>
                </a:solidFill>
              </a:rPr>
              <a:t>Quickselect</a:t>
            </a:r>
            <a:r>
              <a:rPr lang="de-DE" sz="2000" dirty="0" smtClean="0"/>
              <a:t>(A, </a:t>
            </a:r>
            <a:r>
              <a:rPr lang="de-DE" sz="2000" dirty="0" smtClean="0">
                <a:solidFill>
                  <a:schemeClr val="hlink"/>
                </a:solidFill>
              </a:rPr>
              <a:t>i</a:t>
            </a:r>
            <a:r>
              <a:rPr lang="de-DE" sz="2000" dirty="0">
                <a:solidFill>
                  <a:schemeClr val="hlink"/>
                </a:solidFill>
              </a:rPr>
              <a:t>+1</a:t>
            </a:r>
            <a:r>
              <a:rPr lang="de-DE" sz="2000" dirty="0" smtClean="0">
                <a:solidFill>
                  <a:schemeClr val="hlink"/>
                </a:solidFill>
              </a:rPr>
              <a:t>, </a:t>
            </a:r>
            <a:r>
              <a:rPr lang="de-DE" sz="2000" dirty="0" err="1" smtClean="0">
                <a:solidFill>
                  <a:schemeClr val="hlink"/>
                </a:solidFill>
              </a:rPr>
              <a:t>r</a:t>
            </a:r>
            <a:r>
              <a:rPr lang="de-DE" sz="2000" dirty="0" smtClean="0">
                <a:solidFill>
                  <a:schemeClr val="hlink"/>
                </a:solidFill>
              </a:rPr>
              <a:t>, </a:t>
            </a:r>
            <a:r>
              <a:rPr lang="de-DE" sz="2000" dirty="0" err="1" smtClean="0">
                <a:solidFill>
                  <a:schemeClr val="hlink"/>
                </a:solidFill>
              </a:rPr>
              <a:t>k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k</a:t>
            </a:r>
            <a:r>
              <a:rPr lang="de-DE" sz="2000" dirty="0" smtClean="0">
                <a:solidFill>
                  <a:schemeClr val="hlink"/>
                </a:solidFill>
              </a:rPr>
              <a:t> = i</a:t>
            </a:r>
            <a:r>
              <a:rPr lang="de-DE" sz="2000" dirty="0" smtClean="0"/>
              <a:t>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dirty="0" err="1" smtClean="0">
                <a:solidFill>
                  <a:schemeClr val="hlink"/>
                </a:solidFill>
              </a:rPr>
              <a:t>e</a:t>
            </a:r>
            <a:r>
              <a:rPr lang="de-DE" sz="2000" dirty="0" smtClean="0">
                <a:solidFill>
                  <a:schemeClr val="hlink"/>
                </a:solidFill>
              </a:rPr>
              <a:t> := A[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]</a:t>
            </a:r>
            <a:br>
              <a:rPr lang="de-DE" sz="2000" dirty="0">
                <a:solidFill>
                  <a:schemeClr val="hlink"/>
                </a:solidFill>
              </a:rPr>
            </a:br>
            <a:r>
              <a:rPr lang="de-DE" sz="2000" b="1" dirty="0" err="1"/>
              <a:t>return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endParaRPr lang="de-DE" sz="2000" dirty="0">
              <a:solidFill>
                <a:schemeClr val="hlink"/>
              </a:solidFill>
            </a:endParaRPr>
          </a:p>
          <a:p>
            <a:endParaRPr lang="de-DE" sz="2000" dirty="0"/>
          </a:p>
        </p:txBody>
      </p:sp>
      <p:sp>
        <p:nvSpPr>
          <p:cNvPr id="5" name="Rechteck 4"/>
          <p:cNvSpPr/>
          <p:nvPr/>
        </p:nvSpPr>
        <p:spPr>
          <a:xfrm>
            <a:off x="2448272" y="638132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FontTx/>
              <a:buNone/>
              <a:defRPr/>
            </a:pPr>
            <a:r>
              <a:rPr lang="de-DE" sz="1400" dirty="0"/>
              <a:t>http://www14.in.tum.de/lehre/2008WS/</a:t>
            </a:r>
            <a:r>
              <a:rPr lang="de-DE" sz="1400" dirty="0" err="1"/>
              <a:t>ea</a:t>
            </a:r>
            <a:r>
              <a:rPr lang="de-DE" sz="1400" dirty="0"/>
              <a:t>/</a:t>
            </a:r>
            <a:r>
              <a:rPr lang="de-DE" sz="1400" dirty="0" err="1"/>
              <a:t>index.html.de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10909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D01A-3AF5-6D43-AD0C-51238BA7A452}" type="slidenum">
              <a:rPr lang="de-DE"/>
              <a:pPr/>
              <a:t>6</a:t>
            </a:fld>
            <a:endParaRPr lang="de-DE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Quickselect</a:t>
            </a:r>
            <a:r>
              <a:rPr lang="de-DE" dirty="0" smtClean="0"/>
              <a:t>: Analyse</a:t>
            </a:r>
            <a:endParaRPr lang="de-DE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 smtClean="0">
                <a:solidFill>
                  <a:srgbClr val="000000"/>
                </a:solidFill>
              </a:rPr>
              <a:t>Aufwand </a:t>
            </a:r>
            <a:r>
              <a:rPr lang="de-DE" sz="2800" dirty="0" smtClean="0">
                <a:solidFill>
                  <a:schemeClr val="hlink"/>
                </a:solidFill>
              </a:rPr>
              <a:t>T(</a:t>
            </a:r>
            <a:r>
              <a:rPr lang="de-DE" sz="2800" dirty="0" err="1" smtClean="0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: erwartete Anzahl Vergleiche</a:t>
            </a:r>
          </a:p>
          <a:p>
            <a:endParaRPr lang="de-DE" sz="1600" dirty="0"/>
          </a:p>
          <a:p>
            <a:pPr>
              <a:buFontTx/>
              <a:buNone/>
            </a:pPr>
            <a:r>
              <a:rPr lang="de-DE" sz="2800" dirty="0" smtClean="0">
                <a:solidFill>
                  <a:schemeClr val="accent2"/>
                </a:solidFill>
              </a:rPr>
              <a:t>Behauptung:</a:t>
            </a:r>
            <a:r>
              <a:rPr lang="de-DE" sz="2800" dirty="0" smtClean="0"/>
              <a:t> </a:t>
            </a:r>
            <a:r>
              <a:rPr lang="de-DE" sz="2800" dirty="0" smtClean="0">
                <a:solidFill>
                  <a:schemeClr val="hlink"/>
                </a:solidFill>
              </a:rPr>
              <a:t>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 smtClean="0">
                <a:solidFill>
                  <a:schemeClr val="hlink"/>
                </a:solidFill>
              </a:rPr>
              <a:t>) in O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Beweis:</a:t>
            </a:r>
          </a:p>
          <a:p>
            <a:r>
              <a:rPr lang="de-DE" sz="2800" dirty="0"/>
              <a:t>Pivot ist </a:t>
            </a:r>
            <a:r>
              <a:rPr lang="de-DE" sz="2800" dirty="0">
                <a:solidFill>
                  <a:srgbClr val="FF0000"/>
                </a:solidFill>
              </a:rPr>
              <a:t>gut</a:t>
            </a:r>
            <a:r>
              <a:rPr lang="de-DE" sz="2800" dirty="0"/>
              <a:t>: keine der Teilfolgen länger als </a:t>
            </a:r>
            <a:r>
              <a:rPr lang="de-DE" sz="2800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</a:rPr>
              <a:t> ∙ </a:t>
            </a:r>
            <a:r>
              <a:rPr lang="de-DE" sz="2800" dirty="0" smtClean="0">
                <a:solidFill>
                  <a:schemeClr val="hlink"/>
                </a:solidFill>
              </a:rPr>
              <a:t>2/</a:t>
            </a:r>
            <a:r>
              <a:rPr lang="de-DE" sz="2800" dirty="0">
                <a:solidFill>
                  <a:schemeClr val="hlink"/>
                </a:solidFill>
              </a:rPr>
              <a:t>3</a:t>
            </a:r>
          </a:p>
          <a:p>
            <a:r>
              <a:rPr lang="de-DE" sz="2800" dirty="0"/>
              <a:t>Sei </a:t>
            </a:r>
            <a:r>
              <a:rPr lang="de-DE" sz="2800" dirty="0" smtClean="0">
                <a:solidFill>
                  <a:schemeClr val="hlink"/>
                </a:solidFill>
              </a:rPr>
              <a:t>p = Anteil der Fälle, in denen gilt: </a:t>
            </a:r>
            <a:r>
              <a:rPr lang="de-DE" sz="2800" dirty="0" smtClean="0"/>
              <a:t>Pivot </a:t>
            </a:r>
            <a:r>
              <a:rPr lang="de-DE" sz="2800" dirty="0"/>
              <a:t>ist </a:t>
            </a:r>
            <a:r>
              <a:rPr lang="de-DE" sz="2800" dirty="0" smtClean="0"/>
              <a:t>gut</a:t>
            </a:r>
            <a:r>
              <a:rPr lang="de-DE" sz="2800" dirty="0" smtClean="0">
                <a:solidFill>
                  <a:schemeClr val="hlink"/>
                </a:solidFill>
              </a:rPr>
              <a:t> </a:t>
            </a:r>
            <a:endParaRPr lang="de-DE" sz="2800" dirty="0">
              <a:solidFill>
                <a:schemeClr val="hlink"/>
              </a:solidFill>
            </a:endParaRPr>
          </a:p>
          <a:p>
            <a:pPr marL="0" indent="0">
              <a:buNone/>
            </a:pPr>
            <a:endParaRPr lang="de-DE" sz="2800" dirty="0"/>
          </a:p>
          <a:p>
            <a:r>
              <a:rPr lang="de-DE" sz="2800" dirty="0">
                <a:solidFill>
                  <a:schemeClr val="hlink"/>
                </a:solidFill>
              </a:rPr>
              <a:t>p=1/3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2411437" y="4221088"/>
            <a:ext cx="4968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4067200" y="4221088"/>
            <a:ext cx="1727200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800"/>
              <a:t>gut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3779862" y="4724326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1/3</a:t>
            </a:r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5507062" y="4724326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2/3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5157192"/>
            <a:ext cx="8229600" cy="107989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2800" dirty="0" smtClean="0"/>
              <a:t>Pivot </a:t>
            </a:r>
            <a:r>
              <a:rPr lang="de-DE" sz="2800" dirty="0" smtClean="0">
                <a:solidFill>
                  <a:srgbClr val="FF0000"/>
                </a:solidFill>
              </a:rPr>
              <a:t>gut</a:t>
            </a:r>
            <a:r>
              <a:rPr lang="de-DE" sz="2800" dirty="0" smtClean="0"/>
              <a:t>: Restaufwand </a:t>
            </a:r>
            <a:r>
              <a:rPr lang="en-US" sz="2400" dirty="0" smtClean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sz="2800" dirty="0" smtClean="0">
                <a:solidFill>
                  <a:schemeClr val="hlink"/>
                </a:solidFill>
              </a:rPr>
              <a:t> T(2n/3)</a:t>
            </a:r>
          </a:p>
          <a:p>
            <a:r>
              <a:rPr lang="de-DE" sz="2800" dirty="0" smtClean="0"/>
              <a:t>Pivot </a:t>
            </a:r>
            <a:r>
              <a:rPr lang="de-DE" sz="2800" dirty="0" smtClean="0">
                <a:solidFill>
                  <a:srgbClr val="FF0000"/>
                </a:solidFill>
              </a:rPr>
              <a:t>schlecht</a:t>
            </a:r>
            <a:r>
              <a:rPr lang="de-DE" sz="2800" dirty="0" smtClean="0"/>
              <a:t>: Restaufwand </a:t>
            </a:r>
            <a:r>
              <a:rPr lang="en-US" sz="2400" dirty="0" smtClean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sz="2800" dirty="0" smtClean="0">
                <a:solidFill>
                  <a:schemeClr val="hlink"/>
                </a:solidFill>
              </a:rPr>
              <a:t> T(</a:t>
            </a:r>
            <a:r>
              <a:rPr lang="de-DE" sz="2800" dirty="0" err="1" smtClean="0">
                <a:solidFill>
                  <a:schemeClr val="hlink"/>
                </a:solidFill>
              </a:rPr>
              <a:t>n</a:t>
            </a:r>
            <a:r>
              <a:rPr lang="de-DE" sz="2800" dirty="0" smtClean="0">
                <a:solidFill>
                  <a:schemeClr val="hlink"/>
                </a:solidFill>
              </a:rPr>
              <a:t>)</a:t>
            </a:r>
          </a:p>
          <a:p>
            <a:endParaRPr lang="de-DE" sz="2800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de-DE" sz="2800" dirty="0" smtClean="0"/>
              <a:t>        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448272" y="638132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FontTx/>
              <a:buNone/>
              <a:defRPr/>
            </a:pPr>
            <a:r>
              <a:rPr lang="de-DE" sz="1400" dirty="0"/>
              <a:t>http://www14.in.tum.de/lehre/2008WS/</a:t>
            </a:r>
            <a:r>
              <a:rPr lang="de-DE" sz="1400" dirty="0" err="1"/>
              <a:t>ea</a:t>
            </a:r>
            <a:r>
              <a:rPr lang="de-DE" sz="1400" dirty="0"/>
              <a:t>/</a:t>
            </a:r>
            <a:r>
              <a:rPr lang="de-DE" sz="1400" dirty="0" err="1"/>
              <a:t>index.html.de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99374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animBg="1"/>
      <p:bldP spid="130053" grpId="0" animBg="1"/>
      <p:bldP spid="130054" grpId="0"/>
      <p:bldP spid="130055" grpId="0"/>
      <p:bldP spid="9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Quickselect</a:t>
            </a:r>
            <a:r>
              <a:rPr lang="de-DE" dirty="0" smtClean="0"/>
              <a:t>: Analyse</a:t>
            </a:r>
            <a:endParaRPr lang="de-DE" dirty="0"/>
          </a:p>
        </p:txBody>
      </p:sp>
      <p:pic>
        <p:nvPicPr>
          <p:cNvPr id="5" name="Inhaltsplatzhalter 4" descr="Screen Shot 2015-04-19 at 19.13.4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8" b="3068"/>
          <a:stretch>
            <a:fillRect/>
          </a:stretch>
        </p:blipFill>
        <p:spPr/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228184" y="4365104"/>
            <a:ext cx="2236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geometrischen Reihe mit </a:t>
            </a:r>
            <a:r>
              <a:rPr lang="de-DE" sz="1200" i="1" dirty="0" smtClean="0"/>
              <a:t>a</a:t>
            </a:r>
            <a:r>
              <a:rPr lang="de-DE" sz="1200" i="1" baseline="-25000" dirty="0" smtClean="0"/>
              <a:t>0</a:t>
            </a:r>
            <a:r>
              <a:rPr lang="de-DE" sz="1200" dirty="0" smtClean="0"/>
              <a:t> = 1:</a:t>
            </a:r>
          </a:p>
          <a:p>
            <a:endParaRPr lang="de-DE" sz="1200" dirty="0"/>
          </a:p>
        </p:txBody>
      </p:sp>
      <p:pic>
        <p:nvPicPr>
          <p:cNvPr id="7" name="Bild 6" descr="7628dbf8d3caa8af25a898851808eb9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653136"/>
            <a:ext cx="1233137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727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Quickselect</a:t>
            </a:r>
            <a:r>
              <a:rPr lang="de-DE" dirty="0" smtClean="0"/>
              <a:t>: 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196975"/>
            <a:ext cx="8686800" cy="496887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T</a:t>
            </a:r>
            <a:r>
              <a:rPr lang="de-DE" dirty="0"/>
              <a:t>(</a:t>
            </a:r>
            <a:r>
              <a:rPr lang="de-DE" dirty="0" err="1"/>
              <a:t>n</a:t>
            </a:r>
            <a:r>
              <a:rPr lang="de-DE" dirty="0" smtClean="0"/>
              <a:t>)		≤	</a:t>
            </a:r>
            <a:r>
              <a:rPr lang="de-DE" dirty="0" err="1" smtClean="0"/>
              <a:t>cn</a:t>
            </a:r>
            <a:r>
              <a:rPr lang="de-DE" dirty="0" smtClean="0"/>
              <a:t> + p · T</a:t>
            </a:r>
            <a:r>
              <a:rPr lang="de-DE" dirty="0"/>
              <a:t>(</a:t>
            </a:r>
            <a:r>
              <a:rPr lang="de-DE" dirty="0" err="1" smtClean="0"/>
              <a:t>n</a:t>
            </a:r>
            <a:r>
              <a:rPr lang="de-DE" dirty="0" smtClean="0"/>
              <a:t> · 2</a:t>
            </a:r>
            <a:r>
              <a:rPr lang="de-DE" dirty="0"/>
              <a:t>/3</a:t>
            </a:r>
            <a:r>
              <a:rPr lang="de-DE" dirty="0" smtClean="0"/>
              <a:t>) + (</a:t>
            </a:r>
            <a:r>
              <a:rPr lang="de-DE" dirty="0"/>
              <a:t>1−p)·T(</a:t>
            </a:r>
            <a:r>
              <a:rPr lang="de-DE" dirty="0" err="1"/>
              <a:t>n</a:t>
            </a:r>
            <a:r>
              <a:rPr lang="de-DE" dirty="0"/>
              <a:t>)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p · 	T</a:t>
            </a:r>
            <a:r>
              <a:rPr lang="de-DE" dirty="0"/>
              <a:t>(</a:t>
            </a:r>
            <a:r>
              <a:rPr lang="de-DE" dirty="0" err="1"/>
              <a:t>n</a:t>
            </a:r>
            <a:r>
              <a:rPr lang="de-DE" dirty="0"/>
              <a:t>) </a:t>
            </a:r>
            <a:r>
              <a:rPr lang="de-DE" dirty="0" smtClean="0"/>
              <a:t>  	≤	</a:t>
            </a:r>
            <a:r>
              <a:rPr lang="de-DE" dirty="0" err="1" smtClean="0"/>
              <a:t>cn</a:t>
            </a:r>
            <a:r>
              <a:rPr lang="de-DE" dirty="0" smtClean="0"/>
              <a:t> + p · T</a:t>
            </a:r>
            <a:r>
              <a:rPr lang="de-DE" dirty="0"/>
              <a:t>(</a:t>
            </a:r>
            <a:r>
              <a:rPr lang="de-DE" dirty="0" err="1" smtClean="0"/>
              <a:t>n</a:t>
            </a:r>
            <a:r>
              <a:rPr lang="de-DE" dirty="0" smtClean="0"/>
              <a:t> · 2</a:t>
            </a:r>
            <a:r>
              <a:rPr lang="de-DE" dirty="0"/>
              <a:t>/3)</a:t>
            </a:r>
            <a:endParaRPr lang="de-DE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de-DE" dirty="0" smtClean="0"/>
              <a:t>   	</a:t>
            </a:r>
            <a:r>
              <a:rPr lang="de-DE" dirty="0" smtClean="0">
                <a:solidFill>
                  <a:srgbClr val="FF0000"/>
                </a:solidFill>
              </a:rPr>
              <a:t>T</a:t>
            </a:r>
            <a:r>
              <a:rPr lang="de-DE" dirty="0">
                <a:solidFill>
                  <a:srgbClr val="FF0000"/>
                </a:solidFill>
              </a:rPr>
              <a:t>(</a:t>
            </a:r>
            <a:r>
              <a:rPr lang="de-DE" dirty="0" err="1">
                <a:solidFill>
                  <a:srgbClr val="FF0000"/>
                </a:solidFill>
              </a:rPr>
              <a:t>n</a:t>
            </a:r>
            <a:r>
              <a:rPr lang="de-DE" dirty="0" smtClean="0">
                <a:solidFill>
                  <a:srgbClr val="FF0000"/>
                </a:solidFill>
              </a:rPr>
              <a:t>)	≤	</a:t>
            </a:r>
            <a:r>
              <a:rPr lang="de-DE" dirty="0" err="1" smtClean="0">
                <a:solidFill>
                  <a:srgbClr val="FF0000"/>
                </a:solidFill>
              </a:rPr>
              <a:t>cn</a:t>
            </a:r>
            <a:r>
              <a:rPr lang="de-DE" dirty="0" smtClean="0">
                <a:solidFill>
                  <a:srgbClr val="FF0000"/>
                </a:solidFill>
              </a:rPr>
              <a:t>/p + T(</a:t>
            </a:r>
            <a:r>
              <a:rPr lang="de-DE" dirty="0" err="1" smtClean="0">
                <a:solidFill>
                  <a:srgbClr val="FF0000"/>
                </a:solidFill>
              </a:rPr>
              <a:t>n</a:t>
            </a:r>
            <a:r>
              <a:rPr lang="de-DE" dirty="0" smtClean="0">
                <a:solidFill>
                  <a:srgbClr val="FF0000"/>
                </a:solidFill>
              </a:rPr>
              <a:t> · 2/3)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	</a:t>
            </a:r>
            <a:r>
              <a:rPr lang="de-DE" dirty="0" smtClean="0"/>
              <a:t>		≤ 	</a:t>
            </a:r>
            <a:r>
              <a:rPr lang="de-DE" dirty="0" err="1" smtClean="0"/>
              <a:t>cn</a:t>
            </a:r>
            <a:r>
              <a:rPr lang="de-DE" dirty="0" smtClean="0"/>
              <a:t>/p + c · (</a:t>
            </a:r>
            <a:r>
              <a:rPr lang="de-DE" dirty="0" err="1" smtClean="0"/>
              <a:t>n</a:t>
            </a:r>
            <a:r>
              <a:rPr lang="de-DE" dirty="0" smtClean="0"/>
              <a:t> · 2/3)/p + T</a:t>
            </a:r>
            <a:r>
              <a:rPr lang="de-DE" dirty="0"/>
              <a:t>(</a:t>
            </a:r>
            <a:r>
              <a:rPr lang="de-DE" dirty="0" err="1" smtClean="0"/>
              <a:t>n</a:t>
            </a:r>
            <a:r>
              <a:rPr lang="de-DE" dirty="0" smtClean="0"/>
              <a:t> · (</a:t>
            </a:r>
            <a:r>
              <a:rPr lang="de-DE" dirty="0"/>
              <a:t>2/3)</a:t>
            </a:r>
            <a:r>
              <a:rPr lang="de-DE" baseline="30000" dirty="0"/>
              <a:t>2</a:t>
            </a:r>
            <a:r>
              <a:rPr lang="de-DE" dirty="0"/>
              <a:t>)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</a:t>
            </a:r>
            <a:r>
              <a:rPr lang="de-DE" dirty="0"/>
              <a:t>	</a:t>
            </a:r>
            <a:r>
              <a:rPr lang="de-DE" dirty="0" smtClean="0"/>
              <a:t>		...          wiederholtes </a:t>
            </a:r>
            <a:r>
              <a:rPr lang="de-DE" dirty="0"/>
              <a:t>Einsetzen 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		≤	(</a:t>
            </a:r>
            <a:r>
              <a:rPr lang="de-DE" dirty="0" err="1"/>
              <a:t>cn</a:t>
            </a:r>
            <a:r>
              <a:rPr lang="de-DE" dirty="0"/>
              <a:t>/p)(</a:t>
            </a:r>
            <a:r>
              <a:rPr lang="de-DE" dirty="0" smtClean="0"/>
              <a:t>1 + 2</a:t>
            </a:r>
            <a:r>
              <a:rPr lang="de-DE" dirty="0"/>
              <a:t>/</a:t>
            </a:r>
            <a:r>
              <a:rPr lang="de-DE" dirty="0" smtClean="0"/>
              <a:t>3 + 4</a:t>
            </a:r>
            <a:r>
              <a:rPr lang="de-DE" dirty="0"/>
              <a:t>/</a:t>
            </a:r>
            <a:r>
              <a:rPr lang="de-DE" dirty="0" smtClean="0"/>
              <a:t>9 + 8</a:t>
            </a:r>
            <a:r>
              <a:rPr lang="de-DE" dirty="0"/>
              <a:t>/</a:t>
            </a:r>
            <a:r>
              <a:rPr lang="de-DE" dirty="0" smtClean="0"/>
              <a:t>27 + .</a:t>
            </a:r>
            <a:r>
              <a:rPr lang="de-DE" dirty="0"/>
              <a:t>..) </a:t>
            </a:r>
            <a:endParaRPr lang="de-DE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de-DE" dirty="0"/>
              <a:t> </a:t>
            </a:r>
            <a:r>
              <a:rPr lang="de-DE" dirty="0" smtClean="0"/>
              <a:t>        			≤ </a:t>
            </a:r>
          </a:p>
          <a:p>
            <a:pPr marL="0" indent="0">
              <a:buNone/>
            </a:pPr>
            <a:r>
              <a:rPr lang="de-DE" dirty="0" smtClean="0"/>
              <a:t>        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			≤                       .                     =  9cn </a:t>
            </a:r>
            <a:r>
              <a:rPr lang="de-DE" dirty="0"/>
              <a:t>∈ O(</a:t>
            </a:r>
            <a:r>
              <a:rPr lang="de-DE" dirty="0" err="1" smtClean="0"/>
              <a:t>n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265881"/>
              </p:ext>
            </p:extLst>
          </p:nvPr>
        </p:nvGraphicFramePr>
        <p:xfrm>
          <a:off x="3347864" y="4090901"/>
          <a:ext cx="183838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Formel" r:id="rId3" imgW="787400" imgH="431800" progId="Equation.3">
                  <p:embed/>
                </p:oleObj>
              </mc:Choice>
              <mc:Fallback>
                <p:oleObj name="Formel" r:id="rId3" imgW="7874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4090901"/>
                        <a:ext cx="1838387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300557"/>
              </p:ext>
            </p:extLst>
          </p:nvPr>
        </p:nvGraphicFramePr>
        <p:xfrm>
          <a:off x="3491880" y="5050745"/>
          <a:ext cx="720080" cy="970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Formel" r:id="rId5" imgW="292100" imgH="393700" progId="Equation.3">
                  <p:embed/>
                </p:oleObj>
              </mc:Choice>
              <mc:Fallback>
                <p:oleObj name="Formel" r:id="rId5" imgW="2921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1880" y="5050745"/>
                        <a:ext cx="720080" cy="970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104986"/>
              </p:ext>
            </p:extLst>
          </p:nvPr>
        </p:nvGraphicFramePr>
        <p:xfrm>
          <a:off x="4427984" y="5050745"/>
          <a:ext cx="1183754" cy="94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Formel" r:id="rId7" imgW="495300" imgH="393700" progId="Equation.3">
                  <p:embed/>
                </p:oleObj>
              </mc:Choice>
              <mc:Fallback>
                <p:oleObj name="Formel" r:id="rId7" imgW="4953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27984" y="5050745"/>
                        <a:ext cx="1183754" cy="940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228184" y="4221088"/>
            <a:ext cx="2146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geometrische Reihe mit </a:t>
            </a:r>
            <a:r>
              <a:rPr lang="de-DE" sz="1200" i="1" dirty="0" smtClean="0"/>
              <a:t>a</a:t>
            </a:r>
            <a:r>
              <a:rPr lang="de-DE" sz="1200" i="1" baseline="-25000" dirty="0" smtClean="0"/>
              <a:t>0</a:t>
            </a:r>
            <a:r>
              <a:rPr lang="de-DE" sz="1200" dirty="0" smtClean="0"/>
              <a:t> = 1:</a:t>
            </a:r>
          </a:p>
          <a:p>
            <a:endParaRPr lang="de-DE" sz="1200" dirty="0"/>
          </a:p>
        </p:txBody>
      </p:sp>
      <p:pic>
        <p:nvPicPr>
          <p:cNvPr id="10" name="Bild 9" descr="7628dbf8d3caa8af25a898851808eb9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509120"/>
            <a:ext cx="184970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83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ea typeface="ＭＳ Ｐゴシック" charset="0"/>
              </a:rPr>
              <a:t>Überblick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 smtClean="0"/>
              <a:t>Bisher behandelt:</a:t>
            </a:r>
          </a:p>
          <a:p>
            <a:pPr lvl="1">
              <a:spcBef>
                <a:spcPts val="500"/>
              </a:spcBef>
            </a:pPr>
            <a:r>
              <a:rPr lang="de-DE" dirty="0" smtClean="0"/>
              <a:t>Sortieren durch Vergleichen (vorige Sitzungen)</a:t>
            </a:r>
          </a:p>
          <a:p>
            <a:pPr lvl="1">
              <a:spcBef>
                <a:spcPts val="500"/>
              </a:spcBef>
            </a:pPr>
            <a:r>
              <a:rPr lang="de-DE" dirty="0" smtClean="0"/>
              <a:t>Lineares Sortieren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Prioritätswarteschlangen</a:t>
            </a:r>
          </a:p>
          <a:p>
            <a:pPr lvl="1">
              <a:spcBef>
                <a:spcPts val="500"/>
              </a:spcBef>
            </a:pPr>
            <a:r>
              <a:rPr lang="de-DE" dirty="0" smtClean="0"/>
              <a:t>Selektion von Elementen aus einem Feld (z.B. Median)</a:t>
            </a:r>
          </a:p>
          <a:p>
            <a:pPr>
              <a:spcBef>
                <a:spcPts val="500"/>
              </a:spcBef>
            </a:pPr>
            <a:r>
              <a:rPr lang="de-DE" dirty="0" smtClean="0"/>
              <a:t>Es kommt:</a:t>
            </a:r>
          </a:p>
          <a:p>
            <a:pPr lvl="1">
              <a:spcBef>
                <a:spcPts val="500"/>
              </a:spcBef>
            </a:pPr>
            <a:r>
              <a:rPr lang="de-DE" dirty="0" smtClean="0"/>
              <a:t>Realisierung von Mengen</a:t>
            </a:r>
          </a:p>
          <a:p>
            <a:pPr lvl="1">
              <a:spcBef>
                <a:spcPts val="500"/>
              </a:spcBef>
            </a:pPr>
            <a:r>
              <a:rPr lang="de-DE" smtClean="0"/>
              <a:t>Assoziation </a:t>
            </a:r>
            <a:r>
              <a:rPr lang="de-DE" dirty="0" smtClean="0"/>
              <a:t>von Objekten (über sog. Hashtabellen)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24566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6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311</Words>
  <Application>Microsoft Macintosh PowerPoint</Application>
  <PresentationFormat>On-screen Show (4:3)</PresentationFormat>
  <Paragraphs>95</Paragraphs>
  <Slides>9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Calibri</vt:lpstr>
      <vt:lpstr>cmsy10</vt:lpstr>
      <vt:lpstr>ＭＳ Ｐゴシック</vt:lpstr>
      <vt:lpstr>msam6</vt:lpstr>
      <vt:lpstr>Myriad Pro</vt:lpstr>
      <vt:lpstr>7_Standarddesign</vt:lpstr>
      <vt:lpstr>Formel</vt:lpstr>
      <vt:lpstr>Clip</vt:lpstr>
      <vt:lpstr>Algorithmen und Datenstrukturen</vt:lpstr>
      <vt:lpstr>Danksagung</vt:lpstr>
      <vt:lpstr>Selektion</vt:lpstr>
      <vt:lpstr>Selektion</vt:lpstr>
      <vt:lpstr>Selektion</vt:lpstr>
      <vt:lpstr>Quickselect: Analyse</vt:lpstr>
      <vt:lpstr>Quickselect: Analyse</vt:lpstr>
      <vt:lpstr>Quickselect: Analyse</vt:lpstr>
      <vt:lpstr>Überblick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1024</cp:revision>
  <cp:lastPrinted>2015-04-16T10:14:41Z</cp:lastPrinted>
  <dcterms:created xsi:type="dcterms:W3CDTF">2010-04-27T12:26:40Z</dcterms:created>
  <dcterms:modified xsi:type="dcterms:W3CDTF">2018-05-17T04:23:51Z</dcterms:modified>
</cp:coreProperties>
</file>