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4"/>
  </p:notesMasterIdLst>
  <p:handoutMasterIdLst>
    <p:handoutMasterId r:id="rId135"/>
  </p:handoutMasterIdLst>
  <p:sldIdLst>
    <p:sldId id="273" r:id="rId2"/>
    <p:sldId id="473" r:id="rId3"/>
    <p:sldId id="643" r:id="rId4"/>
    <p:sldId id="712" r:id="rId5"/>
    <p:sldId id="474" r:id="rId6"/>
    <p:sldId id="475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737" r:id="rId15"/>
    <p:sldId id="274" r:id="rId16"/>
    <p:sldId id="275" r:id="rId17"/>
    <p:sldId id="276" r:id="rId18"/>
    <p:sldId id="277" r:id="rId19"/>
    <p:sldId id="278" r:id="rId20"/>
    <p:sldId id="462" r:id="rId21"/>
    <p:sldId id="645" r:id="rId22"/>
    <p:sldId id="646" r:id="rId23"/>
    <p:sldId id="647" r:id="rId24"/>
    <p:sldId id="656" r:id="rId25"/>
    <p:sldId id="657" r:id="rId26"/>
    <p:sldId id="648" r:id="rId27"/>
    <p:sldId id="649" r:id="rId28"/>
    <p:sldId id="650" r:id="rId29"/>
    <p:sldId id="651" r:id="rId30"/>
    <p:sldId id="653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662" r:id="rId48"/>
    <p:sldId id="670" r:id="rId49"/>
    <p:sldId id="674" r:id="rId50"/>
    <p:sldId id="478" r:id="rId51"/>
    <p:sldId id="479" r:id="rId52"/>
    <p:sldId id="480" r:id="rId53"/>
    <p:sldId id="481" r:id="rId54"/>
    <p:sldId id="723" r:id="rId55"/>
    <p:sldId id="482" r:id="rId56"/>
    <p:sldId id="724" r:id="rId57"/>
    <p:sldId id="725" r:id="rId58"/>
    <p:sldId id="483" r:id="rId59"/>
    <p:sldId id="484" r:id="rId60"/>
    <p:sldId id="485" r:id="rId61"/>
    <p:sldId id="732" r:id="rId62"/>
    <p:sldId id="735" r:id="rId63"/>
    <p:sldId id="486" r:id="rId64"/>
    <p:sldId id="733" r:id="rId65"/>
    <p:sldId id="734" r:id="rId66"/>
    <p:sldId id="487" r:id="rId67"/>
    <p:sldId id="488" r:id="rId68"/>
    <p:sldId id="667" r:id="rId69"/>
    <p:sldId id="489" r:id="rId70"/>
    <p:sldId id="491" r:id="rId71"/>
    <p:sldId id="492" r:id="rId72"/>
    <p:sldId id="493" r:id="rId73"/>
    <p:sldId id="494" r:id="rId74"/>
    <p:sldId id="495" r:id="rId75"/>
    <p:sldId id="496" r:id="rId76"/>
    <p:sldId id="497" r:id="rId77"/>
    <p:sldId id="498" r:id="rId78"/>
    <p:sldId id="499" r:id="rId79"/>
    <p:sldId id="500" r:id="rId80"/>
    <p:sldId id="501" r:id="rId81"/>
    <p:sldId id="502" r:id="rId82"/>
    <p:sldId id="503" r:id="rId83"/>
    <p:sldId id="505" r:id="rId84"/>
    <p:sldId id="506" r:id="rId85"/>
    <p:sldId id="507" r:id="rId86"/>
    <p:sldId id="673" r:id="rId87"/>
    <p:sldId id="596" r:id="rId88"/>
    <p:sldId id="597" r:id="rId89"/>
    <p:sldId id="598" r:id="rId90"/>
    <p:sldId id="599" r:id="rId91"/>
    <p:sldId id="600" r:id="rId92"/>
    <p:sldId id="601" r:id="rId93"/>
    <p:sldId id="602" r:id="rId94"/>
    <p:sldId id="603" r:id="rId95"/>
    <p:sldId id="604" r:id="rId96"/>
    <p:sldId id="605" r:id="rId97"/>
    <p:sldId id="606" r:id="rId98"/>
    <p:sldId id="607" r:id="rId99"/>
    <p:sldId id="608" r:id="rId100"/>
    <p:sldId id="609" r:id="rId101"/>
    <p:sldId id="610" r:id="rId102"/>
    <p:sldId id="611" r:id="rId103"/>
    <p:sldId id="612" r:id="rId104"/>
    <p:sldId id="613" r:id="rId105"/>
    <p:sldId id="614" r:id="rId106"/>
    <p:sldId id="615" r:id="rId107"/>
    <p:sldId id="616" r:id="rId108"/>
    <p:sldId id="617" r:id="rId109"/>
    <p:sldId id="618" r:id="rId110"/>
    <p:sldId id="619" r:id="rId111"/>
    <p:sldId id="620" r:id="rId112"/>
    <p:sldId id="621" r:id="rId113"/>
    <p:sldId id="622" r:id="rId114"/>
    <p:sldId id="623" r:id="rId115"/>
    <p:sldId id="624" r:id="rId116"/>
    <p:sldId id="625" r:id="rId117"/>
    <p:sldId id="626" r:id="rId118"/>
    <p:sldId id="684" r:id="rId119"/>
    <p:sldId id="699" r:id="rId120"/>
    <p:sldId id="686" r:id="rId121"/>
    <p:sldId id="687" r:id="rId122"/>
    <p:sldId id="688" r:id="rId123"/>
    <p:sldId id="689" r:id="rId124"/>
    <p:sldId id="690" r:id="rId125"/>
    <p:sldId id="700" r:id="rId126"/>
    <p:sldId id="701" r:id="rId127"/>
    <p:sldId id="702" r:id="rId128"/>
    <p:sldId id="703" r:id="rId129"/>
    <p:sldId id="704" r:id="rId130"/>
    <p:sldId id="705" r:id="rId131"/>
    <p:sldId id="691" r:id="rId132"/>
    <p:sldId id="707" r:id="rId1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833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/>
    <p:restoredTop sz="94745"/>
  </p:normalViewPr>
  <p:slideViewPr>
    <p:cSldViewPr>
      <p:cViewPr varScale="1">
        <p:scale>
          <a:sx n="119" d="100"/>
          <a:sy n="119" d="100"/>
        </p:scale>
        <p:origin x="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notesMaster" Target="notesMasters/notesMaster1.xml"/><Relationship Id="rId135" Type="http://schemas.openxmlformats.org/officeDocument/2006/relationships/handoutMaster" Target="handoutMasters/handoutMaster1.xml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22.05.18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22.05.18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22.05.18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 von selbstanordnenden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Mache ein Element zum ersten Element der Liste, wenn nach diesem   Element erfolgreich gesucht wurde. Alle anderen Elemente bleiben </a:t>
            </a:r>
            <a:r>
              <a:rPr lang="de-DE" altLang="de-DE" sz="2000" dirty="0" smtClean="0"/>
              <a:t>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Vertausche ein Element mit dem unmittelbar </a:t>
            </a:r>
            <a:r>
              <a:rPr lang="de-DE" altLang="de-DE" sz="2000" dirty="0" smtClean="0"/>
              <a:t>vorangehenden </a:t>
            </a:r>
            <a:br>
              <a:rPr lang="de-DE" altLang="de-DE" sz="2000" dirty="0" smtClean="0"/>
            </a:br>
            <a:r>
              <a:rPr lang="de-DE" altLang="de-DE" sz="2000" dirty="0" smtClean="0"/>
              <a:t>nachdem </a:t>
            </a:r>
            <a:r>
              <a:rPr lang="de-DE" altLang="de-DE" sz="2000" dirty="0"/>
              <a:t>auf das Element zugegriffen </a:t>
            </a:r>
            <a:r>
              <a:rPr lang="de-DE" altLang="de-DE" sz="2000" dirty="0" smtClean="0"/>
              <a:t>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Ordne jedem Element einen Häufigkeitszähler zu, der zu Beginn mit 0 initialisiert wird und der bei jedem Zugriff auf das Element um 1 erhöht wird. Nach jedem Zugriff wird die Liste neu angeordnet, so dass die Häufigkeitszähler in absteigender Reihenfolge </a:t>
            </a:r>
            <a:r>
              <a:rPr lang="de-DE" altLang="de-DE" sz="2000" dirty="0" smtClean="0"/>
              <a:t>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100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für</a:t>
            </a:r>
            <a:r>
              <a:rPr lang="en-US" sz="2400" dirty="0" smtClean="0"/>
              <a:t> Fall 2</a:t>
            </a:r>
            <a:endParaRPr lang="en-US" sz="2400" dirty="0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101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563938" y="3572148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ist Wurzel)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7" name="Rechteck 4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102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1988269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bewahrt 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Schwarztiefe!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103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104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105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4" name="Rechteck 2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106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107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7" name="Rechteck 1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108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</a:t>
            </a: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109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smtClean="0"/>
              <a:t> Fall 1: </a:t>
            </a:r>
            <a:r>
              <a:rPr lang="en-US" sz="2800"/>
              <a:t>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selbstanordnende Listen, MF-Regel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 smtClean="0"/>
              <a:t>Beispiel (für </a:t>
            </a:r>
            <a:r>
              <a:rPr lang="de-DE" dirty="0" err="1" smtClean="0"/>
              <a:t>Worst</a:t>
            </a:r>
            <a:r>
              <a:rPr lang="de-DE" dirty="0" smtClean="0"/>
              <a:t> Case)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 smtClean="0"/>
              <a:t>Durchschnittliche Kosten: 7x7/7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zugegriffenen Elementen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2-1-7</a:t>
                      </a:r>
                      <a:r>
                        <a:rPr lang="de-DE" baseline="0" dirty="0" smtClean="0"/>
                        <a:t>-6-5-4-3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3-2-1-7</a:t>
                      </a:r>
                      <a:r>
                        <a:rPr lang="de-DE" baseline="0" dirty="0" smtClean="0"/>
                        <a:t>-6-5-4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4-3-2-1-7</a:t>
                      </a:r>
                      <a:r>
                        <a:rPr lang="de-DE" baseline="0" dirty="0" smtClean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5-4-3-2-1-7</a:t>
                      </a:r>
                      <a:r>
                        <a:rPr lang="de-DE" baseline="0" dirty="0" smtClean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6-5-4-3-2-1-7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110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1" name="Line 37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111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3" name="Line 25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112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Fall 2: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113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114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115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116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 smtClean="0">
                <a:latin typeface="cmsy10" charset="0"/>
                <a:sym typeface="Wingdings"/>
              </a:rPr>
              <a:t></a:t>
            </a:r>
            <a:r>
              <a:rPr lang="en-US" sz="2400" dirty="0" smtClean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117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1196206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Zum Vergleich: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/>
              <a:t>Splay</a:t>
            </a:r>
            <a:r>
              <a:rPr lang="de-DE" dirty="0" smtClean="0"/>
              <a:t>-Bäume</a:t>
            </a:r>
          </a:p>
          <a:p>
            <a:r>
              <a:rPr lang="de-DE" dirty="0" err="1" smtClean="0"/>
              <a:t>search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 smtClean="0"/>
              <a:t>amort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insert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dirty="0" err="1" smtClean="0"/>
              <a:t>delete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AVL-Bäume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118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68760"/>
            <a:ext cx="8460432" cy="44093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</a:t>
            </a:r>
            <a:r>
              <a:rPr lang="de-DE" sz="1100" dirty="0" smtClean="0">
                <a:solidFill>
                  <a:srgbClr val="0000FF"/>
                </a:solidFill>
              </a:rPr>
              <a:t>Landis; In: </a:t>
            </a:r>
            <a:r>
              <a:rPr lang="de-DE" sz="1100" dirty="0" err="1" smtClean="0">
                <a:solidFill>
                  <a:srgbClr val="0000FF"/>
                </a:solidFill>
              </a:rPr>
              <a:t>Doklady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Akademii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Nauk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>
                <a:solidFill>
                  <a:srgbClr val="0000FF"/>
                </a:solidFill>
              </a:rPr>
              <a:t>SSSR 146</a:t>
            </a:r>
            <a:r>
              <a:rPr lang="de-DE" sz="1100">
                <a:solidFill>
                  <a:srgbClr val="0000FF"/>
                </a:solidFill>
              </a:rPr>
              <a:t>, </a:t>
            </a:r>
            <a:r>
              <a:rPr lang="de-DE" sz="1100" smtClean="0">
                <a:solidFill>
                  <a:srgbClr val="0000FF"/>
                </a:solidFill>
              </a:rPr>
              <a:t/>
            </a:r>
            <a:br>
              <a:rPr lang="de-DE" sz="1100" smtClean="0">
                <a:solidFill>
                  <a:srgbClr val="0000FF"/>
                </a:solidFill>
              </a:rPr>
            </a:br>
            <a:r>
              <a:rPr lang="de-DE" sz="1100" smtClean="0">
                <a:solidFill>
                  <a:srgbClr val="0000FF"/>
                </a:solidFill>
              </a:rPr>
              <a:t>S</a:t>
            </a:r>
            <a:r>
              <a:rPr lang="de-DE" sz="1100" dirty="0">
                <a:solidFill>
                  <a:srgbClr val="0000FF"/>
                </a:solidFill>
              </a:rPr>
              <a:t>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AVL-Präsentationen wurden übernommen aus:</a:t>
            </a:r>
          </a:p>
          <a:p>
            <a:r>
              <a:rPr lang="de-DE" sz="2000" dirty="0" smtClean="0"/>
              <a:t>„Informatik II“ (Kapitel: Balancierte Bäume) gehalten von Martin Wirsing an der LMU </a:t>
            </a:r>
            <a:r>
              <a:rPr lang="de-DE" sz="2000" dirty="0"/>
              <a:t>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 smtClean="0"/>
              <a:t>Beispiel (für „beinahe“ Best </a:t>
            </a:r>
            <a:r>
              <a:rPr lang="de-DE" dirty="0"/>
              <a:t>Case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/>
              <a:t>Durchschnittliche Kosten: </a:t>
            </a:r>
            <a:r>
              <a:rPr lang="de-DE" dirty="0" smtClean="0"/>
              <a:t>7 + 6 x 1/7 ≈ 1.86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 Elemente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in AVL-Baum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120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121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122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Anwendungsstelle der 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Rotationstypen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RR: Linksrotation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LL: Rechtsrotation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RL: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7743" y="1448913"/>
            <a:ext cx="132797" cy="395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Feste Anordnung und naives Suchen </a:t>
            </a:r>
            <a:r>
              <a:rPr lang="de-DE" sz="2400" dirty="0" smtClean="0"/>
              <a:t>hat bei einer </a:t>
            </a:r>
            <a:br>
              <a:rPr lang="de-DE" sz="2400" dirty="0" smtClean="0"/>
            </a:br>
            <a:r>
              <a:rPr lang="de-DE" sz="2400" dirty="0" smtClean="0"/>
              <a:t>7-elementigen Liste durchschnittlich den Aufwand: </a:t>
            </a:r>
            <a:br>
              <a:rPr lang="de-DE" sz="2400" dirty="0" smtClean="0"/>
            </a:br>
            <a:endParaRPr lang="de-DE" sz="2400" dirty="0" smtClean="0"/>
          </a:p>
          <a:p>
            <a:endParaRPr lang="de-DE" sz="2400" dirty="0" smtClean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haben </a:t>
            </a:r>
            <a:r>
              <a:rPr lang="de-DE" altLang="de-DE" sz="2400" dirty="0"/>
              <a:t>gegenüber einer festen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wenn </a:t>
            </a:r>
            <a:r>
              <a:rPr lang="de-DE" altLang="de-DE" sz="2000" dirty="0"/>
              <a:t>die Suchschlüssel stark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Listen findet </a:t>
            </a:r>
            <a:r>
              <a:rPr lang="de-DE" altLang="de-DE" sz="2000" dirty="0"/>
              <a:t>man im Buch von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i="1" dirty="0" smtClean="0"/>
              <a:t>Ottmann </a:t>
            </a:r>
            <a:r>
              <a:rPr lang="de-DE" altLang="de-DE" sz="2000" i="1" dirty="0"/>
              <a:t>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13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Löschen von Knoten in AVL-Bäumen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 err="1"/>
              <a:t>Löschen</a:t>
            </a:r>
            <a:r>
              <a:rPr lang="de-DE" dirty="0"/>
              <a:t> erfolgt wie bei </a:t>
            </a:r>
            <a:r>
              <a:rPr lang="de-DE" dirty="0" err="1"/>
              <a:t>Suchbäumen</a:t>
            </a:r>
            <a:r>
              <a:rPr lang="de-DE" dirty="0"/>
              <a:t> und </a:t>
            </a:r>
            <a:r>
              <a:rPr lang="de-DE" dirty="0" smtClean="0"/>
              <a:t>...</a:t>
            </a:r>
          </a:p>
          <a:p>
            <a:r>
              <a:rPr lang="de-DE" dirty="0" smtClean="0"/>
              <a:t>kann </a:t>
            </a:r>
            <a:r>
              <a:rPr lang="de-DE" dirty="0"/>
              <a:t>(wie </a:t>
            </a:r>
            <a:r>
              <a:rPr lang="de-DE" dirty="0" err="1" smtClean="0"/>
              <a:t>Einfu</a:t>
            </a:r>
            <a:r>
              <a:rPr lang="de-DE" dirty="0" err="1"/>
              <a:t>̈gen</a:t>
            </a:r>
            <a:r>
              <a:rPr lang="de-DE" dirty="0"/>
              <a:t>) zu Strukturverletzungen </a:t>
            </a:r>
            <a:r>
              <a:rPr lang="de-DE" dirty="0" err="1"/>
              <a:t>führen</a:t>
            </a:r>
            <a:r>
              <a:rPr lang="de-DE" dirty="0"/>
              <a:t>, </a:t>
            </a:r>
            <a:r>
              <a:rPr lang="de-DE" dirty="0" smtClean="0"/>
              <a:t>...</a:t>
            </a:r>
          </a:p>
          <a:p>
            <a:r>
              <a:rPr lang="de-DE" dirty="0" smtClean="0"/>
              <a:t>die </a:t>
            </a:r>
            <a:r>
              <a:rPr lang="de-DE" dirty="0"/>
              <a:t>durch Rotationen ausgeglichen </a:t>
            </a:r>
            <a:r>
              <a:rPr lang="de-DE" dirty="0" smtClean="0"/>
              <a:t>werden</a:t>
            </a:r>
          </a:p>
          <a:p>
            <a:pPr lvl="1"/>
            <a:r>
              <a:rPr lang="de-DE" dirty="0" smtClean="0"/>
              <a:t>Es </a:t>
            </a:r>
            <a:r>
              <a:rPr lang="de-DE" dirty="0" err="1" smtClean="0"/>
              <a:t>genu</a:t>
            </a:r>
            <a:r>
              <a:rPr lang="de-DE" dirty="0" err="1"/>
              <a:t>̈gt</a:t>
            </a:r>
            <a:r>
              <a:rPr lang="de-DE" dirty="0"/>
              <a:t> nicht immer eine einzige Rotation oder </a:t>
            </a:r>
            <a:r>
              <a:rPr lang="de-DE" dirty="0" smtClean="0"/>
              <a:t>Doppelrotation</a:t>
            </a:r>
          </a:p>
          <a:p>
            <a:pPr lvl="1"/>
            <a:r>
              <a:rPr lang="de-DE" dirty="0" smtClean="0"/>
              <a:t>Im </a:t>
            </a:r>
            <a:r>
              <a:rPr lang="de-DE" dirty="0"/>
              <a:t>schlechtesten </a:t>
            </a:r>
            <a:r>
              <a:rPr lang="de-DE" dirty="0" smtClean="0"/>
              <a:t>Fall:</a:t>
            </a:r>
          </a:p>
          <a:p>
            <a:pPr lvl="2"/>
            <a:r>
              <a:rPr lang="de-DE" dirty="0" smtClean="0"/>
              <a:t>auf </a:t>
            </a:r>
            <a:r>
              <a:rPr lang="de-DE" dirty="0"/>
              <a:t>dem Suchpfad </a:t>
            </a:r>
            <a:r>
              <a:rPr lang="de-DE" dirty="0" err="1"/>
              <a:t>bottom-up</a:t>
            </a:r>
            <a:r>
              <a:rPr lang="de-DE" dirty="0"/>
              <a:t> vom zu entfernenden </a:t>
            </a:r>
            <a:r>
              <a:rPr lang="de-DE" dirty="0" err="1"/>
              <a:t>Schlüssel</a:t>
            </a:r>
            <a:r>
              <a:rPr lang="de-DE" dirty="0"/>
              <a:t> bis zur Wurzel </a:t>
            </a:r>
            <a:endParaRPr lang="de-DE" dirty="0" smtClean="0"/>
          </a:p>
          <a:p>
            <a:pPr lvl="2"/>
            <a:r>
              <a:rPr lang="de-DE" dirty="0" smtClean="0"/>
              <a:t>auf </a:t>
            </a:r>
            <a:r>
              <a:rPr lang="de-DE" dirty="0"/>
              <a:t>jedem Level </a:t>
            </a:r>
            <a:r>
              <a:rPr lang="de-DE" dirty="0" smtClean="0"/>
              <a:t>Rotation </a:t>
            </a:r>
            <a:r>
              <a:rPr lang="de-DE" dirty="0"/>
              <a:t>bzw. </a:t>
            </a:r>
            <a:r>
              <a:rPr lang="de-DE" dirty="0" smtClean="0"/>
              <a:t>Doppelrotation</a:t>
            </a:r>
            <a:endParaRPr lang="de-DE" dirty="0"/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132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Rot-Schwarz-Baum: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Splay-</a:t>
            </a:r>
            <a:r>
              <a:rPr lang="en-US" sz="2400" dirty="0">
                <a:solidFill>
                  <a:schemeClr val="accent2"/>
                </a:solidFill>
              </a:rPr>
              <a:t>Baum:</a:t>
            </a:r>
          </a:p>
          <a:p>
            <a:r>
              <a:rPr lang="de-DE" sz="2400" dirty="0" err="1" smtClean="0"/>
              <a:t>search</a:t>
            </a:r>
            <a:r>
              <a:rPr lang="de-DE" sz="2400" dirty="0" smtClean="0"/>
              <a:t>: ≈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 smtClean="0"/>
              <a:t>amort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insert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 smtClean="0"/>
              <a:t>delete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Wann welche Repräsentation nehmen?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/>
              <a:t>gehalten </a:t>
            </a:r>
            <a:r>
              <a:rPr lang="de-DE" sz="2000" smtClean="0"/>
              <a:t>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9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49E-719B-4344-A6DE-DDEBA8A5B66A}" type="slidenum">
              <a:rPr lang="de-DE"/>
              <a:pPr/>
              <a:t>15</a:t>
            </a:fld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 für die Darstellung von Mengen</a:t>
            </a:r>
            <a:endParaRPr lang="de-DE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 smtClean="0">
                <a:solidFill>
                  <a:schemeClr val="hlink"/>
                </a:solidFill>
              </a:rPr>
              <a:t>: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/>
              <a:t>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x,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</a:t>
            </a:r>
            <a:r>
              <a:rPr lang="de-DE" dirty="0" smtClean="0"/>
              <a:t>auf</a:t>
            </a:r>
            <a:r>
              <a:rPr lang="de-DE" dirty="0" smtClean="0">
                <a:solidFill>
                  <a:schemeClr val="hlink"/>
                </a:solidFill>
              </a:rPr>
              <a:t>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{x}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</a:t>
            </a:r>
            <a:r>
              <a:rPr lang="de-DE" dirty="0" smtClean="0"/>
              <a:t>auf</a:t>
            </a:r>
            <a:r>
              <a:rPr lang="de-DE" dirty="0" smtClean="0">
                <a:solidFill>
                  <a:schemeClr val="hlink"/>
                </a:solidFill>
              </a:rPr>
              <a:t> 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</a:t>
            </a:r>
            <a:r>
              <a:rPr lang="de-DE" dirty="0" smtClean="0">
                <a:solidFill>
                  <a:schemeClr val="hlink"/>
                </a:solidFill>
              </a:rPr>
              <a:t>{x}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smtClean="0"/>
              <a:t>sofern ein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enthalten </a:t>
            </a:r>
            <a:r>
              <a:rPr lang="de-DE" dirty="0"/>
              <a:t>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search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gib </a:t>
            </a:r>
            <a:r>
              <a:rPr lang="de-DE" dirty="0" smtClean="0">
                <a:solidFill>
                  <a:schemeClr val="hlink"/>
                </a:solidFill>
              </a:rPr>
              <a:t>x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s </a:t>
            </a:r>
            <a:r>
              <a:rPr lang="de-DE" dirty="0"/>
              <a:t>aus mit minimalem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/>
              <a:t> </a:t>
            </a:r>
            <a:r>
              <a:rPr lang="de-DE" dirty="0"/>
              <a:t>so dass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>
                <a:solidFill>
                  <a:srgbClr val="FF0000"/>
                </a:solidFill>
              </a:rPr>
              <a:t>≥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(gib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nil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zurück, wenn ein solches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nicht vorhanden)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11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 Suchstruktur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1. </a:t>
            </a:r>
            <a:r>
              <a:rPr lang="de-DE" dirty="0" smtClean="0"/>
              <a:t>Idee: Speichere </a:t>
            </a:r>
            <a:r>
              <a:rPr lang="de-DE" dirty="0"/>
              <a:t>Elemente in sortiertem Feld.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4032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90646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9145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4193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9225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24112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44274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9306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54354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9387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64419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74500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95483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84580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9467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4174207" y="1774751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670176" y="2278782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922588" y="2531195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932238" y="1916832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search(12)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1403226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964488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2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556373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948E-6 L -0.44097 -3.294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948E-6 L 0.22049 -3.29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3.2948E-6 L -0.55122 -3.2948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17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  <a:r>
              <a:rPr lang="de-DE" sz="2800" dirty="0"/>
              <a:t> Zahl </a:t>
            </a:r>
            <a:r>
              <a:rPr lang="de-DE" sz="2800" dirty="0">
                <a:solidFill>
                  <a:schemeClr val="hlink"/>
                </a:solidFill>
              </a:rPr>
              <a:t>x</a:t>
            </a:r>
            <a:r>
              <a:rPr lang="de-DE" sz="2800" dirty="0"/>
              <a:t> und ein sortiertes Feld </a:t>
            </a:r>
            <a:r>
              <a:rPr lang="de-DE" sz="2800" dirty="0">
                <a:solidFill>
                  <a:schemeClr val="hlink"/>
                </a:solidFill>
              </a:rPr>
              <a:t>A[1],…,A[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 smtClean="0">
                <a:solidFill>
                  <a:schemeClr val="accent2"/>
                </a:solidFill>
              </a:rPr>
              <a:t>function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search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 smtClean="0">
                <a:solidFill>
                  <a:schemeClr val="accent2"/>
                </a:solidFill>
              </a:rPr>
              <a:t>k</a:t>
            </a:r>
            <a:r>
              <a:rPr lang="de-DE" sz="2800" dirty="0" smtClean="0">
                <a:solidFill>
                  <a:schemeClr val="accent2"/>
                </a:solidFill>
              </a:rPr>
              <a:t>, A)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length</a:t>
            </a:r>
            <a:r>
              <a:rPr lang="de-DE" sz="2800" dirty="0" smtClean="0">
                <a:solidFill>
                  <a:schemeClr val="hlink"/>
                </a:solidFill>
              </a:rPr>
              <a:t>(A); l := 1</a:t>
            </a:r>
            <a:r>
              <a:rPr lang="de-DE" sz="2800" dirty="0">
                <a:solidFill>
                  <a:schemeClr val="hlink"/>
                </a:solidFill>
              </a:rPr>
              <a:t>; </a:t>
            </a:r>
            <a:r>
              <a:rPr lang="de-DE" sz="2800" dirty="0" err="1" smtClean="0">
                <a:solidFill>
                  <a:schemeClr val="hlink"/>
                </a:solidFill>
              </a:rPr>
              <a:t>r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 &lt;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</a:t>
            </a:r>
            <a:r>
              <a:rPr lang="de-DE" sz="2800" b="1" dirty="0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dirty="0">
                <a:solidFill>
                  <a:schemeClr val="hlink"/>
                </a:solidFill>
              </a:rPr>
              <a:t>m:=(</a:t>
            </a:r>
            <a:r>
              <a:rPr lang="de-DE" sz="2800" dirty="0" err="1">
                <a:solidFill>
                  <a:schemeClr val="hlink"/>
                </a:solidFill>
              </a:rPr>
              <a:t>r+l</a:t>
            </a:r>
            <a:r>
              <a:rPr lang="de-DE" sz="2800" dirty="0">
                <a:solidFill>
                  <a:schemeClr val="hlink"/>
                </a:solidFill>
              </a:rPr>
              <a:t>) div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rgbClr val="3C8C93"/>
                </a:solidFill>
              </a:rPr>
              <a:t>key</a:t>
            </a:r>
            <a:r>
              <a:rPr lang="de-DE" sz="2800" dirty="0" smtClean="0">
                <a:solidFill>
                  <a:srgbClr val="3C8C93"/>
                </a:solidFill>
              </a:rPr>
              <a:t>(A</a:t>
            </a:r>
            <a:r>
              <a:rPr lang="de-DE" sz="2800" dirty="0">
                <a:solidFill>
                  <a:srgbClr val="3C8C93"/>
                </a:solidFill>
              </a:rPr>
              <a:t>[m</a:t>
            </a:r>
            <a:r>
              <a:rPr lang="de-DE" sz="2800" dirty="0" smtClean="0">
                <a:solidFill>
                  <a:srgbClr val="3C8C93"/>
                </a:solidFill>
              </a:rPr>
              <a:t>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b="1" dirty="0"/>
              <a:t> </a:t>
            </a:r>
            <a:r>
              <a:rPr lang="de-DE" sz="2800" b="1" dirty="0" err="1"/>
              <a:t>return</a:t>
            </a:r>
            <a:r>
              <a:rPr lang="de-DE" sz="2800" b="1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A[m]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3C8C93"/>
                </a:solidFill>
              </a:rPr>
              <a:t>key</a:t>
            </a:r>
            <a:r>
              <a:rPr lang="de-DE" sz="2800" dirty="0">
                <a:solidFill>
                  <a:srgbClr val="3C8C93"/>
                </a:solidFill>
              </a:rPr>
              <a:t>(A[m])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l:=m+1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:=m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return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A[l]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18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Suchstruktur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Worst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case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19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2. </a:t>
            </a:r>
            <a:r>
              <a:rPr lang="de-DE" sz="2800" dirty="0" smtClean="0"/>
              <a:t>Idee: Sortierte Liste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kosten im </a:t>
            </a:r>
            <a:r>
              <a:rPr lang="de-DE" sz="2800" dirty="0" err="1"/>
              <a:t>worst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Einsicht:</a:t>
            </a:r>
            <a:r>
              <a:rPr lang="de-DE" sz="2800" dirty="0"/>
              <a:t> Wenn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effizient zu implementieren wäre, dann auch alle 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 smtClean="0"/>
              <a:t>Datenstruktur, die Objekte verwaltet, für die Schlüssel definiert sind:  </a:t>
            </a:r>
          </a:p>
          <a:p>
            <a:pPr lvl="1"/>
            <a:r>
              <a:rPr lang="de-DE" sz="2000" dirty="0" smtClean="0"/>
              <a:t>einfache Menge (zunächst betrachtet)</a:t>
            </a:r>
          </a:p>
          <a:p>
            <a:pPr lvl="1"/>
            <a:r>
              <a:rPr lang="de-DE" sz="2000" dirty="0" smtClean="0"/>
              <a:t>Multimenge</a:t>
            </a:r>
          </a:p>
          <a:p>
            <a:pPr lvl="1"/>
            <a:r>
              <a:rPr lang="de-DE" sz="2000" dirty="0" smtClean="0"/>
              <a:t>geordnete (Multi-)Menge</a:t>
            </a:r>
          </a:p>
          <a:p>
            <a:r>
              <a:rPr lang="de-DE" sz="2000" dirty="0" smtClean="0"/>
              <a:t>Mengen können verändert werden (anders als in der Mathematik)</a:t>
            </a:r>
          </a:p>
          <a:p>
            <a:r>
              <a:rPr lang="de-DE" sz="2000" dirty="0" smtClean="0"/>
              <a:t>Obligatorische Operationen: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test</a:t>
            </a:r>
            <a:r>
              <a:rPr lang="de-DE" sz="1800" dirty="0" smtClean="0"/>
              <a:t>(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r>
              <a:rPr lang="de-DE" sz="1800" dirty="0" smtClean="0"/>
              <a:t>testet, ob ein Element mit Schlüssel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enthalten ist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 (liefert </a:t>
            </a:r>
            <a:r>
              <a:rPr lang="de-DE" sz="1800" dirty="0" err="1" smtClean="0"/>
              <a:t>true</a:t>
            </a:r>
            <a:r>
              <a:rPr lang="de-DE" sz="1800" dirty="0" smtClean="0"/>
              <a:t>/</a:t>
            </a:r>
            <a:r>
              <a:rPr lang="de-DE" sz="1800" dirty="0" err="1" smtClean="0"/>
              <a:t>false</a:t>
            </a:r>
            <a:r>
              <a:rPr lang="de-DE" sz="1800" dirty="0" smtClean="0"/>
              <a:t>) 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search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endParaRPr lang="de-DE" sz="1800" dirty="0" smtClean="0"/>
          </a:p>
          <a:p>
            <a:pPr marL="914400" lvl="2" indent="0">
              <a:buNone/>
            </a:pPr>
            <a:r>
              <a:rPr lang="de-DE" sz="1600" dirty="0" smtClean="0"/>
              <a:t>(1a)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ist, oder </a:t>
            </a:r>
            <a:r>
              <a:rPr lang="de-DE" sz="1600" dirty="0" err="1" smtClean="0">
                <a:solidFill>
                  <a:schemeClr val="accent1">
                    <a:lumMod val="50000"/>
                  </a:schemeClr>
                </a:solidFill>
              </a:rPr>
              <a:t>nil</a:t>
            </a:r>
            <a:endParaRPr lang="de-D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sz="1600" dirty="0" smtClean="0"/>
              <a:t>(1b)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smtClean="0">
                <a:solidFill>
                  <a:srgbClr val="3C8C93"/>
                </a:solidFill>
              </a:rPr>
              <a:t> </a:t>
            </a:r>
            <a:r>
              <a:rPr lang="de-DE" sz="1600" dirty="0" smtClean="0"/>
              <a:t>minimal in </a:t>
            </a:r>
            <a:r>
              <a:rPr lang="de-DE" sz="1600" dirty="0" smtClean="0">
                <a:solidFill>
                  <a:srgbClr val="3C8C93"/>
                </a:solidFill>
              </a:rPr>
              <a:t>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        ist und für den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err="1" smtClean="0">
                <a:solidFill>
                  <a:srgbClr val="FF0000"/>
                </a:solidFill>
              </a:rPr>
              <a:t>≥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gilt</a:t>
            </a:r>
          </a:p>
          <a:p>
            <a:pPr marL="914400" lvl="2" indent="0">
              <a:buNone/>
            </a:pPr>
            <a:r>
              <a:rPr lang="de-DE" sz="1600" dirty="0" smtClean="0"/>
              <a:t>(2) </a:t>
            </a:r>
            <a:r>
              <a:rPr lang="de-DE" sz="1600" dirty="0"/>
              <a:t>liefert eine Menge von Elementen aus </a:t>
            </a:r>
            <a:r>
              <a:rPr lang="de-DE" sz="1600" dirty="0">
                <a:solidFill>
                  <a:srgbClr val="3C8C93"/>
                </a:solidFill>
              </a:rPr>
              <a:t>s</a:t>
            </a:r>
            <a:r>
              <a:rPr lang="de-DE" sz="1600" dirty="0"/>
              <a:t>, deren Schlüssel 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</a:t>
            </a:r>
            <a:r>
              <a:rPr lang="de-DE" sz="1600" dirty="0" smtClean="0"/>
              <a:t>ist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insert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x,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fügt das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ein (s wird ggf. modifiziert)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delete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x,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löscht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aus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(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wird ggf. modifiziert)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Alternativen</a:t>
            </a:r>
          </a:p>
          <a:p>
            <a:pPr lvl="1"/>
            <a:r>
              <a:rPr lang="de-DE" dirty="0" smtClean="0"/>
              <a:t>Nicht-zyklische, doppelt verkettete Liste</a:t>
            </a:r>
          </a:p>
          <a:p>
            <a:pPr lvl="1"/>
            <a:r>
              <a:rPr lang="de-DE" dirty="0" smtClean="0"/>
              <a:t>Einfach verkettete Liste</a:t>
            </a:r>
          </a:p>
          <a:p>
            <a:pPr lvl="1"/>
            <a:r>
              <a:rPr lang="de-DE" dirty="0" smtClean="0"/>
              <a:t>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6" name="Explosion 1 5"/>
          <p:cNvSpPr/>
          <p:nvPr/>
        </p:nvSpPr>
        <p:spPr>
          <a:xfrm>
            <a:off x="683568" y="3645024"/>
            <a:ext cx="6048672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</a:t>
            </a:r>
            <a:r>
              <a:rPr lang="de-DE" dirty="0" smtClean="0">
                <a:solidFill>
                  <a:schemeClr val="tx1"/>
                </a:solidFill>
              </a:rPr>
              <a:t>wäre die Folge bei einer </a:t>
            </a:r>
            <a:r>
              <a:rPr lang="de-DE" dirty="0">
                <a:solidFill>
                  <a:schemeClr val="tx1"/>
                </a:solidFill>
              </a:rPr>
              <a:t>einfach </a:t>
            </a:r>
            <a:r>
              <a:rPr lang="de-DE" dirty="0" smtClean="0">
                <a:solidFill>
                  <a:schemeClr val="tx1"/>
                </a:solidFill>
              </a:rPr>
              <a:t>verketteten Liste?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95936" y="1916832"/>
            <a:ext cx="4968552" cy="208823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Welche Möglichkeiten ergeben </a:t>
            </a:r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ich durch eine zyklische Liste?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r>
              <a:rPr lang="de-DE" dirty="0"/>
              <a:t> </a:t>
            </a:r>
            <a:r>
              <a:rPr lang="de-DE" dirty="0" smtClean="0"/>
              <a:t>für Suche nach neuer Trägerstruktur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Halbierungssuche durchsucht Felder</a:t>
            </a:r>
          </a:p>
          <a:p>
            <a:pPr lvl="1"/>
            <a:r>
              <a:rPr lang="de-DE" dirty="0" smtClean="0"/>
              <a:t>Einfügen neuer Elemente erfordert ggf.</a:t>
            </a:r>
            <a:br>
              <a:rPr lang="de-DE" dirty="0" smtClean="0"/>
            </a:br>
            <a:r>
              <a:rPr lang="de-DE" dirty="0" smtClean="0"/>
              <a:t>ein größeres Feld und Umkopieren der Elemente </a:t>
            </a:r>
          </a:p>
          <a:p>
            <a:r>
              <a:rPr lang="de-DE" dirty="0" smtClean="0"/>
              <a:t>Einfügen in Listen in konstanter Zeit</a:t>
            </a:r>
          </a:p>
          <a:p>
            <a:pPr lvl="1"/>
            <a:r>
              <a:rPr lang="de-DE" dirty="0" smtClean="0"/>
              <a:t>Zugriffe auf Elemente jedoch sequentiell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Verzeigerter</a:t>
            </a:r>
            <a:r>
              <a:rPr lang="de-DE" dirty="0" smtClean="0"/>
              <a:t>) Baum</a:t>
            </a:r>
          </a:p>
          <a:p>
            <a:pPr lvl="1"/>
            <a:r>
              <a:rPr lang="de-DE" dirty="0" smtClean="0"/>
              <a:t>Einfügen in konstanter Zeit möglich </a:t>
            </a:r>
            <a:br>
              <a:rPr lang="de-DE" dirty="0" smtClean="0"/>
            </a:br>
            <a:r>
              <a:rPr lang="de-DE" dirty="0" smtClean="0"/>
              <a:t>(falls </a:t>
            </a:r>
            <a:r>
              <a:rPr lang="de-DE" dirty="0" err="1" smtClean="0"/>
              <a:t>Einfügeposition</a:t>
            </a:r>
            <a:r>
              <a:rPr lang="de-DE" dirty="0" smtClean="0"/>
              <a:t> gegeben)</a:t>
            </a:r>
          </a:p>
          <a:p>
            <a:pPr lvl="1"/>
            <a:r>
              <a:rPr lang="de-DE" dirty="0" smtClean="0"/>
              <a:t> zum Suchen verwendbar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Suchbäume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binärer </a:t>
            </a:r>
            <a:r>
              <a:rPr lang="de-DE" dirty="0" err="1" smtClean="0"/>
              <a:t>Suchbaum</a:t>
            </a:r>
            <a:r>
              <a:rPr lang="de-DE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zusätzlich muss für jeden seiner Knoten gelten, </a:t>
            </a:r>
            <a:br>
              <a:rPr lang="de-DE" dirty="0" smtClean="0"/>
            </a:br>
            <a:r>
              <a:rPr lang="de-DE" dirty="0" smtClean="0"/>
              <a:t>dass das im Knoten</a:t>
            </a:r>
            <a:r>
              <a:rPr lang="de-DE" i="1" dirty="0" smtClean="0"/>
              <a:t> gespeicherte Element</a:t>
            </a:r>
            <a:endParaRPr lang="de-DE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größer</a:t>
            </a:r>
            <a:r>
              <a:rPr lang="de-DE" dirty="0" smtClean="0"/>
              <a:t> ist </a:t>
            </a:r>
            <a:r>
              <a:rPr lang="de-DE" dirty="0"/>
              <a:t>als </a:t>
            </a:r>
            <a:r>
              <a:rPr lang="de-DE" dirty="0" smtClean="0"/>
              <a:t>alle </a:t>
            </a:r>
            <a:r>
              <a:rPr lang="de-DE" i="1" dirty="0" smtClean="0"/>
              <a:t>Elemente </a:t>
            </a:r>
            <a:r>
              <a:rPr lang="de-DE" dirty="0" smtClean="0"/>
              <a:t>im </a:t>
            </a:r>
            <a:r>
              <a:rPr lang="de-DE" i="1" dirty="0" smtClean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kleiner</a:t>
            </a:r>
            <a:r>
              <a:rPr lang="de-DE" i="1" dirty="0" smtClean="0"/>
              <a:t> </a:t>
            </a:r>
            <a:r>
              <a:rPr lang="de-DE" dirty="0" smtClean="0"/>
              <a:t>ist als </a:t>
            </a:r>
            <a:r>
              <a:rPr lang="de-DE" dirty="0"/>
              <a:t>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 smtClean="0"/>
              <a:t>rechten </a:t>
            </a:r>
            <a:r>
              <a:rPr lang="de-DE" i="1" dirty="0"/>
              <a:t>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binäre Suchbäume</a:t>
            </a:r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1472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ym typeface="Wingdings"/>
              </a:rPr>
              <a:t>fold</a:t>
            </a:r>
            <a:r>
              <a:rPr lang="de-DE" sz="2000" dirty="0">
                <a:sym typeface="Wingdings"/>
              </a:rPr>
              <a:t>(</a:t>
            </a:r>
            <a:r>
              <a:rPr lang="de-DE" sz="2000" dirty="0">
                <a:solidFill>
                  <a:srgbClr val="262673"/>
                </a:solidFill>
                <a:sym typeface="Wingdings"/>
              </a:rPr>
              <a:t>+</a:t>
            </a:r>
            <a:r>
              <a:rPr lang="de-DE" sz="2000" dirty="0">
                <a:sym typeface="Wingdings"/>
              </a:rPr>
              <a:t>, </a:t>
            </a:r>
            <a:r>
              <a:rPr lang="de-DE" sz="2000" dirty="0" err="1">
                <a:sym typeface="Wingdings"/>
              </a:rPr>
              <a:t>tr</a:t>
            </a:r>
            <a:r>
              <a:rPr lang="de-DE" sz="2000" dirty="0">
                <a:sym typeface="Wingdings"/>
              </a:rPr>
              <a:t>, 0)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0)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568187" y="3558495"/>
            <a:ext cx="2108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min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min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</a:t>
            </a:r>
            <a:r>
              <a:rPr lang="de-DE" sz="2000" dirty="0"/>
              <a:t>∞</a:t>
            </a:r>
            <a:r>
              <a:rPr lang="de-DE" sz="2000" dirty="0" smtClean="0"/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50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07" y="188640"/>
            <a:ext cx="9540551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052736"/>
            <a:ext cx="8352928" cy="53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emptyTree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endParaRPr lang="de-DE" sz="2400" dirty="0" smtClean="0">
              <a:solidFill>
                <a:srgbClr val="3C8C93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leaf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leftExists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rgbClr val="3C8C93"/>
                </a:solidFill>
              </a:rPr>
              <a:t>x :=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chemeClr val="accent1">
                    <a:lumMod val="25000"/>
                  </a:schemeClr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left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x)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else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// linker Nachfolger existiert nicht</a:t>
            </a:r>
            <a:endParaRPr lang="de-DE" sz="2400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7668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Inorder</a:t>
            </a:r>
            <a:r>
              <a:rPr lang="de-DE" dirty="0" smtClean="0"/>
              <a:t>-Ausgabe ergibt Sortierreihenfolge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1412776"/>
            <a:ext cx="2995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printNode</a:t>
            </a:r>
            <a:r>
              <a:rPr lang="de-DE" dirty="0" smtClean="0"/>
              <a:t>(</a:t>
            </a:r>
            <a:r>
              <a:rPr lang="de-DE" dirty="0" err="1" smtClean="0"/>
              <a:t>ignore</a:t>
            </a:r>
            <a:r>
              <a:rPr lang="de-DE" dirty="0" smtClean="0"/>
              <a:t>, 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print</a:t>
            </a:r>
            <a:r>
              <a:rPr lang="de-DE" dirty="0" smtClean="0"/>
              <a:t>(x)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/>
              <a:t>0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fold</a:t>
            </a:r>
            <a:r>
              <a:rPr lang="de-DE" dirty="0" smtClean="0"/>
              <a:t>(</a:t>
            </a:r>
            <a:r>
              <a:rPr lang="de-DE" dirty="0" err="1" smtClean="0"/>
              <a:t>printNode</a:t>
            </a:r>
            <a:r>
              <a:rPr lang="de-DE" dirty="0" smtClean="0"/>
              <a:t>, </a:t>
            </a:r>
            <a:r>
              <a:rPr lang="de-DE" dirty="0" err="1" smtClean="0"/>
              <a:t>tr</a:t>
            </a:r>
            <a:r>
              <a:rPr lang="de-DE" dirty="0" smtClean="0"/>
              <a:t>, 0)</a:t>
            </a:r>
            <a:endParaRPr lang="de-DE" dirty="0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8449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binären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</a:t>
            </a:r>
            <a:r>
              <a:rPr lang="de-DE" altLang="de-DE" dirty="0" smtClean="0">
                <a:sym typeface="Arrows2" pitchFamily="34" charset="2"/>
              </a:rPr>
              <a:t>im </a:t>
            </a:r>
            <a:r>
              <a:rPr lang="de-DE" altLang="de-DE" dirty="0">
                <a:sym typeface="Arrows2" pitchFamily="34" charset="2"/>
              </a:rPr>
              <a:t>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</a:t>
            </a:r>
            <a:r>
              <a:rPr lang="de-DE" altLang="de-DE" dirty="0" smtClean="0">
                <a:sym typeface="Arrows2" pitchFamily="34" charset="2"/>
              </a:rPr>
              <a:t>rekursiv</a:t>
            </a:r>
            <a:endParaRPr lang="de-DE" altLang="de-DE" dirty="0">
              <a:sym typeface="Arrows2" pitchFamily="34" charset="2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28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13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 smtClean="0"/>
              <a:t>Zusätzliche Operationen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union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 smtClean="0"/>
              <a:t>,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 smtClean="0"/>
              <a:t>) (</a:t>
            </a:r>
            <a:r>
              <a:rPr lang="de-DE" sz="2000" dirty="0" err="1" smtClean="0"/>
              <a:t>merge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intersect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s1</a:t>
            </a:r>
            <a:r>
              <a:rPr lang="de-DE" sz="2000" dirty="0" smtClean="0">
                <a:solidFill>
                  <a:srgbClr val="000000"/>
                </a:solidFill>
              </a:rPr>
              <a:t>,</a:t>
            </a:r>
            <a:r>
              <a:rPr lang="de-DE" sz="2000" dirty="0" smtClean="0">
                <a:solidFill>
                  <a:srgbClr val="3C8C93"/>
                </a:solidFill>
              </a:rPr>
              <a:t> s2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map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auf jedes Element aus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</a:t>
            </a:r>
            <a:r>
              <a:rPr lang="de-DE" sz="2000" dirty="0"/>
              <a:t>gibt Ergebnisse als neue Menge zurück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fold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init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die </a:t>
            </a:r>
            <a:r>
              <a:rPr lang="de-DE" sz="2000" dirty="0" smtClean="0"/>
              <a:t>Funktion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</a:t>
            </a:r>
            <a:r>
              <a:rPr lang="de-DE" sz="2000" dirty="0" err="1" smtClean="0"/>
              <a:t>kaskadierend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auf Objekte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an, </a:t>
            </a:r>
            <a:r>
              <a:rPr lang="de-DE" sz="2000" dirty="0" smtClean="0"/>
              <a:t>liefert </a:t>
            </a:r>
            <a:r>
              <a:rPr lang="de-DE" sz="2000" dirty="0"/>
              <a:t>einen </a:t>
            </a:r>
            <a:r>
              <a:rPr lang="de-DE" sz="2000" dirty="0" smtClean="0"/>
              <a:t>Wert</a:t>
            </a:r>
          </a:p>
          <a:p>
            <a:r>
              <a:rPr lang="de-DE" sz="2400" dirty="0" err="1" smtClean="0"/>
              <a:t>Iteratoren</a:t>
            </a:r>
            <a:r>
              <a:rPr lang="de-DE" sz="2400" dirty="0" smtClean="0"/>
              <a:t> für einfache Mengen und Multimengen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 smtClean="0"/>
              <a:t>), 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testPreviousElement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r>
              <a:rPr lang="de-DE" sz="2200" dirty="0" err="1" smtClean="0"/>
              <a:t>Iteratoren</a:t>
            </a:r>
            <a:r>
              <a:rPr lang="de-DE" sz="2200" dirty="0" smtClean="0"/>
              <a:t> für geordnete Mengen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toKey</a:t>
            </a:r>
            <a:r>
              <a:rPr lang="de-DE" sz="2000" dirty="0"/>
              <a:t>)</a:t>
            </a:r>
          </a:p>
          <a:p>
            <a:pPr lvl="1"/>
            <a:endParaRPr lang="de-DE" sz="2000" dirty="0" smtClean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kann man </a:t>
            </a:r>
            <a:r>
              <a:rPr lang="de-DE" dirty="0" err="1" smtClean="0"/>
              <a:t>Iteratoren</a:t>
            </a:r>
            <a:r>
              <a:rPr lang="de-DE" dirty="0" smtClean="0"/>
              <a:t> realisieren?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 bzw. </a:t>
            </a:r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firstKey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B111-DE11-7A45-848F-BBD7EAEDEE08}" type="slidenum">
              <a:rPr lang="de-DE"/>
              <a:pPr/>
              <a:t>31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Idee:</a:t>
            </a:r>
            <a:r>
              <a:rPr lang="de-DE" dirty="0"/>
              <a:t> füge Navigationsstruktur hinzu,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effizient </a:t>
            </a:r>
            <a:r>
              <a:rPr lang="de-DE" dirty="0" smtClean="0"/>
              <a:t>macht, Navigationsstruktur enthält nur Schlüssel</a:t>
            </a:r>
            <a:endParaRPr lang="de-DE" dirty="0"/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86849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493992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22885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16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00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589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373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6606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87166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08597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28282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57175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87007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66065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594957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64319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64319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79705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77959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3558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79705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37331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28282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57175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35585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87007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29222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78092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29222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29222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29222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05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79117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78092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79594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32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48" name="Rechteck 47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33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einfach implementieren</a:t>
            </a:r>
            <a:r>
              <a:rPr lang="de-DE" dirty="0"/>
              <a:t>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9469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rgbClr val="FF0000"/>
                </a:solidFill>
              </a:rPr>
              <a:t>' 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rgbClr val="FF0000"/>
                </a:solidFill>
              </a:rPr>
              <a:t>''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327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34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834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 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09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35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</a:t>
            </a:r>
            <a:r>
              <a:rPr lang="de-DE" sz="2400" dirty="0" smtClean="0"/>
              <a:t>ür </a:t>
            </a:r>
            <a:r>
              <a:rPr lang="de-DE" sz="2400" dirty="0"/>
              <a:t>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</a:t>
            </a:r>
            <a:r>
              <a:rPr lang="de-DE" sz="2400" dirty="0" smtClean="0">
                <a:solidFill>
                  <a:srgbClr val="FF0000"/>
                </a:solidFill>
              </a:rPr>
              <a:t>: (Grad = Anzahl der Kinder)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haben zwei Kinder </a:t>
            </a:r>
            <a:br>
              <a:rPr lang="de-DE" sz="2400" dirty="0"/>
            </a:br>
            <a:r>
              <a:rPr lang="de-DE" sz="2400" dirty="0"/>
              <a:t>(sofern #Elemente </a:t>
            </a:r>
            <a:r>
              <a:rPr lang="de-DE" sz="2400" dirty="0">
                <a:solidFill>
                  <a:schemeClr val="hlink"/>
                </a:solidFill>
              </a:rPr>
              <a:t>&gt;1</a:t>
            </a:r>
            <a:r>
              <a:rPr lang="de-DE" sz="2400" dirty="0"/>
              <a:t>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6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36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02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37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 und Delete Operationen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) bis Element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Liste erreicht. Falls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')&gt;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, füge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vor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ein und ein neues Suchbaumblatt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), </a:t>
            </a:r>
            <a:r>
              <a:rPr lang="de-DE" sz="2800" dirty="0"/>
              <a:t>so dass Suchbaum-Regel erfüllt.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 bis ein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, lösche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Liste und Vater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</a:t>
            </a:r>
            <a:r>
              <a:rPr lang="de-DE" sz="2800" dirty="0" err="1"/>
              <a:t>Suchbaum</a:t>
            </a:r>
            <a:r>
              <a:rPr lang="de-DE" sz="2800" dirty="0"/>
              <a:t>, und setze in dem Baumknoten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):=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58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38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39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Iteration über "lineare Strukturen" (Mengen)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5184353"/>
          </a:xfrm>
        </p:spPr>
        <p:txBody>
          <a:bodyPr/>
          <a:lstStyle/>
          <a:p>
            <a:r>
              <a:rPr lang="de-DE" altLang="de-DE" dirty="0" smtClean="0"/>
              <a:t>Wir wollen über die </a:t>
            </a:r>
            <a:r>
              <a:rPr lang="de-DE" altLang="de-DE" dirty="0"/>
              <a:t>genaue Datenstruktur </a:t>
            </a:r>
            <a:r>
              <a:rPr lang="de-DE" altLang="de-DE" dirty="0" smtClean="0"/>
              <a:t>abstrahieren</a:t>
            </a:r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dirty="0" smtClean="0"/>
              <a:t>Das ist eine Kurzschreibweise für die </a:t>
            </a:r>
            <a:r>
              <a:rPr lang="de-DE" altLang="de-DE" dirty="0" err="1" smtClean="0"/>
              <a:t>Iteratoranwendung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1" y="1778040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rgbClr val="0833FF"/>
                </a:solidFill>
              </a:rPr>
              <a:t>test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 smtClean="0"/>
              <a:t>)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smtClean="0"/>
              <a:t>   </a:t>
            </a: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000" b="1" dirty="0"/>
              <a:t>do</a:t>
            </a:r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de-DE" altLang="de-DE" sz="2000" dirty="0" err="1" smtClean="0"/>
              <a:t>key</a:t>
            </a:r>
            <a:r>
              <a:rPr lang="de-DE" altLang="de-DE" sz="2000" dirty="0" smtClean="0"/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)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smtClean="0"/>
              <a:t>  </a:t>
            </a:r>
            <a:r>
              <a:rPr lang="de-DE" altLang="de-DE" sz="2000" b="1" dirty="0" err="1" smtClean="0"/>
              <a:t>return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  <p:sp>
        <p:nvSpPr>
          <p:cNvPr id="6" name="Textfeld 8"/>
          <p:cNvSpPr txBox="1"/>
          <p:nvPr/>
        </p:nvSpPr>
        <p:spPr>
          <a:xfrm>
            <a:off x="971601" y="4077072"/>
            <a:ext cx="7993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rgbClr val="0833FF"/>
                </a:solidFill>
              </a:rPr>
              <a:t>test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 smtClean="0"/>
              <a:t>)</a:t>
            </a:r>
          </a:p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 smtClean="0"/>
              <a:t>:=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altLang="de-DE" sz="2000" dirty="0" smtClean="0">
                <a:solidFill>
                  <a:srgbClr val="FF0000"/>
                </a:solidFill>
              </a:rPr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de-DE" sz="2000" dirty="0" smtClean="0"/>
              <a:t>)  	      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Erzeuge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Iterator</a:t>
            </a:r>
            <a:r>
              <a:rPr lang="de-DE" altLang="de-DE" sz="2000" dirty="0" smtClean="0">
                <a:solidFill>
                  <a:srgbClr val="FF0000"/>
                </a:solidFill>
              </a:rPr>
              <a:t> mit Zustand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b="1" dirty="0" smtClean="0"/>
              <a:t>   </a:t>
            </a:r>
            <a:r>
              <a:rPr lang="de-DE" altLang="de-DE" sz="2000" b="1" dirty="0" err="1" smtClean="0"/>
              <a:t>while</a:t>
            </a:r>
            <a:r>
              <a:rPr lang="de-DE" altLang="de-DE" sz="2000" b="1" dirty="0" smtClean="0"/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/>
              <a:t>)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Noch ein Element vorhanden?</a:t>
            </a:r>
          </a:p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  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 :=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/>
              <a:t>)          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Funktion mit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Iteratorzustandsänderung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/>
              <a:t> = </a:t>
            </a:r>
            <a:r>
              <a:rPr lang="de-DE" altLang="de-DE" sz="2000" dirty="0" err="1" smtClean="0"/>
              <a:t>key</a:t>
            </a:r>
            <a:r>
              <a:rPr lang="de-DE" altLang="de-DE" sz="2000" dirty="0" smtClean="0"/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)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smtClean="0"/>
              <a:t>  </a:t>
            </a:r>
            <a:r>
              <a:rPr lang="de-DE" altLang="de-DE" sz="2000" b="1" dirty="0" err="1" smtClean="0"/>
              <a:t>return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14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40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41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42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43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44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45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46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rgbClr val="FF0000"/>
                </a:solidFill>
              </a:rPr>
              <a:t>Problem:</a:t>
            </a:r>
            <a:r>
              <a:rPr lang="de-DE"/>
              <a:t> Binärbaum kann entarten!</a:t>
            </a:r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  <a:r>
              <a:rPr lang="de-DE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Search benötigt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Zeit im </a:t>
            </a:r>
            <a:r>
              <a:rPr lang="de-DE" sz="2800" dirty="0" err="1">
                <a:solidFill>
                  <a:srgbClr val="FF0000"/>
                </a:solidFill>
              </a:rPr>
              <a:t>worst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case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Definition: Ausgeglichener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„Alle Ebenen bis auf Blattebene voll gefüllt“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Gewichtete Binärbäume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Ausgeglichenheit nur optimal, wenn relative Häufigkeit des Zugriffs bei allen Schlüsseln gleich</a:t>
            </a:r>
          </a:p>
          <a:p>
            <a:r>
              <a:rPr lang="de-DE" dirty="0" smtClean="0"/>
              <a:t>Ist dies nicht der Fall, sollte relative Zugriffshäufigkeit bei der Baumkonstruktion berücksichtigt werden</a:t>
            </a:r>
          </a:p>
          <a:p>
            <a:r>
              <a:rPr lang="de-DE" dirty="0"/>
              <a:t>Idee: Ordne den Schlüsseln Gewichte zu</a:t>
            </a:r>
          </a:p>
          <a:p>
            <a:pPr lvl="1"/>
            <a:r>
              <a:rPr lang="de-DE" dirty="0" smtClean="0"/>
              <a:t>Häufiger zugegriffene Schlüssel: hohes Gewicht</a:t>
            </a:r>
          </a:p>
          <a:p>
            <a:pPr lvl="1"/>
            <a:r>
              <a:rPr lang="de-DE" dirty="0" smtClean="0"/>
              <a:t>Weniger oft zugegriffene Schlüssel: kleines Gewicht</a:t>
            </a:r>
          </a:p>
          <a:p>
            <a:r>
              <a:rPr lang="de-DE" dirty="0" smtClean="0"/>
              <a:t>Knoten mit Schlüsseln, denen ein höheres Gewicht gegeben wird, sollen weiter oben stehen (interne Bäume)</a:t>
            </a:r>
          </a:p>
          <a:p>
            <a:r>
              <a:rPr lang="de-DE" dirty="0" smtClean="0"/>
              <a:t>Wir besprechen später, wie solche Bäume erstellt werden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Selbstorganisierende 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Elementtests mehrfach mit dem gleichen Element: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dann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O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dirty="0" smtClean="0"/>
              <a:t>zu teuer“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Weiterhin: </a:t>
            </a:r>
            <a:r>
              <a:rPr lang="de-DE" dirty="0" smtClean="0"/>
              <a:t>Mit bisheriger Technik des Einfügens kann </a:t>
            </a:r>
            <a:r>
              <a:rPr lang="de-DE" dirty="0" smtClean="0">
                <a:solidFill>
                  <a:srgbClr val="3C8C93"/>
                </a:solidFill>
              </a:rPr>
              <a:t>Ausgeglichenheit nicht garantiert </a:t>
            </a:r>
            <a:r>
              <a:rPr lang="de-DE" dirty="0" smtClean="0"/>
              <a:t>werden: Zugriff für bestimmte Elemente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Elementtest für diese Elemente häufig: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Performanz sinkt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Idee: </a:t>
            </a:r>
            <a:r>
              <a:rPr lang="de-DE" dirty="0" smtClean="0"/>
              <a:t>Häufig zugegriffene Elemente sollten trotz Unausgeglichenheit schneller gefunden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Umsetzung: </a:t>
            </a:r>
            <a:r>
              <a:rPr lang="de-DE" dirty="0" err="1" smtClean="0">
                <a:solidFill>
                  <a:srgbClr val="0000FF"/>
                </a:solidFill>
              </a:rPr>
              <a:t>Splay</a:t>
            </a:r>
            <a:r>
              <a:rPr lang="de-DE" dirty="0" smtClean="0">
                <a:solidFill>
                  <a:srgbClr val="0000FF"/>
                </a:solidFill>
              </a:rPr>
              <a:t>-Baum </a:t>
            </a:r>
            <a:r>
              <a:rPr lang="de-DE" dirty="0" smtClean="0"/>
              <a:t>(selbstorganisierend)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627784" y="6069196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Prioritätswarteschlangen vs</a:t>
            </a:r>
            <a:r>
              <a:rPr lang="de-DE" smtClean="0"/>
              <a:t>.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Spezialfall einer dynamischen Menge: Prioritätswarteschlange (Heap)</a:t>
            </a:r>
          </a:p>
          <a:p>
            <a:pPr lvl="1"/>
            <a:r>
              <a:rPr lang="de-DE" dirty="0" smtClean="0"/>
              <a:t>geordnete Schlüssel</a:t>
            </a:r>
          </a:p>
          <a:p>
            <a:pPr lvl="1"/>
            <a:r>
              <a:rPr lang="de-DE" dirty="0" smtClean="0"/>
              <a:t>besondere Suchfunktion </a:t>
            </a:r>
            <a:r>
              <a:rPr lang="de-DE" dirty="0" smtClean="0">
                <a:solidFill>
                  <a:srgbClr val="FF0000"/>
                </a:solidFill>
              </a:rPr>
              <a:t>min</a:t>
            </a:r>
            <a:r>
              <a:rPr lang="de-DE" dirty="0" smtClean="0"/>
              <a:t>, Löschfunktion </a:t>
            </a:r>
            <a:r>
              <a:rPr lang="de-DE" dirty="0" err="1" smtClean="0">
                <a:solidFill>
                  <a:srgbClr val="FF0000"/>
                </a:solidFill>
              </a:rPr>
              <a:t>deleteMin</a:t>
            </a:r>
            <a:r>
              <a:rPr lang="de-DE" dirty="0" smtClean="0"/>
              <a:t> sowie Funktion </a:t>
            </a:r>
            <a:r>
              <a:rPr lang="de-DE" dirty="0" err="1" smtClean="0">
                <a:solidFill>
                  <a:srgbClr val="FF0000"/>
                </a:solidFill>
              </a:rPr>
              <a:t>decreaseKey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Operationen/Iteration auf Elementen definiert</a:t>
            </a:r>
          </a:p>
          <a:p>
            <a:r>
              <a:rPr lang="de-DE" dirty="0" smtClean="0"/>
              <a:t>Hier nun:</a:t>
            </a:r>
            <a:endParaRPr lang="de-DE" dirty="0"/>
          </a:p>
          <a:p>
            <a:pPr lvl="1"/>
            <a:r>
              <a:rPr lang="de-DE" dirty="0" smtClean="0"/>
              <a:t>nicht notwendigerweise geordnete Schlüssel</a:t>
            </a:r>
          </a:p>
          <a:p>
            <a:pPr lvl="1"/>
            <a:r>
              <a:rPr lang="de-DE" dirty="0" smtClean="0"/>
              <a:t>Beliebiger Zugriff: Elementtest </a:t>
            </a:r>
            <a:r>
              <a:rPr lang="de-DE" dirty="0"/>
              <a:t>bzw. </a:t>
            </a:r>
            <a:r>
              <a:rPr lang="de-DE" dirty="0" smtClean="0"/>
              <a:t>Suchen</a:t>
            </a:r>
          </a:p>
          <a:p>
            <a:pPr lvl="1"/>
            <a:r>
              <a:rPr lang="de-DE" dirty="0" smtClean="0"/>
              <a:t>Ausführung von Operation(en) auf jedem Element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map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bzw. </a:t>
            </a:r>
            <a:r>
              <a:rPr lang="de-DE" dirty="0" err="1" smtClean="0">
                <a:solidFill>
                  <a:srgbClr val="3C8C93"/>
                </a:solidFill>
              </a:rPr>
              <a:t>fold</a:t>
            </a:r>
            <a:r>
              <a:rPr lang="de-DE" dirty="0" smtClean="0"/>
              <a:t>) sowie Iteration über Elemente</a:t>
            </a:r>
            <a:br>
              <a:rPr lang="de-DE" dirty="0" smtClean="0"/>
            </a:br>
            <a:r>
              <a:rPr lang="de-DE" dirty="0" smtClean="0"/>
              <a:t>(Zugriff auf </a:t>
            </a:r>
            <a:r>
              <a:rPr lang="de-DE" b="1" dirty="0" smtClean="0"/>
              <a:t>alle</a:t>
            </a:r>
            <a:r>
              <a:rPr lang="de-DE" dirty="0" smtClean="0"/>
              <a:t> Elemente)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1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50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 smtClean="0"/>
              <a:t>Suchbaum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 smtClean="0"/>
              <a:t>Modifikation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33FF"/>
                </a:solidFill>
              </a:rPr>
              <a:t>nicht</a:t>
            </a:r>
            <a:r>
              <a:rPr lang="en-US" dirty="0" smtClean="0">
                <a:solidFill>
                  <a:srgbClr val="0833FF"/>
                </a:solidFill>
              </a:rPr>
              <a:t> </a:t>
            </a:r>
            <a:r>
              <a:rPr lang="en-US" dirty="0" err="1" smtClean="0">
                <a:solidFill>
                  <a:srgbClr val="0833FF"/>
                </a:solidFill>
              </a:rPr>
              <a:t>nur</a:t>
            </a:r>
            <a:r>
              <a:rPr lang="en-US" dirty="0" smtClean="0">
                <a:solidFill>
                  <a:srgbClr val="0833FF"/>
                </a:solidFill>
              </a:rPr>
              <a:t> </a:t>
            </a:r>
            <a:r>
              <a:rPr lang="en-US" dirty="0" err="1" smtClean="0">
                <a:solidFill>
                  <a:srgbClr val="0833FF"/>
                </a:solidFill>
              </a:rPr>
              <a:t>bei</a:t>
            </a:r>
            <a:r>
              <a:rPr lang="en-US" dirty="0" smtClean="0">
                <a:solidFill>
                  <a:srgbClr val="0833FF"/>
                </a:solidFill>
              </a:rPr>
              <a:t> insert </a:t>
            </a:r>
            <a:r>
              <a:rPr lang="en-US" dirty="0" err="1" smtClean="0">
                <a:solidFill>
                  <a:srgbClr val="0833FF"/>
                </a:solidFill>
              </a:rPr>
              <a:t>oder</a:t>
            </a:r>
            <a:r>
              <a:rPr lang="en-US" dirty="0" smtClean="0">
                <a:solidFill>
                  <a:srgbClr val="0833FF"/>
                </a:solidFill>
              </a:rPr>
              <a:t> delete</a:t>
            </a:r>
            <a:r>
              <a:rPr lang="en-US" dirty="0" smtClean="0"/>
              <a:t>,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33FF"/>
                </a:solidFill>
              </a:rPr>
              <a:t>Anfragen</a:t>
            </a:r>
            <a:endParaRPr lang="en-US" dirty="0">
              <a:solidFill>
                <a:srgbClr val="0833FF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51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86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 Baum Zeiger auf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Listenelement</a:t>
            </a: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52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Ideen: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 Baum Zeiger auf Listenelemente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Bewege Schlüssel von zugegriffenem Element immer zur Wurzel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None/>
            </a:pPr>
            <a:r>
              <a:rPr lang="en-US"/>
              <a:t>2. Idee: über </a:t>
            </a:r>
            <a:r>
              <a:rPr lang="en-US">
                <a:solidFill>
                  <a:schemeClr val="accent2"/>
                </a:solidFill>
              </a:rPr>
              <a:t>Splay-Operation</a:t>
            </a: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53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54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96802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55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err="1"/>
              <a:t>Bewegung</a:t>
            </a:r>
            <a:r>
              <a:rPr lang="en-US" dirty="0"/>
              <a:t> von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:</a:t>
            </a:r>
          </a:p>
          <a:p>
            <a:pPr marL="609600" indent="-609600">
              <a:buFontTx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3 </a:t>
            </a:r>
            <a:r>
              <a:rPr lang="en-US" dirty="0" err="1"/>
              <a:t>Fällen</a:t>
            </a:r>
            <a:r>
              <a:rPr lang="en-US" dirty="0"/>
              <a:t>.</a:t>
            </a:r>
          </a:p>
          <a:p>
            <a:pPr marL="609600" indent="-609600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1b.  x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Kind der </a:t>
            </a:r>
            <a:r>
              <a:rPr lang="en-US" dirty="0" err="1"/>
              <a:t>Wurzel</a:t>
            </a:r>
            <a:r>
              <a:rPr lang="en-US" dirty="0"/>
              <a:t>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 flipV="1">
            <a:off x="14033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 flipV="1">
            <a:off x="20510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0" name="Oval 18"/>
          <p:cNvSpPr>
            <a:spLocks noChangeArrowheads="1"/>
          </p:cNvSpPr>
          <p:nvPr/>
        </p:nvSpPr>
        <p:spPr bwMode="auto">
          <a:xfrm>
            <a:off x="190658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1546226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32" name="AutoShape 20"/>
          <p:cNvSpPr>
            <a:spLocks noChangeArrowheads="1"/>
          </p:cNvSpPr>
          <p:nvPr/>
        </p:nvSpPr>
        <p:spPr bwMode="auto">
          <a:xfrm>
            <a:off x="1042988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46133" name="AutoShape 21"/>
          <p:cNvSpPr>
            <a:spLocks noChangeArrowheads="1"/>
          </p:cNvSpPr>
          <p:nvPr/>
        </p:nvSpPr>
        <p:spPr bwMode="auto">
          <a:xfrm>
            <a:off x="1763713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34" name="AutoShape 22"/>
          <p:cNvSpPr>
            <a:spLocks noChangeArrowheads="1"/>
          </p:cNvSpPr>
          <p:nvPr/>
        </p:nvSpPr>
        <p:spPr bwMode="auto">
          <a:xfrm>
            <a:off x="2987676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 flipV="1">
            <a:off x="21240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6" name="Line 24"/>
          <p:cNvSpPr>
            <a:spLocks noChangeShapeType="1"/>
          </p:cNvSpPr>
          <p:nvPr/>
        </p:nvSpPr>
        <p:spPr bwMode="auto">
          <a:xfrm flipH="1" flipV="1">
            <a:off x="27717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7" name="Oval 25"/>
          <p:cNvSpPr>
            <a:spLocks noChangeArrowheads="1"/>
          </p:cNvSpPr>
          <p:nvPr/>
        </p:nvSpPr>
        <p:spPr bwMode="auto">
          <a:xfrm>
            <a:off x="2627313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2914651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56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52197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6443663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 flipV="1">
            <a:off x="55800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 flipH="1" flipV="1">
            <a:off x="62277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0" name="Oval 8"/>
          <p:cNvSpPr>
            <a:spLocks noChangeArrowheads="1"/>
          </p:cNvSpPr>
          <p:nvPr/>
        </p:nvSpPr>
        <p:spPr bwMode="auto">
          <a:xfrm>
            <a:off x="6083300" y="4508501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 flipV="1">
            <a:off x="63722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2" name="AutoShape 10"/>
          <p:cNvSpPr>
            <a:spLocks noChangeArrowheads="1"/>
          </p:cNvSpPr>
          <p:nvPr/>
        </p:nvSpPr>
        <p:spPr bwMode="auto">
          <a:xfrm>
            <a:off x="7235825" y="4581526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 flipH="1" flipV="1">
            <a:off x="70199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6875463" y="4005263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5775325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6515100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191109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57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139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58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59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4"/>
            <a:ext cx="3600454" cy="2447926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Realisierung von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Felder</a:t>
            </a:r>
          </a:p>
          <a:p>
            <a:r>
              <a:rPr lang="de-DE" dirty="0" smtClean="0"/>
              <a:t>Listen (ggf. doppelt verkettetet oder sogar zyklisch)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61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884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7220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63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64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8815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65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6965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66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67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splay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(x, T)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parentExists</a:t>
            </a:r>
            <a:r>
              <a:rPr lang="de-DE" dirty="0" smtClean="0">
                <a:solidFill>
                  <a:srgbClr val="3C8C93"/>
                </a:solidFill>
              </a:rPr>
              <a:t>(x, T)</a:t>
            </a:r>
            <a:r>
              <a:rPr lang="de-DE" dirty="0" smtClean="0"/>
              <a:t> </a:t>
            </a:r>
            <a:r>
              <a:rPr lang="de-DE" b="1" dirty="0" smtClean="0"/>
              <a:t>do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/>
              <a:t>// x wandert </a:t>
            </a:r>
            <a:r>
              <a:rPr lang="de-DE" dirty="0" smtClean="0"/>
              <a:t>hoch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i="1" dirty="0" smtClean="0"/>
              <a:t>Wende geeignete </a:t>
            </a:r>
            <a:r>
              <a:rPr lang="de-DE" i="1" dirty="0" err="1" smtClean="0"/>
              <a:t>Splay</a:t>
            </a:r>
            <a:r>
              <a:rPr lang="de-DE" i="1" dirty="0" smtClean="0"/>
              <a:t>-Operation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69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Splay-Operation: Maximal </a:t>
            </a:r>
            <a:r>
              <a:rPr lang="en-US" dirty="0" err="1" smtClean="0"/>
              <a:t>ein</a:t>
            </a:r>
            <a:r>
              <a:rPr lang="en-US" dirty="0" smtClean="0"/>
              <a:t> zig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Beispiele: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Felder: Lineares/Sequentielles Suchen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altLang="de-DE" dirty="0"/>
              <a:t>Datenbestand ist unsortiert</a:t>
            </a:r>
          </a:p>
          <a:p>
            <a:r>
              <a:rPr lang="de-DE" altLang="de-DE" dirty="0"/>
              <a:t>Es wird sequentiell von Anfang bis zum Ende </a:t>
            </a:r>
            <a:r>
              <a:rPr lang="de-DE" altLang="de-DE" dirty="0" smtClean="0"/>
              <a:t>gesucht </a:t>
            </a:r>
            <a:r>
              <a:rPr lang="de-DE" altLang="de-DE" dirty="0"/>
              <a:t>bis der Schlüssel gefunden ist oder das Ende </a:t>
            </a:r>
            <a:r>
              <a:rPr lang="de-DE" altLang="de-DE" dirty="0" smtClean="0"/>
              <a:t>erreicht wird</a:t>
            </a:r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r>
              <a:rPr lang="de-DE" altLang="de-DE" dirty="0"/>
              <a:t>Listen </a:t>
            </a:r>
            <a:r>
              <a:rPr lang="de-DE" altLang="de-DE" dirty="0" smtClean="0"/>
              <a:t>würden in vergleichbarer Weise behandelt</a:t>
            </a:r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304630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 smtClean="0">
                <a:solidFill>
                  <a:srgbClr val="3C8C93"/>
                </a:solidFill>
              </a:rPr>
              <a:t>test</a:t>
            </a:r>
            <a:r>
              <a:rPr lang="de-DE" altLang="de-DE" sz="2400" dirty="0" smtClean="0"/>
              <a:t>(</a:t>
            </a:r>
            <a:r>
              <a:rPr lang="de-DE" altLang="de-DE" sz="2400" dirty="0" err="1" smtClean="0"/>
              <a:t>k</a:t>
            </a:r>
            <a:r>
              <a:rPr lang="de-DE" altLang="de-DE" sz="2400" dirty="0" smtClean="0"/>
              <a:t>, A)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 smtClean="0"/>
              <a:t>   i </a:t>
            </a:r>
            <a:r>
              <a:rPr lang="de-DE" altLang="de-DE" sz="2400" dirty="0"/>
              <a:t>:= 1;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:= </a:t>
            </a:r>
            <a:r>
              <a:rPr lang="de-DE" altLang="de-DE" sz="2400" dirty="0" err="1"/>
              <a:t>length</a:t>
            </a:r>
            <a:r>
              <a:rPr lang="de-DE" altLang="de-DE" sz="2400" dirty="0"/>
              <a:t>(A)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while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i </a:t>
            </a:r>
            <a:r>
              <a:rPr lang="de-DE" altLang="de-DE" sz="2400" dirty="0" smtClean="0"/>
              <a:t>≤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= </a:t>
            </a:r>
            <a:r>
              <a:rPr lang="de-DE" altLang="de-DE" sz="2400" dirty="0" err="1"/>
              <a:t>key</a:t>
            </a:r>
            <a:r>
              <a:rPr lang="de-DE" altLang="de-DE" sz="2400" dirty="0"/>
              <a:t>(A[i])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dirty="0"/>
              <a:t>i := i + 1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return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  <a:p>
            <a:endParaRPr lang="de-DE" sz="2400" dirty="0"/>
          </a:p>
        </p:txBody>
      </p:sp>
      <p:sp>
        <p:nvSpPr>
          <p:cNvPr id="4" name="Rectangle 3"/>
          <p:cNvSpPr/>
          <p:nvPr/>
        </p:nvSpPr>
        <p:spPr>
          <a:xfrm>
            <a:off x="4449479" y="3074184"/>
            <a:ext cx="3290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>
                <a:solidFill>
                  <a:srgbClr val="0833FF"/>
                </a:solidFill>
              </a:rPr>
              <a:t>test</a:t>
            </a:r>
            <a:r>
              <a:rPr lang="de-DE" altLang="de-DE" sz="2400" dirty="0"/>
              <a:t>(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400" dirty="0"/>
              <a:t>)</a:t>
            </a:r>
          </a:p>
          <a:p>
            <a:pPr marL="0" indent="0">
              <a:buNone/>
            </a:pPr>
            <a:r>
              <a:rPr lang="de-DE" altLang="de-DE" sz="2400" b="1" dirty="0"/>
              <a:t>   </a:t>
            </a:r>
            <a:r>
              <a:rPr lang="de-DE" altLang="de-DE" sz="2400" b="1" dirty="0" err="1"/>
              <a:t>for</a:t>
            </a:r>
            <a:r>
              <a:rPr lang="de-DE" altLang="de-DE" sz="2400" b="1" dirty="0"/>
              <a:t> 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(x)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return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910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E16-21D2-8544-8081-81F50549F528}" type="slidenum">
              <a:rPr lang="de-DE"/>
              <a:pPr/>
              <a:t>70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Splay-Operation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search(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)-Operation: </a:t>
            </a:r>
            <a:r>
              <a:rPr lang="en-US" sz="2400" dirty="0"/>
              <a:t>(</a:t>
            </a:r>
            <a:r>
              <a:rPr lang="en-US" sz="2400" dirty="0" err="1"/>
              <a:t>exakte</a:t>
            </a:r>
            <a:r>
              <a:rPr lang="en-US" sz="2400" dirty="0"/>
              <a:t> </a:t>
            </a:r>
            <a:r>
              <a:rPr lang="en-US" sz="2400" dirty="0" err="1"/>
              <a:t>Suche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Laufe</a:t>
            </a:r>
            <a:r>
              <a:rPr lang="en-US" sz="2400" dirty="0"/>
              <a:t> von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startend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unten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bis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</a:t>
            </a:r>
            <a:r>
              <a:rPr lang="en-US" sz="2400" dirty="0" err="1"/>
              <a:t>gefunden</a:t>
            </a:r>
            <a:r>
              <a:rPr lang="en-US" sz="2400" dirty="0"/>
              <a:t> (</a:t>
            </a:r>
            <a:r>
              <a:rPr lang="en-US" sz="2400" dirty="0" err="1"/>
              <a:t>Abkürzung</a:t>
            </a:r>
            <a:r>
              <a:rPr lang="en-US" sz="2400" dirty="0"/>
              <a:t> </a:t>
            </a:r>
            <a:r>
              <a:rPr lang="en-US" sz="2400" dirty="0" err="1"/>
              <a:t>zur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)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 </a:t>
            </a:r>
            <a:r>
              <a:rPr lang="en-US" sz="2400" dirty="0" err="1" smtClean="0"/>
              <a:t>angekommen</a:t>
            </a:r>
            <a:r>
              <a:rPr lang="en-US" sz="2400" dirty="0" smtClean="0"/>
              <a:t> (in </a:t>
            </a:r>
            <a:r>
              <a:rPr lang="en-US" sz="2400" dirty="0" err="1" smtClean="0"/>
              <a:t>diesem</a:t>
            </a:r>
            <a:r>
              <a:rPr lang="en-US" sz="2400" dirty="0" smtClean="0"/>
              <a:t> Fall </a:t>
            </a:r>
            <a:r>
              <a:rPr lang="en-US" sz="2400" dirty="0" err="1" smtClean="0"/>
              <a:t>Schlüssel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vorhanden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k </a:t>
            </a:r>
            <a:r>
              <a:rPr lang="en-US" sz="2400" dirty="0"/>
              <a:t>in Baum: </a:t>
            </a:r>
            <a:r>
              <a:rPr lang="en-US" sz="2400" dirty="0" err="1"/>
              <a:t>rufe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splay(k)</a:t>
            </a:r>
            <a:r>
              <a:rPr lang="en-US" sz="2400" dirty="0"/>
              <a:t> auf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Amortisierte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Analyse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 err="1" smtClean="0"/>
              <a:t>Sei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 von </a:t>
            </a:r>
            <a:r>
              <a:rPr lang="en-US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Splay-</a:t>
            </a:r>
            <a:r>
              <a:rPr lang="en-US" sz="2400" dirty="0" err="1"/>
              <a:t>Operationen</a:t>
            </a:r>
            <a:r>
              <a:rPr lang="en-US" sz="2400" dirty="0"/>
              <a:t> auf </a:t>
            </a:r>
            <a:r>
              <a:rPr lang="en-US" sz="2400" dirty="0" err="1"/>
              <a:t>beliebigem</a:t>
            </a:r>
            <a:r>
              <a:rPr lang="en-US" sz="2400" dirty="0"/>
              <a:t> </a:t>
            </a:r>
            <a:r>
              <a:rPr lang="en-US" sz="2400" dirty="0" err="1"/>
              <a:t>Anfangsbaum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Elementen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hlink"/>
                </a:solidFill>
              </a:rPr>
              <a:t>m&gt;n</a:t>
            </a:r>
            <a:r>
              <a:rPr lang="en-US" sz="2400" dirty="0" smtClean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de-DE" sz="2400" dirty="0">
                <a:solidFill>
                  <a:schemeClr val="hlink"/>
                </a:solidFill>
              </a:rPr>
              <a:t>T(F) ≤ c +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400" baseline="-25000" dirty="0" smtClean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2400" baseline="30000" dirty="0" smtClean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A</a:t>
            </a:r>
            <a:r>
              <a:rPr lang="de-DE" sz="2400" baseline="-25000" dirty="0" err="1">
                <a:solidFill>
                  <a:schemeClr val="hlink"/>
                </a:solidFill>
              </a:rPr>
              <a:t>Op</a:t>
            </a:r>
            <a:r>
              <a:rPr lang="de-DE" sz="2400" baseline="-50000" dirty="0" err="1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(s</a:t>
            </a:r>
            <a:r>
              <a:rPr lang="de-DE" sz="2400" baseline="-25000" dirty="0">
                <a:solidFill>
                  <a:schemeClr val="hlink"/>
                </a:solidFill>
              </a:rPr>
              <a:t>i-1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smtClean="0">
                <a:solidFill>
                  <a:schemeClr val="hlink"/>
                </a:solidFill>
              </a:rPr>
              <a:t>A</a:t>
            </a:r>
            <a:r>
              <a:rPr lang="de-DE" sz="2400" baseline="-25000" dirty="0" smtClean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:= </a:t>
            </a:r>
            <a:r>
              <a:rPr lang="de-DE" sz="2400" dirty="0" smtClean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rgbClr val="FF0000"/>
                </a:solidFill>
              </a:rPr>
              <a:t>(</a:t>
            </a:r>
            <a:r>
              <a:rPr lang="de-DE" sz="2400" dirty="0" err="1">
                <a:solidFill>
                  <a:srgbClr val="FF0000"/>
                </a:solidFill>
              </a:rPr>
              <a:t>s‘</a:t>
            </a:r>
            <a:r>
              <a:rPr lang="de-DE" sz="2400" dirty="0">
                <a:solidFill>
                  <a:srgbClr val="FF0000"/>
                </a:solidFill>
              </a:rPr>
              <a:t>) - 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rgbClr val="FF0000"/>
                </a:solidFill>
              </a:rPr>
              <a:t>(</a:t>
            </a:r>
            <a:r>
              <a:rPr lang="de-DE" sz="2400" dirty="0">
                <a:solidFill>
                  <a:srgbClr val="FF0000"/>
                </a:solidFill>
              </a:rPr>
              <a:t>s) </a:t>
            </a:r>
            <a:r>
              <a:rPr lang="de-DE" sz="2400" dirty="0">
                <a:solidFill>
                  <a:schemeClr val="hlink"/>
                </a:solidFill>
              </a:rPr>
              <a:t>+ T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:= </a:t>
            </a:r>
            <a:r>
              <a:rPr lang="de-DE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sz="2400" dirty="0">
                <a:solidFill>
                  <a:srgbClr val="FF0000"/>
                </a:solidFill>
                <a:latin typeface="Symbol" charset="0"/>
                <a:sym typeface="Symbol" charset="0"/>
              </a:rPr>
              <a:t> 𝜙</a:t>
            </a:r>
            <a:r>
              <a:rPr lang="de-DE" sz="2400" dirty="0" smtClean="0">
                <a:solidFill>
                  <a:srgbClr val="FF0000"/>
                </a:solidFill>
              </a:rPr>
              <a:t>(</a:t>
            </a:r>
            <a:r>
              <a:rPr lang="de-DE" sz="2400" dirty="0">
                <a:solidFill>
                  <a:srgbClr val="FF0000"/>
                </a:solidFill>
              </a:rPr>
              <a:t>s)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+ T</a:t>
            </a:r>
            <a:r>
              <a:rPr lang="de-DE" sz="2400" baseline="-25000" dirty="0">
                <a:solidFill>
                  <a:schemeClr val="hlink"/>
                </a:solidFill>
              </a:rPr>
              <a:t>X</a:t>
            </a:r>
            <a:r>
              <a:rPr lang="de-DE" sz="2400" dirty="0">
                <a:solidFill>
                  <a:schemeClr val="hlink"/>
                </a:solidFill>
              </a:rPr>
              <a:t>(s) </a:t>
            </a:r>
            <a:r>
              <a:rPr lang="de-DE" sz="2400" dirty="0" smtClean="0"/>
              <a:t>für </a:t>
            </a:r>
            <a:r>
              <a:rPr lang="de-DE" sz="2400" dirty="0" smtClean="0">
                <a:solidFill>
                  <a:schemeClr val="hlink"/>
                </a:solidFill>
              </a:rPr>
              <a:t>s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s‘</a:t>
            </a: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1400" dirty="0"/>
              <a:t/>
            </a:r>
            <a:br>
              <a:rPr lang="de-DE" sz="1400" dirty="0"/>
            </a:b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3682" y="54385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7" name="Rechteck 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036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CFA8-C187-DF4E-8C62-1BB2CE9DF14C}" type="slidenum">
              <a:rPr lang="de-DE"/>
              <a:pPr/>
              <a:t>71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accent2"/>
                </a:solidFill>
              </a:rPr>
              <a:t>Gewicht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w(x</a:t>
            </a:r>
            <a:r>
              <a:rPr lang="en-US" sz="2800" dirty="0" smtClean="0">
                <a:solidFill>
                  <a:schemeClr val="hlink"/>
                </a:solidFill>
              </a:rPr>
              <a:t>) </a:t>
            </a:r>
            <a:br>
              <a:rPr lang="en-US" sz="2800" dirty="0" smtClean="0">
                <a:solidFill>
                  <a:schemeClr val="hlink"/>
                </a:solidFill>
              </a:rPr>
            </a:br>
            <a:r>
              <a:rPr lang="en-US" sz="2800" dirty="0" smtClean="0">
                <a:solidFill>
                  <a:schemeClr val="hlink"/>
                </a:solidFill>
              </a:rPr>
              <a:t>relative </a:t>
            </a:r>
            <a:r>
              <a:rPr lang="en-US" sz="2800" dirty="0" err="1" smtClean="0">
                <a:solidFill>
                  <a:schemeClr val="hlink"/>
                </a:solidFill>
              </a:rPr>
              <a:t>Zugriffshäufigkeit</a:t>
            </a:r>
            <a:endParaRPr lang="en-US" sz="2800" dirty="0">
              <a:solidFill>
                <a:schemeClr val="hlink"/>
              </a:solidFill>
            </a:endParaRPr>
          </a:p>
          <a:p>
            <a:r>
              <a:rPr lang="en-US" sz="2800" dirty="0" err="1">
                <a:solidFill>
                  <a:schemeClr val="accent2"/>
                </a:solidFill>
              </a:rPr>
              <a:t>Baumgewicht</a:t>
            </a:r>
            <a:r>
              <a:rPr lang="en-US" sz="2800" dirty="0"/>
              <a:t> von Baum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(x)= </a:t>
            </a:r>
            <a:r>
              <a:rPr lang="en-US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8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baseline="-25000" dirty="0" err="1" smtClean="0">
                <a:solidFill>
                  <a:schemeClr val="hlink"/>
                </a:solidFill>
                <a:sym typeface="Symbol" charset="0"/>
              </a:rPr>
              <a:t>T_x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</a:rPr>
              <a:t>w(y)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Rang</a:t>
            </a:r>
            <a:r>
              <a:rPr lang="en-US" sz="2800" dirty="0"/>
              <a:t> 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r(x) </a:t>
            </a:r>
            <a:r>
              <a:rPr lang="en-US" sz="2800" dirty="0" smtClean="0">
                <a:solidFill>
                  <a:schemeClr val="hlink"/>
                </a:solidFill>
              </a:rPr>
              <a:t>= log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(x)</a:t>
            </a:r>
            <a:r>
              <a:rPr lang="en-US" sz="2800" dirty="0" smtClean="0">
                <a:solidFill>
                  <a:schemeClr val="hlink"/>
                </a:solidFill>
              </a:rPr>
              <a:t>)</a:t>
            </a:r>
            <a:endParaRPr lang="en-US" sz="2800" dirty="0">
              <a:solidFill>
                <a:schemeClr val="hlink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Potential</a:t>
            </a:r>
            <a:r>
              <a:rPr lang="en-US" sz="2800" dirty="0"/>
              <a:t> von Baum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800" dirty="0" smtClean="0">
                <a:solidFill>
                  <a:schemeClr val="hlink"/>
                </a:solidFill>
              </a:rPr>
              <a:t>(</a:t>
            </a:r>
            <a:r>
              <a:rPr lang="en-US" sz="2800" dirty="0">
                <a:solidFill>
                  <a:schemeClr val="hlink"/>
                </a:solidFill>
              </a:rPr>
              <a:t>T) = </a:t>
            </a:r>
            <a:r>
              <a:rPr lang="en-US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en-US" sz="2800" dirty="0">
                <a:solidFill>
                  <a:schemeClr val="hlink"/>
                </a:solidFill>
              </a:rPr>
              <a:t> r(x)</a:t>
            </a:r>
          </a:p>
          <a:p>
            <a:endParaRPr lang="en-US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 “</a:t>
            </a:r>
            <a:r>
              <a:rPr lang="en-US" sz="2800" dirty="0" err="1" smtClean="0">
                <a:solidFill>
                  <a:schemeClr val="accent2"/>
                </a:solidFill>
              </a:rPr>
              <a:t>amortisierte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Splaykosten</a:t>
            </a:r>
            <a:r>
              <a:rPr lang="en-US" sz="2800" dirty="0" smtClean="0">
                <a:solidFill>
                  <a:schemeClr val="accent2"/>
                </a:solidFill>
              </a:rPr>
              <a:t>”:</a:t>
            </a:r>
            <a:r>
              <a:rPr lang="en-US" sz="2800" dirty="0" smtClean="0"/>
              <a:t>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Splay-Baum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u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Knoten</a:t>
            </a:r>
            <a:r>
              <a:rPr lang="en-US" sz="2800" dirty="0"/>
              <a:t> 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Die </a:t>
            </a:r>
            <a:r>
              <a:rPr lang="en-US" sz="2800" dirty="0" err="1"/>
              <a:t>amortisierten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splay</a:t>
            </a:r>
            <a:r>
              <a:rPr lang="en-US" sz="2800" dirty="0">
                <a:solidFill>
                  <a:schemeClr val="hlink"/>
                </a:solidFill>
              </a:rPr>
              <a:t>(x</a:t>
            </a:r>
            <a:r>
              <a:rPr lang="en-US" sz="2800" dirty="0" smtClean="0">
                <a:solidFill>
                  <a:schemeClr val="hlink"/>
                </a:solidFill>
              </a:rPr>
              <a:t>, T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/>
              <a:t>max. </a:t>
            </a:r>
            <a:r>
              <a:rPr lang="en-US" sz="2800" dirty="0">
                <a:solidFill>
                  <a:schemeClr val="hlink"/>
                </a:solidFill>
              </a:rPr>
              <a:t>1+3(r(u)-r(x)).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91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0E6D-742B-CE43-AF60-F22DCAD8B02C}" type="slidenum">
              <a:rPr lang="de-DE"/>
              <a:pPr/>
              <a:t>72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Begründung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/>
              <a:t>Induktion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die </a:t>
            </a:r>
            <a:r>
              <a:rPr lang="en-US" sz="2400" dirty="0" err="1"/>
              <a:t>Folge</a:t>
            </a:r>
            <a:r>
              <a:rPr lang="en-US" sz="2400" dirty="0"/>
              <a:t> der </a:t>
            </a:r>
            <a:r>
              <a:rPr lang="en-US" sz="2400" dirty="0" err="1"/>
              <a:t>Rotationen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/>
              <a:t> : Rang und </a:t>
            </a:r>
            <a:r>
              <a:rPr lang="en-US" sz="2400" dirty="0" err="1"/>
              <a:t>Gewicht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Rotation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r’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’</a:t>
            </a:r>
            <a:r>
              <a:rPr lang="en-US" sz="2400" dirty="0"/>
              <a:t>: Rang und </a:t>
            </a:r>
            <a:r>
              <a:rPr lang="en-US" sz="2400" dirty="0" err="1"/>
              <a:t>Gewicht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Rotation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1. Fall:</a:t>
            </a:r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err="1"/>
              <a:t>Amortisierte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hlink"/>
                </a:solidFill>
              </a:rPr>
              <a:t>   ≤ </a:t>
            </a:r>
            <a:r>
              <a:rPr lang="en-US" sz="2400" dirty="0">
                <a:solidFill>
                  <a:schemeClr val="hlink"/>
                </a:solidFill>
              </a:rPr>
              <a:t>1+r’(x)+r’(y)-r(x)-r(y) </a:t>
            </a:r>
            <a:r>
              <a:rPr lang="en-US" sz="2400" dirty="0" smtClean="0">
                <a:solidFill>
                  <a:schemeClr val="hlink"/>
                </a:solidFill>
              </a:rPr>
              <a:t>≤ </a:t>
            </a:r>
            <a:r>
              <a:rPr lang="en-US" sz="2400" dirty="0">
                <a:solidFill>
                  <a:schemeClr val="hlink"/>
                </a:solidFill>
              </a:rPr>
              <a:t>1+r’(x)-r(x)</a:t>
            </a:r>
            <a:r>
              <a:rPr lang="en-US" sz="2400" dirty="0"/>
              <a:t>   da </a:t>
            </a:r>
            <a:r>
              <a:rPr lang="en-US" sz="2400" dirty="0">
                <a:solidFill>
                  <a:schemeClr val="hlink"/>
                </a:solidFill>
              </a:rPr>
              <a:t>r’(y</a:t>
            </a:r>
            <a:r>
              <a:rPr lang="en-US" sz="2400" dirty="0" smtClean="0">
                <a:solidFill>
                  <a:schemeClr val="hlink"/>
                </a:solidFill>
              </a:rPr>
              <a:t>)≤r(y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  <a:tabLst>
                <a:tab pos="2130425" algn="l"/>
              </a:tabLst>
            </a:pPr>
            <a:r>
              <a:rPr lang="en-US" sz="2400" dirty="0" smtClean="0">
                <a:solidFill>
                  <a:schemeClr val="hlink"/>
                </a:solidFill>
              </a:rPr>
              <a:t>   ≤ </a:t>
            </a:r>
            <a:r>
              <a:rPr lang="en-US" sz="2400" dirty="0">
                <a:solidFill>
                  <a:schemeClr val="hlink"/>
                </a:solidFill>
              </a:rPr>
              <a:t>1+3(r’(x)-r(x))</a:t>
            </a:r>
            <a:r>
              <a:rPr lang="en-US" sz="2400" dirty="0"/>
              <a:t>                                     da </a:t>
            </a:r>
            <a:r>
              <a:rPr lang="en-US" sz="2400" dirty="0">
                <a:solidFill>
                  <a:schemeClr val="hlink"/>
                </a:solidFill>
              </a:rPr>
              <a:t>r’(x</a:t>
            </a:r>
            <a:r>
              <a:rPr lang="en-US" sz="2400" dirty="0" smtClean="0">
                <a:solidFill>
                  <a:schemeClr val="hlink"/>
                </a:solidFill>
              </a:rPr>
              <a:t>)≥r(x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</a:p>
        </p:txBody>
      </p:sp>
      <p:grpSp>
        <p:nvGrpSpPr>
          <p:cNvPr id="358428" name="Group 28"/>
          <p:cNvGrpSpPr>
            <a:grpSpLocks/>
          </p:cNvGrpSpPr>
          <p:nvPr/>
        </p:nvGrpSpPr>
        <p:grpSpPr bwMode="auto">
          <a:xfrm>
            <a:off x="1619250" y="3213100"/>
            <a:ext cx="5184775" cy="1511300"/>
            <a:chOff x="703" y="2341"/>
            <a:chExt cx="4400" cy="1270"/>
          </a:xfrm>
        </p:grpSpPr>
        <p:sp>
          <p:nvSpPr>
            <p:cNvPr id="358404" name="AutoShape 4"/>
            <p:cNvSpPr>
              <a:spLocks noChangeArrowheads="1"/>
            </p:cNvSpPr>
            <p:nvPr/>
          </p:nvSpPr>
          <p:spPr bwMode="auto">
            <a:xfrm>
              <a:off x="703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8405" name="AutoShape 5"/>
            <p:cNvSpPr>
              <a:spLocks noChangeArrowheads="1"/>
            </p:cNvSpPr>
            <p:nvPr/>
          </p:nvSpPr>
          <p:spPr bwMode="auto">
            <a:xfrm>
              <a:off x="1474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8406" name="Line 6"/>
            <p:cNvSpPr>
              <a:spLocks noChangeShapeType="1"/>
            </p:cNvSpPr>
            <p:nvPr/>
          </p:nvSpPr>
          <p:spPr bwMode="auto">
            <a:xfrm flipV="1">
              <a:off x="930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07" name="Line 7"/>
            <p:cNvSpPr>
              <a:spLocks noChangeShapeType="1"/>
            </p:cNvSpPr>
            <p:nvPr/>
          </p:nvSpPr>
          <p:spPr bwMode="auto">
            <a:xfrm flipH="1" flipV="1">
              <a:off x="1338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>
              <a:off x="1247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09" name="Line 9"/>
            <p:cNvSpPr>
              <a:spLocks noChangeShapeType="1"/>
            </p:cNvSpPr>
            <p:nvPr/>
          </p:nvSpPr>
          <p:spPr bwMode="auto">
            <a:xfrm flipV="1">
              <a:off x="1429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0" name="AutoShape 10"/>
            <p:cNvSpPr>
              <a:spLocks noChangeArrowheads="1"/>
            </p:cNvSpPr>
            <p:nvPr/>
          </p:nvSpPr>
          <p:spPr bwMode="auto">
            <a:xfrm>
              <a:off x="1973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8411" name="Line 11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2" name="Oval 12"/>
            <p:cNvSpPr>
              <a:spLocks noChangeArrowheads="1"/>
            </p:cNvSpPr>
            <p:nvPr/>
          </p:nvSpPr>
          <p:spPr bwMode="auto">
            <a:xfrm>
              <a:off x="1746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13" name="Line 13"/>
            <p:cNvSpPr>
              <a:spLocks noChangeShapeType="1"/>
            </p:cNvSpPr>
            <p:nvPr/>
          </p:nvSpPr>
          <p:spPr bwMode="auto">
            <a:xfrm>
              <a:off x="2608" y="2976"/>
              <a:ext cx="5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4" name="Text Box 14"/>
            <p:cNvSpPr txBox="1">
              <a:spLocks noChangeArrowheads="1"/>
            </p:cNvSpPr>
            <p:nvPr/>
          </p:nvSpPr>
          <p:spPr bwMode="auto">
            <a:xfrm>
              <a:off x="1053" y="2671"/>
              <a:ext cx="2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8415" name="Text Box 15"/>
            <p:cNvSpPr txBox="1">
              <a:spLocks noChangeArrowheads="1"/>
            </p:cNvSpPr>
            <p:nvPr/>
          </p:nvSpPr>
          <p:spPr bwMode="auto">
            <a:xfrm>
              <a:off x="1519" y="2386"/>
              <a:ext cx="28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8416" name="Line 16"/>
            <p:cNvSpPr>
              <a:spLocks noChangeShapeType="1"/>
            </p:cNvSpPr>
            <p:nvPr/>
          </p:nvSpPr>
          <p:spPr bwMode="auto">
            <a:xfrm flipV="1">
              <a:off x="3606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7" name="Line 17"/>
            <p:cNvSpPr>
              <a:spLocks noChangeShapeType="1"/>
            </p:cNvSpPr>
            <p:nvPr/>
          </p:nvSpPr>
          <p:spPr bwMode="auto">
            <a:xfrm flipH="1" flipV="1">
              <a:off x="4014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18" name="Oval 18"/>
            <p:cNvSpPr>
              <a:spLocks noChangeArrowheads="1"/>
            </p:cNvSpPr>
            <p:nvPr/>
          </p:nvSpPr>
          <p:spPr bwMode="auto">
            <a:xfrm>
              <a:off x="3923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19" name="Text Box 19"/>
            <p:cNvSpPr txBox="1">
              <a:spLocks noChangeArrowheads="1"/>
            </p:cNvSpPr>
            <p:nvPr/>
          </p:nvSpPr>
          <p:spPr bwMode="auto">
            <a:xfrm>
              <a:off x="3697" y="2341"/>
              <a:ext cx="28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8420" name="AutoShape 20"/>
            <p:cNvSpPr>
              <a:spLocks noChangeArrowheads="1"/>
            </p:cNvSpPr>
            <p:nvPr/>
          </p:nvSpPr>
          <p:spPr bwMode="auto">
            <a:xfrm>
              <a:off x="3379" y="28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8421" name="AutoShape 21"/>
            <p:cNvSpPr>
              <a:spLocks noChangeArrowheads="1"/>
            </p:cNvSpPr>
            <p:nvPr/>
          </p:nvSpPr>
          <p:spPr bwMode="auto">
            <a:xfrm>
              <a:off x="3833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8422" name="AutoShape 22"/>
            <p:cNvSpPr>
              <a:spLocks noChangeArrowheads="1"/>
            </p:cNvSpPr>
            <p:nvPr/>
          </p:nvSpPr>
          <p:spPr bwMode="auto">
            <a:xfrm>
              <a:off x="4604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8423" name="Line 23"/>
            <p:cNvSpPr>
              <a:spLocks noChangeShapeType="1"/>
            </p:cNvSpPr>
            <p:nvPr/>
          </p:nvSpPr>
          <p:spPr bwMode="auto">
            <a:xfrm flipV="1">
              <a:off x="4060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24" name="Line 24"/>
            <p:cNvSpPr>
              <a:spLocks noChangeShapeType="1"/>
            </p:cNvSpPr>
            <p:nvPr/>
          </p:nvSpPr>
          <p:spPr bwMode="auto">
            <a:xfrm flipH="1" flipV="1">
              <a:off x="4468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425" name="Oval 25"/>
            <p:cNvSpPr>
              <a:spLocks noChangeArrowheads="1"/>
            </p:cNvSpPr>
            <p:nvPr/>
          </p:nvSpPr>
          <p:spPr bwMode="auto">
            <a:xfrm>
              <a:off x="4377" y="279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26" name="Text Box 26"/>
            <p:cNvSpPr txBox="1">
              <a:spLocks noChangeArrowheads="1"/>
            </p:cNvSpPr>
            <p:nvPr/>
          </p:nvSpPr>
          <p:spPr bwMode="auto">
            <a:xfrm>
              <a:off x="4557" y="2659"/>
              <a:ext cx="28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8427" name="Text Box 27"/>
            <p:cNvSpPr txBox="1">
              <a:spLocks noChangeArrowheads="1"/>
            </p:cNvSpPr>
            <p:nvPr/>
          </p:nvSpPr>
          <p:spPr bwMode="auto">
            <a:xfrm>
              <a:off x="2652" y="2568"/>
              <a:ext cx="4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</a:t>
              </a:r>
            </a:p>
          </p:txBody>
        </p:sp>
      </p:grp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971550" y="5229225"/>
            <a:ext cx="215900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1258888" y="5229225"/>
            <a:ext cx="230505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72634" y="4076700"/>
            <a:ext cx="1547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Laufzeit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(# </a:t>
            </a:r>
            <a:r>
              <a:rPr lang="en-US" dirty="0" err="1" smtClean="0">
                <a:solidFill>
                  <a:srgbClr val="FF0000"/>
                </a:solidFill>
              </a:rPr>
              <a:t>Rotationen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3059113" y="5805488"/>
            <a:ext cx="1789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Änderung</a:t>
            </a:r>
            <a:r>
              <a:rPr lang="en-US" dirty="0">
                <a:solidFill>
                  <a:srgbClr val="FF0000"/>
                </a:solidFill>
              </a:rPr>
              <a:t> von </a:t>
            </a:r>
            <a:r>
              <a:rPr lang="en-US" dirty="0" smtClean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endParaRPr lang="en-US" dirty="0">
              <a:solidFill>
                <a:srgbClr val="FF0000"/>
              </a:solidFill>
              <a:latin typeface="Symbol" charset="0"/>
              <a:sym typeface="Symbol" charset="0"/>
            </a:endParaRPr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755650" y="4724400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 flipH="1" flipV="1">
            <a:off x="3563938" y="5589588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391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9" grpId="0" animBg="1"/>
      <p:bldP spid="358430" grpId="0" animBg="1"/>
      <p:bldP spid="358431" grpId="0"/>
      <p:bldP spid="358432" grpId="0"/>
      <p:bldP spid="358433" grpId="0" animBg="1"/>
      <p:bldP spid="3584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04CF-0E6C-C946-A849-EED856DC36EE}" type="slidenum">
              <a:rPr lang="de-DE"/>
              <a:pPr/>
              <a:t>73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2+r’(x)+r’(y)+r’(z)-r(x)-r(y)-r(z)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= </a:t>
            </a:r>
            <a:r>
              <a:rPr lang="en-US" sz="2800" dirty="0">
                <a:solidFill>
                  <a:schemeClr val="hlink"/>
                </a:solidFill>
              </a:rPr>
              <a:t>2+r’(y)+r’(z)-r(x)-r(y)</a:t>
            </a:r>
            <a:r>
              <a:rPr lang="en-US" sz="2800" dirty="0"/>
              <a:t>      da </a:t>
            </a:r>
            <a:r>
              <a:rPr lang="en-US" sz="2800" dirty="0">
                <a:solidFill>
                  <a:schemeClr val="hlink"/>
                </a:solidFill>
              </a:rPr>
              <a:t>r’(x)=r(z)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2+r’(x)+r’(z)-2r(x)</a:t>
            </a:r>
            <a:r>
              <a:rPr lang="en-US" sz="2800" dirty="0"/>
              <a:t>   da </a:t>
            </a:r>
            <a:r>
              <a:rPr lang="en-US" sz="2800" dirty="0">
                <a:solidFill>
                  <a:schemeClr val="hlink"/>
                </a:solidFill>
              </a:rPr>
              <a:t>r’(x</a:t>
            </a:r>
            <a:r>
              <a:rPr lang="en-US" sz="2800" dirty="0" smtClean="0">
                <a:solidFill>
                  <a:schemeClr val="hlink"/>
                </a:solidFill>
              </a:rPr>
              <a:t>)≥r</a:t>
            </a:r>
            <a:r>
              <a:rPr lang="en-US" sz="2800" dirty="0">
                <a:solidFill>
                  <a:schemeClr val="hlink"/>
                </a:solidFill>
              </a:rPr>
              <a:t>’(y)</a:t>
            </a:r>
            <a:r>
              <a:rPr lang="en-US" sz="2800" dirty="0"/>
              <a:t> und </a:t>
            </a:r>
            <a:r>
              <a:rPr lang="en-US" sz="2800" dirty="0">
                <a:solidFill>
                  <a:schemeClr val="hlink"/>
                </a:solidFill>
              </a:rPr>
              <a:t>r(y</a:t>
            </a:r>
            <a:r>
              <a:rPr lang="en-US" sz="2800" dirty="0" smtClean="0">
                <a:solidFill>
                  <a:schemeClr val="hlink"/>
                </a:solidFill>
              </a:rPr>
              <a:t>)≥r(x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</a:p>
        </p:txBody>
      </p:sp>
      <p:grpSp>
        <p:nvGrpSpPr>
          <p:cNvPr id="359462" name="Group 38"/>
          <p:cNvGrpSpPr>
            <a:grpSpLocks/>
          </p:cNvGrpSpPr>
          <p:nvPr/>
        </p:nvGrpSpPr>
        <p:grpSpPr bwMode="auto">
          <a:xfrm>
            <a:off x="827088" y="1773238"/>
            <a:ext cx="7453312" cy="2016125"/>
            <a:chOff x="250" y="2024"/>
            <a:chExt cx="5352" cy="1588"/>
          </a:xfrm>
        </p:grpSpPr>
        <p:sp>
          <p:nvSpPr>
            <p:cNvPr id="359428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59429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9430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1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2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33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4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9435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6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38" name="Text Box 14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9439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9440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1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2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43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59444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9445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59447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8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49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50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59451" name="Text Box 27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59452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3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59454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5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56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59457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8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459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460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59461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40" name="Rechteck 3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2" name="Rectangle 1"/>
          <p:cNvSpPr/>
          <p:nvPr/>
        </p:nvSpPr>
        <p:spPr>
          <a:xfrm>
            <a:off x="1314506" y="4941168"/>
            <a:ext cx="648961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58386" y="4941168"/>
            <a:ext cx="1121525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C12A-33B2-8C4C-955A-4DD096D7AD6D}" type="slidenum">
              <a:rPr lang="de-DE"/>
              <a:pPr/>
              <a:t>74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485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rgbClr val="0000FF"/>
                </a:solidFill>
              </a:rPr>
              <a:t>Behauptung</a:t>
            </a:r>
            <a:r>
              <a:rPr lang="en-US" sz="2800" dirty="0"/>
              <a:t>: </a:t>
            </a:r>
            <a:r>
              <a:rPr lang="en-US" sz="2800" dirty="0" err="1"/>
              <a:t>Es</a:t>
            </a:r>
            <a:r>
              <a:rPr lang="en-US" sz="2800" dirty="0"/>
              <a:t> gilt, </a:t>
            </a:r>
            <a:r>
              <a:rPr lang="en-US" sz="2800" dirty="0" err="1"/>
              <a:t>dass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       </a:t>
            </a:r>
            <a:r>
              <a:rPr lang="en-US" sz="2800" dirty="0">
                <a:solidFill>
                  <a:schemeClr val="hlink"/>
                </a:solidFill>
              </a:rPr>
              <a:t>2+r’(x)+r’(z)-2r(x)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3(r’(x)-r(x))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d.h</a:t>
            </a:r>
            <a:r>
              <a:rPr lang="en-US" sz="2800" dirty="0"/>
              <a:t>.</a:t>
            </a: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                    </a:t>
            </a:r>
            <a:r>
              <a:rPr lang="en-US" sz="2800" dirty="0">
                <a:solidFill>
                  <a:schemeClr val="hlink"/>
                </a:solidFill>
              </a:rPr>
              <a:t>r(x)+r’(z)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2(r’(x)-1)</a:t>
            </a:r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827088" y="1773238"/>
            <a:ext cx="7453312" cy="2016125"/>
            <a:chOff x="250" y="2024"/>
            <a:chExt cx="5352" cy="158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55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6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7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58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60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1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2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3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64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6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67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0469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0470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0471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2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3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4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75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78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0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1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0482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3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85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0486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0487" name="Oval 39"/>
          <p:cNvSpPr>
            <a:spLocks noChangeArrowheads="1"/>
          </p:cNvSpPr>
          <p:nvPr/>
        </p:nvSpPr>
        <p:spPr bwMode="auto">
          <a:xfrm>
            <a:off x="468313" y="2636838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88" name="Text Box 40"/>
          <p:cNvSpPr txBox="1">
            <a:spLocks noChangeArrowheads="1"/>
          </p:cNvSpPr>
          <p:nvPr/>
        </p:nvSpPr>
        <p:spPr bwMode="auto">
          <a:xfrm>
            <a:off x="395288" y="22764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0489" name="Oval 41"/>
          <p:cNvSpPr>
            <a:spLocks noChangeArrowheads="1"/>
          </p:cNvSpPr>
          <p:nvPr/>
        </p:nvSpPr>
        <p:spPr bwMode="auto">
          <a:xfrm>
            <a:off x="6227763" y="2708275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8101013" y="4149725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0491" name="Oval 43"/>
          <p:cNvSpPr>
            <a:spLocks noChangeArrowheads="1"/>
          </p:cNvSpPr>
          <p:nvPr/>
        </p:nvSpPr>
        <p:spPr bwMode="auto">
          <a:xfrm>
            <a:off x="5003800" y="1700213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92" name="Text Box 44"/>
          <p:cNvSpPr txBox="1">
            <a:spLocks noChangeArrowheads="1"/>
          </p:cNvSpPr>
          <p:nvPr/>
        </p:nvSpPr>
        <p:spPr bwMode="auto">
          <a:xfrm>
            <a:off x="7956550" y="1557338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6" name="Rechteck 4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435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7" grpId="0" animBg="1"/>
      <p:bldP spid="360488" grpId="0"/>
      <p:bldP spid="360489" grpId="0" animBg="1"/>
      <p:bldP spid="360490" grpId="0"/>
      <p:bldP spid="360491" grpId="0" animBg="1"/>
      <p:bldP spid="36049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6397-5C2A-6545-BC0B-892930F560CA}" type="slidenum">
              <a:rPr lang="de-DE"/>
              <a:pPr/>
              <a:t>75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0000FF"/>
                </a:solidFill>
              </a:rPr>
              <a:t>Behauptung</a:t>
            </a:r>
            <a:r>
              <a:rPr lang="en-US" sz="2400" dirty="0"/>
              <a:t>: </a:t>
            </a:r>
            <a:r>
              <a:rPr lang="en-US" sz="2400" dirty="0" err="1"/>
              <a:t>Es</a:t>
            </a:r>
            <a:r>
              <a:rPr lang="en-US" sz="2400" dirty="0"/>
              <a:t> gilt, </a:t>
            </a:r>
            <a:r>
              <a:rPr lang="en-US" sz="2400" dirty="0" err="1"/>
              <a:t>dass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                      r(x)+r’(z) ≤ 2(r’(x)-1)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Abschätzung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r(x)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=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</a:t>
            </a:r>
            <a:r>
              <a:rPr lang="en-US" sz="2400" dirty="0" err="1" smtClean="0">
                <a:solidFill>
                  <a:schemeClr val="hlink"/>
                </a:solidFill>
              </a:rPr>
              <a:t>tw</a:t>
            </a:r>
            <a:r>
              <a:rPr lang="en-US" sz="2400" dirty="0" smtClean="0">
                <a:solidFill>
                  <a:schemeClr val="hlink"/>
                </a:solidFill>
              </a:rPr>
              <a:t>(x)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r’(z)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=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</a:t>
            </a:r>
            <a:r>
              <a:rPr lang="en-US" sz="2400" dirty="0" err="1" smtClean="0">
                <a:solidFill>
                  <a:schemeClr val="hlink"/>
                </a:solidFill>
              </a:rPr>
              <a:t>tw</a:t>
            </a:r>
            <a:r>
              <a:rPr lang="en-US" sz="2400" dirty="0" smtClean="0">
                <a:solidFill>
                  <a:schemeClr val="hlink"/>
                </a:solidFill>
              </a:rPr>
              <a:t>(z)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r’(x) ≤ log 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Betrachte</a:t>
            </a:r>
            <a:r>
              <a:rPr lang="en-US" sz="2400" dirty="0"/>
              <a:t> 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wollen</a:t>
            </a:r>
            <a:r>
              <a:rPr lang="en-US" sz="2400" dirty="0" smtClean="0"/>
              <a:t> </a:t>
            </a:r>
            <a:r>
              <a:rPr lang="en-US" sz="2400" dirty="0" err="1" smtClean="0"/>
              <a:t>zeigen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</a:rPr>
              <a:t>≤ </a:t>
            </a:r>
            <a:r>
              <a:rPr lang="en-US" sz="2400" dirty="0">
                <a:solidFill>
                  <a:schemeClr val="hlink"/>
                </a:solidFill>
              </a:rPr>
              <a:t>-2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361476" name="Group 4"/>
          <p:cNvGrpSpPr>
            <a:grpSpLocks/>
          </p:cNvGrpSpPr>
          <p:nvPr/>
        </p:nvGrpSpPr>
        <p:grpSpPr bwMode="auto">
          <a:xfrm>
            <a:off x="827088" y="1700213"/>
            <a:ext cx="7453312" cy="2016125"/>
            <a:chOff x="250" y="2024"/>
            <a:chExt cx="5352" cy="1588"/>
          </a:xfrm>
        </p:grpSpPr>
        <p:sp>
          <p:nvSpPr>
            <p:cNvPr id="361477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1478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1479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0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1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82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3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1484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5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86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87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1488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1489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0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1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92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1493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1494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1495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1496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7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498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499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1500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1501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2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1503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4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505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1506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7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1508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1509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1510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1511" name="Oval 39"/>
          <p:cNvSpPr>
            <a:spLocks noChangeArrowheads="1"/>
          </p:cNvSpPr>
          <p:nvPr/>
        </p:nvSpPr>
        <p:spPr bwMode="auto">
          <a:xfrm>
            <a:off x="468313" y="2563813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512" name="Text Box 40"/>
          <p:cNvSpPr txBox="1">
            <a:spLocks noChangeArrowheads="1"/>
          </p:cNvSpPr>
          <p:nvPr/>
        </p:nvSpPr>
        <p:spPr bwMode="auto">
          <a:xfrm>
            <a:off x="395288" y="22034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1513" name="Oval 41"/>
          <p:cNvSpPr>
            <a:spLocks noChangeArrowheads="1"/>
          </p:cNvSpPr>
          <p:nvPr/>
        </p:nvSpPr>
        <p:spPr bwMode="auto">
          <a:xfrm>
            <a:off x="6227763" y="2635250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514" name="Text Box 42"/>
          <p:cNvSpPr txBox="1">
            <a:spLocks noChangeArrowheads="1"/>
          </p:cNvSpPr>
          <p:nvPr/>
        </p:nvSpPr>
        <p:spPr bwMode="auto">
          <a:xfrm>
            <a:off x="8101013" y="40767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1515" name="Oval 43"/>
          <p:cNvSpPr>
            <a:spLocks noChangeArrowheads="1"/>
          </p:cNvSpPr>
          <p:nvPr/>
        </p:nvSpPr>
        <p:spPr bwMode="auto">
          <a:xfrm>
            <a:off x="5003800" y="1627188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516" name="Text Box 44"/>
          <p:cNvSpPr txBox="1">
            <a:spLocks noChangeArrowheads="1"/>
          </p:cNvSpPr>
          <p:nvPr/>
        </p:nvSpPr>
        <p:spPr bwMode="auto">
          <a:xfrm>
            <a:off x="7956550" y="148431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6" name="Rechteck 4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421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E9E-B15E-E846-827B-9C28AD82F84D}" type="slidenum">
              <a:rPr lang="de-DE"/>
              <a:pPr/>
              <a:t>76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Behauptung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</a:t>
            </a:r>
            <a:r>
              <a:rPr lang="en-US" sz="2400" dirty="0"/>
              <a:t> hat in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Bereich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&lt;=1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Punkt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(½,½)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Maximum.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Begründung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Da die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hlink"/>
                </a:solidFill>
              </a:rPr>
              <a:t>log</a:t>
            </a:r>
            <a:r>
              <a:rPr lang="en-US" sz="2400" dirty="0" smtClean="0"/>
              <a:t> </a:t>
            </a:r>
            <a:r>
              <a:rPr lang="en-US" sz="2400" dirty="0" err="1"/>
              <a:t>streng</a:t>
            </a:r>
            <a:r>
              <a:rPr lang="en-US" sz="2400" dirty="0"/>
              <a:t> </a:t>
            </a:r>
            <a:r>
              <a:rPr lang="en-US" sz="2400" dirty="0" err="1"/>
              <a:t>monoton</a:t>
            </a:r>
            <a:r>
              <a:rPr lang="en-US" sz="2400" dirty="0"/>
              <a:t> </a:t>
            </a:r>
            <a:r>
              <a:rPr lang="en-US" sz="2400" dirty="0" err="1"/>
              <a:t>wachsend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,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das Maximum </a:t>
            </a:r>
            <a:r>
              <a:rPr lang="en-US" sz="2400" dirty="0" err="1"/>
              <a:t>nur</a:t>
            </a:r>
            <a:r>
              <a:rPr lang="en-US" sz="2400" dirty="0"/>
              <a:t>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Geradensegment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=1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</a:t>
            </a:r>
            <a:r>
              <a:rPr lang="en-US" sz="2400" dirty="0"/>
              <a:t>, </a:t>
            </a:r>
            <a:r>
              <a:rPr lang="en-US" sz="2400" dirty="0" err="1"/>
              <a:t>befinden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Neues</a:t>
            </a:r>
            <a:r>
              <a:rPr lang="en-US" sz="2400" dirty="0"/>
              <a:t> </a:t>
            </a:r>
            <a:r>
              <a:rPr lang="en-US" sz="2400" dirty="0" err="1"/>
              <a:t>Maximierungsproblem</a:t>
            </a:r>
            <a:r>
              <a:rPr lang="en-US" sz="2400" dirty="0"/>
              <a:t>: </a:t>
            </a:r>
            <a:r>
              <a:rPr lang="en-US" sz="2400" dirty="0" err="1"/>
              <a:t>betrachte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hlink"/>
                </a:solidFill>
              </a:rPr>
              <a:t>g(x) = log x + log (1-x)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Einzige</a:t>
            </a:r>
            <a:r>
              <a:rPr lang="en-US" sz="2400" dirty="0"/>
              <a:t> </a:t>
            </a:r>
            <a:r>
              <a:rPr lang="en-US" sz="2400" dirty="0" err="1"/>
              <a:t>Nullstelle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g’(x) = 1/x - 1/(1-x)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x=1/2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g’’(x)= -(1/x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 + 1/(1-x)</a:t>
            </a:r>
            <a:r>
              <a:rPr lang="en-US" sz="2400" baseline="30000" dirty="0">
                <a:solidFill>
                  <a:schemeClr val="hlink"/>
                </a:solidFill>
              </a:rPr>
              <a:t>2</a:t>
            </a:r>
            <a:r>
              <a:rPr lang="en-US" sz="2400" dirty="0">
                <a:solidFill>
                  <a:schemeClr val="hlink"/>
                </a:solidFill>
              </a:rPr>
              <a:t>))</a:t>
            </a:r>
            <a:r>
              <a:rPr lang="en-US" sz="2400" dirty="0"/>
              <a:t> gilt </a:t>
            </a:r>
            <a:r>
              <a:rPr lang="en-US" sz="2400" dirty="0">
                <a:solidFill>
                  <a:schemeClr val="hlink"/>
                </a:solidFill>
              </a:rPr>
              <a:t>g’’(1/2) &lt; 0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hat </a:t>
            </a:r>
            <a:r>
              <a:rPr lang="en-US" sz="2400" dirty="0" err="1"/>
              <a:t>Funktion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f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Punkt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(½,½)</a:t>
            </a:r>
            <a:r>
              <a:rPr lang="en-US" sz="2400" dirty="0"/>
              <a:t> </a:t>
            </a:r>
            <a:r>
              <a:rPr lang="en-US" sz="2400" dirty="0" err="1"/>
              <a:t>ihr</a:t>
            </a:r>
            <a:r>
              <a:rPr lang="en-US" sz="2400" dirty="0"/>
              <a:t> Maximum.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7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DDD-4FB3-924C-A237-0801026D87D3}" type="slidenum">
              <a:rPr lang="de-DE"/>
              <a:pPr/>
              <a:t>77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2. Fall: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Behauptung</a:t>
            </a:r>
            <a:r>
              <a:rPr lang="en-US" sz="2400" dirty="0"/>
              <a:t>: </a:t>
            </a:r>
            <a:r>
              <a:rPr lang="en-US" sz="2400" dirty="0" err="1"/>
              <a:t>Es</a:t>
            </a:r>
            <a:r>
              <a:rPr lang="en-US" sz="2400" dirty="0"/>
              <a:t> gilt, </a:t>
            </a:r>
            <a:r>
              <a:rPr lang="en-US" sz="2400" dirty="0" err="1"/>
              <a:t>dass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hlink"/>
                </a:solidFill>
              </a:rPr>
              <a:t>                      r(x)+r’(z) </a:t>
            </a:r>
            <a:r>
              <a:rPr lang="en-US" sz="2400" dirty="0" smtClean="0">
                <a:solidFill>
                  <a:schemeClr val="hlink"/>
                </a:solidFill>
              </a:rPr>
              <a:t>≤ </a:t>
            </a:r>
            <a:r>
              <a:rPr lang="en-US" sz="2400" dirty="0">
                <a:solidFill>
                  <a:schemeClr val="hlink"/>
                </a:solidFill>
              </a:rPr>
              <a:t>2(r’(x)-1)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Abschätzung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r(x)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=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</a:t>
            </a:r>
            <a:r>
              <a:rPr lang="en-US" sz="2400" dirty="0" err="1" smtClean="0">
                <a:solidFill>
                  <a:schemeClr val="hlink"/>
                </a:solidFill>
              </a:rPr>
              <a:t>tw</a:t>
            </a:r>
            <a:r>
              <a:rPr lang="en-US" sz="2400" dirty="0" smtClean="0">
                <a:solidFill>
                  <a:schemeClr val="hlink"/>
                </a:solidFill>
              </a:rPr>
              <a:t>(x)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r’(z)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=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</a:t>
            </a:r>
            <a:r>
              <a:rPr lang="en-US" sz="2400" dirty="0" err="1" smtClean="0">
                <a:solidFill>
                  <a:schemeClr val="hlink"/>
                </a:solidFill>
              </a:rPr>
              <a:t>tw</a:t>
            </a:r>
            <a:r>
              <a:rPr lang="en-US" sz="2400" dirty="0" smtClean="0">
                <a:solidFill>
                  <a:schemeClr val="hlink"/>
                </a:solidFill>
              </a:rPr>
              <a:t>(z)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r’(x) ≤ log 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Da  </a:t>
            </a:r>
            <a:r>
              <a:rPr lang="en-US" sz="2400" dirty="0">
                <a:solidFill>
                  <a:schemeClr val="hlink"/>
                </a:solidFill>
              </a:rPr>
              <a:t>f(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)=log x + log y &lt; -2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x,y</a:t>
            </a:r>
            <a:r>
              <a:rPr lang="en-US" sz="2400" dirty="0">
                <a:solidFill>
                  <a:schemeClr val="hlink"/>
                </a:solidFill>
              </a:rPr>
              <a:t>&gt;0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x+y</a:t>
            </a:r>
            <a:r>
              <a:rPr lang="en-US" sz="2400" dirty="0">
                <a:solidFill>
                  <a:schemeClr val="hlink"/>
                </a:solidFill>
              </a:rPr>
              <a:t>&lt;1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/>
              <a:t>Behauptung</a:t>
            </a:r>
            <a:r>
              <a:rPr lang="en-US" sz="2400" dirty="0"/>
              <a:t> </a:t>
            </a:r>
            <a:r>
              <a:rPr lang="en-US" sz="2400" dirty="0" smtClean="0"/>
              <a:t>also </a:t>
            </a:r>
            <a:r>
              <a:rPr lang="en-US" sz="2400" dirty="0" err="1"/>
              <a:t>korrekt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363524" name="Group 4"/>
          <p:cNvGrpSpPr>
            <a:grpSpLocks/>
          </p:cNvGrpSpPr>
          <p:nvPr/>
        </p:nvGrpSpPr>
        <p:grpSpPr bwMode="auto">
          <a:xfrm>
            <a:off x="827088" y="1700213"/>
            <a:ext cx="7453312" cy="2016125"/>
            <a:chOff x="250" y="2024"/>
            <a:chExt cx="5352" cy="1588"/>
          </a:xfrm>
        </p:grpSpPr>
        <p:sp>
          <p:nvSpPr>
            <p:cNvPr id="363525" name="AutoShape 5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3526" name="AutoShape 6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3527" name="Line 7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29" name="Oval 9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30" name="Line 10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1" name="AutoShape 11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3532" name="Line 12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3" name="Oval 13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2653" y="3203"/>
              <a:ext cx="59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5" name="Text Box 15"/>
            <p:cNvSpPr txBox="1">
              <a:spLocks noChangeArrowheads="1"/>
            </p:cNvSpPr>
            <p:nvPr/>
          </p:nvSpPr>
          <p:spPr bwMode="auto">
            <a:xfrm>
              <a:off x="600" y="2670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3536" name="Text Box 16"/>
            <p:cNvSpPr txBox="1">
              <a:spLocks noChangeArrowheads="1"/>
            </p:cNvSpPr>
            <p:nvPr/>
          </p:nvSpPr>
          <p:spPr bwMode="auto">
            <a:xfrm>
              <a:off x="1066" y="2387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8" name="Line 18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39" name="Oval 19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40" name="Text Box 20"/>
            <p:cNvSpPr txBox="1">
              <a:spLocks noChangeArrowheads="1"/>
            </p:cNvSpPr>
            <p:nvPr/>
          </p:nvSpPr>
          <p:spPr bwMode="auto">
            <a:xfrm>
              <a:off x="4649" y="2342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3541" name="AutoShape 21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3542" name="AutoShape 22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3543" name="AutoShape 23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3544" name="Line 24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45" name="Line 25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46" name="Oval 26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47" name="Text Box 27"/>
            <p:cNvSpPr txBox="1">
              <a:spLocks noChangeArrowheads="1"/>
            </p:cNvSpPr>
            <p:nvPr/>
          </p:nvSpPr>
          <p:spPr bwMode="auto">
            <a:xfrm>
              <a:off x="5057" y="2705"/>
              <a:ext cx="242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3548" name="Text Box 28"/>
            <p:cNvSpPr txBox="1">
              <a:spLocks noChangeArrowheads="1"/>
            </p:cNvSpPr>
            <p:nvPr/>
          </p:nvSpPr>
          <p:spPr bwMode="auto">
            <a:xfrm>
              <a:off x="2609" y="2841"/>
              <a:ext cx="7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zig-zig</a:t>
              </a:r>
            </a:p>
          </p:txBody>
        </p:sp>
        <p:sp>
          <p:nvSpPr>
            <p:cNvPr id="363549" name="Line 29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0" name="AutoShape 30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3551" name="Line 31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2" name="Oval 32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53" name="Text Box 33"/>
            <p:cNvSpPr txBox="1">
              <a:spLocks noChangeArrowheads="1"/>
            </p:cNvSpPr>
            <p:nvPr/>
          </p:nvSpPr>
          <p:spPr bwMode="auto">
            <a:xfrm>
              <a:off x="1565" y="2069"/>
              <a:ext cx="24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3554" name="Line 34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5" name="Line 35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3556" name="Oval 36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3557" name="Text Box 37"/>
            <p:cNvSpPr txBox="1">
              <a:spLocks noChangeArrowheads="1"/>
            </p:cNvSpPr>
            <p:nvPr/>
          </p:nvSpPr>
          <p:spPr bwMode="auto">
            <a:xfrm>
              <a:off x="4150" y="2024"/>
              <a:ext cx="24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3558" name="AutoShape 38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363559" name="Oval 39"/>
          <p:cNvSpPr>
            <a:spLocks noChangeArrowheads="1"/>
          </p:cNvSpPr>
          <p:nvPr/>
        </p:nvSpPr>
        <p:spPr bwMode="auto">
          <a:xfrm>
            <a:off x="468313" y="2563813"/>
            <a:ext cx="244792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0" name="Text Box 40"/>
          <p:cNvSpPr txBox="1">
            <a:spLocks noChangeArrowheads="1"/>
          </p:cNvSpPr>
          <p:nvPr/>
        </p:nvSpPr>
        <p:spPr bwMode="auto">
          <a:xfrm>
            <a:off x="395288" y="22034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r(x)</a:t>
            </a:r>
          </a:p>
        </p:txBody>
      </p:sp>
      <p:sp>
        <p:nvSpPr>
          <p:cNvPr id="363561" name="Oval 41"/>
          <p:cNvSpPr>
            <a:spLocks noChangeArrowheads="1"/>
          </p:cNvSpPr>
          <p:nvPr/>
        </p:nvSpPr>
        <p:spPr bwMode="auto">
          <a:xfrm>
            <a:off x="6227763" y="2635250"/>
            <a:ext cx="2447925" cy="15128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2" name="Text Box 42"/>
          <p:cNvSpPr txBox="1">
            <a:spLocks noChangeArrowheads="1"/>
          </p:cNvSpPr>
          <p:nvPr/>
        </p:nvSpPr>
        <p:spPr bwMode="auto">
          <a:xfrm>
            <a:off x="8101013" y="40767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r’(z)</a:t>
            </a:r>
          </a:p>
        </p:txBody>
      </p:sp>
      <p:sp>
        <p:nvSpPr>
          <p:cNvPr id="363563" name="Oval 43"/>
          <p:cNvSpPr>
            <a:spLocks noChangeArrowheads="1"/>
          </p:cNvSpPr>
          <p:nvPr/>
        </p:nvSpPr>
        <p:spPr bwMode="auto">
          <a:xfrm>
            <a:off x="5003800" y="1627188"/>
            <a:ext cx="3744913" cy="2520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64" name="Text Box 44"/>
          <p:cNvSpPr txBox="1">
            <a:spLocks noChangeArrowheads="1"/>
          </p:cNvSpPr>
          <p:nvPr/>
        </p:nvSpPr>
        <p:spPr bwMode="auto">
          <a:xfrm>
            <a:off x="7956550" y="148431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r’(x)</a:t>
            </a:r>
          </a:p>
        </p:txBody>
      </p:sp>
      <p:sp>
        <p:nvSpPr>
          <p:cNvPr id="46" name="Rechteck 4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86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FC07-8CC1-E14B-94D9-7980701A1890}" type="slidenum">
              <a:rPr lang="de-DE"/>
              <a:pPr/>
              <a:t>78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3.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2+r’(x)+r’(y)+r’(z)-r(x)-r(y)-r(z)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2+r’(y)+r’(z)-2r(x)</a:t>
            </a:r>
            <a:r>
              <a:rPr lang="en-US" sz="2800" dirty="0"/>
              <a:t>    da </a:t>
            </a:r>
            <a:r>
              <a:rPr lang="en-US" sz="2800" dirty="0">
                <a:solidFill>
                  <a:schemeClr val="hlink"/>
                </a:solidFill>
              </a:rPr>
              <a:t>r’(x)=r(z) </a:t>
            </a:r>
            <a:r>
              <a:rPr lang="en-US" sz="2800" dirty="0"/>
              <a:t>und </a:t>
            </a:r>
            <a:r>
              <a:rPr lang="en-US" sz="2800" dirty="0">
                <a:solidFill>
                  <a:schemeClr val="hlink"/>
                </a:solidFill>
              </a:rPr>
              <a:t>r(x</a:t>
            </a:r>
            <a:r>
              <a:rPr lang="en-US" sz="2800" dirty="0" smtClean="0">
                <a:solidFill>
                  <a:schemeClr val="hlink"/>
                </a:solidFill>
              </a:rPr>
              <a:t>)≤r(y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2(r’(x)-r(x))</a:t>
            </a:r>
            <a:r>
              <a:rPr lang="en-US" sz="2800" dirty="0"/>
              <a:t>              </a:t>
            </a:r>
            <a:r>
              <a:rPr lang="en-US" sz="2800" dirty="0" smtClean="0"/>
              <a:t>und…</a:t>
            </a:r>
            <a:endParaRPr lang="en-US" sz="2800" dirty="0">
              <a:solidFill>
                <a:schemeClr val="hlink"/>
              </a:solidFill>
            </a:endParaRPr>
          </a:p>
        </p:txBody>
      </p:sp>
      <p:grpSp>
        <p:nvGrpSpPr>
          <p:cNvPr id="364617" name="Group 73"/>
          <p:cNvGrpSpPr>
            <a:grpSpLocks/>
          </p:cNvGrpSpPr>
          <p:nvPr/>
        </p:nvGrpSpPr>
        <p:grpSpPr bwMode="auto">
          <a:xfrm>
            <a:off x="755650" y="1773238"/>
            <a:ext cx="7632700" cy="2089150"/>
            <a:chOff x="204" y="1207"/>
            <a:chExt cx="5398" cy="1587"/>
          </a:xfrm>
        </p:grpSpPr>
        <p:sp>
          <p:nvSpPr>
            <p:cNvPr id="364583" name="Line 39"/>
            <p:cNvSpPr>
              <a:spLocks noChangeShapeType="1"/>
            </p:cNvSpPr>
            <p:nvPr/>
          </p:nvSpPr>
          <p:spPr bwMode="auto">
            <a:xfrm>
              <a:off x="2244" y="2068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4" name="Text Box 40"/>
            <p:cNvSpPr txBox="1">
              <a:spLocks noChangeArrowheads="1"/>
            </p:cNvSpPr>
            <p:nvPr/>
          </p:nvSpPr>
          <p:spPr bwMode="auto">
            <a:xfrm>
              <a:off x="2199" y="1705"/>
              <a:ext cx="82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zig-zag</a:t>
              </a:r>
            </a:p>
          </p:txBody>
        </p:sp>
        <p:sp>
          <p:nvSpPr>
            <p:cNvPr id="364585" name="AutoShape 41"/>
            <p:cNvSpPr>
              <a:spLocks noChangeArrowheads="1"/>
            </p:cNvSpPr>
            <p:nvPr/>
          </p:nvSpPr>
          <p:spPr bwMode="auto">
            <a:xfrm>
              <a:off x="2848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4586" name="AutoShape 42"/>
            <p:cNvSpPr>
              <a:spLocks noChangeArrowheads="1"/>
            </p:cNvSpPr>
            <p:nvPr/>
          </p:nvSpPr>
          <p:spPr bwMode="auto">
            <a:xfrm>
              <a:off x="3619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4587" name="Line 43"/>
            <p:cNvSpPr>
              <a:spLocks noChangeShapeType="1"/>
            </p:cNvSpPr>
            <p:nvPr/>
          </p:nvSpPr>
          <p:spPr bwMode="auto">
            <a:xfrm flipV="1">
              <a:off x="3075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8" name="Line 44"/>
            <p:cNvSpPr>
              <a:spLocks noChangeShapeType="1"/>
            </p:cNvSpPr>
            <p:nvPr/>
          </p:nvSpPr>
          <p:spPr bwMode="auto">
            <a:xfrm flipH="1" flipV="1">
              <a:off x="3483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89" name="Oval 45"/>
            <p:cNvSpPr>
              <a:spLocks noChangeArrowheads="1"/>
            </p:cNvSpPr>
            <p:nvPr/>
          </p:nvSpPr>
          <p:spPr bwMode="auto">
            <a:xfrm>
              <a:off x="3392" y="196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590" name="Line 46"/>
            <p:cNvSpPr>
              <a:spLocks noChangeShapeType="1"/>
            </p:cNvSpPr>
            <p:nvPr/>
          </p:nvSpPr>
          <p:spPr bwMode="auto">
            <a:xfrm flipV="1">
              <a:off x="3574" y="1706"/>
              <a:ext cx="53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1" name="AutoShape 47"/>
            <p:cNvSpPr>
              <a:spLocks noChangeArrowheads="1"/>
            </p:cNvSpPr>
            <p:nvPr/>
          </p:nvSpPr>
          <p:spPr bwMode="auto">
            <a:xfrm>
              <a:off x="4332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4592" name="Line 48"/>
            <p:cNvSpPr>
              <a:spLocks noChangeShapeType="1"/>
            </p:cNvSpPr>
            <p:nvPr/>
          </p:nvSpPr>
          <p:spPr bwMode="auto">
            <a:xfrm flipH="1" flipV="1">
              <a:off x="4285" y="1706"/>
              <a:ext cx="63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3" name="Oval 49"/>
            <p:cNvSpPr>
              <a:spLocks noChangeArrowheads="1"/>
            </p:cNvSpPr>
            <p:nvPr/>
          </p:nvSpPr>
          <p:spPr bwMode="auto">
            <a:xfrm>
              <a:off x="4104" y="157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594" name="Text Box 50"/>
            <p:cNvSpPr txBox="1">
              <a:spLocks noChangeArrowheads="1"/>
            </p:cNvSpPr>
            <p:nvPr/>
          </p:nvSpPr>
          <p:spPr bwMode="auto">
            <a:xfrm>
              <a:off x="3198" y="1795"/>
              <a:ext cx="23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4595" name="Text Box 51"/>
            <p:cNvSpPr txBox="1">
              <a:spLocks noChangeArrowheads="1"/>
            </p:cNvSpPr>
            <p:nvPr/>
          </p:nvSpPr>
          <p:spPr bwMode="auto">
            <a:xfrm>
              <a:off x="4104" y="1252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4596" name="Line 52"/>
            <p:cNvSpPr>
              <a:spLocks noChangeShapeType="1"/>
            </p:cNvSpPr>
            <p:nvPr/>
          </p:nvSpPr>
          <p:spPr bwMode="auto">
            <a:xfrm flipV="1">
              <a:off x="4559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7" name="AutoShape 53"/>
            <p:cNvSpPr>
              <a:spLocks noChangeArrowheads="1"/>
            </p:cNvSpPr>
            <p:nvPr/>
          </p:nvSpPr>
          <p:spPr bwMode="auto">
            <a:xfrm>
              <a:off x="5103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4598" name="Line 54"/>
            <p:cNvSpPr>
              <a:spLocks noChangeShapeType="1"/>
            </p:cNvSpPr>
            <p:nvPr/>
          </p:nvSpPr>
          <p:spPr bwMode="auto">
            <a:xfrm flipH="1" flipV="1">
              <a:off x="4967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599" name="Oval 55"/>
            <p:cNvSpPr>
              <a:spLocks noChangeArrowheads="1"/>
            </p:cNvSpPr>
            <p:nvPr/>
          </p:nvSpPr>
          <p:spPr bwMode="auto">
            <a:xfrm>
              <a:off x="4876" y="19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00" name="Text Box 56"/>
            <p:cNvSpPr txBox="1">
              <a:spLocks noChangeArrowheads="1"/>
            </p:cNvSpPr>
            <p:nvPr/>
          </p:nvSpPr>
          <p:spPr bwMode="auto">
            <a:xfrm>
              <a:off x="5056" y="179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4601" name="Line 57"/>
            <p:cNvSpPr>
              <a:spLocks noChangeShapeType="1"/>
            </p:cNvSpPr>
            <p:nvPr/>
          </p:nvSpPr>
          <p:spPr bwMode="auto">
            <a:xfrm flipV="1">
              <a:off x="431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2" name="Line 58"/>
            <p:cNvSpPr>
              <a:spLocks noChangeShapeType="1"/>
            </p:cNvSpPr>
            <p:nvPr/>
          </p:nvSpPr>
          <p:spPr bwMode="auto">
            <a:xfrm flipH="1" flipV="1">
              <a:off x="839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3" name="Oval 59"/>
            <p:cNvSpPr>
              <a:spLocks noChangeArrowheads="1"/>
            </p:cNvSpPr>
            <p:nvPr/>
          </p:nvSpPr>
          <p:spPr bwMode="auto">
            <a:xfrm>
              <a:off x="748" y="17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04" name="Text Box 60"/>
            <p:cNvSpPr txBox="1">
              <a:spLocks noChangeArrowheads="1"/>
            </p:cNvSpPr>
            <p:nvPr/>
          </p:nvSpPr>
          <p:spPr bwMode="auto">
            <a:xfrm>
              <a:off x="566" y="1524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4605" name="AutoShape 61"/>
            <p:cNvSpPr>
              <a:spLocks noChangeArrowheads="1"/>
            </p:cNvSpPr>
            <p:nvPr/>
          </p:nvSpPr>
          <p:spPr bwMode="auto">
            <a:xfrm>
              <a:off x="204" y="20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4606" name="AutoShape 62"/>
            <p:cNvSpPr>
              <a:spLocks noChangeArrowheads="1"/>
            </p:cNvSpPr>
            <p:nvPr/>
          </p:nvSpPr>
          <p:spPr bwMode="auto">
            <a:xfrm>
              <a:off x="658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4607" name="AutoShape 63"/>
            <p:cNvSpPr>
              <a:spLocks noChangeArrowheads="1"/>
            </p:cNvSpPr>
            <p:nvPr/>
          </p:nvSpPr>
          <p:spPr bwMode="auto">
            <a:xfrm>
              <a:off x="1429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4608" name="Line 64"/>
            <p:cNvSpPr>
              <a:spLocks noChangeShapeType="1"/>
            </p:cNvSpPr>
            <p:nvPr/>
          </p:nvSpPr>
          <p:spPr bwMode="auto">
            <a:xfrm flipV="1">
              <a:off x="885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09" name="Line 65"/>
            <p:cNvSpPr>
              <a:spLocks noChangeShapeType="1"/>
            </p:cNvSpPr>
            <p:nvPr/>
          </p:nvSpPr>
          <p:spPr bwMode="auto">
            <a:xfrm flipH="1" flipV="1">
              <a:off x="1293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0" name="Oval 66"/>
            <p:cNvSpPr>
              <a:spLocks noChangeArrowheads="1"/>
            </p:cNvSpPr>
            <p:nvPr/>
          </p:nvSpPr>
          <p:spPr bwMode="auto">
            <a:xfrm>
              <a:off x="1202" y="20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11" name="Text Box 67"/>
            <p:cNvSpPr txBox="1">
              <a:spLocks noChangeArrowheads="1"/>
            </p:cNvSpPr>
            <p:nvPr/>
          </p:nvSpPr>
          <p:spPr bwMode="auto">
            <a:xfrm>
              <a:off x="1201" y="1751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4612" name="Line 68"/>
            <p:cNvSpPr>
              <a:spLocks noChangeShapeType="1"/>
            </p:cNvSpPr>
            <p:nvPr/>
          </p:nvSpPr>
          <p:spPr bwMode="auto">
            <a:xfrm flipV="1">
              <a:off x="930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3" name="Line 69"/>
            <p:cNvSpPr>
              <a:spLocks noChangeShapeType="1"/>
            </p:cNvSpPr>
            <p:nvPr/>
          </p:nvSpPr>
          <p:spPr bwMode="auto">
            <a:xfrm flipH="1" flipV="1">
              <a:off x="1338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4614" name="Oval 70"/>
            <p:cNvSpPr>
              <a:spLocks noChangeArrowheads="1"/>
            </p:cNvSpPr>
            <p:nvPr/>
          </p:nvSpPr>
          <p:spPr bwMode="auto">
            <a:xfrm>
              <a:off x="1247" y="138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4615" name="Text Box 71"/>
            <p:cNvSpPr txBox="1">
              <a:spLocks noChangeArrowheads="1"/>
            </p:cNvSpPr>
            <p:nvPr/>
          </p:nvSpPr>
          <p:spPr bwMode="auto">
            <a:xfrm>
              <a:off x="1474" y="120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4616" name="AutoShape 72"/>
            <p:cNvSpPr>
              <a:spLocks noChangeArrowheads="1"/>
            </p:cNvSpPr>
            <p:nvPr/>
          </p:nvSpPr>
          <p:spPr bwMode="auto">
            <a:xfrm>
              <a:off x="1519" y="1751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</p:grpSp>
      <p:sp>
        <p:nvSpPr>
          <p:cNvPr id="40" name="Rechteck 3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274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54C-C4EB-A64B-94DA-A9A0DC345547}" type="slidenum">
              <a:rPr lang="de-DE"/>
              <a:pPr/>
              <a:t>79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477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3. Fall: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…</a:t>
            </a:r>
            <a:r>
              <a:rPr lang="en-US" sz="2800" dirty="0" err="1"/>
              <a:t>es</a:t>
            </a:r>
            <a:r>
              <a:rPr lang="en-US" sz="2800" dirty="0"/>
              <a:t> gilt: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hlink"/>
                </a:solidFill>
              </a:rPr>
              <a:t>       2+r’(y)+r’(z)-2r(x)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2(r’(x)-r(x))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hlink"/>
                </a:solidFill>
                <a:latin typeface="cmsy10" charset="0"/>
              </a:rPr>
              <a:t>gdw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800" dirty="0">
                <a:solidFill>
                  <a:schemeClr val="hlink"/>
                </a:solidFill>
              </a:rPr>
              <a:t>2r’(x)-r’(y)-r’(z) </a:t>
            </a:r>
            <a:r>
              <a:rPr lang="en-US" sz="2800" dirty="0" smtClean="0">
                <a:solidFill>
                  <a:schemeClr val="hlink"/>
                </a:solidFill>
              </a:rPr>
              <a:t>≥ </a:t>
            </a:r>
            <a:r>
              <a:rPr lang="en-US" sz="2800" dirty="0">
                <a:solidFill>
                  <a:schemeClr val="hlink"/>
                </a:solidFill>
              </a:rPr>
              <a:t>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hlink"/>
                </a:solidFill>
                <a:latin typeface="cmsy10" charset="0"/>
              </a:rPr>
              <a:t>gdw</a:t>
            </a:r>
            <a:r>
              <a:rPr lang="en-US" sz="2800" dirty="0" smtClean="0">
                <a:solidFill>
                  <a:schemeClr val="hlink"/>
                </a:solidFill>
              </a:rPr>
              <a:t>              </a:t>
            </a:r>
            <a:r>
              <a:rPr lang="en-US" sz="2800" dirty="0">
                <a:solidFill>
                  <a:schemeClr val="hlink"/>
                </a:solidFill>
              </a:rPr>
              <a:t>r’(y)+r’(z) </a:t>
            </a:r>
            <a:r>
              <a:rPr lang="en-US" sz="2800" dirty="0" smtClean="0">
                <a:solidFill>
                  <a:schemeClr val="hlink"/>
                </a:solidFill>
              </a:rPr>
              <a:t>≤ </a:t>
            </a:r>
            <a:r>
              <a:rPr lang="en-US" sz="2800" dirty="0">
                <a:solidFill>
                  <a:schemeClr val="hlink"/>
                </a:solidFill>
              </a:rPr>
              <a:t>2(r’(x)-1) </a:t>
            </a:r>
            <a:r>
              <a:rPr lang="en-US" sz="2800" dirty="0"/>
              <a:t>analog </a:t>
            </a:r>
            <a:r>
              <a:rPr lang="en-US" sz="2800" dirty="0" err="1"/>
              <a:t>zu</a:t>
            </a:r>
            <a:r>
              <a:rPr lang="en-US" sz="2800" dirty="0"/>
              <a:t> Fall 2</a:t>
            </a:r>
            <a:r>
              <a:rPr lang="en-US" sz="2800" dirty="0">
                <a:solidFill>
                  <a:schemeClr val="hlink"/>
                </a:solidFill>
              </a:rPr>
              <a:t>            </a:t>
            </a:r>
          </a:p>
        </p:txBody>
      </p:sp>
      <p:grpSp>
        <p:nvGrpSpPr>
          <p:cNvPr id="365572" name="Group 4"/>
          <p:cNvGrpSpPr>
            <a:grpSpLocks/>
          </p:cNvGrpSpPr>
          <p:nvPr/>
        </p:nvGrpSpPr>
        <p:grpSpPr bwMode="auto">
          <a:xfrm>
            <a:off x="755650" y="1773238"/>
            <a:ext cx="7632700" cy="2089150"/>
            <a:chOff x="204" y="1207"/>
            <a:chExt cx="5398" cy="1587"/>
          </a:xfrm>
        </p:grpSpPr>
        <p:sp>
          <p:nvSpPr>
            <p:cNvPr id="365573" name="Line 5"/>
            <p:cNvSpPr>
              <a:spLocks noChangeShapeType="1"/>
            </p:cNvSpPr>
            <p:nvPr/>
          </p:nvSpPr>
          <p:spPr bwMode="auto">
            <a:xfrm>
              <a:off x="2244" y="2068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4" name="Text Box 6"/>
            <p:cNvSpPr txBox="1">
              <a:spLocks noChangeArrowheads="1"/>
            </p:cNvSpPr>
            <p:nvPr/>
          </p:nvSpPr>
          <p:spPr bwMode="auto">
            <a:xfrm>
              <a:off x="2199" y="1705"/>
              <a:ext cx="82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zig-zag</a:t>
              </a:r>
            </a:p>
          </p:txBody>
        </p:sp>
        <p:sp>
          <p:nvSpPr>
            <p:cNvPr id="365575" name="AutoShape 7"/>
            <p:cNvSpPr>
              <a:spLocks noChangeArrowheads="1"/>
            </p:cNvSpPr>
            <p:nvPr/>
          </p:nvSpPr>
          <p:spPr bwMode="auto">
            <a:xfrm>
              <a:off x="2848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5576" name="AutoShape 8"/>
            <p:cNvSpPr>
              <a:spLocks noChangeArrowheads="1"/>
            </p:cNvSpPr>
            <p:nvPr/>
          </p:nvSpPr>
          <p:spPr bwMode="auto">
            <a:xfrm>
              <a:off x="3619" y="232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 flipV="1">
              <a:off x="3075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8" name="Line 10"/>
            <p:cNvSpPr>
              <a:spLocks noChangeShapeType="1"/>
            </p:cNvSpPr>
            <p:nvPr/>
          </p:nvSpPr>
          <p:spPr bwMode="auto">
            <a:xfrm flipH="1" flipV="1">
              <a:off x="3483" y="205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79" name="Oval 11"/>
            <p:cNvSpPr>
              <a:spLocks noChangeArrowheads="1"/>
            </p:cNvSpPr>
            <p:nvPr/>
          </p:nvSpPr>
          <p:spPr bwMode="auto">
            <a:xfrm>
              <a:off x="3392" y="196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80" name="Line 12"/>
            <p:cNvSpPr>
              <a:spLocks noChangeShapeType="1"/>
            </p:cNvSpPr>
            <p:nvPr/>
          </p:nvSpPr>
          <p:spPr bwMode="auto">
            <a:xfrm flipV="1">
              <a:off x="3574" y="1706"/>
              <a:ext cx="53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1" name="AutoShape 13"/>
            <p:cNvSpPr>
              <a:spLocks noChangeArrowheads="1"/>
            </p:cNvSpPr>
            <p:nvPr/>
          </p:nvSpPr>
          <p:spPr bwMode="auto">
            <a:xfrm>
              <a:off x="4332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5582" name="Line 14"/>
            <p:cNvSpPr>
              <a:spLocks noChangeShapeType="1"/>
            </p:cNvSpPr>
            <p:nvPr/>
          </p:nvSpPr>
          <p:spPr bwMode="auto">
            <a:xfrm flipH="1" flipV="1">
              <a:off x="4285" y="1706"/>
              <a:ext cx="635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3" name="Oval 15"/>
            <p:cNvSpPr>
              <a:spLocks noChangeArrowheads="1"/>
            </p:cNvSpPr>
            <p:nvPr/>
          </p:nvSpPr>
          <p:spPr bwMode="auto">
            <a:xfrm>
              <a:off x="4104" y="157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84" name="Text Box 16"/>
            <p:cNvSpPr txBox="1">
              <a:spLocks noChangeArrowheads="1"/>
            </p:cNvSpPr>
            <p:nvPr/>
          </p:nvSpPr>
          <p:spPr bwMode="auto">
            <a:xfrm>
              <a:off x="3198" y="1795"/>
              <a:ext cx="23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5585" name="Text Box 17"/>
            <p:cNvSpPr txBox="1">
              <a:spLocks noChangeArrowheads="1"/>
            </p:cNvSpPr>
            <p:nvPr/>
          </p:nvSpPr>
          <p:spPr bwMode="auto">
            <a:xfrm>
              <a:off x="4104" y="1252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5586" name="Line 18"/>
            <p:cNvSpPr>
              <a:spLocks noChangeShapeType="1"/>
            </p:cNvSpPr>
            <p:nvPr/>
          </p:nvSpPr>
          <p:spPr bwMode="auto">
            <a:xfrm flipV="1">
              <a:off x="4559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7" name="AutoShape 19"/>
            <p:cNvSpPr>
              <a:spLocks noChangeArrowheads="1"/>
            </p:cNvSpPr>
            <p:nvPr/>
          </p:nvSpPr>
          <p:spPr bwMode="auto">
            <a:xfrm>
              <a:off x="5103" y="23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5588" name="Line 20"/>
            <p:cNvSpPr>
              <a:spLocks noChangeShapeType="1"/>
            </p:cNvSpPr>
            <p:nvPr/>
          </p:nvSpPr>
          <p:spPr bwMode="auto">
            <a:xfrm flipH="1" flipV="1">
              <a:off x="4967" y="20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89" name="Oval 21"/>
            <p:cNvSpPr>
              <a:spLocks noChangeArrowheads="1"/>
            </p:cNvSpPr>
            <p:nvPr/>
          </p:nvSpPr>
          <p:spPr bwMode="auto">
            <a:xfrm>
              <a:off x="4876" y="19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90" name="Text Box 22"/>
            <p:cNvSpPr txBox="1">
              <a:spLocks noChangeArrowheads="1"/>
            </p:cNvSpPr>
            <p:nvPr/>
          </p:nvSpPr>
          <p:spPr bwMode="auto">
            <a:xfrm>
              <a:off x="5056" y="179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5591" name="Line 23"/>
            <p:cNvSpPr>
              <a:spLocks noChangeShapeType="1"/>
            </p:cNvSpPr>
            <p:nvPr/>
          </p:nvSpPr>
          <p:spPr bwMode="auto">
            <a:xfrm flipV="1">
              <a:off x="431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2" name="Line 24"/>
            <p:cNvSpPr>
              <a:spLocks noChangeShapeType="1"/>
            </p:cNvSpPr>
            <p:nvPr/>
          </p:nvSpPr>
          <p:spPr bwMode="auto">
            <a:xfrm flipH="1" flipV="1">
              <a:off x="839" y="17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3" name="Oval 25"/>
            <p:cNvSpPr>
              <a:spLocks noChangeArrowheads="1"/>
            </p:cNvSpPr>
            <p:nvPr/>
          </p:nvSpPr>
          <p:spPr bwMode="auto">
            <a:xfrm>
              <a:off x="748" y="17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594" name="Text Box 26"/>
            <p:cNvSpPr txBox="1">
              <a:spLocks noChangeArrowheads="1"/>
            </p:cNvSpPr>
            <p:nvPr/>
          </p:nvSpPr>
          <p:spPr bwMode="auto">
            <a:xfrm>
              <a:off x="566" y="1524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65595" name="AutoShape 27"/>
            <p:cNvSpPr>
              <a:spLocks noChangeArrowheads="1"/>
            </p:cNvSpPr>
            <p:nvPr/>
          </p:nvSpPr>
          <p:spPr bwMode="auto">
            <a:xfrm>
              <a:off x="204" y="20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65596" name="AutoShape 28"/>
            <p:cNvSpPr>
              <a:spLocks noChangeArrowheads="1"/>
            </p:cNvSpPr>
            <p:nvPr/>
          </p:nvSpPr>
          <p:spPr bwMode="auto">
            <a:xfrm>
              <a:off x="658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65597" name="AutoShape 29"/>
            <p:cNvSpPr>
              <a:spLocks noChangeArrowheads="1"/>
            </p:cNvSpPr>
            <p:nvPr/>
          </p:nvSpPr>
          <p:spPr bwMode="auto">
            <a:xfrm>
              <a:off x="1429" y="23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65598" name="Line 30"/>
            <p:cNvSpPr>
              <a:spLocks noChangeShapeType="1"/>
            </p:cNvSpPr>
            <p:nvPr/>
          </p:nvSpPr>
          <p:spPr bwMode="auto">
            <a:xfrm flipV="1">
              <a:off x="885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599" name="Line 31"/>
            <p:cNvSpPr>
              <a:spLocks noChangeShapeType="1"/>
            </p:cNvSpPr>
            <p:nvPr/>
          </p:nvSpPr>
          <p:spPr bwMode="auto">
            <a:xfrm flipH="1" flipV="1">
              <a:off x="1293" y="21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0" name="Oval 32"/>
            <p:cNvSpPr>
              <a:spLocks noChangeArrowheads="1"/>
            </p:cNvSpPr>
            <p:nvPr/>
          </p:nvSpPr>
          <p:spPr bwMode="auto">
            <a:xfrm>
              <a:off x="1202" y="20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601" name="Text Box 33"/>
            <p:cNvSpPr txBox="1">
              <a:spLocks noChangeArrowheads="1"/>
            </p:cNvSpPr>
            <p:nvPr/>
          </p:nvSpPr>
          <p:spPr bwMode="auto">
            <a:xfrm>
              <a:off x="1201" y="1751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65602" name="Line 34"/>
            <p:cNvSpPr>
              <a:spLocks noChangeShapeType="1"/>
            </p:cNvSpPr>
            <p:nvPr/>
          </p:nvSpPr>
          <p:spPr bwMode="auto">
            <a:xfrm flipV="1">
              <a:off x="930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3" name="Line 35"/>
            <p:cNvSpPr>
              <a:spLocks noChangeShapeType="1"/>
            </p:cNvSpPr>
            <p:nvPr/>
          </p:nvSpPr>
          <p:spPr bwMode="auto">
            <a:xfrm flipH="1" flipV="1">
              <a:off x="1338" y="1479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5604" name="Oval 36"/>
            <p:cNvSpPr>
              <a:spLocks noChangeArrowheads="1"/>
            </p:cNvSpPr>
            <p:nvPr/>
          </p:nvSpPr>
          <p:spPr bwMode="auto">
            <a:xfrm>
              <a:off x="1247" y="138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5605" name="Text Box 37"/>
            <p:cNvSpPr txBox="1">
              <a:spLocks noChangeArrowheads="1"/>
            </p:cNvSpPr>
            <p:nvPr/>
          </p:nvSpPr>
          <p:spPr bwMode="auto">
            <a:xfrm>
              <a:off x="1474" y="1207"/>
              <a:ext cx="238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65606" name="AutoShape 38"/>
            <p:cNvSpPr>
              <a:spLocks noChangeArrowheads="1"/>
            </p:cNvSpPr>
            <p:nvPr/>
          </p:nvSpPr>
          <p:spPr bwMode="auto">
            <a:xfrm>
              <a:off x="1519" y="1751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</p:grpSp>
      <p:sp>
        <p:nvSpPr>
          <p:cNvPr id="365607" name="Oval 39"/>
          <p:cNvSpPr>
            <a:spLocks noChangeArrowheads="1"/>
          </p:cNvSpPr>
          <p:nvPr/>
        </p:nvSpPr>
        <p:spPr bwMode="auto">
          <a:xfrm>
            <a:off x="4284663" y="2636838"/>
            <a:ext cx="2159000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8" name="Oval 40"/>
          <p:cNvSpPr>
            <a:spLocks noChangeArrowheads="1"/>
          </p:cNvSpPr>
          <p:nvPr/>
        </p:nvSpPr>
        <p:spPr bwMode="auto">
          <a:xfrm>
            <a:off x="6443663" y="2636838"/>
            <a:ext cx="2159000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258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 smtClean="0"/>
              <a:t>Komplexität Naives/Lineares/Sequentielles </a:t>
            </a:r>
            <a:r>
              <a:rPr lang="de-DE" sz="2800" dirty="0"/>
              <a:t>Suchen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Günstigster Fall: </a:t>
            </a:r>
            <a:r>
              <a:rPr lang="de-DE" sz="2000" dirty="0" smtClean="0"/>
              <a:t>Element wird an 1. Stelle gefunden:</a:t>
            </a:r>
          </a:p>
          <a:p>
            <a:endParaRPr lang="de-DE" sz="2000" dirty="0" smtClean="0"/>
          </a:p>
          <a:p>
            <a:r>
              <a:rPr lang="de-DE" sz="2000" b="1" dirty="0" smtClean="0"/>
              <a:t>Ungünstigster Fall: </a:t>
            </a:r>
            <a:r>
              <a:rPr lang="de-DE" sz="2000" dirty="0" smtClean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 smtClean="0"/>
              <a:t>Durchschnittlicher Fall (Element ist vorhanden):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i="1" dirty="0" smtClean="0"/>
              <a:t>Annahme</a:t>
            </a:r>
            <a:r>
              <a:rPr lang="de-DE" sz="2000" dirty="0" smtClean="0"/>
              <a:t>: kein Element wird bevorzugt gesucht:</a:t>
            </a:r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b="1" dirty="0" smtClean="0"/>
              <a:t>Fall Misserfolg der Suche (Element nicht gefunden):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Es muss die gesamte Folge durchlaufen werden: 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8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FD7A-D0F2-C145-A576-8CD575E62790}" type="slidenum">
              <a:rPr lang="de-DE"/>
              <a:pPr/>
              <a:t>80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von </a:t>
            </a: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 “</a:t>
            </a:r>
            <a:r>
              <a:rPr lang="en-US" sz="2800" dirty="0" err="1">
                <a:solidFill>
                  <a:schemeClr val="accent2"/>
                </a:solidFill>
              </a:rPr>
              <a:t>amortisierte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Splaykosten</a:t>
            </a:r>
            <a:r>
              <a:rPr lang="en-US" sz="2800" dirty="0" smtClean="0">
                <a:solidFill>
                  <a:schemeClr val="accent2"/>
                </a:solidFill>
              </a:rPr>
              <a:t>”</a:t>
            </a:r>
            <a:r>
              <a:rPr lang="en-US" sz="2800" dirty="0">
                <a:solidFill>
                  <a:schemeClr val="accent2"/>
                </a:solidFill>
              </a:rPr>
              <a:t>: </a:t>
            </a:r>
            <a:r>
              <a:rPr lang="en-US" sz="2800" dirty="0"/>
              <a:t>(</a:t>
            </a:r>
            <a:r>
              <a:rPr lang="en-US" sz="2800" dirty="0" err="1"/>
              <a:t>Fortsetzung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n-US" sz="2800" dirty="0" err="1"/>
              <a:t>Induktion</a:t>
            </a:r>
            <a:r>
              <a:rPr lang="en-US" sz="2800" dirty="0"/>
              <a:t> </a:t>
            </a:r>
            <a:r>
              <a:rPr lang="en-US" sz="2800" dirty="0" err="1"/>
              <a:t>über</a:t>
            </a:r>
            <a:r>
              <a:rPr lang="en-US" sz="2800" dirty="0"/>
              <a:t> die </a:t>
            </a:r>
            <a:r>
              <a:rPr lang="en-US" sz="2800" dirty="0" err="1"/>
              <a:t>Folge</a:t>
            </a:r>
            <a:r>
              <a:rPr lang="en-US" sz="2800" dirty="0"/>
              <a:t> der </a:t>
            </a:r>
            <a:r>
              <a:rPr lang="en-US" sz="2800" dirty="0" err="1"/>
              <a:t>Rotationen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und 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/>
              <a:t> : Rang und </a:t>
            </a:r>
            <a:r>
              <a:rPr lang="en-US" sz="2800" dirty="0" err="1"/>
              <a:t>Gewicht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Rotation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r’</a:t>
            </a:r>
            <a:r>
              <a:rPr lang="en-US" sz="2800" dirty="0"/>
              <a:t> und </a:t>
            </a:r>
            <a:r>
              <a:rPr lang="en-US" sz="2800" dirty="0" err="1">
                <a:solidFill>
                  <a:schemeClr val="hlink"/>
                </a:solidFill>
              </a:rPr>
              <a:t>tw</a:t>
            </a:r>
            <a:r>
              <a:rPr lang="en-US" sz="2800" dirty="0">
                <a:solidFill>
                  <a:schemeClr val="hlink"/>
                </a:solidFill>
              </a:rPr>
              <a:t>’</a:t>
            </a:r>
            <a:r>
              <a:rPr lang="en-US" sz="2800" dirty="0"/>
              <a:t>: Rang und </a:t>
            </a:r>
            <a:r>
              <a:rPr lang="en-US" sz="2800" dirty="0" err="1"/>
              <a:t>Gewicht</a:t>
            </a:r>
            <a:r>
              <a:rPr lang="en-US" sz="2800" dirty="0"/>
              <a:t> </a:t>
            </a:r>
            <a:r>
              <a:rPr lang="en-US" sz="2800" dirty="0" err="1"/>
              <a:t>nach</a:t>
            </a:r>
            <a:r>
              <a:rPr lang="en-US" sz="2800" dirty="0"/>
              <a:t> Rotation</a:t>
            </a:r>
          </a:p>
          <a:p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</a:t>
            </a:r>
            <a:r>
              <a:rPr lang="en-US" sz="2800" dirty="0"/>
              <a:t> Rotation </a:t>
            </a:r>
            <a:r>
              <a:rPr lang="en-US" sz="2800" dirty="0" err="1"/>
              <a:t>ergeben</a:t>
            </a:r>
            <a:r>
              <a:rPr lang="en-US" sz="2800" dirty="0"/>
              <a:t> </a:t>
            </a:r>
            <a:r>
              <a:rPr lang="en-US" sz="2800" dirty="0" err="1"/>
              <a:t>sich</a:t>
            </a:r>
            <a:r>
              <a:rPr lang="en-US" sz="2800" dirty="0"/>
              <a:t> </a:t>
            </a:r>
            <a:r>
              <a:rPr lang="en-US" sz="2800" dirty="0" err="1"/>
              <a:t>amortisierte</a:t>
            </a:r>
            <a:r>
              <a:rPr lang="en-US" sz="2800" dirty="0"/>
              <a:t> </a:t>
            </a:r>
            <a:r>
              <a:rPr lang="en-US" sz="2800" dirty="0" err="1"/>
              <a:t>Kosten</a:t>
            </a:r>
            <a:r>
              <a:rPr lang="en-US" sz="2800" dirty="0"/>
              <a:t> von max. </a:t>
            </a:r>
            <a:r>
              <a:rPr lang="en-US" sz="2800" dirty="0">
                <a:solidFill>
                  <a:schemeClr val="hlink"/>
                </a:solidFill>
              </a:rPr>
              <a:t>1+3(r’(x)-r(x))</a:t>
            </a:r>
            <a:r>
              <a:rPr lang="en-US" sz="2800" dirty="0"/>
              <a:t> (Fall 1) </a:t>
            </a:r>
            <a:r>
              <a:rPr lang="en-US" sz="2800" dirty="0" err="1"/>
              <a:t>bzw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hlink"/>
                </a:solidFill>
              </a:rPr>
              <a:t>3(r’(x)-r(x))</a:t>
            </a:r>
            <a:r>
              <a:rPr lang="en-US" sz="2800" dirty="0"/>
              <a:t> (</a:t>
            </a:r>
            <a:r>
              <a:rPr lang="en-US" sz="2800" dirty="0" err="1"/>
              <a:t>Fälle</a:t>
            </a:r>
            <a:r>
              <a:rPr lang="en-US" sz="2800" dirty="0"/>
              <a:t> 2 und 3</a:t>
            </a:r>
            <a:r>
              <a:rPr lang="en-US" sz="2800" dirty="0" smtClean="0"/>
              <a:t>) (NB: max 1 zig)</a:t>
            </a:r>
            <a:endParaRPr lang="en-US" sz="2800" dirty="0"/>
          </a:p>
          <a:p>
            <a:r>
              <a:rPr lang="en-US" sz="2800" dirty="0" err="1"/>
              <a:t>Aufsummierung</a:t>
            </a:r>
            <a:r>
              <a:rPr lang="en-US" sz="2800" dirty="0"/>
              <a:t> der </a:t>
            </a:r>
            <a:r>
              <a:rPr lang="en-US" sz="2800" dirty="0" err="1" smtClean="0"/>
              <a:t>Kosten</a:t>
            </a:r>
            <a:r>
              <a:rPr lang="en-US" sz="2800" dirty="0" smtClean="0"/>
              <a:t> pro </a:t>
            </a:r>
            <a:r>
              <a:rPr lang="en-US" sz="2800" dirty="0" err="1" smtClean="0"/>
              <a:t>Zugriff</a:t>
            </a:r>
            <a:r>
              <a:rPr lang="en-US" sz="2800" dirty="0" smtClean="0"/>
              <a:t> </a:t>
            </a:r>
            <a:r>
              <a:rPr lang="en-US" sz="2800" dirty="0" err="1"/>
              <a:t>ergibt</a:t>
            </a:r>
            <a:r>
              <a:rPr lang="en-US" sz="2800" dirty="0"/>
              <a:t> max.</a:t>
            </a:r>
            <a:br>
              <a:rPr lang="en-US" sz="2800" dirty="0"/>
            </a:br>
            <a:r>
              <a:rPr lang="en-US" sz="2800" dirty="0">
                <a:solidFill>
                  <a:schemeClr val="hlink"/>
                </a:solidFill>
              </a:rPr>
              <a:t>1 + </a:t>
            </a:r>
            <a:r>
              <a:rPr lang="en-US" sz="2800" dirty="0" smtClean="0">
                <a:solidFill>
                  <a:schemeClr val="hlink"/>
                </a:solidFill>
                <a:latin typeface="Tahoma" charset="0"/>
                <a:ea typeface="Tahoma" charset="0"/>
                <a:cs typeface="Tahoma" charset="0"/>
                <a:sym typeface="Symbol" charset="0"/>
              </a:rPr>
              <a:t>𝛴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Rot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.</a:t>
            </a:r>
            <a:r>
              <a:rPr lang="en-US" sz="2800" dirty="0">
                <a:solidFill>
                  <a:schemeClr val="hlink"/>
                </a:solidFill>
              </a:rPr>
              <a:t> 3(r’(x)-r(x)) = 1+3(r(u)-r(x))</a:t>
            </a:r>
          </a:p>
          <a:p>
            <a:endParaRPr lang="en-US" sz="2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465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5653-0D90-AA44-8012-EB97B126D9C8}" type="slidenum">
              <a:rPr lang="de-DE"/>
              <a:pPr/>
              <a:t>81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</a:rPr>
              <a:t>Baumgewicht</a:t>
            </a:r>
            <a:r>
              <a:rPr lang="en-US" sz="2400" dirty="0"/>
              <a:t> von 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(x)= </a:t>
            </a:r>
            <a:r>
              <a:rPr lang="en-US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y </a:t>
            </a:r>
            <a:r>
              <a:rPr lang="en-US" sz="24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 T(x)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w(y)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Rang</a:t>
            </a:r>
            <a:r>
              <a:rPr lang="en-US" sz="2400" dirty="0"/>
              <a:t> von </a:t>
            </a:r>
            <a:r>
              <a:rPr lang="en-US" sz="2400" dirty="0" err="1"/>
              <a:t>Knoten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hlink"/>
                </a:solidFill>
              </a:rPr>
              <a:t>r(x) = log(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Potential</a:t>
            </a:r>
            <a:r>
              <a:rPr lang="en-US" sz="2400" dirty="0"/>
              <a:t> von Baum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: </a:t>
            </a:r>
            <a:r>
              <a:rPr lang="en-US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400" dirty="0" smtClean="0">
                <a:solidFill>
                  <a:schemeClr val="hlink"/>
                </a:solidFill>
              </a:rPr>
              <a:t>(</a:t>
            </a:r>
            <a:r>
              <a:rPr lang="en-US" sz="2400" dirty="0">
                <a:solidFill>
                  <a:schemeClr val="hlink"/>
                </a:solidFill>
              </a:rPr>
              <a:t>T) = </a:t>
            </a:r>
            <a:r>
              <a:rPr lang="en-US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4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4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en-US" sz="2400" dirty="0">
                <a:solidFill>
                  <a:schemeClr val="hlink"/>
                </a:solidFill>
              </a:rPr>
              <a:t> r(x)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amortisierte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Splaykosten</a:t>
            </a:r>
            <a:r>
              <a:rPr lang="en-US" sz="2400" dirty="0" smtClean="0">
                <a:solidFill>
                  <a:schemeClr val="accent2"/>
                </a:solidFill>
              </a:rPr>
              <a:t>”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Splay-Baum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und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. Die </a:t>
            </a:r>
            <a:r>
              <a:rPr lang="en-US" sz="2400" dirty="0" err="1"/>
              <a:t>amortisierten</a:t>
            </a:r>
            <a:r>
              <a:rPr lang="en-US" sz="2400" dirty="0"/>
              <a:t> </a:t>
            </a:r>
            <a:r>
              <a:rPr lang="en-US" sz="2400" dirty="0" err="1"/>
              <a:t>Kosten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splay(</a:t>
            </a:r>
            <a:r>
              <a:rPr lang="en-US" sz="2400" dirty="0" err="1">
                <a:solidFill>
                  <a:schemeClr val="hlink"/>
                </a:solidFill>
              </a:rPr>
              <a:t>x,T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max. </a:t>
            </a:r>
            <a:r>
              <a:rPr lang="en-US" sz="2400" dirty="0">
                <a:solidFill>
                  <a:schemeClr val="hlink"/>
                </a:solidFill>
              </a:rPr>
              <a:t>1+3(r(u)-r(x)) = 1+</a:t>
            </a:r>
            <a:r>
              <a:rPr lang="en-US" sz="2400" dirty="0" smtClean="0">
                <a:solidFill>
                  <a:schemeClr val="hlink"/>
                </a:solidFill>
              </a:rPr>
              <a:t>3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en-US" sz="2400" dirty="0" smtClean="0">
                <a:solidFill>
                  <a:schemeClr val="hlink"/>
                </a:solidFill>
              </a:rPr>
              <a:t>log </a:t>
            </a:r>
            <a:r>
              <a:rPr lang="en-US" sz="2400" dirty="0">
                <a:solidFill>
                  <a:schemeClr val="hlink"/>
                </a:solidFill>
              </a:rPr>
              <a:t>(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(u)/</a:t>
            </a:r>
            <a:r>
              <a:rPr lang="en-US" sz="2400" dirty="0" err="1">
                <a:solidFill>
                  <a:schemeClr val="hlink"/>
                </a:solidFill>
              </a:rPr>
              <a:t>tw</a:t>
            </a:r>
            <a:r>
              <a:rPr lang="en-US" sz="2400" dirty="0">
                <a:solidFill>
                  <a:schemeClr val="hlink"/>
                </a:solidFill>
              </a:rPr>
              <a:t>(x)).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Korollar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Sei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W</a:t>
            </a:r>
            <a:r>
              <a:rPr lang="en-US" sz="2400" dirty="0" smtClean="0">
                <a:solidFill>
                  <a:schemeClr val="hlink"/>
                </a:solidFill>
              </a:rPr>
              <a:t>=</a:t>
            </a:r>
            <a:r>
              <a:rPr lang="en-US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x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w(x)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w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/>
              <a:t> das </a:t>
            </a:r>
            <a:r>
              <a:rPr lang="en-US" sz="2400" dirty="0" err="1"/>
              <a:t>Gewicht</a:t>
            </a:r>
            <a:r>
              <a:rPr lang="en-US" sz="2400" dirty="0"/>
              <a:t> von </a:t>
            </a:r>
            <a:r>
              <a:rPr lang="en-US" sz="2400" dirty="0" err="1">
                <a:solidFill>
                  <a:schemeClr val="hlink"/>
                </a:solidFill>
              </a:rPr>
              <a:t>k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in </a:t>
            </a:r>
            <a:br>
              <a:rPr lang="en-US" sz="2400" dirty="0"/>
            </a:br>
            <a:r>
              <a:rPr lang="en-US" sz="2400" dirty="0" err="1">
                <a:solidFill>
                  <a:schemeClr val="hlink"/>
                </a:solidFill>
              </a:rPr>
              <a:t>i</a:t>
            </a:r>
            <a:r>
              <a:rPr lang="en-US" sz="2400" dirty="0"/>
              <a:t>-tem search.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m</a:t>
            </a:r>
            <a:r>
              <a:rPr lang="en-US" sz="2400" dirty="0"/>
              <a:t> search-</a:t>
            </a:r>
            <a:r>
              <a:rPr lang="en-US" sz="2400" dirty="0" err="1"/>
              <a:t>Operationen</a:t>
            </a:r>
            <a:r>
              <a:rPr lang="en-US" sz="2400" dirty="0"/>
              <a:t> </a:t>
            </a:r>
            <a:r>
              <a:rPr lang="en-US" sz="2400" dirty="0" smtClean="0"/>
              <a:t>der </a:t>
            </a:r>
            <a:r>
              <a:rPr lang="en-US" sz="2400" dirty="0" err="1" smtClean="0"/>
              <a:t>Folge</a:t>
            </a:r>
            <a:r>
              <a:rPr lang="en-US" sz="2400" dirty="0" smtClean="0"/>
              <a:t> F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 smtClean="0"/>
              <a:t>amortisierten</a:t>
            </a:r>
            <a:r>
              <a:rPr lang="en-US" sz="2400" dirty="0" smtClean="0"/>
              <a:t> </a:t>
            </a:r>
            <a:r>
              <a:rPr lang="en-US" sz="2400" dirty="0" err="1" smtClean="0"/>
              <a:t>Kosten</a:t>
            </a:r>
            <a:r>
              <a:rPr lang="en-US" sz="2400" dirty="0" smtClean="0"/>
              <a:t> A(F) = </a:t>
            </a:r>
            <a:r>
              <a:rPr lang="en-US" sz="2400" dirty="0" smtClean="0">
                <a:solidFill>
                  <a:schemeClr val="hlink"/>
                </a:solidFill>
              </a:rPr>
              <a:t>m+3</a:t>
            </a:r>
            <a:r>
              <a:rPr lang="en-US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400" baseline="-25000" dirty="0" err="1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400" baseline="-25000" dirty="0" smtClean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400" baseline="30000" dirty="0" smtClean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log (W/</a:t>
            </a:r>
            <a:r>
              <a:rPr lang="en-US" sz="2400" dirty="0" err="1">
                <a:solidFill>
                  <a:schemeClr val="hlink"/>
                </a:solidFill>
              </a:rPr>
              <a:t>w</a:t>
            </a:r>
            <a:r>
              <a:rPr lang="en-US" sz="2400" baseline="-25000" dirty="0" err="1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).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120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BABE-96E3-114B-A62A-028D2EFE7814}" type="slidenum">
              <a:rPr lang="de-DE"/>
              <a:pPr/>
              <a:t>82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</a:t>
            </a:r>
            <a:r>
              <a:rPr lang="en-US" dirty="0" smtClean="0"/>
              <a:t>Baum: Balance-Theorem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723312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Balance Theorem: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2"/>
                </a:solidFill>
              </a:rPr>
              <a:t>“ </a:t>
            </a:r>
            <a:r>
              <a:rPr lang="en-US" sz="2000" dirty="0" smtClean="0"/>
              <a:t>Splay-</a:t>
            </a:r>
            <a:r>
              <a:rPr lang="en-US" sz="2000" dirty="0" err="1" smtClean="0"/>
              <a:t>Bäume</a:t>
            </a:r>
            <a:r>
              <a:rPr lang="en-US" sz="2000" dirty="0" smtClean="0"/>
              <a:t> </a:t>
            </a:r>
            <a:r>
              <a:rPr lang="en-US" sz="2000" dirty="0" err="1" smtClean="0"/>
              <a:t>arbeiten</a:t>
            </a:r>
            <a:r>
              <a:rPr lang="en-US" sz="2000" dirty="0" smtClean="0"/>
              <a:t> </a:t>
            </a:r>
            <a:r>
              <a:rPr lang="en-US" sz="2000" dirty="0" err="1" smtClean="0"/>
              <a:t>wie</a:t>
            </a:r>
            <a:r>
              <a:rPr lang="en-US" sz="2000" dirty="0" smtClean="0"/>
              <a:t> </a:t>
            </a:r>
            <a:r>
              <a:rPr lang="en-US" sz="2000" dirty="0" err="1" smtClean="0"/>
              <a:t>ausgeglichene</a:t>
            </a:r>
            <a:r>
              <a:rPr lang="en-US" sz="2000" dirty="0" smtClean="0"/>
              <a:t> </a:t>
            </a:r>
            <a:r>
              <a:rPr lang="en-US" sz="2000" dirty="0" err="1" smtClean="0"/>
              <a:t>Bäume</a:t>
            </a:r>
            <a:r>
              <a:rPr lang="en-US" sz="2000" dirty="0">
                <a:solidFill>
                  <a:schemeClr val="accent2"/>
                </a:solidFill>
              </a:rPr>
              <a:t>”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Die </a:t>
            </a:r>
            <a:r>
              <a:rPr lang="en-US" sz="2000" dirty="0" err="1"/>
              <a:t>Laufzeit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m</a:t>
            </a:r>
            <a:r>
              <a:rPr lang="en-US" sz="2000" dirty="0"/>
              <a:t> search </a:t>
            </a:r>
            <a:r>
              <a:rPr lang="en-US" sz="2000" dirty="0" err="1"/>
              <a:t>Operationen</a:t>
            </a:r>
            <a:r>
              <a:rPr lang="en-US" sz="2000" dirty="0"/>
              <a:t> in </a:t>
            </a:r>
            <a:r>
              <a:rPr lang="en-US" sz="2000" dirty="0" err="1"/>
              <a:t>einem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n</a:t>
            </a:r>
            <a:r>
              <a:rPr lang="en-US" sz="2000" dirty="0"/>
              <a:t>-</a:t>
            </a:r>
            <a:r>
              <a:rPr lang="en-US" sz="2000" dirty="0" err="1"/>
              <a:t>elementigen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Splay-Baum </a:t>
            </a:r>
            <a:r>
              <a:rPr lang="en-US" sz="2000" dirty="0">
                <a:solidFill>
                  <a:schemeClr val="hlink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smtClean="0"/>
              <a:t>in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                          </a:t>
            </a:r>
            <a:r>
              <a:rPr lang="en-US" sz="2000" dirty="0" smtClean="0">
                <a:solidFill>
                  <a:schemeClr val="hlink"/>
                </a:solidFill>
              </a:rPr>
              <a:t>O(</a:t>
            </a:r>
            <a:r>
              <a:rPr lang="en-US" sz="2000" dirty="0" err="1" smtClean="0">
                <a:solidFill>
                  <a:schemeClr val="hlink"/>
                </a:solidFill>
              </a:rPr>
              <a:t>m⋅log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n</a:t>
            </a:r>
            <a:r>
              <a:rPr lang="en-US" sz="2000" dirty="0" smtClean="0">
                <a:solidFill>
                  <a:schemeClr val="hlink"/>
                </a:solidFill>
              </a:rPr>
              <a:t>)   (NB: m &gt; n)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Begründung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Sei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w(x) = </a:t>
            </a:r>
            <a:r>
              <a:rPr lang="en-US" sz="2000" dirty="0" smtClean="0">
                <a:solidFill>
                  <a:schemeClr val="hlink"/>
                </a:solidFill>
              </a:rPr>
              <a:t>1/n</a:t>
            </a:r>
            <a:r>
              <a:rPr lang="en-US" sz="2000" dirty="0" smtClean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Schlüssel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x</a:t>
            </a:r>
            <a:r>
              <a:rPr lang="en-US" sz="2000" dirty="0"/>
              <a:t> in </a:t>
            </a:r>
            <a:r>
              <a:rPr lang="en-US" sz="2000" dirty="0" smtClean="0">
                <a:solidFill>
                  <a:schemeClr val="hlink"/>
                </a:solidFill>
              </a:rPr>
              <a:t>T </a:t>
            </a:r>
            <a:r>
              <a:rPr lang="en-US" sz="2000" dirty="0" smtClean="0"/>
              <a:t>(</a:t>
            </a:r>
            <a:r>
              <a:rPr lang="en-US" sz="2000" dirty="0" err="1" smtClean="0"/>
              <a:t>gleiche</a:t>
            </a:r>
            <a:r>
              <a:rPr lang="en-US" sz="2000" dirty="0"/>
              <a:t> </a:t>
            </a:r>
            <a:r>
              <a:rPr lang="en-US" sz="2000" dirty="0" smtClean="0"/>
              <a:t>relative </a:t>
            </a:r>
            <a:r>
              <a:rPr lang="en-US" sz="2000" dirty="0" err="1" smtClean="0"/>
              <a:t>Zugriffshäufigkeit</a:t>
            </a:r>
            <a:r>
              <a:rPr lang="en-US" sz="2000" dirty="0" smtClean="0"/>
              <a:t>).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Dann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W=1</a:t>
            </a:r>
            <a:r>
              <a:rPr lang="en-US" sz="2000" dirty="0" smtClean="0"/>
              <a:t> </a:t>
            </a:r>
            <a:r>
              <a:rPr lang="en-US" sz="2000" dirty="0"/>
              <a:t>und </a:t>
            </a:r>
            <a:r>
              <a:rPr lang="en-US" sz="2000" dirty="0">
                <a:solidFill>
                  <a:schemeClr val="hlink"/>
                </a:solidFill>
              </a:rPr>
              <a:t>r(x) ≤ log W </a:t>
            </a:r>
            <a:r>
              <a:rPr lang="en-US" sz="2000" dirty="0" smtClean="0">
                <a:solidFill>
                  <a:schemeClr val="hlink"/>
                </a:solidFill>
              </a:rPr>
              <a:t>= </a:t>
            </a:r>
            <a:r>
              <a:rPr lang="en-US" sz="2000" dirty="0">
                <a:solidFill>
                  <a:schemeClr val="hlink"/>
                </a:solidFill>
              </a:rPr>
              <a:t>log </a:t>
            </a:r>
            <a:r>
              <a:rPr lang="en-US" sz="2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x</a:t>
            </a:r>
            <a:r>
              <a:rPr lang="en-US" sz="2000" dirty="0"/>
              <a:t> in </a:t>
            </a:r>
            <a:r>
              <a:rPr lang="en-US" sz="2000" dirty="0">
                <a:solidFill>
                  <a:schemeClr val="hlink"/>
                </a:solidFill>
              </a:rPr>
              <a:t>T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Erinnerung</a:t>
            </a:r>
            <a:r>
              <a:rPr lang="en-US" sz="2000" dirty="0"/>
              <a:t>: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Operationsfolge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F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dirty="0" err="1"/>
              <a:t>Laufzeit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hlink"/>
                </a:solidFill>
              </a:rPr>
              <a:t>T</a:t>
            </a:r>
            <a:r>
              <a:rPr lang="en-US" sz="2000" dirty="0">
                <a:solidFill>
                  <a:schemeClr val="hlink"/>
                </a:solidFill>
              </a:rPr>
              <a:t>(F) ≤ A(F) + </a:t>
            </a:r>
            <a:r>
              <a:rPr lang="en-US" sz="20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000" dirty="0" smtClean="0">
                <a:solidFill>
                  <a:schemeClr val="hlink"/>
                </a:solidFill>
              </a:rPr>
              <a:t>(s</a:t>
            </a:r>
            <a:r>
              <a:rPr lang="en-US" sz="2000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dirty="0" smtClean="0">
                <a:solidFill>
                  <a:schemeClr val="hlink"/>
                </a:solidFill>
              </a:rPr>
              <a:t>)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/>
              <a:t>amortisierte</a:t>
            </a:r>
            <a:r>
              <a:rPr lang="en-US" sz="2000" dirty="0"/>
              <a:t> </a:t>
            </a:r>
            <a:r>
              <a:rPr lang="en-US" sz="2000" dirty="0" err="1"/>
              <a:t>Kosten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A</a:t>
            </a:r>
            <a:r>
              <a:rPr lang="en-US" sz="2000" dirty="0"/>
              <a:t> und </a:t>
            </a:r>
            <a:r>
              <a:rPr lang="en-US" sz="2000" dirty="0" err="1"/>
              <a:t>Anfangszustand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s</a:t>
            </a:r>
            <a:r>
              <a:rPr lang="en-US" sz="2000" baseline="-25000" dirty="0">
                <a:solidFill>
                  <a:schemeClr val="hlink"/>
                </a:solidFill>
              </a:rPr>
              <a:t>0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>
                <a:solidFill>
                  <a:schemeClr val="hlink"/>
                </a:solidFill>
              </a:rPr>
              <a:t>s</a:t>
            </a:r>
            <a:r>
              <a:rPr lang="en-US" sz="2000" baseline="-25000" dirty="0">
                <a:solidFill>
                  <a:schemeClr val="hlink"/>
                </a:solidFill>
              </a:rPr>
              <a:t>0</a:t>
            </a:r>
            <a:r>
              <a:rPr lang="en-US" sz="2000" dirty="0">
                <a:solidFill>
                  <a:schemeClr val="hlink"/>
                </a:solidFill>
              </a:rPr>
              <a:t>) = </a:t>
            </a:r>
            <a:r>
              <a:rPr lang="en-US" sz="20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000" baseline="-25000" dirty="0" smtClean="0">
                <a:solidFill>
                  <a:schemeClr val="hlink"/>
                </a:solidFill>
                <a:sym typeface="Symbol" charset="0"/>
              </a:rPr>
              <a:t>x </a:t>
            </a:r>
            <a:r>
              <a:rPr lang="en-US" sz="20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000" baseline="-25000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0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en-US" sz="2000" dirty="0">
                <a:solidFill>
                  <a:schemeClr val="hlink"/>
                </a:solidFill>
              </a:rPr>
              <a:t> r</a:t>
            </a:r>
            <a:r>
              <a:rPr lang="en-US" sz="2000" baseline="-25000" dirty="0">
                <a:solidFill>
                  <a:schemeClr val="hlink"/>
                </a:solidFill>
              </a:rPr>
              <a:t>0</a:t>
            </a:r>
            <a:r>
              <a:rPr lang="en-US" sz="2000" dirty="0">
                <a:solidFill>
                  <a:schemeClr val="hlink"/>
                </a:solidFill>
              </a:rPr>
              <a:t>(x) </a:t>
            </a:r>
            <a:r>
              <a:rPr lang="en-US" sz="2000" dirty="0" smtClean="0">
                <a:solidFill>
                  <a:schemeClr val="hlink"/>
                </a:solidFill>
              </a:rPr>
              <a:t>≤ </a:t>
            </a:r>
            <a:r>
              <a:rPr lang="en-US" sz="2000" dirty="0">
                <a:solidFill>
                  <a:schemeClr val="hlink"/>
                </a:solidFill>
              </a:rPr>
              <a:t>n log </a:t>
            </a:r>
            <a:r>
              <a:rPr lang="en-US" sz="2000" dirty="0" smtClean="0">
                <a:solidFill>
                  <a:schemeClr val="hlink"/>
                </a:solidFill>
              </a:rPr>
              <a:t>1 = 0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Aus</a:t>
            </a:r>
            <a:r>
              <a:rPr lang="en-US" sz="2000" dirty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Korollar</a:t>
            </a:r>
            <a:r>
              <a:rPr lang="en-US" sz="2000" dirty="0" smtClean="0"/>
              <a:t> von </a:t>
            </a:r>
            <a:r>
              <a:rPr lang="en-US" sz="2000" dirty="0" err="1" smtClean="0"/>
              <a:t>oben</a:t>
            </a:r>
            <a:r>
              <a:rPr lang="en-US" sz="2000" dirty="0" smtClean="0"/>
              <a:t>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smtClean="0"/>
              <a:t>das Theorem: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hlink"/>
                </a:solidFill>
              </a:rPr>
              <a:t>T(F) ≤ </a:t>
            </a:r>
            <a:r>
              <a:rPr lang="en-US" sz="2000" dirty="0" smtClean="0">
                <a:solidFill>
                  <a:schemeClr val="hlink"/>
                </a:solidFill>
              </a:rPr>
              <a:t>m+3</a:t>
            </a:r>
            <a:r>
              <a:rPr lang="en-US" sz="20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sz="20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0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0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000" dirty="0">
                <a:solidFill>
                  <a:schemeClr val="hlink"/>
                </a:solidFill>
              </a:rPr>
              <a:t> log (</a:t>
            </a:r>
            <a:r>
              <a:rPr lang="en-US" sz="2000" dirty="0" smtClean="0">
                <a:solidFill>
                  <a:schemeClr val="hlink"/>
                </a:solidFill>
              </a:rPr>
              <a:t>W/</a:t>
            </a:r>
            <a:r>
              <a:rPr lang="en-US" sz="2000" dirty="0" err="1" smtClean="0">
                <a:solidFill>
                  <a:schemeClr val="hlink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i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</a:rPr>
              <a:t> = m + 3</a:t>
            </a:r>
            <a:r>
              <a:rPr lang="en-US" sz="2000" dirty="0">
                <a:solidFill>
                  <a:schemeClr val="hlink"/>
                </a:solidFill>
                <a:latin typeface="Symbol" charset="0"/>
                <a:sym typeface="Symbol" charset="0"/>
              </a:rPr>
              <a:t> 𝛴</a:t>
            </a:r>
            <a:r>
              <a:rPr lang="en-US" sz="20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0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0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000" dirty="0">
                <a:solidFill>
                  <a:schemeClr val="hlink"/>
                </a:solidFill>
              </a:rPr>
              <a:t> log(1/ (1/n</a:t>
            </a:r>
            <a:r>
              <a:rPr lang="en-US" sz="2000" dirty="0" smtClean="0">
                <a:solidFill>
                  <a:schemeClr val="hlink"/>
                </a:solidFill>
              </a:rPr>
              <a:t>))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/>
            </a:r>
            <a:br>
              <a:rPr lang="en-US" sz="2000" dirty="0" smtClean="0">
                <a:solidFill>
                  <a:schemeClr val="hlink"/>
                </a:solidFill>
              </a:rPr>
            </a:br>
            <a:r>
              <a:rPr lang="en-US" sz="2000" dirty="0">
                <a:solidFill>
                  <a:schemeClr val="hlink"/>
                </a:solidFill>
              </a:rPr>
              <a:t> = m + 3</a:t>
            </a:r>
            <a:r>
              <a:rPr lang="en-US" sz="2000" dirty="0">
                <a:solidFill>
                  <a:schemeClr val="hlink"/>
                </a:solidFill>
                <a:latin typeface="Symbol" charset="0"/>
                <a:sym typeface="Symbol" charset="0"/>
              </a:rPr>
              <a:t> 𝛴</a:t>
            </a:r>
            <a:r>
              <a:rPr lang="en-US" sz="2000" baseline="-25000" dirty="0" err="1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sz="2000" baseline="-25000" dirty="0">
                <a:solidFill>
                  <a:schemeClr val="hlink"/>
                </a:solidFill>
                <a:sym typeface="Symbol" charset="0"/>
              </a:rPr>
              <a:t>=1</a:t>
            </a:r>
            <a:r>
              <a:rPr lang="en-US" sz="2000" baseline="30000" dirty="0">
                <a:solidFill>
                  <a:schemeClr val="hlink"/>
                </a:solidFill>
                <a:sym typeface="Symbol" charset="0"/>
              </a:rPr>
              <a:t>m</a:t>
            </a:r>
            <a:r>
              <a:rPr lang="en-US" sz="2000" dirty="0">
                <a:solidFill>
                  <a:schemeClr val="hlink"/>
                </a:solidFill>
              </a:rPr>
              <a:t> log </a:t>
            </a:r>
            <a:r>
              <a:rPr lang="en-US" sz="2000" dirty="0" smtClean="0">
                <a:solidFill>
                  <a:schemeClr val="hlink"/>
                </a:solidFill>
              </a:rPr>
              <a:t>n</a:t>
            </a:r>
            <a:r>
              <a:rPr lang="en-US" sz="2000" dirty="0">
                <a:solidFill>
                  <a:schemeClr val="hlink"/>
                </a:solidFill>
              </a:rPr>
              <a:t> = m + </a:t>
            </a:r>
            <a:r>
              <a:rPr lang="en-US" sz="2000" dirty="0" smtClean="0">
                <a:solidFill>
                  <a:schemeClr val="hlink"/>
                </a:solidFill>
              </a:rPr>
              <a:t>3m </a:t>
            </a:r>
            <a:r>
              <a:rPr lang="en-US" sz="2000" dirty="0">
                <a:solidFill>
                  <a:schemeClr val="hlink"/>
                </a:solidFill>
              </a:rPr>
              <a:t>log n</a:t>
            </a:r>
            <a:r>
              <a:rPr lang="en-US" sz="2000" dirty="0" smtClean="0">
                <a:solidFill>
                  <a:schemeClr val="hlink"/>
                </a:solidFill>
              </a:rPr>
              <a:t> ∈ O(m log n)</a:t>
            </a: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err="1" smtClean="0">
                <a:solidFill>
                  <a:schemeClr val="accent2"/>
                </a:solidFill>
              </a:rPr>
              <a:t>Deutung</a:t>
            </a:r>
            <a:r>
              <a:rPr lang="en-US" sz="2000" dirty="0" smtClean="0"/>
              <a:t>: Splay-</a:t>
            </a:r>
            <a:r>
              <a:rPr lang="en-US" sz="2000" dirty="0" err="1" smtClean="0"/>
              <a:t>Bäume</a:t>
            </a:r>
            <a:r>
              <a:rPr lang="en-US" sz="2000" dirty="0" smtClean="0"/>
              <a:t> </a:t>
            </a:r>
            <a:r>
              <a:rPr lang="en-US" sz="2000" dirty="0" err="1" smtClean="0"/>
              <a:t>arbeiten</a:t>
            </a:r>
            <a:r>
              <a:rPr lang="en-US" sz="2000" dirty="0" smtClean="0"/>
              <a:t> so </a:t>
            </a:r>
            <a:r>
              <a:rPr lang="en-US" sz="2000" dirty="0" err="1" smtClean="0"/>
              <a:t>effektiv</a:t>
            </a:r>
            <a:r>
              <a:rPr lang="en-US" sz="2000" dirty="0" smtClean="0"/>
              <a:t> </a:t>
            </a:r>
            <a:r>
              <a:rPr lang="en-US" sz="2000" dirty="0" err="1" smtClean="0"/>
              <a:t>wie</a:t>
            </a:r>
            <a:r>
              <a:rPr lang="en-US" sz="2000" dirty="0" smtClean="0"/>
              <a:t> </a:t>
            </a:r>
            <a:r>
              <a:rPr lang="en-US" sz="2000" dirty="0" err="1" smtClean="0"/>
              <a:t>ausgeglichene</a:t>
            </a:r>
            <a:r>
              <a:rPr lang="en-US" sz="2000" dirty="0" smtClean="0"/>
              <a:t> </a:t>
            </a:r>
            <a:r>
              <a:rPr lang="en-US" sz="2000" dirty="0" err="1" smtClean="0"/>
              <a:t>Bäume</a:t>
            </a:r>
            <a:r>
              <a:rPr lang="en-US" sz="2000" dirty="0" smtClean="0"/>
              <a:t> </a:t>
            </a:r>
            <a:r>
              <a:rPr lang="en-US" sz="2000" dirty="0" err="1" smtClean="0"/>
              <a:t>bei</a:t>
            </a:r>
            <a:r>
              <a:rPr lang="en-US" sz="2000" dirty="0" smtClean="0"/>
              <a:t> Search-</a:t>
            </a:r>
            <a:r>
              <a:rPr lang="en-US" sz="2000" dirty="0" err="1" smtClean="0"/>
              <a:t>Sequenzen</a:t>
            </a:r>
            <a:r>
              <a:rPr lang="en-US" sz="2000" dirty="0" smtClean="0"/>
              <a:t> </a:t>
            </a:r>
            <a:r>
              <a:rPr lang="en-US" sz="2000" dirty="0" err="1" smtClean="0"/>
              <a:t>länger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C8C93"/>
                </a:solidFill>
              </a:rPr>
              <a:t>n</a:t>
            </a:r>
            <a:endParaRPr lang="en-US" sz="2000" dirty="0">
              <a:solidFill>
                <a:srgbClr val="3C8C93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07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83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</a:rPr>
              <a:t>x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smtClean="0">
                <a:solidFill>
                  <a:schemeClr val="hlink"/>
                </a:solidFill>
              </a:rPr>
              <a:t>y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302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search(x),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84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85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insert(e):</a:t>
            </a:r>
          </a:p>
          <a:p>
            <a:pPr>
              <a:lnSpc>
                <a:spcPct val="90000"/>
              </a:lnSpc>
            </a:pPr>
            <a:r>
              <a:rPr lang="en-US"/>
              <a:t>insert wie im Binärbaum</a:t>
            </a:r>
          </a:p>
          <a:p>
            <a:pPr>
              <a:lnSpc>
                <a:spcPct val="90000"/>
              </a:lnSpc>
            </a:pPr>
            <a:r>
              <a:rPr lang="en-US"/>
              <a:t>splay-Operation, um </a:t>
            </a:r>
            <a:r>
              <a:rPr lang="en-US">
                <a:solidFill>
                  <a:schemeClr val="hlink"/>
                </a:solidFill>
              </a:rPr>
              <a:t>key(e)</a:t>
            </a:r>
            <a:r>
              <a:rPr lang="en-US"/>
              <a:t> in Wurzel zu verschieben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/>
              <a:t>führe </a:t>
            </a:r>
            <a:r>
              <a:rPr lang="en-US">
                <a:solidFill>
                  <a:schemeClr val="accent2"/>
                </a:solidFill>
              </a:rPr>
              <a:t>search(k)</a:t>
            </a:r>
            <a:r>
              <a:rPr lang="en-US"/>
              <a:t> aus (bringt </a:t>
            </a:r>
            <a:r>
              <a:rPr lang="en-US">
                <a:solidFill>
                  <a:schemeClr val="hlink"/>
                </a:solidFill>
              </a:rPr>
              <a:t>k</a:t>
            </a:r>
            <a:r>
              <a:rPr lang="en-US"/>
              <a:t> in die Wurzel)</a:t>
            </a:r>
          </a:p>
          <a:p>
            <a:pPr>
              <a:lnSpc>
                <a:spcPct val="90000"/>
              </a:lnSpc>
            </a:pPr>
            <a:r>
              <a:rPr lang="en-US"/>
              <a:t>entferne Wurzel und führe </a:t>
            </a:r>
            <a:r>
              <a:rPr lang="en-US">
                <a:solidFill>
                  <a:schemeClr val="accent2"/>
                </a:solidFill>
              </a:rPr>
              <a:t>merge(T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der beiden Teilbäume durch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Fragen [Wikipedia 17.5.2018]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pic>
        <p:nvPicPr>
          <p:cNvPr id="5" name="Bild 4" descr="Screen Shot 2015-05-14 at 23.5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140"/>
            <a:ext cx="914400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87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Wurzeleigenschaft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</a:t>
            </a:r>
            <a:r>
              <a:rPr lang="en-US" sz="2400" dirty="0" err="1" smtClean="0">
                <a:solidFill>
                  <a:srgbClr val="FF0000"/>
                </a:solidFill>
              </a:rPr>
              <a:t>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Tiefeneigenschaft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 smtClean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Trees</a:t>
            </a:r>
            <a:r>
              <a:rPr lang="de-DE" sz="1200" dirty="0" smtClean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</a:t>
            </a:r>
            <a:r>
              <a:rPr lang="de-DE" sz="1200" dirty="0" smtClean="0">
                <a:solidFill>
                  <a:srgbClr val="0000FF"/>
                </a:solidFill>
              </a:rPr>
              <a:t>Science, S. </a:t>
            </a:r>
            <a:r>
              <a:rPr lang="de-DE" sz="1200" dirty="0">
                <a:solidFill>
                  <a:srgbClr val="0000FF"/>
                </a:solidFill>
              </a:rPr>
              <a:t>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88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89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Deutung</a:t>
            </a:r>
            <a:r>
              <a:rPr lang="en-US" sz="2400" dirty="0" smtClean="0"/>
              <a:t> von Rot-</a:t>
            </a:r>
            <a:r>
              <a:rPr lang="en-US" sz="2400" dirty="0" err="1" smtClean="0"/>
              <a:t>schwarz</a:t>
            </a:r>
            <a:r>
              <a:rPr lang="en-US" sz="2400" dirty="0" smtClean="0"/>
              <a:t>-</a:t>
            </a:r>
            <a:r>
              <a:rPr lang="en-US" sz="2400" dirty="0" err="1" smtClean="0"/>
              <a:t>Mustern</a:t>
            </a:r>
            <a:r>
              <a:rPr lang="en-US" sz="2400" dirty="0" smtClean="0"/>
              <a:t>: </a:t>
            </a:r>
            <a:endParaRPr lang="en-US" sz="2400" dirty="0"/>
          </a:p>
          <a:p>
            <a:pPr marL="609600" indent="-609600">
              <a:buFontTx/>
              <a:buNone/>
            </a:pPr>
            <a:r>
              <a:rPr lang="en-US" sz="2400" dirty="0" smtClean="0"/>
              <a:t>B-Baum (Baum </a:t>
            </a:r>
            <a:r>
              <a:rPr lang="en-US" sz="2400" dirty="0" err="1" smtClean="0"/>
              <a:t>mit</a:t>
            </a:r>
            <a:r>
              <a:rPr lang="en-US" sz="2400" dirty="0" smtClean="0"/>
              <a:t> “</a:t>
            </a:r>
            <a:r>
              <a:rPr lang="en-US" sz="2400" dirty="0" err="1" smtClean="0"/>
              <a:t>Separatoren</a:t>
            </a:r>
            <a:r>
              <a:rPr lang="en-US" sz="2400" dirty="0" smtClean="0"/>
              <a:t>” und min 2 max 4 </a:t>
            </a:r>
            <a:r>
              <a:rPr lang="en-US" sz="2400" dirty="0" err="1" smtClean="0"/>
              <a:t>Nachfolger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Selbstanordnende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Ordne </a:t>
            </a:r>
            <a:r>
              <a:rPr lang="de-DE" altLang="de-DE" dirty="0"/>
              <a:t>die Elemente bei der sequentiellen Suche so an, dass die Elemente, die am häufigsten gesucht </a:t>
            </a:r>
            <a:r>
              <a:rPr lang="de-DE" altLang="de-DE" dirty="0" smtClean="0"/>
              <a:t>werden, möglichst </a:t>
            </a:r>
            <a:r>
              <a:rPr lang="de-DE" altLang="de-DE" dirty="0"/>
              <a:t>weit vorne </a:t>
            </a:r>
            <a:r>
              <a:rPr lang="de-DE" altLang="de-DE" dirty="0" smtClean="0"/>
              <a:t>stehen</a:t>
            </a:r>
          </a:p>
          <a:p>
            <a:pPr lvl="2"/>
            <a:r>
              <a:rPr lang="de-DE" altLang="de-DE" dirty="0"/>
              <a:t>Meistens ist die Häufigkeit nicht bekannt, man kann aber versuchen, </a:t>
            </a:r>
            <a:r>
              <a:rPr lang="de-DE" altLang="de-DE" i="1" dirty="0"/>
              <a:t>aus der Vergangenheit auf die Zukunft </a:t>
            </a:r>
            <a:r>
              <a:rPr lang="de-DE" altLang="de-DE" dirty="0"/>
              <a:t>zu </a:t>
            </a:r>
            <a:r>
              <a:rPr lang="de-DE" altLang="de-DE" i="1" dirty="0" smtClean="0"/>
              <a:t>schließen</a:t>
            </a:r>
          </a:p>
          <a:p>
            <a:endParaRPr lang="de-DE" altLang="de-DE" sz="1400" b="1" dirty="0" smtClean="0"/>
          </a:p>
          <a:p>
            <a:r>
              <a:rPr lang="de-DE" altLang="de-DE" b="1" dirty="0" smtClean="0"/>
              <a:t>Vorgehensweise:</a:t>
            </a:r>
          </a:p>
          <a:p>
            <a:pPr lvl="1"/>
            <a:r>
              <a:rPr lang="de-DE" altLang="de-DE" dirty="0" smtClean="0"/>
              <a:t>Immer </a:t>
            </a:r>
            <a:r>
              <a:rPr lang="de-DE" altLang="de-DE" dirty="0"/>
              <a:t>wenn nach einem Element gesucht wurde, wird dieses Element weiter vorne in der Liste </a:t>
            </a:r>
            <a:r>
              <a:rPr lang="de-DE" altLang="de-DE" dirty="0" smtClean="0"/>
              <a:t>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90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91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B-</a:t>
            </a:r>
            <a:r>
              <a:rPr lang="en-US" dirty="0"/>
              <a:t>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92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Die </a:t>
            </a:r>
            <a:r>
              <a:rPr lang="en-US" sz="2800" dirty="0" err="1" smtClean="0"/>
              <a:t>Tiefe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t</a:t>
            </a:r>
            <a:r>
              <a:rPr lang="en-US" sz="2800" dirty="0" smtClean="0"/>
              <a:t> 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O(log n).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</a:t>
            </a:r>
            <a:r>
              <a:rPr lang="en-US" sz="2800" dirty="0" smtClean="0">
                <a:solidFill>
                  <a:schemeClr val="hlink"/>
                </a:solidFill>
              </a:rPr>
              <a:t>)≤t≤2log(n+1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smtClean="0"/>
              <a:t>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Rot</a:t>
            </a:r>
            <a:r>
              <a:rPr lang="en-US" sz="2800" dirty="0"/>
              <a:t>-Schwarz-</a:t>
            </a:r>
            <a:r>
              <a:rPr lang="en-US" sz="2800" dirty="0" err="1"/>
              <a:t>Baums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: </a:t>
            </a:r>
            <a:r>
              <a:rPr lang="en-US" sz="2400" dirty="0" err="1"/>
              <a:t>Schwarztiefe</a:t>
            </a:r>
            <a:r>
              <a:rPr lang="en-US" sz="2400" dirty="0"/>
              <a:t> der </a:t>
            </a:r>
            <a:r>
              <a:rPr lang="en-US" sz="2400" dirty="0" err="1"/>
              <a:t>Listenknoten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: </a:t>
            </a:r>
            <a:r>
              <a:rPr lang="en-US" sz="2400" dirty="0" smtClean="0"/>
              <a:t>B-</a:t>
            </a:r>
            <a:r>
              <a:rPr lang="en-US" sz="2400" dirty="0"/>
              <a:t>Baum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 hat </a:t>
            </a:r>
            <a:r>
              <a:rPr lang="en-US" sz="2400" dirty="0" err="1"/>
              <a:t>Tiefe</a:t>
            </a:r>
            <a:r>
              <a:rPr lang="en-US" sz="2400" dirty="0"/>
              <a:t> </a:t>
            </a:r>
            <a:r>
              <a:rPr lang="en-US" sz="2400" dirty="0" err="1"/>
              <a:t>exakt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err="1"/>
              <a:t>überall</a:t>
            </a:r>
            <a:r>
              <a:rPr lang="en-US" sz="2400" dirty="0"/>
              <a:t> und </a:t>
            </a:r>
            <a:r>
              <a:rPr lang="en-US" sz="2400" dirty="0" err="1" smtClean="0">
                <a:solidFill>
                  <a:schemeClr val="hlink"/>
                </a:solidFill>
              </a:rPr>
              <a:t>d≤log</a:t>
            </a:r>
            <a:r>
              <a:rPr lang="en-US" sz="2400" dirty="0" smtClean="0">
                <a:solidFill>
                  <a:schemeClr val="hlink"/>
                </a:solidFill>
              </a:rPr>
              <a:t>(n+1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Aufgrund</a:t>
            </a:r>
            <a:r>
              <a:rPr lang="en-US" sz="2400" dirty="0"/>
              <a:t> der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Eigenschaft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Kinder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eines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roten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Knotens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schwarz</a:t>
            </a:r>
            <a:r>
              <a:rPr lang="en-US" sz="2400" dirty="0" smtClean="0"/>
              <a:t>) gilt: </a:t>
            </a:r>
            <a:r>
              <a:rPr lang="en-US" sz="2400" dirty="0" smtClean="0">
                <a:solidFill>
                  <a:schemeClr val="hlink"/>
                </a:solidFill>
              </a:rPr>
              <a:t>t≤2d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/>
              <a:t>Außerdem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t≥log</a:t>
            </a:r>
            <a:r>
              <a:rPr lang="en-US" sz="2400" dirty="0" smtClean="0">
                <a:solidFill>
                  <a:schemeClr val="hlink"/>
                </a:solidFill>
              </a:rPr>
              <a:t>(n+1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, da Rot-Schwarz-Baum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Binärbaum</a:t>
            </a:r>
            <a:r>
              <a:rPr lang="en-US" sz="2400" dirty="0" smtClean="0"/>
              <a:t> </a:t>
            </a:r>
            <a:r>
              <a:rPr lang="en-US" sz="2400" dirty="0" err="1"/>
              <a:t>ist</a:t>
            </a:r>
            <a:r>
              <a:rPr lang="en-US" sz="2800" dirty="0"/>
              <a:t>.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93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</a:t>
            </a:r>
            <a:r>
              <a:rPr lang="en-US" sz="2400" dirty="0" smtClean="0"/>
              <a:t>leer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Markerelement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charset="0"/>
              </a:rPr>
              <a:t>∞ </a:t>
            </a:r>
            <a:r>
              <a:rPr lang="en-US" sz="2400" dirty="0" err="1" smtClean="0"/>
              <a:t>enthalten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94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</a:t>
            </a:r>
            <a:r>
              <a:rPr lang="en-US" sz="2800" dirty="0" err="1" smtClean="0">
                <a:solidFill>
                  <a:srgbClr val="FF0000"/>
                </a:solidFill>
              </a:rPr>
              <a:t>Eigenschaft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Interne </a:t>
            </a:r>
            <a:r>
              <a:rPr lang="en-US" sz="2800" dirty="0" err="1" smtClean="0"/>
              <a:t>Eigenschaft</a:t>
            </a:r>
            <a:r>
              <a:rPr lang="en-US" sz="2800" dirty="0" smtClean="0"/>
              <a:t> </a:t>
            </a:r>
            <a:r>
              <a:rPr lang="en-US" sz="2800" dirty="0" err="1" smtClean="0"/>
              <a:t>verletzt</a:t>
            </a:r>
            <a:r>
              <a:rPr lang="en-US" sz="2800" dirty="0" smtClean="0"/>
              <a:t> </a:t>
            </a:r>
            <a:r>
              <a:rPr lang="en-US" sz="2800" dirty="0"/>
              <a:t>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schwarzen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beendet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roten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keine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95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für</a:t>
            </a:r>
            <a:r>
              <a:rPr lang="en-US" sz="2400" dirty="0" smtClean="0"/>
              <a:t> Fall 1</a:t>
            </a:r>
            <a:endParaRPr lang="en-US" sz="2400" dirty="0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96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97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98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99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</TotalTime>
  <Words>5112</Words>
  <Application>Microsoft Macintosh PowerPoint</Application>
  <PresentationFormat>On-screen Show (4:3)</PresentationFormat>
  <Paragraphs>1870</Paragraphs>
  <Slides>132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4" baseType="lpstr">
      <vt:lpstr>Arial Unicode MS</vt:lpstr>
      <vt:lpstr>Arrows2</vt:lpstr>
      <vt:lpstr>Calibri</vt:lpstr>
      <vt:lpstr>Chalkduster</vt:lpstr>
      <vt:lpstr>cmsy10</vt:lpstr>
      <vt:lpstr>ＭＳ Ｐゴシック</vt:lpstr>
      <vt:lpstr>Myriad Pro</vt:lpstr>
      <vt:lpstr>Symbol</vt:lpstr>
      <vt:lpstr>Tahoma</vt:lpstr>
      <vt:lpstr>Wingdings</vt:lpstr>
      <vt:lpstr>Arial</vt:lpstr>
      <vt:lpstr>7_Standarddesign</vt:lpstr>
      <vt:lpstr>Algorithmen und Datenstrukturen</vt:lpstr>
      <vt:lpstr>Dynamische Menge</vt:lpstr>
      <vt:lpstr>Dynamische Mengen</vt:lpstr>
      <vt:lpstr>Iteration über "lineare Strukturen" (Mengen)</vt:lpstr>
      <vt:lpstr>Prioritätswarteschlangen vs. Mengen</vt:lpstr>
      <vt:lpstr>Einfache Realisierung von Mengen</vt:lpstr>
      <vt:lpstr>Felder: Lineares/Sequentielles Suchen</vt:lpstr>
      <vt:lpstr>Komplexität Naives/Lineares/Sequentielles Suchen 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Danksagung</vt:lpstr>
      <vt:lpstr>Suchstruktur für die Darstellung von Mengen</vt:lpstr>
      <vt:lpstr>Statische Suchstruktur</vt:lpstr>
      <vt:lpstr>Binäre Suche</vt:lpstr>
      <vt:lpstr>Dynamische Suchstruktur</vt:lpstr>
      <vt:lpstr>Suchstruktur</vt:lpstr>
      <vt:lpstr>Suchstruktur</vt:lpstr>
      <vt:lpstr>Motivation für Suche nach neuer Trägerstruktur</vt:lpstr>
      <vt:lpstr>Binäre Suchbäume - Definition</vt:lpstr>
      <vt:lpstr>Beispiele für binäre Suchbäume</vt:lpstr>
      <vt:lpstr>Aufgabe: Wende Funktion auf Elemente an</vt:lpstr>
      <vt:lpstr>Aufgabe: Wende Funktion auf Elemente an</vt:lpstr>
      <vt:lpstr>Inorder-Ausgabe ergibt Sortierreihenfolge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</vt:lpstr>
      <vt:lpstr>search(k) Operation</vt:lpstr>
      <vt:lpstr>Binärer Suchbaum</vt:lpstr>
      <vt:lpstr>Search(9)</vt:lpstr>
      <vt:lpstr>Insert und Delete Operationen</vt:lpstr>
      <vt:lpstr>Insert(5)</vt:lpstr>
      <vt:lpstr>Insert(5)</vt:lpstr>
      <vt:lpstr>Insert(12)</vt:lpstr>
      <vt:lpstr>Insert(12)</vt:lpstr>
      <vt:lpstr>Delete(1)</vt:lpstr>
      <vt:lpstr>Delete(1)</vt:lpstr>
      <vt:lpstr>Delete(14)</vt:lpstr>
      <vt:lpstr>Delete(14)</vt:lpstr>
      <vt:lpstr>Binärbaum</vt:lpstr>
      <vt:lpstr>Definition: Ausgeglichener Suchbaum</vt:lpstr>
      <vt:lpstr>Gewichtete Binärbäume</vt:lpstr>
      <vt:lpstr>Selbstorganisierende Bäume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Splay-Operation: Maximal ein zig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Splay-Baum: Balance-Theorem</vt:lpstr>
      <vt:lpstr>Splay-Baum Operationen</vt:lpstr>
      <vt:lpstr>Splay-Baum Operationen</vt:lpstr>
      <vt:lpstr>Splay-Baum Operationen</vt:lpstr>
      <vt:lpstr>Offene Fragen [Wikipedia 17.5.2018]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1336</cp:revision>
  <cp:lastPrinted>2015-04-09T12:56:16Z</cp:lastPrinted>
  <dcterms:created xsi:type="dcterms:W3CDTF">2010-04-27T12:26:40Z</dcterms:created>
  <dcterms:modified xsi:type="dcterms:W3CDTF">2018-05-22T10:10:10Z</dcterms:modified>
</cp:coreProperties>
</file>