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273" r:id="rId2"/>
    <p:sldId id="638" r:id="rId3"/>
    <p:sldId id="437" r:id="rId4"/>
    <p:sldId id="439" r:id="rId5"/>
    <p:sldId id="568" r:id="rId6"/>
    <p:sldId id="440" r:id="rId7"/>
    <p:sldId id="557" r:id="rId8"/>
    <p:sldId id="441" r:id="rId9"/>
    <p:sldId id="443" r:id="rId10"/>
    <p:sldId id="589" r:id="rId11"/>
    <p:sldId id="621" r:id="rId12"/>
    <p:sldId id="632" r:id="rId13"/>
    <p:sldId id="635" r:id="rId14"/>
    <p:sldId id="565" r:id="rId15"/>
    <p:sldId id="637" r:id="rId16"/>
    <p:sldId id="590" r:id="rId17"/>
    <p:sldId id="450" r:id="rId18"/>
    <p:sldId id="451" r:id="rId19"/>
    <p:sldId id="585" r:id="rId20"/>
    <p:sldId id="465" r:id="rId21"/>
    <p:sldId id="466" r:id="rId22"/>
    <p:sldId id="467" r:id="rId23"/>
    <p:sldId id="468" r:id="rId24"/>
    <p:sldId id="469" r:id="rId25"/>
    <p:sldId id="470" r:id="rId26"/>
    <p:sldId id="591" r:id="rId27"/>
    <p:sldId id="592" r:id="rId28"/>
    <p:sldId id="593" r:id="rId29"/>
    <p:sldId id="623" r:id="rId30"/>
    <p:sldId id="608" r:id="rId31"/>
    <p:sldId id="609" r:id="rId32"/>
    <p:sldId id="652" r:id="rId33"/>
    <p:sldId id="610" r:id="rId34"/>
    <p:sldId id="612" r:id="rId35"/>
    <p:sldId id="620" r:id="rId36"/>
    <p:sldId id="629" r:id="rId37"/>
    <p:sldId id="633" r:id="rId38"/>
    <p:sldId id="628" r:id="rId39"/>
    <p:sldId id="634" r:id="rId40"/>
    <p:sldId id="624" r:id="rId41"/>
    <p:sldId id="597" r:id="rId42"/>
    <p:sldId id="598" r:id="rId43"/>
    <p:sldId id="600" r:id="rId44"/>
    <p:sldId id="601" r:id="rId45"/>
    <p:sldId id="641" r:id="rId46"/>
    <p:sldId id="602" r:id="rId47"/>
    <p:sldId id="639" r:id="rId48"/>
    <p:sldId id="604" r:id="rId49"/>
    <p:sldId id="651" r:id="rId50"/>
    <p:sldId id="606" r:id="rId51"/>
    <p:sldId id="471" r:id="rId52"/>
    <p:sldId id="477" r:id="rId53"/>
    <p:sldId id="478" r:id="rId54"/>
    <p:sldId id="479" r:id="rId55"/>
    <p:sldId id="627" r:id="rId56"/>
    <p:sldId id="567" r:id="rId57"/>
    <p:sldId id="588" r:id="rId58"/>
    <p:sldId id="580" r:id="rId59"/>
    <p:sldId id="579" r:id="rId60"/>
    <p:sldId id="574" r:id="rId61"/>
    <p:sldId id="640" r:id="rId6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66"/>
  </p:normalViewPr>
  <p:slideViewPr>
    <p:cSldViewPr>
      <p:cViewPr varScale="1">
        <p:scale>
          <a:sx n="119" d="100"/>
          <a:sy n="119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30.05.18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30.05.18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1B15-894E-354E-A80A-187BA2607D12}" type="datetime1">
              <a:rPr lang="de-DE"/>
              <a:pPr/>
              <a:t>30.05.18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AE2E-0842-8A46-BA44-11E68AE1929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9D2F-8F91-3F4B-AFB0-C687946EC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smtClean="0">
                <a:cs typeface="+mn-cs"/>
              </a:rPr>
              <a:t>Braun </a:t>
            </a:r>
            <a:r>
              <a:rPr lang="de-DE" sz="2400" smtClean="0">
                <a:cs typeface="+mn-cs"/>
              </a:rPr>
              <a:t>(</a:t>
            </a:r>
            <a:r>
              <a:rPr lang="de-DE" sz="2400" dirty="0" smtClean="0">
                <a:cs typeface="+mn-cs"/>
              </a:rPr>
              <a:t>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10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95536" y="1198493"/>
            <a:ext cx="202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Einige Elemente</a:t>
            </a:r>
            <a:br>
              <a:rPr lang="de-DE" dirty="0" smtClean="0"/>
            </a:br>
            <a:r>
              <a:rPr lang="de-DE" dirty="0" smtClean="0"/>
              <a:t>aus einer Menge </a:t>
            </a:r>
            <a:r>
              <a:rPr lang="de-DE" dirty="0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9265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339752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84380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386155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85192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355976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9832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36408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868144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637220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76256" y="5229200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Assoziation durch </a:t>
            </a:r>
            <a:r>
              <a:rPr lang="de-DE" dirty="0" err="1" smtClean="0"/>
              <a:t>Hashing</a:t>
            </a:r>
            <a:r>
              <a:rPr lang="de-DE" dirty="0" smtClean="0"/>
              <a:t> sowie Iteration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2B74AE2E-0842-8A46-BA44-11E68AE192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9696" y="1150795"/>
            <a:ext cx="8686800" cy="5374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Elemente von U sind nicht notwendigerweise „nur“ Zahlen</a:t>
            </a:r>
            <a:endParaRPr lang="de-DE" dirty="0"/>
          </a:p>
          <a:p>
            <a:r>
              <a:rPr lang="de-DE" dirty="0" smtClean="0"/>
              <a:t>Anwendung eines Schlüsselfunktion </a:t>
            </a:r>
            <a:r>
              <a:rPr lang="de-DE" dirty="0" err="1" smtClean="0"/>
              <a:t>key</a:t>
            </a:r>
            <a:r>
              <a:rPr lang="de-DE" dirty="0" smtClean="0"/>
              <a:t>: </a:t>
            </a:r>
            <a:r>
              <a:rPr lang="de-DE" dirty="0" err="1" smtClean="0"/>
              <a:t>k</a:t>
            </a:r>
            <a:r>
              <a:rPr lang="de-DE" dirty="0" smtClean="0"/>
              <a:t>=</a:t>
            </a: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Schlüssel selbst können auch Objekte sein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17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7981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59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40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878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65275" y="4077791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26851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76575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292700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284638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7894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3007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979588" y="3141737"/>
            <a:ext cx="3541740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87650" y="3141737"/>
            <a:ext cx="1525566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3577111" y="3141737"/>
            <a:ext cx="418601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003775" y="3141737"/>
            <a:ext cx="159767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2568999" y="3141737"/>
            <a:ext cx="351586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5017272" y="3141737"/>
            <a:ext cx="2002628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249699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505104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4513216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43" idx="0"/>
          </p:cNvCxnSpPr>
          <p:nvPr/>
        </p:nvCxnSpPr>
        <p:spPr>
          <a:xfrm>
            <a:off x="5112470" y="4365104"/>
            <a:ext cx="0" cy="792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652120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66023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28096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>
                <a:solidFill>
                  <a:srgbClr val="000000"/>
                </a:solidFill>
              </a:rPr>
              <a:t>14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89080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5</a:t>
            </a:r>
            <a:endParaRPr lang="de-DE" sz="18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297192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3</a:t>
            </a:r>
            <a:endParaRPr lang="de-DE" sz="18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860851" y="51580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19</a:t>
            </a:r>
            <a:endParaRPr lang="de-DE" sz="1800" dirty="0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436096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</a:t>
            </a:r>
            <a:endParaRPr lang="de-DE" sz="1800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644420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10</a:t>
            </a:r>
            <a:endParaRPr lang="de-DE" sz="1800" dirty="0"/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197971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987824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995936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040462" y="2276872"/>
            <a:ext cx="0" cy="360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6012160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02027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-24300" y="2564904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Zahlen in der</a:t>
            </a:r>
            <a:br>
              <a:rPr lang="de-DE" dirty="0" smtClean="0"/>
            </a:br>
            <a:r>
              <a:rPr lang="de-DE" dirty="0" smtClean="0"/>
              <a:t>Box stellen</a:t>
            </a:r>
            <a:br>
              <a:rPr lang="de-DE" dirty="0" smtClean="0"/>
            </a:br>
            <a:r>
              <a:rPr lang="de-DE" dirty="0" smtClean="0"/>
              <a:t>Schlüsselwerte</a:t>
            </a:r>
            <a:br>
              <a:rPr lang="de-DE" dirty="0" smtClean="0"/>
            </a:b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 dar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e</a:t>
            </a:r>
            <a:r>
              <a:rPr lang="de-DE" dirty="0"/>
              <a:t>, s) vs. </a:t>
            </a:r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, </a:t>
            </a:r>
            <a:r>
              <a:rPr lang="de-DE" dirty="0" err="1"/>
              <a:t>e</a:t>
            </a:r>
            <a:r>
              <a:rPr lang="de-DE" dirty="0"/>
              <a:t>, 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6371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“a“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177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“b“</a:t>
            </a:r>
            <a:endParaRPr lang="de-DE" sz="18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838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“c“</a:t>
            </a:r>
            <a:endParaRPr lang="de-DE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596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err="1" smtClean="0"/>
              <a:t>e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0402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7900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65300" y="48676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6853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14</a:t>
            </a:r>
            <a:endParaRPr lang="de-DE" sz="18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76600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292725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284663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94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3007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1979613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987675" y="2564185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3492500" y="2564185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5003800" y="2564185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2484438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5076825" y="2564185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65300" y="53724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26853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276600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c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92725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284663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b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894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3007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76393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7199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80061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79618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80424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4788123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259632" y="14120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259632" y="20507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6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Anwendung von </a:t>
            </a:r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dirty="0" smtClean="0"/>
              <a:t>, s)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" name="Bild 3" descr="HASHTB1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9222"/>
            <a:ext cx="6746697" cy="4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Hashfunktionen müssen i.A. anwendungsspezifisch definiert werden (oft für Basisdatentypen Standardimplementierungen angeboten)</a:t>
            </a:r>
          </a:p>
          <a:p>
            <a:r>
              <a:rPr lang="de-DE" dirty="0" smtClean="0"/>
              <a:t>Hashwerte sollen möglichst </a:t>
            </a:r>
            <a:r>
              <a:rPr lang="de-DE" dirty="0" err="1" smtClean="0"/>
              <a:t>gleichmäßg</a:t>
            </a:r>
            <a:r>
              <a:rPr lang="de-DE" dirty="0" smtClean="0"/>
              <a:t> gestreut werden</a:t>
            </a:r>
            <a:br>
              <a:rPr lang="de-DE" dirty="0" smtClean="0"/>
            </a:br>
            <a:r>
              <a:rPr lang="de-DE" dirty="0" smtClean="0"/>
              <a:t>(sonst Kollisionen vorprogrammiert)</a:t>
            </a:r>
          </a:p>
          <a:p>
            <a:r>
              <a:rPr lang="de-DE" dirty="0" smtClean="0"/>
              <a:t>Ein erstes Beispiel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 smtClean="0">
                <a:solidFill>
                  <a:srgbClr val="3C8C93"/>
                </a:solidFill>
              </a:rPr>
              <a:t>U = Integer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b="1" dirty="0" err="1" smtClean="0">
                <a:solidFill>
                  <a:srgbClr val="000000"/>
                </a:solidFill>
              </a:rPr>
              <a:t>function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3C8C93"/>
                </a:solidFill>
              </a:rPr>
              <a:t>    </a:t>
            </a:r>
            <a:r>
              <a:rPr lang="de-DE" b="1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marL="457200" lvl="1" indent="0">
              <a:buNone/>
            </a:pPr>
            <a:r>
              <a:rPr lang="de-DE" dirty="0" smtClean="0"/>
              <a:t>wobei</a:t>
            </a:r>
            <a:r>
              <a:rPr lang="de-DE" dirty="0" smtClean="0">
                <a:solidFill>
                  <a:srgbClr val="3C8C93"/>
                </a:solidFill>
              </a:rPr>
              <a:t> m=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(T)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Kann man </a:t>
            </a:r>
            <a:r>
              <a:rPr lang="de-DE" dirty="0" err="1" smtClean="0">
                <a:solidFill>
                  <a:srgbClr val="000000"/>
                </a:solidFill>
              </a:rPr>
              <a:t>hash</a:t>
            </a:r>
            <a:r>
              <a:rPr lang="de-DE" dirty="0" smtClean="0">
                <a:solidFill>
                  <a:srgbClr val="000000"/>
                </a:solidFill>
              </a:rPr>
              <a:t> auf komplexe Objekte über deren „Adresse“ durchführen?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6372200" y="4509120"/>
            <a:ext cx="2592288" cy="1080120"/>
          </a:xfrm>
          <a:prstGeom prst="cloudCallout">
            <a:avLst>
              <a:gd name="adj1" fmla="val -101964"/>
              <a:gd name="adj2" fmla="val 44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i.A. nicht?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6228184" y="2996952"/>
            <a:ext cx="2664296" cy="1440160"/>
          </a:xfrm>
          <a:prstGeom prst="wedgeRectCallout">
            <a:avLst>
              <a:gd name="adj1" fmla="val -104728"/>
              <a:gd name="adj2" fmla="val 2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Falls m keine Primzahl: </a:t>
            </a:r>
            <a:r>
              <a:rPr lang="de-DE" dirty="0" smtClean="0">
                <a:solidFill>
                  <a:schemeClr val="tx1"/>
                </a:solidFill>
              </a:rPr>
              <a:t>Schlüssel seien alle Vielfache von 10 und Tabellengröße sei 100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de-DE" dirty="0" smtClean="0">
                <a:solidFill>
                  <a:schemeClr val="tx1"/>
                </a:solidFill>
              </a:rPr>
              <a:t>Viele Kollisionen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422C-8FE7-3B4B-8D8D-58A0DEB30D7A}" type="slidenum">
              <a:rPr lang="de-DE"/>
              <a:pPr/>
              <a:t>15</a:t>
            </a:fld>
            <a:endParaRPr lang="de-DE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zur Assoziation und zum Suchen</a:t>
            </a:r>
            <a:endParaRPr lang="de-D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Analyse bei perfekter Streuung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insert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h)) </a:t>
            </a:r>
            <a:r>
              <a:rPr lang="de-DE" dirty="0" smtClean="0"/>
              <a:t>mit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 = 1 </a:t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de-DE" dirty="0" smtClean="0"/>
              <a:t>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u∈</a:t>
            </a:r>
            <a:r>
              <a:rPr lang="de-DE" dirty="0" err="1" smtClean="0">
                <a:solidFill>
                  <a:srgbClr val="3C8C93"/>
                </a:solidFill>
              </a:rPr>
              <a:t>Integer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hinreichend einfach</a:t>
            </a:r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delete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lookup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  <a:endParaRPr lang="de-DE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de-DE" dirty="0" smtClean="0">
                <a:solidFill>
                  <a:srgbClr val="FF0000"/>
                </a:solidFill>
              </a:rPr>
              <a:t>Problem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perfekte Streuung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Sogar ein Problem: gute Streuung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Fälle:</a:t>
            </a:r>
          </a:p>
          <a:p>
            <a:r>
              <a:rPr lang="de-DE" dirty="0">
                <a:solidFill>
                  <a:schemeClr val="accent2"/>
                </a:solidFill>
              </a:rPr>
              <a:t>Statisches Wörterbuch</a:t>
            </a:r>
            <a:r>
              <a:rPr lang="de-DE" dirty="0"/>
              <a:t>: nur </a:t>
            </a:r>
            <a:r>
              <a:rPr lang="de-DE" dirty="0" err="1"/>
              <a:t>lookup</a:t>
            </a: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Dynamisches Wörterbuch</a:t>
            </a:r>
            <a:r>
              <a:rPr lang="de-DE" dirty="0"/>
              <a:t>: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und </a:t>
            </a:r>
            <a:r>
              <a:rPr lang="de-DE" dirty="0" err="1"/>
              <a:t>lookup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4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Beim Erzeugen einer Hashtabelle kann man die </a:t>
            </a:r>
            <a:r>
              <a:rPr lang="de-DE" dirty="0" err="1" smtClean="0"/>
              <a:t>initiale</a:t>
            </a:r>
            <a:r>
              <a:rPr lang="de-DE" dirty="0" smtClean="0"/>
              <a:t> Größe angeben</a:t>
            </a:r>
          </a:p>
          <a:p>
            <a:r>
              <a:rPr lang="de-DE" dirty="0" smtClean="0"/>
              <a:t>Man möchte den Nutzer nicht zwingen, eine Primzahl zu verwenden</a:t>
            </a:r>
          </a:p>
          <a:p>
            <a:r>
              <a:rPr lang="de-DE" dirty="0" smtClean="0"/>
              <a:t>Andere Hashfunktion für </a:t>
            </a:r>
            <a:r>
              <a:rPr lang="de-DE" dirty="0" smtClean="0">
                <a:solidFill>
                  <a:srgbClr val="3C8C93"/>
                </a:solidFill>
              </a:rPr>
              <a:t>U </a:t>
            </a:r>
            <a:r>
              <a:rPr lang="de-DE" dirty="0">
                <a:solidFill>
                  <a:srgbClr val="3C8C93"/>
                </a:solidFill>
              </a:rPr>
              <a:t>= Integer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r>
              <a:rPr lang="de-DE" b="1" dirty="0" err="1">
                <a:solidFill>
                  <a:srgbClr val="000000"/>
                </a:solidFill>
              </a:rPr>
              <a:t>function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h(</a:t>
            </a:r>
            <a:r>
              <a:rPr lang="de-DE" dirty="0" err="1">
                <a:solidFill>
                  <a:srgbClr val="0000FF"/>
                </a:solidFill>
              </a:rPr>
              <a:t>u</a:t>
            </a:r>
            <a:r>
              <a:rPr lang="de-DE" dirty="0">
                <a:solidFill>
                  <a:srgbClr val="0000FF"/>
                </a:solidFill>
              </a:rPr>
              <a:t>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rgbClr val="3C8C93"/>
                </a:solidFill>
              </a:rPr>
              <a:t>    </a:t>
            </a:r>
            <a:r>
              <a:rPr lang="de-DE" b="1" dirty="0" err="1"/>
              <a:t>return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p)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pPr marL="457200" lvl="1" indent="0">
              <a:buNone/>
            </a:pPr>
            <a:r>
              <a:rPr lang="de-DE" dirty="0"/>
              <a:t>wobei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p&gt;m </a:t>
            </a:r>
            <a:r>
              <a:rPr lang="de-DE" dirty="0" smtClean="0"/>
              <a:t>eine „interne“ Primzahl und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  <a:r>
              <a:rPr lang="de-DE" dirty="0">
                <a:solidFill>
                  <a:srgbClr val="3C8C93"/>
                </a:solidFill>
              </a:rPr>
              <a:t>=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(T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nicht notwendigerweise prim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C7E-C27A-DF42-8B7E-4F589C024365}" type="slidenum">
              <a:rPr lang="de-DE"/>
              <a:pPr/>
              <a:t>17</a:t>
            </a:fld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smtClean="0"/>
              <a:t>mit Verkettung</a:t>
            </a:r>
            <a:r>
              <a:rPr lang="de-DE" baseline="30000" dirty="0" smtClean="0"/>
              <a:t>1</a:t>
            </a:r>
            <a:r>
              <a:rPr lang="de-DE" dirty="0" smtClean="0"/>
              <a:t> (Kollisionslisten)</a:t>
            </a:r>
            <a:endParaRPr lang="de-DE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6371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77177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79838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79596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80402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787900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765300" y="299754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87900" y="47247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2766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7879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795963" y="357381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7879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2766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1979613" y="1773585"/>
            <a:ext cx="3024187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987675" y="1773585"/>
            <a:ext cx="309721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3563938" y="1773585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635375" y="1773585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5076825" y="1773585"/>
            <a:ext cx="10080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148263" y="1773585"/>
            <a:ext cx="18716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76371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26853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276600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428466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292725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30078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4925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50038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6011863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2555875" y="5302250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unsortierte verkettete Listen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3276600" y="2997548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Feld von Zeigern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3768" y="6309320"/>
            <a:ext cx="391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Auch geschlossene Adressierung genannt. </a:t>
            </a:r>
            <a:endParaRPr lang="de-DE" sz="1600" dirty="0"/>
          </a:p>
        </p:txBody>
      </p:sp>
      <p:sp>
        <p:nvSpPr>
          <p:cNvPr id="3" name="Abgerundete rechteckige Legende 2"/>
          <p:cNvSpPr/>
          <p:nvPr/>
        </p:nvSpPr>
        <p:spPr>
          <a:xfrm>
            <a:off x="6804248" y="4509120"/>
            <a:ext cx="2016224" cy="1008112"/>
          </a:xfrm>
          <a:prstGeom prst="wedgeRoundRectCallout">
            <a:avLst>
              <a:gd name="adj1" fmla="val -54835"/>
              <a:gd name="adj2" fmla="val -101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Vereinfachte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Darstellung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3018-BD2A-EE45-B1F9-EFDFDB2A3B45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</a:t>
            </a:r>
            <a:r>
              <a:rPr lang="de-DE" dirty="0" smtClean="0"/>
              <a:t>Verkettung</a:t>
            </a:r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dirty="0"/>
              <a:t>: Array </a:t>
            </a:r>
            <a:r>
              <a:rPr lang="de-DE" sz="2400" dirty="0" smtClean="0">
                <a:solidFill>
                  <a:schemeClr val="hlink"/>
                </a:solidFill>
              </a:rPr>
              <a:t>[0.</a:t>
            </a:r>
            <a:r>
              <a:rPr lang="de-DE" sz="2400" dirty="0">
                <a:solidFill>
                  <a:schemeClr val="hlink"/>
                </a:solidFill>
              </a:rPr>
              <a:t>.</a:t>
            </a:r>
            <a:r>
              <a:rPr lang="de-DE" sz="2400" dirty="0" smtClean="0">
                <a:solidFill>
                  <a:schemeClr val="hlink"/>
                </a:solidFill>
              </a:rPr>
              <a:t>m-1]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List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List: </a:t>
            </a:r>
            <a:r>
              <a:rPr lang="de-DE" sz="2400" dirty="0" smtClean="0"/>
              <a:t>Datenstruktur </a:t>
            </a:r>
            <a:r>
              <a:rPr lang="de-DE" sz="2400" dirty="0"/>
              <a:t>mit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Operationen: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 smtClean="0">
                <a:solidFill>
                  <a:schemeClr val="accent2"/>
                </a:solidFill>
              </a:rPr>
              <a:t>insert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err="1" smtClean="0">
                <a:solidFill>
                  <a:schemeClr val="hlink"/>
                </a:solidFill>
              </a:rPr>
              <a:t>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))])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</a:rPr>
              <a:t>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); </a:t>
            </a:r>
            <a:r>
              <a:rPr lang="de-DE" sz="2400" dirty="0" err="1" smtClean="0">
                <a:solidFill>
                  <a:schemeClr val="hlink"/>
                </a:solidFill>
              </a:rPr>
              <a:t>delete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)])</a:t>
            </a:r>
            <a:endParaRPr lang="en-US" sz="2400" dirty="0">
              <a:solidFill>
                <a:schemeClr val="hlink"/>
              </a:solidFill>
              <a:latin typeface="cmsy1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  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rgbClr val="3C8C93"/>
                </a:solidFill>
              </a:rPr>
              <a:t>T 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lookup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>
                <a:solidFill>
                  <a:schemeClr val="hlink"/>
                </a:solidFill>
              </a:rPr>
              <a:t>)])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730921" y="1988840"/>
            <a:ext cx="3089551" cy="281351"/>
            <a:chOff x="3419872" y="2060848"/>
            <a:chExt cx="5543550" cy="504825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66825" y="1340768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5010841" y="2060848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139952" y="1340768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427984" y="1556792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220072" y="206084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57439" y="3427390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2938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71574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733475" y="2769711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71574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2938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4172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72808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856846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1579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733971" y="2346802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62943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64383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73019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877987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172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bei Verkettung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die durchschnittliche Länge der Listen, dann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(1+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a)</a:t>
            </a:r>
            <a:r>
              <a:rPr lang="de-DE" dirty="0" smtClean="0"/>
              <a:t> für </a:t>
            </a:r>
          </a:p>
          <a:p>
            <a:pPr lvl="2"/>
            <a:r>
              <a:rPr lang="de-DE" dirty="0" smtClean="0"/>
              <a:t>erfolglose Suche und </a:t>
            </a:r>
          </a:p>
          <a:p>
            <a:pPr lvl="2"/>
            <a:r>
              <a:rPr lang="de-DE" dirty="0" smtClean="0"/>
              <a:t>Einfügen (erfordert überprüfen, ob Element schon eingefügt ist)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a) </a:t>
            </a:r>
            <a:r>
              <a:rPr lang="de-DE" dirty="0" smtClean="0"/>
              <a:t>für erfolgreiche Suche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Kollisionslisten im Folgenden </a:t>
            </a:r>
            <a:br>
              <a:rPr lang="de-DE" dirty="0" smtClean="0"/>
            </a:br>
            <a:r>
              <a:rPr lang="de-DE" dirty="0" smtClean="0"/>
              <a:t>nur durch das erste Element </a:t>
            </a:r>
            <a:br>
              <a:rPr lang="de-DE" dirty="0" smtClean="0"/>
            </a:br>
            <a:r>
              <a:rPr lang="de-DE" dirty="0" smtClean="0"/>
              <a:t>direkt im Feld dargestellt</a:t>
            </a:r>
          </a:p>
        </p:txBody>
      </p:sp>
      <p:grpSp>
        <p:nvGrpSpPr>
          <p:cNvPr id="42" name="Gruppierung 41"/>
          <p:cNvGrpSpPr/>
          <p:nvPr/>
        </p:nvGrpSpPr>
        <p:grpSpPr>
          <a:xfrm>
            <a:off x="5580112" y="5733256"/>
            <a:ext cx="2952327" cy="232962"/>
            <a:chOff x="4211241" y="4181504"/>
            <a:chExt cx="5545137" cy="544409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212828" y="422108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50"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21124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71606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724128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673219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740253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874831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812360" y="4188947"/>
              <a:ext cx="403864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1</a:t>
              </a:r>
              <a:endParaRPr lang="de-DE" sz="105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838284" y="4181504"/>
              <a:ext cx="411055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3</a:t>
              </a:r>
              <a:endParaRPr lang="de-DE" sz="1050" dirty="0"/>
            </a:p>
          </p:txBody>
        </p:sp>
      </p:grp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935688" y="5229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9710144" y="5484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64" name="Gruppierung 63"/>
          <p:cNvGrpSpPr/>
          <p:nvPr/>
        </p:nvGrpSpPr>
        <p:grpSpPr>
          <a:xfrm>
            <a:off x="5508104" y="3212976"/>
            <a:ext cx="3089551" cy="281351"/>
            <a:chOff x="3419872" y="2060848"/>
            <a:chExt cx="5543550" cy="504825"/>
          </a:xfrm>
        </p:grpSpPr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6934622" y="4651526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60710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69346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510658" y="3993847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69346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60710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61943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70579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7634029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69351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7511154" y="3570938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60715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>
            <a:off x="62155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70791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55170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556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Disjunkte Mengen (Union-Find)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89038" y="2132633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268538" y="2061196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404938" y="1989758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6013" y="3140696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44800" y="2061196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197100" y="3069258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331913" y="198975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700338" y="191673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205163" y="292479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124075" y="335659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044575" y="299782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924350" y="1988716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003850" y="1917279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4140250" y="1845841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851325" y="2996779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067225" y="184584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435650" y="177281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859387" y="3212679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3779887" y="2853904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043608" y="1772816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83568" y="2924944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771800" y="1556792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123728" y="35730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131840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3707904" y="3140968"/>
            <a:ext cx="3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88024" y="3429000"/>
            <a:ext cx="2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652120" y="1700808"/>
            <a:ext cx="33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3995936" y="1484784"/>
            <a:ext cx="29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36" name="Oval 35"/>
          <p:cNvSpPr/>
          <p:nvPr/>
        </p:nvSpPr>
        <p:spPr>
          <a:xfrm rot="17139985">
            <a:off x="439491" y="242093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 rot="19452532">
            <a:off x="524607" y="1676012"/>
            <a:ext cx="2701840" cy="1472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 rot="17139985">
            <a:off x="3103787" y="2276823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 rot="17440820">
            <a:off x="510653" y="1412017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 rot="17440820">
            <a:off x="4182743" y="2208066"/>
            <a:ext cx="2063884" cy="7487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 rot="17440820">
            <a:off x="3462982" y="1234572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 rot="17440820">
            <a:off x="825537" y="1440718"/>
            <a:ext cx="2658127" cy="277424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9934916" y="4978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4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72873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connected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v, s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find(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s) = find(v, s)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(“A“, “E“, s) ⟶ ?</a:t>
            </a: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/>
              <a:t>“A“, </a:t>
            </a:r>
            <a:r>
              <a:rPr lang="de-DE" dirty="0" smtClean="0"/>
              <a:t>“H“, s) ⟶ ?</a:t>
            </a:r>
          </a:p>
        </p:txBody>
      </p:sp>
      <p:sp>
        <p:nvSpPr>
          <p:cNvPr id="45" name="Ovale Legende 44"/>
          <p:cNvSpPr/>
          <p:nvPr/>
        </p:nvSpPr>
        <p:spPr>
          <a:xfrm>
            <a:off x="5292080" y="3573016"/>
            <a:ext cx="3672408" cy="1368152"/>
          </a:xfrm>
          <a:prstGeom prst="wedgeEllipseCallout">
            <a:avLst>
              <a:gd name="adj1" fmla="val -62961"/>
              <a:gd name="adj2" fmla="val 709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Wir müssen von der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Zeichenkette ausgehend den zugordneten Knoten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in ~O(1) finden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Ovale Legende 45"/>
          <p:cNvSpPr/>
          <p:nvPr/>
        </p:nvSpPr>
        <p:spPr>
          <a:xfrm>
            <a:off x="5220072" y="5229200"/>
            <a:ext cx="3672408" cy="1008112"/>
          </a:xfrm>
          <a:prstGeom prst="wedgeEllipseCallout">
            <a:avLst>
              <a:gd name="adj1" fmla="val -59503"/>
              <a:gd name="adj2" fmla="val -26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Einsicht: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Keine aufwendige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Suche nötig!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541-D3DF-D544-9E37-9196D8EBD98A}" type="slidenum">
              <a:rPr lang="de-DE"/>
              <a:pPr/>
              <a:t>20</a:t>
            </a:fld>
            <a:endParaRPr lang="de-D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Dynamisches Wörterbuch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Hashtabelle </a:t>
            </a:r>
            <a:r>
              <a:rPr lang="de-DE" dirty="0" smtClean="0"/>
              <a:t>kann zu </a:t>
            </a:r>
            <a:r>
              <a:rPr lang="de-DE" dirty="0"/>
              <a:t>groß oder zu klein </a:t>
            </a:r>
            <a:r>
              <a:rPr lang="de-DE" dirty="0" smtClean="0"/>
              <a:t>sein (</a:t>
            </a:r>
            <a:r>
              <a:rPr lang="de-DE" dirty="0"/>
              <a:t>sollte nur um konstanten Faktor </a:t>
            </a:r>
            <a:r>
              <a:rPr lang="de-DE" dirty="0" smtClean="0"/>
              <a:t>abweichen </a:t>
            </a:r>
            <a:r>
              <a:rPr lang="de-DE" dirty="0"/>
              <a:t>von der Anzahl der Elemente)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Reallokation</a:t>
            </a:r>
          </a:p>
          <a:p>
            <a:r>
              <a:rPr lang="de-DE" dirty="0"/>
              <a:t>Wähle neue geeignete Tabellengröße</a:t>
            </a:r>
          </a:p>
          <a:p>
            <a:r>
              <a:rPr lang="de-DE" dirty="0"/>
              <a:t>Wähle neue Hashfunktion</a:t>
            </a:r>
          </a:p>
          <a:p>
            <a:r>
              <a:rPr lang="de-DE" dirty="0"/>
              <a:t>Übertrage Elemente auf die neue </a:t>
            </a:r>
            <a:r>
              <a:rPr lang="de-DE" dirty="0" smtClean="0"/>
              <a:t>Tabelle</a:t>
            </a:r>
          </a:p>
          <a:p>
            <a:pPr lvl="1"/>
            <a:r>
              <a:rPr lang="de-DE" dirty="0" smtClean="0"/>
              <a:t>Jeweils mit Anwendung der (neuen) Hashfunktion</a:t>
            </a:r>
          </a:p>
          <a:p>
            <a:pPr lvl="1"/>
            <a:r>
              <a:rPr lang="de-DE" dirty="0" smtClean="0"/>
              <a:t>In den folgenden Darstellung ist dieses nicht gezeigt!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9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01A2-6F5A-C143-8121-95C780D81BB2}" type="slidenum">
              <a:rPr lang="de-DE"/>
              <a:pPr/>
              <a:t>21</a:t>
            </a:fld>
            <a:endParaRPr lang="de-DE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739"/>
            <a:ext cx="8229600" cy="4708525"/>
          </a:xfrm>
        </p:spPr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die Größe des Feldes,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die Anzahl der Elemente</a:t>
            </a:r>
          </a:p>
          <a:p>
            <a:r>
              <a:rPr lang="de-DE" dirty="0" smtClean="0"/>
              <a:t>Tabellenverdopplung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&gt;m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/>
          </a:p>
          <a:p>
            <a:r>
              <a:rPr lang="de-DE" dirty="0"/>
              <a:t>Tabellenhalbierung 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sz="28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/4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/>
              <a:t>Von </a:t>
            </a:r>
          </a:p>
          <a:p>
            <a:pPr lvl="1"/>
            <a:r>
              <a:rPr lang="de-DE" dirty="0"/>
              <a:t>Nächste Verdopplung: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  <a:p>
            <a:pPr lvl="1"/>
            <a:r>
              <a:rPr lang="de-DE" dirty="0"/>
              <a:t>Nächste Halbierung: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92275" y="2564904"/>
            <a:ext cx="1439863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052638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92275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411413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77177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052638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411413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71775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4716463" y="2564904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07682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716463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5435600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795963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076825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435600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795963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15632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6515100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6875463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723582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3563938" y="2709366"/>
            <a:ext cx="6477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1692275" y="400476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20526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692275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411413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27717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052638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411413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132138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31321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3490913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38512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42116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4572000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49307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52911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5651500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60102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63706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6731000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7091363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2771775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6156325" y="3141166"/>
            <a:ext cx="719138" cy="647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9" name="Rectangle 53"/>
          <p:cNvSpPr>
            <a:spLocks noChangeArrowheads="1"/>
          </p:cNvSpPr>
          <p:nvPr/>
        </p:nvSpPr>
        <p:spPr bwMode="auto">
          <a:xfrm>
            <a:off x="2339975" y="479692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2700338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2339975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3059113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3419475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2700338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3059113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419475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3779838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4138613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4498975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4859338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4" name="PubRRectCallout"/>
          <p:cNvSpPr>
            <a:spLocks noEditPoints="1" noChangeArrowheads="1"/>
          </p:cNvSpPr>
          <p:nvPr/>
        </p:nvSpPr>
        <p:spPr bwMode="auto">
          <a:xfrm>
            <a:off x="5580063" y="188913"/>
            <a:ext cx="3313112" cy="15843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2400" dirty="0" err="1"/>
              <a:t>Vereinfachung</a:t>
            </a:r>
            <a:r>
              <a:rPr lang="en-US" sz="2400" dirty="0"/>
              <a:t>!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Hashtabelle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schon</a:t>
            </a:r>
            <a:r>
              <a:rPr lang="en-US" sz="2400" dirty="0"/>
              <a:t> </a:t>
            </a:r>
            <a:r>
              <a:rPr lang="en-US" sz="2400" dirty="0" err="1"/>
              <a:t>ab</a:t>
            </a:r>
            <a:r>
              <a:rPr lang="en-US" sz="2400" dirty="0"/>
              <a:t> n&gt;m/2 </a:t>
            </a:r>
            <a:r>
              <a:rPr lang="en-US" sz="2400" dirty="0" err="1"/>
              <a:t>nötig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0EF2-15DA-8D46-9E39-A3DBD0064BD1}" type="slidenum">
              <a:rPr lang="de-DE"/>
              <a:pPr/>
              <a:t>22</a:t>
            </a:fld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23383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1258888" y="28542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1619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12588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9780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23383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6192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1978025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23383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6987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30575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34178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3778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26987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26987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3059113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1258888" y="35019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1619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1258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19780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23383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16192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1978025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23383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26987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30575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0" name="Line 60"/>
          <p:cNvSpPr>
            <a:spLocks noChangeShapeType="1"/>
          </p:cNvSpPr>
          <p:nvPr/>
        </p:nvSpPr>
        <p:spPr bwMode="auto">
          <a:xfrm>
            <a:off x="34178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>
            <a:off x="3778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26987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3059113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3417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1258888" y="41496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1619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1258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19780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23383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0" name="Text Box 70"/>
          <p:cNvSpPr txBox="1">
            <a:spLocks noChangeArrowheads="1"/>
          </p:cNvSpPr>
          <p:nvPr/>
        </p:nvSpPr>
        <p:spPr bwMode="auto">
          <a:xfrm>
            <a:off x="1619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1978025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23383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26987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30575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34178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3778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26987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3059113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3417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3778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03" name="Rectangle 83"/>
          <p:cNvSpPr>
            <a:spLocks noChangeArrowheads="1"/>
          </p:cNvSpPr>
          <p:nvPr/>
        </p:nvSpPr>
        <p:spPr bwMode="auto">
          <a:xfrm>
            <a:off x="1258888" y="47973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04" name="Line 84"/>
          <p:cNvSpPr>
            <a:spLocks noChangeShapeType="1"/>
          </p:cNvSpPr>
          <p:nvPr/>
        </p:nvSpPr>
        <p:spPr bwMode="auto">
          <a:xfrm>
            <a:off x="1619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5" name="Text Box 85"/>
          <p:cNvSpPr txBox="1">
            <a:spLocks noChangeArrowheads="1"/>
          </p:cNvSpPr>
          <p:nvPr/>
        </p:nvSpPr>
        <p:spPr bwMode="auto">
          <a:xfrm>
            <a:off x="1258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9780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>
            <a:off x="2338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1619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09" name="Text Box 89"/>
          <p:cNvSpPr txBox="1">
            <a:spLocks noChangeArrowheads="1"/>
          </p:cNvSpPr>
          <p:nvPr/>
        </p:nvSpPr>
        <p:spPr bwMode="auto">
          <a:xfrm>
            <a:off x="1978025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26987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>
            <a:off x="2698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>
            <a:off x="4138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>
            <a:off x="4497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>
            <a:off x="4857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52181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>
            <a:off x="5576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5937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6297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>
            <a:off x="665797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23383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9" name="Text Box 109"/>
          <p:cNvSpPr txBox="1">
            <a:spLocks noChangeArrowheads="1"/>
          </p:cNvSpPr>
          <p:nvPr/>
        </p:nvSpPr>
        <p:spPr bwMode="auto">
          <a:xfrm>
            <a:off x="3059113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30" name="Text Box 110"/>
          <p:cNvSpPr txBox="1">
            <a:spLocks noChangeArrowheads="1"/>
          </p:cNvSpPr>
          <p:nvPr/>
        </p:nvSpPr>
        <p:spPr bwMode="auto">
          <a:xfrm>
            <a:off x="3417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31" name="Text Box 111"/>
          <p:cNvSpPr txBox="1">
            <a:spLocks noChangeArrowheads="1"/>
          </p:cNvSpPr>
          <p:nvPr/>
        </p:nvSpPr>
        <p:spPr bwMode="auto">
          <a:xfrm>
            <a:off x="3778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32" name="Text Box 112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3" name="Text Box 113"/>
          <p:cNvSpPr txBox="1">
            <a:spLocks noChangeArrowheads="1"/>
          </p:cNvSpPr>
          <p:nvPr/>
        </p:nvSpPr>
        <p:spPr bwMode="auto">
          <a:xfrm>
            <a:off x="6659563" y="2062064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34" name="Text Box 114"/>
          <p:cNvSpPr txBox="1">
            <a:spLocks noChangeArrowheads="1"/>
          </p:cNvSpPr>
          <p:nvPr/>
        </p:nvSpPr>
        <p:spPr bwMode="auto">
          <a:xfrm>
            <a:off x="6659563" y="27812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7635" name="Text Box 115"/>
          <p:cNvSpPr txBox="1">
            <a:spLocks noChangeArrowheads="1"/>
          </p:cNvSpPr>
          <p:nvPr/>
        </p:nvSpPr>
        <p:spPr bwMode="auto">
          <a:xfrm>
            <a:off x="6659563" y="34289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s)=6</a:t>
            </a:r>
          </a:p>
        </p:txBody>
      </p:sp>
      <p:sp>
        <p:nvSpPr>
          <p:cNvPr id="107636" name="Text Box 116"/>
          <p:cNvSpPr txBox="1">
            <a:spLocks noChangeArrowheads="1"/>
          </p:cNvSpPr>
          <p:nvPr/>
        </p:nvSpPr>
        <p:spPr bwMode="auto">
          <a:xfrm>
            <a:off x="6659563" y="4078189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s)=8</a:t>
            </a:r>
          </a:p>
        </p:txBody>
      </p:sp>
      <p:sp>
        <p:nvSpPr>
          <p:cNvPr id="107637" name="Text Box 117"/>
          <p:cNvSpPr txBox="1">
            <a:spLocks noChangeArrowheads="1"/>
          </p:cNvSpPr>
          <p:nvPr/>
        </p:nvSpPr>
        <p:spPr bwMode="auto">
          <a:xfrm>
            <a:off x="7378700" y="47258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8" name="Text Box 118"/>
          <p:cNvSpPr txBox="1">
            <a:spLocks noChangeArrowheads="1"/>
          </p:cNvSpPr>
          <p:nvPr/>
        </p:nvSpPr>
        <p:spPr bwMode="auto">
          <a:xfrm>
            <a:off x="4356100" y="1412776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  <p:sp>
        <p:nvSpPr>
          <p:cNvPr id="107639" name="Rectangle 119"/>
          <p:cNvSpPr>
            <a:spLocks noChangeArrowheads="1"/>
          </p:cNvSpPr>
          <p:nvPr/>
        </p:nvSpPr>
        <p:spPr bwMode="auto">
          <a:xfrm>
            <a:off x="1258888" y="54450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>
            <a:off x="1619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1" name="Text Box 121"/>
          <p:cNvSpPr txBox="1">
            <a:spLocks noChangeArrowheads="1"/>
          </p:cNvSpPr>
          <p:nvPr/>
        </p:nvSpPr>
        <p:spPr bwMode="auto">
          <a:xfrm>
            <a:off x="1258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>
            <a:off x="19780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>
            <a:off x="2338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1619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1978025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26987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>
            <a:off x="2698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>
            <a:off x="4138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>
            <a:off x="4497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4857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>
            <a:off x="52181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>
            <a:off x="5576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>
            <a:off x="5937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>
            <a:off x="6297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>
            <a:off x="665797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3383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30591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66" name="Text Box 146"/>
          <p:cNvSpPr txBox="1">
            <a:spLocks noChangeArrowheads="1"/>
          </p:cNvSpPr>
          <p:nvPr/>
        </p:nvSpPr>
        <p:spPr bwMode="auto">
          <a:xfrm>
            <a:off x="3417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67" name="Text Box 147"/>
          <p:cNvSpPr txBox="1">
            <a:spLocks noChangeArrowheads="1"/>
          </p:cNvSpPr>
          <p:nvPr/>
        </p:nvSpPr>
        <p:spPr bwMode="auto">
          <a:xfrm>
            <a:off x="3778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68" name="Text Box 148"/>
          <p:cNvSpPr txBox="1">
            <a:spLocks noChangeArrowheads="1"/>
          </p:cNvSpPr>
          <p:nvPr/>
        </p:nvSpPr>
        <p:spPr bwMode="auto">
          <a:xfrm>
            <a:off x="41386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8</a:t>
            </a:r>
          </a:p>
        </p:txBody>
      </p:sp>
      <p:sp>
        <p:nvSpPr>
          <p:cNvPr id="107669" name="Text Box 149"/>
          <p:cNvSpPr txBox="1">
            <a:spLocks noChangeArrowheads="1"/>
          </p:cNvSpPr>
          <p:nvPr/>
        </p:nvSpPr>
        <p:spPr bwMode="auto">
          <a:xfrm>
            <a:off x="7378700" y="53735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5084763" y="4725889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9351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B60-6D92-3C47-8BA2-801ABAEDF3EB}" type="slidenum">
              <a:rPr lang="de-DE"/>
              <a:pPr/>
              <a:t>23</a:t>
            </a:fld>
            <a:endParaRPr lang="de-DE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659563" y="20604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1258888" y="28526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1619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258888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19780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23383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1619250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>
            <a:off x="26987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30575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6" name="Line 42"/>
          <p:cNvSpPr>
            <a:spLocks noChangeShapeType="1"/>
          </p:cNvSpPr>
          <p:nvPr/>
        </p:nvSpPr>
        <p:spPr bwMode="auto">
          <a:xfrm>
            <a:off x="34178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3778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6659563" y="27081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258888" y="3573364"/>
            <a:ext cx="1439862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1619250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258888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1978025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2338388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619250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364038" y="2781201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delete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6659563" y="350192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>
            <a:off x="900113" y="4292501"/>
            <a:ext cx="700563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cs typeface="Arial" charset="0"/>
              </a:rPr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s): </a:t>
            </a:r>
            <a:br>
              <a:rPr lang="de-DE" sz="2800" dirty="0">
                <a:solidFill>
                  <a:schemeClr val="hlink"/>
                </a:solidFill>
                <a:cs typeface="Arial" charset="0"/>
              </a:rPr>
            </a:br>
            <a:r>
              <a:rPr lang="de-DE" sz="2800" dirty="0">
                <a:cs typeface="Arial" charset="0"/>
              </a:rPr>
              <a:t>(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</a:t>
            </a:r>
            <a:r>
              <a:rPr lang="de-DE" sz="2800" dirty="0">
                <a:cs typeface="Arial" charset="0"/>
              </a:rPr>
              <a:t>Feldgröße von 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cs typeface="Arial" charset="0"/>
              </a:rPr>
              <a:t>,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 </a:t>
            </a:r>
            <a:r>
              <a:rPr lang="de-DE" sz="2800" dirty="0">
                <a:cs typeface="Arial" charset="0"/>
              </a:rPr>
              <a:t>Anzahl Einträge)</a:t>
            </a:r>
          </a:p>
          <a:p>
            <a:endParaRPr lang="de-DE" sz="1400" dirty="0">
              <a:cs typeface="Arial" charset="0"/>
            </a:endParaRPr>
          </a:p>
          <a:p>
            <a:pPr algn="ctr"/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/2 –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6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46E5-F202-5B43-990C-4251141837C9}" type="slidenum">
              <a:rPr lang="de-DE"/>
              <a:pPr/>
              <a:t>24</a:t>
            </a:fld>
            <a:endParaRPr lang="de-D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s):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/>
              <a:t>Feldgröße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 </a:t>
            </a:r>
            <a:r>
              <a:rPr lang="de-DE" sz="2800" dirty="0"/>
              <a:t>Anzahl Einträge)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4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/2 –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Theorem: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Sei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dirty="0" err="1" smtClean="0">
                <a:solidFill>
                  <a:schemeClr val="hlink"/>
                </a:solidFill>
              </a:rPr>
              <a:t>´</a:t>
            </a:r>
            <a:r>
              <a:rPr lang="de-DE" sz="2800" dirty="0" smtClean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</a:t>
            </a:r>
            <a:r>
              <a:rPr lang="de-DE" sz="2800" dirty="0"/>
              <a:t>für</a:t>
            </a:r>
            <a:r>
              <a:rPr lang="de-DE" sz="2800" dirty="0">
                <a:solidFill>
                  <a:schemeClr val="hlink"/>
                </a:solidFill>
              </a:rPr>
              <a:t> s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s´</a:t>
            </a:r>
            <a:r>
              <a:rPr lang="de-DE" dirty="0"/>
              <a:t> . Für die </a:t>
            </a:r>
            <a:r>
              <a:rPr lang="de-DE" dirty="0" smtClean="0"/>
              <a:t>amortisierten </a:t>
            </a:r>
            <a:r>
              <a:rPr lang="de-DE" dirty="0"/>
              <a:t>Laufzeiten gilt: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ins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del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3A8-7E4F-BE4A-8C0B-832837FCDB63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Tabellengröße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 sollte prim sein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für gute Verteilung der Schlüssel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Wie finden wir Primzahlen?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Für jedes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gibt es Primzahl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Wähle </a:t>
            </a:r>
            <a:r>
              <a:rPr lang="de-DE" dirty="0" smtClean="0"/>
              <a:t>Primzahlen 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/>
              <a:t>, so dass </a:t>
            </a:r>
            <a:r>
              <a:rPr lang="de-DE" dirty="0">
                <a:solidFill>
                  <a:schemeClr val="hlink"/>
                </a:solidFill>
              </a:rPr>
              <a:t>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Jede nichtprime 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muss Teiler </a:t>
            </a:r>
            <a:r>
              <a:rPr lang="de-DE" dirty="0">
                <a:solidFill>
                  <a:schemeClr val="hlink"/>
                </a:solidFill>
              </a:rPr>
              <a:t>&lt;  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/>
              <a:t>  haben</a:t>
            </a:r>
            <a:br>
              <a:rPr lang="de-DE" dirty="0"/>
            </a:br>
            <a:r>
              <a:rPr lang="en-US" dirty="0" smtClean="0">
                <a:latin typeface="cmsy10" charset="0"/>
              </a:rPr>
              <a:t>⟶ </a:t>
            </a:r>
            <a:r>
              <a:rPr lang="de-DE" dirty="0" smtClean="0"/>
              <a:t> </a:t>
            </a:r>
            <a:r>
              <a:rPr lang="de-DE" dirty="0"/>
              <a:t>erlaubt effiziente Primzahlfindung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452444" y="4220195"/>
            <a:ext cx="71438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7523882" y="4148757"/>
            <a:ext cx="144462" cy="3603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7668345" y="4148757"/>
            <a:ext cx="86409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15325" cy="4173538"/>
          </a:xfrm>
        </p:spPr>
        <p:txBody>
          <a:bodyPr/>
          <a:lstStyle/>
          <a:p>
            <a:r>
              <a:rPr lang="de-DE" sz="2400" dirty="0" smtClean="0"/>
              <a:t>Bei Kollision speichere das Element „woanders“ in der Hashtabelle</a:t>
            </a:r>
          </a:p>
          <a:p>
            <a:r>
              <a:rPr lang="de-DE" sz="2400" dirty="0" smtClean="0"/>
              <a:t>Vorteile gegenüber Verkettung</a:t>
            </a:r>
          </a:p>
          <a:p>
            <a:pPr lvl="1"/>
            <a:r>
              <a:rPr lang="de-DE" sz="2000" dirty="0" smtClean="0"/>
              <a:t>Keine </a:t>
            </a:r>
            <a:r>
              <a:rPr lang="de-DE" sz="2000" dirty="0" err="1" smtClean="0"/>
              <a:t>Verzeigerung</a:t>
            </a:r>
            <a:endParaRPr lang="de-DE" sz="2000" dirty="0" smtClean="0"/>
          </a:p>
          <a:p>
            <a:pPr lvl="1"/>
            <a:r>
              <a:rPr lang="de-DE" sz="2000" dirty="0" smtClean="0"/>
              <a:t>Schneller, da Speicherallokation für Zeiger relativ langsam</a:t>
            </a:r>
          </a:p>
          <a:p>
            <a:r>
              <a:rPr lang="de-DE" sz="2400" dirty="0" smtClean="0"/>
              <a:t>Nachteile</a:t>
            </a:r>
          </a:p>
          <a:p>
            <a:pPr lvl="1"/>
            <a:r>
              <a:rPr lang="de-DE" sz="2000" dirty="0" smtClean="0"/>
              <a:t>Langsamer bei Einfügungen</a:t>
            </a:r>
          </a:p>
          <a:p>
            <a:pPr lvl="2"/>
            <a:r>
              <a:rPr lang="de-DE" sz="1600" dirty="0" smtClean="0"/>
              <a:t>Eventuell sind mehrere Versuche notwendig, bis ein freier Platz in der Hashtabelle gefunden worden ist</a:t>
            </a:r>
          </a:p>
          <a:p>
            <a:pPr lvl="1"/>
            <a:r>
              <a:rPr lang="de-DE" sz="2000" dirty="0" smtClean="0"/>
              <a:t>Tabelle muss größer sein (maximaler Füllfaktor kleiner) als bei Verkettung, um konstante Komplexität bei den Basisoperationen zu erreichen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5325" cy="4824536"/>
          </a:xfrm>
        </p:spPr>
        <p:txBody>
          <a:bodyPr/>
          <a:lstStyle/>
          <a:p>
            <a:r>
              <a:rPr lang="de-DE" sz="2400" dirty="0" smtClean="0"/>
              <a:t>Eine </a:t>
            </a:r>
            <a:r>
              <a:rPr lang="de-DE" sz="2400" i="1" dirty="0" smtClean="0"/>
              <a:t>Sondierungssequenz</a:t>
            </a:r>
            <a:r>
              <a:rPr lang="de-DE" sz="2400" dirty="0" smtClean="0"/>
              <a:t> ist eine Sequenz von Indizes in der Hashtabelle für die Suche nach einem Element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0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... </a:t>
            </a:r>
            <a:endParaRPr lang="de-DE" sz="2000" dirty="0" smtClean="0"/>
          </a:p>
          <a:p>
            <a:pPr lvl="1"/>
            <a:r>
              <a:rPr lang="de-DE" sz="2000" dirty="0" smtClean="0"/>
              <a:t>Sollte jeden Tabelleneintrag genau einmal besuchen</a:t>
            </a:r>
          </a:p>
          <a:p>
            <a:pPr lvl="1"/>
            <a:r>
              <a:rPr lang="de-DE" sz="2000" dirty="0" smtClean="0"/>
              <a:t>Sollte wiederholbar sein </a:t>
            </a:r>
          </a:p>
          <a:p>
            <a:pPr lvl="2"/>
            <a:r>
              <a:rPr lang="de-DE" sz="1800" dirty="0" smtClean="0"/>
              <a:t>so dass wir wiederfinden können, was wir eingefügt haben</a:t>
            </a:r>
          </a:p>
          <a:p>
            <a:endParaRPr lang="de-DE" sz="2400" dirty="0" smtClean="0"/>
          </a:p>
          <a:p>
            <a:r>
              <a:rPr lang="de-DE" sz="2400" dirty="0" smtClean="0"/>
              <a:t>Hashfunktion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(x) = (h(x) + f(i))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f(0) = 0</a:t>
            </a:r>
            <a:r>
              <a:rPr lang="de-DE" dirty="0" smtClean="0"/>
              <a:t>  </a:t>
            </a:r>
            <a:r>
              <a:rPr lang="de-DE" sz="2000" dirty="0" smtClean="0"/>
              <a:t>Position des 0-ten Versuches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 smtClean="0"/>
              <a:t> </a:t>
            </a:r>
            <a:r>
              <a:rPr lang="de-DE" sz="2000" dirty="0"/>
              <a:t> </a:t>
            </a:r>
            <a:r>
              <a:rPr lang="de-DE" sz="2000" dirty="0" smtClean="0"/>
              <a:t> „Distanz des i-</a:t>
            </a:r>
            <a:r>
              <a:rPr lang="de-DE" sz="2000" dirty="0" err="1" smtClean="0"/>
              <a:t>ten</a:t>
            </a:r>
            <a:r>
              <a:rPr lang="de-DE" sz="2000" dirty="0" smtClean="0"/>
              <a:t> Versuches relativ zum 0-ten Versuch“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2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Lineares Sondieren</a:t>
            </a:r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3344" y="1196752"/>
            <a:ext cx="5111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ist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eine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lineare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Funktion</a:t>
            </a:r>
            <a:r>
              <a:rPr lang="en-US" altLang="de-DE" kern="0" dirty="0" smtClean="0"/>
              <a:t> </a:t>
            </a:r>
            <a:br>
              <a:rPr lang="en-US" altLang="de-DE" kern="0" dirty="0" smtClean="0"/>
            </a:br>
            <a:r>
              <a:rPr lang="en-US" altLang="de-DE" kern="0" dirty="0" smtClean="0"/>
              <a:t>von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/>
              <a:t>, </a:t>
            </a:r>
            <a:r>
              <a:rPr lang="en-US" altLang="de-DE" kern="0" dirty="0" err="1" smtClean="0"/>
              <a:t>z.B</a:t>
            </a:r>
            <a:r>
              <a:rPr lang="en-US" altLang="de-DE" kern="0" dirty="0" smtClean="0"/>
              <a:t>. </a:t>
            </a: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 =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endParaRPr lang="en-US" altLang="de-DE" i="1" kern="0" dirty="0" smtClean="0">
              <a:solidFill>
                <a:srgbClr val="3C8C9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b="1" i="1" kern="0" dirty="0" smtClean="0">
              <a:solidFill>
                <a:schemeClr val="hlink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15922" y="2158717"/>
            <a:ext cx="1228286" cy="932656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10171"/>
              <a:gd name="adj5" fmla="val 175510"/>
              <a:gd name="adj6" fmla="val -2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err="1" smtClean="0"/>
              <a:t>i-ter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715161" y="2132856"/>
            <a:ext cx="1241215" cy="894556"/>
          </a:xfrm>
          <a:prstGeom prst="borderCallout2">
            <a:avLst>
              <a:gd name="adj1" fmla="val 17648"/>
              <a:gd name="adj2" fmla="val -5884"/>
              <a:gd name="adj3" fmla="val 16824"/>
              <a:gd name="adj4" fmla="val -13452"/>
              <a:gd name="adj5" fmla="val 190189"/>
              <a:gd name="adj6" fmla="val -58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smtClean="0"/>
              <a:t>0-ter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8305686" y="2197636"/>
            <a:ext cx="564976" cy="304800"/>
          </a:xfrm>
          <a:prstGeom prst="borderCallout2">
            <a:avLst>
              <a:gd name="adj1" fmla="val 37500"/>
              <a:gd name="adj2" fmla="val -5884"/>
              <a:gd name="adj3" fmla="val 37500"/>
              <a:gd name="adj4" fmla="val -5884"/>
              <a:gd name="adj5" fmla="val 530040"/>
              <a:gd name="adj6" fmla="val -274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/>
              <a:t>+ i</a:t>
            </a:r>
          </a:p>
        </p:txBody>
      </p:sp>
      <p:graphicFrame>
        <p:nvGraphicFramePr>
          <p:cNvPr id="9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50033"/>
              </p:ext>
            </p:extLst>
          </p:nvPr>
        </p:nvGraphicFramePr>
        <p:xfrm>
          <a:off x="396875" y="1841848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8600" y="126876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/>
              <a:t>Linear probing: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H="1">
            <a:off x="1920875" y="199424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209800" y="180216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1920878" y="2259360"/>
            <a:ext cx="1922466" cy="420688"/>
            <a:chOff x="1210" y="2064"/>
            <a:chExt cx="1211" cy="265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1440" y="206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1905004" y="2335560"/>
            <a:ext cx="1938341" cy="674688"/>
            <a:chOff x="1200" y="2112"/>
            <a:chExt cx="1221" cy="425"/>
          </a:xfrm>
        </p:grpSpPr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1905003" y="2335560"/>
            <a:ext cx="1938341" cy="1570038"/>
            <a:chOff x="1200" y="2112"/>
            <a:chExt cx="1221" cy="989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3" name="Text Box 100"/>
            <p:cNvSpPr txBox="1">
              <a:spLocks noChangeArrowheads="1"/>
            </p:cNvSpPr>
            <p:nvPr/>
          </p:nvSpPr>
          <p:spPr bwMode="auto">
            <a:xfrm rot="-5400000">
              <a:off x="1286" y="285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9792" y="4634552"/>
            <a:ext cx="6505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de-DE" sz="2400" u="sng" dirty="0" err="1" smtClean="0"/>
              <a:t>Sondierungssequenz</a:t>
            </a:r>
            <a:r>
              <a:rPr lang="en-US" altLang="de-DE" sz="2400" u="sng" dirty="0" smtClean="0"/>
              <a:t>: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+0, +1, +2, +3, +4, … </a:t>
            </a:r>
          </a:p>
          <a:p>
            <a:endParaRPr lang="en-US" altLang="de-DE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5369496"/>
            <a:ext cx="5099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/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als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Messgröße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der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801" y="218316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801" y="255800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801" y="286998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6109" y="417235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frei</a:t>
            </a:r>
            <a:endParaRPr lang="en-US" altLang="de-DE" sz="1400" dirty="0"/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2057399" y="4149080"/>
            <a:ext cx="2167871" cy="369332"/>
            <a:chOff x="2057400" y="5257800"/>
            <a:chExt cx="2168128" cy="368777"/>
          </a:xfrm>
        </p:grpSpPr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057400" y="5410200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71092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Füge</a:t>
              </a:r>
              <a:r>
                <a:rPr lang="en-US" altLang="de-DE" dirty="0" smtClean="0"/>
                <a:t> </a:t>
              </a:r>
              <a:r>
                <a:rPr lang="en-US" altLang="de-DE" dirty="0"/>
                <a:t>x </a:t>
              </a:r>
              <a:r>
                <a:rPr lang="en-US" altLang="de-DE" dirty="0" err="1" smtClean="0"/>
                <a:t>hier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ein</a:t>
              </a:r>
              <a:endParaRPr lang="en-US" altLang="de-DE" dirty="0"/>
            </a:p>
          </p:txBody>
        </p:sp>
      </p:grp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14299" y="3824230"/>
            <a:ext cx="307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(x) = (h(x) + i)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m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701801" y="319350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01801" y="348153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701801" y="384157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944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03D7-255E-A24A-9648-1C5A01782367}" type="slidenum">
              <a:rPr lang="de-DE"/>
              <a:pPr/>
              <a:t>29</a:t>
            </a:fld>
            <a:endParaRPr lang="de-D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856983" cy="503238"/>
          </a:xfrm>
        </p:spPr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 (Linear </a:t>
            </a:r>
            <a:r>
              <a:rPr lang="de-DE" dirty="0" err="1" smtClean="0"/>
              <a:t>Probing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63713" y="2133600"/>
            <a:ext cx="503237" cy="503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7177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79838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5963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787900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765300" y="494188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6853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76600" y="49418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292725" y="4941888"/>
            <a:ext cx="503238" cy="503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284663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894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3007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76375" y="3213100"/>
            <a:ext cx="6303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Speichere Element </a:t>
            </a:r>
            <a:r>
              <a:rPr lang="de-DE" sz="2800">
                <a:solidFill>
                  <a:schemeClr val="hlink"/>
                </a:solidFill>
              </a:rPr>
              <a:t>e </a:t>
            </a:r>
            <a:r>
              <a:rPr lang="de-DE" sz="2800"/>
              <a:t>im ersten freien</a:t>
            </a:r>
          </a:p>
          <a:p>
            <a:r>
              <a:rPr lang="de-DE" sz="2800"/>
              <a:t>Ort </a:t>
            </a:r>
            <a:r>
              <a:rPr lang="de-DE" sz="2800">
                <a:solidFill>
                  <a:schemeClr val="hlink"/>
                </a:solidFill>
              </a:rPr>
              <a:t>T[i], T[i+1], T[i+2],…</a:t>
            </a:r>
            <a:r>
              <a:rPr lang="de-DE" sz="2800"/>
              <a:t> mit </a:t>
            </a:r>
            <a:r>
              <a:rPr lang="de-DE" sz="2800">
                <a:solidFill>
                  <a:schemeClr val="hlink"/>
                </a:solidFill>
              </a:rPr>
              <a:t>i=h(key(e))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979613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987675" y="2638425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492500" y="2638425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003800" y="2638425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484438" y="2638425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43438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42988" y="213360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5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Einige der nachfolgenden Präsentationen wurden mit ausdrücklicher Erlaubnis des Autors und mit umfangreichen Änderungen und Ergänzungen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4: </a:t>
            </a:r>
            <a:r>
              <a:rPr lang="de-DE" sz="2000" dirty="0" err="1"/>
              <a:t>Hashing</a:t>
            </a:r>
            <a:r>
              <a:rPr lang="de-DE" sz="2000" dirty="0" smtClean="0"/>
              <a:t>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 smtClean="0"/>
              <a:t>UzL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A4C-0AC0-E145-81CD-2ABDA55C212D}" type="slidenum">
              <a:rPr lang="de-DE"/>
              <a:pPr/>
              <a:t>30</a:t>
            </a:fld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T: </a:t>
            </a:r>
            <a:r>
              <a:rPr lang="de-DE" sz="2400" dirty="0"/>
              <a:t>Array</a:t>
            </a:r>
            <a:r>
              <a:rPr lang="de-DE" sz="2400" dirty="0">
                <a:solidFill>
                  <a:schemeClr val="hlink"/>
                </a:solidFill>
              </a:rPr>
              <a:t> [0..m-1]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Element    </a:t>
            </a:r>
            <a:r>
              <a:rPr lang="de-DE" sz="2400" dirty="0">
                <a:solidFill>
                  <a:srgbClr val="FF0000"/>
                </a:solidFill>
              </a:rPr>
              <a:t>// m&gt;</a:t>
            </a:r>
            <a:r>
              <a:rPr lang="de-DE" sz="2400" dirty="0" err="1">
                <a:solidFill>
                  <a:srgbClr val="FF0000"/>
                </a:solidFill>
              </a:rPr>
              <a:t>n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do </a:t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smtClean="0">
                <a:solidFill>
                  <a:schemeClr val="hlink"/>
                </a:solidFill>
              </a:rPr>
              <a:t>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T[i] :=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i:=h(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; T:=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/>
              <a:t>&amp;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do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F3EA-CB05-104E-AF93-C7D7C7E6FA3B}" type="slidenum">
              <a:rPr lang="de-DE"/>
              <a:pPr/>
              <a:t>31</a:t>
            </a:fld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 Löschen von Elementen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Lösungen: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Verbiete Löschungen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Markiere Position als gelöscht mit speziellem Zeichen (ungleich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/>
              <a:t>)</a:t>
            </a:r>
            <a:endParaRPr lang="de-DE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Stelle die folgende </a:t>
            </a:r>
            <a:r>
              <a:rPr lang="de-DE" sz="2800" dirty="0">
                <a:solidFill>
                  <a:srgbClr val="FF0000"/>
                </a:solidFill>
              </a:rPr>
              <a:t>Invariante</a:t>
            </a:r>
            <a:r>
              <a:rPr lang="de-DE" sz="2800" dirty="0"/>
              <a:t> sicher:</a:t>
            </a:r>
            <a:br>
              <a:rPr lang="de-DE" sz="2800" dirty="0"/>
            </a:br>
            <a:r>
              <a:rPr lang="de-DE" sz="2800" dirty="0"/>
              <a:t>Für jedes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mit idealer Position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  <a:r>
              <a:rPr lang="de-DE" sz="2800" dirty="0"/>
              <a:t> und aktueller Position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/>
              <a:t> gilt</a:t>
            </a:r>
            <a:br>
              <a:rPr lang="de-DE" sz="28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2800" dirty="0"/>
              <a:t>             </a:t>
            </a:r>
            <a:r>
              <a:rPr lang="de-DE" sz="2800" dirty="0">
                <a:solidFill>
                  <a:schemeClr val="hlink"/>
                </a:solidFill>
              </a:rPr>
              <a:t>T[i],T[i+1]…,T[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sind besetzt</a:t>
            </a:r>
          </a:p>
        </p:txBody>
      </p:sp>
    </p:spTree>
    <p:extLst>
      <p:ext uri="{BB962C8B-B14F-4D97-AF65-F5344CB8AC3E}">
        <p14:creationId xmlns:p14="http://schemas.microsoft.com/office/powerpoint/2010/main" val="22379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CD31-77A3-2C44-8B3A-B51BA16ADD55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r>
              <a:rPr lang="de-DE" dirty="0" smtClean="0"/>
              <a:t>Lösch-Operation</a:t>
            </a:r>
            <a:endParaRPr lang="de-DE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65300" y="1484784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292725" y="1484784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284663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789488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64" name="AutoShape 12"/>
          <p:cNvCxnSpPr>
            <a:cxnSpLocks noChangeShapeType="1"/>
          </p:cNvCxnSpPr>
          <p:nvPr/>
        </p:nvCxnSpPr>
        <p:spPr bwMode="auto">
          <a:xfrm rot="5400000">
            <a:off x="5074493" y="1483990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55650" y="2349971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delete(3)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1836738" y="306826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5364163" y="3068266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4356100" y="306826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  <a:endParaRPr lang="en-US" sz="1800" dirty="0">
              <a:latin typeface="cmsy10" charset="0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4860925" y="306826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4572000" y="2780928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1835150" y="4292401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5362575" y="4292401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4356100" y="429240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19</a:t>
            </a: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4859338" y="429240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799" name="Line 47"/>
          <p:cNvSpPr>
            <a:spLocks noChangeShapeType="1"/>
          </p:cNvSpPr>
          <p:nvPr/>
        </p:nvSpPr>
        <p:spPr bwMode="auto">
          <a:xfrm>
            <a:off x="5148263" y="4005064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5795963" y="1484784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5867400" y="3068266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5867400" y="4292401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cxnSp>
        <p:nvCxnSpPr>
          <p:cNvPr id="48" name="AutoShape 45"/>
          <p:cNvCxnSpPr>
            <a:cxnSpLocks noChangeShapeType="1"/>
          </p:cNvCxnSpPr>
          <p:nvPr/>
        </p:nvCxnSpPr>
        <p:spPr bwMode="auto">
          <a:xfrm rot="5400000">
            <a:off x="4824413" y="1736427"/>
            <a:ext cx="1587" cy="506413"/>
          </a:xfrm>
          <a:prstGeom prst="curvedConnector3">
            <a:avLst>
              <a:gd name="adj1" fmla="val 10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2"/>
          <p:cNvCxnSpPr>
            <a:cxnSpLocks noChangeShapeType="1"/>
          </p:cNvCxnSpPr>
          <p:nvPr/>
        </p:nvCxnSpPr>
        <p:spPr bwMode="auto">
          <a:xfrm rot="5400000">
            <a:off x="5146501" y="3065339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45"/>
          <p:cNvCxnSpPr>
            <a:cxnSpLocks noChangeShapeType="1"/>
          </p:cNvCxnSpPr>
          <p:nvPr/>
        </p:nvCxnSpPr>
        <p:spPr bwMode="auto">
          <a:xfrm rot="5400000">
            <a:off x="4896421" y="3317776"/>
            <a:ext cx="1587" cy="506413"/>
          </a:xfrm>
          <a:prstGeom prst="curvedConnector3">
            <a:avLst>
              <a:gd name="adj1" fmla="val 10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2"/>
          <p:cNvCxnSpPr>
            <a:cxnSpLocks noChangeShapeType="1"/>
          </p:cNvCxnSpPr>
          <p:nvPr/>
        </p:nvCxnSpPr>
        <p:spPr bwMode="auto">
          <a:xfrm rot="5400000">
            <a:off x="5148039" y="4290715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1835696" y="551653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4356646" y="551653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19</a:t>
            </a: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4859884" y="551653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>
            <a:off x="5580112" y="5229200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5867946" y="5516537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5364906" y="5517232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</p:spTree>
    <p:extLst>
      <p:ext uri="{BB962C8B-B14F-4D97-AF65-F5344CB8AC3E}">
        <p14:creationId xmlns:p14="http://schemas.microsoft.com/office/powerpoint/2010/main" val="868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60116E-6 L 0.06302 2.6011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0243 0.00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0243 0.0002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/>
      <p:bldP spid="74778" grpId="0" animBg="1"/>
      <p:bldP spid="74781" grpId="0" animBg="1"/>
      <p:bldP spid="74782" grpId="0" animBg="1"/>
      <p:bldP spid="74783" grpId="0" animBg="1"/>
      <p:bldP spid="74788" grpId="0" animBg="1"/>
      <p:bldP spid="74788" grpId="1" animBg="1"/>
      <p:bldP spid="74789" grpId="0" animBg="1"/>
      <p:bldP spid="74792" grpId="0" animBg="1"/>
      <p:bldP spid="74793" grpId="0" animBg="1"/>
      <p:bldP spid="74794" grpId="0" animBg="1"/>
      <p:bldP spid="74799" grpId="0" animBg="1"/>
      <p:bldP spid="74799" grpId="1" animBg="1"/>
      <p:bldP spid="74802" grpId="0" animBg="1"/>
      <p:bldP spid="74803" grpId="0" animBg="1"/>
      <p:bldP spid="61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21B6-F0F3-1246-82C9-2B05B0FE7D3A}" type="slidenum">
              <a:rPr lang="de-DE"/>
              <a:pPr/>
              <a:t>33</a:t>
            </a:fld>
            <a:endParaRPr lang="de-DE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: Key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i := 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i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false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err="1">
                <a:solidFill>
                  <a:srgbClr val="FF0000"/>
                </a:solidFill>
              </a:rPr>
              <a:t>Indicator</a:t>
            </a:r>
            <a:r>
              <a:rPr lang="de-DE" sz="2400" dirty="0">
                <a:solidFill>
                  <a:srgbClr val="FF0000"/>
                </a:solidFill>
              </a:rPr>
              <a:t> für T[i]</a:t>
            </a:r>
            <a:r>
              <a:rPr lang="de-DE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])) ≤ i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T[i] :=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i :=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          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repariere Invariante ab T[i]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])=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 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smtClean="0">
                <a:solidFill>
                  <a:schemeClr val="hlink"/>
                </a:solidFill>
              </a:rPr>
              <a:t>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     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entferne Element mit Schlüssel </a:t>
            </a:r>
            <a:r>
              <a:rPr lang="de-DE" sz="24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err="1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:= j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 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smtClean="0">
                <a:solidFill>
                  <a:schemeClr val="hlink"/>
                </a:solidFill>
              </a:rPr>
              <a:t>empty </a:t>
            </a:r>
            <a:r>
              <a:rPr lang="en-US" sz="2400" dirty="0">
                <a:solidFill>
                  <a:schemeClr val="hlink"/>
                </a:solidFill>
              </a:rPr>
              <a:t>:= </a:t>
            </a:r>
            <a:r>
              <a:rPr lang="en-US" sz="2400" dirty="0" smtClean="0">
                <a:solidFill>
                  <a:schemeClr val="hlink"/>
                </a:solidFill>
              </a:rPr>
              <a:t>true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smtClean="0">
                <a:solidFill>
                  <a:schemeClr val="hlink"/>
                </a:solidFill>
              </a:rPr>
              <a:t>(j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699793" y="2881660"/>
            <a:ext cx="504056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3131840" y="3284984"/>
            <a:ext cx="360660" cy="2443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492500" y="3384898"/>
            <a:ext cx="53435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0000"/>
                </a:solidFill>
              </a:rPr>
              <a:t>Klappt nur, solange i&gt;h(k). Wie sieht allg. Fall aus?</a:t>
            </a:r>
            <a:endParaRPr lang="de-DE" sz="18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3132138" y="3745260"/>
            <a:ext cx="172720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Nachteile der Linearen </a:t>
            </a:r>
            <a:r>
              <a:rPr lang="de-DE" dirty="0"/>
              <a:t>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Sondierungssequenzen werden mit der Zeit länger</a:t>
            </a:r>
          </a:p>
          <a:p>
            <a:pPr lvl="1"/>
            <a:r>
              <a:rPr lang="de-DE" dirty="0" smtClean="0"/>
              <a:t>Schlüssel tendieren zur Häufung in einem Teil der Tabelle</a:t>
            </a:r>
          </a:p>
          <a:p>
            <a:pPr lvl="1"/>
            <a:r>
              <a:rPr lang="de-DE" dirty="0" smtClean="0"/>
              <a:t>Schlüssel, die in den Cluster </a:t>
            </a:r>
            <a:r>
              <a:rPr lang="de-DE" dirty="0" err="1" smtClean="0"/>
              <a:t>gehasht</a:t>
            </a:r>
            <a:r>
              <a:rPr lang="de-DE" dirty="0" smtClean="0"/>
              <a:t> werden, werden an das Ende des Clusters gespeichert (und vergrößern damit den Cluster)</a:t>
            </a:r>
          </a:p>
          <a:p>
            <a:pPr lvl="1"/>
            <a:r>
              <a:rPr lang="de-DE" dirty="0" smtClean="0"/>
              <a:t>Seiteneffekt</a:t>
            </a:r>
          </a:p>
          <a:p>
            <a:pPr lvl="2"/>
            <a:r>
              <a:rPr lang="de-DE" dirty="0" smtClean="0"/>
              <a:t>Andere Schlüssel sind auch betroffen, falls sie in die Nachbarschaft </a:t>
            </a:r>
            <a:r>
              <a:rPr lang="de-DE" dirty="0" err="1" smtClean="0"/>
              <a:t>gehasht</a:t>
            </a:r>
            <a:r>
              <a:rPr lang="de-DE" dirty="0" smtClean="0"/>
              <a:t> werden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9EB4CD31-77A3-2C44-8B3A-B51BA16ADD55}" type="slidenum">
              <a:rPr lang="de-DE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offenen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=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/m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Anzahl eingefügter Elemente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Größe der Hashtabelle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wird auch </a:t>
            </a:r>
            <a:r>
              <a:rPr lang="de-DE" b="1" i="1" dirty="0" smtClean="0"/>
              <a:t>Füllfaktor</a:t>
            </a:r>
            <a:r>
              <a:rPr lang="de-DE" dirty="0" smtClean="0"/>
              <a:t> der Hashtabelle genannt</a:t>
            </a:r>
          </a:p>
          <a:p>
            <a:r>
              <a:rPr lang="de-DE" dirty="0" smtClean="0"/>
              <a:t>Anzustreben ist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≤1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Unterscheide </a:t>
            </a:r>
            <a:r>
              <a:rPr lang="de-DE" dirty="0">
                <a:solidFill>
                  <a:srgbClr val="000000"/>
                </a:solidFill>
              </a:rPr>
              <a:t>erfolglose </a:t>
            </a:r>
            <a:r>
              <a:rPr lang="de-DE" dirty="0" smtClean="0">
                <a:solidFill>
                  <a:srgbClr val="000000"/>
                </a:solidFill>
              </a:rPr>
              <a:t>und </a:t>
            </a:r>
            <a:r>
              <a:rPr lang="de-DE" dirty="0">
                <a:solidFill>
                  <a:srgbClr val="000000"/>
                </a:solidFill>
              </a:rPr>
              <a:t>erfolgreiche </a:t>
            </a:r>
            <a:r>
              <a:rPr lang="de-DE" dirty="0" smtClean="0">
                <a:solidFill>
                  <a:srgbClr val="000000"/>
                </a:solidFill>
              </a:rPr>
              <a:t>Suche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2C373018-BD2A-EE45-B1F9-EFDFDB2A3B45}" type="slidenum">
              <a:rPr lang="de-DE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FF0000"/>
                </a:solidFill>
              </a:rPr>
              <a:t>losen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 </a:t>
            </a:r>
            <a:r>
              <a:rPr lang="de-DE" dirty="0" smtClean="0"/>
              <a:t>Im typischen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 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</a:t>
            </a:r>
            <a:r>
              <a:rPr lang="de-DE" dirty="0" smtClean="0"/>
              <a:t>Sondierungen nötig</a:t>
            </a:r>
            <a:endParaRPr lang="de-DE" dirty="0"/>
          </a:p>
          <a:p>
            <a:r>
              <a:rPr lang="de-DE" dirty="0"/>
              <a:t>Bei 90% Füllung ca. 10 </a:t>
            </a:r>
            <a:r>
              <a:rPr lang="de-DE" dirty="0" smtClean="0"/>
              <a:t>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AuD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M. Hofmann LMU 06]</a:t>
            </a:r>
          </a:p>
        </p:txBody>
      </p:sp>
      <p:pic>
        <p:nvPicPr>
          <p:cNvPr id="11" name="Inhaltsplatzhalter 4" descr="Screen Shot 2015-06-04 at 00.38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924"/>
          <a:stretch>
            <a:fillRect/>
          </a:stretch>
        </p:blipFill>
        <p:spPr>
          <a:xfrm>
            <a:off x="457200" y="1196975"/>
            <a:ext cx="8229600" cy="4968875"/>
          </a:xfrm>
        </p:spPr>
      </p:pic>
    </p:spTree>
    <p:extLst>
      <p:ext uri="{BB962C8B-B14F-4D97-AF65-F5344CB8AC3E}">
        <p14:creationId xmlns:p14="http://schemas.microsoft.com/office/powerpoint/2010/main" val="270649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008000"/>
                </a:solidFill>
              </a:rPr>
              <a:t>reichen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</a:t>
            </a:r>
            <a:r>
              <a:rPr lang="de-DE" dirty="0" smtClean="0"/>
              <a:t> Im durchschnittlichen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</a:t>
            </a:r>
            <a:r>
              <a:rPr lang="de-DE" dirty="0" smtClean="0"/>
              <a:t>1,39 </a:t>
            </a:r>
            <a:r>
              <a:rPr lang="de-DE" dirty="0"/>
              <a:t>Sondierungen nötig</a:t>
            </a:r>
          </a:p>
          <a:p>
            <a:r>
              <a:rPr lang="de-DE" dirty="0"/>
              <a:t>Bei 90% Füllung ca. </a:t>
            </a:r>
            <a:r>
              <a:rPr lang="de-DE" dirty="0" smtClean="0"/>
              <a:t>2,56 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[CLRS]</a:t>
            </a:r>
          </a:p>
        </p:txBody>
      </p:sp>
      <p:pic>
        <p:nvPicPr>
          <p:cNvPr id="2" name="Bild 1" descr="Screen Shot 2015-06-04 at 09.4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2922"/>
            <a:ext cx="7956376" cy="49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Wörterbuch-Datenstruktur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S: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</a:rPr>
              <a:t>s :=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} // Änderung nach außen sichtbar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>
                <a:solidFill>
                  <a:schemeClr val="hlink"/>
                </a:solidFill>
              </a:rPr>
              <a:t>s:=s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dirty="0" smtClean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/>
              <a:t>wobei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das Element 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  // Änderung </a:t>
            </a:r>
            <a:r>
              <a:rPr lang="de-DE" dirty="0" smtClean="0">
                <a:solidFill>
                  <a:schemeClr val="hlink"/>
                </a:solidFill>
              </a:rPr>
              <a:t>von s nach </a:t>
            </a:r>
            <a:r>
              <a:rPr lang="de-DE" dirty="0">
                <a:solidFill>
                  <a:schemeClr val="hlink"/>
                </a:solidFill>
              </a:rPr>
              <a:t>außen </a:t>
            </a:r>
            <a:r>
              <a:rPr lang="de-DE" dirty="0" smtClean="0">
                <a:solidFill>
                  <a:schemeClr val="hlink"/>
                </a:solidFill>
              </a:rPr>
              <a:t>sichtbar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Falls es ein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 smtClean="0"/>
              <a:t>gibt </a:t>
            </a:r>
            <a:r>
              <a:rPr lang="de-DE" dirty="0"/>
              <a:t>mit 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/>
              <a:t>dann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aus, sonst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aus</a:t>
            </a:r>
          </a:p>
        </p:txBody>
      </p:sp>
    </p:spTree>
    <p:extLst>
      <p:ext uri="{BB962C8B-B14F-4D97-AF65-F5344CB8AC3E}">
        <p14:creationId xmlns:p14="http://schemas.microsoft.com/office/powerpoint/2010/main" val="36963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Zufälliges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den </a:t>
            </a:r>
            <a:r>
              <a:rPr lang="de-DE" dirty="0" smtClean="0"/>
              <a:t>jeweils nächsten </a:t>
            </a:r>
            <a:r>
              <a:rPr lang="de-DE" dirty="0"/>
              <a:t>Feldindex nach einer (reproduzierbaren) </a:t>
            </a:r>
            <a:r>
              <a:rPr lang="de-DE" dirty="0" smtClean="0"/>
              <a:t>Zufallsfolge </a:t>
            </a:r>
            <a:endParaRPr lang="de-DE" dirty="0"/>
          </a:p>
          <a:p>
            <a:pPr lvl="1"/>
            <a:r>
              <a:rPr lang="de-DE" dirty="0" smtClean="0"/>
              <a:t>Sehr rechenaufwendig</a:t>
            </a:r>
          </a:p>
          <a:p>
            <a:r>
              <a:rPr lang="de-DE" dirty="0" smtClean="0"/>
              <a:t>Für jeden Schlüssel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wähle genügend lange zufällige Versatzfolge </a:t>
            </a:r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dirty="0" smtClean="0"/>
              <a:t>und speichere Folge f(i) zur Verwendung bei erneutem Hash von </a:t>
            </a:r>
            <a:r>
              <a:rPr lang="de-DE" dirty="0" err="1" smtClean="0"/>
              <a:t>k</a:t>
            </a:r>
            <a:endParaRPr lang="de-DE" dirty="0" smtClean="0"/>
          </a:p>
          <a:p>
            <a:pPr lvl="1"/>
            <a:r>
              <a:rPr lang="de-DE" dirty="0" smtClean="0"/>
              <a:t>Sehr speicheraufwendig</a:t>
            </a:r>
          </a:p>
          <a:p>
            <a:pPr lvl="1"/>
            <a:r>
              <a:rPr lang="de-DE" dirty="0" smtClean="0"/>
              <a:t>Man hat auch ein Bootstrap-Problem, da die Assoziation </a:t>
            </a:r>
            <a:r>
              <a:rPr lang="de-DE" smtClean="0"/>
              <a:t>Key</a:t>
            </a:r>
            <a:r>
              <a:rPr lang="de-DE" dirty="0" err="1" smtClean="0">
                <a:sym typeface="Wingdings"/>
              </a:rPr>
              <a:t>Indexfolge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mittels </a:t>
            </a:r>
            <a:r>
              <a:rPr lang="de-DE" dirty="0" err="1" smtClean="0"/>
              <a:t>Hashing</a:t>
            </a:r>
            <a:r>
              <a:rPr lang="de-DE" dirty="0" smtClean="0"/>
              <a:t> erfolgen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mit zufälligem Sondieren</a:t>
            </a:r>
            <a:endParaRPr lang="de-DE" dirty="0"/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Füllfaktor </a:t>
            </a:r>
            <a:r>
              <a:rPr lang="de-DE" altLang="de-DE" dirty="0" smtClean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 smtClean="0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Lineares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  <a:p>
              <a:r>
                <a:rPr lang="en-US" altLang="de-DE" dirty="0" err="1" smtClean="0"/>
                <a:t>Zufälliges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788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 smtClean="0"/>
              <a:t>U	– </a:t>
            </a:r>
            <a:r>
              <a:rPr lang="en-US" altLang="de-DE" sz="1400" dirty="0" err="1" smtClean="0"/>
              <a:t>Erfolglose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S	– </a:t>
            </a:r>
            <a:r>
              <a:rPr lang="en-US" altLang="de-DE" sz="1400" dirty="0" err="1" smtClean="0"/>
              <a:t>Erfolgreiche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I	– </a:t>
            </a:r>
            <a:r>
              <a:rPr lang="en-US" altLang="de-DE" sz="1400" dirty="0" err="1" smtClean="0"/>
              <a:t>Einfügen</a:t>
            </a:r>
            <a:r>
              <a:rPr lang="en-US" altLang="de-DE" sz="1400" dirty="0" smtClean="0"/>
              <a:t> </a:t>
            </a:r>
            <a:endParaRPr lang="en-US" altLang="de-DE" sz="1400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>
                  <a:solidFill>
                    <a:schemeClr val="folHlink"/>
                  </a:solidFill>
                </a:rPr>
                <a:t>gut</a:t>
              </a:r>
              <a:endParaRPr lang="en-US" altLang="de-DE" dirty="0">
                <a:solidFill>
                  <a:schemeClr val="folHlink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Quadratisches Sondieren</a:t>
            </a:r>
            <a:endParaRPr lang="de-DE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91408" y="1268760"/>
            <a:ext cx="5145088" cy="4114800"/>
          </a:xfrm>
        </p:spPr>
        <p:txBody>
          <a:bodyPr/>
          <a:lstStyle/>
          <a:p>
            <a:r>
              <a:rPr lang="en-US" altLang="de-DE" dirty="0" smtClean="0"/>
              <a:t>Vermeidet </a:t>
            </a:r>
            <a:r>
              <a:rPr lang="en-US" altLang="de-DE" dirty="0" err="1" smtClean="0"/>
              <a:t>primäres</a:t>
            </a:r>
            <a:r>
              <a:rPr lang="en-US" altLang="de-DE" dirty="0" smtClean="0"/>
              <a:t> Clustering</a:t>
            </a:r>
          </a:p>
          <a:p>
            <a:r>
              <a:rPr lang="en-US" altLang="de-DE" dirty="0" smtClean="0">
                <a:solidFill>
                  <a:srgbClr val="3C8C93"/>
                </a:solidFill>
              </a:rPr>
              <a:t>f(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)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ist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quadratisch</a:t>
            </a:r>
            <a:r>
              <a:rPr lang="en-US" altLang="de-DE" dirty="0" smtClean="0"/>
              <a:t> in 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 </a:t>
            </a:r>
            <a:r>
              <a:rPr lang="en-US" altLang="de-DE" dirty="0" err="1" smtClean="0"/>
              <a:t>z.B</a:t>
            </a:r>
            <a:r>
              <a:rPr lang="en-US" altLang="de-DE" dirty="0" smtClean="0"/>
              <a:t>., </a:t>
            </a: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=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</a:p>
          <a:p>
            <a:pPr lvl="1"/>
            <a:r>
              <a:rPr lang="en-US" altLang="de-DE" dirty="0" smtClean="0">
                <a:solidFill>
                  <a:schemeClr val="hlink"/>
                </a:solidFill>
              </a:rPr>
              <a:t>h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(x) = (h(x) +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) mod m</a:t>
            </a:r>
            <a:endParaRPr lang="en-US" altLang="de-DE" dirty="0">
              <a:solidFill>
                <a:schemeClr val="hlink"/>
              </a:solidFill>
            </a:endParaRPr>
          </a:p>
          <a:p>
            <a:pPr lvl="1"/>
            <a:r>
              <a:rPr lang="en-US" altLang="de-DE" dirty="0" err="1" smtClean="0"/>
              <a:t>Sondierungssequenz</a:t>
            </a:r>
            <a:r>
              <a:rPr lang="en-US" altLang="de-DE" dirty="0" smtClean="0"/>
              <a:t>:  </a:t>
            </a:r>
            <a:br>
              <a:rPr lang="en-US" altLang="de-DE" dirty="0" smtClean="0"/>
            </a:br>
            <a:r>
              <a:rPr lang="en-US" altLang="de-DE" dirty="0" smtClean="0"/>
              <a:t>+0, +1, +4, +9, +16, … </a:t>
            </a:r>
          </a:p>
          <a:p>
            <a:pPr lvl="1"/>
            <a:r>
              <a:rPr lang="en-US" altLang="de-DE" dirty="0" err="1" smtClean="0"/>
              <a:t>Allgemeiner</a:t>
            </a:r>
            <a:r>
              <a:rPr lang="en-US" altLang="de-DE" dirty="0" smtClean="0"/>
              <a:t>: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</a:t>
            </a:r>
            <a:r>
              <a:rPr lang="en-US" altLang="de-DE" dirty="0">
                <a:solidFill>
                  <a:schemeClr val="hlink"/>
                </a:solidFill>
              </a:rPr>
              <a:t>= </a:t>
            </a:r>
            <a:r>
              <a:rPr lang="en-US" altLang="de-DE" dirty="0" smtClean="0">
                <a:solidFill>
                  <a:schemeClr val="hlink"/>
                </a:solidFill>
              </a:rPr>
              <a:t>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de-DE" dirty="0" smtClean="0">
                <a:solidFill>
                  <a:schemeClr val="hlink"/>
                </a:solidFill>
              </a:rPr>
              <a:t>∙i + 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∙i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endParaRPr lang="en-US" altLang="de-DE" baseline="30000" dirty="0">
              <a:solidFill>
                <a:schemeClr val="hlink"/>
              </a:solidFill>
            </a:endParaRPr>
          </a:p>
          <a:p>
            <a:pPr lvl="1"/>
            <a:endParaRPr lang="en-US" altLang="de-DE" dirty="0"/>
          </a:p>
          <a:p>
            <a:pPr lvl="1"/>
            <a:endParaRPr lang="en-US" altLang="de-DE" dirty="0" smtClean="0"/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0297"/>
              </p:ext>
            </p:extLst>
          </p:nvPr>
        </p:nvGraphicFramePr>
        <p:xfrm>
          <a:off x="396875" y="1959496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228600" y="126876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1920875" y="177058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2209800" y="1578496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20883" y="1843609"/>
            <a:ext cx="1754191" cy="612775"/>
            <a:chOff x="3120" y="1966"/>
            <a:chExt cx="1105" cy="386"/>
          </a:xfrm>
        </p:grpSpPr>
        <p:sp>
          <p:nvSpPr>
            <p:cNvPr id="12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1905009" y="2111896"/>
            <a:ext cx="1862141" cy="1219200"/>
            <a:chOff x="3110" y="2135"/>
            <a:chExt cx="1173" cy="768"/>
          </a:xfrm>
        </p:grpSpPr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>
            <a:off x="1828807" y="2188096"/>
            <a:ext cx="2106616" cy="2895600"/>
            <a:chOff x="3062" y="2183"/>
            <a:chExt cx="1327" cy="1632"/>
          </a:xfrm>
        </p:grpSpPr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98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0" name="Text Box 101"/>
            <p:cNvSpPr txBox="1">
              <a:spLocks noChangeArrowheads="1"/>
            </p:cNvSpPr>
            <p:nvPr/>
          </p:nvSpPr>
          <p:spPr bwMode="auto">
            <a:xfrm rot="-5400000">
              <a:off x="3336" y="344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09800" y="5186263"/>
            <a:ext cx="6535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 smtClean="0">
              <a:solidFill>
                <a:srgbClr val="0000FF"/>
              </a:solidFill>
            </a:endParaRPr>
          </a:p>
          <a:p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Meßgröße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für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1990273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575" y="232882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4" y="4936212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55576" y="3287311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9458"/>
            <a:ext cx="8496175" cy="503238"/>
          </a:xfrm>
        </p:spPr>
        <p:txBody>
          <a:bodyPr/>
          <a:lstStyle/>
          <a:p>
            <a:r>
              <a:rPr lang="de-DE" dirty="0" smtClean="0"/>
              <a:t>Löschen von Einträgen bei offener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Direktes </a:t>
            </a:r>
            <a:r>
              <a:rPr lang="de-DE" altLang="de-DE" dirty="0"/>
              <a:t>Löschen unterbricht </a:t>
            </a:r>
            <a:r>
              <a:rPr lang="de-DE" altLang="de-DE" dirty="0" smtClean="0"/>
              <a:t>Sondierungskette</a:t>
            </a:r>
            <a:endParaRPr lang="de-DE" dirty="0" smtClean="0"/>
          </a:p>
          <a:p>
            <a:r>
              <a:rPr lang="de-DE" dirty="0" smtClean="0"/>
              <a:t>Mögliche </a:t>
            </a:r>
            <a:r>
              <a:rPr lang="de-DE" dirty="0"/>
              <a:t>Lösung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Spezieller </a:t>
            </a:r>
            <a:r>
              <a:rPr lang="de-DE" dirty="0"/>
              <a:t>Eintrag “gelöscht“. Kann zwar wieder belegt werden, unterbricht aber </a:t>
            </a:r>
            <a:r>
              <a:rPr lang="de-DE" dirty="0" smtClean="0"/>
              <a:t>Sondierungsketten </a:t>
            </a:r>
            <a:r>
              <a:rPr lang="de-DE" dirty="0"/>
              <a:t>nicht. Nachteil bei vielen </a:t>
            </a:r>
            <a:r>
              <a:rPr lang="de-DE" dirty="0" smtClean="0"/>
              <a:t>Löschungen: </a:t>
            </a:r>
            <a:br>
              <a:rPr lang="de-DE" dirty="0" smtClean="0"/>
            </a:br>
            <a:r>
              <a:rPr lang="de-DE" dirty="0" smtClean="0"/>
              <a:t>Lange Sondierungszeiten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Umorganisieren. Kompliziert, sowie hoher Aufwand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Quadratisches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Schwierig</a:t>
            </a:r>
          </a:p>
          <a:p>
            <a:r>
              <a:rPr lang="de-DE" dirty="0" smtClean="0"/>
              <a:t>Theorem</a:t>
            </a:r>
          </a:p>
          <a:p>
            <a:pPr lvl="1"/>
            <a:r>
              <a:rPr lang="de-DE" dirty="0" smtClean="0"/>
              <a:t>Wenn die Tabellengröße eine Primzahl ist und der Füllfaktor höchstens ½  ist, dann findet Quadratisches Sondieren immer einen freien Platz</a:t>
            </a:r>
          </a:p>
          <a:p>
            <a:pPr lvl="1"/>
            <a:r>
              <a:rPr lang="de-DE" dirty="0" smtClean="0"/>
              <a:t>Ansonsten kann es sein, dass Quadratisches Sondieren keinen freien Platz findet, obwohl vorhanden</a:t>
            </a:r>
          </a:p>
          <a:p>
            <a:r>
              <a:rPr lang="de-DE" dirty="0" smtClean="0"/>
              <a:t>Damit </a:t>
            </a:r>
            <a:r>
              <a:rPr lang="de-DE" dirty="0" err="1" smtClean="0">
                <a:latin typeface="Symbol" charset="2"/>
                <a:cs typeface="Symbol" charset="2"/>
              </a:rPr>
              <a:t>a</a:t>
            </a:r>
            <a:r>
              <a:rPr lang="de-DE" baseline="-25000" dirty="0" err="1" smtClean="0"/>
              <a:t>max</a:t>
            </a:r>
            <a:r>
              <a:rPr lang="de-DE" dirty="0" smtClean="0"/>
              <a:t> ≤ ½ für quadratisches Sondieren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105" name="Foliennummernplatzhalter 3"/>
          <p:cNvSpPr txBox="1">
            <a:spLocks/>
          </p:cNvSpPr>
          <p:nvPr/>
        </p:nvSpPr>
        <p:spPr>
          <a:xfrm>
            <a:off x="6636157" y="5579840"/>
            <a:ext cx="2133600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32570F9-CF50-4FB0-9FB6-0A0B02ACCEF1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graphicFrame>
        <p:nvGraphicFramePr>
          <p:cNvPr id="106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64306"/>
              </p:ext>
            </p:extLst>
          </p:nvPr>
        </p:nvGraphicFramePr>
        <p:xfrm>
          <a:off x="266503" y="1769840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52"/>
              <p:cNvSpPr txBox="1">
                <a:spLocks noChangeArrowheads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07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98228" y="1196752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Lineares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109" name="Line 59"/>
          <p:cNvSpPr>
            <a:spLocks noChangeShapeType="1"/>
          </p:cNvSpPr>
          <p:nvPr/>
        </p:nvSpPr>
        <p:spPr bwMode="auto">
          <a:xfrm flipH="1">
            <a:off x="1790503" y="19222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Text Box 60"/>
          <p:cNvSpPr txBox="1">
            <a:spLocks noChangeArrowheads="1"/>
          </p:cNvSpPr>
          <p:nvPr/>
        </p:nvSpPr>
        <p:spPr bwMode="auto">
          <a:xfrm>
            <a:off x="2079428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 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aphicFrame>
        <p:nvGraphicFramePr>
          <p:cNvPr id="11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7861"/>
              </p:ext>
            </p:extLst>
          </p:nvPr>
        </p:nvGraphicFramePr>
        <p:xfrm>
          <a:off x="3298628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85"/>
              <p:cNvSpPr txBox="1">
                <a:spLocks noChangeArrowheads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12" name="Text 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3130353" y="1233265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114" name="Line 92"/>
          <p:cNvSpPr>
            <a:spLocks noChangeShapeType="1"/>
          </p:cNvSpPr>
          <p:nvPr/>
        </p:nvSpPr>
        <p:spPr bwMode="auto">
          <a:xfrm flipH="1">
            <a:off x="4822628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Text Box 93"/>
          <p:cNvSpPr txBox="1">
            <a:spLocks noChangeArrowheads="1"/>
          </p:cNvSpPr>
          <p:nvPr/>
        </p:nvSpPr>
        <p:spPr bwMode="auto">
          <a:xfrm>
            <a:off x="5111553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 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6" name="Group 143"/>
          <p:cNvGrpSpPr>
            <a:grpSpLocks/>
          </p:cNvGrpSpPr>
          <p:nvPr/>
        </p:nvGrpSpPr>
        <p:grpSpPr bwMode="auto">
          <a:xfrm>
            <a:off x="4822636" y="2031777"/>
            <a:ext cx="1214440" cy="612775"/>
            <a:chOff x="3120" y="1966"/>
            <a:chExt cx="765" cy="386"/>
          </a:xfrm>
        </p:grpSpPr>
        <p:sp>
          <p:nvSpPr>
            <p:cNvPr id="117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18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19" name="Group 144"/>
          <p:cNvGrpSpPr>
            <a:grpSpLocks/>
          </p:cNvGrpSpPr>
          <p:nvPr/>
        </p:nvGrpSpPr>
        <p:grpSpPr bwMode="auto">
          <a:xfrm>
            <a:off x="4806761" y="2300065"/>
            <a:ext cx="1322390" cy="1219200"/>
            <a:chOff x="3110" y="2135"/>
            <a:chExt cx="833" cy="768"/>
          </a:xfrm>
        </p:grpSpPr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1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2" name="Group 140"/>
          <p:cNvGrpSpPr>
            <a:grpSpLocks/>
          </p:cNvGrpSpPr>
          <p:nvPr/>
        </p:nvGrpSpPr>
        <p:grpSpPr bwMode="auto">
          <a:xfrm>
            <a:off x="1790506" y="2123529"/>
            <a:ext cx="1382715" cy="503238"/>
            <a:chOff x="1210" y="2018"/>
            <a:chExt cx="871" cy="317"/>
          </a:xfrm>
        </p:grpSpPr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4" name="Text Box 97"/>
            <p:cNvSpPr txBox="1">
              <a:spLocks noChangeArrowheads="1"/>
            </p:cNvSpPr>
            <p:nvPr/>
          </p:nvSpPr>
          <p:spPr bwMode="auto">
            <a:xfrm>
              <a:off x="1440" y="2018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5" name="Group 141"/>
          <p:cNvGrpSpPr>
            <a:grpSpLocks/>
          </p:cNvGrpSpPr>
          <p:nvPr/>
        </p:nvGrpSpPr>
        <p:grpSpPr bwMode="auto">
          <a:xfrm>
            <a:off x="1774632" y="2263552"/>
            <a:ext cx="1398590" cy="808038"/>
            <a:chOff x="1200" y="2112"/>
            <a:chExt cx="881" cy="509"/>
          </a:xfrm>
        </p:grpSpPr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7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8" name="Group 142"/>
          <p:cNvGrpSpPr>
            <a:grpSpLocks/>
          </p:cNvGrpSpPr>
          <p:nvPr/>
        </p:nvGrpSpPr>
        <p:grpSpPr bwMode="auto">
          <a:xfrm>
            <a:off x="1774631" y="2263553"/>
            <a:ext cx="1398590" cy="1571626"/>
            <a:chOff x="1200" y="2112"/>
            <a:chExt cx="881" cy="990"/>
          </a:xfrm>
        </p:grpSpPr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0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131" name="Text Box 100"/>
            <p:cNvSpPr txBox="1">
              <a:spLocks noChangeArrowheads="1"/>
            </p:cNvSpPr>
            <p:nvPr/>
          </p:nvSpPr>
          <p:spPr bwMode="auto">
            <a:xfrm rot="16200000">
              <a:off x="1285" y="287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pSp>
        <p:nvGrpSpPr>
          <p:cNvPr id="132" name="Group 145"/>
          <p:cNvGrpSpPr>
            <a:grpSpLocks/>
          </p:cNvGrpSpPr>
          <p:nvPr/>
        </p:nvGrpSpPr>
        <p:grpSpPr bwMode="auto">
          <a:xfrm>
            <a:off x="4730559" y="2376265"/>
            <a:ext cx="1566865" cy="2590800"/>
            <a:chOff x="3062" y="2183"/>
            <a:chExt cx="987" cy="1632"/>
          </a:xfrm>
        </p:grpSpPr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4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135" name="Text Box 101"/>
            <p:cNvSpPr txBox="1">
              <a:spLocks noChangeArrowheads="1"/>
            </p:cNvSpPr>
            <p:nvPr/>
          </p:nvSpPr>
          <p:spPr bwMode="auto">
            <a:xfrm rot="16200000">
              <a:off x="3335" y="346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aphicFrame>
        <p:nvGraphicFramePr>
          <p:cNvPr id="13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65415"/>
              </p:ext>
            </p:extLst>
          </p:nvPr>
        </p:nvGraphicFramePr>
        <p:xfrm>
          <a:off x="6398032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 Box 126"/>
              <p:cNvSpPr txBox="1">
                <a:spLocks noChangeArrowheads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37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 Box 130"/>
          <p:cNvSpPr txBox="1">
            <a:spLocks noChangeArrowheads="1"/>
          </p:cNvSpPr>
          <p:nvPr/>
        </p:nvSpPr>
        <p:spPr bwMode="auto">
          <a:xfrm>
            <a:off x="6229757" y="1233265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Doppel</a:t>
            </a:r>
            <a:r>
              <a:rPr lang="en-US" altLang="de-DE" u="sng" dirty="0" smtClean="0"/>
              <a:t>-Hashing</a:t>
            </a:r>
            <a:r>
              <a:rPr lang="en-US" altLang="de-DE" u="sng" dirty="0"/>
              <a:t>*:</a:t>
            </a:r>
          </a:p>
        </p:txBody>
      </p:sp>
      <p:sp>
        <p:nvSpPr>
          <p:cNvPr id="139" name="Line 131"/>
          <p:cNvSpPr>
            <a:spLocks noChangeShapeType="1"/>
          </p:cNvSpPr>
          <p:nvPr/>
        </p:nvSpPr>
        <p:spPr bwMode="auto">
          <a:xfrm flipH="1">
            <a:off x="7922032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8210957" y="1766665"/>
            <a:ext cx="101829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1" name="Group 146"/>
          <p:cNvGrpSpPr>
            <a:grpSpLocks/>
          </p:cNvGrpSpPr>
          <p:nvPr/>
        </p:nvGrpSpPr>
        <p:grpSpPr bwMode="auto">
          <a:xfrm>
            <a:off x="7922043" y="2263552"/>
            <a:ext cx="1169990" cy="1951038"/>
            <a:chOff x="4992" y="2112"/>
            <a:chExt cx="737" cy="1229"/>
          </a:xfrm>
        </p:grpSpPr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4992" y="2112"/>
              <a:ext cx="248" cy="110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363380 h 240"/>
                <a:gd name="T4" fmla="*/ 48 w 248"/>
                <a:gd name="T5" fmla="*/ 2273665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3" name="Text Box 133"/>
            <p:cNvSpPr txBox="1">
              <a:spLocks noChangeArrowheads="1"/>
            </p:cNvSpPr>
            <p:nvPr/>
          </p:nvSpPr>
          <p:spPr bwMode="auto">
            <a:xfrm>
              <a:off x="5088" y="302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sp>
        <p:nvSpPr>
          <p:cNvPr id="144" name="Text Box 134"/>
          <p:cNvSpPr txBox="1">
            <a:spLocks noChangeArrowheads="1"/>
          </p:cNvSpPr>
          <p:nvPr/>
        </p:nvSpPr>
        <p:spPr bwMode="auto">
          <a:xfrm rot="16200000">
            <a:off x="8280014" y="457257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/>
              <a:t>…</a:t>
            </a:r>
          </a:p>
        </p:txBody>
      </p:sp>
      <p:grpSp>
        <p:nvGrpSpPr>
          <p:cNvPr id="145" name="Group 147"/>
          <p:cNvGrpSpPr>
            <a:grpSpLocks/>
          </p:cNvGrpSpPr>
          <p:nvPr/>
        </p:nvGrpSpPr>
        <p:grpSpPr bwMode="auto">
          <a:xfrm>
            <a:off x="7906173" y="2300065"/>
            <a:ext cx="1262065" cy="1219200"/>
            <a:chOff x="4982" y="2135"/>
            <a:chExt cx="795" cy="768"/>
          </a:xfrm>
        </p:grpSpPr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4982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7" name="Text Box 137"/>
            <p:cNvSpPr txBox="1">
              <a:spLocks noChangeArrowheads="1"/>
            </p:cNvSpPr>
            <p:nvPr/>
          </p:nvSpPr>
          <p:spPr bwMode="auto">
            <a:xfrm>
              <a:off x="5136" y="249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8" name="Group 148"/>
          <p:cNvGrpSpPr>
            <a:grpSpLocks/>
          </p:cNvGrpSpPr>
          <p:nvPr/>
        </p:nvGrpSpPr>
        <p:grpSpPr bwMode="auto">
          <a:xfrm>
            <a:off x="7829963" y="2376265"/>
            <a:ext cx="1262064" cy="2590800"/>
            <a:chOff x="4934" y="2183"/>
            <a:chExt cx="795" cy="1632"/>
          </a:xfrm>
        </p:grpSpPr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934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50" name="Text Box 138"/>
            <p:cNvSpPr txBox="1">
              <a:spLocks noChangeArrowheads="1"/>
            </p:cNvSpPr>
            <p:nvPr/>
          </p:nvSpPr>
          <p:spPr bwMode="auto">
            <a:xfrm>
              <a:off x="5088" y="331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sp>
        <p:nvSpPr>
          <p:cNvPr id="151" name="Text Box 139"/>
          <p:cNvSpPr txBox="1">
            <a:spLocks noChangeArrowheads="1"/>
          </p:cNvSpPr>
          <p:nvPr/>
        </p:nvSpPr>
        <p:spPr bwMode="auto">
          <a:xfrm>
            <a:off x="6610757" y="5192490"/>
            <a:ext cx="2113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200" dirty="0" smtClean="0"/>
              <a:t>*(</a:t>
            </a:r>
            <a:r>
              <a:rPr lang="en-US" altLang="de-DE" sz="1200" dirty="0" err="1" smtClean="0"/>
              <a:t>bestimmt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mit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einer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zweiten</a:t>
            </a:r>
            <a:endParaRPr lang="en-US" altLang="de-DE" sz="1200" dirty="0" smtClean="0"/>
          </a:p>
          <a:p>
            <a:r>
              <a:rPr lang="en-US" altLang="de-DE" sz="1200" dirty="0" smtClean="0"/>
              <a:t>   </a:t>
            </a:r>
            <a:r>
              <a:rPr lang="en-US" altLang="de-DE" sz="1200" dirty="0" err="1" smtClean="0"/>
              <a:t>Hashfunktion</a:t>
            </a:r>
            <a:r>
              <a:rPr lang="en-US" altLang="de-D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7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Hashfunktion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i</a:t>
            </a:r>
            <a:r>
              <a:rPr lang="de-DE" dirty="0">
                <a:solidFill>
                  <a:srgbClr val="3C8C93"/>
                </a:solidFill>
              </a:rPr>
              <a:t>(x) = (h(x) + f(i)) </a:t>
            </a:r>
            <a:r>
              <a:rPr lang="de-DE" dirty="0" err="1">
                <a:solidFill>
                  <a:srgbClr val="3C8C93"/>
                </a:solidFill>
              </a:rPr>
              <a:t>mod</a:t>
            </a:r>
            <a:r>
              <a:rPr lang="de-DE" dirty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f(0) = 0</a:t>
            </a:r>
            <a:r>
              <a:rPr lang="de-DE" dirty="0"/>
              <a:t>  </a:t>
            </a:r>
            <a:r>
              <a:rPr lang="de-DE" sz="2000" dirty="0"/>
              <a:t>Position des 0-ten Versuches</a:t>
            </a:r>
            <a:endParaRPr lang="de-DE" dirty="0"/>
          </a:p>
          <a:p>
            <a:pPr lvl="1"/>
            <a:r>
              <a:rPr lang="de-DE" dirty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sz="2000" dirty="0"/>
              <a:t>  „Distanz des i-</a:t>
            </a:r>
            <a:r>
              <a:rPr lang="de-DE" sz="2000" dirty="0" err="1"/>
              <a:t>ten</a:t>
            </a:r>
            <a:r>
              <a:rPr lang="de-DE" sz="2000" dirty="0"/>
              <a:t> Versuches relativ zum 0-ten Versuch“</a:t>
            </a:r>
          </a:p>
          <a:p>
            <a:r>
              <a:rPr lang="de-DE" sz="2400" dirty="0" smtClean="0"/>
              <a:t>Benutze eine zweite Hashfunktion für alle Versuche außer dem ersten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f(i) = i ∙ h‘(x)</a:t>
            </a:r>
          </a:p>
          <a:p>
            <a:r>
              <a:rPr lang="de-DE" sz="2400" dirty="0" smtClean="0"/>
              <a:t>Gute Wahl von </a:t>
            </a:r>
            <a:r>
              <a:rPr lang="de-DE" sz="2400" dirty="0" smtClean="0">
                <a:solidFill>
                  <a:srgbClr val="3C8C93"/>
                </a:solidFill>
              </a:rPr>
              <a:t>h‘</a:t>
            </a:r>
            <a:r>
              <a:rPr lang="de-DE" sz="2400" dirty="0" smtClean="0"/>
              <a:t>?</a:t>
            </a:r>
          </a:p>
          <a:p>
            <a:pPr lvl="1"/>
            <a:r>
              <a:rPr lang="de-DE" sz="2000" dirty="0" smtClean="0"/>
              <a:t>Sollte niemals 0 ergeben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h‘</a:t>
            </a:r>
            <a:r>
              <a:rPr lang="de-DE" sz="2000" baseline="-25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(x) = p – (x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p)</a:t>
            </a:r>
            <a:r>
              <a:rPr lang="de-DE" sz="2000" dirty="0" smtClean="0"/>
              <a:t>    mit </a:t>
            </a:r>
            <a:r>
              <a:rPr lang="de-DE" sz="2000" dirty="0" smtClean="0">
                <a:solidFill>
                  <a:srgbClr val="3C8C93"/>
                </a:solidFill>
              </a:rPr>
              <a:t>p</a:t>
            </a:r>
            <a:r>
              <a:rPr lang="de-DE" sz="2000" dirty="0" smtClean="0"/>
              <a:t> Primzahl </a:t>
            </a:r>
            <a:r>
              <a:rPr lang="de-DE" sz="2000" dirty="0" smtClean="0">
                <a:solidFill>
                  <a:srgbClr val="3C8C93"/>
                </a:solidFill>
              </a:rPr>
              <a:t>&lt; m</a:t>
            </a:r>
            <a:endParaRPr lang="de-DE" sz="2000" dirty="0" smtClean="0"/>
          </a:p>
          <a:p>
            <a:r>
              <a:rPr lang="de-DE" sz="2400" dirty="0" smtClean="0"/>
              <a:t>Beispiel für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m=10</a:t>
            </a:r>
            <a:r>
              <a:rPr lang="de-DE" sz="2400" dirty="0" smtClean="0"/>
              <a:t>.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</a:t>
            </a:r>
            <a:r>
              <a:rPr lang="de-DE" sz="2000" baseline="-25000" dirty="0" smtClean="0">
                <a:solidFill>
                  <a:srgbClr val="3C8C93"/>
                </a:solidFill>
              </a:rPr>
              <a:t>0</a:t>
            </a:r>
            <a:r>
              <a:rPr lang="de-DE" sz="2000" dirty="0" smtClean="0">
                <a:solidFill>
                  <a:srgbClr val="3C8C93"/>
                </a:solidFill>
              </a:rPr>
              <a:t>(49) = (h(49) + f(0))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10 = 9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(49) = (h(49) + 1 ∙ (7 – 49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7))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10 = 6 für p=7</a:t>
            </a:r>
            <a:endParaRPr lang="de-DE" dirty="0" smtClean="0">
              <a:solidFill>
                <a:srgbClr val="3C8C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6"/>
              <p:cNvSpPr>
                <a:spLocks noChangeArrowheads="1"/>
              </p:cNvSpPr>
              <p:nvPr/>
            </p:nvSpPr>
            <p:spPr bwMode="auto">
              <a:xfrm>
                <a:off x="5004048" y="5157192"/>
                <a:ext cx="762000" cy="304800"/>
              </a:xfrm>
              <a:prstGeom prst="wedgeRoundRectCallout">
                <a:avLst>
                  <a:gd name="adj1" fmla="val -63681"/>
                  <a:gd name="adj2" fmla="val 243427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𝑓</m:t>
                      </m:r>
                      <m:r>
                        <a:rPr lang="en-US" altLang="de-DE" i="1" dirty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5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5157192"/>
                <a:ext cx="762000" cy="304800"/>
              </a:xfrm>
              <a:prstGeom prst="wedgeRoundRectCallout">
                <a:avLst>
                  <a:gd name="adj1" fmla="val -63681"/>
                  <a:gd name="adj2" fmla="val 243427"/>
                  <a:gd name="adj3" fmla="val 16667"/>
                </a:avLst>
              </a:prstGeom>
              <a:blipFill rotWithShape="1">
                <a:blip r:embed="rId2"/>
                <a:stretch>
                  <a:fillRect t="-6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46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2987824" y="6093296"/>
            <a:ext cx="194421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2051720" y="620769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</a:t>
            </a:r>
            <a:r>
              <a:rPr lang="de-DE" sz="1200" dirty="0" err="1">
                <a:solidFill>
                  <a:srgbClr val="0000FF"/>
                </a:solidFill>
              </a:rPr>
              <a:t>Szemerédi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smtClean="0">
                <a:solidFill>
                  <a:srgbClr val="0000FF"/>
                </a:solidFill>
              </a:rPr>
              <a:t>The </a:t>
            </a:r>
            <a:r>
              <a:rPr lang="de-DE" sz="1200" i="1" dirty="0">
                <a:solidFill>
                  <a:srgbClr val="0000FF"/>
                </a:solidFill>
              </a:rPr>
              <a:t>Analysis of </a:t>
            </a:r>
            <a:r>
              <a:rPr lang="de-DE" sz="1200" i="1" dirty="0" smtClean="0">
                <a:solidFill>
                  <a:srgbClr val="0000FF"/>
                </a:solidFill>
              </a:rPr>
              <a:t/>
            </a:r>
            <a:br>
              <a:rPr lang="de-DE" sz="1200" i="1" dirty="0" smtClean="0">
                <a:solidFill>
                  <a:srgbClr val="0000FF"/>
                </a:solidFill>
              </a:rPr>
            </a:br>
            <a:r>
              <a:rPr lang="de-DE" sz="1200" i="1" dirty="0" smtClean="0">
                <a:solidFill>
                  <a:srgbClr val="0000FF"/>
                </a:solidFill>
              </a:rPr>
              <a:t>Double </a:t>
            </a:r>
            <a:r>
              <a:rPr lang="de-DE" sz="1200" i="1" dirty="0" err="1">
                <a:solidFill>
                  <a:srgbClr val="0000FF"/>
                </a:solidFill>
              </a:rPr>
              <a:t>Hashing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>Journal </a:t>
            </a:r>
            <a:r>
              <a:rPr lang="de-DE" sz="1200" dirty="0">
                <a:solidFill>
                  <a:srgbClr val="0000FF"/>
                </a:solidFill>
              </a:rPr>
              <a:t>of Computer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System </a:t>
            </a:r>
            <a:r>
              <a:rPr lang="de-DE" sz="1200" dirty="0" smtClean="0">
                <a:solidFill>
                  <a:srgbClr val="0000FF"/>
                </a:solidFill>
              </a:rPr>
              <a:t>Science, </a:t>
            </a:r>
            <a:r>
              <a:rPr lang="de-DE" sz="1200" dirty="0">
                <a:solidFill>
                  <a:srgbClr val="0000FF"/>
                </a:solidFill>
              </a:rPr>
              <a:t>16, 226-</a:t>
            </a:r>
            <a:r>
              <a:rPr lang="de-DE" sz="1200" dirty="0" smtClean="0">
                <a:solidFill>
                  <a:srgbClr val="0000FF"/>
                </a:solidFill>
              </a:rPr>
              <a:t>274,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1571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Effizienz von doppeltem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06-04 at 14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848872" cy="5116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6381328"/>
            <a:ext cx="2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© Joost-Pieter </a:t>
            </a:r>
            <a:r>
              <a:rPr lang="de-DE" sz="1400" dirty="0" err="1" smtClean="0"/>
              <a:t>Katoen</a:t>
            </a:r>
            <a:r>
              <a:rPr lang="de-DE" sz="1400" dirty="0" smtClean="0"/>
              <a:t> RWTH Aachen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7020272" y="134076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dirty="0" smtClean="0"/>
              <a:t>Messreihen zeigen, dass Doppel-</a:t>
            </a:r>
            <a:r>
              <a:rPr lang="de-DE" dirty="0" err="1" smtClean="0"/>
              <a:t>Hashing</a:t>
            </a:r>
            <a:r>
              <a:rPr lang="de-DE" dirty="0" smtClean="0"/>
              <a:t> fast genauso gut ist wie zufälliges Sondieren</a:t>
            </a:r>
          </a:p>
          <a:p>
            <a:r>
              <a:rPr lang="de-DE" dirty="0" smtClean="0"/>
              <a:t>Zweite Hashfunktion benötigt zusätzliche Zeit zum Berechnen</a:t>
            </a:r>
          </a:p>
          <a:p>
            <a:r>
              <a:rPr lang="de-DE" dirty="0" smtClean="0"/>
              <a:t>Doppeltes </a:t>
            </a:r>
            <a:r>
              <a:rPr lang="de-DE" dirty="0" err="1"/>
              <a:t>Hashing</a:t>
            </a:r>
            <a:r>
              <a:rPr lang="de-DE" dirty="0"/>
              <a:t> ist </a:t>
            </a:r>
            <a:r>
              <a:rPr lang="de-DE" dirty="0" smtClean="0"/>
              <a:t>langsamer </a:t>
            </a:r>
            <a:r>
              <a:rPr lang="de-DE" dirty="0"/>
              <a:t>als </a:t>
            </a:r>
            <a:r>
              <a:rPr lang="de-DE" dirty="0" err="1"/>
              <a:t>Überlaufketten</a:t>
            </a:r>
            <a:r>
              <a:rPr lang="de-DE" dirty="0"/>
              <a:t> und lineares Sondieren bei </a:t>
            </a:r>
            <a:r>
              <a:rPr lang="de-DE" dirty="0" err="1"/>
              <a:t>dünn</a:t>
            </a:r>
            <a:r>
              <a:rPr lang="de-DE" dirty="0"/>
              <a:t> besetzten Tabellen, jedoch wesentlich schneller als lineares Sondieren, wenn der </a:t>
            </a:r>
            <a:r>
              <a:rPr lang="de-DE" dirty="0" err="1"/>
              <a:t>Füllgrad</a:t>
            </a:r>
            <a:r>
              <a:rPr lang="de-DE" dirty="0"/>
              <a:t> der Tabelle zunimmt </a:t>
            </a:r>
          </a:p>
          <a:p>
            <a:r>
              <a:rPr lang="de-DE" dirty="0"/>
              <a:t>Generell: </a:t>
            </a:r>
            <a:r>
              <a:rPr lang="de-DE" dirty="0" err="1"/>
              <a:t>Hashing</a:t>
            </a:r>
            <a:r>
              <a:rPr lang="de-DE" dirty="0"/>
              <a:t> ist bedeutend schneller </a:t>
            </a:r>
            <a:r>
              <a:rPr lang="de-DE" dirty="0" smtClean="0"/>
              <a:t>als Suchen in </a:t>
            </a:r>
            <a:r>
              <a:rPr lang="de-DE" dirty="0" err="1" smtClean="0"/>
              <a:t>Bäumen</a:t>
            </a:r>
            <a:r>
              <a:rPr lang="de-DE" dirty="0" smtClean="0"/>
              <a:t>, </a:t>
            </a:r>
          </a:p>
          <a:p>
            <a:pPr lvl="1"/>
            <a:r>
              <a:rPr lang="de-DE" dirty="0" smtClean="0"/>
              <a:t>kann aber „ruckeln“ (durch Reallokation) und</a:t>
            </a:r>
            <a:endParaRPr lang="de-DE" dirty="0"/>
          </a:p>
          <a:p>
            <a:pPr lvl="1"/>
            <a:r>
              <a:rPr lang="de-DE" dirty="0" smtClean="0"/>
              <a:t>unterstützt keine Bereichs-Iteration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Schlüsselwortliste (rot) vs. Hashtabelle  (grün) </a:t>
            </a:r>
            <a:br>
              <a:rPr lang="de-DE" dirty="0" smtClean="0"/>
            </a:br>
            <a:r>
              <a:rPr lang="de-DE" dirty="0" smtClean="0"/>
              <a:t>vs. Baum (blau)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6" name="Bild 5" descr="tree t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66292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5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Wörterbücher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Unterschied zur Menge: </a:t>
            </a:r>
          </a:p>
          <a:p>
            <a:r>
              <a:rPr lang="de-DE" dirty="0" smtClean="0"/>
              <a:t>Elemente (Einträge) bei Wörterbüchern als Attribut-Wert-Paare verstanden</a:t>
            </a:r>
          </a:p>
          <a:p>
            <a:r>
              <a:rPr lang="de-DE" dirty="0" smtClean="0"/>
              <a:t>Iteration über Elemente eines Wörterbuchs in </a:t>
            </a:r>
            <a:br>
              <a:rPr lang="de-DE" dirty="0" smtClean="0"/>
            </a:br>
            <a:r>
              <a:rPr lang="de-DE" b="1" dirty="0" smtClean="0"/>
              <a:t>willkürlicher</a:t>
            </a:r>
            <a:r>
              <a:rPr lang="de-DE" dirty="0" smtClean="0"/>
              <a:t> Reihenfolge </a:t>
            </a:r>
            <a:r>
              <a:rPr lang="de-DE" b="1" dirty="0" smtClean="0"/>
              <a:t>ohne</a:t>
            </a:r>
            <a:r>
              <a:rPr lang="de-DE" dirty="0" smtClean="0"/>
              <a:t> Angabe eines Bereichs</a:t>
            </a:r>
          </a:p>
          <a:p>
            <a:pPr lvl="1"/>
            <a:r>
              <a:rPr lang="de-DE" dirty="0" smtClean="0"/>
              <a:t>Über alle Attribute</a:t>
            </a:r>
          </a:p>
          <a:p>
            <a:pPr lvl="1"/>
            <a:r>
              <a:rPr lang="de-DE" dirty="0" smtClean="0"/>
              <a:t>Über alle Werte</a:t>
            </a:r>
          </a:p>
          <a:p>
            <a:pPr lvl="1"/>
            <a:r>
              <a:rPr lang="de-DE" dirty="0" smtClean="0"/>
              <a:t>Über alle Attribut-Wert-Paare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Dynamisches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Basisoperation (Suchen, Einfügen, Löschen) in O(1)</a:t>
            </a:r>
          </a:p>
          <a:p>
            <a:r>
              <a:rPr lang="de-DE" dirty="0" smtClean="0"/>
              <a:t>Güte des Hashverfahrens beeinflusst durch</a:t>
            </a:r>
          </a:p>
          <a:p>
            <a:pPr lvl="1"/>
            <a:r>
              <a:rPr lang="de-DE" dirty="0" smtClean="0"/>
              <a:t>Hashfunktion</a:t>
            </a:r>
          </a:p>
          <a:p>
            <a:pPr lvl="1"/>
            <a:r>
              <a:rPr lang="de-DE" dirty="0" smtClean="0"/>
              <a:t>Verfahren zur Kollisionsbehandlung</a:t>
            </a:r>
          </a:p>
          <a:p>
            <a:pPr lvl="2"/>
            <a:r>
              <a:rPr lang="de-DE" dirty="0" smtClean="0"/>
              <a:t>Verkettung</a:t>
            </a:r>
          </a:p>
          <a:p>
            <a:pPr lvl="2"/>
            <a:r>
              <a:rPr lang="de-DE" dirty="0" smtClean="0"/>
              <a:t>Offene Adressierung</a:t>
            </a:r>
          </a:p>
          <a:p>
            <a:pPr lvl="3"/>
            <a:r>
              <a:rPr lang="de-DE" dirty="0" smtClean="0"/>
              <a:t>Lineares/Quadratisches Sondieren</a:t>
            </a:r>
            <a:r>
              <a:rPr lang="de-DE" dirty="0"/>
              <a:t>/</a:t>
            </a:r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 smtClean="0"/>
          </a:p>
          <a:p>
            <a:pPr lvl="1"/>
            <a:r>
              <a:rPr lang="de-DE" dirty="0" smtClean="0"/>
              <a:t>Füllfaktor</a:t>
            </a:r>
          </a:p>
          <a:p>
            <a:pPr lvl="2"/>
            <a:r>
              <a:rPr lang="de-DE" dirty="0" smtClean="0"/>
              <a:t>Dynamisches Wachsen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50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35616"/>
              </p:ext>
            </p:extLst>
          </p:nvPr>
        </p:nvGraphicFramePr>
        <p:xfrm>
          <a:off x="7668344" y="4581128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581128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E743-4516-434A-8C6C-870AA55C3D91}" type="slidenum">
              <a:rPr lang="de-DE"/>
              <a:pPr/>
              <a:t>51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Ziel: perfekte Hashtabelle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7177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79838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596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0402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787900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65300" y="5013152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6853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76600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84663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894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007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979613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987675" y="2709689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492500" y="2709689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5003800" y="2709689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484438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076825" y="2709689"/>
            <a:ext cx="194310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43C1-2536-474C-A183-C0F951B54D73}" type="slidenum">
              <a:rPr lang="de-DE"/>
              <a:pPr/>
              <a:t>52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Statisches </a:t>
            </a:r>
            <a:r>
              <a:rPr lang="de-DE" dirty="0" smtClean="0"/>
              <a:t>Wörterbuch (FKS-</a:t>
            </a:r>
            <a:r>
              <a:rPr lang="de-DE" dirty="0" err="1" smtClean="0"/>
              <a:t>Hashing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3515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321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51275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86740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7546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36738" y="3069555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051050" y="1845593"/>
            <a:ext cx="3024188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059113" y="1845593"/>
            <a:ext cx="309721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1845593"/>
            <a:ext cx="431800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706813" y="1845593"/>
            <a:ext cx="1368425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5148263" y="1845593"/>
            <a:ext cx="100806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9700" y="1845593"/>
            <a:ext cx="1871663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3515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33997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33480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35610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64163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37222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27538" y="206149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2484438" y="357438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48443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98767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25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2846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7879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927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7959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30078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040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3851275" y="3574380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>
            <a:off x="4284663" y="357438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362575" y="3574380"/>
            <a:ext cx="19462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419475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03800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8593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j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2627313" y="5230143"/>
            <a:ext cx="454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Keine Kollisionen in Subtabellen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924300" y="263775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27313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59338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44" name="Rechteck 43"/>
          <p:cNvSpPr/>
          <p:nvPr/>
        </p:nvSpPr>
        <p:spPr>
          <a:xfrm>
            <a:off x="2411760" y="623731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Michael </a:t>
            </a:r>
            <a:r>
              <a:rPr lang="de-DE" sz="1050" dirty="0" err="1">
                <a:solidFill>
                  <a:srgbClr val="0000FF"/>
                </a:solidFill>
              </a:rPr>
              <a:t>Fredman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János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Komlós</a:t>
            </a:r>
            <a:r>
              <a:rPr lang="de-DE" sz="1050" dirty="0">
                <a:solidFill>
                  <a:srgbClr val="0000FF"/>
                </a:solidFill>
              </a:rPr>
              <a:t>, Endre </a:t>
            </a:r>
            <a:r>
              <a:rPr lang="de-DE" sz="1050" dirty="0" err="1">
                <a:solidFill>
                  <a:srgbClr val="0000FF"/>
                </a:solidFill>
              </a:rPr>
              <a:t>Szemerédi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Storing</a:t>
            </a:r>
            <a:r>
              <a:rPr lang="de-DE" sz="1050" dirty="0">
                <a:solidFill>
                  <a:srgbClr val="0000FF"/>
                </a:solidFill>
              </a:rPr>
              <a:t> a </a:t>
            </a:r>
            <a:r>
              <a:rPr lang="de-DE" sz="1050" dirty="0" err="1">
                <a:solidFill>
                  <a:srgbClr val="0000FF"/>
                </a:solidFill>
              </a:rPr>
              <a:t>Sparse</a:t>
            </a:r>
            <a:r>
              <a:rPr lang="de-DE" sz="1050" dirty="0">
                <a:solidFill>
                  <a:srgbClr val="0000FF"/>
                </a:solidFill>
              </a:rPr>
              <a:t> Table </a:t>
            </a:r>
            <a:r>
              <a:rPr lang="de-DE" sz="1050" dirty="0" err="1">
                <a:solidFill>
                  <a:srgbClr val="0000FF"/>
                </a:solidFill>
              </a:rPr>
              <a:t>with</a:t>
            </a:r>
            <a:r>
              <a:rPr lang="de-DE" sz="1050" dirty="0">
                <a:solidFill>
                  <a:srgbClr val="0000FF"/>
                </a:solidFill>
              </a:rPr>
              <a:t> O(1) </a:t>
            </a:r>
            <a:r>
              <a:rPr lang="de-DE" sz="1050" dirty="0" err="1">
                <a:solidFill>
                  <a:srgbClr val="0000FF"/>
                </a:solidFill>
              </a:rPr>
              <a:t>Worst</a:t>
            </a:r>
            <a:r>
              <a:rPr lang="de-DE" sz="1050" dirty="0">
                <a:solidFill>
                  <a:srgbClr val="0000FF"/>
                </a:solidFill>
              </a:rPr>
              <a:t> Case Access Time, Journal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ACM, Volume 31, </a:t>
            </a:r>
            <a:r>
              <a:rPr lang="de-DE" sz="1050" dirty="0" err="1">
                <a:solidFill>
                  <a:srgbClr val="0000FF"/>
                </a:solidFill>
              </a:rPr>
              <a:t>Issue</a:t>
            </a:r>
            <a:r>
              <a:rPr lang="de-DE" sz="1050" dirty="0">
                <a:solidFill>
                  <a:srgbClr val="0000FF"/>
                </a:solidFill>
              </a:rPr>
              <a:t> 3, </a:t>
            </a:r>
            <a:r>
              <a:rPr lang="de-DE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865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0F71-8D2F-A347-946B-A1C3021A7538}" type="slidenum">
              <a:rPr lang="de-DE"/>
              <a:pPr/>
              <a:t>53</a:t>
            </a:fld>
            <a:endParaRPr lang="de-DE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407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3213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40200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16438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148263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5663" y="306955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339975" y="1845593"/>
            <a:ext cx="302418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3348038" y="1845593"/>
            <a:ext cx="309721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24300" y="1845593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3995738" y="1845593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5437188" y="1845593"/>
            <a:ext cx="10080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508625" y="1845593"/>
            <a:ext cx="18716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12407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628900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6369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i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64502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653088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3276600" y="2348831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Tabellengröße: </a:t>
            </a:r>
            <a:r>
              <a:rPr lang="de-DE" sz="2400">
                <a:solidFill>
                  <a:schemeClr val="hlink"/>
                </a:solidFill>
              </a:rPr>
              <a:t>m=</a:t>
            </a:r>
            <a:r>
              <a:rPr lang="de-DE" sz="2400">
                <a:solidFill>
                  <a:schemeClr val="hlink"/>
                </a:solidFill>
                <a:latin typeface="Symbol" charset="0"/>
                <a:sym typeface="Symbol" charset="0"/>
              </a:rPr>
              <a:t></a:t>
            </a:r>
            <a:r>
              <a:rPr lang="de-DE" sz="24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1482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j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28675" y="4364956"/>
            <a:ext cx="7921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6853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77177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327660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2557463" y="3572793"/>
            <a:ext cx="12954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450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148263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56530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1563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66115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71643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4932363" y="3572793"/>
            <a:ext cx="4318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05250" y="431256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….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484438" y="3717256"/>
            <a:ext cx="473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  <a:r>
              <a:rPr lang="de-DE" sz="2400">
                <a:solidFill>
                  <a:schemeClr val="hlink"/>
                </a:solidFill>
              </a:rPr>
              <a:t> = m</a:t>
            </a:r>
            <a:r>
              <a:rPr lang="de-DE" sz="2400" baseline="-25000">
                <a:solidFill>
                  <a:schemeClr val="hlink"/>
                </a:solidFill>
              </a:rPr>
              <a:t>0</a:t>
            </a:r>
            <a:r>
              <a:rPr lang="de-DE" sz="2400">
                <a:solidFill>
                  <a:schemeClr val="hlink"/>
                </a:solidFill>
              </a:rPr>
              <a:t>+m</a:t>
            </a:r>
            <a:r>
              <a:rPr lang="de-DE" sz="2400" baseline="-25000">
                <a:solidFill>
                  <a:schemeClr val="hlink"/>
                </a:solidFill>
              </a:rPr>
              <a:t>1</a:t>
            </a:r>
            <a:r>
              <a:rPr lang="de-DE" sz="2400">
                <a:solidFill>
                  <a:schemeClr val="hlink"/>
                </a:solidFill>
              </a:rPr>
              <a:t>+…+m</a:t>
            </a:r>
            <a:r>
              <a:rPr lang="de-DE" sz="2400" baseline="-25000">
                <a:solidFill>
                  <a:schemeClr val="hlink"/>
                </a:solidFill>
              </a:rPr>
              <a:t>i-1</a:t>
            </a:r>
            <a:r>
              <a:rPr lang="de-DE" sz="2400"/>
              <a:t>: Offsets für </a:t>
            </a:r>
            <a:r>
              <a:rPr lang="de-DE" sz="2400">
                <a:solidFill>
                  <a:schemeClr val="hlink"/>
                </a:solidFill>
              </a:rPr>
              <a:t>T</a:t>
            </a:r>
            <a:r>
              <a:rPr lang="de-DE" sz="2400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619250" y="306796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288925" y="4364956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2268538" y="4364956"/>
            <a:ext cx="15113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4643438" y="4364956"/>
            <a:ext cx="3024187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62A9-38F4-2D4E-A0F2-31ECD8DFC466}" type="slidenum">
              <a:rPr lang="de-DE"/>
              <a:pPr/>
              <a:t>54</a:t>
            </a:fld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Theorem:</a:t>
            </a:r>
            <a:r>
              <a:rPr lang="de-DE" dirty="0" smtClean="0"/>
              <a:t> </a:t>
            </a:r>
            <a:r>
              <a:rPr lang="de-DE" dirty="0"/>
              <a:t>Für jede Menge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Schlüsseln gibt es eine perfekte </a:t>
            </a:r>
            <a:r>
              <a:rPr lang="de-DE" dirty="0" smtClean="0"/>
              <a:t>Hashfunktion </a:t>
            </a:r>
            <a:r>
              <a:rPr lang="de-DE" dirty="0"/>
              <a:t>der Größe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),</a:t>
            </a:r>
            <a:r>
              <a:rPr lang="de-DE" dirty="0"/>
              <a:t> die in erwarteter Zeit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konstruiert werden kann.</a:t>
            </a:r>
          </a:p>
          <a:p>
            <a:pPr>
              <a:buFontTx/>
              <a:buNone/>
            </a:pPr>
            <a:endParaRPr lang="de-DE" dirty="0"/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Sind perfekte Hashfunktionen auch dynamisch konstruierbar??</a:t>
            </a:r>
          </a:p>
        </p:txBody>
      </p:sp>
    </p:spTree>
    <p:extLst>
      <p:ext uri="{BB962C8B-B14F-4D97-AF65-F5344CB8AC3E}">
        <p14:creationId xmlns:p14="http://schemas.microsoft.com/office/powerpoint/2010/main" val="1803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Prüfsummen und Verschlüsselung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51304" cy="4968875"/>
          </a:xfrm>
        </p:spPr>
        <p:txBody>
          <a:bodyPr/>
          <a:lstStyle/>
          <a:p>
            <a:r>
              <a:rPr lang="de-DE" dirty="0"/>
              <a:t>Bei </a:t>
            </a:r>
            <a:r>
              <a:rPr lang="de-DE" dirty="0">
                <a:solidFill>
                  <a:srgbClr val="FF0000"/>
                </a:solidFill>
              </a:rPr>
              <a:t>Prüfsummen</a:t>
            </a:r>
            <a:r>
              <a:rPr lang="de-DE" dirty="0"/>
              <a:t> verwendet man Hashwerte, um Übertragungsfehler </a:t>
            </a:r>
            <a:r>
              <a:rPr lang="de-DE" dirty="0" smtClean="0"/>
              <a:t>zu erkennen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ei guter Hashfunktion sind Kollisionen selten, </a:t>
            </a:r>
          </a:p>
          <a:p>
            <a:pPr lvl="1"/>
            <a:r>
              <a:rPr lang="de-DE" dirty="0" smtClean="0"/>
              <a:t>Änderung weniger Bits einer Nachricht (Übertragungsfehler) sollte mögl. anderen Hashwert zur Folge haben</a:t>
            </a:r>
            <a:endParaRPr lang="de-DE" dirty="0"/>
          </a:p>
          <a:p>
            <a:r>
              <a:rPr lang="de-DE" dirty="0"/>
              <a:t>In der </a:t>
            </a:r>
            <a:r>
              <a:rPr lang="de-DE" dirty="0">
                <a:solidFill>
                  <a:srgbClr val="FF0000"/>
                </a:solidFill>
              </a:rPr>
              <a:t>Kryptologie</a:t>
            </a:r>
            <a:r>
              <a:rPr lang="de-DE" dirty="0"/>
              <a:t> werden spezielle </a:t>
            </a:r>
            <a:r>
              <a:rPr lang="de-DE" dirty="0" err="1"/>
              <a:t>kryptologische</a:t>
            </a:r>
            <a:r>
              <a:rPr lang="de-DE" dirty="0"/>
              <a:t> Hashfunktionen verwendet, bei denen zusätzlich gefordert wird, dass es praktisch unmöglich ist, Kollisionen absichtlich zu </a:t>
            </a:r>
            <a:r>
              <a:rPr lang="de-DE" dirty="0" smtClean="0"/>
              <a:t>finden 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SHAx</a:t>
            </a:r>
            <a:r>
              <a:rPr lang="de-DE" dirty="0" smtClean="0"/>
              <a:t>, MD5)</a:t>
            </a:r>
          </a:p>
          <a:p>
            <a:pPr lvl="1"/>
            <a:r>
              <a:rPr lang="de-DE" dirty="0" smtClean="0"/>
              <a:t>Inverse 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 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U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„schwer“ zu berechnen</a:t>
            </a:r>
          </a:p>
          <a:p>
            <a:pPr lvl="1"/>
            <a:r>
              <a:rPr lang="de-DE" dirty="0" smtClean="0"/>
              <a:t>Ausprobieren über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x=h(h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(x))</a:t>
            </a:r>
            <a:r>
              <a:rPr lang="de-DE" dirty="0" smtClean="0"/>
              <a:t> ist „aufwendig“ da </a:t>
            </a:r>
            <a:r>
              <a:rPr lang="de-DE" dirty="0" smtClean="0">
                <a:solidFill>
                  <a:srgbClr val="3C8C93"/>
                </a:solidFill>
              </a:rPr>
              <a:t>|U|</a:t>
            </a:r>
            <a:r>
              <a:rPr lang="de-DE" dirty="0" smtClean="0"/>
              <a:t> „groß“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schwieriger Eingaben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Annahme: </a:t>
            </a:r>
            <a:r>
              <a:rPr lang="de-DE" dirty="0" smtClean="0"/>
              <a:t>Pro Typ </a:t>
            </a:r>
            <a:r>
              <a:rPr lang="de-DE" b="1" dirty="0" smtClean="0"/>
              <a:t>nur</a:t>
            </a:r>
            <a:r>
              <a:rPr lang="de-DE" dirty="0" smtClean="0"/>
              <a:t> </a:t>
            </a:r>
            <a:r>
              <a:rPr lang="de-DE" b="1" dirty="0" smtClean="0"/>
              <a:t>eine</a:t>
            </a:r>
            <a:r>
              <a:rPr lang="de-DE" dirty="0" smtClean="0"/>
              <a:t> </a:t>
            </a:r>
            <a:r>
              <a:rPr lang="de-DE" b="1" dirty="0" smtClean="0"/>
              <a:t>Hash-Funktion </a:t>
            </a:r>
            <a:r>
              <a:rPr lang="de-DE" dirty="0" smtClean="0"/>
              <a:t>verwendet</a:t>
            </a:r>
          </a:p>
          <a:p>
            <a:r>
              <a:rPr lang="de-DE" dirty="0" smtClean="0"/>
              <a:t>Wenn man Eingaben, die per </a:t>
            </a:r>
            <a:r>
              <a:rPr lang="de-DE" dirty="0" err="1" smtClean="0"/>
              <a:t>Hashing</a:t>
            </a:r>
            <a:r>
              <a:rPr lang="de-DE" dirty="0" smtClean="0"/>
              <a:t> verarbeitet werden, geschickt wählt, kann man </a:t>
            </a:r>
            <a:r>
              <a:rPr lang="de-DE" b="1" dirty="0" smtClean="0"/>
              <a:t>Kollisionen</a:t>
            </a:r>
            <a:r>
              <a:rPr lang="de-DE" dirty="0" smtClean="0"/>
              <a:t> durch geschickte Wahl der Eingaben </a:t>
            </a:r>
            <a:r>
              <a:rPr lang="de-DE" b="1" dirty="0" smtClean="0"/>
              <a:t>provozieren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(ohne gleiche Eingaben zu machen)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Problem: </a:t>
            </a:r>
            <a:r>
              <a:rPr lang="de-DE" dirty="0" smtClean="0"/>
              <a:t>Performanz sinkt (wird u.U. linear)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Denial</a:t>
            </a:r>
            <a:r>
              <a:rPr lang="de-DE" dirty="0" smtClean="0"/>
              <a:t>-of-Service“-Angriff möglich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Lösung: </a:t>
            </a:r>
            <a:r>
              <a:rPr lang="de-DE" dirty="0" smtClean="0"/>
              <a:t>Wähle </a:t>
            </a:r>
            <a:r>
              <a:rPr lang="de-DE" dirty="0"/>
              <a:t>Hashfunktion zufällig aus Menge von Hashfunktionen, die unabhängig von Schlüsseln sind</a:t>
            </a:r>
          </a:p>
          <a:p>
            <a:pPr marL="457200" lvl="1" indent="0">
              <a:buNone/>
            </a:pP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r>
              <a:rPr lang="de-DE" dirty="0" smtClean="0"/>
              <a:t>: </a:t>
            </a:r>
            <a:r>
              <a:rPr lang="de-DE" dirty="0"/>
              <a:t>Verwendung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Auswahl der Hash-Funktion </a:t>
            </a:r>
            <a:r>
              <a:rPr lang="de-DE" dirty="0" smtClean="0"/>
              <a:t>möglich, </a:t>
            </a:r>
            <a:r>
              <a:rPr lang="de-DE" dirty="0"/>
              <a:t>wenn </a:t>
            </a:r>
            <a:r>
              <a:rPr lang="de-DE" dirty="0" err="1"/>
              <a:t>Hashing</a:t>
            </a:r>
            <a:r>
              <a:rPr lang="de-DE" dirty="0"/>
              <a:t> für einen </a:t>
            </a:r>
            <a:r>
              <a:rPr lang="de-DE" dirty="0" smtClean="0"/>
              <a:t>temporär </a:t>
            </a:r>
            <a:r>
              <a:rPr lang="de-DE" dirty="0"/>
              <a:t>aufgebauten Index verwendet wird</a:t>
            </a:r>
            <a:r>
              <a:rPr lang="de-DE" dirty="0" smtClean="0"/>
              <a:t>,</a:t>
            </a:r>
          </a:p>
          <a:p>
            <a:pPr lvl="1"/>
            <a:r>
              <a:rPr lang="de-DE" dirty="0" smtClean="0"/>
              <a:t>Auswahl aus Menge von Hashfunktionen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möglich</a:t>
            </a:r>
          </a:p>
          <a:p>
            <a:r>
              <a:rPr lang="de-DE" dirty="0" smtClean="0"/>
              <a:t>Bei langlaufenden Serveranwendungen kann Hash-Funktion beim Vergrößern oder Verkleinern einer Hashtabelle geändert werden (</a:t>
            </a:r>
            <a:r>
              <a:rPr lang="de-DE" dirty="0" err="1" smtClean="0"/>
              <a:t>Rehash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Weiterhin kann die Zugriffszeit gemessen werden und ggf. ein spontanes </a:t>
            </a:r>
            <a:r>
              <a:rPr lang="de-DE" dirty="0" err="1" smtClean="0"/>
              <a:t>Rehash</a:t>
            </a:r>
            <a:r>
              <a:rPr lang="de-DE" dirty="0" smtClean="0"/>
              <a:t> mit einer anderen Hash-Funktion eingeleitet werden (also latente Gefahr eines DOS-Angriffs abgemildert)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Hashing</a:t>
            </a:r>
            <a:r>
              <a:rPr lang="de-DE" baseline="30000" dirty="0"/>
              <a:t>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Eine Menge von Hashfunktionen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/>
              <a:t> heißt universell, wenn für beliebige Schlüssel </a:t>
            </a:r>
            <a:r>
              <a:rPr lang="de-DE" dirty="0" smtClean="0">
                <a:solidFill>
                  <a:srgbClr val="3C8C93"/>
                </a:solidFill>
              </a:rPr>
              <a:t>x,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>
                <a:solidFill>
                  <a:srgbClr val="3C8C93"/>
                </a:solidFill>
              </a:rPr>
              <a:t> ∈ U</a:t>
            </a:r>
            <a:r>
              <a:rPr lang="de-DE" dirty="0" smtClean="0"/>
              <a:t> mit </a:t>
            </a:r>
            <a:r>
              <a:rPr lang="de-DE" dirty="0" smtClean="0">
                <a:solidFill>
                  <a:srgbClr val="3C8C93"/>
                </a:solidFill>
              </a:rPr>
              <a:t>x ≠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/>
              <a:t> gilt: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000000"/>
                </a:solidFill>
              </a:rPr>
              <a:t>Also: Wenn eine Hashfunktion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zufällig </a:t>
            </a:r>
            <a:r>
              <a:rPr lang="de-DE" dirty="0">
                <a:solidFill>
                  <a:srgbClr val="000000"/>
                </a:solidFill>
              </a:rPr>
              <a:t>gewählt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wird, ist </a:t>
            </a:r>
            <a:r>
              <a:rPr lang="de-DE" dirty="0" smtClean="0"/>
              <a:t>die relative </a:t>
            </a:r>
            <a:r>
              <a:rPr lang="de-DE" dirty="0"/>
              <a:t>Häufigkeit von Kollisionen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kleiner </a:t>
            </a:r>
            <a:r>
              <a:rPr lang="de-DE" dirty="0"/>
              <a:t>als </a:t>
            </a:r>
            <a:r>
              <a:rPr lang="de-DE" dirty="0">
                <a:solidFill>
                  <a:srgbClr val="3C8C93"/>
                </a:solidFill>
              </a:rPr>
              <a:t>1/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, wobei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 die Größe der Hashtabelle ist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Beispiel: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Die Funktionen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 haben Parameter </a:t>
            </a:r>
            <a:r>
              <a:rPr lang="de-DE" dirty="0" smtClean="0">
                <a:solidFill>
                  <a:srgbClr val="3C8C93"/>
                </a:solidFill>
              </a:rPr>
              <a:t>a, b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Wir sprechen auch von einer Familie von Hashfunktionen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32856"/>
            <a:ext cx="4928592" cy="8490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11760" y="6146140"/>
            <a:ext cx="432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 smtClean="0"/>
              <a:t>1</a:t>
            </a:r>
            <a:r>
              <a:rPr lang="de-DE" sz="1400" dirty="0" smtClean="0"/>
              <a:t> Manchmal auch universales </a:t>
            </a:r>
            <a:r>
              <a:rPr lang="de-DE" sz="1400" dirty="0" err="1" smtClean="0"/>
              <a:t>Hashing</a:t>
            </a:r>
            <a:r>
              <a:rPr lang="de-DE" sz="1400" dirty="0" smtClean="0"/>
              <a:t> genannt: </a:t>
            </a:r>
            <a:r>
              <a:rPr lang="de-DE" sz="1400" dirty="0"/>
              <a:t> </a:t>
            </a:r>
            <a:r>
              <a:rPr lang="de-DE" sz="1400" dirty="0" smtClean="0"/>
              <a:t>Für alle </a:t>
            </a:r>
            <a:br>
              <a:rPr lang="de-DE" sz="1400" dirty="0" smtClean="0"/>
            </a:br>
            <a:r>
              <a:rPr lang="de-DE" sz="1400" dirty="0" smtClean="0"/>
              <a:t>Schlüsselsequenzen geeignet, also universal einsetzbar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94673"/>
              </p:ext>
            </p:extLst>
          </p:nvPr>
        </p:nvGraphicFramePr>
        <p:xfrm>
          <a:off x="2339752" y="4293096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Formel" r:id="rId4" imgW="2006280" imgH="241200" progId="Equation.3">
                  <p:embed/>
                </p:oleObj>
              </mc:Choice>
              <mc:Fallback>
                <p:oleObj name="Formel" r:id="rId4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93096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974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Wir wählen eine Primzahl p, so dass jeder Schlüssel </a:t>
            </a:r>
            <a:r>
              <a:rPr lang="de-DE" sz="2000" dirty="0" err="1"/>
              <a:t>k</a:t>
            </a:r>
            <a:r>
              <a:rPr lang="de-DE" sz="2000" dirty="0"/>
              <a:t> kleiner als p ist.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0007"/>
              </p:ext>
            </p:extLst>
          </p:nvPr>
        </p:nvGraphicFramePr>
        <p:xfrm>
          <a:off x="2984501" y="1541895"/>
          <a:ext cx="2307580" cy="4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3" name="Formel" r:id="rId3" imgW="1130040" imgH="241200" progId="Equation.3">
                  <p:embed/>
                </p:oleObj>
              </mc:Choice>
              <mc:Fallback>
                <p:oleObj name="Formel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1541895"/>
                        <a:ext cx="2307580" cy="49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23424"/>
              </p:ext>
            </p:extLst>
          </p:nvPr>
        </p:nvGraphicFramePr>
        <p:xfrm>
          <a:off x="3098354" y="2060848"/>
          <a:ext cx="2049710" cy="5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4" name="Formel" r:id="rId5" imgW="1015920" imgH="253800" progId="Equation.3">
                  <p:embed/>
                </p:oleObj>
              </mc:Choice>
              <mc:Fallback>
                <p:oleObj name="Formel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354" y="2060848"/>
                        <a:ext cx="2049710" cy="5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2708920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 das Universum erheblich größer als die Tabelle T sein soll, muss gelten: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6820"/>
              </p:ext>
            </p:extLst>
          </p:nvPr>
        </p:nvGraphicFramePr>
        <p:xfrm>
          <a:off x="4044950" y="3226445"/>
          <a:ext cx="847593" cy="3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5" name="Equation" r:id="rId7" imgW="406080" imgH="164880" progId="Equation.3">
                  <p:embed/>
                </p:oleObj>
              </mc:Choice>
              <mc:Fallback>
                <p:oleObj name="Equation" r:id="rId7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226445"/>
                        <a:ext cx="847593" cy="34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3375" y="3877320"/>
            <a:ext cx="8020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Für jedes Paar (</a:t>
            </a:r>
            <a:r>
              <a:rPr lang="de-DE" sz="2000" dirty="0" err="1"/>
              <a:t>a,b</a:t>
            </a:r>
            <a:r>
              <a:rPr lang="de-DE" sz="2000" dirty="0"/>
              <a:t>) von Zahlen mit a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30000" dirty="0">
                <a:sym typeface="Symbol" charset="0"/>
              </a:rPr>
              <a:t>* </a:t>
            </a:r>
            <a:r>
              <a:rPr lang="de-DE" sz="2000" dirty="0">
                <a:sym typeface="Symbol" charset="0"/>
              </a:rPr>
              <a:t> und  b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-25000" dirty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definieren wir wie </a:t>
            </a:r>
          </a:p>
          <a:p>
            <a:r>
              <a:rPr lang="de-DE" sz="2000" dirty="0">
                <a:sym typeface="Symbol" charset="0"/>
              </a:rPr>
              <a:t>folgt eine Hash-Funktion:</a:t>
            </a:r>
            <a:endParaRPr lang="de-DE" sz="2000" baseline="-25000" dirty="0">
              <a:sym typeface="Symbo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679"/>
              </p:ext>
            </p:extLst>
          </p:nvPr>
        </p:nvGraphicFramePr>
        <p:xfrm>
          <a:off x="2282825" y="4799657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" name="Formel" r:id="rId9" imgW="2006280" imgH="241200" progId="Equation.3">
                  <p:embed/>
                </p:oleObj>
              </mc:Choice>
              <mc:Fallback>
                <p:oleObj name="Formel" r:id="rId9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799657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5544195"/>
            <a:ext cx="405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sng"/>
              <a:t>Beispiel:</a:t>
            </a:r>
            <a:r>
              <a:rPr lang="de-DE" sz="2000"/>
              <a:t>           </a:t>
            </a:r>
            <a:r>
              <a:rPr lang="de-DE" sz="2400"/>
              <a:t>p = 17    m = 6 </a:t>
            </a:r>
            <a:endParaRPr lang="de-DE" sz="2400" b="1" u="sng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903788" y="571405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81650" y="5525145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r>
              <a:rPr lang="de-DE" sz="2400" baseline="-25000"/>
              <a:t>3,4</a:t>
            </a:r>
            <a:r>
              <a:rPr lang="de-DE" sz="2400"/>
              <a:t>(8) =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96050" y="552514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   5</a:t>
            </a: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70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  <p:bldP spid="11" grpId="0" autoUpdateAnimBg="0"/>
      <p:bldP spid="13" grpId="0" autoUpdateAnimBg="0"/>
      <p:bldP spid="14" grpId="0" animBg="1"/>
      <p:bldP spid="15" grpId="0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6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3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D110-0D84-3543-A8E3-0238BA17F1BF}" type="slidenum">
              <a:rPr lang="en-US"/>
              <a:pPr/>
              <a:t>60</a:t>
            </a:fld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3950" y="1128723"/>
            <a:ext cx="1255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dirty="0" smtClean="0"/>
              <a:t>Klasse</a:t>
            </a:r>
            <a:endParaRPr lang="de-DE" sz="2000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01660"/>
              </p:ext>
            </p:extLst>
          </p:nvPr>
        </p:nvGraphicFramePr>
        <p:xfrm>
          <a:off x="2555776" y="1089369"/>
          <a:ext cx="3705522" cy="5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" name="Equation" r:id="rId3" imgW="1828800" imgH="253800" progId="Equation.3">
                  <p:embed/>
                </p:oleObj>
              </mc:Choice>
              <mc:Fallback>
                <p:oleObj name="Equation" r:id="rId3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89369"/>
                        <a:ext cx="3705522" cy="5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23950" y="2184411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von Hash-Funktionen ist universell.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26431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/>
              <a:t>Beweis: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23850" y="3003550"/>
            <a:ext cx="15744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/>
              <a:t>Ohne Beweis</a:t>
            </a:r>
            <a:endParaRPr lang="de-DE" sz="20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1124744"/>
            <a:ext cx="693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 smtClean="0"/>
              <a:t>Beh</a:t>
            </a:r>
            <a:r>
              <a:rPr lang="de-DE" sz="2000" b="1" dirty="0" smtClean="0"/>
              <a:t>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05252"/>
              </p:ext>
            </p:extLst>
          </p:nvPr>
        </p:nvGraphicFramePr>
        <p:xfrm>
          <a:off x="2627784" y="1628800"/>
          <a:ext cx="4248472" cy="51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" name="Formel" r:id="rId5" imgW="2006280" imgH="241200" progId="Equation.3">
                  <p:embed/>
                </p:oleObj>
              </mc:Choice>
              <mc:Fallback>
                <p:oleObj name="Formel" r:id="rId5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8800"/>
                        <a:ext cx="4248472" cy="51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1896756" y="169151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utoUpdateAnimBg="0"/>
      <p:bldP spid="8705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Basisoperation (Suchen, Einfügen, Löschen) in O(1)</a:t>
            </a:r>
          </a:p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Hashfunktion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Verfahren zur Kollisionsbehandlung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Verkettung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Offene Adressierung</a:t>
            </a:r>
          </a:p>
          <a:p>
            <a:pPr lvl="3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Lineares/Quadratisches Sondieren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Doppel-</a:t>
            </a:r>
            <a:r>
              <a:rPr lang="de-D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Hashing</a:t>
            </a:r>
            <a:endParaRPr lang="de-D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Füllfaktor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Dynamisches Wachsen</a:t>
            </a:r>
          </a:p>
          <a:p>
            <a:r>
              <a:rPr lang="de-DE" dirty="0" smtClean="0"/>
              <a:t>Statistisches vs. Dynamisches </a:t>
            </a:r>
            <a:r>
              <a:rPr lang="de-DE" dirty="0" err="1" smtClean="0"/>
              <a:t>Hashen</a:t>
            </a:r>
            <a:endParaRPr lang="de-DE" dirty="0" smtClean="0"/>
          </a:p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61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48790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1E5-9C6A-E947-9BE6-5EA88440E902}" type="slidenum">
              <a:rPr lang="de-DE"/>
              <a:pPr/>
              <a:t>7</a:t>
            </a:fld>
            <a:endParaRPr lang="de-D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Übliches Anwendungsszenario</a:t>
            </a:r>
            <a:endParaRPr lang="de-DE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Menge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de-DE" sz="2800" dirty="0" smtClean="0"/>
              <a:t>der potentiellen Schlüssel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/>
              <a:t> „groß“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Anzahl der Feldelemente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 „klein“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D.h.: </a:t>
            </a:r>
            <a:r>
              <a:rPr lang="de-DE" sz="2800" dirty="0" smtClean="0">
                <a:solidFill>
                  <a:srgbClr val="3C8C93"/>
                </a:solidFill>
              </a:rPr>
              <a:t>|U| &gt;&gt;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, aber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nur „wenige“ </a:t>
            </a:r>
            <a:r>
              <a:rPr lang="de-DE" sz="2800" dirty="0" err="1" smtClean="0">
                <a:solidFill>
                  <a:srgbClr val="FF0000"/>
                </a:solidFill>
              </a:rPr>
              <a:t>u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rgbClr val="FF0000"/>
                </a:solidFill>
              </a:rPr>
              <a:t>∈ </a:t>
            </a:r>
            <a:r>
              <a:rPr lang="de-DE" sz="2800" dirty="0" smtClean="0">
                <a:solidFill>
                  <a:srgbClr val="FF0000"/>
                </a:solidFill>
              </a:rPr>
              <a:t>U werden tatsächlich betrachtet 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„groß“ sein (viele Bits)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Große Zahlen,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mit vielen Komponenten, Bäume, ...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„zerhackt“ werden, so dass evtl. nur Teile von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rgbClr val="000000"/>
                </a:solidFill>
              </a:rPr>
              <a:t> zur einfachen Bestimmung des Index für </a:t>
            </a:r>
            <a:r>
              <a:rPr lang="de-DE" sz="2800" dirty="0" smtClean="0">
                <a:solidFill>
                  <a:srgbClr val="3C8C93"/>
                </a:solidFill>
              </a:rPr>
              <a:t>T</a:t>
            </a:r>
            <a:r>
              <a:rPr lang="de-DE" sz="2800" dirty="0" smtClean="0">
                <a:solidFill>
                  <a:srgbClr val="000000"/>
                </a:solidFill>
              </a:rPr>
              <a:t> betrachtet werden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Z.B.: Nur einige Komponenten eines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betrachtet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Bäume nur bis zu best. Tiefe betrachtet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Sonst Abbildungsvorgang evtl. zu aufwendig</a:t>
            </a:r>
          </a:p>
        </p:txBody>
      </p:sp>
    </p:spTree>
    <p:extLst>
      <p:ext uri="{BB962C8B-B14F-4D97-AF65-F5344CB8AC3E}">
        <p14:creationId xmlns:p14="http://schemas.microsoft.com/office/powerpoint/2010/main" val="5516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4E4D-A195-564B-881D-4BDBD5A11760}" type="slidenum">
              <a:rPr lang="de-DE"/>
              <a:pPr/>
              <a:t>8</a:t>
            </a:fld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348038" y="5516563"/>
            <a:ext cx="238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Hashtabelle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35150" y="29972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Aufgabe der Hashfunktion:</a:t>
            </a:r>
            <a:br>
              <a:rPr lang="de-DE" sz="2800"/>
            </a:br>
            <a:r>
              <a:rPr lang="de-DE" sz="2800">
                <a:solidFill>
                  <a:srgbClr val="FF0000"/>
                </a:solidFill>
              </a:rPr>
              <a:t>Gute Streuung</a:t>
            </a:r>
            <a:r>
              <a:rPr lang="de-DE" sz="2800"/>
              <a:t> der Elemente in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11AD-226C-544B-AE26-CBEDBBFE24AD}" type="slidenum">
              <a:rPr lang="de-DE"/>
              <a:pPr/>
              <a:t>9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 (perfekte Streuung)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))] :=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 :=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 :=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 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hlink"/>
                </a:solidFill>
              </a:rPr>
              <a:t>T[h(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)]</a:t>
            </a:r>
            <a:endParaRPr lang="de-DE" dirty="0">
              <a:solidFill>
                <a:schemeClr val="hlink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658913" y="2204864"/>
            <a:ext cx="3089551" cy="281351"/>
            <a:chOff x="3419872" y="2060848"/>
            <a:chExt cx="5543550" cy="50482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14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5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3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19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10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94817" y="1556792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4938833" y="2276872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067944" y="1556792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355976" y="1772816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148064" y="2276872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073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2601</Words>
  <Application>Microsoft Macintosh PowerPoint</Application>
  <PresentationFormat>On-screen Show (4:3)</PresentationFormat>
  <Paragraphs>792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Calibri</vt:lpstr>
      <vt:lpstr>Cambria Math</vt:lpstr>
      <vt:lpstr>Chalkduster</vt:lpstr>
      <vt:lpstr>cmsy10</vt:lpstr>
      <vt:lpstr>ＭＳ Ｐゴシック</vt:lpstr>
      <vt:lpstr>msam6</vt:lpstr>
      <vt:lpstr>Myriad Pro</vt:lpstr>
      <vt:lpstr>Symbol</vt:lpstr>
      <vt:lpstr>Tahoma</vt:lpstr>
      <vt:lpstr>Wingdings</vt:lpstr>
      <vt:lpstr>Arial</vt:lpstr>
      <vt:lpstr>7_Standarddesign</vt:lpstr>
      <vt:lpstr>Clip</vt:lpstr>
      <vt:lpstr>Formel</vt:lpstr>
      <vt:lpstr>Equation</vt:lpstr>
      <vt:lpstr>Algorithmen und Datenstrukturen</vt:lpstr>
      <vt:lpstr>Wiederholung: Disjunkte Mengen (Union-Find)</vt:lpstr>
      <vt:lpstr>Danksagung</vt:lpstr>
      <vt:lpstr>Wörterbuch-Datenstruktur</vt:lpstr>
      <vt:lpstr>Wörterbücher</vt:lpstr>
      <vt:lpstr>Hashing (Streuung)</vt:lpstr>
      <vt:lpstr>Hashing: Übliches Anwendungsszenario</vt:lpstr>
      <vt:lpstr>Hashing</vt:lpstr>
      <vt:lpstr>Hashing (perfekte Streuung)</vt:lpstr>
      <vt:lpstr>Hashing (Streuung)</vt:lpstr>
      <vt:lpstr>Assoziation durch Hashing sowie Iteration</vt:lpstr>
      <vt:lpstr>insert(e, s) vs. insert(k, e, s)</vt:lpstr>
      <vt:lpstr>Praktische Anwendung von insert(k, e, s)</vt:lpstr>
      <vt:lpstr>Hashfunktionen</vt:lpstr>
      <vt:lpstr>Hashing zur Assoziation und zum Suchen</vt:lpstr>
      <vt:lpstr>Hashfunktionen</vt:lpstr>
      <vt:lpstr>Hashing mit Verkettung1 (Kollisionslisten)</vt:lpstr>
      <vt:lpstr>Hashing mit Verkettung</vt:lpstr>
      <vt:lpstr>Analyse der Komplexität bei Verkettung</vt:lpstr>
      <vt:lpstr>Dynamisches Wörterbuch</vt:lpstr>
      <vt:lpstr>Dynamische Hashtabelle</vt:lpstr>
      <vt:lpstr>Dynamische Hashtabelle</vt:lpstr>
      <vt:lpstr>Dynamische Hashtabelle</vt:lpstr>
      <vt:lpstr>Dynamische Hashtabelle</vt:lpstr>
      <vt:lpstr>Dynamische Hashtabelle</vt:lpstr>
      <vt:lpstr>Offene Adressierung</vt:lpstr>
      <vt:lpstr>Offene Adressierung</vt:lpstr>
      <vt:lpstr>Lineares Sondieren</vt:lpstr>
      <vt:lpstr>Hashing with Linearer Sondierung (Linear Probing)</vt:lpstr>
      <vt:lpstr>Hashing with Linearer Sondierung</vt:lpstr>
      <vt:lpstr>Hashing with Linearer Sondierung</vt:lpstr>
      <vt:lpstr>Beispiel für Lösch-Operation</vt:lpstr>
      <vt:lpstr>Hashing with Linearer Sondierung</vt:lpstr>
      <vt:lpstr>Nachteile der Linearen Sondierung</vt:lpstr>
      <vt:lpstr>Analyse der offenen Adressierung</vt:lpstr>
      <vt:lpstr>Analyse der erfolglosen Suche</vt:lpstr>
      <vt:lpstr>Beweis [AuD M. Hofmann LMU 06]</vt:lpstr>
      <vt:lpstr>Analyse der erfolgreichen Suche</vt:lpstr>
      <vt:lpstr>Beweis aus [CLRS]</vt:lpstr>
      <vt:lpstr>Zufälliges Sondieren</vt:lpstr>
      <vt:lpstr>Vergleich mit zufälligem Sondieren</vt:lpstr>
      <vt:lpstr>Quadratisches Sondieren</vt:lpstr>
      <vt:lpstr>Löschen von Einträgen bei offener Adressierung</vt:lpstr>
      <vt:lpstr>Analyse Quadratisches Sondieren</vt:lpstr>
      <vt:lpstr>Review Hashing</vt:lpstr>
      <vt:lpstr>Doppel-Hashing</vt:lpstr>
      <vt:lpstr>Praktische Effizienz von doppeltem Hashing</vt:lpstr>
      <vt:lpstr>Analyse Hashing</vt:lpstr>
      <vt:lpstr>Vergleiche</vt:lpstr>
      <vt:lpstr>Zusammenfassung: Dynamisches Hashing</vt:lpstr>
      <vt:lpstr>Statisches Wörterbuch</vt:lpstr>
      <vt:lpstr>Statisches Wörterbuch (FKS-Hashing)</vt:lpstr>
      <vt:lpstr>Statisches Wörterbuch</vt:lpstr>
      <vt:lpstr>Statisches Wörterbuch</vt:lpstr>
      <vt:lpstr>Hashing: Prüfsummen und Verschlüsselung</vt:lpstr>
      <vt:lpstr>Vermeidung schwieriger Eingaben</vt:lpstr>
      <vt:lpstr>Universelles Hashing: Verwendung </vt:lpstr>
      <vt:lpstr>Universelles Hashing1</vt:lpstr>
      <vt:lpstr>Universelles Hashing</vt:lpstr>
      <vt:lpstr>PowerPoint Presentation</vt:lpstr>
      <vt:lpstr>Zusammenfassung: Hashing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1194</cp:revision>
  <cp:lastPrinted>2015-06-03T13:00:33Z</cp:lastPrinted>
  <dcterms:created xsi:type="dcterms:W3CDTF">2010-04-27T12:26:40Z</dcterms:created>
  <dcterms:modified xsi:type="dcterms:W3CDTF">2018-05-30T14:29:52Z</dcterms:modified>
</cp:coreProperties>
</file>