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36"/>
  </p:notesMasterIdLst>
  <p:handoutMasterIdLst>
    <p:handoutMasterId r:id="rId237"/>
  </p:handoutMasterIdLst>
  <p:sldIdLst>
    <p:sldId id="273" r:id="rId2"/>
    <p:sldId id="466" r:id="rId3"/>
    <p:sldId id="275" r:id="rId4"/>
    <p:sldId id="276" r:id="rId5"/>
    <p:sldId id="277" r:id="rId6"/>
    <p:sldId id="278" r:id="rId7"/>
    <p:sldId id="279" r:id="rId8"/>
    <p:sldId id="28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470" r:id="rId36"/>
    <p:sldId id="47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608" r:id="rId74"/>
    <p:sldId id="349" r:id="rId75"/>
    <p:sldId id="512" r:id="rId76"/>
    <p:sldId id="350" r:id="rId77"/>
    <p:sldId id="351" r:id="rId78"/>
    <p:sldId id="352" r:id="rId79"/>
    <p:sldId id="353" r:id="rId80"/>
    <p:sldId id="354" r:id="rId81"/>
    <p:sldId id="355" r:id="rId82"/>
    <p:sldId id="621" r:id="rId83"/>
    <p:sldId id="356" r:id="rId84"/>
    <p:sldId id="357" r:id="rId85"/>
    <p:sldId id="358" r:id="rId86"/>
    <p:sldId id="359" r:id="rId87"/>
    <p:sldId id="360" r:id="rId88"/>
    <p:sldId id="361" r:id="rId89"/>
    <p:sldId id="362" r:id="rId90"/>
    <p:sldId id="363" r:id="rId91"/>
    <p:sldId id="364" r:id="rId92"/>
    <p:sldId id="365" r:id="rId93"/>
    <p:sldId id="366" r:id="rId94"/>
    <p:sldId id="367" r:id="rId95"/>
    <p:sldId id="368" r:id="rId96"/>
    <p:sldId id="369" r:id="rId97"/>
    <p:sldId id="370" r:id="rId98"/>
    <p:sldId id="371" r:id="rId99"/>
    <p:sldId id="372" r:id="rId100"/>
    <p:sldId id="373" r:id="rId101"/>
    <p:sldId id="374" r:id="rId102"/>
    <p:sldId id="375" r:id="rId103"/>
    <p:sldId id="376" r:id="rId104"/>
    <p:sldId id="377" r:id="rId105"/>
    <p:sldId id="378" r:id="rId106"/>
    <p:sldId id="379" r:id="rId107"/>
    <p:sldId id="380" r:id="rId108"/>
    <p:sldId id="382" r:id="rId109"/>
    <p:sldId id="533" r:id="rId110"/>
    <p:sldId id="579" r:id="rId111"/>
    <p:sldId id="578" r:id="rId112"/>
    <p:sldId id="534" r:id="rId113"/>
    <p:sldId id="535" r:id="rId114"/>
    <p:sldId id="536" r:id="rId115"/>
    <p:sldId id="537" r:id="rId116"/>
    <p:sldId id="538" r:id="rId117"/>
    <p:sldId id="539" r:id="rId118"/>
    <p:sldId id="540" r:id="rId119"/>
    <p:sldId id="541" r:id="rId120"/>
    <p:sldId id="542" r:id="rId121"/>
    <p:sldId id="543" r:id="rId122"/>
    <p:sldId id="544" r:id="rId123"/>
    <p:sldId id="545" r:id="rId124"/>
    <p:sldId id="625" r:id="rId125"/>
    <p:sldId id="626" r:id="rId126"/>
    <p:sldId id="627" r:id="rId127"/>
    <p:sldId id="588" r:id="rId128"/>
    <p:sldId id="589" r:id="rId129"/>
    <p:sldId id="590" r:id="rId130"/>
    <p:sldId id="547" r:id="rId131"/>
    <p:sldId id="548" r:id="rId132"/>
    <p:sldId id="390" r:id="rId133"/>
    <p:sldId id="391" r:id="rId134"/>
    <p:sldId id="392" r:id="rId135"/>
    <p:sldId id="393" r:id="rId136"/>
    <p:sldId id="394" r:id="rId137"/>
    <p:sldId id="395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7" r:id="rId148"/>
    <p:sldId id="629" r:id="rId149"/>
    <p:sldId id="613" r:id="rId150"/>
    <p:sldId id="408" r:id="rId151"/>
    <p:sldId id="409" r:id="rId152"/>
    <p:sldId id="410" r:id="rId153"/>
    <p:sldId id="411" r:id="rId154"/>
    <p:sldId id="412" r:id="rId155"/>
    <p:sldId id="413" r:id="rId156"/>
    <p:sldId id="596" r:id="rId157"/>
    <p:sldId id="582" r:id="rId158"/>
    <p:sldId id="414" r:id="rId159"/>
    <p:sldId id="583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595" r:id="rId176"/>
    <p:sldId id="435" r:id="rId177"/>
    <p:sldId id="584" r:id="rId178"/>
    <p:sldId id="436" r:id="rId179"/>
    <p:sldId id="437" r:id="rId180"/>
    <p:sldId id="438" r:id="rId181"/>
    <p:sldId id="439" r:id="rId182"/>
    <p:sldId id="440" r:id="rId183"/>
    <p:sldId id="441" r:id="rId184"/>
    <p:sldId id="442" r:id="rId185"/>
    <p:sldId id="443" r:id="rId186"/>
    <p:sldId id="444" r:id="rId187"/>
    <p:sldId id="445" r:id="rId188"/>
    <p:sldId id="446" r:id="rId189"/>
    <p:sldId id="447" r:id="rId190"/>
    <p:sldId id="448" r:id="rId191"/>
    <p:sldId id="449" r:id="rId192"/>
    <p:sldId id="450" r:id="rId193"/>
    <p:sldId id="451" r:id="rId194"/>
    <p:sldId id="499" r:id="rId195"/>
    <p:sldId id="473" r:id="rId196"/>
    <p:sldId id="474" r:id="rId197"/>
    <p:sldId id="475" r:id="rId198"/>
    <p:sldId id="476" r:id="rId199"/>
    <p:sldId id="478" r:id="rId200"/>
    <p:sldId id="479" r:id="rId201"/>
    <p:sldId id="480" r:id="rId202"/>
    <p:sldId id="481" r:id="rId203"/>
    <p:sldId id="500" r:id="rId204"/>
    <p:sldId id="630" r:id="rId205"/>
    <p:sldId id="483" r:id="rId206"/>
    <p:sldId id="484" r:id="rId207"/>
    <p:sldId id="485" r:id="rId208"/>
    <p:sldId id="486" r:id="rId209"/>
    <p:sldId id="592" r:id="rId210"/>
    <p:sldId id="593" r:id="rId211"/>
    <p:sldId id="487" r:id="rId212"/>
    <p:sldId id="488" r:id="rId213"/>
    <p:sldId id="604" r:id="rId214"/>
    <p:sldId id="489" r:id="rId215"/>
    <p:sldId id="490" r:id="rId216"/>
    <p:sldId id="491" r:id="rId217"/>
    <p:sldId id="492" r:id="rId218"/>
    <p:sldId id="493" r:id="rId219"/>
    <p:sldId id="494" r:id="rId220"/>
    <p:sldId id="495" r:id="rId221"/>
    <p:sldId id="496" r:id="rId222"/>
    <p:sldId id="594" r:id="rId223"/>
    <p:sldId id="567" r:id="rId224"/>
    <p:sldId id="569" r:id="rId225"/>
    <p:sldId id="568" r:id="rId226"/>
    <p:sldId id="557" r:id="rId227"/>
    <p:sldId id="570" r:id="rId228"/>
    <p:sldId id="571" r:id="rId229"/>
    <p:sldId id="572" r:id="rId230"/>
    <p:sldId id="574" r:id="rId231"/>
    <p:sldId id="575" r:id="rId232"/>
    <p:sldId id="561" r:id="rId233"/>
    <p:sldId id="564" r:id="rId234"/>
    <p:sldId id="498" r:id="rId23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409FF"/>
    <a:srgbClr val="215968"/>
    <a:srgbClr val="FFA79D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4825"/>
  </p:normalViewPr>
  <p:slideViewPr>
    <p:cSldViewPr>
      <p:cViewPr>
        <p:scale>
          <a:sx n="127" d="100"/>
          <a:sy n="127" d="100"/>
        </p:scale>
        <p:origin x="45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slide" Target="slides/slide225.xml"/><Relationship Id="rId227" Type="http://schemas.openxmlformats.org/officeDocument/2006/relationships/slide" Target="slides/slide226.xml"/><Relationship Id="rId228" Type="http://schemas.openxmlformats.org/officeDocument/2006/relationships/slide" Target="slides/slide227.xml"/><Relationship Id="rId229" Type="http://schemas.openxmlformats.org/officeDocument/2006/relationships/slide" Target="slides/slide228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230" Type="http://schemas.openxmlformats.org/officeDocument/2006/relationships/slide" Target="slides/slide229.xml"/><Relationship Id="rId231" Type="http://schemas.openxmlformats.org/officeDocument/2006/relationships/slide" Target="slides/slide230.xml"/><Relationship Id="rId232" Type="http://schemas.openxmlformats.org/officeDocument/2006/relationships/slide" Target="slides/slide231.xml"/><Relationship Id="rId233" Type="http://schemas.openxmlformats.org/officeDocument/2006/relationships/slide" Target="slides/slide232.xml"/><Relationship Id="rId234" Type="http://schemas.openxmlformats.org/officeDocument/2006/relationships/slide" Target="slides/slide233.xml"/><Relationship Id="rId235" Type="http://schemas.openxmlformats.org/officeDocument/2006/relationships/slide" Target="slides/slide234.xml"/><Relationship Id="rId236" Type="http://schemas.openxmlformats.org/officeDocument/2006/relationships/notesMaster" Target="notesMasters/notesMaster1.xml"/><Relationship Id="rId237" Type="http://schemas.openxmlformats.org/officeDocument/2006/relationships/handoutMaster" Target="handoutMasters/handoutMaster1.xml"/><Relationship Id="rId238" Type="http://schemas.openxmlformats.org/officeDocument/2006/relationships/presProps" Target="presProps.xml"/><Relationship Id="rId23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240" Type="http://schemas.openxmlformats.org/officeDocument/2006/relationships/theme" Target="theme/theme1.xml"/><Relationship Id="rId241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28.06.18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28.06.18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78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151402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2497B-5475-684C-B597-5E8B530314EE}" type="slidenum">
              <a:rPr lang="en-US"/>
              <a:pPr/>
              <a:t>82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Update: 15.12.</a:t>
            </a:r>
          </a:p>
        </p:txBody>
      </p:sp>
    </p:spTree>
    <p:extLst>
      <p:ext uri="{BB962C8B-B14F-4D97-AF65-F5344CB8AC3E}">
        <p14:creationId xmlns:p14="http://schemas.microsoft.com/office/powerpoint/2010/main" val="21950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51D700-6EDD-7D4A-903D-5943D48E7FC0}" type="datetime1">
              <a:rPr lang="de-DE"/>
              <a:pPr/>
              <a:t>28.06.18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19956-C9CC-D048-9419-B5698BDD18F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15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0.png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(</a:t>
            </a:r>
            <a:r>
              <a:rPr lang="de-DE" sz="2400" dirty="0" smtClean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AD3DA-BDA7-7048-90B0-F0E762946B4F}" type="slidenum">
              <a:rPr lang="de-DE"/>
              <a:pPr/>
              <a:t>10</a:t>
            </a:fld>
            <a:endParaRPr lang="de-DE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Anzahl der Knoten oft </a:t>
            </a:r>
            <a:r>
              <a:rPr lang="de-DE" sz="2800" dirty="0">
                <a:solidFill>
                  <a:schemeClr val="accent2"/>
                </a:solidFill>
              </a:rPr>
              <a:t>fest</a:t>
            </a:r>
            <a:r>
              <a:rPr lang="de-DE" sz="2800" dirty="0"/>
              <a:t>. In diesem Fall: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={1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</a:t>
            </a:r>
            <a:r>
              <a:rPr lang="de-DE" sz="2800" dirty="0"/>
              <a:t>(Knoten hintereinander nummeriert, identifiziert durch </a:t>
            </a:r>
            <a:r>
              <a:rPr lang="de-DE" sz="2800" dirty="0" smtClean="0"/>
              <a:t>ihren Schlüssel aus </a:t>
            </a:r>
            <a:r>
              <a:rPr lang="de-DE" sz="2800" dirty="0">
                <a:solidFill>
                  <a:schemeClr val="hlink"/>
                </a:solidFill>
              </a:rPr>
              <a:t>{1,…,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)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Relevante Operationen:</a:t>
            </a:r>
          </a:p>
          <a:p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</a:p>
          <a:p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</a:t>
            </a:r>
          </a:p>
        </p:txBody>
      </p:sp>
    </p:spTree>
    <p:extLst>
      <p:ext uri="{BB962C8B-B14F-4D97-AF65-F5344CB8AC3E}">
        <p14:creationId xmlns:p14="http://schemas.microsoft.com/office/powerpoint/2010/main" val="20429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7FCC-9FC4-494B-8D2E-014900D23844}" type="slidenum">
              <a:rPr lang="de-DE"/>
              <a:pPr/>
              <a:t>100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Korrektheit der topologischen Nummerierung:</a:t>
            </a:r>
            <a:br>
              <a:rPr lang="de-DE" sz="2800">
                <a:solidFill>
                  <a:schemeClr val="accent2"/>
                </a:solidFill>
              </a:rPr>
            </a:br>
            <a:r>
              <a:rPr lang="de-DE" sz="2800"/>
              <a:t>Knoten wird erst dann nummeriert, wenn alle Vorgänger nummeriert sind.</a:t>
            </a:r>
          </a:p>
        </p:txBody>
      </p:sp>
      <p:sp>
        <p:nvSpPr>
          <p:cNvPr id="399364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9366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7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1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2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4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5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1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9393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9394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5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6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398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0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9401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61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A1B7-29A3-D347-AEC5-DD08830A8764}" type="slidenum">
              <a:rPr lang="de-DE"/>
              <a:pPr/>
              <a:t>101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>
                <a:solidFill>
                  <a:schemeClr val="accent2"/>
                </a:solidFill>
              </a:rPr>
              <a:t>Laufzeit: </a:t>
            </a:r>
            <a:r>
              <a:rPr lang="de-DE" sz="2400"/>
              <a:t>Zur Bestimmung aller Knoten ohne eingehende Kante muss Graph einmal durchlaufen werden. Danach wird jeder Knoten und jede Kante genau einmal betrachtet, also Zeit </a:t>
            </a:r>
            <a:r>
              <a:rPr lang="de-DE" sz="2400">
                <a:solidFill>
                  <a:schemeClr val="hlink"/>
                </a:solidFill>
              </a:rPr>
              <a:t>O(n+m).</a:t>
            </a:r>
          </a:p>
        </p:txBody>
      </p:sp>
      <p:sp>
        <p:nvSpPr>
          <p:cNvPr id="422916" name="Oval 4"/>
          <p:cNvSpPr>
            <a:spLocks noChangeArrowheads="1"/>
          </p:cNvSpPr>
          <p:nvPr/>
        </p:nvSpPr>
        <p:spPr bwMode="auto">
          <a:xfrm>
            <a:off x="969963" y="51575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1187450" y="386214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2338388" y="45812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3490913" y="55179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3995738" y="41494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5075238" y="530200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2843213" y="32858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4643438" y="321285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6154738" y="407804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7523163" y="357321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 flipV="1">
            <a:off x="1258888" y="436537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 flipV="1">
            <a:off x="1474788" y="494164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 flipV="1">
            <a:off x="1619250" y="357321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29" name="Line 17"/>
          <p:cNvSpPr>
            <a:spLocks noChangeShapeType="1"/>
          </p:cNvSpPr>
          <p:nvPr/>
        </p:nvSpPr>
        <p:spPr bwMode="auto">
          <a:xfrm>
            <a:off x="2770188" y="501307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2843213" y="479717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 flipV="1">
            <a:off x="3995738" y="566236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3275013" y="371767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3" name="Line 21"/>
          <p:cNvSpPr>
            <a:spLocks noChangeShapeType="1"/>
          </p:cNvSpPr>
          <p:nvPr/>
        </p:nvSpPr>
        <p:spPr bwMode="auto">
          <a:xfrm flipV="1">
            <a:off x="3346450" y="342875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4" name="Line 22"/>
          <p:cNvSpPr>
            <a:spLocks noChangeShapeType="1"/>
          </p:cNvSpPr>
          <p:nvPr/>
        </p:nvSpPr>
        <p:spPr bwMode="auto">
          <a:xfrm flipV="1">
            <a:off x="4498975" y="436537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5" name="Line 23"/>
          <p:cNvSpPr>
            <a:spLocks noChangeShapeType="1"/>
          </p:cNvSpPr>
          <p:nvPr/>
        </p:nvSpPr>
        <p:spPr bwMode="auto">
          <a:xfrm flipV="1">
            <a:off x="5507038" y="458127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6" name="Line 24"/>
          <p:cNvSpPr>
            <a:spLocks noChangeShapeType="1"/>
          </p:cNvSpPr>
          <p:nvPr/>
        </p:nvSpPr>
        <p:spPr bwMode="auto">
          <a:xfrm>
            <a:off x="5146675" y="357321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7" name="Line 25"/>
          <p:cNvSpPr>
            <a:spLocks noChangeShapeType="1"/>
          </p:cNvSpPr>
          <p:nvPr/>
        </p:nvSpPr>
        <p:spPr bwMode="auto">
          <a:xfrm flipH="1">
            <a:off x="3851275" y="465430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8" name="Line 26"/>
          <p:cNvSpPr>
            <a:spLocks noChangeShapeType="1"/>
          </p:cNvSpPr>
          <p:nvPr/>
        </p:nvSpPr>
        <p:spPr bwMode="auto">
          <a:xfrm flipV="1">
            <a:off x="6659563" y="393357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39" name="Oval 27"/>
          <p:cNvSpPr>
            <a:spLocks noChangeArrowheads="1"/>
          </p:cNvSpPr>
          <p:nvPr/>
        </p:nvSpPr>
        <p:spPr bwMode="auto">
          <a:xfrm>
            <a:off x="7596188" y="501307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22940" name="Line 28"/>
          <p:cNvSpPr>
            <a:spLocks noChangeShapeType="1"/>
          </p:cNvSpPr>
          <p:nvPr/>
        </p:nvSpPr>
        <p:spPr bwMode="auto">
          <a:xfrm>
            <a:off x="6588125" y="450984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2941" name="Text Box 29"/>
          <p:cNvSpPr txBox="1">
            <a:spLocks noChangeArrowheads="1"/>
          </p:cNvSpPr>
          <p:nvPr/>
        </p:nvSpPr>
        <p:spPr bwMode="auto">
          <a:xfrm>
            <a:off x="900113" y="45082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2" name="Text Box 30"/>
          <p:cNvSpPr txBox="1">
            <a:spLocks noChangeArrowheads="1"/>
          </p:cNvSpPr>
          <p:nvPr/>
        </p:nvSpPr>
        <p:spPr bwMode="auto">
          <a:xfrm>
            <a:off x="1979613" y="51575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3" name="Text Box 31"/>
          <p:cNvSpPr txBox="1">
            <a:spLocks noChangeArrowheads="1"/>
          </p:cNvSpPr>
          <p:nvPr/>
        </p:nvSpPr>
        <p:spPr bwMode="auto">
          <a:xfrm>
            <a:off x="2051050" y="32842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4" name="Text Box 32"/>
          <p:cNvSpPr txBox="1">
            <a:spLocks noChangeArrowheads="1"/>
          </p:cNvSpPr>
          <p:nvPr/>
        </p:nvSpPr>
        <p:spPr bwMode="auto">
          <a:xfrm>
            <a:off x="2843213" y="53004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22945" name="Text Box 33"/>
          <p:cNvSpPr txBox="1">
            <a:spLocks noChangeArrowheads="1"/>
          </p:cNvSpPr>
          <p:nvPr/>
        </p:nvSpPr>
        <p:spPr bwMode="auto">
          <a:xfrm>
            <a:off x="3276600" y="45812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2946" name="Text Box 34"/>
          <p:cNvSpPr txBox="1">
            <a:spLocks noChangeArrowheads="1"/>
          </p:cNvSpPr>
          <p:nvPr/>
        </p:nvSpPr>
        <p:spPr bwMode="auto">
          <a:xfrm>
            <a:off x="3779838" y="29969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47" name="Text Box 35"/>
          <p:cNvSpPr txBox="1">
            <a:spLocks noChangeArrowheads="1"/>
          </p:cNvSpPr>
          <p:nvPr/>
        </p:nvSpPr>
        <p:spPr bwMode="auto">
          <a:xfrm>
            <a:off x="3348038" y="39335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8" name="Text Box 36"/>
          <p:cNvSpPr txBox="1">
            <a:spLocks noChangeArrowheads="1"/>
          </p:cNvSpPr>
          <p:nvPr/>
        </p:nvSpPr>
        <p:spPr bwMode="auto">
          <a:xfrm>
            <a:off x="5003800" y="40050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49" name="Text Box 37"/>
          <p:cNvSpPr txBox="1">
            <a:spLocks noChangeArrowheads="1"/>
          </p:cNvSpPr>
          <p:nvPr/>
        </p:nvSpPr>
        <p:spPr bwMode="auto">
          <a:xfrm>
            <a:off x="5724525" y="350019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0" name="Text Box 38"/>
          <p:cNvSpPr txBox="1">
            <a:spLocks noChangeArrowheads="1"/>
          </p:cNvSpPr>
          <p:nvPr/>
        </p:nvSpPr>
        <p:spPr bwMode="auto">
          <a:xfrm>
            <a:off x="4427538" y="573380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1" name="Text Box 39"/>
          <p:cNvSpPr txBox="1">
            <a:spLocks noChangeArrowheads="1"/>
          </p:cNvSpPr>
          <p:nvPr/>
        </p:nvSpPr>
        <p:spPr bwMode="auto">
          <a:xfrm>
            <a:off x="5940425" y="501307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2" name="Text Box 40"/>
          <p:cNvSpPr txBox="1">
            <a:spLocks noChangeArrowheads="1"/>
          </p:cNvSpPr>
          <p:nvPr/>
        </p:nvSpPr>
        <p:spPr bwMode="auto">
          <a:xfrm>
            <a:off x="6877050" y="35732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2953" name="Text Box 41"/>
          <p:cNvSpPr txBox="1">
            <a:spLocks noChangeArrowheads="1"/>
          </p:cNvSpPr>
          <p:nvPr/>
        </p:nvSpPr>
        <p:spPr bwMode="auto">
          <a:xfrm>
            <a:off x="7019925" y="443681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2954" name="Text Box 42"/>
          <p:cNvSpPr txBox="1">
            <a:spLocks noChangeArrowheads="1"/>
          </p:cNvSpPr>
          <p:nvPr/>
        </p:nvSpPr>
        <p:spPr bwMode="auto">
          <a:xfrm>
            <a:off x="4140200" y="472574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4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AD00-6F35-454B-9A6E-1CD985C7031D}" type="slidenum">
              <a:rPr lang="de-DE"/>
              <a:pPr/>
              <a:t>102</a:t>
            </a:fld>
            <a:endParaRPr lang="de-DE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Bemerkung: </a:t>
            </a:r>
            <a:r>
              <a:rPr lang="de-DE" sz="2800"/>
              <a:t>topologische Sortierung kann nicht alle Knoten nummerieren genau dann, wenn Graph gerichteten Kreis enthält (kein DAG ist)</a:t>
            </a:r>
          </a:p>
        </p:txBody>
      </p:sp>
      <p:sp>
        <p:nvSpPr>
          <p:cNvPr id="400388" name="Oval 4"/>
          <p:cNvSpPr>
            <a:spLocks noChangeArrowheads="1"/>
          </p:cNvSpPr>
          <p:nvPr/>
        </p:nvSpPr>
        <p:spPr bwMode="auto">
          <a:xfrm>
            <a:off x="969963" y="55895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1187450" y="42941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2338388" y="50133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400391" name="Oval 7"/>
          <p:cNvSpPr>
            <a:spLocks noChangeArrowheads="1"/>
          </p:cNvSpPr>
          <p:nvPr/>
        </p:nvSpPr>
        <p:spPr bwMode="auto">
          <a:xfrm>
            <a:off x="3490913" y="59499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995738" y="45815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400393" name="Oval 9"/>
          <p:cNvSpPr>
            <a:spLocks noChangeArrowheads="1"/>
          </p:cNvSpPr>
          <p:nvPr/>
        </p:nvSpPr>
        <p:spPr bwMode="auto">
          <a:xfrm>
            <a:off x="5075238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400394" name="Oval 10"/>
          <p:cNvSpPr>
            <a:spLocks noChangeArrowheads="1"/>
          </p:cNvSpPr>
          <p:nvPr/>
        </p:nvSpPr>
        <p:spPr bwMode="auto">
          <a:xfrm>
            <a:off x="2843213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400395" name="Oval 11"/>
          <p:cNvSpPr>
            <a:spLocks noChangeArrowheads="1"/>
          </p:cNvSpPr>
          <p:nvPr/>
        </p:nvSpPr>
        <p:spPr bwMode="auto">
          <a:xfrm>
            <a:off x="4643438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400396" name="Oval 12"/>
          <p:cNvSpPr>
            <a:spLocks noChangeArrowheads="1"/>
          </p:cNvSpPr>
          <p:nvPr/>
        </p:nvSpPr>
        <p:spPr bwMode="auto">
          <a:xfrm>
            <a:off x="6154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400397" name="Oval 13"/>
          <p:cNvSpPr>
            <a:spLocks noChangeArrowheads="1"/>
          </p:cNvSpPr>
          <p:nvPr/>
        </p:nvSpPr>
        <p:spPr bwMode="auto">
          <a:xfrm>
            <a:off x="7523163" y="40052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1258888" y="47974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1474788" y="53736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0" name="Line 16"/>
          <p:cNvSpPr>
            <a:spLocks noChangeShapeType="1"/>
          </p:cNvSpPr>
          <p:nvPr/>
        </p:nvSpPr>
        <p:spPr bwMode="auto">
          <a:xfrm flipV="1">
            <a:off x="1619250" y="40052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>
            <a:off x="2770188" y="54451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>
            <a:off x="2843213" y="52292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 flipV="1">
            <a:off x="3995738" y="60944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>
            <a:off x="3275013" y="41497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5" name="Line 21"/>
          <p:cNvSpPr>
            <a:spLocks noChangeShapeType="1"/>
          </p:cNvSpPr>
          <p:nvPr/>
        </p:nvSpPr>
        <p:spPr bwMode="auto">
          <a:xfrm flipV="1">
            <a:off x="3346450" y="38608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6" name="Line 22"/>
          <p:cNvSpPr>
            <a:spLocks noChangeShapeType="1"/>
          </p:cNvSpPr>
          <p:nvPr/>
        </p:nvSpPr>
        <p:spPr bwMode="auto">
          <a:xfrm flipV="1">
            <a:off x="4498975" y="47974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7" name="Line 23"/>
          <p:cNvSpPr>
            <a:spLocks noChangeShapeType="1"/>
          </p:cNvSpPr>
          <p:nvPr/>
        </p:nvSpPr>
        <p:spPr bwMode="auto">
          <a:xfrm flipV="1">
            <a:off x="5507038" y="50133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8" name="Line 24"/>
          <p:cNvSpPr>
            <a:spLocks noChangeShapeType="1"/>
          </p:cNvSpPr>
          <p:nvPr/>
        </p:nvSpPr>
        <p:spPr bwMode="auto">
          <a:xfrm>
            <a:off x="5146675" y="40052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09" name="Line 25"/>
          <p:cNvSpPr>
            <a:spLocks noChangeShapeType="1"/>
          </p:cNvSpPr>
          <p:nvPr/>
        </p:nvSpPr>
        <p:spPr bwMode="auto">
          <a:xfrm flipH="1">
            <a:off x="3851275" y="50863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0" name="Line 26"/>
          <p:cNvSpPr>
            <a:spLocks noChangeShapeType="1"/>
          </p:cNvSpPr>
          <p:nvPr/>
        </p:nvSpPr>
        <p:spPr bwMode="auto">
          <a:xfrm flipV="1">
            <a:off x="6659563" y="43656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7596188" y="54451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400412" name="Line 28"/>
          <p:cNvSpPr>
            <a:spLocks noChangeShapeType="1"/>
          </p:cNvSpPr>
          <p:nvPr/>
        </p:nvSpPr>
        <p:spPr bwMode="auto">
          <a:xfrm>
            <a:off x="6588125" y="49418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0413" name="Text Box 29"/>
          <p:cNvSpPr txBox="1">
            <a:spLocks noChangeArrowheads="1"/>
          </p:cNvSpPr>
          <p:nvPr/>
        </p:nvSpPr>
        <p:spPr bwMode="auto">
          <a:xfrm>
            <a:off x="900113" y="49403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4" name="Text Box 30"/>
          <p:cNvSpPr txBox="1">
            <a:spLocks noChangeArrowheads="1"/>
          </p:cNvSpPr>
          <p:nvPr/>
        </p:nvSpPr>
        <p:spPr bwMode="auto">
          <a:xfrm>
            <a:off x="1979613" y="55895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5" name="Text Box 31"/>
          <p:cNvSpPr txBox="1">
            <a:spLocks noChangeArrowheads="1"/>
          </p:cNvSpPr>
          <p:nvPr/>
        </p:nvSpPr>
        <p:spPr bwMode="auto">
          <a:xfrm>
            <a:off x="205105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16" name="Text Box 32"/>
          <p:cNvSpPr txBox="1">
            <a:spLocks noChangeArrowheads="1"/>
          </p:cNvSpPr>
          <p:nvPr/>
        </p:nvSpPr>
        <p:spPr bwMode="auto">
          <a:xfrm>
            <a:off x="2843213" y="5732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0417" name="Text Box 33"/>
          <p:cNvSpPr txBox="1">
            <a:spLocks noChangeArrowheads="1"/>
          </p:cNvSpPr>
          <p:nvPr/>
        </p:nvSpPr>
        <p:spPr bwMode="auto">
          <a:xfrm>
            <a:off x="3276600" y="50133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0418" name="Text Box 34"/>
          <p:cNvSpPr txBox="1">
            <a:spLocks noChangeArrowheads="1"/>
          </p:cNvSpPr>
          <p:nvPr/>
        </p:nvSpPr>
        <p:spPr bwMode="auto">
          <a:xfrm>
            <a:off x="3779838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19" name="Text Box 35"/>
          <p:cNvSpPr txBox="1">
            <a:spLocks noChangeArrowheads="1"/>
          </p:cNvSpPr>
          <p:nvPr/>
        </p:nvSpPr>
        <p:spPr bwMode="auto">
          <a:xfrm>
            <a:off x="3348038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5003800" y="4437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1" name="Text Box 37"/>
          <p:cNvSpPr txBox="1">
            <a:spLocks noChangeArrowheads="1"/>
          </p:cNvSpPr>
          <p:nvPr/>
        </p:nvSpPr>
        <p:spPr bwMode="auto">
          <a:xfrm>
            <a:off x="5724525" y="39322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2" name="Text Box 38"/>
          <p:cNvSpPr txBox="1">
            <a:spLocks noChangeArrowheads="1"/>
          </p:cNvSpPr>
          <p:nvPr/>
        </p:nvSpPr>
        <p:spPr bwMode="auto">
          <a:xfrm>
            <a:off x="4427538" y="61658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3" name="Text Box 39"/>
          <p:cNvSpPr txBox="1">
            <a:spLocks noChangeArrowheads="1"/>
          </p:cNvSpPr>
          <p:nvPr/>
        </p:nvSpPr>
        <p:spPr bwMode="auto">
          <a:xfrm>
            <a:off x="5940425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4" name="Text Box 40"/>
          <p:cNvSpPr txBox="1">
            <a:spLocks noChangeArrowheads="1"/>
          </p:cNvSpPr>
          <p:nvPr/>
        </p:nvSpPr>
        <p:spPr bwMode="auto">
          <a:xfrm>
            <a:off x="6877050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5" name="Text Box 41"/>
          <p:cNvSpPr txBox="1">
            <a:spLocks noChangeArrowheads="1"/>
          </p:cNvSpPr>
          <p:nvPr/>
        </p:nvSpPr>
        <p:spPr bwMode="auto">
          <a:xfrm>
            <a:off x="7019925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0426" name="Text Box 42"/>
          <p:cNvSpPr txBox="1">
            <a:spLocks noChangeArrowheads="1"/>
          </p:cNvSpPr>
          <p:nvPr/>
        </p:nvSpPr>
        <p:spPr bwMode="auto">
          <a:xfrm>
            <a:off x="4140200" y="51577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0427" name="Text Box 43"/>
          <p:cNvSpPr txBox="1">
            <a:spLocks noChangeArrowheads="1"/>
          </p:cNvSpPr>
          <p:nvPr/>
        </p:nvSpPr>
        <p:spPr bwMode="auto">
          <a:xfrm>
            <a:off x="4427984" y="2636863"/>
            <a:ext cx="3752850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Test auf DAG-Eigenschaft</a:t>
            </a:r>
          </a:p>
        </p:txBody>
      </p:sp>
      <p:sp>
        <p:nvSpPr>
          <p:cNvPr id="400428" name="Line 44"/>
          <p:cNvSpPr>
            <a:spLocks noChangeShapeType="1"/>
          </p:cNvSpPr>
          <p:nvPr/>
        </p:nvSpPr>
        <p:spPr bwMode="auto">
          <a:xfrm flipH="1" flipV="1">
            <a:off x="4427984" y="1628800"/>
            <a:ext cx="649287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40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427" grpId="0" animBg="1"/>
      <p:bldP spid="40042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3E9DD-F63F-4E45-8788-BAC7028C45DF}" type="slidenum">
              <a:rPr lang="de-DE"/>
              <a:pPr/>
              <a:t>103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DAG-Strategie: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  <a:br>
              <a:rPr lang="de-DE"/>
            </a:br>
            <a:r>
              <a:rPr lang="de-DE"/>
              <a:t>Laufzeit </a:t>
            </a:r>
            <a:r>
              <a:rPr lang="de-DE">
                <a:solidFill>
                  <a:schemeClr val="hlink"/>
                </a:solidFill>
              </a:rPr>
              <a:t>O(n+m)</a:t>
            </a:r>
          </a:p>
          <a:p>
            <a:pPr marL="609600" indent="-609600">
              <a:buFontTx/>
              <a:buAutoNum type="arabicPeriod"/>
            </a:pPr>
            <a:endParaRPr lang="de-DE" sz="1800">
              <a:solidFill>
                <a:schemeClr val="hlink"/>
              </a:solidFill>
            </a:endParaRPr>
          </a:p>
          <a:p>
            <a:pPr marL="609600" indent="-609600">
              <a:buFontTx/>
              <a:buNone/>
            </a:pPr>
            <a:r>
              <a:rPr lang="de-DE"/>
              <a:t>Insgesamt Laufzeit </a:t>
            </a:r>
            <a:r>
              <a:rPr lang="de-DE">
                <a:solidFill>
                  <a:schemeClr val="hlink"/>
                </a:solidFill>
              </a:rPr>
              <a:t>O(n+m).</a:t>
            </a:r>
          </a:p>
          <a:p>
            <a:pPr marL="609600" indent="-609600">
              <a:buFontTx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8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E938-638B-B84A-9164-190DC20B0738}" type="slidenum">
              <a:rPr lang="de-DE"/>
              <a:pPr/>
              <a:t>104</a:t>
            </a:fld>
            <a:endParaRPr lang="de-DE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Dijkstras Algorithmus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positiven Kanten.</a:t>
            </a:r>
          </a:p>
          <a:p>
            <a:pPr>
              <a:buFontTx/>
              <a:buNone/>
            </a:pPr>
            <a:endParaRPr lang="de-DE" sz="1400" dirty="0"/>
          </a:p>
          <a:p>
            <a:pPr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Lösung:</a:t>
            </a:r>
            <a:r>
              <a:rPr lang="de-DE" sz="2800" dirty="0"/>
              <a:t> besuche Knoten in der Reihenfolge der kürzesten Distanz zur Quelle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401412" name="Oval 4"/>
          <p:cNvSpPr>
            <a:spLocks noChangeArrowheads="1"/>
          </p:cNvSpPr>
          <p:nvPr/>
        </p:nvSpPr>
        <p:spPr bwMode="auto">
          <a:xfrm>
            <a:off x="1187450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01413" name="Oval 5"/>
          <p:cNvSpPr>
            <a:spLocks noChangeArrowheads="1"/>
          </p:cNvSpPr>
          <p:nvPr/>
        </p:nvSpPr>
        <p:spPr bwMode="auto">
          <a:xfrm>
            <a:off x="27003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4211638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5724525" y="364433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01416" name="Oval 8"/>
          <p:cNvSpPr>
            <a:spLocks noChangeArrowheads="1"/>
          </p:cNvSpPr>
          <p:nvPr/>
        </p:nvSpPr>
        <p:spPr bwMode="auto">
          <a:xfrm>
            <a:off x="7237413" y="364433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755650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7885113" y="36443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01419" name="Line 11"/>
          <p:cNvSpPr>
            <a:spLocks noChangeShapeType="1"/>
          </p:cNvSpPr>
          <p:nvPr/>
        </p:nvSpPr>
        <p:spPr bwMode="auto">
          <a:xfrm>
            <a:off x="16922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0" name="Line 12"/>
          <p:cNvSpPr>
            <a:spLocks noChangeShapeType="1"/>
          </p:cNvSpPr>
          <p:nvPr/>
        </p:nvSpPr>
        <p:spPr bwMode="auto">
          <a:xfrm>
            <a:off x="3203575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>
            <a:off x="4716463" y="3860230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6229350" y="386023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4716463" y="3356992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Edsger</a:t>
            </a:r>
            <a:r>
              <a:rPr lang="de-DE" sz="1200" dirty="0">
                <a:solidFill>
                  <a:srgbClr val="0000FF"/>
                </a:solidFill>
              </a:rPr>
              <a:t> W. Dijkstra: 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graphs</a:t>
            </a:r>
            <a:r>
              <a:rPr lang="de-DE" sz="1200" dirty="0">
                <a:solidFill>
                  <a:srgbClr val="0000FF"/>
                </a:solidFill>
              </a:rPr>
              <a:t>. In: Numerische Mathematik.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S. 269–</a:t>
            </a:r>
            <a:r>
              <a:rPr lang="de-DE" sz="1200" dirty="0" smtClean="0">
                <a:solidFill>
                  <a:srgbClr val="0000FF"/>
                </a:solidFill>
              </a:rPr>
              <a:t>271,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15827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E8CF-37CE-CC4A-BAB9-C7E856E79937}" type="slidenum">
              <a:rPr lang="de-DE"/>
              <a:pPr/>
              <a:t>105</a:t>
            </a:fld>
            <a:endParaRPr lang="de-DE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/>
              <a:t>Am Anfang, setze </a:t>
            </a:r>
            <a:r>
              <a:rPr lang="de-DE" dirty="0">
                <a:solidFill>
                  <a:schemeClr val="hlink"/>
                </a:solidFill>
              </a:rPr>
              <a:t>d(s):=0</a:t>
            </a:r>
            <a:r>
              <a:rPr lang="de-DE" dirty="0"/>
              <a:t> und </a:t>
            </a:r>
            <a:r>
              <a:rPr lang="de-DE" dirty="0">
                <a:solidFill>
                  <a:schemeClr val="hlink"/>
                </a:solidFill>
              </a:rPr>
              <a:t>d(v):</a:t>
            </a:r>
            <a:r>
              <a:rPr lang="de-DE" dirty="0" smtClean="0">
                <a:solidFill>
                  <a:schemeClr val="hlink"/>
                </a:solidFill>
              </a:rPr>
              <a:t>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für alle Knoten. Füge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in </a:t>
            </a:r>
            <a:r>
              <a:rPr lang="de-DE" dirty="0" err="1"/>
              <a:t>Priority</a:t>
            </a:r>
            <a:r>
              <a:rPr lang="de-DE" dirty="0"/>
              <a:t> Queue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ein, wobei die Prioritäten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gemäß der aktuellen Distanzen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 definiert sind.</a:t>
            </a:r>
          </a:p>
          <a:p>
            <a:pPr>
              <a:lnSpc>
                <a:spcPct val="90000"/>
              </a:lnSpc>
            </a:pPr>
            <a:r>
              <a:rPr lang="de-DE" dirty="0"/>
              <a:t>Wiederhole, bis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leer ist:</a:t>
            </a:r>
            <a:br>
              <a:rPr lang="de-DE" dirty="0"/>
            </a:br>
            <a:r>
              <a:rPr lang="de-DE" dirty="0"/>
              <a:t>Entferne aus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/>
              <a:t>) –den </a:t>
            </a:r>
            <a:r>
              <a:rPr lang="de-DE" dirty="0"/>
              <a:t>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niedrigstem </a:t>
            </a:r>
            <a:r>
              <a:rPr lang="de-DE" dirty="0">
                <a:solidFill>
                  <a:schemeClr val="hlink"/>
                </a:solidFill>
              </a:rPr>
              <a:t>d(v)</a:t>
            </a:r>
            <a:r>
              <a:rPr lang="de-DE" dirty="0"/>
              <a:t>. Für alle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E, </a:t>
            </a:r>
            <a:r>
              <a:rPr lang="de-DE" dirty="0"/>
              <a:t>setze </a:t>
            </a:r>
            <a:r>
              <a:rPr lang="de-DE" dirty="0">
                <a:solidFill>
                  <a:schemeClr val="hlink"/>
                </a:solidFill>
              </a:rPr>
              <a:t>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 := min{d(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), d(v)+c(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. Falls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noch nicht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war,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in </a:t>
            </a:r>
            <a:r>
              <a:rPr lang="de-DE" dirty="0" err="1">
                <a:solidFill>
                  <a:schemeClr val="hlink"/>
                </a:solidFill>
              </a:rPr>
              <a:t>q</a:t>
            </a:r>
            <a:r>
              <a:rPr lang="de-DE" dirty="0"/>
              <a:t> ein.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9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98C6-DC3F-964D-A7C7-BA5F15D254E5}" type="slidenum">
              <a:rPr lang="de-DE"/>
              <a:pPr/>
              <a:t>106</a:t>
            </a:fld>
            <a:endParaRPr lang="de-DE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/>
              <a:t>Beispiel: (     </a:t>
            </a:r>
            <a:r>
              <a:rPr lang="de-DE" sz="3200" dirty="0" smtClean="0"/>
              <a:t> : </a:t>
            </a:r>
            <a:r>
              <a:rPr lang="de-DE" sz="3200" dirty="0"/>
              <a:t>aktuell,     </a:t>
            </a:r>
            <a:r>
              <a:rPr lang="de-DE" sz="3200" dirty="0" smtClean="0"/>
              <a:t> : </a:t>
            </a:r>
            <a:r>
              <a:rPr lang="de-DE" sz="3200" dirty="0"/>
              <a:t>fertig)</a:t>
            </a:r>
          </a:p>
        </p:txBody>
      </p:sp>
      <p:sp>
        <p:nvSpPr>
          <p:cNvPr id="404484" name="Oval 4"/>
          <p:cNvSpPr>
            <a:spLocks noChangeArrowheads="1"/>
          </p:cNvSpPr>
          <p:nvPr/>
        </p:nvSpPr>
        <p:spPr bwMode="auto">
          <a:xfrm>
            <a:off x="1474788" y="43638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04485" name="Oval 5"/>
          <p:cNvSpPr>
            <a:spLocks noChangeArrowheads="1"/>
          </p:cNvSpPr>
          <p:nvPr/>
        </p:nvSpPr>
        <p:spPr bwMode="auto">
          <a:xfrm>
            <a:off x="1692275" y="306846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6" name="Oval 6"/>
          <p:cNvSpPr>
            <a:spLocks noChangeArrowheads="1"/>
          </p:cNvSpPr>
          <p:nvPr/>
        </p:nvSpPr>
        <p:spPr bwMode="auto">
          <a:xfrm>
            <a:off x="2843213" y="37876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7" name="Oval 7"/>
          <p:cNvSpPr>
            <a:spLocks noChangeArrowheads="1"/>
          </p:cNvSpPr>
          <p:nvPr/>
        </p:nvSpPr>
        <p:spPr bwMode="auto">
          <a:xfrm>
            <a:off x="3995738" y="47242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8" name="Oval 8"/>
          <p:cNvSpPr>
            <a:spLocks noChangeArrowheads="1"/>
          </p:cNvSpPr>
          <p:nvPr/>
        </p:nvSpPr>
        <p:spPr bwMode="auto">
          <a:xfrm>
            <a:off x="4500563" y="33558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89" name="Oval 9"/>
          <p:cNvSpPr>
            <a:spLocks noChangeArrowheads="1"/>
          </p:cNvSpPr>
          <p:nvPr/>
        </p:nvSpPr>
        <p:spPr bwMode="auto">
          <a:xfrm>
            <a:off x="5580063" y="450832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0" name="Oval 10"/>
          <p:cNvSpPr>
            <a:spLocks noChangeArrowheads="1"/>
          </p:cNvSpPr>
          <p:nvPr/>
        </p:nvSpPr>
        <p:spPr bwMode="auto">
          <a:xfrm>
            <a:off x="3348038" y="249220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1" name="Oval 11"/>
          <p:cNvSpPr>
            <a:spLocks noChangeArrowheads="1"/>
          </p:cNvSpPr>
          <p:nvPr/>
        </p:nvSpPr>
        <p:spPr bwMode="auto">
          <a:xfrm>
            <a:off x="5148263" y="241917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2" name="Oval 12"/>
          <p:cNvSpPr>
            <a:spLocks noChangeArrowheads="1"/>
          </p:cNvSpPr>
          <p:nvPr/>
        </p:nvSpPr>
        <p:spPr bwMode="auto">
          <a:xfrm>
            <a:off x="6659563" y="328436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04494" name="Line 14"/>
          <p:cNvSpPr>
            <a:spLocks noChangeShapeType="1"/>
          </p:cNvSpPr>
          <p:nvPr/>
        </p:nvSpPr>
        <p:spPr bwMode="auto">
          <a:xfrm flipV="1">
            <a:off x="1763713" y="357170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5" name="Line 15"/>
          <p:cNvSpPr>
            <a:spLocks noChangeShapeType="1"/>
          </p:cNvSpPr>
          <p:nvPr/>
        </p:nvSpPr>
        <p:spPr bwMode="auto">
          <a:xfrm flipV="1">
            <a:off x="1979613" y="414796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6" name="Line 16"/>
          <p:cNvSpPr>
            <a:spLocks noChangeShapeType="1"/>
          </p:cNvSpPr>
          <p:nvPr/>
        </p:nvSpPr>
        <p:spPr bwMode="auto">
          <a:xfrm flipV="1">
            <a:off x="2124075" y="277953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7" name="Line 17"/>
          <p:cNvSpPr>
            <a:spLocks noChangeShapeType="1"/>
          </p:cNvSpPr>
          <p:nvPr/>
        </p:nvSpPr>
        <p:spPr bwMode="auto">
          <a:xfrm>
            <a:off x="3275013" y="421940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8" name="Line 18"/>
          <p:cNvSpPr>
            <a:spLocks noChangeShapeType="1"/>
          </p:cNvSpPr>
          <p:nvPr/>
        </p:nvSpPr>
        <p:spPr bwMode="auto">
          <a:xfrm>
            <a:off x="3348038" y="400350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499" name="Line 19"/>
          <p:cNvSpPr>
            <a:spLocks noChangeShapeType="1"/>
          </p:cNvSpPr>
          <p:nvPr/>
        </p:nvSpPr>
        <p:spPr bwMode="auto">
          <a:xfrm flipV="1">
            <a:off x="4500563" y="486868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0" name="Line 20"/>
          <p:cNvSpPr>
            <a:spLocks noChangeShapeType="1"/>
          </p:cNvSpPr>
          <p:nvPr/>
        </p:nvSpPr>
        <p:spPr bwMode="auto">
          <a:xfrm>
            <a:off x="3779838" y="292400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1" name="Line 21"/>
          <p:cNvSpPr>
            <a:spLocks noChangeShapeType="1"/>
          </p:cNvSpPr>
          <p:nvPr/>
        </p:nvSpPr>
        <p:spPr bwMode="auto">
          <a:xfrm flipV="1">
            <a:off x="3851275" y="263507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2" name="Line 22"/>
          <p:cNvSpPr>
            <a:spLocks noChangeShapeType="1"/>
          </p:cNvSpPr>
          <p:nvPr/>
        </p:nvSpPr>
        <p:spPr bwMode="auto">
          <a:xfrm flipV="1">
            <a:off x="5003800" y="357170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3" name="Line 23"/>
          <p:cNvSpPr>
            <a:spLocks noChangeShapeType="1"/>
          </p:cNvSpPr>
          <p:nvPr/>
        </p:nvSpPr>
        <p:spPr bwMode="auto">
          <a:xfrm flipV="1">
            <a:off x="6011863" y="378760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4" name="Line 24"/>
          <p:cNvSpPr>
            <a:spLocks noChangeShapeType="1"/>
          </p:cNvSpPr>
          <p:nvPr/>
        </p:nvSpPr>
        <p:spPr bwMode="auto">
          <a:xfrm>
            <a:off x="5651500" y="277953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5" name="Line 25"/>
          <p:cNvSpPr>
            <a:spLocks noChangeShapeType="1"/>
          </p:cNvSpPr>
          <p:nvPr/>
        </p:nvSpPr>
        <p:spPr bwMode="auto">
          <a:xfrm flipH="1">
            <a:off x="4356100" y="386062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09" name="Line 29"/>
          <p:cNvSpPr>
            <a:spLocks noChangeShapeType="1"/>
          </p:cNvSpPr>
          <p:nvPr/>
        </p:nvSpPr>
        <p:spPr bwMode="auto">
          <a:xfrm flipH="1" flipV="1">
            <a:off x="2197100" y="335580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4511" name="Text Box 31"/>
          <p:cNvSpPr txBox="1">
            <a:spLocks noChangeArrowheads="1"/>
          </p:cNvSpPr>
          <p:nvPr/>
        </p:nvSpPr>
        <p:spPr bwMode="auto">
          <a:xfrm>
            <a:off x="1476375" y="37177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2" name="Text Box 32"/>
          <p:cNvSpPr txBox="1">
            <a:spLocks noChangeArrowheads="1"/>
          </p:cNvSpPr>
          <p:nvPr/>
        </p:nvSpPr>
        <p:spPr bwMode="auto">
          <a:xfrm>
            <a:off x="2411413" y="44368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3" name="Text Box 33"/>
          <p:cNvSpPr txBox="1">
            <a:spLocks noChangeArrowheads="1"/>
          </p:cNvSpPr>
          <p:nvPr/>
        </p:nvSpPr>
        <p:spPr bwMode="auto">
          <a:xfrm>
            <a:off x="2484438" y="24207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4" name="Text Box 34"/>
          <p:cNvSpPr txBox="1">
            <a:spLocks noChangeArrowheads="1"/>
          </p:cNvSpPr>
          <p:nvPr/>
        </p:nvSpPr>
        <p:spPr bwMode="auto">
          <a:xfrm>
            <a:off x="4427538" y="22048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5" name="Text Box 35"/>
          <p:cNvSpPr txBox="1">
            <a:spLocks noChangeArrowheads="1"/>
          </p:cNvSpPr>
          <p:nvPr/>
        </p:nvSpPr>
        <p:spPr bwMode="auto">
          <a:xfrm>
            <a:off x="6227763" y="26366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6" name="Text Box 36"/>
          <p:cNvSpPr txBox="1">
            <a:spLocks noChangeArrowheads="1"/>
          </p:cNvSpPr>
          <p:nvPr/>
        </p:nvSpPr>
        <p:spPr bwMode="auto">
          <a:xfrm>
            <a:off x="6516688" y="41495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4517" name="Text Box 37"/>
          <p:cNvSpPr txBox="1">
            <a:spLocks noChangeArrowheads="1"/>
          </p:cNvSpPr>
          <p:nvPr/>
        </p:nvSpPr>
        <p:spPr bwMode="auto">
          <a:xfrm>
            <a:off x="3348038" y="458135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18" name="Text Box 38"/>
          <p:cNvSpPr txBox="1">
            <a:spLocks noChangeArrowheads="1"/>
          </p:cNvSpPr>
          <p:nvPr/>
        </p:nvSpPr>
        <p:spPr bwMode="auto">
          <a:xfrm>
            <a:off x="5003800" y="494171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19" name="Text Box 39"/>
          <p:cNvSpPr txBox="1">
            <a:spLocks noChangeArrowheads="1"/>
          </p:cNvSpPr>
          <p:nvPr/>
        </p:nvSpPr>
        <p:spPr bwMode="auto">
          <a:xfrm>
            <a:off x="4140200" y="285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0" name="Text Box 40"/>
          <p:cNvSpPr txBox="1">
            <a:spLocks noChangeArrowheads="1"/>
          </p:cNvSpPr>
          <p:nvPr/>
        </p:nvSpPr>
        <p:spPr bwMode="auto">
          <a:xfrm>
            <a:off x="3203575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04521" name="Text Box 41"/>
          <p:cNvSpPr txBox="1">
            <a:spLocks noChangeArrowheads="1"/>
          </p:cNvSpPr>
          <p:nvPr/>
        </p:nvSpPr>
        <p:spPr bwMode="auto">
          <a:xfrm>
            <a:off x="5580063" y="321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2" name="Text Box 42"/>
          <p:cNvSpPr txBox="1">
            <a:spLocks noChangeArrowheads="1"/>
          </p:cNvSpPr>
          <p:nvPr/>
        </p:nvSpPr>
        <p:spPr bwMode="auto">
          <a:xfrm>
            <a:off x="4859338" y="40765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04523" name="Text Box 43"/>
          <p:cNvSpPr txBox="1">
            <a:spLocks noChangeArrowheads="1"/>
          </p:cNvSpPr>
          <p:nvPr/>
        </p:nvSpPr>
        <p:spPr bwMode="auto">
          <a:xfrm>
            <a:off x="4211638" y="3789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04524" name="Text Box 44"/>
          <p:cNvSpPr txBox="1">
            <a:spLocks noChangeArrowheads="1"/>
          </p:cNvSpPr>
          <p:nvPr/>
        </p:nvSpPr>
        <p:spPr bwMode="auto">
          <a:xfrm>
            <a:off x="1763688" y="31414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04525" name="Text Box 45"/>
          <p:cNvSpPr txBox="1">
            <a:spLocks noChangeArrowheads="1"/>
          </p:cNvSpPr>
          <p:nvPr/>
        </p:nvSpPr>
        <p:spPr bwMode="auto">
          <a:xfrm>
            <a:off x="2916238" y="38610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6" name="Text Box 46"/>
          <p:cNvSpPr txBox="1">
            <a:spLocks noChangeArrowheads="1"/>
          </p:cNvSpPr>
          <p:nvPr/>
        </p:nvSpPr>
        <p:spPr bwMode="auto">
          <a:xfrm>
            <a:off x="3419475" y="25464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04527" name="Text Box 47"/>
          <p:cNvSpPr txBox="1">
            <a:spLocks noChangeArrowheads="1"/>
          </p:cNvSpPr>
          <p:nvPr/>
        </p:nvSpPr>
        <p:spPr bwMode="auto">
          <a:xfrm>
            <a:off x="4572000" y="3429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8" name="Text Box 48"/>
          <p:cNvSpPr txBox="1">
            <a:spLocks noChangeArrowheads="1"/>
          </p:cNvSpPr>
          <p:nvPr/>
        </p:nvSpPr>
        <p:spPr bwMode="auto">
          <a:xfrm>
            <a:off x="4067175" y="479715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29" name="Text Box 49"/>
          <p:cNvSpPr txBox="1">
            <a:spLocks noChangeArrowheads="1"/>
          </p:cNvSpPr>
          <p:nvPr/>
        </p:nvSpPr>
        <p:spPr bwMode="auto">
          <a:xfrm>
            <a:off x="4572000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1" name="Text Box 51"/>
          <p:cNvSpPr txBox="1">
            <a:spLocks noChangeArrowheads="1"/>
          </p:cNvSpPr>
          <p:nvPr/>
        </p:nvSpPr>
        <p:spPr bwMode="auto">
          <a:xfrm>
            <a:off x="5219700" y="24494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04532" name="Text Box 52"/>
          <p:cNvSpPr txBox="1">
            <a:spLocks noChangeArrowheads="1"/>
          </p:cNvSpPr>
          <p:nvPr/>
        </p:nvSpPr>
        <p:spPr bwMode="auto">
          <a:xfrm>
            <a:off x="6732588" y="3326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4</a:t>
            </a:r>
          </a:p>
        </p:txBody>
      </p:sp>
      <p:sp>
        <p:nvSpPr>
          <p:cNvPr id="404533" name="Text Box 53"/>
          <p:cNvSpPr txBox="1">
            <a:spLocks noChangeArrowheads="1"/>
          </p:cNvSpPr>
          <p:nvPr/>
        </p:nvSpPr>
        <p:spPr bwMode="auto">
          <a:xfrm>
            <a:off x="5651500" y="458112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404534" name="Oval 54"/>
          <p:cNvSpPr>
            <a:spLocks noChangeArrowheads="1"/>
          </p:cNvSpPr>
          <p:nvPr/>
        </p:nvSpPr>
        <p:spPr bwMode="auto">
          <a:xfrm>
            <a:off x="2135215" y="1318540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4535" name="Oval 55"/>
          <p:cNvSpPr>
            <a:spLocks noChangeArrowheads="1"/>
          </p:cNvSpPr>
          <p:nvPr/>
        </p:nvSpPr>
        <p:spPr bwMode="auto">
          <a:xfrm>
            <a:off x="4128961" y="130913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0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0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0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4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524" grpId="0"/>
      <p:bldP spid="404525" grpId="0"/>
      <p:bldP spid="404526" grpId="0"/>
      <p:bldP spid="404527" grpId="0"/>
      <p:bldP spid="404527" grpId="1"/>
      <p:bldP spid="404528" grpId="0"/>
      <p:bldP spid="404529" grpId="0"/>
      <p:bldP spid="404531" grpId="0"/>
      <p:bldP spid="404532" grpId="0"/>
      <p:bldP spid="40453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9A897-2EBC-2641-AB55-0CDD9DABD973}" type="slidenum">
              <a:rPr lang="de-DE"/>
              <a:pPr/>
              <a:t>107</a:t>
            </a:fld>
            <a:endParaRPr lang="de-DE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 err="1"/>
              <a:t>Procedure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Dijkstra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NodeId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d=</a:t>
            </a:r>
            <a:r>
              <a:rPr lang="de-DE" sz="2800" dirty="0" smtClean="0">
                <a:solidFill>
                  <a:schemeClr val="hlink"/>
                </a:solidFill>
              </a:rPr>
              <a:t>&lt;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de-DE" sz="2800" dirty="0">
                <a:solidFill>
                  <a:schemeClr val="hlink"/>
                </a:solidFill>
              </a:rPr>
              <a:t>…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&gt;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>
                <a:solidFill>
                  <a:schemeClr val="hlink"/>
                </a:solidFill>
              </a:rPr>
              <a:t>NodeArray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,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>
                <a:solidFill>
                  <a:schemeClr val="hlink"/>
                </a:solidFill>
              </a:rPr>
              <a:t>[s]:=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=&lt;s&gt;: </a:t>
            </a:r>
            <a:r>
              <a:rPr lang="de-DE" sz="2800" dirty="0" smtClean="0">
                <a:solidFill>
                  <a:schemeClr val="hlink"/>
                </a:solidFill>
              </a:rPr>
              <a:t>PQ </a:t>
            </a:r>
            <a:r>
              <a:rPr lang="de-DE" sz="2800" dirty="0" smtClean="0"/>
              <a:t>mit Schlüssel </a:t>
            </a:r>
            <a:r>
              <a:rPr lang="de-DE" sz="2800" dirty="0" smtClean="0">
                <a:solidFill>
                  <a:schemeClr val="hlink"/>
                </a:solidFill>
              </a:rPr>
              <a:t>d </a:t>
            </a:r>
            <a:r>
              <a:rPr lang="de-DE" sz="2800" dirty="0" smtClean="0"/>
              <a:t>so dass </a:t>
            </a:r>
            <a:r>
              <a:rPr lang="de-DE" sz="2800" dirty="0" smtClean="0">
                <a:solidFill>
                  <a:schemeClr val="hlink"/>
                </a:solidFill>
              </a:rPr>
              <a:t>d(x) = d[x]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≠ &lt;&gt;</a:t>
            </a:r>
            <a:r>
              <a:rPr lang="de-DE" sz="2800" dirty="0" smtClean="0"/>
              <a:t> </a:t>
            </a:r>
            <a:r>
              <a:rPr lang="de-DE" sz="2800" dirty="0"/>
              <a:t>do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 smtClean="0">
                <a:solidFill>
                  <a:schemeClr val="hlink"/>
                </a:solidFill>
              </a:rPr>
              <a:t>u</a:t>
            </a:r>
            <a:r>
              <a:rPr lang="de-DE" sz="2800" dirty="0" smtClean="0">
                <a:solidFill>
                  <a:schemeClr val="hlink"/>
                </a:solidFill>
              </a:rPr>
              <a:t> :=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deleteMin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</a:t>
            </a:r>
            <a:r>
              <a:rPr lang="de-DE" sz="2800" dirty="0" err="1">
                <a:solidFill>
                  <a:srgbClr val="FF0000"/>
                </a:solidFill>
              </a:rPr>
              <a:t>u</a:t>
            </a:r>
            <a:r>
              <a:rPr lang="de-DE" sz="2800" dirty="0">
                <a:solidFill>
                  <a:srgbClr val="FF0000"/>
                </a:solidFill>
              </a:rPr>
              <a:t>: min. Distanz zu s in </a:t>
            </a:r>
            <a:r>
              <a:rPr lang="de-DE" sz="2800" dirty="0" err="1">
                <a:solidFill>
                  <a:srgbClr val="FF0000"/>
                </a:solidFill>
              </a:rPr>
              <a:t>q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foreach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d[v] &gt; 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rgbClr val="FF0000"/>
                </a:solidFill>
              </a:rPr>
              <a:t>// aktualisiere d[v</a:t>
            </a:r>
            <a:r>
              <a:rPr lang="de-DE" sz="2800" dirty="0" smtClean="0">
                <a:solidFill>
                  <a:srgbClr val="FF0000"/>
                </a:solidFill>
              </a:rPr>
              <a:t>]</a:t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>
                <a:solidFill>
                  <a:srgbClr val="3C8C93"/>
                </a:solidFill>
              </a:rPr>
              <a:t>dv‘ :=d[v]; </a:t>
            </a:r>
            <a:r>
              <a:rPr lang="de-DE" sz="2800" dirty="0">
                <a:solidFill>
                  <a:schemeClr val="hlink"/>
                </a:solidFill>
              </a:rPr>
              <a:t>d[v]:=d[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dv‘=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 err="1" smtClean="0"/>
              <a:t>then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insert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/>
              <a:t>) </a:t>
            </a:r>
            <a:r>
              <a:rPr lang="de-DE" sz="2800" dirty="0" smtClean="0">
                <a:solidFill>
                  <a:srgbClr val="FF0000"/>
                </a:solidFill>
              </a:rPr>
              <a:t>// v schon in </a:t>
            </a:r>
            <a:r>
              <a:rPr lang="de-DE" sz="2800" dirty="0" err="1" smtClean="0">
                <a:solidFill>
                  <a:srgbClr val="FF0000"/>
                </a:solidFill>
              </a:rPr>
              <a:t>q</a:t>
            </a:r>
            <a:r>
              <a:rPr lang="de-DE" sz="2800" dirty="0" smtClean="0">
                <a:solidFill>
                  <a:srgbClr val="FF0000"/>
                </a:solidFill>
              </a:rPr>
              <a:t>?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</a:t>
            </a:r>
            <a:r>
              <a:rPr lang="de-DE" sz="2800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800" dirty="0" smtClean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, dv‘-d[v]</a:t>
            </a:r>
            <a:r>
              <a:rPr lang="de-DE" sz="2800" dirty="0" smtClean="0"/>
              <a:t>)</a:t>
            </a:r>
            <a:r>
              <a:rPr lang="de-DE" sz="2800" dirty="0" smtClean="0">
                <a:solidFill>
                  <a:srgbClr val="FF0000"/>
                </a:solidFill>
              </a:rPr>
              <a:t/>
            </a:r>
            <a:br>
              <a:rPr lang="de-DE" sz="2800" dirty="0" smtClean="0">
                <a:solidFill>
                  <a:srgbClr val="FF0000"/>
                </a:solidFill>
              </a:rPr>
            </a:br>
            <a:r>
              <a:rPr lang="de-DE" sz="2800" dirty="0" smtClean="0">
                <a:solidFill>
                  <a:srgbClr val="FF0000"/>
                </a:solidFill>
              </a:rPr>
              <a:t>           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A08D-5058-164F-AD04-B3DBBFE14A8C}" type="slidenum">
              <a:rPr lang="de-DE"/>
              <a:pPr/>
              <a:t>108</a:t>
            </a:fld>
            <a:endParaRPr lang="de-DE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Dijkstras Algorithmus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err="1">
                <a:solidFill>
                  <a:schemeClr val="hlink"/>
                </a:solidFill>
              </a:rPr>
              <a:t>T</a:t>
            </a:r>
            <a:r>
              <a:rPr lang="de-DE" sz="2400" baseline="-25000" err="1">
                <a:solidFill>
                  <a:schemeClr val="hlink"/>
                </a:solidFill>
              </a:rPr>
              <a:t>Dijkstra</a:t>
            </a:r>
            <a:r>
              <a:rPr lang="de-DE" sz="2400">
                <a:solidFill>
                  <a:schemeClr val="hlink"/>
                </a:solidFill>
              </a:rPr>
              <a:t> ∈ </a:t>
            </a:r>
            <a:r>
              <a:rPr lang="de-DE" sz="2400" dirty="0">
                <a:solidFill>
                  <a:schemeClr val="hlink"/>
                </a:solidFill>
              </a:rPr>
              <a:t>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also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∈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</a:t>
            </a:r>
            <a:r>
              <a:rPr lang="de-DE" sz="2800" dirty="0"/>
              <a:t>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) = </a:t>
            </a:r>
            <a:r>
              <a:rPr lang="de-DE" sz="2800" dirty="0" err="1" smtClean="0">
                <a:solidFill>
                  <a:schemeClr val="hlink"/>
                </a:solidFill>
              </a:rPr>
              <a:t>T</a:t>
            </a:r>
            <a:r>
              <a:rPr lang="de-DE" sz="2800" baseline="-25000" dirty="0" err="1" smtClean="0">
                <a:solidFill>
                  <a:schemeClr val="hlink"/>
                </a:solidFill>
              </a:rPr>
              <a:t>Insert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 ∈ 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Dijkstra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∈ </a:t>
            </a:r>
            <a:r>
              <a:rPr lang="de-DE" sz="2800" dirty="0">
                <a:solidFill>
                  <a:schemeClr val="hlink"/>
                </a:solidFill>
              </a:rPr>
              <a:t>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+ m)</a:t>
            </a:r>
          </a:p>
        </p:txBody>
      </p:sp>
    </p:spTree>
    <p:extLst>
      <p:ext uri="{BB962C8B-B14F-4D97-AF65-F5344CB8AC3E}">
        <p14:creationId xmlns:p14="http://schemas.microsoft.com/office/powerpoint/2010/main" val="36605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7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7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7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7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pic>
        <p:nvPicPr>
          <p:cNvPr id="6" name="Bild 5" descr="Screen Shot 2015-06-18 at 15.30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638682" cy="3429000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H="1" flipV="1">
            <a:off x="4186162" y="4609234"/>
            <a:ext cx="554199" cy="57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BB625-23EB-7340-8F38-4D4D61102166}" type="slidenum">
              <a:rPr lang="de-DE"/>
              <a:pPr/>
              <a:t>11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Anzahl der Knoten </a:t>
            </a:r>
            <a:r>
              <a:rPr lang="de-DE" dirty="0">
                <a:solidFill>
                  <a:schemeClr val="accent2"/>
                </a:solidFill>
              </a:rPr>
              <a:t>variabel</a:t>
            </a:r>
            <a:r>
              <a:rPr lang="de-DE" dirty="0"/>
              <a:t>:</a:t>
            </a:r>
          </a:p>
          <a:p>
            <a:r>
              <a:rPr lang="de-DE" dirty="0" err="1">
                <a:solidFill>
                  <a:schemeClr val="accent2"/>
                </a:solidFill>
              </a:rPr>
              <a:t>Hashing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/>
              <a:t>kann verwendet </a:t>
            </a:r>
            <a:r>
              <a:rPr lang="de-DE" dirty="0"/>
              <a:t>werden, um Keys von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 in Bereich </a:t>
            </a:r>
            <a:r>
              <a:rPr lang="de-DE" dirty="0">
                <a:solidFill>
                  <a:schemeClr val="hlink"/>
                </a:solidFill>
              </a:rPr>
              <a:t>{1,…,O(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)}</a:t>
            </a:r>
            <a:r>
              <a:rPr lang="de-DE" dirty="0"/>
              <a:t> zu </a:t>
            </a:r>
            <a:r>
              <a:rPr lang="de-DE" dirty="0" err="1" smtClean="0"/>
              <a:t>hashen</a:t>
            </a:r>
            <a:endParaRPr lang="de-DE" dirty="0"/>
          </a:p>
          <a:p>
            <a:r>
              <a:rPr lang="de-DE" dirty="0"/>
              <a:t>Damit kann variabler Fall auf den Fall einer statischen Knotenmenge reduziert werden. (Nur </a:t>
            </a:r>
            <a:r>
              <a:rPr lang="de-DE" dirty="0">
                <a:solidFill>
                  <a:schemeClr val="hlink"/>
                </a:solidFill>
              </a:rPr>
              <a:t>O(1)-</a:t>
            </a:r>
            <a:r>
              <a:rPr lang="de-DE" dirty="0"/>
              <a:t>Vergrößerung gegenüber statischer Datenstruktur)</a:t>
            </a:r>
          </a:p>
        </p:txBody>
      </p:sp>
    </p:spTree>
    <p:extLst>
      <p:ext uri="{BB962C8B-B14F-4D97-AF65-F5344CB8AC3E}">
        <p14:creationId xmlns:p14="http://schemas.microsoft.com/office/powerpoint/2010/main" val="11270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creen Shot 2015-06-18 at 15.30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20" y="2757412"/>
            <a:ext cx="5691472" cy="35283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79296" cy="4968875"/>
          </a:xfrm>
        </p:spPr>
        <p:txBody>
          <a:bodyPr/>
          <a:lstStyle/>
          <a:p>
            <a:r>
              <a:rPr lang="de-DE" dirty="0" smtClean="0"/>
              <a:t>Nachteil der bisherigen Verfahren: </a:t>
            </a:r>
          </a:p>
          <a:p>
            <a:pPr lvl="1"/>
            <a:r>
              <a:rPr lang="de-DE" dirty="0" smtClean="0"/>
              <a:t>Nur Länge des kürzesten Weges bestimmt</a:t>
            </a:r>
          </a:p>
          <a:p>
            <a:pPr lvl="1"/>
            <a:r>
              <a:rPr lang="de-DE" dirty="0" smtClean="0"/>
              <a:t>Zur Wegebestimmung muss Rückzeiger verwaltet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4291992" y="4374069"/>
            <a:ext cx="448371" cy="292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Kürzeste Wege: Heuristische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sollten wir machen, wenn nur der kürzeste Weg zu </a:t>
            </a:r>
            <a:r>
              <a:rPr lang="de-DE" u="sng" dirty="0" smtClean="0"/>
              <a:t>einem</a:t>
            </a:r>
            <a:r>
              <a:rPr lang="de-DE" dirty="0" smtClean="0"/>
              <a:t> gegebenen Knoten gesucht ist?</a:t>
            </a:r>
          </a:p>
          <a:p>
            <a:pPr lvl="1"/>
            <a:r>
              <a:rPr lang="de-DE" dirty="0" smtClean="0"/>
              <a:t>Es werden im Dijkstra-Algorithmus meist zu viele Knoten betrachtet  (d.h. "expandiert")</a:t>
            </a:r>
          </a:p>
          <a:p>
            <a:r>
              <a:rPr lang="de-DE" dirty="0" smtClean="0"/>
              <a:t>Keine Abschätzung der Entfernung zum Ziel</a:t>
            </a:r>
          </a:p>
          <a:p>
            <a:r>
              <a:rPr lang="de-DE" dirty="0" smtClean="0"/>
              <a:t>Informierte Suche über Zielschätzer (Heuristik)</a:t>
            </a:r>
          </a:p>
          <a:p>
            <a:r>
              <a:rPr lang="de-DE" dirty="0" smtClean="0"/>
              <a:t>A*-Algorithmus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085184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P. E. Hart, N. J. Nilsson, B. Raphael: 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, IEEE Transactions on Systems Science </a:t>
            </a:r>
            <a:r>
              <a:rPr lang="de-DE" sz="1400" dirty="0" err="1">
                <a:solidFill>
                  <a:srgbClr val="0000FF"/>
                </a:solidFill>
              </a:rPr>
              <a:t>and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Cybernetics</a:t>
            </a:r>
            <a:r>
              <a:rPr lang="de-DE" sz="1400" dirty="0">
                <a:solidFill>
                  <a:srgbClr val="0000FF"/>
                </a:solidFill>
              </a:rPr>
              <a:t> SSC4 (2), pp. 100–107, </a:t>
            </a:r>
            <a:r>
              <a:rPr lang="de-DE" sz="1400" b="1" dirty="0" smtClean="0">
                <a:solidFill>
                  <a:srgbClr val="FF0000"/>
                </a:solidFill>
              </a:rPr>
              <a:t>1968</a:t>
            </a:r>
            <a:endParaRPr lang="de-DE" sz="1400" dirty="0">
              <a:solidFill>
                <a:srgbClr val="0000FF"/>
              </a:solidFill>
            </a:endParaRPr>
          </a:p>
          <a:p>
            <a:r>
              <a:rPr lang="de-DE" sz="1400" dirty="0">
                <a:solidFill>
                  <a:srgbClr val="0000FF"/>
                </a:solidFill>
              </a:rPr>
              <a:t>P. E. Hart, N. J. Nilsson, B. Raphael: </a:t>
            </a:r>
            <a:r>
              <a:rPr lang="de-DE" sz="1400" dirty="0" err="1">
                <a:solidFill>
                  <a:srgbClr val="0000FF"/>
                </a:solidFill>
              </a:rPr>
              <a:t>Correction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to</a:t>
            </a:r>
            <a:r>
              <a:rPr lang="de-DE" sz="1400" dirty="0">
                <a:solidFill>
                  <a:srgbClr val="0000FF"/>
                </a:solidFill>
              </a:rPr>
              <a:t> „A Formal Basis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Heuristic</a:t>
            </a:r>
            <a:r>
              <a:rPr lang="de-DE" sz="1400" dirty="0">
                <a:solidFill>
                  <a:srgbClr val="0000FF"/>
                </a:solidFill>
              </a:rPr>
              <a:t> Determination of Minimum </a:t>
            </a:r>
            <a:r>
              <a:rPr lang="de-DE" sz="1400" dirty="0" err="1">
                <a:solidFill>
                  <a:srgbClr val="0000FF"/>
                </a:solidFill>
              </a:rPr>
              <a:t>Cost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“, SIGART Newsletter, 37, pp. 28–29, </a:t>
            </a:r>
            <a:r>
              <a:rPr lang="de-DE" sz="1400" b="1" dirty="0" smtClean="0">
                <a:solidFill>
                  <a:srgbClr val="FF0000"/>
                </a:solidFill>
              </a:rPr>
              <a:t>1972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387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177925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14674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EA74-6211-BA49-BFDE-F528561CE0A8}" type="slidenum">
              <a:rPr lang="de-DE"/>
              <a:pPr/>
              <a:t>12</a:t>
            </a:fld>
            <a:endParaRPr lang="de-DE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Konzentration </a:t>
            </a:r>
            <a:r>
              <a:rPr lang="de-DE" dirty="0"/>
              <a:t>auf statische Anzahl an Knoten.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Parameter für Laufzeitanalyse:</a:t>
            </a:r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Anzahl Knoten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Anzahl Kanten</a:t>
            </a:r>
          </a:p>
          <a:p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dirty="0"/>
              <a:t>: maximaler Knotengrad (maximale Anzahl ausgehender Kanten von Knoten)</a:t>
            </a:r>
          </a:p>
        </p:txBody>
      </p:sp>
    </p:spTree>
    <p:extLst>
      <p:ext uri="{BB962C8B-B14F-4D97-AF65-F5344CB8AC3E}">
        <p14:creationId xmlns:p14="http://schemas.microsoft.com/office/powerpoint/2010/main" val="5578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332098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228600" y="187896"/>
            <a:ext cx="8915400" cy="576808"/>
          </a:xfrm>
        </p:spPr>
        <p:txBody>
          <a:bodyPr/>
          <a:lstStyle/>
          <a:p>
            <a:r>
              <a:rPr lang="de-DE" dirty="0" smtClean="0">
                <a:latin typeface="Lucida Grande" charset="0"/>
                <a:ea typeface="ＭＳ Ｐゴシック" charset="0"/>
                <a:cs typeface="ＭＳ Ｐゴシック" charset="0"/>
              </a:rPr>
              <a:t>A* - Beispiel </a:t>
            </a:r>
            <a:endParaRPr lang="de-DE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267744" y="184482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779912" y="3861048"/>
            <a:ext cx="503237" cy="5032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267744" y="4869160"/>
            <a:ext cx="503237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51920" y="1772816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784" y="292494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788024" y="3284984"/>
            <a:ext cx="503237" cy="5032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148064" y="4797152"/>
            <a:ext cx="503237" cy="50323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2771800" y="2060848"/>
            <a:ext cx="1080120" cy="7200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4283968" y="2276872"/>
            <a:ext cx="64807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627784" y="2348880"/>
            <a:ext cx="144016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059832" y="3356992"/>
            <a:ext cx="792088" cy="576064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2771800" y="4293096"/>
            <a:ext cx="1080120" cy="72008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76056" y="3789040"/>
            <a:ext cx="288032" cy="1008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2771800" y="5085184"/>
            <a:ext cx="2376264" cy="7200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632970" y="1772816"/>
            <a:ext cx="2699120" cy="1754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f(a) = 1,5 + 4</a:t>
            </a:r>
            <a:br>
              <a:rPr lang="de-DE" dirty="0" smtClean="0"/>
            </a:br>
            <a:r>
              <a:rPr lang="de-DE" dirty="0" smtClean="0"/>
              <a:t>f(d) = 2 + 4,5</a:t>
            </a:r>
          </a:p>
          <a:p>
            <a:r>
              <a:rPr lang="de-DE" dirty="0" smtClean="0"/>
              <a:t>        f(b) = 3,5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f(c) = 6,5 + 4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f(</a:t>
            </a:r>
            <a:r>
              <a:rPr lang="de-DE" dirty="0" err="1" smtClean="0"/>
              <a:t>e</a:t>
            </a:r>
            <a:r>
              <a:rPr lang="de-DE" dirty="0" smtClean="0"/>
              <a:t>) = 5 + 2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f(f) = 7 + 0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15816" y="170080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572000" y="24208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292080" y="4221088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2267744" y="2492896"/>
            <a:ext cx="46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1,5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3203848" y="357301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2987824" y="4293096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3707904" y="5157192"/>
            <a:ext cx="30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771800" y="530120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h(c)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203848" y="29249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h(a) = 4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851920" y="436510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h(b)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436096" y="32849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</a:t>
            </a:r>
            <a:r>
              <a:rPr lang="de-DE" dirty="0" err="1" smtClean="0">
                <a:solidFill>
                  <a:schemeClr val="accent3">
                    <a:lumMod val="65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) = 2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283968" y="1412776"/>
            <a:ext cx="1094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>
                    <a:lumMod val="65000"/>
                  </a:schemeClr>
                </a:solidFill>
              </a:rPr>
              <a:t>h(d) = 4,5</a:t>
            </a:r>
            <a:endParaRPr lang="de-DE" dirty="0">
              <a:solidFill>
                <a:schemeClr val="accent3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Mehrfachwertzuweisung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Sei die Variable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an ein Tupel </a:t>
            </a:r>
            <a:r>
              <a:rPr lang="de-DE" dirty="0" smtClean="0">
                <a:solidFill>
                  <a:srgbClr val="3C8C93"/>
                </a:solidFill>
              </a:rPr>
              <a:t>(1, 2, 3)</a:t>
            </a:r>
            <a:r>
              <a:rPr lang="de-DE" dirty="0" smtClean="0"/>
              <a:t> gebunden, dann setzt der Ausdruck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(a, b, c) := x </a:t>
            </a:r>
          </a:p>
          <a:p>
            <a:pPr marL="0" indent="0">
              <a:buNone/>
            </a:pPr>
            <a:r>
              <a:rPr lang="de-DE" dirty="0" smtClean="0"/>
              <a:t>die Variablen </a:t>
            </a:r>
            <a:r>
              <a:rPr lang="de-DE" dirty="0" smtClean="0">
                <a:solidFill>
                  <a:srgbClr val="3C8C93"/>
                </a:solidFill>
              </a:rPr>
              <a:t>a, b, c </a:t>
            </a:r>
            <a:r>
              <a:rPr lang="de-DE" dirty="0" smtClean="0"/>
              <a:t>entsprechend auf </a:t>
            </a:r>
            <a:r>
              <a:rPr lang="de-DE" dirty="0" smtClean="0">
                <a:solidFill>
                  <a:srgbClr val="3C8C93"/>
                </a:solidFill>
              </a:rPr>
              <a:t>1, 2, 3 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Wenn ein Wert nicht interessant ist, schreiben </a:t>
            </a:r>
            <a:r>
              <a:rPr lang="de-DE" dirty="0" smtClean="0"/>
              <a:t>wir z.B.: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>
                <a:solidFill>
                  <a:srgbClr val="3C8C93"/>
                </a:solidFill>
              </a:rPr>
              <a:t>a, b, </a:t>
            </a:r>
            <a:r>
              <a:rPr lang="de-DE" dirty="0" smtClean="0">
                <a:solidFill>
                  <a:srgbClr val="3C8C93"/>
                </a:solidFill>
              </a:rPr>
              <a:t>_) </a:t>
            </a:r>
            <a:r>
              <a:rPr lang="de-DE" dirty="0">
                <a:solidFill>
                  <a:srgbClr val="3C8C93"/>
                </a:solidFill>
              </a:rPr>
              <a:t>:= x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wird nur </a:t>
            </a:r>
            <a:r>
              <a:rPr lang="de-DE" dirty="0" smtClean="0">
                <a:solidFill>
                  <a:srgbClr val="3C8C93"/>
                </a:solidFill>
              </a:rPr>
              <a:t>a </a:t>
            </a:r>
            <a:r>
              <a:rPr lang="de-DE" dirty="0" smtClean="0">
                <a:solidFill>
                  <a:srgbClr val="000000"/>
                </a:solidFill>
              </a:rPr>
              <a:t>und</a:t>
            </a:r>
            <a:r>
              <a:rPr lang="de-DE" dirty="0" smtClean="0">
                <a:solidFill>
                  <a:srgbClr val="3C8C93"/>
                </a:solidFill>
              </a:rPr>
              <a:t> b </a:t>
            </a:r>
            <a:r>
              <a:rPr lang="de-DE" dirty="0" smtClean="0">
                <a:solidFill>
                  <a:srgbClr val="000000"/>
                </a:solidFill>
              </a:rPr>
              <a:t>gesetzt (auf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>
                <a:solidFill>
                  <a:srgbClr val="000000"/>
                </a:solidFill>
              </a:rPr>
              <a:t>bzw.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4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Getter und Setter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dirty="0" smtClean="0">
                <a:solidFill>
                  <a:srgbClr val="000000"/>
                </a:solidFill>
              </a:rPr>
              <a:t> eine Funktion, die aus Datum x etwas "extrahiert"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00"/>
                </a:solidFill>
              </a:rPr>
              <a:t>Dann verwenden wir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srgbClr val="3C8C93"/>
                </a:solidFill>
              </a:rPr>
              <a:t>f(x) </a:t>
            </a:r>
            <a:r>
              <a:rPr lang="de-DE" dirty="0">
                <a:solidFill>
                  <a:srgbClr val="3C8C93"/>
                </a:solidFill>
              </a:rPr>
              <a:t>:=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</a:p>
          <a:p>
            <a:pPr marL="0" indent="0">
              <a:buNone/>
            </a:pPr>
            <a:r>
              <a:rPr lang="de-DE" dirty="0" smtClean="0"/>
              <a:t>um anzuzeigen, dass der nächste Aufruf 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f(x)</a:t>
            </a:r>
            <a:r>
              <a:rPr lang="de-DE" dirty="0" smtClean="0"/>
              <a:t> den Wert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liefern soll.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Vereinbarung: </a:t>
            </a:r>
            <a:r>
              <a:rPr lang="de-DE" dirty="0" smtClean="0">
                <a:solidFill>
                  <a:srgbClr val="0409FF"/>
                </a:solidFill>
              </a:rPr>
              <a:t>Datentypen, </a:t>
            </a:r>
            <a:r>
              <a:rPr lang="de-DE" dirty="0" err="1" smtClean="0">
                <a:solidFill>
                  <a:srgbClr val="0409FF"/>
                </a:solidFill>
              </a:rPr>
              <a:t>Initwerte</a:t>
            </a:r>
            <a:r>
              <a:rPr lang="de-DE" dirty="0" smtClean="0">
                <a:solidFill>
                  <a:srgbClr val="0409FF"/>
                </a:solidFill>
              </a:rPr>
              <a:t> und Keys</a:t>
            </a:r>
            <a:endParaRPr lang="de-DE" dirty="0">
              <a:solidFill>
                <a:srgbClr val="0409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147249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Wir verwenden Datentypen</a:t>
            </a:r>
          </a:p>
          <a:p>
            <a:r>
              <a:rPr lang="de-DE" sz="2400" dirty="0" smtClean="0"/>
              <a:t>Prioritätswarteschlange: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PQ</a:t>
            </a:r>
          </a:p>
          <a:p>
            <a:r>
              <a:rPr lang="de-DE" sz="2400" dirty="0" smtClean="0"/>
              <a:t>Menge: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Set</a:t>
            </a:r>
          </a:p>
          <a:p>
            <a:r>
              <a:rPr lang="de-DE" sz="2400" dirty="0" smtClean="0"/>
              <a:t>Kellerspeicher: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Stack</a:t>
            </a: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Initialisierungschema</a:t>
            </a:r>
            <a:r>
              <a:rPr lang="de-DE" sz="2400" dirty="0" smtClean="0"/>
              <a:t>:</a:t>
            </a:r>
          </a:p>
          <a:p>
            <a:pPr marL="0" indent="0" algn="ctr">
              <a:buNone/>
            </a:pP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var</a:t>
            </a:r>
            <a:r>
              <a:rPr lang="de-DE" sz="2400" dirty="0" smtClean="0"/>
              <a:t>=</a:t>
            </a:r>
            <a:r>
              <a:rPr lang="de-DE" sz="2400" dirty="0" err="1" smtClean="0">
                <a:solidFill>
                  <a:srgbClr val="0409FF"/>
                </a:solidFill>
              </a:rPr>
              <a:t>init</a:t>
            </a:r>
            <a:r>
              <a:rPr lang="de-DE" sz="2400" dirty="0" smtClean="0"/>
              <a:t> : </a:t>
            </a:r>
            <a:r>
              <a:rPr lang="de-DE" sz="2400" dirty="0" smtClean="0">
                <a:solidFill>
                  <a:srgbClr val="0409FF"/>
                </a:solidFill>
              </a:rPr>
              <a:t>Typ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409FF"/>
                </a:solidFill>
              </a:rPr>
              <a:t>key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sz="2400" dirty="0" smtClean="0"/>
              <a:t>) = </a:t>
            </a:r>
            <a:r>
              <a:rPr lang="de-DE" sz="2400" i="1" dirty="0" smtClean="0">
                <a:solidFill>
                  <a:schemeClr val="accent1">
                    <a:lumMod val="50000"/>
                  </a:schemeClr>
                </a:solidFill>
              </a:rPr>
              <a:t>Ausdruck</a:t>
            </a:r>
          </a:p>
          <a:p>
            <a:pPr marL="0" indent="0" algn="ctr">
              <a:buNone/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 smtClean="0"/>
              <a:t>Initialwert-Notation </a:t>
            </a:r>
            <a:r>
              <a:rPr lang="de-DE" sz="2400" dirty="0" err="1" smtClean="0">
                <a:solidFill>
                  <a:srgbClr val="0409FF"/>
                </a:solidFill>
              </a:rPr>
              <a:t>init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Prioritätswarteschlange oder Keller als Sequenz: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&lt;...&gt;</a:t>
            </a:r>
          </a:p>
          <a:p>
            <a:r>
              <a:rPr lang="de-DE" sz="2400" dirty="0" smtClean="0"/>
              <a:t>Menge als Menge: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∅</a:t>
            </a:r>
            <a:r>
              <a:rPr lang="de-DE" sz="2400" dirty="0" smtClean="0"/>
              <a:t> bzw.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{...}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 A*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1400" noProof="1" smtClean="0"/>
              <a:t>Function </a:t>
            </a:r>
            <a:r>
              <a:rPr lang="en-US" sz="1400" noProof="1" smtClean="0">
                <a:solidFill>
                  <a:schemeClr val="accent2"/>
                </a:solidFill>
              </a:rPr>
              <a:t>A* </a:t>
            </a:r>
            <a:r>
              <a:rPr lang="en-US" sz="1400" noProof="1" smtClean="0"/>
              <a:t>(</a:t>
            </a:r>
            <a:r>
              <a:rPr lang="en-US" sz="1400" noProof="1" smtClean="0">
                <a:solidFill>
                  <a:schemeClr val="hlink"/>
                </a:solidFill>
              </a:rPr>
              <a:t>s, ziel?, cost, h, </a:t>
            </a: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(V, E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)</a:t>
            </a:r>
            <a:r>
              <a:rPr lang="en-US" sz="1400" noProof="1" smtClean="0"/>
              <a:t>):    </a:t>
            </a:r>
            <a:r>
              <a:rPr lang="en-US" sz="1400" noProof="1" smtClean="0">
                <a:solidFill>
                  <a:srgbClr val="FF0000"/>
                </a:solidFill>
              </a:rPr>
              <a:t>// Eingabe: Start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s ∈ V</a:t>
            </a:r>
            <a:r>
              <a:rPr lang="en-US" sz="1400" noProof="1" smtClean="0">
                <a:solidFill>
                  <a:srgbClr val="FF0000"/>
                </a:solidFill>
              </a:rPr>
              <a:t>, Kantenkosten </a:t>
            </a:r>
            <a:r>
              <a:rPr lang="en-US" sz="1400" noProof="1" smtClean="0">
                <a:solidFill>
                  <a:srgbClr val="3C8C93"/>
                </a:solidFill>
              </a:rPr>
              <a:t>cost</a:t>
            </a:r>
            <a:r>
              <a:rPr lang="en-US" sz="1400" noProof="1" smtClean="0">
                <a:solidFill>
                  <a:srgbClr val="FF0000"/>
                </a:solidFill>
              </a:rPr>
              <a:t>, Schätzer </a:t>
            </a:r>
            <a:r>
              <a:rPr lang="en-US" sz="1400" noProof="1" smtClean="0">
                <a:solidFill>
                  <a:srgbClr val="3C8C93"/>
                </a:solidFill>
              </a:rPr>
              <a:t>h</a:t>
            </a:r>
            <a:r>
              <a:rPr lang="en-US" sz="1400" noProof="1" smtClean="0">
                <a:solidFill>
                  <a:srgbClr val="FF0000"/>
                </a:solidFill>
              </a:rPr>
              <a:t> und Graph </a:t>
            </a:r>
            <a:r>
              <a:rPr lang="en-US" sz="1400" noProof="1" smtClean="0">
                <a:solidFill>
                  <a:srgbClr val="3C8C93"/>
                </a:solidFill>
              </a:rPr>
              <a:t>(V, E)</a:t>
            </a:r>
            <a:r>
              <a:rPr lang="en-US" sz="1400" noProof="1" smtClean="0"/>
              <a:t> </a:t>
            </a:r>
          </a:p>
          <a:p>
            <a:pPr marL="0" indent="0">
              <a:buNone/>
            </a:pPr>
            <a:r>
              <a:rPr lang="en-US" sz="1400" noProof="1" smtClean="0"/>
              <a:t>   </a:t>
            </a:r>
            <a:r>
              <a:rPr lang="en-US" sz="1400" noProof="1" smtClean="0">
                <a:solidFill>
                  <a:schemeClr val="hlink"/>
                </a:solidFill>
              </a:rPr>
              <a:t>pq=&lt;&gt;:PQ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 </a:t>
            </a:r>
            <a:r>
              <a:rPr lang="de-DE" sz="1400" noProof="1" smtClean="0"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key((_,_,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,_)) = n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f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             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PQ mit Einträgen </a:t>
            </a:r>
            <a:r>
              <a:rPr lang="de-DE" sz="1400" noProof="1">
                <a:solidFill>
                  <a:srgbClr val="008000"/>
                </a:solidFill>
                <a:sym typeface="Symbol" charset="0"/>
              </a:rPr>
              <a:t>(Knoten, g-Kosten, f-Kosten, Vorgänger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) </a:t>
            </a:r>
            <a:endParaRPr lang="de-DE" sz="1400" noProof="1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expanded=∅:Set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with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1400" noProof="1" smtClean="0">
                <a:solidFill>
                  <a:schemeClr val="hlink"/>
                </a:solidFill>
              </a:rPr>
              <a:t>key(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_, _))</a:t>
            </a:r>
            <a:r>
              <a:rPr lang="en-US" sz="1400" noProof="1" smtClean="0">
                <a:solidFill>
                  <a:schemeClr val="hlink"/>
                </a:solidFill>
              </a:rPr>
              <a:t> = v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;   </a:t>
            </a:r>
            <a:r>
              <a:rPr lang="de-DE" sz="1400" noProof="1" smtClean="0">
                <a:solidFill>
                  <a:srgbClr val="FF0000"/>
                </a:solidFill>
                <a:sym typeface="Symbol" charset="0"/>
              </a:rPr>
              <a:t>// Menge expandierter Knoten</a:t>
            </a:r>
            <a:r>
              <a:rPr lang="de-DE" sz="1400" noProof="1" smtClean="0">
                <a:solidFill>
                  <a:srgbClr val="008000"/>
                </a:solidFill>
                <a:sym typeface="Symbol" charset="0"/>
              </a:rPr>
              <a:t> (Knoten, g-Kosten, Vorgänger) 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insert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((s, 0, 0+h(s), ⊥), pq) </a:t>
            </a:r>
          </a:p>
          <a:p>
            <a:pPr marL="0" indent="0">
              <a:buNone/>
            </a:pPr>
            <a:r>
              <a:rPr lang="de-DE" sz="1400" noProof="1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hlink"/>
                </a:solidFill>
                <a:sym typeface="Symbol" charset="0"/>
              </a:rPr>
              <a:t>  </a:t>
            </a:r>
            <a:r>
              <a:rPr lang="en-US" sz="1400" noProof="1" smtClean="0"/>
              <a:t>while</a:t>
            </a:r>
            <a:r>
              <a:rPr lang="en-US" sz="1400" noProof="1" smtClean="0">
                <a:solidFill>
                  <a:schemeClr val="hlink"/>
                </a:solidFill>
              </a:rPr>
              <a:t> pq ≠ </a:t>
            </a:r>
            <a:r>
              <a:rPr lang="de-DE" sz="1400" noProof="1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1400" noProof="1" smtClean="0">
                <a:sym typeface="Symbol" charset="0"/>
              </a:rPr>
              <a:t> do</a:t>
            </a:r>
            <a:endParaRPr lang="en-US" sz="1400" noProof="1" smtClean="0"/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</a:t>
            </a:r>
            <a:r>
              <a:rPr lang="en-US" sz="1400" noProof="1" smtClean="0">
                <a:solidFill>
                  <a:schemeClr val="hlink"/>
                </a:solidFill>
              </a:rPr>
              <a:t>, w) := </a:t>
            </a:r>
            <a:r>
              <a:rPr lang="en-US" sz="1400" noProof="1" smtClean="0">
                <a:solidFill>
                  <a:schemeClr val="accent2"/>
                </a:solidFill>
              </a:rPr>
              <a:t>deleteMin</a:t>
            </a:r>
            <a:r>
              <a:rPr lang="en-US" sz="1400" noProof="1" smtClean="0">
                <a:solidFill>
                  <a:schemeClr val="hlink"/>
                </a:solidFill>
              </a:rPr>
              <a:t>(pq)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333399"/>
                </a:solidFill>
              </a:rPr>
              <a:t>insert</a:t>
            </a:r>
            <a:r>
              <a:rPr lang="en-US" sz="1400" noProof="1" smtClean="0">
                <a:solidFill>
                  <a:schemeClr val="hlink"/>
                </a:solidFill>
              </a:rPr>
              <a:t>((u,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g, </a:t>
            </a:r>
            <a:r>
              <a:rPr lang="en-US" sz="1400" noProof="1" smtClean="0">
                <a:solidFill>
                  <a:schemeClr val="hlink"/>
                </a:solidFill>
              </a:rPr>
              <a:t>w), expanded)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</a:t>
            </a:r>
            <a:r>
              <a:rPr lang="en-US" sz="1400" noProof="1" smtClean="0">
                <a:solidFill>
                  <a:srgbClr val="000000"/>
                </a:solidFill>
              </a:rPr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ziel?(u) </a:t>
            </a:r>
            <a:r>
              <a:rPr lang="en-US" sz="1400" noProof="1" smtClean="0">
                <a:solidFill>
                  <a:srgbClr val="000000"/>
                </a:solidFill>
              </a:rPr>
              <a:t>then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return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>
                <a:solidFill>
                  <a:schemeClr val="accent2"/>
                </a:solidFill>
              </a:rPr>
              <a:t>path</a:t>
            </a:r>
            <a:r>
              <a:rPr lang="en-US" sz="1400" noProof="1" smtClean="0">
                <a:solidFill>
                  <a:schemeClr val="hlink"/>
                </a:solidFill>
              </a:rPr>
              <a:t>(u, expanded)  </a:t>
            </a:r>
            <a:r>
              <a:rPr lang="en-US" sz="1400" noProof="1" smtClean="0">
                <a:solidFill>
                  <a:srgbClr val="FF0000"/>
                </a:solidFill>
              </a:rPr>
              <a:t>// Ausgabe: Lösungspfad rückwärts zum Start s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foreach </a:t>
            </a:r>
            <a:r>
              <a:rPr lang="en-US" sz="1400" noProof="1" smtClean="0">
                <a:solidFill>
                  <a:schemeClr val="hlink"/>
                </a:solidFill>
              </a:rPr>
              <a:t>(u, v)∈ E </a:t>
            </a:r>
            <a:r>
              <a:rPr lang="en-US" sz="1400" noProof="1" smtClean="0">
                <a:solidFill>
                  <a:srgbClr val="000000"/>
                </a:solidFill>
              </a:rPr>
              <a:t>do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x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expanded)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und expandiert?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</a:t>
            </a:r>
            <a:r>
              <a:rPr lang="en-US" sz="1400" noProof="1" smtClean="0"/>
              <a:t>if</a:t>
            </a:r>
            <a:r>
              <a:rPr lang="en-US" sz="1400" noProof="1" smtClean="0">
                <a:solidFill>
                  <a:schemeClr val="hlink"/>
                </a:solidFill>
              </a:rPr>
              <a:t> x = ⊥</a:t>
            </a:r>
            <a:r>
              <a:rPr lang="en-US" sz="1400" noProof="1" smtClean="0">
                <a:solidFill>
                  <a:srgbClr val="000000"/>
                </a:solidFill>
              </a:rPr>
              <a:t>then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:= </a:t>
            </a:r>
            <a:r>
              <a:rPr lang="en-US" sz="1400" noProof="1" smtClean="0">
                <a:solidFill>
                  <a:srgbClr val="333399"/>
                </a:solidFill>
              </a:rPr>
              <a:t>find</a:t>
            </a:r>
            <a:r>
              <a:rPr lang="en-US" sz="1400" noProof="1" smtClean="0">
                <a:solidFill>
                  <a:schemeClr val="hlink"/>
                </a:solidFill>
              </a:rPr>
              <a:t>(v, pq)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Knoten schon gesehen aber noch nicht expandiert? </a:t>
            </a:r>
          </a:p>
          <a:p>
            <a:pPr marL="0" indent="0">
              <a:buNone/>
            </a:pPr>
            <a:r>
              <a:rPr lang="en-US" sz="1400" noProof="1">
                <a:solidFill>
                  <a:srgbClr val="FF0000"/>
                </a:solidFill>
              </a:rPr>
              <a:t> </a:t>
            </a:r>
            <a:r>
              <a:rPr lang="en-US" sz="1400" noProof="1" smtClean="0">
                <a:solidFill>
                  <a:srgbClr val="FF0000"/>
                </a:solidFill>
              </a:rPr>
              <a:t>                </a:t>
            </a:r>
            <a:r>
              <a:rPr lang="en-US" sz="1400" noProof="1" smtClean="0">
                <a:solidFill>
                  <a:srgbClr val="3C8C93"/>
                </a:solidFill>
              </a:rPr>
              <a:t>v</a:t>
            </a:r>
            <a:r>
              <a:rPr lang="en-US" sz="1400" baseline="-25000" noProof="1" smtClean="0">
                <a:solidFill>
                  <a:srgbClr val="3C8C93"/>
                </a:solidFill>
              </a:rPr>
              <a:t>g</a:t>
            </a:r>
            <a:r>
              <a:rPr lang="en-US" sz="1400" noProof="1" smtClean="0">
                <a:solidFill>
                  <a:srgbClr val="3C8C93"/>
                </a:solidFill>
              </a:rPr>
              <a:t> :=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</a:t>
            </a:r>
            <a:r>
              <a:rPr lang="de-DE" sz="1400" baseline="-25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>
                <a:solidFill>
                  <a:srgbClr val="333399"/>
                </a:solidFill>
                <a:sym typeface="Symbol" charset="0"/>
              </a:rPr>
              <a:t>cost</a:t>
            </a:r>
            <a:r>
              <a:rPr lang="de-DE" sz="14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v)</a:t>
            </a:r>
            <a:endParaRPr lang="en-US" sz="1400" baseline="-25000" noProof="1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/>
              <a:t>if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 = ⊥</a:t>
            </a:r>
            <a:r>
              <a:rPr lang="en-US" sz="1400" noProof="1" smtClean="0">
                <a:solidFill>
                  <a:schemeClr val="hlink"/>
                </a:solidFill>
              </a:rPr>
              <a:t> </a:t>
            </a:r>
            <a:r>
              <a:rPr lang="en-US" sz="1400" noProof="1" smtClean="0"/>
              <a:t>then 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rgbClr val="333399"/>
                </a:solidFill>
              </a:rPr>
              <a:t>                       insert</a:t>
            </a:r>
            <a:r>
              <a:rPr lang="en-US" sz="1400" noProof="1" smtClean="0">
                <a:solidFill>
                  <a:schemeClr val="hlink"/>
                </a:solidFill>
              </a:rPr>
              <a:t>( (v,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, v</a:t>
            </a:r>
            <a:r>
              <a:rPr lang="de-DE" sz="1400" baseline="-25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+ </a:t>
            </a:r>
            <a:r>
              <a:rPr lang="de-DE" sz="1400" noProof="1" smtClean="0">
                <a:solidFill>
                  <a:srgbClr val="333399"/>
                </a:solidFill>
                <a:sym typeface="Symbol" charset="0"/>
              </a:rPr>
              <a:t>h</a:t>
            </a: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(v), u) , pq)</a:t>
            </a:r>
            <a:endParaRPr lang="en-US" sz="1400" noProof="1" smtClean="0">
              <a:solidFill>
                <a:schemeClr val="hlink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</a:t>
            </a:r>
            <a:r>
              <a:rPr lang="en-US" sz="1400" noProof="1" smtClean="0">
                <a:solidFill>
                  <a:srgbClr val="000000"/>
                </a:solidFill>
              </a:rPr>
              <a:t>else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(v,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_, _)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&lt; 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g-old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  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noch nicht expandiertem Knoten?</a:t>
            </a:r>
            <a:endParaRPr lang="en-US" sz="1400" noProof="1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rgbClr val="000000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decreaseKey</a:t>
            </a:r>
            <a:r>
              <a:rPr lang="en-US" sz="1400" noProof="1" smtClean="0">
                <a:solidFill>
                  <a:schemeClr val="hlink"/>
                </a:solidFill>
              </a:rPr>
              <a:t>(y, pq, v</a:t>
            </a:r>
            <a:r>
              <a:rPr lang="en-US" sz="1400" baseline="-25000" noProof="1" smtClean="0">
                <a:solidFill>
                  <a:schemeClr val="hlink"/>
                </a:solidFill>
              </a:rPr>
              <a:t>g-old</a:t>
            </a:r>
            <a:r>
              <a:rPr lang="en-US" sz="1400" noProof="1" smtClean="0">
                <a:solidFill>
                  <a:schemeClr val="hlink"/>
                </a:solidFill>
              </a:rPr>
              <a:t> -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)  </a:t>
            </a:r>
            <a:r>
              <a:rPr lang="en-US" sz="1400" noProof="1" smtClean="0">
                <a:solidFill>
                  <a:srgbClr val="FF0000"/>
                </a:solidFill>
              </a:rPr>
              <a:t>// Expandiere früher und trage</a:t>
            </a:r>
            <a:endParaRPr lang="en-US" sz="1400" noProof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noProof="1" smtClean="0">
                <a:solidFill>
                  <a:schemeClr val="hlink"/>
                </a:solidFill>
              </a:rPr>
              <a:t>                                </a:t>
            </a:r>
            <a:r>
              <a:rPr lang="en-US" sz="1400" noProof="1" smtClean="0">
                <a:solidFill>
                  <a:srgbClr val="333399"/>
                </a:solidFill>
              </a:rPr>
              <a:t>parent</a:t>
            </a:r>
            <a:r>
              <a:rPr lang="en-US" sz="1400" noProof="1" smtClean="0">
                <a:solidFill>
                  <a:schemeClr val="hlink"/>
                </a:solidFill>
              </a:rPr>
              <a:t>(y) := u; </a:t>
            </a:r>
            <a:r>
              <a:rPr lang="en-US" sz="1400" noProof="1" smtClean="0">
                <a:solidFill>
                  <a:srgbClr val="333399"/>
                </a:solidFill>
              </a:rPr>
              <a:t>g</a:t>
            </a:r>
            <a:r>
              <a:rPr lang="en-US" sz="1400" noProof="1" smtClean="0">
                <a:solidFill>
                  <a:schemeClr val="hlink"/>
                </a:solidFill>
              </a:rPr>
              <a:t>(y) :=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en-US" sz="1400" noProof="1" smtClean="0">
                <a:solidFill>
                  <a:srgbClr val="FF0000"/>
                </a:solidFill>
              </a:rPr>
              <a:t>// neuen Vorgänger und neue g-Kosten ein</a:t>
            </a:r>
            <a:endParaRPr lang="de-DE" sz="1400" noProof="1" smtClean="0">
              <a:solidFill>
                <a:srgbClr val="FF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14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</a:t>
            </a:r>
            <a:r>
              <a:rPr lang="de-DE" sz="1400" noProof="1" smtClean="0">
                <a:solidFill>
                  <a:srgbClr val="000000"/>
                </a:solidFill>
                <a:sym typeface="Symbol" charset="0"/>
              </a:rPr>
              <a:t>else</a:t>
            </a:r>
            <a:r>
              <a:rPr lang="en-US" sz="1400" noProof="1" smtClean="0">
                <a:solidFill>
                  <a:srgbClr val="000000"/>
                </a:solidFill>
              </a:rPr>
              <a:t> if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US" sz="1400" baseline="-25000" noProof="1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 smtClean="0">
                <a:solidFill>
                  <a:srgbClr val="333399"/>
                </a:solidFill>
              </a:rPr>
              <a:t>cost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(u, v) &lt; g(x)</a:t>
            </a:r>
            <a:r>
              <a:rPr lang="en-US" sz="1400" noProof="1" smtClean="0">
                <a:solidFill>
                  <a:srgbClr val="000000"/>
                </a:solidFill>
              </a:rPr>
              <a:t> then               </a:t>
            </a:r>
            <a:r>
              <a:rPr lang="en-US" sz="1400" noProof="1" smtClean="0">
                <a:solidFill>
                  <a:srgbClr val="FF0000"/>
                </a:solidFill>
              </a:rPr>
              <a:t>// Günstigerer Weg zu schon expandiertem Knoten</a:t>
            </a:r>
          </a:p>
          <a:p>
            <a:pPr marL="0" indent="0">
              <a:buNone/>
            </a:pP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1400" noProof="1" smtClean="0">
                <a:solidFill>
                  <a:schemeClr val="accent2"/>
                </a:solidFill>
              </a:rPr>
              <a:t>propagate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(u v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, u</a:t>
            </a:r>
            <a:r>
              <a:rPr lang="en-US" sz="1400" baseline="-25000" noProof="1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en-US" sz="1400" noProof="1">
                <a:solidFill>
                  <a:srgbClr val="333399"/>
                </a:solidFill>
              </a:rPr>
              <a:t>cost</a:t>
            </a:r>
            <a:r>
              <a:rPr lang="en-US" sz="1400" noProof="1">
                <a:solidFill>
                  <a:schemeClr val="accent1">
                    <a:lumMod val="50000"/>
                  </a:schemeClr>
                </a:solidFill>
              </a:rPr>
              <a:t>(u, v</a:t>
            </a: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), expanded, pq, (V, E))  </a:t>
            </a:r>
            <a:r>
              <a:rPr lang="en-US" sz="1400" noProof="1" smtClean="0">
                <a:solidFill>
                  <a:srgbClr val="FF0000"/>
                </a:solidFill>
              </a:rPr>
              <a:t>// Propagiere neue Kosten für exp. Knoten</a:t>
            </a:r>
          </a:p>
          <a:p>
            <a:pPr marL="0" indent="0">
              <a:buNone/>
            </a:pPr>
            <a:r>
              <a:rPr lang="en-US" sz="1400" noProof="1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128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path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v, expanded</a:t>
            </a:r>
            <a:r>
              <a:rPr lang="en-US" sz="2000" noProof="1" smtClean="0"/>
              <a:t>):    </a:t>
            </a:r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// Konstruiere Pfad </a:t>
            </a:r>
            <a:r>
              <a:rPr lang="en-US" sz="2000" noProof="1" smtClean="0">
                <a:solidFill>
                  <a:srgbClr val="3C8C93"/>
                </a:solidFill>
              </a:rPr>
              <a:t>p</a:t>
            </a:r>
            <a:r>
              <a:rPr lang="en-US" sz="2000" noProof="1" smtClean="0">
                <a:solidFill>
                  <a:srgbClr val="FF0000"/>
                </a:solidFill>
              </a:rPr>
              <a:t> aus Menge von expandierten Knoten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 smtClean="0"/>
              <a:t>  </a:t>
            </a:r>
            <a:r>
              <a:rPr lang="en-US" sz="2000" noProof="1"/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// Einträge in expanded haben die Form </a:t>
            </a: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(Knoten, g-Kosten,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Vorgänger)</a:t>
            </a:r>
          </a:p>
          <a:p>
            <a:pPr marL="0" indent="0">
              <a:buNone/>
            </a:pPr>
            <a:r>
              <a:rPr lang="de-DE" sz="2000" noProof="1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8000"/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p= &lt;&gt;:Stack (node)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while </a:t>
            </a:r>
            <a:r>
              <a:rPr lang="de-DE" sz="2000" noProof="1" smtClean="0">
                <a:solidFill>
                  <a:srgbClr val="3C8C93"/>
                </a:solidFill>
                <a:sym typeface="Symbol" charset="0"/>
              </a:rPr>
              <a:t>true</a:t>
            </a:r>
            <a:r>
              <a:rPr lang="de-DE" sz="2000" noProof="1" smtClean="0">
                <a:solidFill>
                  <a:schemeClr val="tx2"/>
                </a:solidFill>
                <a:sym typeface="Symbol" charset="0"/>
              </a:rPr>
              <a:t> do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return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p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else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_, v) := x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push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(u, p)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        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6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Hilfsfunktionen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129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en-US" sz="2000" noProof="1" smtClean="0"/>
              <a:t>Function </a:t>
            </a:r>
            <a:r>
              <a:rPr lang="en-US" sz="2000" noProof="1" smtClean="0">
                <a:solidFill>
                  <a:schemeClr val="accent2"/>
                </a:solidFill>
              </a:rPr>
              <a:t>propagate</a:t>
            </a:r>
            <a:r>
              <a:rPr lang="en-US" sz="2000" noProof="1" smtClean="0"/>
              <a:t>(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u, v, new-g, expanded, pq, (V, E)</a:t>
            </a:r>
            <a:r>
              <a:rPr lang="en-US" sz="2000" noProof="1" smtClean="0"/>
              <a:t>)</a:t>
            </a:r>
            <a:r>
              <a:rPr lang="en-US" sz="2000" noProof="1"/>
              <a:t>:    </a:t>
            </a:r>
            <a:endParaRPr lang="en-US" sz="2000" noProof="1" smtClean="0"/>
          </a:p>
          <a:p>
            <a:pPr marL="0" indent="0">
              <a:buNone/>
            </a:pPr>
            <a:r>
              <a:rPr lang="en-US" sz="2000" noProof="1">
                <a:solidFill>
                  <a:srgbClr val="FF0000"/>
                </a:solidFill>
              </a:rPr>
              <a:t> </a:t>
            </a:r>
            <a:r>
              <a:rPr lang="en-US" sz="2000" noProof="1" smtClean="0">
                <a:solidFill>
                  <a:srgbClr val="FF0000"/>
                </a:solidFill>
              </a:rPr>
              <a:t>  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Propagieren neue Kosten g für Knoten v in die Nachfolger von v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x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:= </a:t>
            </a:r>
            <a:r>
              <a:rPr lang="de-DE" sz="2000" noProof="1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expanded)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 = ⊥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</a:t>
            </a:r>
          </a:p>
          <a:p>
            <a:pPr marL="0" indent="0">
              <a:buNone/>
            </a:pP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x := </a:t>
            </a:r>
            <a:r>
              <a:rPr lang="de-DE" sz="2000" noProof="1" smtClean="0">
                <a:solidFill>
                  <a:srgbClr val="333399"/>
                </a:solidFill>
                <a:sym typeface="Symbol" charset="0"/>
              </a:rPr>
              <a:t>find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pq) 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(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v,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old-g, 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_,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// Noch nicht expandiert!</a:t>
            </a:r>
          </a:p>
          <a:p>
            <a:pPr marL="0" indent="0">
              <a:buNone/>
            </a:pP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new-g &lt; old-g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>
                <a:solidFill>
                  <a:srgbClr val="FF0000"/>
                </a:solidFill>
              </a:rPr>
              <a:t>// Besserer Weg und damit</a:t>
            </a:r>
            <a:endParaRPr lang="de-DE" sz="2000" noProof="1" smtClean="0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rgbClr val="333399"/>
                </a:solidFill>
              </a:rPr>
              <a:t>            decreaseKey</a:t>
            </a:r>
            <a:r>
              <a:rPr lang="en-US" sz="2000" noProof="1" smtClean="0">
                <a:solidFill>
                  <a:schemeClr val="hlink"/>
                </a:solidFill>
              </a:rPr>
              <a:t>(v, pq, old-g – new-g)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neue Priorisierung</a:t>
            </a:r>
          </a:p>
          <a:p>
            <a:pPr marL="0" indent="0">
              <a:buNone/>
            </a:pPr>
            <a:r>
              <a:rPr lang="en-US" sz="2000" noProof="1" smtClean="0">
                <a:solidFill>
                  <a:schemeClr val="hlink"/>
                </a:solidFill>
              </a:rPr>
              <a:t>            </a:t>
            </a:r>
            <a:r>
              <a:rPr lang="en-US" sz="2000" noProof="1" smtClean="0">
                <a:solidFill>
                  <a:schemeClr val="accent2"/>
                </a:solidFill>
              </a:rPr>
              <a:t>g</a:t>
            </a:r>
            <a:r>
              <a:rPr lang="en-US" sz="2000" noProof="1" smtClean="0">
                <a:solidFill>
                  <a:schemeClr val="hlink"/>
                </a:solidFill>
              </a:rPr>
              <a:t>(x) := new-g; </a:t>
            </a:r>
            <a:r>
              <a:rPr lang="en-US" sz="2000" noProof="1">
                <a:solidFill>
                  <a:schemeClr val="accent2"/>
                </a:solidFill>
              </a:rPr>
              <a:t>parent</a:t>
            </a:r>
            <a:r>
              <a:rPr lang="en-US" sz="2000" noProof="1" smtClean="0">
                <a:solidFill>
                  <a:schemeClr val="hlink"/>
                </a:solidFill>
              </a:rPr>
              <a:t>(x) </a:t>
            </a:r>
            <a:r>
              <a:rPr lang="en-US" sz="2000" noProof="1">
                <a:solidFill>
                  <a:schemeClr val="hlink"/>
                </a:solidFill>
              </a:rPr>
              <a:t>:= </a:t>
            </a:r>
            <a:r>
              <a:rPr lang="en-US" sz="2000" noProof="1" smtClean="0">
                <a:solidFill>
                  <a:schemeClr val="hlink"/>
                </a:solidFill>
              </a:rPr>
              <a:t>u             </a:t>
            </a:r>
            <a:r>
              <a:rPr lang="en-US" sz="2000" noProof="1" smtClean="0">
                <a:solidFill>
                  <a:srgbClr val="FF0000"/>
                </a:solidFill>
              </a:rPr>
              <a:t>// neues g und neuer Vorgänger</a:t>
            </a: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else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(v, old-g, _) := x                         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/</a:t>
            </a:r>
            <a:r>
              <a:rPr lang="de-DE" sz="2000" noProof="1">
                <a:solidFill>
                  <a:srgbClr val="FF0000"/>
                </a:solidFill>
                <a:sym typeface="Symbol" charset="0"/>
              </a:rPr>
              <a:t>/ </a:t>
            </a:r>
            <a:r>
              <a:rPr lang="de-DE" sz="2000" noProof="1" smtClean="0">
                <a:solidFill>
                  <a:srgbClr val="FF0000"/>
                </a:solidFill>
                <a:sym typeface="Symbol" charset="0"/>
              </a:rPr>
              <a:t>Schon expandiert!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       </a:t>
            </a:r>
            <a:r>
              <a:rPr lang="de-DE" sz="2000" noProof="1" smtClean="0">
                <a:sym typeface="Symbol" charset="0"/>
              </a:rPr>
              <a:t>if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new-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&lt; old-</a:t>
            </a:r>
            <a:r>
              <a:rPr lang="de-DE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 </a:t>
            </a:r>
            <a:r>
              <a:rPr lang="de-DE" sz="2000" noProof="1" smtClean="0">
                <a:solidFill>
                  <a:srgbClr val="000000"/>
                </a:solidFill>
                <a:sym typeface="Symbol" charset="0"/>
              </a:rPr>
              <a:t>then                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Besserer Weg und damit</a:t>
            </a:r>
            <a:endParaRPr lang="de-DE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rgbClr val="333399"/>
                </a:solidFill>
              </a:rPr>
              <a:t> </a:t>
            </a:r>
            <a:r>
              <a:rPr lang="en-US" sz="2000" noProof="1" smtClean="0">
                <a:solidFill>
                  <a:srgbClr val="333399"/>
                </a:solidFill>
              </a:rPr>
              <a:t>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g</a:t>
            </a:r>
            <a:r>
              <a:rPr lang="en-US" sz="2000" noProof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:= 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new-g</a:t>
            </a:r>
            <a:r>
              <a:rPr lang="de-DE" sz="2000" noProof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; </a:t>
            </a:r>
            <a:r>
              <a:rPr lang="en-US" sz="2000" noProof="1" smtClean="0">
                <a:solidFill>
                  <a:srgbClr val="333399"/>
                </a:solidFill>
              </a:rPr>
              <a:t>parent</a:t>
            </a: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(x) := u             </a:t>
            </a:r>
            <a:r>
              <a:rPr lang="en-US" sz="2000" noProof="1" smtClean="0">
                <a:solidFill>
                  <a:srgbClr val="FF0000"/>
                </a:solidFill>
              </a:rPr>
              <a:t>/</a:t>
            </a:r>
            <a:r>
              <a:rPr lang="en-US" sz="2000" noProof="1">
                <a:solidFill>
                  <a:srgbClr val="FF0000"/>
                </a:solidFill>
              </a:rPr>
              <a:t>/ </a:t>
            </a:r>
            <a:r>
              <a:rPr lang="en-US" sz="2000" noProof="1" smtClean="0">
                <a:solidFill>
                  <a:srgbClr val="FF0000"/>
                </a:solidFill>
              </a:rPr>
              <a:t>neues </a:t>
            </a:r>
            <a:r>
              <a:rPr lang="en-US" sz="2000" noProof="1">
                <a:solidFill>
                  <a:srgbClr val="FF0000"/>
                </a:solidFill>
              </a:rPr>
              <a:t>g und neuer Vorgänger</a:t>
            </a:r>
            <a:endParaRPr lang="en-US" sz="2000" noProof="1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noProof="1" smtClean="0">
                <a:sym typeface="Symbol" charset="0"/>
              </a:rPr>
              <a:t>            foreach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∈ E </a:t>
            </a:r>
            <a:r>
              <a:rPr lang="en-US" sz="2000" noProof="1" smtClean="0">
                <a:solidFill>
                  <a:srgbClr val="000000"/>
                </a:solidFill>
                <a:sym typeface="Symbol" charset="0"/>
              </a:rPr>
              <a:t>do                          </a:t>
            </a:r>
            <a:r>
              <a:rPr lang="en-US" sz="2000" noProof="1">
                <a:solidFill>
                  <a:srgbClr val="FF0000"/>
                </a:solidFill>
              </a:rPr>
              <a:t>// </a:t>
            </a:r>
            <a:r>
              <a:rPr lang="en-US" sz="2000" noProof="1" smtClean="0">
                <a:solidFill>
                  <a:srgbClr val="FF0000"/>
                </a:solidFill>
              </a:rPr>
              <a:t>weiter propagieren</a:t>
            </a:r>
            <a:endParaRPr lang="en-US" sz="2000" noProof="1">
              <a:solidFill>
                <a:srgbClr val="000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                  </a:t>
            </a:r>
            <a:r>
              <a:rPr lang="en-US" sz="2000" noProof="1">
                <a:solidFill>
                  <a:schemeClr val="accent2"/>
                </a:solidFill>
                <a:sym typeface="Symbol" charset="0"/>
              </a:rPr>
              <a:t>propagate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w, new-g 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+ cost(v, </a:t>
            </a:r>
            <a:r>
              <a:rPr lang="en-US" sz="2000" noProof="1" smtClean="0">
                <a:solidFill>
                  <a:schemeClr val="hlink"/>
                </a:solidFill>
                <a:sym typeface="Symbol" charset="0"/>
              </a:rPr>
              <a:t>w)</a:t>
            </a:r>
            <a:r>
              <a:rPr lang="en-US" sz="2000" noProof="1">
                <a:solidFill>
                  <a:schemeClr val="hlink"/>
                </a:solidFill>
                <a:sym typeface="Symbol" charset="0"/>
              </a:rPr>
              <a:t>, expanded, pq, (V, E))</a:t>
            </a:r>
            <a:endParaRPr lang="de-DE" sz="2000" noProof="1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endParaRPr lang="de-DE" sz="2000" noProof="1" smtClean="0">
              <a:solidFill>
                <a:srgbClr val="008000"/>
              </a:solidFill>
              <a:sym typeface="Symbol" charset="0"/>
            </a:endParaRPr>
          </a:p>
          <a:p>
            <a:pPr marL="0" indent="0">
              <a:buNone/>
            </a:pPr>
            <a:r>
              <a:rPr lang="en-US" sz="2000" noProof="1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6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0A73C-B622-B64B-99DD-0D057F2BA5CE}" type="slidenum">
              <a:rPr lang="de-DE"/>
              <a:pPr/>
              <a:t>13</a:t>
            </a:fld>
            <a:endParaRPr lang="de-DE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Graphrepräsentationen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Sequenz von Kanten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Adjazenzfeld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Adjazenzmatrix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Adjazenzliste + Hashtabelle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Implizite Repräsentationen</a:t>
            </a:r>
          </a:p>
          <a:p>
            <a:pPr marL="609600" indent="-609600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/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sz="2400" dirty="0" smtClean="0"/>
              <a:t>ein Graph mit positiven Kantenkosten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h*</a:t>
            </a:r>
            <a:r>
              <a:rPr lang="de-DE" sz="2400" dirty="0" smtClean="0"/>
              <a:t> eine Funktion, die die tatsächlichen Kosten von jedem Knoten 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 ∈ V </a:t>
            </a:r>
            <a:r>
              <a:rPr lang="de-DE" sz="2400" dirty="0" smtClean="0"/>
              <a:t>zum Ziel </a:t>
            </a:r>
            <a:r>
              <a:rPr lang="de-DE" sz="2400" dirty="0" smtClean="0">
                <a:solidFill>
                  <a:srgbClr val="3C8C93"/>
                </a:solidFill>
              </a:rPr>
              <a:t>v ∈ V</a:t>
            </a:r>
            <a:r>
              <a:rPr lang="de-DE" sz="2400" dirty="0" smtClean="0"/>
              <a:t> bestimmt (also: </a:t>
            </a:r>
            <a:r>
              <a:rPr lang="de-DE" sz="2400" dirty="0" smtClean="0">
                <a:solidFill>
                  <a:srgbClr val="3C8C93"/>
                </a:solidFill>
              </a:rPr>
              <a:t>ziel?(v) = </a:t>
            </a:r>
            <a:r>
              <a:rPr lang="de-DE" sz="2400" dirty="0" err="1" smtClean="0">
                <a:solidFill>
                  <a:srgbClr val="3C8C93"/>
                </a:solidFill>
              </a:rPr>
              <a:t>true</a:t>
            </a:r>
            <a:r>
              <a:rPr lang="de-DE" sz="2400" dirty="0" smtClean="0"/>
              <a:t>).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Definition: </a:t>
            </a:r>
            <a:r>
              <a:rPr lang="de-DE" sz="2400" dirty="0" smtClean="0"/>
              <a:t>Ein Schätzer </a:t>
            </a:r>
            <a:r>
              <a:rPr lang="de-DE" sz="2400" dirty="0" smtClean="0">
                <a:solidFill>
                  <a:srgbClr val="3C8C93"/>
                </a:solidFill>
              </a:rPr>
              <a:t>h</a:t>
            </a:r>
            <a:r>
              <a:rPr lang="de-DE" sz="2400" dirty="0" smtClean="0"/>
              <a:t> heißt </a:t>
            </a:r>
            <a:r>
              <a:rPr lang="de-DE" sz="2400" dirty="0" smtClean="0">
                <a:solidFill>
                  <a:srgbClr val="FF0000"/>
                </a:solidFill>
              </a:rPr>
              <a:t>zulässig</a:t>
            </a:r>
            <a:r>
              <a:rPr lang="de-DE" sz="2400" dirty="0" smtClean="0"/>
              <a:t>, wenn für alle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3C8C93"/>
                </a:solidFill>
              </a:rPr>
              <a:t>v ∈ V </a:t>
            </a:r>
            <a:r>
              <a:rPr lang="de-DE" sz="2400" dirty="0" smtClean="0"/>
              <a:t>gilt, dass </a:t>
            </a:r>
            <a:r>
              <a:rPr lang="de-DE" sz="2400" dirty="0" smtClean="0">
                <a:solidFill>
                  <a:srgbClr val="3C8C93"/>
                </a:solidFill>
              </a:rPr>
              <a:t>h(v) ≤ h*(v)</a:t>
            </a:r>
            <a:r>
              <a:rPr lang="de-DE" sz="2400" dirty="0" smtClean="0"/>
              <a:t>, wobei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h*(v)</a:t>
            </a:r>
            <a:r>
              <a:rPr lang="de-DE" sz="2400" dirty="0" smtClean="0"/>
              <a:t> die optimale Schätzfunktion darstellt, die die tatsächlichen Kosten </a:t>
            </a:r>
            <a:br>
              <a:rPr lang="de-DE" sz="2400" dirty="0" smtClean="0"/>
            </a:br>
            <a:r>
              <a:rPr lang="de-DE" sz="2400" dirty="0" smtClean="0"/>
              <a:t>genau einschätzt.</a:t>
            </a:r>
            <a:endParaRPr lang="de-DE" sz="2400" dirty="0"/>
          </a:p>
          <a:p>
            <a:pPr marL="0" indent="0">
              <a:buNone/>
            </a:pPr>
            <a:endParaRPr lang="de-DE" sz="2400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333399"/>
                </a:solidFill>
              </a:rPr>
              <a:t>Behauptung: </a:t>
            </a:r>
            <a:r>
              <a:rPr lang="de-DE" sz="2400" dirty="0" smtClean="0"/>
              <a:t>A* findet die optimale Lösung, wenn h zulässig ist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chemeClr val="accent2"/>
                </a:solidFill>
              </a:rPr>
              <a:t>Beweis:</a:t>
            </a:r>
            <a:r>
              <a:rPr lang="de-DE" sz="2400" dirty="0" smtClean="0"/>
              <a:t> (siehe Tafel)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9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de-DE" dirty="0" smtClean="0"/>
              <a:t>Im schlimmsten Fall wie Dijkstra-Algorithmus:</a:t>
            </a:r>
          </a:p>
          <a:p>
            <a:pPr lvl="1"/>
            <a:r>
              <a:rPr lang="de-DE" dirty="0">
                <a:solidFill>
                  <a:srgbClr val="3C8C93"/>
                </a:solidFill>
              </a:rPr>
              <a:t>h(</a:t>
            </a:r>
            <a:r>
              <a:rPr lang="de-DE" dirty="0" err="1">
                <a:solidFill>
                  <a:srgbClr val="3C8C93"/>
                </a:solidFill>
              </a:rPr>
              <a:t>n</a:t>
            </a:r>
            <a:r>
              <a:rPr lang="de-DE" dirty="0">
                <a:solidFill>
                  <a:srgbClr val="3C8C93"/>
                </a:solidFill>
              </a:rPr>
              <a:t>) = 0 </a:t>
            </a:r>
            <a:r>
              <a:rPr lang="de-DE" dirty="0"/>
              <a:t>für alle Knoten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endParaRPr lang="de-DE" dirty="0">
              <a:solidFill>
                <a:srgbClr val="3C8C93"/>
              </a:solidFill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Zielknoten hat höchste minimale Kosten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(dann werden die minimalen Kosten </a:t>
            </a:r>
            <a:r>
              <a:rPr lang="de-DE" dirty="0" err="1" smtClean="0">
                <a:solidFill>
                  <a:srgbClr val="000000"/>
                </a:solidFill>
              </a:rPr>
              <a:t>g</a:t>
            </a:r>
            <a:r>
              <a:rPr lang="de-DE" dirty="0" smtClean="0">
                <a:solidFill>
                  <a:srgbClr val="000000"/>
                </a:solidFill>
              </a:rPr>
              <a:t> zu allen anderen Knoten ebenfalls ermittelt)</a:t>
            </a:r>
          </a:p>
          <a:p>
            <a:r>
              <a:rPr lang="de-DE" dirty="0" smtClean="0"/>
              <a:t>Aber: Je </a:t>
            </a:r>
            <a:r>
              <a:rPr lang="de-DE" dirty="0"/>
              <a:t>besser der </a:t>
            </a:r>
            <a:r>
              <a:rPr lang="de-DE" dirty="0" smtClean="0"/>
              <a:t>Schätzer, </a:t>
            </a:r>
            <a:r>
              <a:rPr lang="de-DE" dirty="0"/>
              <a:t>desto besser das Verhalten</a:t>
            </a:r>
          </a:p>
          <a:p>
            <a:pPr lvl="1"/>
            <a:r>
              <a:rPr lang="de-DE" dirty="0"/>
              <a:t>Bei optimalem Schätzer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h*</a:t>
            </a:r>
            <a:r>
              <a:rPr lang="de-DE" dirty="0"/>
              <a:t> Verhalten linear </a:t>
            </a:r>
            <a:r>
              <a:rPr lang="de-DE" dirty="0" smtClean="0"/>
              <a:t>zur Länge des Lösungspfades (durch </a:t>
            </a:r>
            <a:r>
              <a:rPr lang="de-DE" dirty="0" smtClean="0">
                <a:solidFill>
                  <a:srgbClr val="3C8C93"/>
                </a:solidFill>
              </a:rPr>
              <a:t>h*</a:t>
            </a:r>
            <a:r>
              <a:rPr lang="de-DE" dirty="0" smtClean="0"/>
              <a:t> ist der </a:t>
            </a:r>
            <a:r>
              <a:rPr lang="de-DE" dirty="0"/>
              <a:t>Name A</a:t>
            </a:r>
            <a:r>
              <a:rPr lang="de-DE" dirty="0" smtClean="0"/>
              <a:t>* motiviert)</a:t>
            </a:r>
            <a:endParaRPr lang="de-DE" dirty="0"/>
          </a:p>
          <a:p>
            <a:r>
              <a:rPr lang="de-DE" dirty="0" smtClean="0"/>
              <a:t>Schätzer </a:t>
            </a:r>
            <a:r>
              <a:rPr lang="de-DE" dirty="0" smtClean="0">
                <a:solidFill>
                  <a:srgbClr val="3C8C93"/>
                </a:solidFill>
              </a:rPr>
              <a:t>h</a:t>
            </a:r>
            <a:r>
              <a:rPr lang="de-DE" dirty="0" smtClean="0"/>
              <a:t> ist nicht immer einfach zu bestimmen</a:t>
            </a:r>
          </a:p>
          <a:p>
            <a:pPr lvl="1"/>
            <a:r>
              <a:rPr lang="de-DE" dirty="0" smtClean="0"/>
              <a:t>All-Pairs-</a:t>
            </a:r>
            <a:r>
              <a:rPr lang="de-DE" dirty="0" err="1" smtClean="0"/>
              <a:t>Shortest</a:t>
            </a:r>
            <a:r>
              <a:rPr lang="de-DE" dirty="0" smtClean="0"/>
              <a:t>-</a:t>
            </a:r>
            <a:r>
              <a:rPr lang="de-DE" dirty="0" err="1" smtClean="0"/>
              <a:t>Paths</a:t>
            </a:r>
            <a:r>
              <a:rPr lang="de-DE" dirty="0" smtClean="0"/>
              <a:t> (offline)</a:t>
            </a:r>
          </a:p>
          <a:p>
            <a:r>
              <a:rPr lang="de-DE" dirty="0" smtClean="0"/>
              <a:t>Kantenkosten müssen positiv sein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68E2-5FE9-0347-94D3-B821D6A7286F}" type="slidenum">
              <a:rPr lang="de-DE"/>
              <a:pPr/>
              <a:t>132</a:t>
            </a:fld>
            <a:endParaRPr lang="de-DE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-Ford Algorithmus</a:t>
            </a:r>
            <a:endParaRPr lang="de-DE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507288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Nächster Schritt:</a:t>
            </a:r>
            <a:r>
              <a:rPr lang="de-DE" sz="2800" dirty="0"/>
              <a:t> Kürzeste Wege für beliebige Graphen mit </a:t>
            </a:r>
            <a:r>
              <a:rPr lang="de-DE" sz="2800" dirty="0">
                <a:solidFill>
                  <a:srgbClr val="FF0000"/>
                </a:solidFill>
              </a:rPr>
              <a:t>beliebigen </a:t>
            </a:r>
            <a:r>
              <a:rPr lang="de-DE" sz="2800" dirty="0" smtClean="0"/>
              <a:t>Kantenkosten (aber noch SSSP).</a:t>
            </a: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besuche Knoten eines kürzesten Weges in richtiger Reihenfolge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</a:pPr>
            <a:r>
              <a:rPr lang="de-DE" sz="2800" dirty="0"/>
              <a:t>Dijkstra </a:t>
            </a:r>
            <a:r>
              <a:rPr lang="de-DE" sz="2800" dirty="0" err="1"/>
              <a:t>Algo</a:t>
            </a:r>
            <a:r>
              <a:rPr lang="de-DE" sz="2800" dirty="0"/>
              <a:t> </a:t>
            </a:r>
            <a:r>
              <a:rPr lang="de-DE" sz="2800" dirty="0" smtClean="0"/>
              <a:t>kann </a:t>
            </a:r>
            <a:r>
              <a:rPr lang="de-DE" sz="2800" dirty="0"/>
              <a:t>nicht </a:t>
            </a:r>
            <a:r>
              <a:rPr lang="de-DE" sz="2800" dirty="0" smtClean="0"/>
              <a:t>verwendet </a:t>
            </a:r>
            <a:r>
              <a:rPr lang="de-DE" sz="2800" dirty="0"/>
              <a:t>werden, da </a:t>
            </a:r>
            <a:r>
              <a:rPr lang="de-DE" sz="2800" dirty="0" smtClean="0"/>
              <a:t>im </a:t>
            </a:r>
            <a:r>
              <a:rPr lang="de-DE" sz="2800" dirty="0"/>
              <a:t>Allgemeinen nicht mehr </a:t>
            </a:r>
            <a:r>
              <a:rPr lang="de-DE" sz="2800" dirty="0" smtClean="0"/>
              <a:t>die Knoten </a:t>
            </a:r>
            <a:r>
              <a:rPr lang="de-DE" sz="2800" dirty="0"/>
              <a:t>in der Reihenfolge ihrer Distanz zu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</a:t>
            </a:r>
            <a:r>
              <a:rPr lang="de-DE" sz="2800" dirty="0" smtClean="0"/>
              <a:t>besucht werden</a:t>
            </a:r>
            <a:endParaRPr lang="de-DE" sz="2800" dirty="0"/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1187450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27003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4211638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4967" name="Oval 7"/>
          <p:cNvSpPr>
            <a:spLocks noChangeArrowheads="1"/>
          </p:cNvSpPr>
          <p:nvPr/>
        </p:nvSpPr>
        <p:spPr bwMode="auto">
          <a:xfrm>
            <a:off x="5724525" y="3745831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4968" name="Oval 8"/>
          <p:cNvSpPr>
            <a:spLocks noChangeArrowheads="1"/>
          </p:cNvSpPr>
          <p:nvPr/>
        </p:nvSpPr>
        <p:spPr bwMode="auto">
          <a:xfrm>
            <a:off x="7237413" y="374583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755650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7885113" y="374583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16922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2" name="Line 12"/>
          <p:cNvSpPr>
            <a:spLocks noChangeShapeType="1"/>
          </p:cNvSpPr>
          <p:nvPr/>
        </p:nvSpPr>
        <p:spPr bwMode="auto">
          <a:xfrm>
            <a:off x="3203575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3" name="Line 13"/>
          <p:cNvSpPr>
            <a:spLocks noChangeShapeType="1"/>
          </p:cNvSpPr>
          <p:nvPr/>
        </p:nvSpPr>
        <p:spPr bwMode="auto">
          <a:xfrm>
            <a:off x="4716463" y="3961731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>
            <a:off x="6229350" y="3961731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4975" name="Text Box 15"/>
          <p:cNvSpPr txBox="1">
            <a:spLocks noChangeArrowheads="1"/>
          </p:cNvSpPr>
          <p:nvPr/>
        </p:nvSpPr>
        <p:spPr bwMode="auto">
          <a:xfrm>
            <a:off x="4716463" y="345849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2" name="Rechteck 1"/>
          <p:cNvSpPr/>
          <p:nvPr/>
        </p:nvSpPr>
        <p:spPr>
          <a:xfrm>
            <a:off x="248376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R. E.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On a Routing Problem. In: Quarterly of Applied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. 16(1</a:t>
            </a:r>
            <a:r>
              <a:rPr lang="de-DE" sz="1200" dirty="0" smtClean="0">
                <a:solidFill>
                  <a:srgbClr val="0000FF"/>
                </a:solidFill>
              </a:rPr>
              <a:t>). </a:t>
            </a:r>
            <a:r>
              <a:rPr lang="de-DE" sz="1200" dirty="0">
                <a:solidFill>
                  <a:srgbClr val="0000FF"/>
                </a:solidFill>
              </a:rPr>
              <a:t>Brown University, S. 87-</a:t>
            </a:r>
            <a:r>
              <a:rPr lang="de-DE" sz="1200" dirty="0" smtClean="0">
                <a:solidFill>
                  <a:srgbClr val="0000FF"/>
                </a:solidFill>
              </a:rPr>
              <a:t>90, </a:t>
            </a:r>
            <a:r>
              <a:rPr lang="de-DE" sz="1200" b="1" dirty="0">
                <a:solidFill>
                  <a:srgbClr val="FF0000"/>
                </a:solidFill>
              </a:rPr>
              <a:t>1958</a:t>
            </a:r>
          </a:p>
        </p:txBody>
      </p:sp>
    </p:spTree>
    <p:extLst>
      <p:ext uri="{BB962C8B-B14F-4D97-AF65-F5344CB8AC3E}">
        <p14:creationId xmlns:p14="http://schemas.microsoft.com/office/powerpoint/2010/main" val="11199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DDA8-730E-564B-B037-1BABBA734453}" type="slidenum">
              <a:rPr lang="de-DE"/>
              <a:pPr/>
              <a:t>133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 für Problem mit Dijkstra Algo:</a:t>
            </a: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/>
              <a:t>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hat falschen Distanzwert!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33997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>
            <a:off x="3995738" y="18981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>
            <a:off x="3924300" y="3337967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5508625" y="2618829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>
            <a:off x="2771775" y="3050629"/>
            <a:ext cx="11525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 flipV="1">
            <a:off x="2771775" y="2187029"/>
            <a:ext cx="12239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Line 10"/>
          <p:cNvSpPr>
            <a:spLocks noChangeShapeType="1"/>
          </p:cNvSpPr>
          <p:nvPr/>
        </p:nvSpPr>
        <p:spPr bwMode="auto">
          <a:xfrm flipV="1">
            <a:off x="4429125" y="2979192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 flipV="1">
            <a:off x="4500563" y="2187029"/>
            <a:ext cx="10795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3113088" y="33586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5076825" y="32665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-4</a:t>
            </a:r>
          </a:p>
        </p:txBody>
      </p:sp>
      <p:sp>
        <p:nvSpPr>
          <p:cNvPr id="421902" name="Text Box 14"/>
          <p:cNvSpPr txBox="1">
            <a:spLocks noChangeArrowheads="1"/>
          </p:cNvSpPr>
          <p:nvPr/>
        </p:nvSpPr>
        <p:spPr bwMode="auto">
          <a:xfrm>
            <a:off x="5003800" y="197112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1903" name="Text Box 15"/>
          <p:cNvSpPr txBox="1">
            <a:spLocks noChangeArrowheads="1"/>
          </p:cNvSpPr>
          <p:nvPr/>
        </p:nvSpPr>
        <p:spPr bwMode="auto">
          <a:xfrm>
            <a:off x="3205163" y="19711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2844800" y="2834729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Text Box 17"/>
          <p:cNvSpPr txBox="1">
            <a:spLocks noChangeArrowheads="1"/>
          </p:cNvSpPr>
          <p:nvPr/>
        </p:nvSpPr>
        <p:spPr bwMode="auto">
          <a:xfrm>
            <a:off x="4121150" y="24950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1906" name="Text Box 18"/>
          <p:cNvSpPr txBox="1">
            <a:spLocks noChangeArrowheads="1"/>
          </p:cNvSpPr>
          <p:nvPr/>
        </p:nvSpPr>
        <p:spPr bwMode="auto">
          <a:xfrm>
            <a:off x="5580063" y="269128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4067175" y="19450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1908" name="Text Box 20"/>
          <p:cNvSpPr txBox="1">
            <a:spLocks noChangeArrowheads="1"/>
          </p:cNvSpPr>
          <p:nvPr/>
        </p:nvSpPr>
        <p:spPr bwMode="auto">
          <a:xfrm>
            <a:off x="3995738" y="33733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4067175" y="193132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5580063" y="2702248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479925" y="155679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21912" name="Freeform 24"/>
          <p:cNvSpPr>
            <a:spLocks/>
          </p:cNvSpPr>
          <p:nvPr/>
        </p:nvSpPr>
        <p:spPr bwMode="auto">
          <a:xfrm>
            <a:off x="2627313" y="1825079"/>
            <a:ext cx="3948112" cy="2293938"/>
          </a:xfrm>
          <a:custGeom>
            <a:avLst/>
            <a:gdLst>
              <a:gd name="T0" fmla="*/ 0 w 2487"/>
              <a:gd name="T1" fmla="*/ 908 h 1445"/>
              <a:gd name="T2" fmla="*/ 953 w 2487"/>
              <a:gd name="T3" fmla="*/ 1407 h 1445"/>
              <a:gd name="T4" fmla="*/ 2404 w 2487"/>
              <a:gd name="T5" fmla="*/ 681 h 1445"/>
              <a:gd name="T6" fmla="*/ 1452 w 2487"/>
              <a:gd name="T7" fmla="*/ 0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7" h="1445">
                <a:moveTo>
                  <a:pt x="0" y="908"/>
                </a:moveTo>
                <a:cubicBezTo>
                  <a:pt x="276" y="1176"/>
                  <a:pt x="552" y="1445"/>
                  <a:pt x="953" y="1407"/>
                </a:cubicBezTo>
                <a:cubicBezTo>
                  <a:pt x="1354" y="1369"/>
                  <a:pt x="2321" y="916"/>
                  <a:pt x="2404" y="681"/>
                </a:cubicBezTo>
                <a:cubicBezTo>
                  <a:pt x="2487" y="446"/>
                  <a:pt x="1969" y="223"/>
                  <a:pt x="1452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4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1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21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1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66FF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21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06" grpId="0"/>
      <p:bldP spid="421906" grpId="1"/>
      <p:bldP spid="421907" grpId="0"/>
      <p:bldP spid="421907" grpId="1"/>
      <p:bldP spid="421908" grpId="0"/>
      <p:bldP spid="421909" grpId="0"/>
      <p:bldP spid="421910" grpId="0"/>
      <p:bldP spid="4219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44F48-D681-5744-8D8B-73D96686BDD4}" type="slidenum">
              <a:rPr lang="de-DE"/>
              <a:pPr/>
              <a:t>134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 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zu</a:t>
            </a:r>
            <a:r>
              <a:rPr lang="de-DE" dirty="0">
                <a:solidFill>
                  <a:schemeClr val="hlink"/>
                </a:solidFill>
              </a:rPr>
              <a:t> s </a:t>
            </a:r>
            <a:r>
              <a:rPr lang="de-DE" dirty="0"/>
              <a:t>gibt es </a:t>
            </a:r>
            <a:r>
              <a:rPr lang="de-DE" dirty="0">
                <a:solidFill>
                  <a:srgbClr val="FF0000"/>
                </a:solidFill>
              </a:rPr>
              <a:t>einfachen</a:t>
            </a:r>
            <a:r>
              <a:rPr lang="de-DE" dirty="0"/>
              <a:t> Weg (ohne Kreis!)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Kosten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 smtClean="0">
                <a:solidFill>
                  <a:schemeClr val="hlink"/>
                </a:solidFill>
              </a:rPr>
              <a:t>≥0</a:t>
            </a:r>
            <a:r>
              <a:rPr lang="de-DE" dirty="0"/>
              <a:t>: Kreisentfernung erhöht nicht die Kosten</a:t>
            </a:r>
          </a:p>
          <a:p>
            <a:pPr>
              <a:lnSpc>
                <a:spcPct val="90000"/>
              </a:lnSpc>
            </a:pPr>
            <a:r>
              <a:rPr lang="de-DE" dirty="0"/>
              <a:t>Weg mit Kreis mit Kantenkosten </a:t>
            </a:r>
            <a:r>
              <a:rPr lang="de-DE" dirty="0">
                <a:solidFill>
                  <a:schemeClr val="hlink"/>
                </a:solidFill>
              </a:rPr>
              <a:t>&lt;0</a:t>
            </a:r>
            <a:r>
              <a:rPr lang="de-DE" dirty="0"/>
              <a:t>: Distanz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ist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455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B6C0-9A6A-2B4C-B839-38D0C2DD9A18}" type="slidenum">
              <a:rPr lang="de-DE"/>
              <a:pPr/>
              <a:t>135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Folgerung: </a:t>
            </a:r>
            <a:r>
              <a:rPr lang="de-DE" dirty="0" smtClean="0"/>
              <a:t>(für Graph </a:t>
            </a:r>
            <a:r>
              <a:rPr lang="de-DE" dirty="0"/>
              <a:t>mit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Knoten)    </a:t>
            </a:r>
            <a:br>
              <a:rPr lang="de-DE" dirty="0"/>
            </a:br>
            <a:r>
              <a:rPr lang="de-DE" dirty="0"/>
              <a:t>Für jeden Knoten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mit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s,v</a:t>
            </a:r>
            <a:r>
              <a:rPr lang="de-DE" dirty="0">
                <a:solidFill>
                  <a:schemeClr val="hlink"/>
                </a:solidFill>
              </a:rPr>
              <a:t>)&gt; </a:t>
            </a:r>
            <a:r>
              <a:rPr lang="de-DE" dirty="0" smtClean="0">
                <a:solidFill>
                  <a:schemeClr val="hlink"/>
                </a:solidFill>
              </a:rPr>
              <a:t>-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dirty="0" smtClean="0"/>
              <a:t> </a:t>
            </a:r>
            <a:r>
              <a:rPr lang="de-DE" dirty="0"/>
              <a:t>gibt es kürzesten Weg der </a:t>
            </a:r>
            <a:r>
              <a:rPr lang="de-DE" dirty="0" smtClean="0"/>
              <a:t>Länge (Anzahl Kanten!) </a:t>
            </a:r>
            <a:r>
              <a:rPr lang="de-DE" dirty="0">
                <a:solidFill>
                  <a:schemeClr val="hlink"/>
                </a:solidFill>
              </a:rPr>
              <a:t>&lt;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zu 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Durchlaufe </a:t>
            </a:r>
            <a:r>
              <a:rPr lang="de-DE" dirty="0">
                <a:solidFill>
                  <a:schemeClr val="hlink"/>
                </a:solidFill>
              </a:rPr>
              <a:t>(n-1)-</a:t>
            </a:r>
            <a:r>
              <a:rPr lang="de-DE" dirty="0"/>
              <a:t>mal </a:t>
            </a:r>
            <a:r>
              <a:rPr lang="de-DE" dirty="0">
                <a:solidFill>
                  <a:srgbClr val="FF0000"/>
                </a:solidFill>
              </a:rPr>
              <a:t>sämtliche Kanten</a:t>
            </a:r>
            <a:r>
              <a:rPr lang="de-DE" dirty="0"/>
              <a:t> in Graph und aktualisiere Distanz. Dann alle </a:t>
            </a:r>
            <a:r>
              <a:rPr lang="de-DE" dirty="0" smtClean="0"/>
              <a:t>kürzesten </a:t>
            </a:r>
            <a:r>
              <a:rPr lang="de-DE" dirty="0"/>
              <a:t>Wege berücksichtigt.</a:t>
            </a:r>
          </a:p>
        </p:txBody>
      </p:sp>
      <p:sp>
        <p:nvSpPr>
          <p:cNvPr id="427012" name="Oval 4"/>
          <p:cNvSpPr>
            <a:spLocks noChangeArrowheads="1"/>
          </p:cNvSpPr>
          <p:nvPr/>
        </p:nvSpPr>
        <p:spPr bwMode="auto">
          <a:xfrm>
            <a:off x="1258888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27717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4283075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427015" name="Oval 7"/>
          <p:cNvSpPr>
            <a:spLocks noChangeArrowheads="1"/>
          </p:cNvSpPr>
          <p:nvPr/>
        </p:nvSpPr>
        <p:spPr bwMode="auto">
          <a:xfrm>
            <a:off x="5795963" y="4653136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427016" name="Oval 8"/>
          <p:cNvSpPr>
            <a:spLocks noChangeArrowheads="1"/>
          </p:cNvSpPr>
          <p:nvPr/>
        </p:nvSpPr>
        <p:spPr bwMode="auto">
          <a:xfrm>
            <a:off x="7308850" y="4653136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827088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7956550" y="465313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427019" name="Line 11"/>
          <p:cNvSpPr>
            <a:spLocks noChangeShapeType="1"/>
          </p:cNvSpPr>
          <p:nvPr/>
        </p:nvSpPr>
        <p:spPr bwMode="auto">
          <a:xfrm>
            <a:off x="17637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0" name="Line 12"/>
          <p:cNvSpPr>
            <a:spLocks noChangeShapeType="1"/>
          </p:cNvSpPr>
          <p:nvPr/>
        </p:nvSpPr>
        <p:spPr bwMode="auto">
          <a:xfrm>
            <a:off x="3275013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4787900" y="4869036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6300788" y="4869036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4" name="Text Box 16"/>
          <p:cNvSpPr txBox="1">
            <a:spLocks noChangeArrowheads="1"/>
          </p:cNvSpPr>
          <p:nvPr/>
        </p:nvSpPr>
        <p:spPr bwMode="auto">
          <a:xfrm>
            <a:off x="468313" y="5229398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Durchlauf</a:t>
            </a:r>
          </a:p>
        </p:txBody>
      </p:sp>
      <p:sp>
        <p:nvSpPr>
          <p:cNvPr id="427025" name="Text Box 17"/>
          <p:cNvSpPr txBox="1">
            <a:spLocks noChangeArrowheads="1"/>
          </p:cNvSpPr>
          <p:nvPr/>
        </p:nvSpPr>
        <p:spPr bwMode="auto">
          <a:xfrm>
            <a:off x="2103438" y="524844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7026" name="Text Box 18"/>
          <p:cNvSpPr txBox="1">
            <a:spLocks noChangeArrowheads="1"/>
          </p:cNvSpPr>
          <p:nvPr/>
        </p:nvSpPr>
        <p:spPr bwMode="auto">
          <a:xfrm>
            <a:off x="3635375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27027" name="Text Box 19"/>
          <p:cNvSpPr txBox="1">
            <a:spLocks noChangeArrowheads="1"/>
          </p:cNvSpPr>
          <p:nvPr/>
        </p:nvSpPr>
        <p:spPr bwMode="auto">
          <a:xfrm>
            <a:off x="5148263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27028" name="Text Box 20"/>
          <p:cNvSpPr txBox="1">
            <a:spLocks noChangeArrowheads="1"/>
          </p:cNvSpPr>
          <p:nvPr/>
        </p:nvSpPr>
        <p:spPr bwMode="auto">
          <a:xfrm>
            <a:off x="6732588" y="522939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5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5D521-A3B8-3648-A117-DA682C7C64C9}" type="slidenum">
              <a:rPr lang="de-DE"/>
              <a:pPr/>
              <a:t>136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Problem:</a:t>
            </a:r>
            <a:r>
              <a:rPr lang="de-DE" sz="2800" dirty="0"/>
              <a:t> Erkennung negativer Kreise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Einsicht:</a:t>
            </a:r>
            <a:r>
              <a:rPr lang="de-DE" sz="2800" dirty="0"/>
              <a:t> in negativem Kreis </a:t>
            </a:r>
            <a:r>
              <a:rPr lang="de-DE" sz="2800" dirty="0">
                <a:solidFill>
                  <a:srgbClr val="FF0000"/>
                </a:solidFill>
              </a:rPr>
              <a:t>erniedrigt sich Distanz</a:t>
            </a:r>
            <a:r>
              <a:rPr lang="de-DE" sz="2800" dirty="0"/>
              <a:t> in jeder Runde bei mindestens einem Knoten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4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5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6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7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8048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28049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28050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428052" name="Text Box 20"/>
          <p:cNvSpPr txBox="1">
            <a:spLocks noChangeArrowheads="1"/>
          </p:cNvSpPr>
          <p:nvPr/>
        </p:nvSpPr>
        <p:spPr bwMode="auto">
          <a:xfrm>
            <a:off x="320357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3" name="Text Box 21"/>
          <p:cNvSpPr txBox="1">
            <a:spLocks noChangeArrowheads="1"/>
          </p:cNvSpPr>
          <p:nvPr/>
        </p:nvSpPr>
        <p:spPr bwMode="auto">
          <a:xfrm>
            <a:off x="4716463" y="4221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428054" name="Text Box 22"/>
          <p:cNvSpPr txBox="1">
            <a:spLocks noChangeArrowheads="1"/>
          </p:cNvSpPr>
          <p:nvPr/>
        </p:nvSpPr>
        <p:spPr bwMode="auto">
          <a:xfrm>
            <a:off x="6156325" y="34223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5" name="Text Box 23"/>
          <p:cNvSpPr txBox="1">
            <a:spLocks noChangeArrowheads="1"/>
          </p:cNvSpPr>
          <p:nvPr/>
        </p:nvSpPr>
        <p:spPr bwMode="auto">
          <a:xfrm>
            <a:off x="4716463" y="277425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3203575" y="34290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716463" y="421441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0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6156325" y="342232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62865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2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8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28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28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2" grpId="0"/>
      <p:bldP spid="428052" grpId="1"/>
      <p:bldP spid="428053" grpId="0"/>
      <p:bldP spid="428053" grpId="1"/>
      <p:bldP spid="428054" grpId="0"/>
      <p:bldP spid="428054" grpId="1"/>
      <p:bldP spid="428055" grpId="0"/>
      <p:bldP spid="428056" grpId="0"/>
      <p:bldP spid="428057" grpId="0"/>
      <p:bldP spid="428058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09E0-CB57-2047-BD60-A47480297B41}" type="slidenum">
              <a:rPr lang="de-DE"/>
              <a:pPr/>
              <a:t>137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Problem:</a:t>
            </a:r>
            <a:r>
              <a:rPr lang="de-DE" sz="2800"/>
              <a:t> Erkennung negativer Kreise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endParaRPr lang="de-DE" sz="2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Zeitpunkt:</a:t>
            </a:r>
            <a:r>
              <a:rPr lang="de-DE" sz="2800"/>
              <a:t> </a:t>
            </a:r>
            <a:r>
              <a:rPr lang="de-DE" sz="2800">
                <a:solidFill>
                  <a:srgbClr val="FF0000"/>
                </a:solidFill>
              </a:rPr>
              <a:t>kontinuierliche Distanzerniedrigung </a:t>
            </a:r>
            <a:r>
              <a:rPr lang="de-DE" sz="2800"/>
              <a:t>startet spätestens in </a:t>
            </a:r>
            <a:r>
              <a:rPr lang="de-DE" sz="2800">
                <a:solidFill>
                  <a:schemeClr val="hlink"/>
                </a:solidFill>
              </a:rPr>
              <a:t>n</a:t>
            </a:r>
            <a:r>
              <a:rPr lang="de-DE" sz="2800"/>
              <a:t>-ter Runde (dann Kreis mindestens einmal durchlaufen)</a:t>
            </a:r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1547813" y="32845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1109" name="Oval 5"/>
          <p:cNvSpPr>
            <a:spLocks noChangeArrowheads="1"/>
          </p:cNvSpPr>
          <p:nvPr/>
        </p:nvSpPr>
        <p:spPr bwMode="auto">
          <a:xfrm>
            <a:off x="313213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4643438" y="27082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4643438" y="41481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6084888" y="33559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-1</a:t>
            </a:r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051050" y="35718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Line 10"/>
          <p:cNvSpPr>
            <a:spLocks noChangeShapeType="1"/>
          </p:cNvSpPr>
          <p:nvPr/>
        </p:nvSpPr>
        <p:spPr bwMode="auto">
          <a:xfrm>
            <a:off x="3563938" y="3789363"/>
            <a:ext cx="10795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V="1">
            <a:off x="5076825" y="3716338"/>
            <a:ext cx="1008063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 flipH="1" flipV="1">
            <a:off x="5148263" y="2997200"/>
            <a:ext cx="10080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Line 13"/>
          <p:cNvSpPr>
            <a:spLocks noChangeShapeType="1"/>
          </p:cNvSpPr>
          <p:nvPr/>
        </p:nvSpPr>
        <p:spPr bwMode="auto">
          <a:xfrm flipH="1">
            <a:off x="3563938" y="2924175"/>
            <a:ext cx="10795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8" name="Text Box 14"/>
          <p:cNvSpPr txBox="1">
            <a:spLocks noChangeArrowheads="1"/>
          </p:cNvSpPr>
          <p:nvPr/>
        </p:nvSpPr>
        <p:spPr bwMode="auto">
          <a:xfrm>
            <a:off x="2463800" y="30162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19" name="Text Box 15"/>
          <p:cNvSpPr txBox="1">
            <a:spLocks noChangeArrowheads="1"/>
          </p:cNvSpPr>
          <p:nvPr/>
        </p:nvSpPr>
        <p:spPr bwMode="auto">
          <a:xfrm>
            <a:off x="3851275" y="40767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1120" name="Text Box 16"/>
          <p:cNvSpPr txBox="1">
            <a:spLocks noChangeArrowheads="1"/>
          </p:cNvSpPr>
          <p:nvPr/>
        </p:nvSpPr>
        <p:spPr bwMode="auto">
          <a:xfrm>
            <a:off x="5651500" y="4005263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1121" name="Text Box 17"/>
          <p:cNvSpPr txBox="1">
            <a:spLocks noChangeArrowheads="1"/>
          </p:cNvSpPr>
          <p:nvPr/>
        </p:nvSpPr>
        <p:spPr bwMode="auto">
          <a:xfrm>
            <a:off x="5651500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1122" name="Text Box 18"/>
          <p:cNvSpPr txBox="1">
            <a:spLocks noChangeArrowheads="1"/>
          </p:cNvSpPr>
          <p:nvPr/>
        </p:nvSpPr>
        <p:spPr bwMode="auto">
          <a:xfrm>
            <a:off x="3851275" y="270827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7098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3230-6FC7-1241-905E-6E9B864096ED}" type="slidenum">
              <a:rPr lang="de-DE"/>
              <a:pPr/>
              <a:t>138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Zusammenfassung:</a:t>
            </a:r>
          </a:p>
          <a:p>
            <a:r>
              <a:rPr lang="de-DE" sz="2800" dirty="0">
                <a:solidFill>
                  <a:srgbClr val="FF0000"/>
                </a:solidFill>
              </a:rPr>
              <a:t>Keine Distanzerniedrigung</a:t>
            </a:r>
            <a:r>
              <a:rPr lang="de-DE" sz="2800" dirty="0"/>
              <a:t> mehr möglich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0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Fertig, </a:t>
            </a:r>
            <a:r>
              <a:rPr lang="de-DE" sz="2800" dirty="0">
                <a:solidFill>
                  <a:schemeClr val="hlink"/>
                </a:solidFill>
              </a:rPr>
              <a:t>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]=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1600" dirty="0"/>
          </a:p>
          <a:p>
            <a:r>
              <a:rPr lang="de-DE" sz="2800" dirty="0">
                <a:solidFill>
                  <a:srgbClr val="FF0000"/>
                </a:solidFill>
              </a:rPr>
              <a:t>Distanzerniedrigung möglich</a:t>
            </a:r>
            <a:r>
              <a:rPr lang="de-DE" sz="2800" dirty="0"/>
              <a:t> selbst noch in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 err="1"/>
              <a:t>-ter</a:t>
            </a:r>
            <a:r>
              <a:rPr lang="de-DE" sz="2800" dirty="0"/>
              <a:t> Runde (</a:t>
            </a:r>
            <a:r>
              <a:rPr lang="de-DE" sz="2800" dirty="0">
                <a:solidFill>
                  <a:schemeClr val="hlink"/>
                </a:solidFill>
              </a:rPr>
              <a:t>d[v]+c(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)&lt;d[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für ein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Dann gibt es negative Kreise, also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Distanz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 </a:t>
            </a:r>
            <a:r>
              <a:rPr lang="de-DE" sz="2800" dirty="0"/>
              <a:t>Ist das wahr für ein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, dann für alle von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erreichbaren </a:t>
            </a:r>
            <a:r>
              <a:rPr lang="de-DE" sz="2800" dirty="0" smtClean="0"/>
              <a:t>Knoten (Infektion).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35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6A7FC-FADC-AF4B-91A0-D989EED7C447}" type="slidenum">
              <a:rPr lang="de-DE"/>
              <a:pPr/>
              <a:t>139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BellmanFord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&gt;: </a:t>
            </a:r>
            <a:r>
              <a:rPr lang="de-DE" sz="2400" dirty="0" smtClean="0"/>
              <a:t>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ℝ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&gt;:</a:t>
            </a:r>
            <a:r>
              <a:rPr lang="de-DE" sz="2400" dirty="0"/>
              <a:t> Array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d[s]:=0;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i:=1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n-1</a:t>
            </a:r>
            <a:r>
              <a:rPr lang="de-DE" sz="2400" dirty="0"/>
              <a:t> do  </a:t>
            </a:r>
            <a:r>
              <a:rPr lang="de-DE" sz="2400" dirty="0">
                <a:solidFill>
                  <a:srgbClr val="FF0000"/>
                </a:solidFill>
              </a:rPr>
              <a:t>// aktualisiere Kosten für n-1 Runden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bessere Distanz möglich?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]:=v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400" dirty="0"/>
              <a:t> do        </a:t>
            </a:r>
            <a:r>
              <a:rPr lang="de-DE" sz="2400" dirty="0">
                <a:solidFill>
                  <a:srgbClr val="FF0000"/>
                </a:solidFill>
              </a:rPr>
              <a:t>// in </a:t>
            </a:r>
            <a:r>
              <a:rPr lang="de-DE" sz="2400" dirty="0" err="1">
                <a:solidFill>
                  <a:srgbClr val="FF0000"/>
                </a:solidFill>
              </a:rPr>
              <a:t>n-ter</a:t>
            </a:r>
            <a:r>
              <a:rPr lang="de-DE" sz="2400" dirty="0">
                <a:solidFill>
                  <a:srgbClr val="FF0000"/>
                </a:solidFill>
              </a:rPr>
              <a:t> Runde noch besser?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>
                <a:solidFill>
                  <a:schemeClr val="hlink"/>
                </a:solidFill>
              </a:rPr>
              <a:t>] &gt; d[v]+c(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) 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smtClean="0">
                <a:solidFill>
                  <a:srgbClr val="FF0000"/>
                </a:solidFill>
              </a:rPr>
              <a:t>propagiere -</a:t>
            </a:r>
            <a:r>
              <a:rPr lang="en-US" sz="2400" dirty="0" smtClean="0">
                <a:solidFill>
                  <a:srgbClr val="FF0000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rgbClr val="FF0000"/>
                </a:solidFill>
              </a:rPr>
              <a:t>-</a:t>
            </a:r>
            <a:r>
              <a:rPr lang="de-DE" sz="2400" dirty="0">
                <a:solidFill>
                  <a:srgbClr val="FF0000"/>
                </a:solidFill>
              </a:rPr>
              <a:t>Kosten von v aus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d[v]&gt;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 err="1" smtClean="0"/>
              <a:t>then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FF0000"/>
                </a:solidFill>
              </a:rPr>
              <a:t>// noch nicht markiert?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olidFill>
                  <a:schemeClr val="hlink"/>
                </a:solidFill>
              </a:rPr>
              <a:t>d[v]:=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/>
              <a:t>forall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v,w</a:t>
            </a:r>
            <a:r>
              <a:rPr lang="de-DE" sz="2400" dirty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 </a:t>
            </a:r>
            <a:r>
              <a:rPr lang="de-DE" sz="2400" dirty="0" err="1">
                <a:solidFill>
                  <a:schemeClr val="accent2"/>
                </a:solidFill>
              </a:rPr>
              <a:t>infect</a:t>
            </a:r>
            <a:r>
              <a:rPr lang="de-DE" sz="2400" dirty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w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2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CBB9-3AE9-A242-9596-7E1C3D1132CE}" type="slidenum">
              <a:rPr lang="de-DE"/>
              <a:pPr/>
              <a:t>14</a:t>
            </a:fld>
            <a:endParaRPr lang="de-DE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1:</a:t>
            </a:r>
            <a:r>
              <a:rPr lang="de-DE"/>
              <a:t> </a:t>
            </a:r>
            <a:r>
              <a:rPr lang="de-DE">
                <a:solidFill>
                  <a:schemeClr val="accent2"/>
                </a:solidFill>
              </a:rPr>
              <a:t>Sequenz von Kanten</a:t>
            </a:r>
          </a:p>
        </p:txBody>
      </p:sp>
      <p:sp>
        <p:nvSpPr>
          <p:cNvPr id="293892" name="Oval 4"/>
          <p:cNvSpPr>
            <a:spLocks noChangeArrowheads="1"/>
          </p:cNvSpPr>
          <p:nvPr/>
        </p:nvSpPr>
        <p:spPr bwMode="auto">
          <a:xfrm>
            <a:off x="3490913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293893" name="Oval 5"/>
          <p:cNvSpPr>
            <a:spLocks noChangeArrowheads="1"/>
          </p:cNvSpPr>
          <p:nvPr/>
        </p:nvSpPr>
        <p:spPr bwMode="auto">
          <a:xfrm>
            <a:off x="4859338" y="213285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293894" name="Oval 6"/>
          <p:cNvSpPr>
            <a:spLocks noChangeArrowheads="1"/>
          </p:cNvSpPr>
          <p:nvPr/>
        </p:nvSpPr>
        <p:spPr bwMode="auto">
          <a:xfrm>
            <a:off x="3490913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293895" name="Oval 7"/>
          <p:cNvSpPr>
            <a:spLocks noChangeArrowheads="1"/>
          </p:cNvSpPr>
          <p:nvPr/>
        </p:nvSpPr>
        <p:spPr bwMode="auto">
          <a:xfrm>
            <a:off x="4859338" y="328379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>
            <a:off x="3922713" y="23487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5075238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 flipH="1">
            <a:off x="3922713" y="350128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 flipH="1" flipV="1">
            <a:off x="3706813" y="256465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2700338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2700338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4" name="Line 16"/>
          <p:cNvSpPr>
            <a:spLocks noChangeShapeType="1"/>
          </p:cNvSpPr>
          <p:nvPr/>
        </p:nvSpPr>
        <p:spPr bwMode="auto">
          <a:xfrm>
            <a:off x="2700338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5" name="Oval 17"/>
          <p:cNvSpPr>
            <a:spLocks noChangeArrowheads="1"/>
          </p:cNvSpPr>
          <p:nvPr/>
        </p:nvSpPr>
        <p:spPr bwMode="auto">
          <a:xfrm>
            <a:off x="3060700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6" name="Oval 18"/>
          <p:cNvSpPr>
            <a:spLocks noChangeArrowheads="1"/>
          </p:cNvSpPr>
          <p:nvPr/>
        </p:nvSpPr>
        <p:spPr bwMode="auto">
          <a:xfrm>
            <a:off x="3060700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07" name="Line 19"/>
          <p:cNvSpPr>
            <a:spLocks noChangeShapeType="1"/>
          </p:cNvSpPr>
          <p:nvPr/>
        </p:nvSpPr>
        <p:spPr bwMode="auto">
          <a:xfrm>
            <a:off x="3132138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8" name="Line 20"/>
          <p:cNvSpPr>
            <a:spLocks noChangeShapeType="1"/>
          </p:cNvSpPr>
          <p:nvPr/>
        </p:nvSpPr>
        <p:spPr bwMode="auto">
          <a:xfrm flipH="1">
            <a:off x="2195513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2771775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133191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133191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>
            <a:off x="133191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3" name="Oval 25"/>
          <p:cNvSpPr>
            <a:spLocks noChangeArrowheads="1"/>
          </p:cNvSpPr>
          <p:nvPr/>
        </p:nvSpPr>
        <p:spPr bwMode="auto">
          <a:xfrm>
            <a:off x="169227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4" name="Oval 26"/>
          <p:cNvSpPr>
            <a:spLocks noChangeArrowheads="1"/>
          </p:cNvSpPr>
          <p:nvPr/>
        </p:nvSpPr>
        <p:spPr bwMode="auto">
          <a:xfrm>
            <a:off x="169227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15" name="Line 27"/>
          <p:cNvSpPr>
            <a:spLocks noChangeShapeType="1"/>
          </p:cNvSpPr>
          <p:nvPr/>
        </p:nvSpPr>
        <p:spPr bwMode="auto">
          <a:xfrm>
            <a:off x="176371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6" name="Line 28"/>
          <p:cNvSpPr>
            <a:spLocks noChangeShapeType="1"/>
          </p:cNvSpPr>
          <p:nvPr/>
        </p:nvSpPr>
        <p:spPr bwMode="auto">
          <a:xfrm flipH="1">
            <a:off x="1042988" y="515704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17" name="Text Box 29"/>
          <p:cNvSpPr txBox="1">
            <a:spLocks noChangeArrowheads="1"/>
          </p:cNvSpPr>
          <p:nvPr/>
        </p:nvSpPr>
        <p:spPr bwMode="auto">
          <a:xfrm>
            <a:off x="140335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6804025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0" name="Line 32"/>
          <p:cNvSpPr>
            <a:spLocks noChangeShapeType="1"/>
          </p:cNvSpPr>
          <p:nvPr/>
        </p:nvSpPr>
        <p:spPr bwMode="auto">
          <a:xfrm>
            <a:off x="6804025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1" name="Line 33"/>
          <p:cNvSpPr>
            <a:spLocks noChangeShapeType="1"/>
          </p:cNvSpPr>
          <p:nvPr/>
        </p:nvSpPr>
        <p:spPr bwMode="auto">
          <a:xfrm>
            <a:off x="6804025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2" name="Oval 34"/>
          <p:cNvSpPr>
            <a:spLocks noChangeArrowheads="1"/>
          </p:cNvSpPr>
          <p:nvPr/>
        </p:nvSpPr>
        <p:spPr bwMode="auto">
          <a:xfrm>
            <a:off x="7164388" y="4777631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3" name="Oval 35"/>
          <p:cNvSpPr>
            <a:spLocks noChangeArrowheads="1"/>
          </p:cNvSpPr>
          <p:nvPr/>
        </p:nvSpPr>
        <p:spPr bwMode="auto">
          <a:xfrm>
            <a:off x="7164388" y="5066556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24" name="Line 36"/>
          <p:cNvSpPr>
            <a:spLocks noChangeShapeType="1"/>
          </p:cNvSpPr>
          <p:nvPr/>
        </p:nvSpPr>
        <p:spPr bwMode="auto">
          <a:xfrm flipH="1">
            <a:off x="6299200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091363" y="4364881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293926" name="Line 38"/>
          <p:cNvSpPr>
            <a:spLocks noChangeShapeType="1"/>
          </p:cNvSpPr>
          <p:nvPr/>
        </p:nvSpPr>
        <p:spPr bwMode="auto">
          <a:xfrm>
            <a:off x="1042988" y="5157044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7" name="Line 39"/>
          <p:cNvSpPr>
            <a:spLocks noChangeShapeType="1"/>
          </p:cNvSpPr>
          <p:nvPr/>
        </p:nvSpPr>
        <p:spPr bwMode="auto">
          <a:xfrm>
            <a:off x="1042988" y="5445969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8" name="Line 40"/>
          <p:cNvSpPr>
            <a:spLocks noChangeShapeType="1"/>
          </p:cNvSpPr>
          <p:nvPr/>
        </p:nvSpPr>
        <p:spPr bwMode="auto">
          <a:xfrm flipH="1" flipV="1">
            <a:off x="7966075" y="5137994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29" name="Line 41"/>
          <p:cNvSpPr>
            <a:spLocks noChangeShapeType="1"/>
          </p:cNvSpPr>
          <p:nvPr/>
        </p:nvSpPr>
        <p:spPr bwMode="auto">
          <a:xfrm flipH="1">
            <a:off x="7669213" y="5137994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0" name="Line 42"/>
          <p:cNvSpPr>
            <a:spLocks noChangeShapeType="1"/>
          </p:cNvSpPr>
          <p:nvPr/>
        </p:nvSpPr>
        <p:spPr bwMode="auto">
          <a:xfrm>
            <a:off x="1042988" y="4293444"/>
            <a:ext cx="6913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1" name="Line 43"/>
          <p:cNvSpPr>
            <a:spLocks noChangeShapeType="1"/>
          </p:cNvSpPr>
          <p:nvPr/>
        </p:nvSpPr>
        <p:spPr bwMode="auto">
          <a:xfrm flipH="1" flipV="1">
            <a:off x="7966075" y="427439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2" name="Line 44"/>
          <p:cNvSpPr>
            <a:spLocks noChangeShapeType="1"/>
          </p:cNvSpPr>
          <p:nvPr/>
        </p:nvSpPr>
        <p:spPr bwMode="auto">
          <a:xfrm flipH="1">
            <a:off x="7246938" y="4850656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3" name="Line 45"/>
          <p:cNvSpPr>
            <a:spLocks noChangeShapeType="1"/>
          </p:cNvSpPr>
          <p:nvPr/>
        </p:nvSpPr>
        <p:spPr bwMode="auto">
          <a:xfrm>
            <a:off x="1042988" y="4293444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4" name="Line 46"/>
          <p:cNvSpPr>
            <a:spLocks noChangeShapeType="1"/>
          </p:cNvSpPr>
          <p:nvPr/>
        </p:nvSpPr>
        <p:spPr bwMode="auto">
          <a:xfrm>
            <a:off x="1042988" y="4869706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5437188" y="441726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6" name="Line 48"/>
          <p:cNvSpPr>
            <a:spLocks noChangeShapeType="1"/>
          </p:cNvSpPr>
          <p:nvPr/>
        </p:nvSpPr>
        <p:spPr bwMode="auto">
          <a:xfrm>
            <a:off x="5437188" y="470619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7" name="Line 49"/>
          <p:cNvSpPr>
            <a:spLocks noChangeShapeType="1"/>
          </p:cNvSpPr>
          <p:nvPr/>
        </p:nvSpPr>
        <p:spPr bwMode="auto">
          <a:xfrm>
            <a:off x="5437188" y="499353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38" name="Oval 50"/>
          <p:cNvSpPr>
            <a:spLocks noChangeArrowheads="1"/>
          </p:cNvSpPr>
          <p:nvPr/>
        </p:nvSpPr>
        <p:spPr bwMode="auto">
          <a:xfrm>
            <a:off x="5797550" y="477763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39" name="Oval 51"/>
          <p:cNvSpPr>
            <a:spLocks noChangeArrowheads="1"/>
          </p:cNvSpPr>
          <p:nvPr/>
        </p:nvSpPr>
        <p:spPr bwMode="auto">
          <a:xfrm>
            <a:off x="5797550" y="506655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0" name="Line 52"/>
          <p:cNvSpPr>
            <a:spLocks noChangeShapeType="1"/>
          </p:cNvSpPr>
          <p:nvPr/>
        </p:nvSpPr>
        <p:spPr bwMode="auto">
          <a:xfrm>
            <a:off x="5868988" y="485065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1" name="Line 53"/>
          <p:cNvSpPr>
            <a:spLocks noChangeShapeType="1"/>
          </p:cNvSpPr>
          <p:nvPr/>
        </p:nvSpPr>
        <p:spPr bwMode="auto">
          <a:xfrm flipH="1">
            <a:off x="4932363" y="513799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2" name="Text Box 54"/>
          <p:cNvSpPr txBox="1">
            <a:spLocks noChangeArrowheads="1"/>
          </p:cNvSpPr>
          <p:nvPr/>
        </p:nvSpPr>
        <p:spPr bwMode="auto">
          <a:xfrm>
            <a:off x="5507038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4068763" y="4436319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5" name="Line 57"/>
          <p:cNvSpPr>
            <a:spLocks noChangeShapeType="1"/>
          </p:cNvSpPr>
          <p:nvPr/>
        </p:nvSpPr>
        <p:spPr bwMode="auto">
          <a:xfrm>
            <a:off x="4068763" y="472524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6" name="Line 58"/>
          <p:cNvSpPr>
            <a:spLocks noChangeShapeType="1"/>
          </p:cNvSpPr>
          <p:nvPr/>
        </p:nvSpPr>
        <p:spPr bwMode="auto">
          <a:xfrm>
            <a:off x="4068763" y="5012581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47" name="Oval 59"/>
          <p:cNvSpPr>
            <a:spLocks noChangeArrowheads="1"/>
          </p:cNvSpPr>
          <p:nvPr/>
        </p:nvSpPr>
        <p:spPr bwMode="auto">
          <a:xfrm>
            <a:off x="4429125" y="4796681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8" name="Oval 60"/>
          <p:cNvSpPr>
            <a:spLocks noChangeArrowheads="1"/>
          </p:cNvSpPr>
          <p:nvPr/>
        </p:nvSpPr>
        <p:spPr bwMode="auto">
          <a:xfrm>
            <a:off x="4429125" y="5085606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3949" name="Line 61"/>
          <p:cNvSpPr>
            <a:spLocks noChangeShapeType="1"/>
          </p:cNvSpPr>
          <p:nvPr/>
        </p:nvSpPr>
        <p:spPr bwMode="auto">
          <a:xfrm>
            <a:off x="4500563" y="486970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0" name="Line 62"/>
          <p:cNvSpPr>
            <a:spLocks noChangeShapeType="1"/>
          </p:cNvSpPr>
          <p:nvPr/>
        </p:nvSpPr>
        <p:spPr bwMode="auto">
          <a:xfrm flipH="1">
            <a:off x="3563938" y="515704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3951" name="Text Box 63"/>
          <p:cNvSpPr txBox="1">
            <a:spLocks noChangeArrowheads="1"/>
          </p:cNvSpPr>
          <p:nvPr/>
        </p:nvSpPr>
        <p:spPr bwMode="auto">
          <a:xfrm>
            <a:off x="4140200" y="4364881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9818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0EFD-643F-0543-B28B-034668E81581}" type="slidenum">
              <a:rPr lang="de-DE"/>
              <a:pPr/>
              <a:t>140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Bellman-Ford Algorithmus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Laufzeit: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Verbesserungsmöglichkeiten:</a:t>
            </a:r>
          </a:p>
          <a:p>
            <a:pPr>
              <a:lnSpc>
                <a:spcPct val="90000"/>
              </a:lnSpc>
            </a:pPr>
            <a:r>
              <a:rPr lang="de-DE" dirty="0"/>
              <a:t>Überprüfe in jeder Aktualisierungsrunde, ob noch irgendwo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ist.</a:t>
            </a:r>
            <a:br>
              <a:rPr lang="de-DE" dirty="0"/>
            </a:br>
            <a:r>
              <a:rPr lang="de-DE" dirty="0"/>
              <a:t>Nein: fertig!</a:t>
            </a:r>
          </a:p>
          <a:p>
            <a:pPr>
              <a:lnSpc>
                <a:spcPct val="90000"/>
              </a:lnSpc>
            </a:pPr>
            <a:r>
              <a:rPr lang="de-DE" dirty="0"/>
              <a:t>Besuche in jeder Runde nur die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, für die Test </a:t>
            </a:r>
            <a:r>
              <a:rPr lang="de-DE" dirty="0">
                <a:solidFill>
                  <a:schemeClr val="hlink"/>
                </a:solidFill>
              </a:rPr>
              <a:t>d[v]+c[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]&lt;d[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  <a:r>
              <a:rPr lang="de-DE" dirty="0"/>
              <a:t> sinnvoll (d.h. </a:t>
            </a:r>
            <a:r>
              <a:rPr lang="de-DE" dirty="0">
                <a:solidFill>
                  <a:schemeClr val="hlink"/>
                </a:solidFill>
              </a:rPr>
              <a:t>d[v]</a:t>
            </a:r>
            <a:r>
              <a:rPr lang="de-DE" dirty="0"/>
              <a:t> hat sich in letzter Runde geändert).</a:t>
            </a:r>
          </a:p>
        </p:txBody>
      </p:sp>
    </p:spTree>
    <p:extLst>
      <p:ext uri="{BB962C8B-B14F-4D97-AF65-F5344CB8AC3E}">
        <p14:creationId xmlns:p14="http://schemas.microsoft.com/office/powerpoint/2010/main" val="361032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69334-0FF1-6742-B7A0-ED3D81F13E07}" type="slidenum">
              <a:rPr lang="de-DE"/>
              <a:pPr/>
              <a:t>141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Annahme:</a:t>
            </a:r>
            <a:r>
              <a:rPr lang="de-DE" dirty="0"/>
              <a:t> Graph mit beliebigen </a:t>
            </a:r>
            <a:r>
              <a:rPr lang="de-DE" dirty="0" smtClean="0"/>
              <a:t>Kantenkosten</a:t>
            </a:r>
            <a:r>
              <a:rPr lang="de-DE" dirty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aber </a:t>
            </a:r>
            <a:r>
              <a:rPr lang="de-DE" dirty="0"/>
              <a:t>keine negativen Kreise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Naive Strategie</a:t>
            </a:r>
            <a:r>
              <a:rPr lang="de-DE" dirty="0"/>
              <a:t> für Graph mit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Knoten: lass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-mal </a:t>
            </a:r>
            <a:r>
              <a:rPr lang="de-DE" dirty="0" err="1"/>
              <a:t>Bellman</a:t>
            </a:r>
            <a:r>
              <a:rPr lang="de-DE" dirty="0"/>
              <a:t>-Ford Algorithmus (einmal für jeden Knoten) laufen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Laufzeit: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</a:rPr>
              <a:t>O(n</a:t>
            </a:r>
            <a:r>
              <a:rPr lang="de-DE" baseline="30000" dirty="0" smtClean="0">
                <a:solidFill>
                  <a:schemeClr val="hlink"/>
                </a:solidFill>
              </a:rPr>
              <a:t>2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</a:t>
            </a:r>
            <a:r>
              <a:rPr lang="de-DE" dirty="0" smtClean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3B70-0D9C-AA48-B9C1-9DBCE26825C3}" type="slidenum">
              <a:rPr lang="de-DE"/>
              <a:pPr/>
              <a:t>142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565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Bessere Strategie:</a:t>
            </a:r>
            <a:r>
              <a:rPr lang="de-DE" dirty="0"/>
              <a:t> Reduziere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Bellman</a:t>
            </a:r>
            <a:r>
              <a:rPr lang="de-DE" dirty="0"/>
              <a:t>-Ford Anwendungen auf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 Dijkstra </a:t>
            </a:r>
            <a:r>
              <a:rPr lang="de-DE" dirty="0" smtClean="0"/>
              <a:t>Anwendungen</a:t>
            </a:r>
            <a:br>
              <a:rPr lang="de-DE" dirty="0" smtClean="0"/>
            </a:br>
            <a:r>
              <a:rPr lang="de-DE" dirty="0" smtClean="0"/>
              <a:t>(auch Johnson-Dijkstra-Algorithmus genannt)</a:t>
            </a: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Problem:</a:t>
            </a:r>
            <a:r>
              <a:rPr lang="de-DE" dirty="0"/>
              <a:t> wir brauchen dazu </a:t>
            </a:r>
            <a:r>
              <a:rPr lang="de-DE" dirty="0">
                <a:solidFill>
                  <a:srgbClr val="FF0000"/>
                </a:solidFill>
              </a:rPr>
              <a:t>nichtnegative</a:t>
            </a:r>
            <a:r>
              <a:rPr lang="de-DE" dirty="0"/>
              <a:t> Kantenkosten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Lösung:</a:t>
            </a:r>
            <a:r>
              <a:rPr lang="de-DE" dirty="0"/>
              <a:t> Umwandlungsstrategie in </a:t>
            </a:r>
            <a:r>
              <a:rPr lang="de-DE" dirty="0" smtClean="0"/>
              <a:t>nichtnegative </a:t>
            </a:r>
            <a:r>
              <a:rPr lang="de-DE" dirty="0"/>
              <a:t>Kantenkosten, ohne kürzeste Wege zu verfälschen (nicht so einfach!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smtClean="0"/>
              <a:t>Dijkstra erfordert, dass jeder Knoten über kürzesten Weg erreichbar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339752" y="61461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Johnson, Donald B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 err="1" smtClean="0">
                <a:solidFill>
                  <a:srgbClr val="0000FF"/>
                </a:solidFill>
              </a:rPr>
              <a:t>Efficient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algorithms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shortest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paths</a:t>
            </a:r>
            <a:r>
              <a:rPr lang="de-DE" sz="1400" dirty="0">
                <a:solidFill>
                  <a:srgbClr val="0000FF"/>
                </a:solidFill>
              </a:rPr>
              <a:t> in </a:t>
            </a:r>
            <a:r>
              <a:rPr lang="de-DE" sz="1400" dirty="0" err="1">
                <a:solidFill>
                  <a:srgbClr val="0000FF"/>
                </a:solidFill>
              </a:rPr>
              <a:t>sparse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networks</a:t>
            </a:r>
            <a:r>
              <a:rPr lang="de-DE" sz="1400" dirty="0" smtClean="0">
                <a:solidFill>
                  <a:srgbClr val="0000FF"/>
                </a:solidFill>
              </a:rPr>
              <a:t>,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24 (1): </a:t>
            </a:r>
            <a:r>
              <a:rPr lang="de-DE" sz="1400" dirty="0" smtClean="0">
                <a:solidFill>
                  <a:srgbClr val="0000FF"/>
                </a:solidFill>
              </a:rPr>
              <a:t>pp. 1</a:t>
            </a:r>
            <a:r>
              <a:rPr lang="de-DE" sz="1400" dirty="0">
                <a:solidFill>
                  <a:srgbClr val="0000FF"/>
                </a:solidFill>
              </a:rPr>
              <a:t>–</a:t>
            </a:r>
            <a:r>
              <a:rPr lang="de-DE" sz="1400" dirty="0" smtClean="0">
                <a:solidFill>
                  <a:srgbClr val="0000FF"/>
                </a:solidFill>
              </a:rPr>
              <a:t>13, </a:t>
            </a:r>
            <a:r>
              <a:rPr lang="de-DE" sz="1400" b="1" dirty="0">
                <a:solidFill>
                  <a:srgbClr val="FF0000"/>
                </a:solidFill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41800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33BB8-8B1E-6842-B0C6-B7BD252FA421}" type="slidenum">
              <a:rPr lang="de-DE"/>
              <a:pPr/>
              <a:t>143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 Erhöhung?</a:t>
            </a:r>
            <a:endParaRPr lang="de-DE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Naive Umwandlung negativer Kantenkosten durch Addition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:= - min { 0 } ∪ {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|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∈ E, c(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&lt; 0 } </a:t>
            </a:r>
            <a:r>
              <a:rPr lang="de-DE" dirty="0" smtClean="0"/>
              <a:t>schlägt i.a. fehl</a:t>
            </a:r>
            <a:endParaRPr lang="de-DE" dirty="0"/>
          </a:p>
          <a:p>
            <a:r>
              <a:rPr lang="de-DE" dirty="0" smtClean="0">
                <a:solidFill>
                  <a:schemeClr val="accent2"/>
                </a:solidFill>
              </a:rPr>
              <a:t>Gegenbeispiel</a:t>
            </a:r>
            <a:r>
              <a:rPr lang="de-DE" dirty="0" smtClean="0"/>
              <a:t> </a:t>
            </a:r>
            <a:r>
              <a:rPr lang="de-DE" dirty="0"/>
              <a:t>zur Erhöhung um Wert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:</a:t>
            </a:r>
          </a:p>
        </p:txBody>
      </p:sp>
      <p:sp>
        <p:nvSpPr>
          <p:cNvPr id="438276" name="Text Box 4"/>
          <p:cNvSpPr txBox="1">
            <a:spLocks noChangeArrowheads="1"/>
          </p:cNvSpPr>
          <p:nvPr/>
        </p:nvSpPr>
        <p:spPr bwMode="auto">
          <a:xfrm>
            <a:off x="1908175" y="3142456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Vorher</a:t>
            </a:r>
          </a:p>
        </p:txBody>
      </p:sp>
      <p:sp>
        <p:nvSpPr>
          <p:cNvPr id="438277" name="Text Box 5"/>
          <p:cNvSpPr txBox="1">
            <a:spLocks noChangeArrowheads="1"/>
          </p:cNvSpPr>
          <p:nvPr/>
        </p:nvSpPr>
        <p:spPr bwMode="auto">
          <a:xfrm>
            <a:off x="5003800" y="3142456"/>
            <a:ext cx="256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Kosten +1 überall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>
            <a:off x="1187450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2266950" y="386159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>
            <a:off x="327501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>
            <a:off x="2195513" y="523001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82" name="Line 10"/>
          <p:cNvSpPr>
            <a:spLocks noChangeShapeType="1"/>
          </p:cNvSpPr>
          <p:nvPr/>
        </p:nvSpPr>
        <p:spPr bwMode="auto">
          <a:xfrm flipV="1">
            <a:off x="1619250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3" name="Line 11"/>
          <p:cNvSpPr>
            <a:spLocks noChangeShapeType="1"/>
          </p:cNvSpPr>
          <p:nvPr/>
        </p:nvSpPr>
        <p:spPr bwMode="auto">
          <a:xfrm>
            <a:off x="1619250" y="4942681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V="1">
            <a:off x="2700338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 flipH="1" flipV="1">
            <a:off x="2771775" y="4221956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1527175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9113" y="515858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3059113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1763713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4932363" y="451088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6011863" y="386159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v</a:t>
            </a:r>
          </a:p>
        </p:txBody>
      </p:sp>
      <p:sp>
        <p:nvSpPr>
          <p:cNvPr id="438292" name="Oval 20"/>
          <p:cNvSpPr>
            <a:spLocks noChangeArrowheads="1"/>
          </p:cNvSpPr>
          <p:nvPr/>
        </p:nvSpPr>
        <p:spPr bwMode="auto">
          <a:xfrm>
            <a:off x="7019925" y="451088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5940425" y="523001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8294" name="Line 22"/>
          <p:cNvSpPr>
            <a:spLocks noChangeShapeType="1"/>
          </p:cNvSpPr>
          <p:nvPr/>
        </p:nvSpPr>
        <p:spPr bwMode="auto">
          <a:xfrm flipV="1">
            <a:off x="5364163" y="4221956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>
            <a:off x="5364163" y="4942681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 flipV="1">
            <a:off x="6445250" y="4942681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Line 25"/>
          <p:cNvSpPr>
            <a:spLocks noChangeShapeType="1"/>
          </p:cNvSpPr>
          <p:nvPr/>
        </p:nvSpPr>
        <p:spPr bwMode="auto">
          <a:xfrm flipH="1" flipV="1">
            <a:off x="6516688" y="4221956"/>
            <a:ext cx="576262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8" name="Text Box 26"/>
          <p:cNvSpPr txBox="1">
            <a:spLocks noChangeArrowheads="1"/>
          </p:cNvSpPr>
          <p:nvPr/>
        </p:nvSpPr>
        <p:spPr bwMode="auto">
          <a:xfrm>
            <a:off x="5272088" y="51776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299" name="Text Box 27"/>
          <p:cNvSpPr txBox="1">
            <a:spLocks noChangeArrowheads="1"/>
          </p:cNvSpPr>
          <p:nvPr/>
        </p:nvSpPr>
        <p:spPr bwMode="auto">
          <a:xfrm>
            <a:off x="6804025" y="51585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438300" name="Text Box 28"/>
          <p:cNvSpPr txBox="1">
            <a:spLocks noChangeArrowheads="1"/>
          </p:cNvSpPr>
          <p:nvPr/>
        </p:nvSpPr>
        <p:spPr bwMode="auto">
          <a:xfrm>
            <a:off x="6804025" y="39346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38301" name="Text Box 29"/>
          <p:cNvSpPr txBox="1">
            <a:spLocks noChangeArrowheads="1"/>
          </p:cNvSpPr>
          <p:nvPr/>
        </p:nvSpPr>
        <p:spPr bwMode="auto">
          <a:xfrm>
            <a:off x="5508625" y="38615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38302" name="Line 30"/>
          <p:cNvSpPr>
            <a:spLocks noChangeShapeType="1"/>
          </p:cNvSpPr>
          <p:nvPr/>
        </p:nvSpPr>
        <p:spPr bwMode="auto">
          <a:xfrm>
            <a:off x="2698750" y="6021388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303" name="Text Box 31"/>
          <p:cNvSpPr txBox="1">
            <a:spLocks noChangeArrowheads="1"/>
          </p:cNvSpPr>
          <p:nvPr/>
        </p:nvSpPr>
        <p:spPr bwMode="auto">
          <a:xfrm>
            <a:off x="3563938" y="5805488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kürzester Weg</a:t>
            </a:r>
          </a:p>
        </p:txBody>
      </p:sp>
    </p:spTree>
    <p:extLst>
      <p:ext uri="{BB962C8B-B14F-4D97-AF65-F5344CB8AC3E}">
        <p14:creationId xmlns:p14="http://schemas.microsoft.com/office/powerpoint/2010/main" val="22177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38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EA9F0-9F33-F44C-A510-6FFB69DDE5D8}" type="slidenum">
              <a:rPr lang="de-DE"/>
              <a:pPr/>
              <a:t>144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Neuer Ansatz</a:t>
            </a:r>
            <a:endParaRPr lang="de-DE" dirty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:V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r>
              <a:rPr lang="de-DE" dirty="0" smtClean="0"/>
              <a:t> </a:t>
            </a:r>
            <a:r>
              <a:rPr lang="de-DE" dirty="0"/>
              <a:t>eine Funktion, die jedem Knoten ein </a:t>
            </a:r>
            <a:r>
              <a:rPr lang="de-DE" dirty="0">
                <a:solidFill>
                  <a:srgbClr val="FF0000"/>
                </a:solidFill>
              </a:rPr>
              <a:t>Potenzial</a:t>
            </a:r>
            <a:r>
              <a:rPr lang="de-DE" dirty="0"/>
              <a:t> zuweist.</a:t>
            </a:r>
          </a:p>
          <a:p>
            <a:r>
              <a:rPr lang="de-DE" dirty="0"/>
              <a:t>Die </a:t>
            </a:r>
            <a:r>
              <a:rPr lang="de-DE" dirty="0">
                <a:solidFill>
                  <a:srgbClr val="FF0000"/>
                </a:solidFill>
              </a:rPr>
              <a:t>reduzierten Kosten</a:t>
            </a:r>
            <a:r>
              <a:rPr lang="de-DE" dirty="0"/>
              <a:t> von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sind:</a:t>
            </a:r>
            <a:br>
              <a:rPr lang="de-DE" dirty="0"/>
            </a:br>
            <a:r>
              <a:rPr lang="de-DE" dirty="0"/>
              <a:t>          </a:t>
            </a:r>
            <a:r>
              <a:rPr lang="de-DE" dirty="0" err="1">
                <a:solidFill>
                  <a:schemeClr val="hlink"/>
                </a:solidFill>
              </a:rPr>
              <a:t>r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:=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v) + c(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) -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</a:t>
            </a:r>
          </a:p>
          <a:p>
            <a:r>
              <a:rPr lang="de-DE" dirty="0" smtClean="0"/>
              <a:t>Kantenkosten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in offensichtlicher Weise </a:t>
            </a:r>
            <a:br>
              <a:rPr lang="de-DE" dirty="0" smtClean="0"/>
            </a:br>
            <a:r>
              <a:rPr lang="de-DE" dirty="0" smtClean="0"/>
              <a:t>auf Wegekosten erweiterbar</a:t>
            </a:r>
          </a:p>
          <a:p>
            <a:endParaRPr lang="de-DE" dirty="0"/>
          </a:p>
          <a:p>
            <a:pPr>
              <a:buNone/>
            </a:pP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>
                <a:solidFill>
                  <a:schemeClr val="hlink"/>
                </a:solidFill>
              </a:rPr>
              <a:t>G </a:t>
            </a:r>
            <a:r>
              <a:rPr lang="de-DE" sz="2800" dirty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/>
              <a:t> bis 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/>
              <a:t>. 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).</a:t>
            </a:r>
          </a:p>
          <a:p>
            <a:pPr>
              <a:buFontTx/>
              <a:buNone/>
            </a:pPr>
            <a:endParaRPr lang="de-DE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7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2743-F440-7849-9726-36491F720FDC}" type="slidenum">
              <a:rPr lang="de-DE"/>
              <a:pPr/>
              <a:t>145</a:t>
            </a:fld>
            <a:endParaRPr lang="de-DE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Beh</a:t>
            </a:r>
            <a:r>
              <a:rPr lang="de-DE" sz="2800" dirty="0">
                <a:solidFill>
                  <a:schemeClr val="accent2"/>
                </a:solidFill>
              </a:rPr>
              <a:t> :</a:t>
            </a:r>
            <a:r>
              <a:rPr lang="de-DE" sz="2800" dirty="0" smtClean="0"/>
              <a:t> </a:t>
            </a:r>
            <a:r>
              <a:rPr lang="de-DE" sz="2800" dirty="0"/>
              <a:t>Seien </a:t>
            </a:r>
            <a:r>
              <a:rPr lang="de-DE" sz="2800" dirty="0">
                <a:solidFill>
                  <a:schemeClr val="hlink"/>
                </a:solidFill>
              </a:rPr>
              <a:t>p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Wege in </a:t>
            </a:r>
            <a:r>
              <a:rPr lang="de-DE" sz="2800" dirty="0" smtClean="0">
                <a:solidFill>
                  <a:schemeClr val="hlink"/>
                </a:solidFill>
              </a:rPr>
              <a:t>G </a:t>
            </a:r>
            <a:r>
              <a:rPr lang="de-DE" sz="2800" dirty="0" smtClean="0"/>
              <a:t>von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 smtClean="0"/>
              <a:t> bis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800" dirty="0" smtClean="0"/>
              <a:t>. </a:t>
            </a:r>
            <a:r>
              <a:rPr lang="de-DE" sz="2800" dirty="0"/>
              <a:t>Dann gilt für jedes Potenzial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 </a:t>
            </a:r>
            <a:r>
              <a:rPr lang="de-DE" sz="2800" dirty="0" smtClean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(p)&lt;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genau dann wenn </a:t>
            </a:r>
            <a:r>
              <a:rPr lang="de-DE" sz="2800" dirty="0">
                <a:solidFill>
                  <a:schemeClr val="hlink"/>
                </a:solidFill>
              </a:rPr>
              <a:t>c(p)&lt;c(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 smtClean="0">
                <a:solidFill>
                  <a:schemeClr val="hlink"/>
                </a:solidFill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r>
              <a:rPr lang="de-DE" sz="2800" dirty="0"/>
              <a:t> Sei </a:t>
            </a:r>
            <a:r>
              <a:rPr lang="de-DE" sz="2800" dirty="0">
                <a:solidFill>
                  <a:schemeClr val="hlink"/>
                </a:solidFill>
              </a:rPr>
              <a:t>p=(v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,…,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ein beliebiger Weg und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,v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i. </a:t>
            </a:r>
            <a:r>
              <a:rPr lang="de-DE" sz="2800" dirty="0"/>
              <a:t>Es gilt: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(p)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(e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smtClean="0">
                <a:solidFill>
                  <a:schemeClr val="hlink"/>
                </a:solidFill>
                <a:sym typeface="Symbol" charset="0"/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smtClean="0">
                <a:solidFill>
                  <a:schemeClr val="hlink"/>
                </a:solidFill>
              </a:rPr>
              <a:t>e</a:t>
            </a:r>
            <a:r>
              <a:rPr lang="de-DE" sz="2800" baseline="-250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i+1</a:t>
            </a:r>
            <a:r>
              <a:rPr lang="de-DE" sz="28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         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>
                <a:solidFill>
                  <a:schemeClr val="hlink"/>
                </a:solidFill>
              </a:rPr>
              <a:t>) + c(p)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</a:t>
            </a:r>
            <a:r>
              <a:rPr lang="de-DE" sz="2800" baseline="-250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9824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7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5E4E-5055-CD4A-B2A9-CD3284B6C7F9}" type="slidenum">
              <a:rPr lang="de-DE"/>
              <a:pPr/>
              <a:t>146</a:t>
            </a:fld>
            <a:endParaRPr lang="de-DE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:</a:t>
            </a:r>
            <a:r>
              <a:rPr lang="de-DE" sz="2800" dirty="0" smtClean="0"/>
              <a:t> </a:t>
            </a:r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habe keine negativen Kreise und </a:t>
            </a:r>
            <a:r>
              <a:rPr lang="de-DE" sz="2800" dirty="0" smtClean="0"/>
              <a:t>alle </a:t>
            </a:r>
            <a:r>
              <a:rPr lang="de-DE" sz="2800" dirty="0"/>
              <a:t>Knoten </a:t>
            </a:r>
            <a:r>
              <a:rPr lang="de-DE" sz="2800" dirty="0" smtClean="0"/>
              <a:t>können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erreicht </a:t>
            </a:r>
            <a:r>
              <a:rPr lang="de-DE" sz="2800" dirty="0" smtClean="0"/>
              <a:t>werden. </a:t>
            </a:r>
            <a:r>
              <a:rPr lang="de-DE" sz="2800" dirty="0"/>
              <a:t>Sei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.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Mit </a:t>
            </a:r>
            <a:r>
              <a:rPr lang="de-DE" sz="2800" dirty="0"/>
              <a:t>diesem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/>
              <a:t>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en-US" sz="2000" dirty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r>
              <a:rPr lang="de-DE" sz="2800" dirty="0" smtClean="0"/>
              <a:t> </a:t>
            </a:r>
            <a:br>
              <a:rPr lang="de-DE" sz="2800" dirty="0" smtClean="0"/>
            </a:br>
            <a:r>
              <a:rPr lang="de-DE" sz="2800" dirty="0" smtClean="0"/>
              <a:t>für </a:t>
            </a:r>
            <a:r>
              <a:rPr lang="de-DE" sz="2800" dirty="0"/>
              <a:t>alle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 = (v,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∈</a:t>
            </a:r>
            <a:r>
              <a:rPr lang="de-DE" sz="2800" dirty="0" smtClean="0">
                <a:solidFill>
                  <a:schemeClr val="hlink"/>
                </a:solidFill>
              </a:rPr>
              <a:t> E</a:t>
            </a:r>
            <a:r>
              <a:rPr lang="de-DE" sz="2800" dirty="0" smtClean="0"/>
              <a:t>.</a:t>
            </a: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</a:p>
          <a:p>
            <a:r>
              <a:rPr lang="de-DE" sz="2800" dirty="0" smtClean="0"/>
              <a:t>Nach </a:t>
            </a:r>
            <a:r>
              <a:rPr lang="de-DE" sz="2800" dirty="0"/>
              <a:t>Annahme ist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dirty="0" smtClean="0"/>
              <a:t> </a:t>
            </a:r>
            <a:r>
              <a:rPr lang="de-DE" sz="2800" dirty="0"/>
              <a:t>für alle</a:t>
            </a:r>
            <a:r>
              <a:rPr lang="de-DE" sz="2800" dirty="0">
                <a:solidFill>
                  <a:schemeClr val="hlink"/>
                </a:solidFill>
              </a:rPr>
              <a:t> v</a:t>
            </a:r>
          </a:p>
          <a:p>
            <a:r>
              <a:rPr lang="de-DE" sz="2800" dirty="0" smtClean="0"/>
              <a:t>Wir </a:t>
            </a:r>
            <a:r>
              <a:rPr lang="de-DE" sz="2800" dirty="0"/>
              <a:t>wissen: </a:t>
            </a:r>
            <a:r>
              <a:rPr lang="de-DE" sz="2800" dirty="0" smtClean="0"/>
              <a:t>Für </a:t>
            </a:r>
            <a:r>
              <a:rPr lang="de-DE" sz="2800" dirty="0"/>
              <a:t>jede Kante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)+c(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/>
              <a:t>(Abbruchbedingung!)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/>
              <a:t>Also </a:t>
            </a:r>
            <a:r>
              <a:rPr lang="de-DE" sz="2800" dirty="0"/>
              <a:t>ist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s,w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≥ </a:t>
            </a:r>
            <a:r>
              <a:rPr lang="de-DE" sz="2800" dirty="0" smtClean="0">
                <a:solidFill>
                  <a:schemeClr val="hlink"/>
                </a:solidFill>
              </a:rPr>
              <a:t>0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9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147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1691680" y="371824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2771180" y="306896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3779243" y="371824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Oval 8"/>
          <p:cNvSpPr>
            <a:spLocks noChangeArrowheads="1"/>
          </p:cNvSpPr>
          <p:nvPr/>
        </p:nvSpPr>
        <p:spPr bwMode="auto">
          <a:xfrm>
            <a:off x="2699743" y="443738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5" name="Line 9"/>
          <p:cNvSpPr>
            <a:spLocks noChangeShapeType="1"/>
          </p:cNvSpPr>
          <p:nvPr/>
        </p:nvSpPr>
        <p:spPr bwMode="auto">
          <a:xfrm flipV="1">
            <a:off x="2123480" y="3429322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>
            <a:off x="2123480" y="4150047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 flipV="1">
            <a:off x="3204568" y="4150047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 flipH="1" flipV="1">
            <a:off x="3276005" y="3429322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31405" y="438499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3563343" y="4365947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63343" y="314198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2267943" y="30689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4788024" y="1340768"/>
            <a:ext cx="3909889" cy="2377157"/>
          </a:xfrm>
          <a:prstGeom prst="cloudCallout">
            <a:avLst>
              <a:gd name="adj1" fmla="val -60080"/>
              <a:gd name="adj2" fmla="val 288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Umwandlung der Kantenkosten in positive Werte, so dass kürzeste Wege erhalten bleiben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4788024" y="3789363"/>
            <a:ext cx="3909889" cy="2025129"/>
          </a:xfrm>
          <a:prstGeom prst="cloudCallout">
            <a:avLst>
              <a:gd name="adj1" fmla="val -56854"/>
              <a:gd name="adj2" fmla="val -489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Nehme an, kürzester Weg </a:t>
            </a:r>
            <a:r>
              <a:rPr lang="de-DE" smtClean="0">
                <a:solidFill>
                  <a:schemeClr val="tx1"/>
                </a:solidFill>
              </a:rPr>
              <a:t>von Zentralkonten zu </a:t>
            </a:r>
            <a:r>
              <a:rPr lang="de-DE" dirty="0" smtClean="0">
                <a:solidFill>
                  <a:schemeClr val="tx1"/>
                </a:solidFill>
              </a:rPr>
              <a:t>Start- und Endknoten einer Kante sind bestimmt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8E26-3034-D64A-8AB6-041C3F0C14F1}" type="slidenum">
              <a:rPr lang="de-DE"/>
              <a:pPr/>
              <a:t>148</a:t>
            </a:fld>
            <a:endParaRPr lang="de-DE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Füge </a:t>
            </a:r>
            <a:r>
              <a:rPr lang="de-DE" sz="2800" dirty="0">
                <a:solidFill>
                  <a:srgbClr val="FF0000"/>
                </a:solidFill>
              </a:rPr>
              <a:t>neuen</a:t>
            </a:r>
            <a:r>
              <a:rPr lang="de-DE" sz="2800" dirty="0"/>
              <a:t> Knoten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und Kanten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hinzu mit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)=0 </a:t>
            </a:r>
            <a:r>
              <a:rPr lang="de-DE" sz="2800" dirty="0">
                <a:solidFill>
                  <a:srgbClr val="FF0000"/>
                </a:solidFill>
              </a:rPr>
              <a:t>(alle erreichbar</a:t>
            </a:r>
            <a:r>
              <a:rPr lang="de-DE" sz="2800" dirty="0" smtClean="0">
                <a:solidFill>
                  <a:srgbClr val="FF0000"/>
                </a:solidFill>
              </a:rPr>
              <a:t>!)</a:t>
            </a:r>
            <a:endParaRPr lang="de-DE" sz="2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accent2"/>
                </a:solidFill>
              </a:rPr>
              <a:t>Bellman</a:t>
            </a:r>
            <a:r>
              <a:rPr lang="de-DE" sz="2800" dirty="0">
                <a:solidFill>
                  <a:schemeClr val="accent2"/>
                </a:solidFill>
              </a:rPr>
              <a:t>-Ford </a:t>
            </a:r>
            <a:r>
              <a:rPr lang="de-DE" sz="2800" dirty="0"/>
              <a:t>und setze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):=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s,v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für alle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die reduzierten Kosten für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 = (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) :=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(v) +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 -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endParaRPr lang="de-DE" sz="28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für alle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die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mittels </a:t>
            </a:r>
            <a:r>
              <a:rPr lang="de-DE" sz="2800" dirty="0">
                <a:solidFill>
                  <a:schemeClr val="accent2"/>
                </a:solidFill>
              </a:rPr>
              <a:t>Dijkstra </a:t>
            </a:r>
            <a:r>
              <a:rPr lang="de-DE" sz="2800" dirty="0" smtClean="0">
                <a:solidFill>
                  <a:schemeClr val="accent2"/>
                </a:solidFill>
              </a:rPr>
              <a:t>Algorithmus</a:t>
            </a:r>
            <a:r>
              <a:rPr lang="de-DE" sz="2800" dirty="0" smtClean="0"/>
              <a:t> </a:t>
            </a:r>
            <a:r>
              <a:rPr lang="de-DE" sz="2800" dirty="0"/>
              <a:t>mit reduzierten Kosten auf Graph </a:t>
            </a:r>
            <a:r>
              <a:rPr lang="de-DE" sz="2800" dirty="0">
                <a:solidFill>
                  <a:srgbClr val="FF0000"/>
                </a:solidFill>
              </a:rPr>
              <a:t>ohne Knoten 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sz="2800" dirty="0"/>
              <a:t>Berechne korrekte Distanzen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/>
            </a:r>
            <a:b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</a:b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)+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 smtClean="0">
                <a:solidFill>
                  <a:schemeClr val="hlink"/>
                </a:solidFill>
              </a:rPr>
              <a:t>)-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>
                <a:solidFill>
                  <a:schemeClr val="hlink"/>
                </a:solidFill>
              </a:rPr>
              <a:t>v)</a:t>
            </a:r>
          </a:p>
        </p:txBody>
      </p:sp>
      <p:sp>
        <p:nvSpPr>
          <p:cNvPr id="440324" name="Line 4"/>
          <p:cNvSpPr>
            <a:spLocks noChangeShapeType="1"/>
          </p:cNvSpPr>
          <p:nvPr/>
        </p:nvSpPr>
        <p:spPr bwMode="auto">
          <a:xfrm>
            <a:off x="7236296" y="3861048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321212" y="5476754"/>
            <a:ext cx="144463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9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nimBg="1"/>
      <p:bldP spid="7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141F1-E5B0-CD44-B264-FAB3AB2F3D19}" type="slidenum">
              <a:rPr lang="de-DE"/>
              <a:pPr/>
              <a:t>149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5685" name="Oval 5"/>
          <p:cNvSpPr>
            <a:spLocks noChangeArrowheads="1"/>
          </p:cNvSpPr>
          <p:nvPr/>
        </p:nvSpPr>
        <p:spPr bwMode="auto">
          <a:xfrm>
            <a:off x="1692275" y="37179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86" name="Oval 6"/>
          <p:cNvSpPr>
            <a:spLocks noChangeArrowheads="1"/>
          </p:cNvSpPr>
          <p:nvPr/>
        </p:nvSpPr>
        <p:spPr bwMode="auto">
          <a:xfrm>
            <a:off x="2771775" y="30686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87" name="Oval 7"/>
          <p:cNvSpPr>
            <a:spLocks noChangeArrowheads="1"/>
          </p:cNvSpPr>
          <p:nvPr/>
        </p:nvSpPr>
        <p:spPr bwMode="auto">
          <a:xfrm>
            <a:off x="3779838" y="3717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688" name="Oval 8"/>
          <p:cNvSpPr>
            <a:spLocks noChangeArrowheads="1"/>
          </p:cNvSpPr>
          <p:nvPr/>
        </p:nvSpPr>
        <p:spPr bwMode="auto">
          <a:xfrm>
            <a:off x="27003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689" name="Line 9"/>
          <p:cNvSpPr>
            <a:spLocks noChangeShapeType="1"/>
          </p:cNvSpPr>
          <p:nvPr/>
        </p:nvSpPr>
        <p:spPr bwMode="auto">
          <a:xfrm flipV="1">
            <a:off x="2124075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>
            <a:off x="2124075" y="4149725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3205163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2" name="Line 12"/>
          <p:cNvSpPr>
            <a:spLocks noChangeShapeType="1"/>
          </p:cNvSpPr>
          <p:nvPr/>
        </p:nvSpPr>
        <p:spPr bwMode="auto">
          <a:xfrm flipH="1" flipV="1">
            <a:off x="3276600" y="3429000"/>
            <a:ext cx="5762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693" name="Text Box 13"/>
          <p:cNvSpPr txBox="1">
            <a:spLocks noChangeArrowheads="1"/>
          </p:cNvSpPr>
          <p:nvPr/>
        </p:nvSpPr>
        <p:spPr bwMode="auto">
          <a:xfrm>
            <a:off x="2032000" y="43846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3563938" y="43656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5695" name="Text Box 15"/>
          <p:cNvSpPr txBox="1">
            <a:spLocks noChangeArrowheads="1"/>
          </p:cNvSpPr>
          <p:nvPr/>
        </p:nvSpPr>
        <p:spPr bwMode="auto">
          <a:xfrm>
            <a:off x="3563938" y="3141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2268538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697" name="Oval 17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5698" name="Oval 18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5699" name="Oval 19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5700" name="Oval 20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5707" name="Freeform 2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8" name="Freeform 2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09" name="Freeform 2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0" name="Freeform 3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1" name="Text Box 31"/>
          <p:cNvSpPr txBox="1">
            <a:spLocks noChangeArrowheads="1"/>
          </p:cNvSpPr>
          <p:nvPr/>
        </p:nvSpPr>
        <p:spPr bwMode="auto">
          <a:xfrm>
            <a:off x="2195513" y="1844675"/>
            <a:ext cx="17192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Beispiel:</a:t>
            </a:r>
          </a:p>
        </p:txBody>
      </p:sp>
      <p:sp>
        <p:nvSpPr>
          <p:cNvPr id="455712" name="Line 32"/>
          <p:cNvSpPr>
            <a:spLocks noChangeShapeType="1"/>
          </p:cNvSpPr>
          <p:nvPr/>
        </p:nvSpPr>
        <p:spPr bwMode="auto">
          <a:xfrm>
            <a:off x="4859338" y="3933825"/>
            <a:ext cx="10810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5713" name="Text Box 3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5714" name="Text Box 34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5" name="Text Box 3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5716" name="Text Box 3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806485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CD0F7-27C5-3D4B-8B75-164CB55E0930}" type="slidenum">
              <a:rPr lang="de-DE"/>
              <a:pPr/>
              <a:t>15</a:t>
            </a:fld>
            <a:endParaRPr lang="de-DE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Sequenz von Kanten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</a:t>
            </a:r>
            <a:r>
              <a:rPr lang="de-DE" dirty="0" smtClean="0"/>
              <a:t>im schlimmsten Fall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  <a:latin typeface="Symbol" charset="0"/>
                <a:sym typeface="Symbol" charset="0"/>
              </a:rPr>
              <a:t>𝛩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>
                <a:solidFill>
                  <a:schemeClr val="hlink"/>
                </a:solidFill>
              </a:rPr>
              <a:t>m)</a:t>
            </a:r>
            <a:r>
              <a:rPr lang="de-DE" dirty="0"/>
              <a:t> im schlimmsten </a:t>
            </a:r>
            <a:r>
              <a:rPr lang="de-DE" dirty="0" smtClean="0"/>
              <a:t>Fall</a:t>
            </a:r>
            <a:endParaRPr lang="de-DE" dirty="0"/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2701925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701925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2" name="Line 6"/>
          <p:cNvSpPr>
            <a:spLocks noChangeShapeType="1"/>
          </p:cNvSpPr>
          <p:nvPr/>
        </p:nvSpPr>
        <p:spPr bwMode="auto">
          <a:xfrm>
            <a:off x="2701925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3" name="Oval 7"/>
          <p:cNvSpPr>
            <a:spLocks noChangeArrowheads="1"/>
          </p:cNvSpPr>
          <p:nvPr/>
        </p:nvSpPr>
        <p:spPr bwMode="auto">
          <a:xfrm>
            <a:off x="3062288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4" name="Oval 8"/>
          <p:cNvSpPr>
            <a:spLocks noChangeArrowheads="1"/>
          </p:cNvSpPr>
          <p:nvPr/>
        </p:nvSpPr>
        <p:spPr bwMode="auto">
          <a:xfrm>
            <a:off x="3062288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5" name="Line 9"/>
          <p:cNvSpPr>
            <a:spLocks noChangeShapeType="1"/>
          </p:cNvSpPr>
          <p:nvPr/>
        </p:nvSpPr>
        <p:spPr bwMode="auto">
          <a:xfrm>
            <a:off x="3133725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6" name="Line 10"/>
          <p:cNvSpPr>
            <a:spLocks noChangeShapeType="1"/>
          </p:cNvSpPr>
          <p:nvPr/>
        </p:nvSpPr>
        <p:spPr bwMode="auto">
          <a:xfrm flipH="1">
            <a:off x="2197100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67" name="Text Box 11"/>
          <p:cNvSpPr txBox="1">
            <a:spLocks noChangeArrowheads="1"/>
          </p:cNvSpPr>
          <p:nvPr/>
        </p:nvSpPr>
        <p:spPr bwMode="auto">
          <a:xfrm>
            <a:off x="2773363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(2,3)</a:t>
            </a: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33350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69" name="Line 13"/>
          <p:cNvSpPr>
            <a:spLocks noChangeShapeType="1"/>
          </p:cNvSpPr>
          <p:nvPr/>
        </p:nvSpPr>
        <p:spPr bwMode="auto">
          <a:xfrm>
            <a:off x="133350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0" name="Line 14"/>
          <p:cNvSpPr>
            <a:spLocks noChangeShapeType="1"/>
          </p:cNvSpPr>
          <p:nvPr/>
        </p:nvSpPr>
        <p:spPr bwMode="auto">
          <a:xfrm>
            <a:off x="133350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1" name="Oval 15"/>
          <p:cNvSpPr>
            <a:spLocks noChangeArrowheads="1"/>
          </p:cNvSpPr>
          <p:nvPr/>
        </p:nvSpPr>
        <p:spPr bwMode="auto">
          <a:xfrm>
            <a:off x="169386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2" name="Oval 16"/>
          <p:cNvSpPr>
            <a:spLocks noChangeArrowheads="1"/>
          </p:cNvSpPr>
          <p:nvPr/>
        </p:nvSpPr>
        <p:spPr bwMode="auto">
          <a:xfrm>
            <a:off x="169386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3" name="Line 17"/>
          <p:cNvSpPr>
            <a:spLocks noChangeShapeType="1"/>
          </p:cNvSpPr>
          <p:nvPr/>
        </p:nvSpPr>
        <p:spPr bwMode="auto">
          <a:xfrm>
            <a:off x="176530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4" name="Line 18"/>
          <p:cNvSpPr>
            <a:spLocks noChangeShapeType="1"/>
          </p:cNvSpPr>
          <p:nvPr/>
        </p:nvSpPr>
        <p:spPr bwMode="auto">
          <a:xfrm flipH="1">
            <a:off x="1044575" y="2347987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5" name="Text Box 19"/>
          <p:cNvSpPr txBox="1">
            <a:spLocks noChangeArrowheads="1"/>
          </p:cNvSpPr>
          <p:nvPr/>
        </p:nvSpPr>
        <p:spPr bwMode="auto">
          <a:xfrm>
            <a:off x="140493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(1,2)</a:t>
            </a:r>
          </a:p>
        </p:txBody>
      </p:sp>
      <p:sp>
        <p:nvSpPr>
          <p:cNvPr id="301076" name="Rectangle 20"/>
          <p:cNvSpPr>
            <a:spLocks noChangeArrowheads="1"/>
          </p:cNvSpPr>
          <p:nvPr/>
        </p:nvSpPr>
        <p:spPr bwMode="auto">
          <a:xfrm>
            <a:off x="6805613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77" name="Line 21"/>
          <p:cNvSpPr>
            <a:spLocks noChangeShapeType="1"/>
          </p:cNvSpPr>
          <p:nvPr/>
        </p:nvSpPr>
        <p:spPr bwMode="auto">
          <a:xfrm>
            <a:off x="6805613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8" name="Line 22"/>
          <p:cNvSpPr>
            <a:spLocks noChangeShapeType="1"/>
          </p:cNvSpPr>
          <p:nvPr/>
        </p:nvSpPr>
        <p:spPr bwMode="auto">
          <a:xfrm>
            <a:off x="6805613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79" name="Oval 23"/>
          <p:cNvSpPr>
            <a:spLocks noChangeArrowheads="1"/>
          </p:cNvSpPr>
          <p:nvPr/>
        </p:nvSpPr>
        <p:spPr bwMode="auto">
          <a:xfrm>
            <a:off x="7165975" y="1968574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0" name="Oval 24"/>
          <p:cNvSpPr>
            <a:spLocks noChangeArrowheads="1"/>
          </p:cNvSpPr>
          <p:nvPr/>
        </p:nvSpPr>
        <p:spPr bwMode="auto">
          <a:xfrm>
            <a:off x="7165975" y="2257499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 flipH="1">
            <a:off x="6300788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2" name="Text Box 26"/>
          <p:cNvSpPr txBox="1">
            <a:spLocks noChangeArrowheads="1"/>
          </p:cNvSpPr>
          <p:nvPr/>
        </p:nvSpPr>
        <p:spPr bwMode="auto">
          <a:xfrm>
            <a:off x="7092950" y="155582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⊥</a:t>
            </a:r>
            <a:endParaRPr lang="en-US" dirty="0">
              <a:latin typeface="cmsy10" charset="0"/>
            </a:endParaRPr>
          </a:p>
        </p:txBody>
      </p:sp>
      <p:sp>
        <p:nvSpPr>
          <p:cNvPr id="301083" name="Line 27"/>
          <p:cNvSpPr>
            <a:spLocks noChangeShapeType="1"/>
          </p:cNvSpPr>
          <p:nvPr/>
        </p:nvSpPr>
        <p:spPr bwMode="auto">
          <a:xfrm>
            <a:off x="1044575" y="234798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4" name="Line 28"/>
          <p:cNvSpPr>
            <a:spLocks noChangeShapeType="1"/>
          </p:cNvSpPr>
          <p:nvPr/>
        </p:nvSpPr>
        <p:spPr bwMode="auto">
          <a:xfrm>
            <a:off x="1044575" y="2636912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5" name="Line 29"/>
          <p:cNvSpPr>
            <a:spLocks noChangeShapeType="1"/>
          </p:cNvSpPr>
          <p:nvPr/>
        </p:nvSpPr>
        <p:spPr bwMode="auto">
          <a:xfrm flipH="1" flipV="1">
            <a:off x="7967663" y="2328937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6" name="Line 30"/>
          <p:cNvSpPr>
            <a:spLocks noChangeShapeType="1"/>
          </p:cNvSpPr>
          <p:nvPr/>
        </p:nvSpPr>
        <p:spPr bwMode="auto">
          <a:xfrm flipH="1">
            <a:off x="7670800" y="232893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7" name="Line 31"/>
          <p:cNvSpPr>
            <a:spLocks noChangeShapeType="1"/>
          </p:cNvSpPr>
          <p:nvPr/>
        </p:nvSpPr>
        <p:spPr bwMode="auto">
          <a:xfrm>
            <a:off x="1044575" y="1484387"/>
            <a:ext cx="69135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8" name="Line 32"/>
          <p:cNvSpPr>
            <a:spLocks noChangeShapeType="1"/>
          </p:cNvSpPr>
          <p:nvPr/>
        </p:nvSpPr>
        <p:spPr bwMode="auto">
          <a:xfrm flipH="1" flipV="1">
            <a:off x="7967663" y="146533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89" name="Line 33"/>
          <p:cNvSpPr>
            <a:spLocks noChangeShapeType="1"/>
          </p:cNvSpPr>
          <p:nvPr/>
        </p:nvSpPr>
        <p:spPr bwMode="auto">
          <a:xfrm flipH="1">
            <a:off x="7248525" y="204159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0" name="Line 34"/>
          <p:cNvSpPr>
            <a:spLocks noChangeShapeType="1"/>
          </p:cNvSpPr>
          <p:nvPr/>
        </p:nvSpPr>
        <p:spPr bwMode="auto">
          <a:xfrm>
            <a:off x="1044575" y="1484387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1" name="Line 35"/>
          <p:cNvSpPr>
            <a:spLocks noChangeShapeType="1"/>
          </p:cNvSpPr>
          <p:nvPr/>
        </p:nvSpPr>
        <p:spPr bwMode="auto">
          <a:xfrm>
            <a:off x="1044575" y="206064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2" name="Rectangle 36"/>
          <p:cNvSpPr>
            <a:spLocks noChangeArrowheads="1"/>
          </p:cNvSpPr>
          <p:nvPr/>
        </p:nvSpPr>
        <p:spPr bwMode="auto">
          <a:xfrm>
            <a:off x="5438775" y="160821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3" name="Line 37"/>
          <p:cNvSpPr>
            <a:spLocks noChangeShapeType="1"/>
          </p:cNvSpPr>
          <p:nvPr/>
        </p:nvSpPr>
        <p:spPr bwMode="auto">
          <a:xfrm>
            <a:off x="5438775" y="189713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4" name="Line 38"/>
          <p:cNvSpPr>
            <a:spLocks noChangeShapeType="1"/>
          </p:cNvSpPr>
          <p:nvPr/>
        </p:nvSpPr>
        <p:spPr bwMode="auto">
          <a:xfrm>
            <a:off x="5438775" y="218447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5" name="Oval 39"/>
          <p:cNvSpPr>
            <a:spLocks noChangeArrowheads="1"/>
          </p:cNvSpPr>
          <p:nvPr/>
        </p:nvSpPr>
        <p:spPr bwMode="auto">
          <a:xfrm>
            <a:off x="5799138" y="196857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6" name="Oval 40"/>
          <p:cNvSpPr>
            <a:spLocks noChangeArrowheads="1"/>
          </p:cNvSpPr>
          <p:nvPr/>
        </p:nvSpPr>
        <p:spPr bwMode="auto">
          <a:xfrm>
            <a:off x="5799138" y="225749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097" name="Line 41"/>
          <p:cNvSpPr>
            <a:spLocks noChangeShapeType="1"/>
          </p:cNvSpPr>
          <p:nvPr/>
        </p:nvSpPr>
        <p:spPr bwMode="auto">
          <a:xfrm>
            <a:off x="5870575" y="204159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8" name="Line 42"/>
          <p:cNvSpPr>
            <a:spLocks noChangeShapeType="1"/>
          </p:cNvSpPr>
          <p:nvPr/>
        </p:nvSpPr>
        <p:spPr bwMode="auto">
          <a:xfrm flipH="1">
            <a:off x="4933950" y="232893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099" name="Text Box 43"/>
          <p:cNvSpPr txBox="1">
            <a:spLocks noChangeArrowheads="1"/>
          </p:cNvSpPr>
          <p:nvPr/>
        </p:nvSpPr>
        <p:spPr bwMode="auto">
          <a:xfrm>
            <a:off x="5508625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(4,1)</a:t>
            </a:r>
            <a:endParaRPr lang="de-DE" baseline="-25000"/>
          </a:p>
        </p:txBody>
      </p:sp>
      <p:sp>
        <p:nvSpPr>
          <p:cNvPr id="301100" name="Rectangle 44"/>
          <p:cNvSpPr>
            <a:spLocks noChangeArrowheads="1"/>
          </p:cNvSpPr>
          <p:nvPr/>
        </p:nvSpPr>
        <p:spPr bwMode="auto">
          <a:xfrm>
            <a:off x="4070350" y="1627262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1" name="Line 45"/>
          <p:cNvSpPr>
            <a:spLocks noChangeShapeType="1"/>
          </p:cNvSpPr>
          <p:nvPr/>
        </p:nvSpPr>
        <p:spPr bwMode="auto">
          <a:xfrm>
            <a:off x="4070350" y="1916187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2" name="Line 46"/>
          <p:cNvSpPr>
            <a:spLocks noChangeShapeType="1"/>
          </p:cNvSpPr>
          <p:nvPr/>
        </p:nvSpPr>
        <p:spPr bwMode="auto">
          <a:xfrm>
            <a:off x="4070350" y="2203524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3" name="Oval 47"/>
          <p:cNvSpPr>
            <a:spLocks noChangeArrowheads="1"/>
          </p:cNvSpPr>
          <p:nvPr/>
        </p:nvSpPr>
        <p:spPr bwMode="auto">
          <a:xfrm>
            <a:off x="4430713" y="1987624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4" name="Oval 48"/>
          <p:cNvSpPr>
            <a:spLocks noChangeArrowheads="1"/>
          </p:cNvSpPr>
          <p:nvPr/>
        </p:nvSpPr>
        <p:spPr bwMode="auto">
          <a:xfrm>
            <a:off x="4430713" y="2276549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4502150" y="206064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6" name="Line 50"/>
          <p:cNvSpPr>
            <a:spLocks noChangeShapeType="1"/>
          </p:cNvSpPr>
          <p:nvPr/>
        </p:nvSpPr>
        <p:spPr bwMode="auto">
          <a:xfrm flipH="1">
            <a:off x="3565525" y="234798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1107" name="Text Box 51"/>
          <p:cNvSpPr txBox="1">
            <a:spLocks noChangeArrowheads="1"/>
          </p:cNvSpPr>
          <p:nvPr/>
        </p:nvSpPr>
        <p:spPr bwMode="auto">
          <a:xfrm>
            <a:off x="4141788" y="1555824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(3,4)</a:t>
            </a:r>
          </a:p>
        </p:txBody>
      </p:sp>
    </p:spTree>
    <p:extLst>
      <p:ext uri="{BB962C8B-B14F-4D97-AF65-F5344CB8AC3E}">
        <p14:creationId xmlns:p14="http://schemas.microsoft.com/office/powerpoint/2010/main" val="21910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14546-E329-284C-9EC2-0200A32E2967}" type="slidenum">
              <a:rPr lang="de-DE"/>
              <a:pPr/>
              <a:t>150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6720" name="Oval 16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6721" name="Oval 17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6722" name="Oval 18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6723" name="Freeform 19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Freeform 20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5" name="Freeform 21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6" name="Freeform 22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667373" y="1628775"/>
            <a:ext cx="476284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Schritt</a:t>
            </a:r>
            <a:r>
              <a:rPr lang="en-US" sz="3200" dirty="0"/>
              <a:t> 1: </a:t>
            </a:r>
            <a:r>
              <a:rPr lang="en-US" sz="3200" dirty="0" err="1" smtClean="0"/>
              <a:t>Künstliche</a:t>
            </a:r>
            <a:r>
              <a:rPr lang="en-US" sz="3200" dirty="0" smtClean="0"/>
              <a:t> </a:t>
            </a:r>
            <a:r>
              <a:rPr lang="en-US" sz="3200" dirty="0" err="1"/>
              <a:t>Quelle</a:t>
            </a:r>
            <a:endParaRPr lang="en-US" sz="3200" dirty="0"/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8027988" y="28527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6733" name="Line 29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4" name="Line 30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5" name="Line 31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6" name="Line 32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39" name="Text Box 35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6740" name="Text Box 36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5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9A4B5-07C4-0D42-9942-7BCE45A6C4B9}" type="slidenum">
              <a:rPr lang="de-DE"/>
              <a:pPr/>
              <a:t>151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7731" name="Oval 3"/>
          <p:cNvSpPr>
            <a:spLocks noChangeArrowheads="1"/>
          </p:cNvSpPr>
          <p:nvPr/>
        </p:nvSpPr>
        <p:spPr bwMode="auto">
          <a:xfrm>
            <a:off x="3635375" y="350043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457732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7733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7736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7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8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39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539750" y="1628775"/>
            <a:ext cx="5326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/>
              <a:t>Schritt 2: Bellman-Ford auf 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7744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57745" name="Line 17"/>
          <p:cNvSpPr>
            <a:spLocks noChangeShapeType="1"/>
          </p:cNvSpPr>
          <p:nvPr/>
        </p:nvSpPr>
        <p:spPr bwMode="auto">
          <a:xfrm flipV="1">
            <a:off x="4140200" y="1989138"/>
            <a:ext cx="2736850" cy="1511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6" name="Line 18"/>
          <p:cNvSpPr>
            <a:spLocks noChangeShapeType="1"/>
          </p:cNvSpPr>
          <p:nvPr/>
        </p:nvSpPr>
        <p:spPr bwMode="auto">
          <a:xfrm flipV="1">
            <a:off x="4211638" y="3213100"/>
            <a:ext cx="2592387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7" name="Line 19"/>
          <p:cNvSpPr>
            <a:spLocks noChangeShapeType="1"/>
          </p:cNvSpPr>
          <p:nvPr/>
        </p:nvSpPr>
        <p:spPr bwMode="auto">
          <a:xfrm>
            <a:off x="4211638" y="3933825"/>
            <a:ext cx="2592387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8" name="Line 20"/>
          <p:cNvSpPr>
            <a:spLocks noChangeShapeType="1"/>
          </p:cNvSpPr>
          <p:nvPr/>
        </p:nvSpPr>
        <p:spPr bwMode="auto">
          <a:xfrm>
            <a:off x="4067175" y="4076700"/>
            <a:ext cx="2809875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500380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5219700" y="30686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5219700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5148263" y="43656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7755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104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614B-F9A4-FD4B-8959-C6019962AA50}" type="slidenum">
              <a:rPr lang="de-DE"/>
              <a:pPr/>
              <a:t>152</a:t>
            </a:fld>
            <a:endParaRPr lang="de-DE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59780" name="Oval 4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59782" name="Oval 6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59784" name="Freeform 8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5" name="Freeform 9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6" name="Freeform 10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7" name="Freeform 11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314325" y="1628775"/>
            <a:ext cx="543770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3: r(e)-</a:t>
            </a:r>
            <a:r>
              <a:rPr lang="en-US" sz="3200" dirty="0" err="1"/>
              <a:t>Werte</a:t>
            </a:r>
            <a:r>
              <a:rPr lang="en-US" sz="3200" dirty="0"/>
              <a:t> </a:t>
            </a:r>
            <a:r>
              <a:rPr lang="en-US" sz="3200" dirty="0" err="1"/>
              <a:t>berechnen</a:t>
            </a:r>
            <a:endParaRPr lang="en-US" sz="3200" dirty="0"/>
          </a:p>
          <a:p>
            <a:endParaRPr lang="de-DE" sz="3200" dirty="0"/>
          </a:p>
          <a:p>
            <a:r>
              <a:rPr lang="de-DE" sz="3200" dirty="0"/>
              <a:t>Die </a:t>
            </a:r>
            <a:r>
              <a:rPr lang="de-DE" sz="3200" dirty="0">
                <a:solidFill>
                  <a:srgbClr val="FF0000"/>
                </a:solidFill>
              </a:rPr>
              <a:t>reduzierten Kosten</a:t>
            </a:r>
            <a:r>
              <a:rPr lang="de-DE" sz="3200" dirty="0"/>
              <a:t> von </a:t>
            </a:r>
            <a:br>
              <a:rPr lang="de-DE" sz="3200" dirty="0"/>
            </a:b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=(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r>
              <a:rPr lang="de-DE" sz="3200" dirty="0"/>
              <a:t> sind:</a:t>
            </a:r>
            <a:br>
              <a:rPr lang="de-DE" sz="3200" dirty="0"/>
            </a:br>
            <a:r>
              <a:rPr lang="de-DE" sz="3200" dirty="0"/>
              <a:t>          </a:t>
            </a:r>
            <a:r>
              <a:rPr lang="de-DE" sz="3200" dirty="0" err="1">
                <a:solidFill>
                  <a:schemeClr val="hlink"/>
                </a:solidFill>
              </a:rPr>
              <a:t>r</a:t>
            </a:r>
            <a:r>
              <a:rPr lang="de-DE" sz="3200" dirty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:=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 + c(</a:t>
            </a:r>
            <a:r>
              <a:rPr lang="de-DE" sz="3200" dirty="0" err="1">
                <a:solidFill>
                  <a:schemeClr val="hlink"/>
                </a:solidFill>
              </a:rPr>
              <a:t>e</a:t>
            </a:r>
            <a:r>
              <a:rPr lang="de-DE" sz="3200" dirty="0">
                <a:solidFill>
                  <a:schemeClr val="hlink"/>
                </a:solidFill>
              </a:rPr>
              <a:t>) - 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>
                <a:solidFill>
                  <a:schemeClr val="hlink"/>
                </a:solidFill>
              </a:rPr>
              <a:t>)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459789" name="Text Box 13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59801" name="Text Box 25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59802" name="Text Box 26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59803" name="Text Box 27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59804" name="Text Box 28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</p:spTree>
    <p:extLst>
      <p:ext uri="{BB962C8B-B14F-4D97-AF65-F5344CB8AC3E}">
        <p14:creationId xmlns:p14="http://schemas.microsoft.com/office/powerpoint/2010/main" val="116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C6AB7-3760-3948-AB79-E22EC838237D}" type="slidenum">
              <a:rPr lang="de-DE"/>
              <a:pPr/>
              <a:t>153</a:t>
            </a:fld>
            <a:endParaRPr lang="de-DE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Pairs Shortest Paths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0807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8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09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0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0811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85472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/>
              <a:t>Schritt</a:t>
            </a:r>
            <a:r>
              <a:rPr lang="en-US" sz="3200" dirty="0"/>
              <a:t> 4: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alle</a:t>
            </a:r>
            <a:r>
              <a:rPr lang="en-US" sz="3200" dirty="0"/>
              <a:t> </a:t>
            </a:r>
            <a:r>
              <a:rPr lang="en-US" sz="3200" dirty="0" err="1"/>
              <a:t>Distanzen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sz="3200" dirty="0" smtClean="0">
                <a:solidFill>
                  <a:schemeClr val="hlink"/>
                </a:solidFill>
              </a:rPr>
              <a:t>(</a:t>
            </a:r>
            <a:r>
              <a:rPr lang="en-US" sz="3200" dirty="0" err="1">
                <a:solidFill>
                  <a:schemeClr val="hlink"/>
                </a:solidFill>
              </a:rPr>
              <a:t>v,w</a:t>
            </a:r>
            <a:r>
              <a:rPr lang="en-US" sz="3200" dirty="0">
                <a:solidFill>
                  <a:schemeClr val="hlink"/>
                </a:solidFill>
              </a:rPr>
              <a:t>)</a:t>
            </a:r>
            <a:r>
              <a:rPr lang="en-US" sz="3200" dirty="0"/>
              <a:t> via Dijkstra</a:t>
            </a:r>
            <a:endParaRPr lang="de-DE" sz="3200" dirty="0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13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4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15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0817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0818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0819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sp>
        <p:nvSpPr>
          <p:cNvPr id="460820" name="Line 20"/>
          <p:cNvSpPr>
            <a:spLocks noChangeShapeType="1"/>
          </p:cNvSpPr>
          <p:nvPr/>
        </p:nvSpPr>
        <p:spPr bwMode="auto">
          <a:xfrm>
            <a:off x="468313" y="2276475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6087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035052"/>
              </p:ext>
            </p:extLst>
          </p:nvPr>
        </p:nvGraphicFramePr>
        <p:xfrm>
          <a:off x="1476375" y="2997200"/>
          <a:ext cx="3624263" cy="2608264"/>
        </p:xfrm>
        <a:graphic>
          <a:graphicData uri="http://schemas.openxmlformats.org/drawingml/2006/table">
            <a:tbl>
              <a:tblPr/>
              <a:tblGrid>
                <a:gridCol w="725488"/>
                <a:gridCol w="723900"/>
                <a:gridCol w="725487"/>
                <a:gridCol w="723900"/>
                <a:gridCol w="725488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72" name="Line 72"/>
          <p:cNvSpPr>
            <a:spLocks noChangeShapeType="1"/>
          </p:cNvSpPr>
          <p:nvPr/>
        </p:nvSpPr>
        <p:spPr bwMode="auto">
          <a:xfrm>
            <a:off x="1763713" y="3141663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02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0094-D763-8F40-A7D4-A1C61A90E7F6}" type="slidenum">
              <a:rPr lang="de-DE"/>
              <a:pPr/>
              <a:t>154</a:t>
            </a:fld>
            <a:endParaRPr 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461827" name="Oval 3"/>
          <p:cNvSpPr>
            <a:spLocks noChangeArrowheads="1"/>
          </p:cNvSpPr>
          <p:nvPr/>
        </p:nvSpPr>
        <p:spPr bwMode="auto">
          <a:xfrm>
            <a:off x="6948488" y="17002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61828" name="Oval 4"/>
          <p:cNvSpPr>
            <a:spLocks noChangeArrowheads="1"/>
          </p:cNvSpPr>
          <p:nvPr/>
        </p:nvSpPr>
        <p:spPr bwMode="auto">
          <a:xfrm>
            <a:off x="6948488" y="29241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61829" name="Oval 5"/>
          <p:cNvSpPr>
            <a:spLocks noChangeArrowheads="1"/>
          </p:cNvSpPr>
          <p:nvPr/>
        </p:nvSpPr>
        <p:spPr bwMode="auto">
          <a:xfrm>
            <a:off x="6948488" y="41497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61830" name="Oval 6"/>
          <p:cNvSpPr>
            <a:spLocks noChangeArrowheads="1"/>
          </p:cNvSpPr>
          <p:nvPr/>
        </p:nvSpPr>
        <p:spPr bwMode="auto">
          <a:xfrm>
            <a:off x="69484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61831" name="Freeform 7"/>
          <p:cNvSpPr>
            <a:spLocks/>
          </p:cNvSpPr>
          <p:nvPr/>
        </p:nvSpPr>
        <p:spPr bwMode="auto">
          <a:xfrm>
            <a:off x="6589713" y="2133600"/>
            <a:ext cx="358775" cy="863600"/>
          </a:xfrm>
          <a:custGeom>
            <a:avLst/>
            <a:gdLst>
              <a:gd name="T0" fmla="*/ 226 w 226"/>
              <a:gd name="T1" fmla="*/ 544 h 544"/>
              <a:gd name="T2" fmla="*/ 0 w 226"/>
              <a:gd name="T3" fmla="*/ 272 h 544"/>
              <a:gd name="T4" fmla="*/ 226 w 226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" h="544">
                <a:moveTo>
                  <a:pt x="226" y="544"/>
                </a:moveTo>
                <a:cubicBezTo>
                  <a:pt x="113" y="453"/>
                  <a:pt x="0" y="363"/>
                  <a:pt x="0" y="272"/>
                </a:cubicBezTo>
                <a:cubicBezTo>
                  <a:pt x="0" y="181"/>
                  <a:pt x="113" y="90"/>
                  <a:pt x="226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Freeform 8"/>
          <p:cNvSpPr>
            <a:spLocks/>
          </p:cNvSpPr>
          <p:nvPr/>
        </p:nvSpPr>
        <p:spPr bwMode="auto">
          <a:xfrm>
            <a:off x="6434138" y="3357563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3" name="Freeform 9"/>
          <p:cNvSpPr>
            <a:spLocks/>
          </p:cNvSpPr>
          <p:nvPr/>
        </p:nvSpPr>
        <p:spPr bwMode="auto">
          <a:xfrm>
            <a:off x="7453313" y="4581525"/>
            <a:ext cx="444500" cy="863600"/>
          </a:xfrm>
          <a:custGeom>
            <a:avLst/>
            <a:gdLst>
              <a:gd name="T0" fmla="*/ 0 w 280"/>
              <a:gd name="T1" fmla="*/ 544 h 544"/>
              <a:gd name="T2" fmla="*/ 272 w 280"/>
              <a:gd name="T3" fmla="*/ 272 h 544"/>
              <a:gd name="T4" fmla="*/ 45 w 280"/>
              <a:gd name="T5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0" h="544">
                <a:moveTo>
                  <a:pt x="0" y="544"/>
                </a:moveTo>
                <a:cubicBezTo>
                  <a:pt x="132" y="453"/>
                  <a:pt x="264" y="363"/>
                  <a:pt x="272" y="272"/>
                </a:cubicBezTo>
                <a:cubicBezTo>
                  <a:pt x="280" y="181"/>
                  <a:pt x="162" y="90"/>
                  <a:pt x="4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4" name="Freeform 10"/>
          <p:cNvSpPr>
            <a:spLocks/>
          </p:cNvSpPr>
          <p:nvPr/>
        </p:nvSpPr>
        <p:spPr bwMode="auto">
          <a:xfrm flipH="1" flipV="1">
            <a:off x="7453313" y="2060575"/>
            <a:ext cx="514350" cy="2159000"/>
          </a:xfrm>
          <a:custGeom>
            <a:avLst/>
            <a:gdLst>
              <a:gd name="T0" fmla="*/ 324 w 324"/>
              <a:gd name="T1" fmla="*/ 0 h 1360"/>
              <a:gd name="T2" fmla="*/ 7 w 324"/>
              <a:gd name="T3" fmla="*/ 680 h 1360"/>
              <a:gd name="T4" fmla="*/ 279 w 324"/>
              <a:gd name="T5" fmla="*/ 136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1360">
                <a:moveTo>
                  <a:pt x="324" y="0"/>
                </a:moveTo>
                <a:cubicBezTo>
                  <a:pt x="169" y="226"/>
                  <a:pt x="14" y="453"/>
                  <a:pt x="7" y="680"/>
                </a:cubicBezTo>
                <a:cubicBezTo>
                  <a:pt x="0" y="907"/>
                  <a:pt x="139" y="1133"/>
                  <a:pt x="279" y="136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Text Box 11"/>
          <p:cNvSpPr txBox="1">
            <a:spLocks noChangeArrowheads="1"/>
          </p:cNvSpPr>
          <p:nvPr/>
        </p:nvSpPr>
        <p:spPr bwMode="auto">
          <a:xfrm>
            <a:off x="314325" y="1628775"/>
            <a:ext cx="526297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 err="1"/>
              <a:t>Schritt</a:t>
            </a:r>
            <a:r>
              <a:rPr lang="en-US" sz="3200" dirty="0"/>
              <a:t> 5: </a:t>
            </a:r>
            <a:r>
              <a:rPr lang="en-US" sz="3200" dirty="0" err="1" smtClean="0"/>
              <a:t>Berechne</a:t>
            </a:r>
            <a:r>
              <a:rPr lang="en-US" sz="3200" dirty="0" smtClean="0"/>
              <a:t> </a:t>
            </a:r>
            <a:r>
              <a:rPr lang="en-US" sz="3200" dirty="0" err="1"/>
              <a:t>korrekte</a:t>
            </a:r>
            <a:endParaRPr lang="en-US" sz="3200" dirty="0"/>
          </a:p>
          <a:p>
            <a:r>
              <a:rPr lang="en-US" sz="3200" dirty="0" err="1"/>
              <a:t>Distanzen</a:t>
            </a:r>
            <a:r>
              <a:rPr lang="en-US" sz="3200" dirty="0"/>
              <a:t> </a:t>
            </a:r>
            <a:r>
              <a:rPr lang="de-DE" sz="3200" dirty="0"/>
              <a:t>durch die Formel</a:t>
            </a:r>
          </a:p>
          <a:p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)= </a:t>
            </a:r>
            <a:r>
              <a:rPr lang="de-DE" sz="3200" dirty="0" smtClean="0">
                <a:solidFill>
                  <a:schemeClr val="hlink"/>
                </a:solidFill>
                <a:sym typeface="Symbol" charset="0"/>
              </a:rPr>
              <a:t>𝜇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v,w</a:t>
            </a:r>
            <a:r>
              <a:rPr lang="de-DE" sz="3200" dirty="0" smtClean="0">
                <a:solidFill>
                  <a:schemeClr val="hlink"/>
                </a:solidFill>
              </a:rPr>
              <a:t>)+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 err="1">
                <a:solidFill>
                  <a:schemeClr val="hlink"/>
                </a:solidFill>
              </a:rPr>
              <a:t>w</a:t>
            </a:r>
            <a:r>
              <a:rPr lang="de-DE" sz="3200" dirty="0" smtClean="0">
                <a:solidFill>
                  <a:schemeClr val="hlink"/>
                </a:solidFill>
              </a:rPr>
              <a:t>)-</a:t>
            </a:r>
            <a:r>
              <a:rPr lang="de-DE" sz="3200" dirty="0">
                <a:solidFill>
                  <a:schemeClr val="hlink"/>
                </a:solidFill>
                <a:latin typeface="Symbol" charset="0"/>
                <a:sym typeface="Symbol" charset="0"/>
              </a:rPr>
              <a:t> 𝜙</a:t>
            </a:r>
            <a:r>
              <a:rPr lang="de-DE" sz="3200" dirty="0" smtClean="0">
                <a:solidFill>
                  <a:schemeClr val="hlink"/>
                </a:solidFill>
              </a:rPr>
              <a:t>(</a:t>
            </a:r>
            <a:r>
              <a:rPr lang="de-DE" sz="3200" dirty="0">
                <a:solidFill>
                  <a:schemeClr val="hlink"/>
                </a:solidFill>
              </a:rPr>
              <a:t>v)</a:t>
            </a:r>
          </a:p>
          <a:p>
            <a:endParaRPr lang="de-DE" sz="3200" dirty="0"/>
          </a:p>
        </p:txBody>
      </p:sp>
      <p:sp>
        <p:nvSpPr>
          <p:cNvPr id="461836" name="Text Box 12"/>
          <p:cNvSpPr txBox="1">
            <a:spLocks noChangeArrowheads="1"/>
          </p:cNvSpPr>
          <p:nvPr/>
        </p:nvSpPr>
        <p:spPr bwMode="auto">
          <a:xfrm>
            <a:off x="6156325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7956550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8" name="Text Box 14"/>
          <p:cNvSpPr txBox="1">
            <a:spLocks noChangeArrowheads="1"/>
          </p:cNvSpPr>
          <p:nvPr/>
        </p:nvSpPr>
        <p:spPr bwMode="auto">
          <a:xfrm>
            <a:off x="6084888" y="41497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61839" name="Text Box 15"/>
          <p:cNvSpPr txBox="1">
            <a:spLocks noChangeArrowheads="1"/>
          </p:cNvSpPr>
          <p:nvPr/>
        </p:nvSpPr>
        <p:spPr bwMode="auto">
          <a:xfrm>
            <a:off x="7956550" y="4797425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7575550" y="1644650"/>
            <a:ext cx="85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a)=0</a:t>
            </a:r>
          </a:p>
        </p:txBody>
      </p:sp>
      <p:sp>
        <p:nvSpPr>
          <p:cNvPr id="461841" name="Text Box 17"/>
          <p:cNvSpPr txBox="1">
            <a:spLocks noChangeArrowheads="1"/>
          </p:cNvSpPr>
          <p:nvPr/>
        </p:nvSpPr>
        <p:spPr bwMode="auto">
          <a:xfrm>
            <a:off x="7596188" y="2997200"/>
            <a:ext cx="8723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b)=0</a:t>
            </a:r>
          </a:p>
        </p:txBody>
      </p:sp>
      <p:sp>
        <p:nvSpPr>
          <p:cNvPr id="461842" name="Text Box 18"/>
          <p:cNvSpPr txBox="1">
            <a:spLocks noChangeArrowheads="1"/>
          </p:cNvSpPr>
          <p:nvPr/>
        </p:nvSpPr>
        <p:spPr bwMode="auto">
          <a:xfrm>
            <a:off x="7596188" y="4221163"/>
            <a:ext cx="9156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solidFill>
                  <a:srgbClr val="FF0000"/>
                </a:solidFill>
                <a:latin typeface="Symbol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c)=-1</a:t>
            </a:r>
          </a:p>
        </p:txBody>
      </p:sp>
      <p:sp>
        <p:nvSpPr>
          <p:cNvPr id="461843" name="Text Box 19"/>
          <p:cNvSpPr txBox="1">
            <a:spLocks noChangeArrowheads="1"/>
          </p:cNvSpPr>
          <p:nvPr/>
        </p:nvSpPr>
        <p:spPr bwMode="auto">
          <a:xfrm>
            <a:off x="7596188" y="5445125"/>
            <a:ext cx="870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Symbol" charset="0"/>
                <a:sym typeface="Symbol" charset="0"/>
              </a:rPr>
              <a:t>𝜙</a:t>
            </a:r>
            <a:r>
              <a:rPr lang="en-US" dirty="0" smtClean="0">
                <a:latin typeface="Symbol" charset="0"/>
              </a:rPr>
              <a:t>(</a:t>
            </a:r>
            <a:r>
              <a:rPr lang="en-US" dirty="0"/>
              <a:t>d)=0</a:t>
            </a:r>
          </a:p>
        </p:txBody>
      </p:sp>
      <p:graphicFrame>
        <p:nvGraphicFramePr>
          <p:cNvPr id="46184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80718"/>
              </p:ext>
            </p:extLst>
          </p:nvPr>
        </p:nvGraphicFramePr>
        <p:xfrm>
          <a:off x="900113" y="3429000"/>
          <a:ext cx="3624262" cy="2608264"/>
        </p:xfrm>
        <a:graphic>
          <a:graphicData uri="http://schemas.openxmlformats.org/drawingml/2006/table">
            <a:tbl>
              <a:tblPr/>
              <a:tblGrid>
                <a:gridCol w="725487"/>
                <a:gridCol w="723900"/>
                <a:gridCol w="725488"/>
                <a:gridCol w="723900"/>
                <a:gridCol w="725487"/>
              </a:tblGrid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  <a:sym typeface="Symbol" charset="0"/>
                        </a:rPr>
                        <a:t>𝜇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0"/>
                        <a:ea typeface="ＭＳ Ｐゴシック" charset="0"/>
                        <a:sym typeface="Symbo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884" name="Line 60"/>
          <p:cNvSpPr>
            <a:spLocks noChangeShapeType="1"/>
          </p:cNvSpPr>
          <p:nvPr/>
        </p:nvSpPr>
        <p:spPr bwMode="auto">
          <a:xfrm>
            <a:off x="1835150" y="2781300"/>
            <a:ext cx="142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9FACD-75A5-5147-B500-4B2163F5E0B4}" type="slidenum">
              <a:rPr lang="de-DE"/>
              <a:pPr/>
              <a:t>155</a:t>
            </a:fld>
            <a:endParaRPr lang="de-DE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All Pairs Shortest Paths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Laufzeit</a:t>
            </a:r>
            <a:r>
              <a:rPr lang="de-DE" dirty="0"/>
              <a:t> des </a:t>
            </a:r>
            <a:r>
              <a:rPr lang="de-DE" dirty="0" smtClean="0"/>
              <a:t>APSP-Algorithmus (Johnson-Dijkstra):</a:t>
            </a:r>
            <a:endParaRPr lang="de-DE" dirty="0"/>
          </a:p>
          <a:p>
            <a:pPr>
              <a:buFontTx/>
              <a:buNone/>
            </a:pPr>
            <a:r>
              <a:rPr lang="de-DE" sz="1800" dirty="0"/>
              <a:t/>
            </a:r>
            <a:br>
              <a:rPr lang="de-DE" sz="1800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Bellman</a:t>
            </a:r>
            <a:r>
              <a:rPr lang="de-DE" baseline="-25000" dirty="0">
                <a:solidFill>
                  <a:schemeClr val="hlink"/>
                </a:solidFill>
              </a:rPr>
              <a:t>-Ford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 + 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err="1" smtClean="0">
                <a:solidFill>
                  <a:schemeClr val="hlink"/>
                </a:solidFill>
              </a:rPr>
              <a:t>T</a:t>
            </a:r>
            <a:r>
              <a:rPr lang="de-DE" baseline="-25000" dirty="0" err="1" smtClean="0">
                <a:solidFill>
                  <a:schemeClr val="hlink"/>
                </a:solidFill>
              </a:rPr>
              <a:t>Dijkstra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n,m</a:t>
            </a:r>
            <a:r>
              <a:rPr lang="de-DE" dirty="0">
                <a:solidFill>
                  <a:schemeClr val="hlink"/>
                </a:solidFill>
              </a:rPr>
              <a:t>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+ m))</a:t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= 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buFontTx/>
              <a:buNone/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de-DE" dirty="0"/>
              <a:t>unter Verwendung von </a:t>
            </a:r>
            <a:r>
              <a:rPr lang="de-DE" dirty="0" err="1"/>
              <a:t>Fibonacci</a:t>
            </a:r>
            <a:r>
              <a:rPr lang="de-DE" dirty="0"/>
              <a:t> Heaps</a:t>
            </a:r>
            <a:r>
              <a:rPr lang="de-DE" dirty="0" smtClean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smtClean="0"/>
              <a:t>Da i.a. m&gt;</a:t>
            </a:r>
            <a:r>
              <a:rPr lang="de-DE" dirty="0" err="1" smtClean="0"/>
              <a:t>n</a:t>
            </a:r>
            <a:r>
              <a:rPr lang="de-DE" dirty="0" smtClean="0"/>
              <a:t>, ist das sicher besser als </a:t>
            </a:r>
          </a:p>
          <a:p>
            <a:pPr>
              <a:buNone/>
            </a:pP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∈ O(n</a:t>
            </a:r>
            <a:r>
              <a:rPr lang="de-DE" baseline="30000" dirty="0" smtClean="0"/>
              <a:t>2</a:t>
            </a:r>
            <a:r>
              <a:rPr lang="de-DE" dirty="0"/>
              <a:t>∙m)</a:t>
            </a:r>
          </a:p>
          <a:p>
            <a:pPr>
              <a:buFontTx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5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r>
              <a:rPr lang="de-DE" dirty="0" err="1" smtClean="0"/>
              <a:t>Ungerichteter</a:t>
            </a:r>
            <a:r>
              <a:rPr lang="de-DE" dirty="0" smtClean="0"/>
              <a:t> Graph gegeben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156</a:t>
            </a:fld>
            <a:endParaRPr lang="de-DE"/>
          </a:p>
        </p:txBody>
      </p:sp>
      <p:grpSp>
        <p:nvGrpSpPr>
          <p:cNvPr id="7" name="Gruppierung 6"/>
          <p:cNvGrpSpPr/>
          <p:nvPr/>
        </p:nvGrpSpPr>
        <p:grpSpPr>
          <a:xfrm>
            <a:off x="179512" y="3322016"/>
            <a:ext cx="8784976" cy="2699272"/>
            <a:chOff x="179512" y="1268760"/>
            <a:chExt cx="8784976" cy="2699272"/>
          </a:xfrm>
        </p:grpSpPr>
        <p:pic>
          <p:nvPicPr>
            <p:cNvPr id="5" name="Bild 4" descr="Screen Shot 2015-06-18 at 23.11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32" y="1484784"/>
              <a:ext cx="8532440" cy="2483248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179512" y="1268760"/>
              <a:ext cx="8784976" cy="93610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404317" y="263691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491880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2412380" y="335605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836117" y="3068712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2917205" y="3068712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744042" y="33036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275980" y="3284612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5599758" y="2638673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520258" y="3357811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943995" y="307047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025083" y="307047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3851920" y="32823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383858" y="3263283"/>
            <a:ext cx="3030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>
          <a:xfrm>
            <a:off x="755576" y="1340768"/>
            <a:ext cx="64492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 smtClean="0"/>
              <a:t>Gegeben: Kantenkosten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[i,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pPr algn="ctr"/>
            <a:r>
              <a:rPr lang="de-DE" sz="2800" dirty="0" smtClean="0"/>
              <a:t>Können </a:t>
            </a:r>
            <a:r>
              <a:rPr lang="de-DE" sz="2800" dirty="0"/>
              <a:t>wir </a:t>
            </a:r>
            <a:r>
              <a:rPr lang="de-DE" sz="2800" dirty="0" smtClean="0"/>
              <a:t>APSP nicht </a:t>
            </a:r>
            <a:r>
              <a:rPr lang="de-DE" sz="2800" dirty="0"/>
              <a:t>besser hinkriegen?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55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Annahme: </a:t>
            </a:r>
            <a:r>
              <a:rPr lang="de-DE" dirty="0" err="1"/>
              <a:t>Ungerichteter</a:t>
            </a:r>
            <a:r>
              <a:rPr lang="de-DE" dirty="0"/>
              <a:t> Graph gegeben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Analyse: O(n</a:t>
            </a:r>
            <a:r>
              <a:rPr lang="de-DE" baseline="30000" dirty="0" smtClean="0"/>
              <a:t>3</a:t>
            </a:r>
            <a:r>
              <a:rPr lang="de-DE" dirty="0" smtClean="0"/>
              <a:t>)</a:t>
            </a:r>
          </a:p>
          <a:p>
            <a:r>
              <a:rPr lang="de-DE" dirty="0" smtClean="0"/>
              <a:t>Wenn wir annehmen, dass m&gt;</a:t>
            </a:r>
            <a:r>
              <a:rPr lang="de-DE" dirty="0" err="1" smtClean="0"/>
              <a:t>n</a:t>
            </a:r>
            <a:r>
              <a:rPr lang="de-DE" dirty="0" smtClean="0"/>
              <a:t>, ist das immer noch besser als </a:t>
            </a:r>
            <a:r>
              <a:rPr lang="de-DE" dirty="0" err="1" smtClean="0"/>
              <a:t>n</a:t>
            </a:r>
            <a:r>
              <a:rPr lang="de-DE" dirty="0" smtClean="0"/>
              <a:t> mal </a:t>
            </a:r>
            <a:r>
              <a:rPr lang="de-DE" dirty="0" err="1" smtClean="0"/>
              <a:t>Bellman</a:t>
            </a:r>
            <a:r>
              <a:rPr lang="de-DE" dirty="0" smtClean="0"/>
              <a:t>-Ford ∈ O(n</a:t>
            </a:r>
            <a:r>
              <a:rPr lang="de-DE" baseline="30000" dirty="0" smtClean="0"/>
              <a:t>2</a:t>
            </a:r>
            <a:r>
              <a:rPr lang="de-DE" dirty="0" smtClean="0"/>
              <a:t>∙m)</a:t>
            </a:r>
          </a:p>
          <a:p>
            <a:r>
              <a:rPr lang="de-DE" dirty="0" smtClean="0"/>
              <a:t>Aber nicht besser als Johnson-Dijkstra </a:t>
            </a:r>
            <a:r>
              <a:rPr lang="de-DE" dirty="0" smtClean="0">
                <a:solidFill>
                  <a:schemeClr val="hlink"/>
                </a:solidFill>
              </a:rPr>
              <a:t>O(</a:t>
            </a:r>
            <a:r>
              <a:rPr lang="de-DE" dirty="0" err="1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m+n</a:t>
            </a:r>
            <a:r>
              <a:rPr lang="de-DE" baseline="30000" dirty="0" smtClean="0">
                <a:solidFill>
                  <a:schemeClr val="hlink"/>
                </a:solidFill>
              </a:rPr>
              <a:t>2</a:t>
            </a:r>
            <a:r>
              <a:rPr lang="de-DE" dirty="0" smtClean="0">
                <a:solidFill>
                  <a:schemeClr val="hlink"/>
                </a:solidFill>
              </a:rPr>
              <a:t>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157</a:t>
            </a:fld>
            <a:endParaRPr lang="de-DE"/>
          </a:p>
        </p:txBody>
      </p:sp>
      <p:pic>
        <p:nvPicPr>
          <p:cNvPr id="6" name="Bild 5" descr="Screen Shot 2015-06-18 at 23.1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412776"/>
            <a:ext cx="8532440" cy="24832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5976" y="1484784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95736" y="5949280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Robert W. Floyd: </a:t>
            </a:r>
            <a:r>
              <a:rPr lang="de-DE" sz="1400" dirty="0" err="1">
                <a:solidFill>
                  <a:srgbClr val="0000FF"/>
                </a:solidFill>
              </a:rPr>
              <a:t>Algorithm</a:t>
            </a:r>
            <a:r>
              <a:rPr lang="de-DE" sz="1400" dirty="0">
                <a:solidFill>
                  <a:srgbClr val="0000FF"/>
                </a:solidFill>
              </a:rPr>
              <a:t> 97 (SHORTEST PATH).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5, </a:t>
            </a:r>
            <a:r>
              <a:rPr lang="de-DE" sz="1400" dirty="0">
                <a:solidFill>
                  <a:srgbClr val="0000FF"/>
                </a:solidFill>
              </a:rPr>
              <a:t>6, S. </a:t>
            </a:r>
            <a:r>
              <a:rPr lang="de-DE" sz="1400" dirty="0" smtClean="0">
                <a:solidFill>
                  <a:srgbClr val="0000FF"/>
                </a:solidFill>
              </a:rPr>
              <a:t>345, </a:t>
            </a:r>
            <a:r>
              <a:rPr lang="de-DE" sz="1400" b="1" dirty="0" smtClean="0">
                <a:solidFill>
                  <a:srgbClr val="FF0000"/>
                </a:solidFill>
              </a:rPr>
              <a:t>1962</a:t>
            </a:r>
          </a:p>
          <a:p>
            <a:r>
              <a:rPr lang="de-DE" sz="1400" b="1" dirty="0" smtClean="0">
                <a:solidFill>
                  <a:srgbClr val="FF0000"/>
                </a:solidFill>
              </a:rPr>
              <a:t>und schon früher wurden ähnliche Verfahren veröffentlicht</a:t>
            </a:r>
            <a:endParaRPr lang="de-DE" sz="1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1196752"/>
            <a:ext cx="8784976" cy="9361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0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C8D1-799B-514F-8FC1-CC45814823B5}" type="slidenum">
              <a:rPr lang="de-DE"/>
              <a:pPr/>
              <a:t>158</a:t>
            </a:fld>
            <a:endParaRPr lang="de-DE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</a:t>
            </a:r>
            <a:r>
              <a:rPr lang="en-US" dirty="0" err="1" smtClean="0"/>
              <a:t>Hülle</a:t>
            </a:r>
            <a:r>
              <a:rPr lang="en-US" dirty="0" smtClean="0"/>
              <a:t> / </a:t>
            </a:r>
            <a:r>
              <a:rPr lang="en-US" dirty="0" err="1" smtClean="0"/>
              <a:t>Erreichbarkeit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DAGs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Problem:</a:t>
            </a:r>
            <a:r>
              <a:rPr lang="en-US" dirty="0"/>
              <a:t> </a:t>
            </a:r>
            <a:r>
              <a:rPr lang="en-US" dirty="0" err="1"/>
              <a:t>Konstruiere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Graphen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G=(V,E)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Datenstruktur</a:t>
            </a:r>
            <a:r>
              <a:rPr lang="en-US" dirty="0"/>
              <a:t>, die die </a:t>
            </a:r>
            <a:r>
              <a:rPr lang="en-US" dirty="0" err="1"/>
              <a:t>folgende</a:t>
            </a:r>
            <a:r>
              <a:rPr lang="en-US" dirty="0"/>
              <a:t> Operation (</a:t>
            </a:r>
            <a:r>
              <a:rPr lang="en-US" dirty="0" err="1"/>
              <a:t>speicher</a:t>
            </a:r>
            <a:r>
              <a:rPr lang="en-US" dirty="0"/>
              <a:t>- und </a:t>
            </a:r>
            <a:r>
              <a:rPr lang="en-US" dirty="0" err="1" smtClean="0"/>
              <a:t>zeit</a:t>
            </a:r>
            <a:r>
              <a:rPr lang="en-US" dirty="0"/>
              <a:t>-)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unterstützt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liefert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</a:t>
            </a:r>
            <a:r>
              <a:rPr lang="en-US" dirty="0"/>
              <a:t>, falls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w</a:t>
            </a:r>
            <a:r>
              <a:rPr lang="en-US" dirty="0"/>
              <a:t> in G </a:t>
            </a:r>
            <a:r>
              <a:rPr lang="en-US" dirty="0" err="1"/>
              <a:t>gibt</a:t>
            </a:r>
            <a:r>
              <a:rPr lang="en-US" dirty="0"/>
              <a:t> und </a:t>
            </a:r>
            <a:r>
              <a:rPr lang="en-US" dirty="0" err="1"/>
              <a:t>sonst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0</a:t>
            </a:r>
          </a:p>
          <a:p>
            <a:pPr>
              <a:buFontTx/>
              <a:buNone/>
            </a:pPr>
            <a:endParaRPr 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Naives Verfahren für Erreichbarkeit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Im Prinzip gleiche Idee wie APSP nach Floyd, daher auch </a:t>
            </a:r>
            <a:br>
              <a:rPr lang="de-DE" dirty="0"/>
            </a:br>
            <a:r>
              <a:rPr lang="de-DE" dirty="0"/>
              <a:t>Floyd-</a:t>
            </a:r>
            <a:r>
              <a:rPr lang="de-DE" dirty="0" err="1"/>
              <a:t>Warshall</a:t>
            </a:r>
            <a:r>
              <a:rPr lang="de-DE" dirty="0"/>
              <a:t>-Algorithmus genannt</a:t>
            </a:r>
          </a:p>
          <a:p>
            <a:pPr marL="0" indent="0">
              <a:buNone/>
            </a:pPr>
            <a:r>
              <a:rPr lang="de-DE" dirty="0" smtClean="0"/>
              <a:t>Analyse: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 </a:t>
            </a:r>
            <a:r>
              <a:rPr lang="de-DE" dirty="0" smtClean="0">
                <a:solidFill>
                  <a:srgbClr val="FF0000"/>
                </a:solidFill>
              </a:rPr>
              <a:t>Das sollten wir doch besser hinkriegen?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159</a:t>
            </a:fld>
            <a:endParaRPr lang="de-DE"/>
          </a:p>
        </p:txBody>
      </p:sp>
      <p:pic>
        <p:nvPicPr>
          <p:cNvPr id="6" name="Bild 5" descr="Screen Shot 2015-06-18 at 23.1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44608"/>
            <a:ext cx="6192688" cy="31925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52028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Stephen </a:t>
            </a:r>
            <a:r>
              <a:rPr lang="de-DE" sz="1400" dirty="0" err="1">
                <a:solidFill>
                  <a:srgbClr val="0000FF"/>
                </a:solidFill>
              </a:rPr>
              <a:t>Warshall</a:t>
            </a:r>
            <a:r>
              <a:rPr lang="de-DE" sz="1400" dirty="0">
                <a:solidFill>
                  <a:srgbClr val="0000FF"/>
                </a:solidFill>
              </a:rPr>
              <a:t>: A Theorem on Boolean Matrices. </a:t>
            </a:r>
            <a:r>
              <a:rPr lang="de-DE" sz="1400" dirty="0" smtClean="0">
                <a:solidFill>
                  <a:srgbClr val="0000FF"/>
                </a:solidFill>
              </a:rPr>
              <a:t/>
            </a:r>
            <a:br>
              <a:rPr lang="de-DE" sz="1400" dirty="0" smtClean="0">
                <a:solidFill>
                  <a:srgbClr val="0000FF"/>
                </a:solidFill>
              </a:rPr>
            </a:br>
            <a:r>
              <a:rPr lang="de-DE" sz="1400" dirty="0" smtClean="0">
                <a:solidFill>
                  <a:srgbClr val="0000FF"/>
                </a:solidFill>
              </a:rPr>
              <a:t>In</a:t>
            </a:r>
            <a:r>
              <a:rPr lang="de-DE" sz="1400" dirty="0">
                <a:solidFill>
                  <a:srgbClr val="0000FF"/>
                </a:solidFill>
              </a:rPr>
              <a:t>: 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</a:t>
            </a:r>
            <a:r>
              <a:rPr lang="de-DE" sz="1400" dirty="0" smtClean="0">
                <a:solidFill>
                  <a:srgbClr val="0000FF"/>
                </a:solidFill>
              </a:rPr>
              <a:t>9, 1,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2040" y="1368078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4150710" y="3882564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E9FF1-9964-CE40-93DB-36924B61B9F3}" type="slidenum">
              <a:rPr lang="de-DE"/>
              <a:pPr/>
              <a:t>16</a:t>
            </a:fld>
            <a:endParaRPr lang="de-DE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2: Adjazenzfeld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1187450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2555875" y="229872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1187450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087" name="Oval 7"/>
          <p:cNvSpPr>
            <a:spLocks noChangeArrowheads="1"/>
          </p:cNvSpPr>
          <p:nvPr/>
        </p:nvSpPr>
        <p:spPr bwMode="auto">
          <a:xfrm>
            <a:off x="2555875" y="344966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619250" y="251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771775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 flipH="1">
            <a:off x="1620838" y="36671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H="1" flipV="1">
            <a:off x="1403350" y="2730525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2" name="Line 12"/>
          <p:cNvSpPr>
            <a:spLocks noChangeShapeType="1"/>
          </p:cNvSpPr>
          <p:nvPr/>
        </p:nvSpPr>
        <p:spPr bwMode="auto">
          <a:xfrm>
            <a:off x="1547813" y="2657500"/>
            <a:ext cx="10810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3" name="Rectangle 13"/>
          <p:cNvSpPr>
            <a:spLocks noChangeArrowheads="1"/>
          </p:cNvSpPr>
          <p:nvPr/>
        </p:nvSpPr>
        <p:spPr bwMode="auto">
          <a:xfrm>
            <a:off x="48799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53117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1547813" y="2657500"/>
            <a:ext cx="1008062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096" name="Rectangle 16"/>
          <p:cNvSpPr>
            <a:spLocks noChangeArrowheads="1"/>
          </p:cNvSpPr>
          <p:nvPr/>
        </p:nvSpPr>
        <p:spPr bwMode="auto">
          <a:xfrm>
            <a:off x="57435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6175375" y="213362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2098" name="Rectangle 18"/>
          <p:cNvSpPr>
            <a:spLocks noChangeArrowheads="1"/>
          </p:cNvSpPr>
          <p:nvPr/>
        </p:nvSpPr>
        <p:spPr bwMode="auto">
          <a:xfrm>
            <a:off x="4879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53117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0" name="Rectangle 20"/>
          <p:cNvSpPr>
            <a:spLocks noChangeArrowheads="1"/>
          </p:cNvSpPr>
          <p:nvPr/>
        </p:nvSpPr>
        <p:spPr bwMode="auto">
          <a:xfrm>
            <a:off x="57435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2101" name="Rectangle 21"/>
          <p:cNvSpPr>
            <a:spLocks noChangeArrowheads="1"/>
          </p:cNvSpPr>
          <p:nvPr/>
        </p:nvSpPr>
        <p:spPr bwMode="auto">
          <a:xfrm>
            <a:off x="61753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2" name="Rectangle 22"/>
          <p:cNvSpPr>
            <a:spLocks noChangeArrowheads="1"/>
          </p:cNvSpPr>
          <p:nvPr/>
        </p:nvSpPr>
        <p:spPr bwMode="auto">
          <a:xfrm>
            <a:off x="66071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2103" name="Rectangle 23"/>
          <p:cNvSpPr>
            <a:spLocks noChangeArrowheads="1"/>
          </p:cNvSpPr>
          <p:nvPr/>
        </p:nvSpPr>
        <p:spPr bwMode="auto">
          <a:xfrm>
            <a:off x="7038975" y="307025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2104" name="Line 24"/>
          <p:cNvSpPr>
            <a:spLocks noChangeShapeType="1"/>
          </p:cNvSpPr>
          <p:nvPr/>
        </p:nvSpPr>
        <p:spPr bwMode="auto">
          <a:xfrm>
            <a:off x="5095875" y="2565425"/>
            <a:ext cx="15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5527675" y="2565425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5959475" y="2565425"/>
            <a:ext cx="7921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6391275" y="2565425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08" name="Text Box 28"/>
          <p:cNvSpPr txBox="1">
            <a:spLocks noChangeArrowheads="1"/>
          </p:cNvSpPr>
          <p:nvPr/>
        </p:nvSpPr>
        <p:spPr bwMode="auto">
          <a:xfrm>
            <a:off x="4283075" y="2152675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2109" name="Text Box 29"/>
          <p:cNvSpPr txBox="1">
            <a:spLocks noChangeArrowheads="1"/>
          </p:cNvSpPr>
          <p:nvPr/>
        </p:nvSpPr>
        <p:spPr bwMode="auto">
          <a:xfrm>
            <a:off x="4303713" y="3070250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2110" name="Text Box 30"/>
          <p:cNvSpPr txBox="1">
            <a:spLocks noChangeArrowheads="1"/>
          </p:cNvSpPr>
          <p:nvPr/>
        </p:nvSpPr>
        <p:spPr bwMode="auto">
          <a:xfrm>
            <a:off x="4930775" y="164943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1" name="Text Box 31"/>
          <p:cNvSpPr txBox="1">
            <a:spLocks noChangeArrowheads="1"/>
          </p:cNvSpPr>
          <p:nvPr/>
        </p:nvSpPr>
        <p:spPr bwMode="auto">
          <a:xfrm>
            <a:off x="6246813" y="16288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2112" name="Text Box 32"/>
          <p:cNvSpPr txBox="1">
            <a:spLocks noChangeArrowheads="1"/>
          </p:cNvSpPr>
          <p:nvPr/>
        </p:nvSpPr>
        <p:spPr bwMode="auto">
          <a:xfrm>
            <a:off x="4859338" y="35957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7092950" y="3595712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</a:t>
            </a:r>
          </a:p>
        </p:txBody>
      </p:sp>
      <p:sp>
        <p:nvSpPr>
          <p:cNvPr id="302114" name="Text Box 34"/>
          <p:cNvSpPr txBox="1">
            <a:spLocks noChangeArrowheads="1"/>
          </p:cNvSpPr>
          <p:nvPr/>
        </p:nvSpPr>
        <p:spPr bwMode="auto">
          <a:xfrm>
            <a:off x="6732588" y="2154262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2115" name="Line 35"/>
          <p:cNvSpPr>
            <a:spLocks noChangeShapeType="1"/>
          </p:cNvSpPr>
          <p:nvPr/>
        </p:nvSpPr>
        <p:spPr bwMode="auto">
          <a:xfrm>
            <a:off x="3492500" y="3017862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 flipV="1">
            <a:off x="6084888" y="3738587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3492500" y="4602187"/>
            <a:ext cx="5126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E: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[1..m]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  <p:sp>
        <p:nvSpPr>
          <p:cNvPr id="302118" name="Text Box 38"/>
          <p:cNvSpPr txBox="1">
            <a:spLocks noChangeArrowheads="1"/>
          </p:cNvSpPr>
          <p:nvPr/>
        </p:nvSpPr>
        <p:spPr bwMode="auto">
          <a:xfrm>
            <a:off x="4752702" y="3954487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(1,2),(1,3)</a:t>
            </a:r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V="1">
            <a:off x="5148263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0" name="Line 40"/>
          <p:cNvSpPr>
            <a:spLocks noChangeShapeType="1"/>
          </p:cNvSpPr>
          <p:nvPr/>
        </p:nvSpPr>
        <p:spPr bwMode="auto">
          <a:xfrm flipH="1" flipV="1">
            <a:off x="5580063" y="3451250"/>
            <a:ext cx="71437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443663" y="3954487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(3,4)</a:t>
            </a:r>
          </a:p>
        </p:txBody>
      </p:sp>
      <p:sp>
        <p:nvSpPr>
          <p:cNvPr id="302122" name="Line 42"/>
          <p:cNvSpPr>
            <a:spLocks noChangeShapeType="1"/>
          </p:cNvSpPr>
          <p:nvPr/>
        </p:nvSpPr>
        <p:spPr bwMode="auto">
          <a:xfrm flipV="1">
            <a:off x="6877050" y="3451250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2123" name="Oval 43"/>
          <p:cNvSpPr>
            <a:spLocks noChangeArrowheads="1"/>
          </p:cNvSpPr>
          <p:nvPr/>
        </p:nvSpPr>
        <p:spPr bwMode="auto">
          <a:xfrm>
            <a:off x="5003800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4" name="Oval 44"/>
          <p:cNvSpPr>
            <a:spLocks noChangeArrowheads="1"/>
          </p:cNvSpPr>
          <p:nvPr/>
        </p:nvSpPr>
        <p:spPr bwMode="auto">
          <a:xfrm>
            <a:off x="5508625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2125" name="Oval 45"/>
          <p:cNvSpPr>
            <a:spLocks noChangeArrowheads="1"/>
          </p:cNvSpPr>
          <p:nvPr/>
        </p:nvSpPr>
        <p:spPr bwMode="auto">
          <a:xfrm>
            <a:off x="6732588" y="4027512"/>
            <a:ext cx="288925" cy="2873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3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BE9E-0164-7F4D-AEBB-E3C2459E8F7F}" type="slidenum">
              <a:rPr lang="de-DE"/>
              <a:pPr/>
              <a:t>160</a:t>
            </a:fld>
            <a:endParaRPr lang="de-DE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 1:</a:t>
            </a:r>
            <a:r>
              <a:rPr lang="en-US" dirty="0"/>
              <a:t> </a:t>
            </a:r>
            <a:r>
              <a:rPr lang="en-US" dirty="0" err="1"/>
              <a:t>verwende</a:t>
            </a:r>
            <a:r>
              <a:rPr lang="en-US" dirty="0"/>
              <a:t> APSP 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Erstellung</a:t>
            </a:r>
            <a:r>
              <a:rPr lang="en-US" dirty="0"/>
              <a:t> der DS:</a:t>
            </a:r>
            <a:br>
              <a:rPr lang="en-US" dirty="0"/>
            </a:b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m + n</a:t>
            </a:r>
            <a:r>
              <a:rPr lang="de-DE" baseline="30000" dirty="0">
                <a:solidFill>
                  <a:schemeClr val="hlink"/>
                </a:solidFill>
              </a:rPr>
              <a:t>2</a:t>
            </a:r>
            <a:r>
              <a:rPr lang="de-DE" dirty="0">
                <a:solidFill>
                  <a:schemeClr val="hlink"/>
                </a:solidFill>
              </a:rPr>
              <a:t> 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endParaRPr lang="en-US" dirty="0"/>
          </a:p>
          <a:p>
            <a:r>
              <a:rPr lang="en-US" dirty="0" err="1"/>
              <a:t>Speicheraufwand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r>
              <a:rPr lang="en-US" dirty="0" err="1"/>
              <a:t>Laufzeit</a:t>
            </a:r>
            <a:r>
              <a:rPr lang="en-US" dirty="0"/>
              <a:t> von Reachable(</a:t>
            </a:r>
            <a:r>
              <a:rPr lang="en-US" dirty="0" err="1"/>
              <a:t>v,w</a:t>
            </a:r>
            <a:r>
              <a:rPr lang="en-US" dirty="0"/>
              <a:t>): </a:t>
            </a:r>
            <a:r>
              <a:rPr lang="en-US" dirty="0">
                <a:solidFill>
                  <a:schemeClr val="hlink"/>
                </a:solidFill>
              </a:rPr>
              <a:t>O(1)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/>
              <a:t>N</a:t>
            </a:r>
            <a:r>
              <a:rPr lang="en-US" dirty="0" err="1" smtClean="0"/>
              <a:t>achschauen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Tabelle</a:t>
            </a:r>
            <a:r>
              <a:rPr lang="en-US" dirty="0"/>
              <a:t>,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v,w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</a:rPr>
              <a:t>&lt;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dirty="0" smtClean="0">
                <a:latin typeface="cmsy10" charset="0"/>
              </a:rPr>
              <a:t> 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5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9A985-7CAB-E141-A5F8-95F593001020}" type="slidenum">
              <a:rPr lang="de-DE"/>
              <a:pPr/>
              <a:t>161</a:t>
            </a:fld>
            <a:endParaRPr lang="de-DE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Einsicht:</a:t>
            </a:r>
            <a:r>
              <a:rPr lang="en-US"/>
              <a:t> Alle Knoten in einer starken ZHK haben </a:t>
            </a:r>
            <a:r>
              <a:rPr lang="en-US">
                <a:solidFill>
                  <a:srgbClr val="FF0000"/>
                </a:solidFill>
              </a:rPr>
              <a:t>dieselbe </a:t>
            </a:r>
            <a:r>
              <a:rPr lang="en-US"/>
              <a:t>Menge erreichbarer Knoten. Daher reicht es, sie durch Repräsentanten zu vertreten.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72068" name="Oval 4"/>
          <p:cNvSpPr>
            <a:spLocks noChangeArrowheads="1"/>
          </p:cNvSpPr>
          <p:nvPr/>
        </p:nvSpPr>
        <p:spPr bwMode="auto">
          <a:xfrm>
            <a:off x="1763688" y="2924249"/>
            <a:ext cx="2952750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9" name="Oval 5"/>
          <p:cNvSpPr>
            <a:spLocks noChangeArrowheads="1"/>
          </p:cNvSpPr>
          <p:nvPr/>
        </p:nvSpPr>
        <p:spPr bwMode="auto">
          <a:xfrm>
            <a:off x="5219676" y="2636912"/>
            <a:ext cx="2160587" cy="1439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0" name="Oval 6"/>
          <p:cNvSpPr>
            <a:spLocks noChangeArrowheads="1"/>
          </p:cNvSpPr>
          <p:nvPr/>
        </p:nvSpPr>
        <p:spPr bwMode="auto">
          <a:xfrm>
            <a:off x="5075213" y="4364112"/>
            <a:ext cx="15843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1" name="Oval 7"/>
          <p:cNvSpPr>
            <a:spLocks noChangeArrowheads="1"/>
          </p:cNvSpPr>
          <p:nvPr/>
        </p:nvSpPr>
        <p:spPr bwMode="auto">
          <a:xfrm>
            <a:off x="4211613" y="35005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2" name="Oval 8"/>
          <p:cNvSpPr>
            <a:spLocks noChangeArrowheads="1"/>
          </p:cNvSpPr>
          <p:nvPr/>
        </p:nvSpPr>
        <p:spPr bwMode="auto">
          <a:xfrm>
            <a:off x="5435576" y="32846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3" name="Oval 9"/>
          <p:cNvSpPr>
            <a:spLocks noChangeArrowheads="1"/>
          </p:cNvSpPr>
          <p:nvPr/>
        </p:nvSpPr>
        <p:spPr bwMode="auto">
          <a:xfrm>
            <a:off x="4067151" y="3932312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4" name="Oval 10"/>
          <p:cNvSpPr>
            <a:spLocks noChangeArrowheads="1"/>
          </p:cNvSpPr>
          <p:nvPr/>
        </p:nvSpPr>
        <p:spPr bwMode="auto">
          <a:xfrm>
            <a:off x="5219676" y="4653037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5" name="Line 11"/>
          <p:cNvSpPr>
            <a:spLocks noChangeShapeType="1"/>
          </p:cNvSpPr>
          <p:nvPr/>
        </p:nvSpPr>
        <p:spPr bwMode="auto">
          <a:xfrm flipV="1">
            <a:off x="4498951" y="3429074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6" name="Line 12"/>
          <p:cNvSpPr>
            <a:spLocks noChangeShapeType="1"/>
          </p:cNvSpPr>
          <p:nvPr/>
        </p:nvSpPr>
        <p:spPr bwMode="auto">
          <a:xfrm>
            <a:off x="4356076" y="4148212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77" name="Oval 13"/>
          <p:cNvSpPr>
            <a:spLocks noChangeArrowheads="1"/>
          </p:cNvSpPr>
          <p:nvPr/>
        </p:nvSpPr>
        <p:spPr bwMode="auto">
          <a:xfrm>
            <a:off x="3203551" y="3140149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8" name="Oval 14"/>
          <p:cNvSpPr>
            <a:spLocks noChangeArrowheads="1"/>
          </p:cNvSpPr>
          <p:nvPr/>
        </p:nvSpPr>
        <p:spPr bwMode="auto">
          <a:xfrm>
            <a:off x="2411388" y="3932312"/>
            <a:ext cx="287338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2914626" y="292424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195488" y="357194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3059088" y="364497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156301" y="314014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5651476" y="458159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ZHK</a:t>
            </a:r>
          </a:p>
        </p:txBody>
      </p:sp>
      <p:sp>
        <p:nvSpPr>
          <p:cNvPr id="472084" name="Oval 20"/>
          <p:cNvSpPr>
            <a:spLocks noChangeArrowheads="1"/>
          </p:cNvSpPr>
          <p:nvPr/>
        </p:nvSpPr>
        <p:spPr bwMode="auto">
          <a:xfrm>
            <a:off x="5940401" y="2781374"/>
            <a:ext cx="287337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85" name="Freeform 21"/>
          <p:cNvSpPr>
            <a:spLocks/>
          </p:cNvSpPr>
          <p:nvPr/>
        </p:nvSpPr>
        <p:spPr bwMode="auto">
          <a:xfrm>
            <a:off x="3490888" y="3068712"/>
            <a:ext cx="2449513" cy="373062"/>
          </a:xfrm>
          <a:custGeom>
            <a:avLst/>
            <a:gdLst>
              <a:gd name="T0" fmla="*/ 0 w 1543"/>
              <a:gd name="T1" fmla="*/ 91 h 235"/>
              <a:gd name="T2" fmla="*/ 545 w 1543"/>
              <a:gd name="T3" fmla="*/ 227 h 235"/>
              <a:gd name="T4" fmla="*/ 1225 w 1543"/>
              <a:gd name="T5" fmla="*/ 136 h 235"/>
              <a:gd name="T6" fmla="*/ 1543 w 1543"/>
              <a:gd name="T7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3" h="235">
                <a:moveTo>
                  <a:pt x="0" y="91"/>
                </a:moveTo>
                <a:cubicBezTo>
                  <a:pt x="170" y="155"/>
                  <a:pt x="341" y="219"/>
                  <a:pt x="545" y="227"/>
                </a:cubicBezTo>
                <a:cubicBezTo>
                  <a:pt x="749" y="235"/>
                  <a:pt x="1059" y="174"/>
                  <a:pt x="1225" y="136"/>
                </a:cubicBezTo>
                <a:cubicBezTo>
                  <a:pt x="1391" y="98"/>
                  <a:pt x="1467" y="49"/>
                  <a:pt x="1543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2087" name="Freeform 23"/>
          <p:cNvSpPr>
            <a:spLocks/>
          </p:cNvSpPr>
          <p:nvPr/>
        </p:nvSpPr>
        <p:spPr bwMode="auto">
          <a:xfrm>
            <a:off x="2771751" y="3140149"/>
            <a:ext cx="3311525" cy="865188"/>
          </a:xfrm>
          <a:custGeom>
            <a:avLst/>
            <a:gdLst>
              <a:gd name="T0" fmla="*/ 0 w 2086"/>
              <a:gd name="T1" fmla="*/ 545 h 545"/>
              <a:gd name="T2" fmla="*/ 1224 w 2086"/>
              <a:gd name="T3" fmla="*/ 409 h 545"/>
              <a:gd name="T4" fmla="*/ 1859 w 2086"/>
              <a:gd name="T5" fmla="*/ 272 h 545"/>
              <a:gd name="T6" fmla="*/ 2086 w 2086"/>
              <a:gd name="T7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86" h="545">
                <a:moveTo>
                  <a:pt x="0" y="545"/>
                </a:moveTo>
                <a:cubicBezTo>
                  <a:pt x="457" y="499"/>
                  <a:pt x="914" y="454"/>
                  <a:pt x="1224" y="409"/>
                </a:cubicBezTo>
                <a:cubicBezTo>
                  <a:pt x="1534" y="364"/>
                  <a:pt x="1715" y="340"/>
                  <a:pt x="1859" y="272"/>
                </a:cubicBezTo>
                <a:cubicBezTo>
                  <a:pt x="2003" y="204"/>
                  <a:pt x="2044" y="102"/>
                  <a:pt x="2086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9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B92C-FC61-D64C-B0F0-6121425185EC}" type="slidenum">
              <a:rPr lang="de-DE"/>
              <a:pPr/>
              <a:t>162</a:t>
            </a:fld>
            <a:endParaRPr lang="de-DE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starke</a:t>
            </a:r>
            <a:r>
              <a:rPr lang="en-US" dirty="0"/>
              <a:t> ZHKs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>
            <a:off x="230505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>
            <a:off x="3335338" y="4375225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>
            <a:off x="4365625" y="3852937"/>
            <a:ext cx="423863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>
            <a:off x="5457825" y="3273500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>
            <a:off x="6548438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66953" name="Line 9"/>
          <p:cNvSpPr>
            <a:spLocks noChangeShapeType="1"/>
          </p:cNvSpPr>
          <p:nvPr/>
        </p:nvSpPr>
        <p:spPr bwMode="auto">
          <a:xfrm flipV="1">
            <a:off x="2730500" y="4662562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4" name="Line 10"/>
          <p:cNvSpPr>
            <a:spLocks noChangeShapeType="1"/>
          </p:cNvSpPr>
          <p:nvPr/>
        </p:nvSpPr>
        <p:spPr bwMode="auto">
          <a:xfrm flipV="1">
            <a:off x="3760788" y="4141862"/>
            <a:ext cx="604837" cy="290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5" name="Line 11"/>
          <p:cNvSpPr>
            <a:spLocks noChangeShapeType="1"/>
          </p:cNvSpPr>
          <p:nvPr/>
        </p:nvSpPr>
        <p:spPr bwMode="auto">
          <a:xfrm flipV="1">
            <a:off x="4791075" y="3621162"/>
            <a:ext cx="66675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6" name="Line 12"/>
          <p:cNvSpPr>
            <a:spLocks noChangeShapeType="1"/>
          </p:cNvSpPr>
          <p:nvPr/>
        </p:nvSpPr>
        <p:spPr bwMode="auto">
          <a:xfrm flipV="1">
            <a:off x="5881688" y="3041725"/>
            <a:ext cx="727075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>
            <a:off x="4365625" y="292742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66958" name="Line 14"/>
          <p:cNvSpPr>
            <a:spLocks noChangeShapeType="1"/>
          </p:cNvSpPr>
          <p:nvPr/>
        </p:nvSpPr>
        <p:spPr bwMode="auto">
          <a:xfrm flipH="1" flipV="1">
            <a:off x="4791075" y="3157612"/>
            <a:ext cx="666750" cy="174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59" name="Line 15"/>
          <p:cNvSpPr>
            <a:spLocks noChangeShapeType="1"/>
          </p:cNvSpPr>
          <p:nvPr/>
        </p:nvSpPr>
        <p:spPr bwMode="auto">
          <a:xfrm flipH="1">
            <a:off x="4548188" y="3332237"/>
            <a:ext cx="60325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0" name="Oval 16"/>
          <p:cNvSpPr>
            <a:spLocks noChangeArrowheads="1"/>
          </p:cNvSpPr>
          <p:nvPr/>
        </p:nvSpPr>
        <p:spPr bwMode="auto">
          <a:xfrm>
            <a:off x="3275013" y="3157612"/>
            <a:ext cx="423862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66961" name="Oval 17"/>
          <p:cNvSpPr>
            <a:spLocks noChangeArrowheads="1"/>
          </p:cNvSpPr>
          <p:nvPr/>
        </p:nvSpPr>
        <p:spPr bwMode="auto">
          <a:xfrm>
            <a:off x="2246313" y="2752800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66962" name="Line 18"/>
          <p:cNvSpPr>
            <a:spLocks noChangeShapeType="1"/>
          </p:cNvSpPr>
          <p:nvPr/>
        </p:nvSpPr>
        <p:spPr bwMode="auto">
          <a:xfrm flipV="1">
            <a:off x="3517900" y="3564012"/>
            <a:ext cx="0" cy="811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3" name="Line 19"/>
          <p:cNvSpPr>
            <a:spLocks noChangeShapeType="1"/>
          </p:cNvSpPr>
          <p:nvPr/>
        </p:nvSpPr>
        <p:spPr bwMode="auto">
          <a:xfrm flipH="1" flipV="1">
            <a:off x="2547938" y="3157612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4" name="Line 20"/>
          <p:cNvSpPr>
            <a:spLocks noChangeShapeType="1"/>
          </p:cNvSpPr>
          <p:nvPr/>
        </p:nvSpPr>
        <p:spPr bwMode="auto">
          <a:xfrm>
            <a:off x="2427288" y="3157612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5" name="Line 21"/>
          <p:cNvSpPr>
            <a:spLocks noChangeShapeType="1"/>
          </p:cNvSpPr>
          <p:nvPr/>
        </p:nvSpPr>
        <p:spPr bwMode="auto">
          <a:xfrm flipH="1" flipV="1">
            <a:off x="2668588" y="2984575"/>
            <a:ext cx="666750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466966" name="AutoShape 22"/>
          <p:cNvCxnSpPr>
            <a:cxnSpLocks noChangeShapeType="1"/>
            <a:stCxn id="466951" idx="0"/>
            <a:endCxn id="466960" idx="0"/>
          </p:cNvCxnSpPr>
          <p:nvPr/>
        </p:nvCxnSpPr>
        <p:spPr bwMode="auto">
          <a:xfrm rot="5400000" flipH="1">
            <a:off x="4521200" y="2124150"/>
            <a:ext cx="115888" cy="2182812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67" name="Oval 23"/>
          <p:cNvSpPr>
            <a:spLocks noChangeArrowheads="1"/>
          </p:cNvSpPr>
          <p:nvPr/>
        </p:nvSpPr>
        <p:spPr bwMode="auto">
          <a:xfrm>
            <a:off x="4305300" y="4953075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66968" name="Line 24"/>
          <p:cNvSpPr>
            <a:spLocks noChangeShapeType="1"/>
          </p:cNvSpPr>
          <p:nvPr/>
        </p:nvSpPr>
        <p:spPr bwMode="auto">
          <a:xfrm flipH="1" flipV="1">
            <a:off x="3760788" y="4662562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6969" name="Oval 25"/>
          <p:cNvSpPr>
            <a:spLocks noChangeArrowheads="1"/>
          </p:cNvSpPr>
          <p:nvPr/>
        </p:nvSpPr>
        <p:spPr bwMode="auto">
          <a:xfrm rot="-1562588">
            <a:off x="2609850" y="2439731"/>
            <a:ext cx="3457575" cy="22907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0" name="Oval 26"/>
          <p:cNvSpPr>
            <a:spLocks noChangeArrowheads="1"/>
          </p:cNvSpPr>
          <p:nvPr/>
        </p:nvSpPr>
        <p:spPr bwMode="auto">
          <a:xfrm>
            <a:off x="2124075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1" name="Oval 27"/>
          <p:cNvSpPr>
            <a:spLocks noChangeArrowheads="1"/>
          </p:cNvSpPr>
          <p:nvPr/>
        </p:nvSpPr>
        <p:spPr bwMode="auto">
          <a:xfrm>
            <a:off x="218440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2" name="Oval 28"/>
          <p:cNvSpPr>
            <a:spLocks noChangeArrowheads="1"/>
          </p:cNvSpPr>
          <p:nvPr/>
        </p:nvSpPr>
        <p:spPr bwMode="auto">
          <a:xfrm>
            <a:off x="4184650" y="4837187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6973" name="Oval 29"/>
          <p:cNvSpPr>
            <a:spLocks noChangeArrowheads="1"/>
          </p:cNvSpPr>
          <p:nvPr/>
        </p:nvSpPr>
        <p:spPr bwMode="auto">
          <a:xfrm>
            <a:off x="6426200" y="2636912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55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9" grpId="0" animBg="1"/>
      <p:bldP spid="466970" grpId="0" animBg="1"/>
      <p:bldP spid="466971" grpId="0" animBg="1"/>
      <p:bldP spid="466972" grpId="0" animBg="1"/>
      <p:bldP spid="46697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6B34-2414-5940-83A2-8E89BCFC1AD2}" type="slidenum">
              <a:rPr lang="de-DE"/>
              <a:pPr/>
              <a:t>163</a:t>
            </a:fld>
            <a:endParaRPr lang="de-DE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/>
              <a:t>Lösung</a:t>
            </a:r>
            <a:r>
              <a:rPr lang="en-US" dirty="0"/>
              <a:t> 2: </a:t>
            </a:r>
            <a:r>
              <a:rPr lang="en-US" dirty="0" err="1"/>
              <a:t>verwende</a:t>
            </a:r>
            <a:r>
              <a:rPr lang="en-US" dirty="0"/>
              <a:t> ZHK-</a:t>
            </a:r>
            <a:r>
              <a:rPr lang="en-US" dirty="0" err="1"/>
              <a:t>Algorithmus</a:t>
            </a:r>
            <a:endParaRPr lang="en-US" dirty="0"/>
          </a:p>
          <a:p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/>
              <a:t>ZHK-Graph (</a:t>
            </a:r>
            <a:r>
              <a:rPr lang="en-US" dirty="0" err="1"/>
              <a:t>Repräsentanten</a:t>
            </a:r>
            <a:r>
              <a:rPr lang="en-US" dirty="0"/>
              <a:t>)</a:t>
            </a:r>
          </a:p>
        </p:txBody>
      </p:sp>
      <p:sp>
        <p:nvSpPr>
          <p:cNvPr id="470020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0021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0024" name="Oval 8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26" name="Line 10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3" name="Oval 17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0035" name="Line 19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6" name="Line 20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39" name="Oval 23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0040" name="Line 24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0042" name="Oval 26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3" name="Oval 27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4" name="Oval 28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5" name="Oval 29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0046" name="Oval 30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8006C-5C1C-D44A-A216-825B91D969CD}" type="slidenum">
              <a:rPr lang="de-DE"/>
              <a:pPr/>
              <a:t>164</a:t>
            </a:fld>
            <a:endParaRPr lang="de-DE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Lösung 2: verwende ZHK-Algorithmus</a:t>
            </a:r>
          </a:p>
          <a:p>
            <a:r>
              <a:rPr lang="en-US"/>
              <a:t>Wende APSP-Algo auf ZHK-Graph an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>
            <a:off x="230505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>
            <a:off x="3335338" y="4519241"/>
            <a:ext cx="423862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>
            <a:off x="6548438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471047" name="Line 7"/>
          <p:cNvSpPr>
            <a:spLocks noChangeShapeType="1"/>
          </p:cNvSpPr>
          <p:nvPr/>
        </p:nvSpPr>
        <p:spPr bwMode="auto">
          <a:xfrm flipV="1">
            <a:off x="2730500" y="4806578"/>
            <a:ext cx="604838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8" name="Line 8"/>
          <p:cNvSpPr>
            <a:spLocks noChangeShapeType="1"/>
          </p:cNvSpPr>
          <p:nvPr/>
        </p:nvSpPr>
        <p:spPr bwMode="auto">
          <a:xfrm flipV="1">
            <a:off x="3760788" y="3239716"/>
            <a:ext cx="2827337" cy="133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>
            <a:off x="2246313" y="2896816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1050" name="Line 10"/>
          <p:cNvSpPr>
            <a:spLocks noChangeShapeType="1"/>
          </p:cNvSpPr>
          <p:nvPr/>
        </p:nvSpPr>
        <p:spPr bwMode="auto">
          <a:xfrm flipH="1" flipV="1">
            <a:off x="2547938" y="3301628"/>
            <a:ext cx="847725" cy="1217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1" name="Line 11"/>
          <p:cNvSpPr>
            <a:spLocks noChangeShapeType="1"/>
          </p:cNvSpPr>
          <p:nvPr/>
        </p:nvSpPr>
        <p:spPr bwMode="auto">
          <a:xfrm>
            <a:off x="2427288" y="3301628"/>
            <a:ext cx="60325" cy="179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>
            <a:off x="4305300" y="5097091"/>
            <a:ext cx="423863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1053" name="Line 13"/>
          <p:cNvSpPr>
            <a:spLocks noChangeShapeType="1"/>
          </p:cNvSpPr>
          <p:nvPr/>
        </p:nvSpPr>
        <p:spPr bwMode="auto">
          <a:xfrm flipH="1" flipV="1">
            <a:off x="3760788" y="4806578"/>
            <a:ext cx="544512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>
            <a:off x="2124075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>
            <a:off x="218440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6" name="Oval 16"/>
          <p:cNvSpPr>
            <a:spLocks noChangeArrowheads="1"/>
          </p:cNvSpPr>
          <p:nvPr/>
        </p:nvSpPr>
        <p:spPr bwMode="auto">
          <a:xfrm>
            <a:off x="4184650" y="4981203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7" name="Oval 17"/>
          <p:cNvSpPr>
            <a:spLocks noChangeArrowheads="1"/>
          </p:cNvSpPr>
          <p:nvPr/>
        </p:nvSpPr>
        <p:spPr bwMode="auto">
          <a:xfrm>
            <a:off x="6426200" y="2780928"/>
            <a:ext cx="666750" cy="6365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058" name="Oval 18"/>
          <p:cNvSpPr>
            <a:spLocks noChangeArrowheads="1"/>
          </p:cNvSpPr>
          <p:nvPr/>
        </p:nvSpPr>
        <p:spPr bwMode="auto">
          <a:xfrm>
            <a:off x="3203575" y="4392241"/>
            <a:ext cx="666750" cy="6365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4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AC83-F697-DE47-B261-18A528A2A024}" type="slidenum">
              <a:rPr lang="de-DE"/>
              <a:pPr/>
              <a:t>165</a:t>
            </a:fld>
            <a:endParaRPr lang="de-DE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</a:p>
          <a:p>
            <a:r>
              <a:rPr lang="en-US"/>
              <a:t>Bestimme Repräsentanten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/>
              <a:t>von </a:t>
            </a:r>
            <a:r>
              <a:rPr lang="en-US">
                <a:solidFill>
                  <a:schemeClr val="hlink"/>
                </a:solidFill>
              </a:rPr>
              <a:t>v</a:t>
            </a:r>
            <a:r>
              <a:rPr lang="en-US"/>
              <a:t> und </a:t>
            </a:r>
            <a:r>
              <a:rPr lang="en-US">
                <a:solidFill>
                  <a:schemeClr val="hlink"/>
                </a:solidFill>
              </a:rPr>
              <a:t>w</a:t>
            </a:r>
          </a:p>
          <a:p>
            <a:r>
              <a:rPr lang="en-US">
                <a:solidFill>
                  <a:schemeClr val="hlink"/>
                </a:solidFill>
              </a:rPr>
              <a:t>r</a:t>
            </a:r>
            <a:r>
              <a:rPr lang="en-US" baseline="-25000">
                <a:solidFill>
                  <a:schemeClr val="hlink"/>
                </a:solidFill>
              </a:rPr>
              <a:t>v</a:t>
            </a:r>
            <a:r>
              <a:rPr lang="en-US">
                <a:solidFill>
                  <a:schemeClr val="hlink"/>
                </a:solidFill>
              </a:rPr>
              <a:t>=r</a:t>
            </a:r>
            <a:r>
              <a:rPr lang="en-US" baseline="-25000">
                <a:solidFill>
                  <a:schemeClr val="hlink"/>
                </a:solidFill>
              </a:rPr>
              <a:t>w</a:t>
            </a:r>
            <a:r>
              <a:rPr lang="en-US"/>
              <a:t>: gib </a:t>
            </a:r>
            <a:r>
              <a:rPr lang="en-US">
                <a:solidFill>
                  <a:schemeClr val="hlink"/>
                </a:solidFill>
              </a:rPr>
              <a:t>1</a:t>
            </a:r>
            <a:r>
              <a:rPr lang="en-US"/>
              <a:t> aus</a:t>
            </a:r>
          </a:p>
          <a:p>
            <a:r>
              <a:rPr lang="en-US"/>
              <a:t>sonst gib </a:t>
            </a:r>
            <a:r>
              <a:rPr lang="en-US">
                <a:solidFill>
                  <a:schemeClr val="accent2"/>
                </a:solidFill>
              </a:rPr>
              <a:t>Reachable(r</a:t>
            </a:r>
            <a:r>
              <a:rPr lang="en-US" baseline="-25000">
                <a:solidFill>
                  <a:schemeClr val="accent2"/>
                </a:solidFill>
              </a:rPr>
              <a:t>v</a:t>
            </a:r>
            <a:r>
              <a:rPr lang="en-US">
                <a:solidFill>
                  <a:schemeClr val="accent2"/>
                </a:solidFill>
              </a:rPr>
              <a:t>,r</a:t>
            </a:r>
            <a:r>
              <a:rPr lang="en-US" baseline="-25000">
                <a:solidFill>
                  <a:schemeClr val="accent2"/>
                </a:solidFill>
              </a:rPr>
              <a:t>w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für ZHK-Graph zurück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0E49-3732-E44D-A1BC-E6E8BC162718}" type="slidenum">
              <a:rPr lang="de-DE"/>
              <a:pPr/>
              <a:t>166</a:t>
            </a:fld>
            <a:endParaRPr lang="de-DE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Graph </a:t>
            </a:r>
            <a:r>
              <a:rPr lang="en-US" dirty="0">
                <a:solidFill>
                  <a:schemeClr val="hlink"/>
                </a:solidFill>
              </a:rPr>
              <a:t>G=(V,E): n=|V|, m=|E|</a:t>
            </a:r>
          </a:p>
          <a:p>
            <a:pPr>
              <a:lnSpc>
                <a:spcPct val="90000"/>
              </a:lnSpc>
            </a:pPr>
            <a:r>
              <a:rPr lang="en-US" dirty="0"/>
              <a:t>ZHK-Graph </a:t>
            </a:r>
            <a:r>
              <a:rPr lang="en-US" dirty="0">
                <a:solidFill>
                  <a:schemeClr val="hlink"/>
                </a:solidFill>
              </a:rPr>
              <a:t>G’=(V’,E’): n’=|V’|, m’=|E’|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Berechnungszeit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O(n + m + n</a:t>
            </a:r>
            <a:r>
              <a:rPr lang="en-US" dirty="0" smtClean="0">
                <a:solidFill>
                  <a:schemeClr val="hlink"/>
                </a:solidFill>
              </a:rPr>
              <a:t>’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 ∙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>
                <a:solidFill>
                  <a:schemeClr val="hlink"/>
                </a:solidFill>
              </a:rPr>
              <a:t>’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 log n’)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Speicher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O(n + (n’)</a:t>
            </a:r>
            <a:r>
              <a:rPr lang="en-US" baseline="30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05010-54EC-7245-94F3-6BD90EC63C14}" type="slidenum">
              <a:rPr lang="de-DE"/>
              <a:pPr/>
              <a:t>167</a:t>
            </a:fld>
            <a:endParaRPr lang="de-DE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möglich</a:t>
            </a:r>
            <a:r>
              <a:rPr lang="en-US" dirty="0"/>
              <a:t>,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~ 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Speicher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Datenstruktur</a:t>
            </a:r>
            <a:r>
              <a:rPr lang="en-US" dirty="0"/>
              <a:t> die Operation </a:t>
            </a: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effizient</a:t>
            </a:r>
            <a:r>
              <a:rPr lang="en-US" dirty="0"/>
              <a:t> </a:t>
            </a:r>
            <a:r>
              <a:rPr lang="en-US" dirty="0" err="1"/>
              <a:t>abzuarbeiten</a:t>
            </a:r>
            <a:r>
              <a:rPr lang="en-US" dirty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Einsicht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 smtClean="0"/>
              <a:t>topologische</a:t>
            </a:r>
            <a:r>
              <a:rPr lang="en-US" dirty="0" smtClean="0"/>
              <a:t> </a:t>
            </a:r>
            <a:r>
              <a:rPr lang="en-US" dirty="0" err="1" smtClean="0"/>
              <a:t>Sortierung</a:t>
            </a:r>
            <a:r>
              <a:rPr lang="en-US" dirty="0" smtClean="0"/>
              <a:t> 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baseline="-25000" dirty="0">
                <a:solidFill>
                  <a:schemeClr val="hlink"/>
                </a:solidFill>
              </a:rPr>
              <a:t>v </a:t>
            </a:r>
            <a:r>
              <a:rPr lang="en-US" baseline="-25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baseline="-25000" dirty="0">
                <a:solidFill>
                  <a:schemeClr val="hlink"/>
                </a:solidFill>
              </a:rPr>
              <a:t>V’</a:t>
            </a:r>
            <a:r>
              <a:rPr lang="en-US" dirty="0"/>
              <a:t> der </a:t>
            </a:r>
            <a:r>
              <a:rPr lang="en-US" dirty="0" err="1"/>
              <a:t>Repräsentanten</a:t>
            </a:r>
            <a:r>
              <a:rPr lang="en-US" dirty="0"/>
              <a:t> gilt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</a:rPr>
              <a:t>&gt;</a:t>
            </a:r>
            <a:r>
              <a:rPr lang="en-US" dirty="0" err="1" smtClean="0">
                <a:solidFill>
                  <a:schemeClr val="hlink"/>
                </a:solidFill>
              </a:rPr>
              <a:t>r</a:t>
            </a:r>
            <a:r>
              <a:rPr lang="en-US" baseline="-25000" dirty="0" err="1" smtClean="0">
                <a:solidFill>
                  <a:schemeClr val="hlink"/>
                </a:solidFill>
              </a:rPr>
              <a:t>w</a:t>
            </a:r>
            <a:r>
              <a:rPr lang="en-US" baseline="-25000" dirty="0" smtClean="0">
                <a:solidFill>
                  <a:schemeClr val="hlink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gerichteten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FF0000"/>
                </a:solidFill>
              </a:rPr>
              <a:t>Was </a:t>
            </a:r>
            <a:r>
              <a:rPr lang="en-US" dirty="0" err="1">
                <a:solidFill>
                  <a:srgbClr val="FF0000"/>
                </a:solidFill>
              </a:rPr>
              <a:t>machen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wir</a:t>
            </a:r>
            <a:r>
              <a:rPr lang="en-US" dirty="0">
                <a:solidFill>
                  <a:srgbClr val="FF0000"/>
                </a:solidFill>
              </a:rPr>
              <a:t>, falls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76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F4A0-6E66-DB4E-9C3E-02129BE8D6AE}" type="slidenum">
              <a:rPr lang="de-DE"/>
              <a:pPr/>
              <a:t>168</a:t>
            </a:fld>
            <a:endParaRPr lang="de-DE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Reachable(</a:t>
            </a:r>
            <a:r>
              <a:rPr lang="en-US" dirty="0" err="1"/>
              <a:t>v,w</a:t>
            </a:r>
            <a:r>
              <a:rPr lang="en-US" dirty="0"/>
              <a:t>) </a:t>
            </a:r>
            <a:r>
              <a:rPr lang="en-US" dirty="0" err="1"/>
              <a:t>ergibt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1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dirty="0" smtClean="0">
                <a:solidFill>
                  <a:schemeClr val="hlink"/>
                </a:solidFill>
              </a:rPr>
              <a:t> 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>
                <a:solidFill>
                  <a:schemeClr val="hlink"/>
                </a:solidFill>
              </a:rPr>
              <a:t>&lt; </a:t>
            </a:r>
            <a:r>
              <a:rPr lang="en-US" dirty="0" err="1">
                <a:solidFill>
                  <a:schemeClr val="hlink"/>
                </a:solidFill>
              </a:rPr>
              <a:t>t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76164" name="Oval 4"/>
          <p:cNvSpPr>
            <a:spLocks noChangeArrowheads="1"/>
          </p:cNvSpPr>
          <p:nvPr/>
        </p:nvSpPr>
        <p:spPr bwMode="auto">
          <a:xfrm>
            <a:off x="133191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6165" name="Oval 5"/>
          <p:cNvSpPr>
            <a:spLocks noChangeArrowheads="1"/>
          </p:cNvSpPr>
          <p:nvPr/>
        </p:nvSpPr>
        <p:spPr bwMode="auto">
          <a:xfrm>
            <a:off x="22685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176371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7" name="Oval 7"/>
          <p:cNvSpPr>
            <a:spLocks noChangeArrowheads="1"/>
          </p:cNvSpPr>
          <p:nvPr/>
        </p:nvSpPr>
        <p:spPr bwMode="auto">
          <a:xfrm>
            <a:off x="320357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269875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69" name="Oval 9"/>
          <p:cNvSpPr>
            <a:spLocks noChangeArrowheads="1"/>
          </p:cNvSpPr>
          <p:nvPr/>
        </p:nvSpPr>
        <p:spPr bwMode="auto">
          <a:xfrm>
            <a:off x="4140200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635375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1" name="Oval 11"/>
          <p:cNvSpPr>
            <a:spLocks noChangeArrowheads="1"/>
          </p:cNvSpPr>
          <p:nvPr/>
        </p:nvSpPr>
        <p:spPr bwMode="auto">
          <a:xfrm>
            <a:off x="5076825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4572000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3" name="Oval 13"/>
          <p:cNvSpPr>
            <a:spLocks noChangeArrowheads="1"/>
          </p:cNvSpPr>
          <p:nvPr/>
        </p:nvSpPr>
        <p:spPr bwMode="auto">
          <a:xfrm>
            <a:off x="6011863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5507038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6175" name="Oval 15"/>
          <p:cNvSpPr>
            <a:spLocks noChangeArrowheads="1"/>
          </p:cNvSpPr>
          <p:nvPr/>
        </p:nvSpPr>
        <p:spPr bwMode="auto">
          <a:xfrm>
            <a:off x="694848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6176" name="Line 16"/>
          <p:cNvSpPr>
            <a:spLocks noChangeShapeType="1"/>
          </p:cNvSpPr>
          <p:nvPr/>
        </p:nvSpPr>
        <p:spPr bwMode="auto">
          <a:xfrm>
            <a:off x="6443663" y="2492772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1DE-962E-1C4B-8548-6C8328F436E7}" type="slidenum">
              <a:rPr lang="de-DE"/>
              <a:pPr/>
              <a:t>169</a:t>
            </a:fld>
            <a:endParaRPr lang="de-DE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 </a:t>
            </a:r>
            <a:r>
              <a:rPr lang="en-US" dirty="0"/>
              <a:t>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gerichtete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Datenstruktur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</a:t>
            </a:r>
            <a:r>
              <a:rPr lang="en-US" dirty="0" err="1">
                <a:solidFill>
                  <a:schemeClr val="hlink"/>
                </a:solidFill>
              </a:rPr>
              <a:t>n+m</a:t>
            </a:r>
            <a:r>
              <a:rPr lang="en-US" dirty="0">
                <a:solidFill>
                  <a:schemeClr val="hlink"/>
                </a:solidFill>
              </a:rPr>
              <a:t>)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, </a:t>
            </a:r>
            <a:r>
              <a:rPr lang="en-US" dirty="0">
                <a:solidFill>
                  <a:schemeClr val="hlink"/>
                </a:solidFill>
              </a:rPr>
              <a:t>O(n)</a:t>
            </a:r>
            <a:r>
              <a:rPr lang="en-US" dirty="0"/>
              <a:t> Speicher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speichere</a:t>
            </a:r>
            <a:r>
              <a:rPr lang="en-US" dirty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jedem</a:t>
            </a:r>
            <a:r>
              <a:rPr lang="en-US" dirty="0"/>
              <a:t> </a:t>
            </a:r>
            <a:r>
              <a:rPr lang="en-US" dirty="0" err="1"/>
              <a:t>Knoten</a:t>
            </a:r>
            <a:r>
              <a:rPr lang="en-US" dirty="0"/>
              <a:t> und </a:t>
            </a:r>
            <a:r>
              <a:rPr lang="en-US" dirty="0" err="1"/>
              <a:t>gib</a:t>
            </a:r>
            <a:r>
              <a:rPr lang="en-US" dirty="0"/>
              <a:t> </a:t>
            </a:r>
            <a:r>
              <a:rPr lang="en-US" dirty="0" err="1"/>
              <a:t>Repr</a:t>
            </a:r>
            <a:r>
              <a:rPr lang="en-US" dirty="0"/>
              <a:t>. </a:t>
            </a:r>
            <a:r>
              <a:rPr lang="en-US" dirty="0" err="1"/>
              <a:t>Ordnungsnummern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Laufzeit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O(1)</a:t>
            </a:r>
          </a:p>
        </p:txBody>
      </p:sp>
    </p:spTree>
    <p:extLst>
      <p:ext uri="{BB962C8B-B14F-4D97-AF65-F5344CB8AC3E}">
        <p14:creationId xmlns:p14="http://schemas.microsoft.com/office/powerpoint/2010/main" val="30990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82B22-D1F2-D149-A65B-032A42119E15}" type="slidenum">
              <a:rPr lang="de-DE"/>
              <a:pPr/>
              <a:t>17</a:t>
            </a:fld>
            <a:endParaRPr lang="de-DE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Adjazenzfeld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 </a:t>
            </a:r>
            <a:r>
              <a:rPr lang="de-DE" dirty="0" smtClean="0"/>
              <a:t>(schlimmster Fall)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O(m)</a:t>
            </a:r>
            <a:r>
              <a:rPr lang="de-DE" dirty="0"/>
              <a:t> (schlimmster Fall)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3108" name="Oval 4"/>
          <p:cNvSpPr>
            <a:spLocks noChangeArrowheads="1"/>
          </p:cNvSpPr>
          <p:nvPr/>
        </p:nvSpPr>
        <p:spPr bwMode="auto">
          <a:xfrm>
            <a:off x="1116013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09" name="Oval 5"/>
          <p:cNvSpPr>
            <a:spLocks noChangeArrowheads="1"/>
          </p:cNvSpPr>
          <p:nvPr/>
        </p:nvSpPr>
        <p:spPr bwMode="auto">
          <a:xfrm>
            <a:off x="2484438" y="119675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1116013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484438" y="234768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1547813" y="141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2700338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 flipH="1">
            <a:off x="1549400" y="25651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5" name="Line 11"/>
          <p:cNvSpPr>
            <a:spLocks noChangeShapeType="1"/>
          </p:cNvSpPr>
          <p:nvPr/>
        </p:nvSpPr>
        <p:spPr bwMode="auto">
          <a:xfrm flipH="1" flipV="1">
            <a:off x="1331913" y="1628552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6" name="Line 12"/>
          <p:cNvSpPr>
            <a:spLocks noChangeShapeType="1"/>
          </p:cNvSpPr>
          <p:nvPr/>
        </p:nvSpPr>
        <p:spPr bwMode="auto">
          <a:xfrm>
            <a:off x="1476375" y="1555527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17" name="Rectangle 13"/>
          <p:cNvSpPr>
            <a:spLocks noChangeArrowheads="1"/>
          </p:cNvSpPr>
          <p:nvPr/>
        </p:nvSpPr>
        <p:spPr bwMode="auto">
          <a:xfrm>
            <a:off x="47894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52212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19" name="Line 15"/>
          <p:cNvSpPr>
            <a:spLocks noChangeShapeType="1"/>
          </p:cNvSpPr>
          <p:nvPr/>
        </p:nvSpPr>
        <p:spPr bwMode="auto">
          <a:xfrm flipH="1">
            <a:off x="1476375" y="1555527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0" name="Rectangle 16"/>
          <p:cNvSpPr>
            <a:spLocks noChangeArrowheads="1"/>
          </p:cNvSpPr>
          <p:nvPr/>
        </p:nvSpPr>
        <p:spPr bwMode="auto">
          <a:xfrm>
            <a:off x="56530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6084888" y="1339627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03122" name="Rectangle 18"/>
          <p:cNvSpPr>
            <a:spLocks noChangeArrowheads="1"/>
          </p:cNvSpPr>
          <p:nvPr/>
        </p:nvSpPr>
        <p:spPr bwMode="auto">
          <a:xfrm>
            <a:off x="4789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52212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4" name="Rectangle 20"/>
          <p:cNvSpPr>
            <a:spLocks noChangeArrowheads="1"/>
          </p:cNvSpPr>
          <p:nvPr/>
        </p:nvSpPr>
        <p:spPr bwMode="auto">
          <a:xfrm>
            <a:off x="56530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3125" name="Rectangle 21"/>
          <p:cNvSpPr>
            <a:spLocks noChangeArrowheads="1"/>
          </p:cNvSpPr>
          <p:nvPr/>
        </p:nvSpPr>
        <p:spPr bwMode="auto">
          <a:xfrm>
            <a:off x="60848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6" name="Rectangle 22"/>
          <p:cNvSpPr>
            <a:spLocks noChangeArrowheads="1"/>
          </p:cNvSpPr>
          <p:nvPr/>
        </p:nvSpPr>
        <p:spPr bwMode="auto">
          <a:xfrm>
            <a:off x="65166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3127" name="Rectangle 23"/>
          <p:cNvSpPr>
            <a:spLocks noChangeArrowheads="1"/>
          </p:cNvSpPr>
          <p:nvPr/>
        </p:nvSpPr>
        <p:spPr bwMode="auto">
          <a:xfrm>
            <a:off x="6948488" y="227625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3128" name="Line 24"/>
          <p:cNvSpPr>
            <a:spLocks noChangeShapeType="1"/>
          </p:cNvSpPr>
          <p:nvPr/>
        </p:nvSpPr>
        <p:spPr bwMode="auto">
          <a:xfrm>
            <a:off x="5005388" y="1771427"/>
            <a:ext cx="15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29" name="Line 25"/>
          <p:cNvSpPr>
            <a:spLocks noChangeShapeType="1"/>
          </p:cNvSpPr>
          <p:nvPr/>
        </p:nvSpPr>
        <p:spPr bwMode="auto">
          <a:xfrm>
            <a:off x="5437188" y="1771427"/>
            <a:ext cx="4318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0" name="Line 26"/>
          <p:cNvSpPr>
            <a:spLocks noChangeShapeType="1"/>
          </p:cNvSpPr>
          <p:nvPr/>
        </p:nvSpPr>
        <p:spPr bwMode="auto">
          <a:xfrm>
            <a:off x="5868988" y="1771427"/>
            <a:ext cx="7921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1" name="Line 27"/>
          <p:cNvSpPr>
            <a:spLocks noChangeShapeType="1"/>
          </p:cNvSpPr>
          <p:nvPr/>
        </p:nvSpPr>
        <p:spPr bwMode="auto">
          <a:xfrm>
            <a:off x="6300788" y="1771427"/>
            <a:ext cx="86360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3132" name="Text Box 28"/>
          <p:cNvSpPr txBox="1">
            <a:spLocks noChangeArrowheads="1"/>
          </p:cNvSpPr>
          <p:nvPr/>
        </p:nvSpPr>
        <p:spPr bwMode="auto">
          <a:xfrm>
            <a:off x="4192588" y="1358677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3133" name="Text Box 29"/>
          <p:cNvSpPr txBox="1">
            <a:spLocks noChangeArrowheads="1"/>
          </p:cNvSpPr>
          <p:nvPr/>
        </p:nvSpPr>
        <p:spPr bwMode="auto">
          <a:xfrm>
            <a:off x="4213225" y="227625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303138" name="Text Box 34"/>
          <p:cNvSpPr txBox="1">
            <a:spLocks noChangeArrowheads="1"/>
          </p:cNvSpPr>
          <p:nvPr/>
        </p:nvSpPr>
        <p:spPr bwMode="auto">
          <a:xfrm>
            <a:off x="6642100" y="1360264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offsets in E</a:t>
            </a:r>
          </a:p>
        </p:txBody>
      </p:sp>
      <p:sp>
        <p:nvSpPr>
          <p:cNvPr id="303139" name="Line 35"/>
          <p:cNvSpPr>
            <a:spLocks noChangeShapeType="1"/>
          </p:cNvSpPr>
          <p:nvPr/>
        </p:nvSpPr>
        <p:spPr bwMode="auto">
          <a:xfrm>
            <a:off x="3421063" y="1915889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E32A-5B71-494B-93AE-E0D0874CC2B5}" type="slidenum">
              <a:rPr lang="de-DE"/>
              <a:pPr/>
              <a:t>170</a:t>
            </a:fld>
            <a:endParaRPr lang="de-DE"/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2: </a:t>
            </a:r>
            <a:r>
              <a:rPr lang="en-US" dirty="0"/>
              <a:t>Der ZHK-Graph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gerichteter</a:t>
            </a:r>
            <a:r>
              <a:rPr lang="en-US" dirty="0"/>
              <a:t> Baum</a:t>
            </a:r>
          </a:p>
        </p:txBody>
      </p:sp>
      <p:sp>
        <p:nvSpPr>
          <p:cNvPr id="478212" name="Oval 4"/>
          <p:cNvSpPr>
            <a:spLocks noChangeArrowheads="1"/>
          </p:cNvSpPr>
          <p:nvPr/>
        </p:nvSpPr>
        <p:spPr bwMode="auto">
          <a:xfrm>
            <a:off x="1546225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8213" name="Oval 5"/>
          <p:cNvSpPr>
            <a:spLocks noChangeArrowheads="1"/>
          </p:cNvSpPr>
          <p:nvPr/>
        </p:nvSpPr>
        <p:spPr bwMode="auto">
          <a:xfrm>
            <a:off x="2987675" y="299759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8214" name="Oval 6"/>
          <p:cNvSpPr>
            <a:spLocks noChangeArrowheads="1"/>
          </p:cNvSpPr>
          <p:nvPr/>
        </p:nvSpPr>
        <p:spPr bwMode="auto">
          <a:xfrm>
            <a:off x="4643438" y="22768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8215" name="Oval 7"/>
          <p:cNvSpPr>
            <a:spLocks noChangeArrowheads="1"/>
          </p:cNvSpPr>
          <p:nvPr/>
        </p:nvSpPr>
        <p:spPr bwMode="auto">
          <a:xfrm>
            <a:off x="4643438" y="32849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8216" name="Oval 8"/>
          <p:cNvSpPr>
            <a:spLocks noChangeArrowheads="1"/>
          </p:cNvSpPr>
          <p:nvPr/>
        </p:nvSpPr>
        <p:spPr bwMode="auto">
          <a:xfrm>
            <a:off x="6227763" y="249277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8217" name="Oval 9"/>
          <p:cNvSpPr>
            <a:spLocks noChangeArrowheads="1"/>
          </p:cNvSpPr>
          <p:nvPr/>
        </p:nvSpPr>
        <p:spPr bwMode="auto">
          <a:xfrm>
            <a:off x="6227763" y="37167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8218" name="Oval 10"/>
          <p:cNvSpPr>
            <a:spLocks noChangeArrowheads="1"/>
          </p:cNvSpPr>
          <p:nvPr/>
        </p:nvSpPr>
        <p:spPr bwMode="auto">
          <a:xfrm>
            <a:off x="2987675" y="458192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8219" name="Oval 11"/>
          <p:cNvSpPr>
            <a:spLocks noChangeArrowheads="1"/>
          </p:cNvSpPr>
          <p:nvPr/>
        </p:nvSpPr>
        <p:spPr bwMode="auto">
          <a:xfrm>
            <a:off x="6227763" y="458033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8220" name="Line 12"/>
          <p:cNvSpPr>
            <a:spLocks noChangeShapeType="1"/>
          </p:cNvSpPr>
          <p:nvPr/>
        </p:nvSpPr>
        <p:spPr bwMode="auto">
          <a:xfrm flipV="1">
            <a:off x="1906588" y="328493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1" name="Line 13"/>
          <p:cNvSpPr>
            <a:spLocks noChangeShapeType="1"/>
          </p:cNvSpPr>
          <p:nvPr/>
        </p:nvSpPr>
        <p:spPr bwMode="auto">
          <a:xfrm>
            <a:off x="1906588" y="400566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2" name="Line 14"/>
          <p:cNvSpPr>
            <a:spLocks noChangeShapeType="1"/>
          </p:cNvSpPr>
          <p:nvPr/>
        </p:nvSpPr>
        <p:spPr bwMode="auto">
          <a:xfrm flipV="1">
            <a:off x="3346450" y="256579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3" name="Line 15"/>
          <p:cNvSpPr>
            <a:spLocks noChangeShapeType="1"/>
          </p:cNvSpPr>
          <p:nvPr/>
        </p:nvSpPr>
        <p:spPr bwMode="auto">
          <a:xfrm>
            <a:off x="3419475" y="328493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4" name="Line 16"/>
          <p:cNvSpPr>
            <a:spLocks noChangeShapeType="1"/>
          </p:cNvSpPr>
          <p:nvPr/>
        </p:nvSpPr>
        <p:spPr bwMode="auto">
          <a:xfrm flipV="1">
            <a:off x="3419475" y="479623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5" name="Line 17"/>
          <p:cNvSpPr>
            <a:spLocks noChangeShapeType="1"/>
          </p:cNvSpPr>
          <p:nvPr/>
        </p:nvSpPr>
        <p:spPr bwMode="auto">
          <a:xfrm flipV="1">
            <a:off x="5003800" y="278169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8226" name="Line 18"/>
          <p:cNvSpPr>
            <a:spLocks noChangeShapeType="1"/>
          </p:cNvSpPr>
          <p:nvPr/>
        </p:nvSpPr>
        <p:spPr bwMode="auto">
          <a:xfrm>
            <a:off x="5075238" y="357386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278F-A11F-854C-B861-18CCBFEC0DF2}" type="slidenum">
              <a:rPr lang="de-DE"/>
              <a:pPr/>
              <a:t>171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Strategie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DFS-</a:t>
            </a:r>
            <a:r>
              <a:rPr lang="en-US" dirty="0" err="1"/>
              <a:t>Durchlauf</a:t>
            </a:r>
            <a:r>
              <a:rPr lang="en-US" dirty="0"/>
              <a:t> von </a:t>
            </a:r>
            <a:r>
              <a:rPr lang="en-US" dirty="0" err="1"/>
              <a:t>Wurzel</a:t>
            </a:r>
            <a:r>
              <a:rPr lang="en-US" dirty="0"/>
              <a:t>, </a:t>
            </a:r>
            <a:r>
              <a:rPr lang="en-US" dirty="0" err="1"/>
              <a:t>Kanten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dfsnum-Bereichen</a:t>
            </a:r>
            <a:r>
              <a:rPr lang="en-US" dirty="0"/>
              <a:t> </a:t>
            </a:r>
            <a:r>
              <a:rPr lang="en-US" dirty="0" err="1"/>
              <a:t>markieren</a:t>
            </a:r>
            <a:endParaRPr lang="en-US" dirty="0"/>
          </a:p>
        </p:txBody>
      </p:sp>
      <p:sp>
        <p:nvSpPr>
          <p:cNvPr id="479236" name="Oval 4"/>
          <p:cNvSpPr>
            <a:spLocks noChangeArrowheads="1"/>
          </p:cNvSpPr>
          <p:nvPr/>
        </p:nvSpPr>
        <p:spPr bwMode="auto">
          <a:xfrm>
            <a:off x="1475656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79237" name="Oval 5"/>
          <p:cNvSpPr>
            <a:spLocks noChangeArrowheads="1"/>
          </p:cNvSpPr>
          <p:nvPr/>
        </p:nvSpPr>
        <p:spPr bwMode="auto">
          <a:xfrm>
            <a:off x="2917106" y="306960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79238" name="Oval 6"/>
          <p:cNvSpPr>
            <a:spLocks noChangeArrowheads="1"/>
          </p:cNvSpPr>
          <p:nvPr/>
        </p:nvSpPr>
        <p:spPr bwMode="auto">
          <a:xfrm>
            <a:off x="4572869" y="23488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79239" name="Oval 7"/>
          <p:cNvSpPr>
            <a:spLocks noChangeArrowheads="1"/>
          </p:cNvSpPr>
          <p:nvPr/>
        </p:nvSpPr>
        <p:spPr bwMode="auto">
          <a:xfrm>
            <a:off x="4572869" y="33569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79240" name="Oval 8"/>
          <p:cNvSpPr>
            <a:spLocks noChangeArrowheads="1"/>
          </p:cNvSpPr>
          <p:nvPr/>
        </p:nvSpPr>
        <p:spPr bwMode="auto">
          <a:xfrm>
            <a:off x="6157194" y="256478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79241" name="Oval 9"/>
          <p:cNvSpPr>
            <a:spLocks noChangeArrowheads="1"/>
          </p:cNvSpPr>
          <p:nvPr/>
        </p:nvSpPr>
        <p:spPr bwMode="auto">
          <a:xfrm>
            <a:off x="6157194" y="37887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79242" name="Oval 10"/>
          <p:cNvSpPr>
            <a:spLocks noChangeArrowheads="1"/>
          </p:cNvSpPr>
          <p:nvPr/>
        </p:nvSpPr>
        <p:spPr bwMode="auto">
          <a:xfrm>
            <a:off x="2917106" y="465393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79243" name="Oval 11"/>
          <p:cNvSpPr>
            <a:spLocks noChangeArrowheads="1"/>
          </p:cNvSpPr>
          <p:nvPr/>
        </p:nvSpPr>
        <p:spPr bwMode="auto">
          <a:xfrm>
            <a:off x="6157194" y="4652343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79244" name="Line 12"/>
          <p:cNvSpPr>
            <a:spLocks noChangeShapeType="1"/>
          </p:cNvSpPr>
          <p:nvPr/>
        </p:nvSpPr>
        <p:spPr bwMode="auto">
          <a:xfrm flipV="1">
            <a:off x="1836019" y="335694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5" name="Line 13"/>
          <p:cNvSpPr>
            <a:spLocks noChangeShapeType="1"/>
          </p:cNvSpPr>
          <p:nvPr/>
        </p:nvSpPr>
        <p:spPr bwMode="auto">
          <a:xfrm>
            <a:off x="1836019" y="4077668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6" name="Line 14"/>
          <p:cNvSpPr>
            <a:spLocks noChangeShapeType="1"/>
          </p:cNvSpPr>
          <p:nvPr/>
        </p:nvSpPr>
        <p:spPr bwMode="auto">
          <a:xfrm flipV="1">
            <a:off x="3275881" y="2637805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7" name="Line 15"/>
          <p:cNvSpPr>
            <a:spLocks noChangeShapeType="1"/>
          </p:cNvSpPr>
          <p:nvPr/>
        </p:nvSpPr>
        <p:spPr bwMode="auto">
          <a:xfrm>
            <a:off x="3348906" y="3356943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8" name="Line 16"/>
          <p:cNvSpPr>
            <a:spLocks noChangeShapeType="1"/>
          </p:cNvSpPr>
          <p:nvPr/>
        </p:nvSpPr>
        <p:spPr bwMode="auto">
          <a:xfrm flipV="1">
            <a:off x="3348906" y="4868243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49" name="Line 17"/>
          <p:cNvSpPr>
            <a:spLocks noChangeShapeType="1"/>
          </p:cNvSpPr>
          <p:nvPr/>
        </p:nvSpPr>
        <p:spPr bwMode="auto">
          <a:xfrm flipV="1">
            <a:off x="4933231" y="2853705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5004669" y="3645868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9251" name="Text Box 19"/>
          <p:cNvSpPr txBox="1">
            <a:spLocks noChangeArrowheads="1"/>
          </p:cNvSpPr>
          <p:nvPr/>
        </p:nvSpPr>
        <p:spPr bwMode="auto">
          <a:xfrm>
            <a:off x="1477244" y="34299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9252" name="Text Box 20"/>
          <p:cNvSpPr txBox="1">
            <a:spLocks noChangeArrowheads="1"/>
          </p:cNvSpPr>
          <p:nvPr/>
        </p:nvSpPr>
        <p:spPr bwMode="auto">
          <a:xfrm>
            <a:off x="2988544" y="270924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9253" name="Text Box 21"/>
          <p:cNvSpPr txBox="1">
            <a:spLocks noChangeArrowheads="1"/>
          </p:cNvSpPr>
          <p:nvPr/>
        </p:nvSpPr>
        <p:spPr bwMode="auto">
          <a:xfrm>
            <a:off x="4645894" y="29981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9254" name="Text Box 22"/>
          <p:cNvSpPr txBox="1">
            <a:spLocks noChangeArrowheads="1"/>
          </p:cNvSpPr>
          <p:nvPr/>
        </p:nvSpPr>
        <p:spPr bwMode="auto">
          <a:xfrm>
            <a:off x="5006256" y="234888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9255" name="Text Box 23"/>
          <p:cNvSpPr txBox="1">
            <a:spLocks noChangeArrowheads="1"/>
          </p:cNvSpPr>
          <p:nvPr/>
        </p:nvSpPr>
        <p:spPr bwMode="auto">
          <a:xfrm>
            <a:off x="6662019" y="25663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9256" name="Text Box 24"/>
          <p:cNvSpPr txBox="1">
            <a:spLocks noChangeArrowheads="1"/>
          </p:cNvSpPr>
          <p:nvPr/>
        </p:nvSpPr>
        <p:spPr bwMode="auto">
          <a:xfrm>
            <a:off x="6662019" y="37903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79257" name="Text Box 25"/>
          <p:cNvSpPr txBox="1">
            <a:spLocks noChangeArrowheads="1"/>
          </p:cNvSpPr>
          <p:nvPr/>
        </p:nvSpPr>
        <p:spPr bwMode="auto">
          <a:xfrm>
            <a:off x="2988544" y="429356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79258" name="Text Box 26"/>
          <p:cNvSpPr txBox="1">
            <a:spLocks noChangeArrowheads="1"/>
          </p:cNvSpPr>
          <p:nvPr/>
        </p:nvSpPr>
        <p:spPr bwMode="auto">
          <a:xfrm>
            <a:off x="6662019" y="465393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9259" name="Text Box 27"/>
          <p:cNvSpPr txBox="1">
            <a:spLocks noChangeArrowheads="1"/>
          </p:cNvSpPr>
          <p:nvPr/>
        </p:nvSpPr>
        <p:spPr bwMode="auto">
          <a:xfrm>
            <a:off x="1837606" y="31410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79260" name="Text Box 28"/>
          <p:cNvSpPr txBox="1">
            <a:spLocks noChangeArrowheads="1"/>
          </p:cNvSpPr>
          <p:nvPr/>
        </p:nvSpPr>
        <p:spPr bwMode="auto">
          <a:xfrm>
            <a:off x="2269406" y="40062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79261" name="Text Box 29"/>
          <p:cNvSpPr txBox="1">
            <a:spLocks noChangeArrowheads="1"/>
          </p:cNvSpPr>
          <p:nvPr/>
        </p:nvSpPr>
        <p:spPr bwMode="auto">
          <a:xfrm>
            <a:off x="3564806" y="242190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79262" name="Text Box 30"/>
          <p:cNvSpPr txBox="1">
            <a:spLocks noChangeArrowheads="1"/>
          </p:cNvSpPr>
          <p:nvPr/>
        </p:nvSpPr>
        <p:spPr bwMode="auto">
          <a:xfrm>
            <a:off x="3709269" y="29981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79263" name="Text Box 31"/>
          <p:cNvSpPr txBox="1">
            <a:spLocks noChangeArrowheads="1"/>
          </p:cNvSpPr>
          <p:nvPr/>
        </p:nvSpPr>
        <p:spPr bwMode="auto">
          <a:xfrm>
            <a:off x="5222156" y="270924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79264" name="Text Box 32"/>
          <p:cNvSpPr txBox="1">
            <a:spLocks noChangeArrowheads="1"/>
          </p:cNvSpPr>
          <p:nvPr/>
        </p:nvSpPr>
        <p:spPr bwMode="auto">
          <a:xfrm>
            <a:off x="5438056" y="342996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79265" name="Text Box 33"/>
          <p:cNvSpPr txBox="1">
            <a:spLocks noChangeArrowheads="1"/>
          </p:cNvSpPr>
          <p:nvPr/>
        </p:nvSpPr>
        <p:spPr bwMode="auto">
          <a:xfrm>
            <a:off x="4501431" y="443803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5851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FC004-1845-5044-A3E1-7D14F1322275}" type="slidenum">
              <a:rPr lang="de-DE"/>
              <a:pPr/>
              <a:t>172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Reachable(</a:t>
            </a:r>
            <a:r>
              <a:rPr lang="en-US" dirty="0" err="1">
                <a:solidFill>
                  <a:schemeClr val="accent2"/>
                </a:solidFill>
              </a:rPr>
              <a:t>v,w</a:t>
            </a:r>
            <a:r>
              <a:rPr lang="en-US" dirty="0">
                <a:solidFill>
                  <a:schemeClr val="accent2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 smtClean="0"/>
              <a:t>Bestimme</a:t>
            </a:r>
            <a:r>
              <a:rPr lang="en-US" dirty="0" smtClean="0"/>
              <a:t> </a:t>
            </a:r>
            <a:r>
              <a:rPr lang="en-US" dirty="0" err="1"/>
              <a:t>Repräsentanten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r>
              <a:rPr lang="en-US" dirty="0"/>
              <a:t> und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, </a:t>
            </a:r>
            <a:r>
              <a:rPr lang="en-US" dirty="0" err="1"/>
              <a:t>teste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w</a:t>
            </a:r>
            <a:r>
              <a:rPr lang="en-US" dirty="0"/>
              <a:t> in </a:t>
            </a:r>
            <a:r>
              <a:rPr lang="en-US" dirty="0" err="1"/>
              <a:t>Intervall</a:t>
            </a:r>
            <a:r>
              <a:rPr lang="en-US" dirty="0"/>
              <a:t> von </a:t>
            </a:r>
            <a:r>
              <a:rPr lang="en-US" dirty="0" err="1" smtClean="0"/>
              <a:t>ausgehender</a:t>
            </a:r>
            <a:r>
              <a:rPr lang="en-US" dirty="0" smtClean="0"/>
              <a:t> </a:t>
            </a:r>
            <a:r>
              <a:rPr lang="en-US" dirty="0" err="1"/>
              <a:t>Kante</a:t>
            </a:r>
            <a:r>
              <a:rPr lang="en-US" dirty="0"/>
              <a:t> von </a:t>
            </a:r>
            <a:r>
              <a:rPr lang="en-US" dirty="0" err="1">
                <a:solidFill>
                  <a:schemeClr val="hlink"/>
                </a:solidFill>
              </a:rPr>
              <a:t>r</a:t>
            </a:r>
            <a:r>
              <a:rPr lang="en-US" baseline="-25000" dirty="0" err="1">
                <a:solidFill>
                  <a:schemeClr val="hlink"/>
                </a:solidFill>
              </a:rPr>
              <a:t>v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480260" name="Oval 4"/>
          <p:cNvSpPr>
            <a:spLocks noChangeArrowheads="1"/>
          </p:cNvSpPr>
          <p:nvPr/>
        </p:nvSpPr>
        <p:spPr bwMode="auto">
          <a:xfrm>
            <a:off x="1619250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0261" name="Oval 5"/>
          <p:cNvSpPr>
            <a:spLocks noChangeArrowheads="1"/>
          </p:cNvSpPr>
          <p:nvPr/>
        </p:nvSpPr>
        <p:spPr bwMode="auto">
          <a:xfrm>
            <a:off x="3060700" y="3357637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0262" name="Oval 6"/>
          <p:cNvSpPr>
            <a:spLocks noChangeArrowheads="1"/>
          </p:cNvSpPr>
          <p:nvPr/>
        </p:nvSpPr>
        <p:spPr bwMode="auto">
          <a:xfrm>
            <a:off x="4716463" y="26369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0263" name="Oval 7"/>
          <p:cNvSpPr>
            <a:spLocks noChangeArrowheads="1"/>
          </p:cNvSpPr>
          <p:nvPr/>
        </p:nvSpPr>
        <p:spPr bwMode="auto">
          <a:xfrm>
            <a:off x="4716463" y="36449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0264" name="Oval 8"/>
          <p:cNvSpPr>
            <a:spLocks noChangeArrowheads="1"/>
          </p:cNvSpPr>
          <p:nvPr/>
        </p:nvSpPr>
        <p:spPr bwMode="auto">
          <a:xfrm>
            <a:off x="6300788" y="285281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0265" name="Oval 9"/>
          <p:cNvSpPr>
            <a:spLocks noChangeArrowheads="1"/>
          </p:cNvSpPr>
          <p:nvPr/>
        </p:nvSpPr>
        <p:spPr bwMode="auto">
          <a:xfrm>
            <a:off x="6300788" y="40767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0266" name="Oval 10"/>
          <p:cNvSpPr>
            <a:spLocks noChangeArrowheads="1"/>
          </p:cNvSpPr>
          <p:nvPr/>
        </p:nvSpPr>
        <p:spPr bwMode="auto">
          <a:xfrm>
            <a:off x="3060700" y="4941962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0267" name="Oval 11"/>
          <p:cNvSpPr>
            <a:spLocks noChangeArrowheads="1"/>
          </p:cNvSpPr>
          <p:nvPr/>
        </p:nvSpPr>
        <p:spPr bwMode="auto">
          <a:xfrm>
            <a:off x="6300788" y="4940375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0268" name="Line 12"/>
          <p:cNvSpPr>
            <a:spLocks noChangeShapeType="1"/>
          </p:cNvSpPr>
          <p:nvPr/>
        </p:nvSpPr>
        <p:spPr bwMode="auto">
          <a:xfrm flipV="1">
            <a:off x="1979613" y="3644975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69" name="Line 13"/>
          <p:cNvSpPr>
            <a:spLocks noChangeShapeType="1"/>
          </p:cNvSpPr>
          <p:nvPr/>
        </p:nvSpPr>
        <p:spPr bwMode="auto">
          <a:xfrm>
            <a:off x="1979613" y="4365700"/>
            <a:ext cx="10810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 flipV="1">
            <a:off x="3419475" y="2925837"/>
            <a:ext cx="12969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1" name="Line 15"/>
          <p:cNvSpPr>
            <a:spLocks noChangeShapeType="1"/>
          </p:cNvSpPr>
          <p:nvPr/>
        </p:nvSpPr>
        <p:spPr bwMode="auto">
          <a:xfrm>
            <a:off x="3492500" y="3644975"/>
            <a:ext cx="12239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V="1">
            <a:off x="3492500" y="5156275"/>
            <a:ext cx="280828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3" name="Line 17"/>
          <p:cNvSpPr>
            <a:spLocks noChangeShapeType="1"/>
          </p:cNvSpPr>
          <p:nvPr/>
        </p:nvSpPr>
        <p:spPr bwMode="auto">
          <a:xfrm flipV="1">
            <a:off x="5076825" y="3141737"/>
            <a:ext cx="12239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4" name="Line 18"/>
          <p:cNvSpPr>
            <a:spLocks noChangeShapeType="1"/>
          </p:cNvSpPr>
          <p:nvPr/>
        </p:nvSpPr>
        <p:spPr bwMode="auto">
          <a:xfrm>
            <a:off x="5148263" y="3933900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0275" name="Text Box 19"/>
          <p:cNvSpPr txBox="1">
            <a:spLocks noChangeArrowheads="1"/>
          </p:cNvSpPr>
          <p:nvPr/>
        </p:nvSpPr>
        <p:spPr bwMode="auto">
          <a:xfrm>
            <a:off x="1620838" y="37180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0276" name="Text Box 20"/>
          <p:cNvSpPr txBox="1">
            <a:spLocks noChangeArrowheads="1"/>
          </p:cNvSpPr>
          <p:nvPr/>
        </p:nvSpPr>
        <p:spPr bwMode="auto">
          <a:xfrm>
            <a:off x="3132138" y="2997275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0277" name="Text Box 21"/>
          <p:cNvSpPr txBox="1">
            <a:spLocks noChangeArrowheads="1"/>
          </p:cNvSpPr>
          <p:nvPr/>
        </p:nvSpPr>
        <p:spPr bwMode="auto">
          <a:xfrm>
            <a:off x="4789488" y="32862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0278" name="Text Box 22"/>
          <p:cNvSpPr txBox="1">
            <a:spLocks noChangeArrowheads="1"/>
          </p:cNvSpPr>
          <p:nvPr/>
        </p:nvSpPr>
        <p:spPr bwMode="auto">
          <a:xfrm>
            <a:off x="5149850" y="263691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80279" name="Text Box 23"/>
          <p:cNvSpPr txBox="1">
            <a:spLocks noChangeArrowheads="1"/>
          </p:cNvSpPr>
          <p:nvPr/>
        </p:nvSpPr>
        <p:spPr bwMode="auto">
          <a:xfrm>
            <a:off x="6805613" y="28544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0280" name="Text Box 24"/>
          <p:cNvSpPr txBox="1">
            <a:spLocks noChangeArrowheads="1"/>
          </p:cNvSpPr>
          <p:nvPr/>
        </p:nvSpPr>
        <p:spPr bwMode="auto">
          <a:xfrm>
            <a:off x="6805613" y="40783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0281" name="Text Box 25"/>
          <p:cNvSpPr txBox="1">
            <a:spLocks noChangeArrowheads="1"/>
          </p:cNvSpPr>
          <p:nvPr/>
        </p:nvSpPr>
        <p:spPr bwMode="auto">
          <a:xfrm>
            <a:off x="3132138" y="458160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0282" name="Text Box 26"/>
          <p:cNvSpPr txBox="1">
            <a:spLocks noChangeArrowheads="1"/>
          </p:cNvSpPr>
          <p:nvPr/>
        </p:nvSpPr>
        <p:spPr bwMode="auto">
          <a:xfrm>
            <a:off x="6805613" y="494196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0283" name="Text Box 27"/>
          <p:cNvSpPr txBox="1">
            <a:spLocks noChangeArrowheads="1"/>
          </p:cNvSpPr>
          <p:nvPr/>
        </p:nvSpPr>
        <p:spPr bwMode="auto">
          <a:xfrm>
            <a:off x="1981200" y="34290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[2,6]</a:t>
            </a:r>
          </a:p>
        </p:txBody>
      </p:sp>
      <p:sp>
        <p:nvSpPr>
          <p:cNvPr id="480284" name="Text Box 28"/>
          <p:cNvSpPr txBox="1">
            <a:spLocks noChangeArrowheads="1"/>
          </p:cNvSpPr>
          <p:nvPr/>
        </p:nvSpPr>
        <p:spPr bwMode="auto">
          <a:xfrm>
            <a:off x="2413000" y="42942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[7,8]</a:t>
            </a:r>
          </a:p>
        </p:txBody>
      </p:sp>
      <p:sp>
        <p:nvSpPr>
          <p:cNvPr id="480285" name="Text Box 29"/>
          <p:cNvSpPr txBox="1">
            <a:spLocks noChangeArrowheads="1"/>
          </p:cNvSpPr>
          <p:nvPr/>
        </p:nvSpPr>
        <p:spPr bwMode="auto">
          <a:xfrm>
            <a:off x="3708400" y="2709937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[3,3]</a:t>
            </a:r>
          </a:p>
        </p:txBody>
      </p:sp>
      <p:sp>
        <p:nvSpPr>
          <p:cNvPr id="480286" name="Text Box 30"/>
          <p:cNvSpPr txBox="1">
            <a:spLocks noChangeArrowheads="1"/>
          </p:cNvSpPr>
          <p:nvPr/>
        </p:nvSpPr>
        <p:spPr bwMode="auto">
          <a:xfrm>
            <a:off x="3852863" y="32862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[4,6]</a:t>
            </a:r>
          </a:p>
        </p:txBody>
      </p:sp>
      <p:sp>
        <p:nvSpPr>
          <p:cNvPr id="480287" name="Text Box 31"/>
          <p:cNvSpPr txBox="1">
            <a:spLocks noChangeArrowheads="1"/>
          </p:cNvSpPr>
          <p:nvPr/>
        </p:nvSpPr>
        <p:spPr bwMode="auto">
          <a:xfrm>
            <a:off x="5365750" y="299727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[5,5]</a:t>
            </a:r>
          </a:p>
        </p:txBody>
      </p:sp>
      <p:sp>
        <p:nvSpPr>
          <p:cNvPr id="480288" name="Text Box 32"/>
          <p:cNvSpPr txBox="1">
            <a:spLocks noChangeArrowheads="1"/>
          </p:cNvSpPr>
          <p:nvPr/>
        </p:nvSpPr>
        <p:spPr bwMode="auto">
          <a:xfrm>
            <a:off x="5581650" y="3718000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[6,6]</a:t>
            </a:r>
          </a:p>
        </p:txBody>
      </p:sp>
      <p:sp>
        <p:nvSpPr>
          <p:cNvPr id="480289" name="Text Box 33"/>
          <p:cNvSpPr txBox="1">
            <a:spLocks noChangeArrowheads="1"/>
          </p:cNvSpPr>
          <p:nvPr/>
        </p:nvSpPr>
        <p:spPr bwMode="auto">
          <a:xfrm>
            <a:off x="4645025" y="4726062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[8,8]</a:t>
            </a:r>
          </a:p>
        </p:txBody>
      </p:sp>
    </p:spTree>
    <p:extLst>
      <p:ext uri="{BB962C8B-B14F-4D97-AF65-F5344CB8AC3E}">
        <p14:creationId xmlns:p14="http://schemas.microsoft.com/office/powerpoint/2010/main" val="33021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56B3-C077-4242-8523-B06482495E10}" type="slidenum">
              <a:rPr lang="de-DE"/>
              <a:pPr/>
              <a:t>173</a:t>
            </a:fld>
            <a:endParaRPr lang="de-DE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/>
              <a:t>Kantenrichtungen</a:t>
            </a:r>
            <a:r>
              <a:rPr lang="en-US" sz="2800" dirty="0"/>
              <a:t> </a:t>
            </a:r>
            <a:r>
              <a:rPr lang="en-US" sz="2800" dirty="0" err="1"/>
              <a:t>zur</a:t>
            </a:r>
            <a:r>
              <a:rPr lang="en-US" sz="2800" dirty="0"/>
              <a:t> </a:t>
            </a:r>
            <a:r>
              <a:rPr lang="en-US" sz="2800" dirty="0" err="1"/>
              <a:t>Wurzel</a:t>
            </a:r>
            <a:r>
              <a:rPr lang="en-US" sz="2800" dirty="0"/>
              <a:t>: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Reachable(</a:t>
            </a:r>
            <a:r>
              <a:rPr lang="en-US" sz="2800" dirty="0" err="1"/>
              <a:t>v,w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en-US" sz="2800" dirty="0" smtClean="0"/>
              <a:t> </a:t>
            </a:r>
            <a:r>
              <a:rPr lang="en-US" sz="2800" dirty="0"/>
              <a:t>Reachable(</a:t>
            </a:r>
            <a:r>
              <a:rPr lang="en-US" sz="2800" dirty="0" err="1"/>
              <a:t>w,v</a:t>
            </a:r>
            <a:r>
              <a:rPr lang="en-US" sz="2800" dirty="0"/>
              <a:t>) </a:t>
            </a:r>
            <a:r>
              <a:rPr lang="en-US" sz="2800" dirty="0" err="1"/>
              <a:t>ist</a:t>
            </a:r>
            <a:r>
              <a:rPr lang="en-US" sz="2800" dirty="0"/>
              <a:t> 1 </a:t>
            </a:r>
            <a:r>
              <a:rPr lang="en-US" sz="2800" dirty="0" err="1"/>
              <a:t>für</a:t>
            </a:r>
            <a:r>
              <a:rPr lang="en-US" sz="2800" dirty="0"/>
              <a:t> </a:t>
            </a:r>
            <a:r>
              <a:rPr lang="en-US" sz="2800" dirty="0" err="1"/>
              <a:t>umgekehrte</a:t>
            </a:r>
            <a:r>
              <a:rPr lang="en-US" sz="2800" dirty="0"/>
              <a:t> </a:t>
            </a:r>
            <a:r>
              <a:rPr lang="en-US" sz="2800" dirty="0" err="1"/>
              <a:t>Richtungen</a:t>
            </a:r>
            <a:endParaRPr lang="en-US" sz="2800" dirty="0"/>
          </a:p>
        </p:txBody>
      </p:sp>
      <p:sp>
        <p:nvSpPr>
          <p:cNvPr id="482308" name="Oval 4"/>
          <p:cNvSpPr>
            <a:spLocks noChangeArrowheads="1"/>
          </p:cNvSpPr>
          <p:nvPr/>
        </p:nvSpPr>
        <p:spPr bwMode="auto">
          <a:xfrm>
            <a:off x="1690688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482309" name="Oval 5"/>
          <p:cNvSpPr>
            <a:spLocks noChangeArrowheads="1"/>
          </p:cNvSpPr>
          <p:nvPr/>
        </p:nvSpPr>
        <p:spPr bwMode="auto">
          <a:xfrm>
            <a:off x="3132138" y="2997200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482310" name="Oval 6"/>
          <p:cNvSpPr>
            <a:spLocks noChangeArrowheads="1"/>
          </p:cNvSpPr>
          <p:nvPr/>
        </p:nvSpPr>
        <p:spPr bwMode="auto">
          <a:xfrm>
            <a:off x="4787900" y="22764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482311" name="Oval 7"/>
          <p:cNvSpPr>
            <a:spLocks noChangeArrowheads="1"/>
          </p:cNvSpPr>
          <p:nvPr/>
        </p:nvSpPr>
        <p:spPr bwMode="auto">
          <a:xfrm>
            <a:off x="4787900" y="32845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482312" name="Oval 8"/>
          <p:cNvSpPr>
            <a:spLocks noChangeArrowheads="1"/>
          </p:cNvSpPr>
          <p:nvPr/>
        </p:nvSpPr>
        <p:spPr bwMode="auto">
          <a:xfrm>
            <a:off x="6372225" y="249237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482313" name="Oval 9"/>
          <p:cNvSpPr>
            <a:spLocks noChangeArrowheads="1"/>
          </p:cNvSpPr>
          <p:nvPr/>
        </p:nvSpPr>
        <p:spPr bwMode="auto">
          <a:xfrm>
            <a:off x="6372225" y="37163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482314" name="Oval 10"/>
          <p:cNvSpPr>
            <a:spLocks noChangeArrowheads="1"/>
          </p:cNvSpPr>
          <p:nvPr/>
        </p:nvSpPr>
        <p:spPr bwMode="auto">
          <a:xfrm>
            <a:off x="3132138" y="4581525"/>
            <a:ext cx="422275" cy="404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482315" name="Oval 11"/>
          <p:cNvSpPr>
            <a:spLocks noChangeArrowheads="1"/>
          </p:cNvSpPr>
          <p:nvPr/>
        </p:nvSpPr>
        <p:spPr bwMode="auto">
          <a:xfrm>
            <a:off x="6372225" y="4579938"/>
            <a:ext cx="422275" cy="4048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482316" name="Line 12"/>
          <p:cNvSpPr>
            <a:spLocks noChangeShapeType="1"/>
          </p:cNvSpPr>
          <p:nvPr/>
        </p:nvSpPr>
        <p:spPr bwMode="auto">
          <a:xfrm flipV="1">
            <a:off x="2051050" y="3284538"/>
            <a:ext cx="10810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7" name="Line 13"/>
          <p:cNvSpPr>
            <a:spLocks noChangeShapeType="1"/>
          </p:cNvSpPr>
          <p:nvPr/>
        </p:nvSpPr>
        <p:spPr bwMode="auto">
          <a:xfrm>
            <a:off x="2051050" y="4005263"/>
            <a:ext cx="10810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8" name="Line 14"/>
          <p:cNvSpPr>
            <a:spLocks noChangeShapeType="1"/>
          </p:cNvSpPr>
          <p:nvPr/>
        </p:nvSpPr>
        <p:spPr bwMode="auto">
          <a:xfrm flipV="1">
            <a:off x="3490913" y="2565400"/>
            <a:ext cx="12969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19" name="Line 15"/>
          <p:cNvSpPr>
            <a:spLocks noChangeShapeType="1"/>
          </p:cNvSpPr>
          <p:nvPr/>
        </p:nvSpPr>
        <p:spPr bwMode="auto">
          <a:xfrm>
            <a:off x="3563938" y="3284538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0" name="Line 16"/>
          <p:cNvSpPr>
            <a:spLocks noChangeShapeType="1"/>
          </p:cNvSpPr>
          <p:nvPr/>
        </p:nvSpPr>
        <p:spPr bwMode="auto">
          <a:xfrm flipV="1">
            <a:off x="3563938" y="4795838"/>
            <a:ext cx="280828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1" name="Line 17"/>
          <p:cNvSpPr>
            <a:spLocks noChangeShapeType="1"/>
          </p:cNvSpPr>
          <p:nvPr/>
        </p:nvSpPr>
        <p:spPr bwMode="auto">
          <a:xfrm flipV="1">
            <a:off x="5148263" y="2781300"/>
            <a:ext cx="12239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2322" name="Line 18"/>
          <p:cNvSpPr>
            <a:spLocks noChangeShapeType="1"/>
          </p:cNvSpPr>
          <p:nvPr/>
        </p:nvSpPr>
        <p:spPr bwMode="auto">
          <a:xfrm>
            <a:off x="5219700" y="3573463"/>
            <a:ext cx="11525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CA5F-B646-7A42-BD45-A492362C719D}" type="slidenum">
              <a:rPr lang="de-DE"/>
              <a:pPr/>
              <a:t>174</a:t>
            </a:fld>
            <a:endParaRPr lang="de-DE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Hülle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2:</a:t>
            </a:r>
            <a:r>
              <a:rPr lang="en-US"/>
              <a:t> Der ZHK-Graph ist ein gerichteter Baum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Datenstruktur:</a:t>
            </a:r>
            <a:r>
              <a:rPr lang="en-US"/>
              <a:t> </a:t>
            </a:r>
            <a:r>
              <a:rPr lang="en-US">
                <a:solidFill>
                  <a:schemeClr val="hlink"/>
                </a:solidFill>
              </a:rPr>
              <a:t>O(n+m)</a:t>
            </a:r>
            <a:r>
              <a:rPr lang="en-US"/>
              <a:t> Zeit und Speicher</a:t>
            </a:r>
            <a:br>
              <a:rPr lang="en-US"/>
            </a:br>
            <a:r>
              <a:rPr lang="en-US"/>
              <a:t>(speichere Repräsentanten zu jedem Knoten Kantenintervalle zu jedem Repräsentanten)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Reachable(v,w):</a:t>
            </a:r>
            <a:r>
              <a:rPr lang="en-US"/>
              <a:t> Laufzeit </a:t>
            </a:r>
            <a:r>
              <a:rPr lang="en-US">
                <a:solidFill>
                  <a:schemeClr val="hlink"/>
                </a:solidFill>
              </a:rPr>
              <a:t>O(log d)</a:t>
            </a:r>
            <a:r>
              <a:rPr lang="en-US"/>
              <a:t> (binäre Suche auf Intervallen), wobei </a:t>
            </a:r>
            <a:r>
              <a:rPr lang="en-US">
                <a:solidFill>
                  <a:schemeClr val="hlink"/>
                </a:solidFill>
              </a:rPr>
              <a:t>d</a:t>
            </a:r>
            <a:r>
              <a:rPr lang="en-US"/>
              <a:t> der maximale Grad im ZHK-Graph ist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509120"/>
            <a:ext cx="8229600" cy="180913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Fall 3:</a:t>
            </a:r>
            <a:r>
              <a:rPr lang="en-US" dirty="0" smtClean="0"/>
              <a:t> Der ZHK-Graph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beliebiger</a:t>
            </a:r>
            <a:r>
              <a:rPr lang="en-US" dirty="0" smtClean="0"/>
              <a:t> DAG</a:t>
            </a:r>
          </a:p>
          <a:p>
            <a:pPr>
              <a:buFontTx/>
              <a:buNone/>
            </a:pPr>
            <a:r>
              <a:rPr lang="en-US" dirty="0" err="1" smtClean="0"/>
              <a:t>Geht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(in O(d log n),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vertieft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Neues Anwendungsproblem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175</a:t>
            </a:fld>
            <a:endParaRPr lang="de-DE"/>
          </a:p>
        </p:txBody>
      </p:sp>
      <p:pic>
        <p:nvPicPr>
          <p:cNvPr id="5" name="Bild 4" descr="Screen Shot 2015-06-23 at 15.51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7" y="1268760"/>
            <a:ext cx="6681673" cy="5040560"/>
          </a:xfrm>
          <a:prstGeom prst="rect">
            <a:avLst/>
          </a:prstGeom>
        </p:spPr>
      </p:pic>
      <p:pic>
        <p:nvPicPr>
          <p:cNvPr id="6" name="Bild 5" descr="Screen Shot 2015-06-23 at 15.5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4" y="1287301"/>
            <a:ext cx="6525852" cy="500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BFB3-E88D-AE4F-9FD3-30C2B2DE294E}" type="slidenum">
              <a:rPr lang="de-DE"/>
              <a:pPr/>
              <a:t>176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Welche Kanten muss ich nehmen, um mit minimalen Kosten alle Knoten zu verbinden?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2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3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292725" y="49408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1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153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268538" y="414865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14865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133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2987675" y="2996133"/>
            <a:ext cx="288925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577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879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 flipV="1">
            <a:off x="5508625" y="4435996"/>
            <a:ext cx="12954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03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4500563" y="2780233"/>
            <a:ext cx="21590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4572000" y="3212033"/>
            <a:ext cx="17287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70" name="Line 26"/>
          <p:cNvSpPr>
            <a:spLocks noChangeShapeType="1"/>
          </p:cNvSpPr>
          <p:nvPr/>
        </p:nvSpPr>
        <p:spPr bwMode="auto">
          <a:xfrm>
            <a:off x="3419475" y="4867796"/>
            <a:ext cx="18732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4356100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19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4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71" name="Text Box 27"/>
          <p:cNvSpPr txBox="1">
            <a:spLocks noChangeArrowheads="1"/>
          </p:cNvSpPr>
          <p:nvPr/>
        </p:nvSpPr>
        <p:spPr bwMode="auto">
          <a:xfrm>
            <a:off x="2195513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2" name="Text Box 28"/>
          <p:cNvSpPr txBox="1">
            <a:spLocks noChangeArrowheads="1"/>
          </p:cNvSpPr>
          <p:nvPr/>
        </p:nvSpPr>
        <p:spPr bwMode="auto">
          <a:xfrm>
            <a:off x="2411413" y="450902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5508625" y="24928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4643438" y="32120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3635375" y="27802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3132138" y="35723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3708400" y="400419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4427538" y="45804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13379" name="Text Box 35"/>
          <p:cNvSpPr txBox="1">
            <a:spLocks noChangeArrowheads="1"/>
          </p:cNvSpPr>
          <p:nvPr/>
        </p:nvSpPr>
        <p:spPr bwMode="auto">
          <a:xfrm>
            <a:off x="5867400" y="43645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13380" name="Text Box 36"/>
          <p:cNvSpPr txBox="1">
            <a:spLocks noChangeArrowheads="1"/>
          </p:cNvSpPr>
          <p:nvPr/>
        </p:nvSpPr>
        <p:spPr bwMode="auto">
          <a:xfrm>
            <a:off x="6732588" y="3500958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5364163" y="364383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2729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33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3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Anwendungen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</a:t>
            </a:r>
            <a:r>
              <a:rPr lang="de-DE" dirty="0"/>
              <a:t>von kostengünstigen zusammenhängenden </a:t>
            </a:r>
            <a:r>
              <a:rPr lang="de-DE" dirty="0" smtClean="0"/>
              <a:t>Netzwerken</a:t>
            </a:r>
            <a:endParaRPr lang="de-DE" dirty="0"/>
          </a:p>
          <a:p>
            <a:pPr lvl="1"/>
            <a:r>
              <a:rPr lang="de-DE" dirty="0" smtClean="0"/>
              <a:t>Beispielsweise </a:t>
            </a:r>
            <a:r>
              <a:rPr lang="de-DE" dirty="0"/>
              <a:t>Telefonnetze oder elektrische </a:t>
            </a:r>
            <a:r>
              <a:rPr lang="de-DE" dirty="0" smtClean="0"/>
              <a:t>Netze </a:t>
            </a:r>
          </a:p>
          <a:p>
            <a:r>
              <a:rPr lang="de-DE" dirty="0" smtClean="0"/>
              <a:t>Computernetzwerke </a:t>
            </a:r>
            <a:r>
              <a:rPr lang="de-DE" dirty="0"/>
              <a:t>mit redundanten </a:t>
            </a:r>
            <a:r>
              <a:rPr lang="de-DE" dirty="0" smtClean="0"/>
              <a:t>Pfaden:</a:t>
            </a:r>
          </a:p>
          <a:p>
            <a:pPr lvl="1"/>
            <a:r>
              <a:rPr lang="de-DE" dirty="0" smtClean="0"/>
              <a:t>Spannbäume genutzt zum Routing und dabei zur </a:t>
            </a:r>
            <a:r>
              <a:rPr lang="de-DE" dirty="0"/>
              <a:t>Vermeidung von </a:t>
            </a:r>
            <a:r>
              <a:rPr lang="de-DE" dirty="0" smtClean="0"/>
              <a:t>Paketverdopplungen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9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0C80-122C-2541-A7A3-0E4B22511831}" type="slidenum">
              <a:rPr lang="de-DE"/>
              <a:pPr/>
              <a:t>178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</a:p>
          <a:p>
            <a:pPr>
              <a:lnSpc>
                <a:spcPct val="80000"/>
              </a:lnSpc>
            </a:pPr>
            <a:r>
              <a:rPr lang="de-DE" sz="2800" dirty="0" err="1"/>
              <a:t>ungerichteter</a:t>
            </a:r>
            <a:r>
              <a:rPr lang="de-DE" sz="2800" dirty="0"/>
              <a:t> Graph </a:t>
            </a:r>
            <a:r>
              <a:rPr lang="de-DE" sz="28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Kantenkosten </a:t>
            </a:r>
            <a:r>
              <a:rPr lang="de-DE" sz="2800" dirty="0" smtClean="0">
                <a:solidFill>
                  <a:schemeClr val="hlink"/>
                </a:solidFill>
              </a:rPr>
              <a:t>c :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err="1" smtClean="0">
                <a:solidFill>
                  <a:schemeClr val="hlink"/>
                </a:solidFill>
              </a:rPr>
              <a:t>ℝ</a:t>
            </a:r>
            <a:r>
              <a:rPr lang="de-DE" sz="2800" baseline="-25000" dirty="0" smtClean="0">
                <a:solidFill>
                  <a:schemeClr val="hlink"/>
                </a:solidFill>
              </a:rPr>
              <a:t>+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800" dirty="0">
                <a:solidFill>
                  <a:schemeClr val="accent2"/>
                </a:solidFill>
              </a:rPr>
              <a:t>Ausgabe</a:t>
            </a:r>
            <a:r>
              <a:rPr lang="de-DE" sz="2800" dirty="0" smtClean="0">
                <a:solidFill>
                  <a:schemeClr val="accent2"/>
                </a:solidFill>
              </a:rPr>
              <a:t>: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de-DE" sz="28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baseline="-25000" dirty="0">
                <a:solidFill>
                  <a:schemeClr val="hlink"/>
                </a:solidFill>
              </a:rPr>
              <a:t> </a:t>
            </a:r>
            <a:r>
              <a:rPr lang="de-DE" sz="2800" baseline="-25000" dirty="0" smtClean="0">
                <a:solidFill>
                  <a:schemeClr val="hlink"/>
                </a:solidFill>
              </a:rPr>
              <a:t>E∧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baseline="-25000" dirty="0">
                <a:solidFill>
                  <a:schemeClr val="accent1">
                    <a:lumMod val="50000"/>
                  </a:schemeClr>
                </a:solidFill>
              </a:rPr>
              <a:t>V,T) verbunden</a:t>
            </a:r>
            <a:r>
              <a:rPr lang="de-DE" sz="2800" dirty="0" smtClean="0"/>
              <a:t> </a:t>
            </a:r>
            <a:r>
              <a:rPr lang="de-DE" sz="2800" dirty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>
                <a:solidFill>
                  <a:schemeClr val="hlink"/>
                </a:solidFill>
              </a:rPr>
              <a:t> 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/>
              <a:t>Teilmenge </a:t>
            </a:r>
            <a:r>
              <a:rPr lang="de-DE" sz="2800" dirty="0">
                <a:solidFill>
                  <a:schemeClr val="hlink"/>
                </a:solidFill>
              </a:rPr>
              <a:t>T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, so dass Graph </a:t>
            </a:r>
            <a:r>
              <a:rPr lang="de-DE" sz="2800" dirty="0">
                <a:solidFill>
                  <a:schemeClr val="hlink"/>
                </a:solidFill>
              </a:rPr>
              <a:t>(V,T)</a:t>
            </a:r>
            <a:r>
              <a:rPr lang="de-DE" sz="2800" dirty="0"/>
              <a:t> verbunden und </a:t>
            </a:r>
            <a:r>
              <a:rPr lang="de-DE" sz="2800" dirty="0">
                <a:solidFill>
                  <a:schemeClr val="hlink"/>
                </a:solidFill>
              </a:rPr>
              <a:t>c(T</a:t>
            </a:r>
            <a:r>
              <a:rPr lang="de-DE" sz="2800" dirty="0" smtClean="0">
                <a:solidFill>
                  <a:schemeClr val="hlink"/>
                </a:solidFill>
              </a:rPr>
              <a:t>)=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sz="2800" baseline="-25000" dirty="0" err="1" smtClean="0">
                <a:solidFill>
                  <a:schemeClr val="hlink"/>
                </a:solidFill>
                <a:sym typeface="Symbol" charset="0"/>
              </a:rPr>
              <a:t>e</a:t>
            </a:r>
            <a:r>
              <a:rPr lang="en-US" sz="2800" baseline="-25000" dirty="0" smtClean="0">
                <a:solidFill>
                  <a:schemeClr val="hlink"/>
                </a:solidFill>
                <a:latin typeface="cmsy10" charset="0"/>
                <a:sym typeface="Symbol" charset="0"/>
              </a:rPr>
              <a:t>∈</a:t>
            </a:r>
            <a:r>
              <a:rPr lang="en-US" sz="2800" baseline="-25000" dirty="0" smtClean="0">
                <a:solidFill>
                  <a:schemeClr val="hlink"/>
                </a:solidFill>
                <a:sym typeface="Symbol" charset="0"/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</a:t>
            </a:r>
            <a:r>
              <a:rPr lang="de-DE" sz="2800" dirty="0" smtClean="0"/>
              <a:t>minimal</a:t>
            </a:r>
          </a:p>
          <a:p>
            <a:pPr>
              <a:lnSpc>
                <a:spcPct val="80000"/>
              </a:lnSpc>
            </a:pPr>
            <a:endParaRPr lang="de-DE" sz="1400" dirty="0"/>
          </a:p>
          <a:p>
            <a:pPr>
              <a:lnSpc>
                <a:spcPct val="80000"/>
              </a:lnSpc>
            </a:pP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formt </a:t>
            </a:r>
            <a:r>
              <a:rPr lang="de-DE" sz="2800" dirty="0">
                <a:solidFill>
                  <a:srgbClr val="FF0000"/>
                </a:solidFill>
              </a:rPr>
              <a:t>immer</a:t>
            </a:r>
            <a:r>
              <a:rPr lang="de-DE" sz="2800" dirty="0"/>
              <a:t> einen Baum (wenn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positiv).</a:t>
            </a:r>
          </a:p>
          <a:p>
            <a:pPr>
              <a:lnSpc>
                <a:spcPct val="80000"/>
              </a:lnSpc>
            </a:pPr>
            <a:r>
              <a:rPr lang="de-DE" sz="2800" dirty="0"/>
              <a:t>Baum über alle Knoten in </a:t>
            </a:r>
            <a:r>
              <a:rPr lang="de-DE" sz="2800" dirty="0">
                <a:solidFill>
                  <a:schemeClr val="accent2"/>
                </a:solidFill>
              </a:rPr>
              <a:t>V</a:t>
            </a:r>
            <a:r>
              <a:rPr lang="de-DE" sz="2800" dirty="0"/>
              <a:t> mit minimalen </a:t>
            </a:r>
            <a:br>
              <a:rPr lang="de-DE" sz="2800" dirty="0"/>
            </a:br>
            <a:r>
              <a:rPr lang="de-DE" sz="2800" dirty="0"/>
              <a:t>Kosten: </a:t>
            </a:r>
            <a:r>
              <a:rPr lang="de-DE" sz="2800" dirty="0">
                <a:solidFill>
                  <a:srgbClr val="FF0000"/>
                </a:solidFill>
              </a:rPr>
              <a:t>minimaler Spannbaum (MSB)</a:t>
            </a:r>
          </a:p>
        </p:txBody>
      </p:sp>
    </p:spTree>
    <p:extLst>
      <p:ext uri="{BB962C8B-B14F-4D97-AF65-F5344CB8AC3E}">
        <p14:creationId xmlns:p14="http://schemas.microsoft.com/office/powerpoint/2010/main" val="22099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8253-E96E-5349-A69F-5C7221F3AD4B}" type="slidenum">
              <a:rPr lang="de-DE"/>
              <a:pPr/>
              <a:t>179</a:t>
            </a:fld>
            <a:endParaRPr lang="de-DE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Minimaler Spannbaum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9098"/>
          </a:xfrm>
        </p:spPr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 smtClean="0"/>
              <a:t> </a:t>
            </a:r>
            <a:r>
              <a:rPr lang="de-DE" dirty="0"/>
              <a:t>Sei </a:t>
            </a:r>
            <a:r>
              <a:rPr lang="de-DE" dirty="0">
                <a:solidFill>
                  <a:schemeClr val="hlink"/>
                </a:solidFill>
              </a:rPr>
              <a:t>(U,W)</a:t>
            </a:r>
            <a:r>
              <a:rPr lang="de-DE" dirty="0"/>
              <a:t> eine Partition von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(d.h. </a:t>
            </a:r>
            <a:r>
              <a:rPr lang="de-DE" dirty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= V</a:t>
            </a:r>
            <a:r>
              <a:rPr lang="de-DE" dirty="0"/>
              <a:t> und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⋂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W </a:t>
            </a:r>
            <a:r>
              <a:rPr lang="de-DE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)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>
                <a:solidFill>
                  <a:schemeClr val="hlink"/>
                </a:solidFill>
              </a:rPr>
              <a:t>={</a:t>
            </a:r>
            <a:r>
              <a:rPr lang="de-DE" dirty="0" err="1">
                <a:solidFill>
                  <a:schemeClr val="hlink"/>
                </a:solidFill>
              </a:rPr>
              <a:t>s,t</a:t>
            </a:r>
            <a:r>
              <a:rPr lang="de-DE" dirty="0">
                <a:solidFill>
                  <a:schemeClr val="hlink"/>
                </a:solidFill>
              </a:rPr>
              <a:t>}</a:t>
            </a:r>
            <a:r>
              <a:rPr lang="de-DE" dirty="0"/>
              <a:t> eine Kante mit minimalen Kosten mit </a:t>
            </a:r>
            <a:r>
              <a:rPr lang="de-DE" dirty="0" smtClean="0">
                <a:solidFill>
                  <a:schemeClr val="hlink"/>
                </a:solidFill>
              </a:rPr>
              <a:t>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W</a:t>
            </a:r>
            <a:r>
              <a:rPr lang="de-DE" dirty="0"/>
              <a:t>. Dann gibt es einen minimalen Spannbaum (MSB)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, der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enthält.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>
            <a:off x="2771775" y="3501008"/>
            <a:ext cx="1368425" cy="187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>
            <a:off x="4787900" y="3572446"/>
            <a:ext cx="1368425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>
            <a:off x="3851275" y="4436046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>
            <a:off x="363537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>
            <a:off x="5076825" y="4293171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563938" y="3932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2379" name="Text Box 11"/>
          <p:cNvSpPr txBox="1">
            <a:spLocks noChangeArrowheads="1"/>
          </p:cNvSpPr>
          <p:nvPr/>
        </p:nvSpPr>
        <p:spPr bwMode="auto">
          <a:xfrm>
            <a:off x="5076825" y="3932808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2987675" y="4148708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2381" name="Text Box 13"/>
          <p:cNvSpPr txBox="1">
            <a:spLocks noChangeArrowheads="1"/>
          </p:cNvSpPr>
          <p:nvPr/>
        </p:nvSpPr>
        <p:spPr bwMode="auto">
          <a:xfrm>
            <a:off x="5580063" y="4148708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2382" name="Text Box 14"/>
          <p:cNvSpPr txBox="1">
            <a:spLocks noChangeArrowheads="1"/>
          </p:cNvSpPr>
          <p:nvPr/>
        </p:nvSpPr>
        <p:spPr bwMode="auto">
          <a:xfrm>
            <a:off x="4356100" y="4004246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7878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E45-F733-B945-BA53-D7235FA15C66}" type="slidenum">
              <a:rPr lang="de-DE"/>
              <a:pPr/>
              <a:t>18</a:t>
            </a:fld>
            <a:endParaRPr lang="de-DE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3: Adjazenzliste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900113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33" name="Oval 5"/>
          <p:cNvSpPr>
            <a:spLocks noChangeArrowheads="1"/>
          </p:cNvSpPr>
          <p:nvPr/>
        </p:nvSpPr>
        <p:spPr bwMode="auto">
          <a:xfrm>
            <a:off x="2268538" y="196966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900113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268538" y="312060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>
            <a:off x="1331913" y="218556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2484438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 flipH="1">
            <a:off x="1333500" y="333809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H="1" flipV="1">
            <a:off x="1116013" y="240146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260475" y="2328441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1260475" y="2328441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3276600" y="2690391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51482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4" name="Oval 16"/>
          <p:cNvSpPr>
            <a:spLocks noChangeArrowheads="1"/>
          </p:cNvSpPr>
          <p:nvPr/>
        </p:nvSpPr>
        <p:spPr bwMode="auto">
          <a:xfrm>
            <a:off x="52927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45" name="Line 17"/>
          <p:cNvSpPr>
            <a:spLocks noChangeShapeType="1"/>
          </p:cNvSpPr>
          <p:nvPr/>
        </p:nvSpPr>
        <p:spPr bwMode="auto">
          <a:xfrm flipH="1">
            <a:off x="500380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6" name="Rectangle 18"/>
          <p:cNvSpPr>
            <a:spLocks noChangeArrowheads="1"/>
          </p:cNvSpPr>
          <p:nvPr/>
        </p:nvSpPr>
        <p:spPr bwMode="auto">
          <a:xfrm>
            <a:off x="4716463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4716463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005388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49" name="Line 21"/>
          <p:cNvSpPr>
            <a:spLocks noChangeShapeType="1"/>
          </p:cNvSpPr>
          <p:nvPr/>
        </p:nvSpPr>
        <p:spPr bwMode="auto">
          <a:xfrm flipV="1">
            <a:off x="4860925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645025" y="2258591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auto">
          <a:xfrm>
            <a:off x="55800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2" name="Oval 24"/>
          <p:cNvSpPr>
            <a:spLocks noChangeArrowheads="1"/>
          </p:cNvSpPr>
          <p:nvPr/>
        </p:nvSpPr>
        <p:spPr bwMode="auto">
          <a:xfrm>
            <a:off x="57245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3" name="Line 25"/>
          <p:cNvSpPr>
            <a:spLocks noChangeShapeType="1"/>
          </p:cNvSpPr>
          <p:nvPr/>
        </p:nvSpPr>
        <p:spPr bwMode="auto">
          <a:xfrm flipH="1">
            <a:off x="5653088" y="2474491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4" name="Rectangle 26"/>
          <p:cNvSpPr>
            <a:spLocks noChangeArrowheads="1"/>
          </p:cNvSpPr>
          <p:nvPr/>
        </p:nvSpPr>
        <p:spPr bwMode="auto">
          <a:xfrm>
            <a:off x="5437188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4155" name="Rectangle 27"/>
          <p:cNvSpPr>
            <a:spLocks noChangeArrowheads="1"/>
          </p:cNvSpPr>
          <p:nvPr/>
        </p:nvSpPr>
        <p:spPr bwMode="auto">
          <a:xfrm>
            <a:off x="5437188" y="369845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56" name="Line 28"/>
          <p:cNvSpPr>
            <a:spLocks noChangeShapeType="1"/>
          </p:cNvSpPr>
          <p:nvPr/>
        </p:nvSpPr>
        <p:spPr bwMode="auto">
          <a:xfrm>
            <a:off x="5726113" y="340952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7" name="Line 29"/>
          <p:cNvSpPr>
            <a:spLocks noChangeShapeType="1"/>
          </p:cNvSpPr>
          <p:nvPr/>
        </p:nvSpPr>
        <p:spPr bwMode="auto">
          <a:xfrm flipV="1">
            <a:off x="5580063" y="341111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58" name="Rectangle 30"/>
          <p:cNvSpPr>
            <a:spLocks noChangeArrowheads="1"/>
          </p:cNvSpPr>
          <p:nvPr/>
        </p:nvSpPr>
        <p:spPr bwMode="auto">
          <a:xfrm>
            <a:off x="6011863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59" name="Oval 31"/>
          <p:cNvSpPr>
            <a:spLocks noChangeArrowheads="1"/>
          </p:cNvSpPr>
          <p:nvPr/>
        </p:nvSpPr>
        <p:spPr bwMode="auto">
          <a:xfrm>
            <a:off x="6156325" y="240146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0" name="Line 32"/>
          <p:cNvSpPr>
            <a:spLocks noChangeShapeType="1"/>
          </p:cNvSpPr>
          <p:nvPr/>
        </p:nvSpPr>
        <p:spPr bwMode="auto">
          <a:xfrm>
            <a:off x="6227763" y="2474491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1" name="Rectangle 33"/>
          <p:cNvSpPr>
            <a:spLocks noChangeArrowheads="1"/>
          </p:cNvSpPr>
          <p:nvPr/>
        </p:nvSpPr>
        <p:spPr bwMode="auto">
          <a:xfrm>
            <a:off x="6156325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 flipH="1">
            <a:off x="6445250" y="225859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3" name="Oval 35"/>
          <p:cNvSpPr>
            <a:spLocks noChangeArrowheads="1"/>
          </p:cNvSpPr>
          <p:nvPr/>
        </p:nvSpPr>
        <p:spPr bwMode="auto">
          <a:xfrm flipH="1">
            <a:off x="6589713" y="2401466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4164" name="Line 36"/>
          <p:cNvSpPr>
            <a:spLocks noChangeShapeType="1"/>
          </p:cNvSpPr>
          <p:nvPr/>
        </p:nvSpPr>
        <p:spPr bwMode="auto">
          <a:xfrm>
            <a:off x="6661150" y="2474491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5" name="Rectangle 37"/>
          <p:cNvSpPr>
            <a:spLocks noChangeArrowheads="1"/>
          </p:cNvSpPr>
          <p:nvPr/>
        </p:nvSpPr>
        <p:spPr bwMode="auto">
          <a:xfrm>
            <a:off x="6877050" y="2977729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4166" name="Text Box 38"/>
          <p:cNvSpPr txBox="1">
            <a:spLocks noChangeArrowheads="1"/>
          </p:cNvSpPr>
          <p:nvPr/>
        </p:nvSpPr>
        <p:spPr bwMode="auto">
          <a:xfrm>
            <a:off x="52006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04167" name="Text Box 39"/>
          <p:cNvSpPr txBox="1">
            <a:spLocks noChangeArrowheads="1"/>
          </p:cNvSpPr>
          <p:nvPr/>
        </p:nvSpPr>
        <p:spPr bwMode="auto">
          <a:xfrm>
            <a:off x="6496050" y="177281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</a:t>
            </a:r>
          </a:p>
        </p:txBody>
      </p:sp>
      <p:sp>
        <p:nvSpPr>
          <p:cNvPr id="304168" name="Line 40"/>
          <p:cNvSpPr>
            <a:spLocks noChangeShapeType="1"/>
          </p:cNvSpPr>
          <p:nvPr/>
        </p:nvSpPr>
        <p:spPr bwMode="auto">
          <a:xfrm>
            <a:off x="6229350" y="3985791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4169" name="Text Box 41"/>
          <p:cNvSpPr txBox="1">
            <a:spLocks noChangeArrowheads="1"/>
          </p:cNvSpPr>
          <p:nvPr/>
        </p:nvSpPr>
        <p:spPr bwMode="auto">
          <a:xfrm>
            <a:off x="2555875" y="4490616"/>
            <a:ext cx="5938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Hier: nur Zielkeys</a:t>
            </a:r>
            <a:br>
              <a:rPr lang="de-DE" sz="2400"/>
            </a:br>
            <a:r>
              <a:rPr lang="de-DE" sz="2400"/>
              <a:t>In echter DS: </a:t>
            </a:r>
            <a:r>
              <a:rPr lang="de-DE" sz="2400">
                <a:solidFill>
                  <a:schemeClr val="hlink"/>
                </a:solidFill>
              </a:rPr>
              <a:t>V:</a:t>
            </a:r>
            <a:r>
              <a:rPr lang="de-DE" sz="2400"/>
              <a:t> Array </a:t>
            </a:r>
            <a:r>
              <a:rPr lang="de-DE" sz="2400">
                <a:solidFill>
                  <a:schemeClr val="hlink"/>
                </a:solidFill>
              </a:rPr>
              <a:t>[1..n]</a:t>
            </a:r>
            <a:r>
              <a:rPr lang="de-DE" sz="2400"/>
              <a:t> of</a:t>
            </a:r>
            <a:r>
              <a:rPr lang="de-DE" sz="2400">
                <a:solidFill>
                  <a:schemeClr val="hlink"/>
                </a:solidFill>
              </a:rPr>
              <a:t> List</a:t>
            </a:r>
            <a:r>
              <a:rPr lang="de-DE" sz="2400"/>
              <a:t> of </a:t>
            </a:r>
            <a:r>
              <a:rPr lang="de-DE" sz="2400">
                <a:solidFill>
                  <a:schemeClr val="hlink"/>
                </a:solidFill>
              </a:rPr>
              <a:t>Edge</a:t>
            </a:r>
          </a:p>
        </p:txBody>
      </p:sp>
    </p:spTree>
    <p:extLst>
      <p:ext uri="{BB962C8B-B14F-4D97-AF65-F5344CB8AC3E}">
        <p14:creationId xmlns:p14="http://schemas.microsoft.com/office/powerpoint/2010/main" val="9338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F1347-D59B-D247-86C5-BEB0D481F42A}" type="slidenum">
              <a:rPr lang="de-DE"/>
              <a:pPr/>
              <a:t>180</a:t>
            </a:fld>
            <a:endParaRPr lang="de-DE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={</a:t>
            </a:r>
            <a:r>
              <a:rPr lang="de-DE" sz="2800" dirty="0" err="1">
                <a:solidFill>
                  <a:schemeClr val="hlink"/>
                </a:solidFill>
              </a:rPr>
              <a:t>s,t</a:t>
            </a:r>
            <a:r>
              <a:rPr lang="de-DE" sz="2800" dirty="0">
                <a:solidFill>
                  <a:schemeClr val="hlink"/>
                </a:solidFill>
              </a:rPr>
              <a:t>}: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(U,W)-</a:t>
            </a:r>
            <a:r>
              <a:rPr lang="de-DE" sz="2800" dirty="0"/>
              <a:t>Kante minimaler Kosten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Ersetzung von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durch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führt zu Baum </a:t>
            </a:r>
            <a:r>
              <a:rPr lang="de-DE" sz="2800" dirty="0" smtClean="0">
                <a:solidFill>
                  <a:schemeClr val="hlink"/>
                </a:solidFill>
              </a:rPr>
              <a:t>T'',</a:t>
            </a:r>
            <a:r>
              <a:rPr lang="de-DE" sz="2800" dirty="0" smtClean="0"/>
              <a:t> </a:t>
            </a:r>
            <a:r>
              <a:rPr lang="de-DE" sz="2800" dirty="0"/>
              <a:t>der höchstens Kosten von MSB </a:t>
            </a:r>
            <a:r>
              <a:rPr lang="de-DE" sz="2800" dirty="0" smtClean="0">
                <a:solidFill>
                  <a:schemeClr val="hlink"/>
                </a:solidFill>
              </a:rPr>
              <a:t>T'</a:t>
            </a:r>
            <a:r>
              <a:rPr lang="de-DE" sz="2800" dirty="0" smtClean="0"/>
              <a:t> </a:t>
            </a:r>
            <a:r>
              <a:rPr lang="de-DE" sz="2800" dirty="0"/>
              <a:t>hat, also MSB ist</a:t>
            </a:r>
          </a:p>
        </p:txBody>
      </p:sp>
      <p:sp>
        <p:nvSpPr>
          <p:cNvPr id="443396" name="Oval 4"/>
          <p:cNvSpPr>
            <a:spLocks noChangeArrowheads="1"/>
          </p:cNvSpPr>
          <p:nvPr/>
        </p:nvSpPr>
        <p:spPr bwMode="auto">
          <a:xfrm>
            <a:off x="2627313" y="2852936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3397" name="Oval 5"/>
          <p:cNvSpPr>
            <a:spLocks noChangeArrowheads="1"/>
          </p:cNvSpPr>
          <p:nvPr/>
        </p:nvSpPr>
        <p:spPr bwMode="auto">
          <a:xfrm>
            <a:off x="4643438" y="2924373"/>
            <a:ext cx="1368425" cy="1657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398" name="Line 6"/>
          <p:cNvSpPr>
            <a:spLocks noChangeShapeType="1"/>
          </p:cNvSpPr>
          <p:nvPr/>
        </p:nvSpPr>
        <p:spPr bwMode="auto">
          <a:xfrm>
            <a:off x="3706813" y="3572073"/>
            <a:ext cx="1225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399" name="Oval 7"/>
          <p:cNvSpPr>
            <a:spLocks noChangeArrowheads="1"/>
          </p:cNvSpPr>
          <p:nvPr/>
        </p:nvSpPr>
        <p:spPr bwMode="auto">
          <a:xfrm>
            <a:off x="349091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0" name="Oval 8"/>
          <p:cNvSpPr>
            <a:spLocks noChangeArrowheads="1"/>
          </p:cNvSpPr>
          <p:nvPr/>
        </p:nvSpPr>
        <p:spPr bwMode="auto">
          <a:xfrm>
            <a:off x="4932363" y="3429198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3419475" y="306883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443402" name="Text Box 10"/>
          <p:cNvSpPr txBox="1">
            <a:spLocks noChangeArrowheads="1"/>
          </p:cNvSpPr>
          <p:nvPr/>
        </p:nvSpPr>
        <p:spPr bwMode="auto">
          <a:xfrm>
            <a:off x="4932363" y="3068836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</a:p>
        </p:txBody>
      </p:sp>
      <p:sp>
        <p:nvSpPr>
          <p:cNvPr id="443403" name="Text Box 11"/>
          <p:cNvSpPr txBox="1">
            <a:spLocks noChangeArrowheads="1"/>
          </p:cNvSpPr>
          <p:nvPr/>
        </p:nvSpPr>
        <p:spPr bwMode="auto">
          <a:xfrm>
            <a:off x="2843213" y="350063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  <p:sp>
        <p:nvSpPr>
          <p:cNvPr id="443404" name="Text Box 12"/>
          <p:cNvSpPr txBox="1">
            <a:spLocks noChangeArrowheads="1"/>
          </p:cNvSpPr>
          <p:nvPr/>
        </p:nvSpPr>
        <p:spPr bwMode="auto">
          <a:xfrm>
            <a:off x="5435600" y="3500636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</a:t>
            </a:r>
          </a:p>
        </p:txBody>
      </p:sp>
      <p:sp>
        <p:nvSpPr>
          <p:cNvPr id="443405" name="Text Box 13"/>
          <p:cNvSpPr txBox="1">
            <a:spLocks noChangeArrowheads="1"/>
          </p:cNvSpPr>
          <p:nvPr/>
        </p:nvSpPr>
        <p:spPr bwMode="auto">
          <a:xfrm>
            <a:off x="4211638" y="314027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3406" name="Freeform 14"/>
          <p:cNvSpPr>
            <a:spLocks/>
          </p:cNvSpPr>
          <p:nvPr/>
        </p:nvSpPr>
        <p:spPr bwMode="auto">
          <a:xfrm>
            <a:off x="3336925" y="3441898"/>
            <a:ext cx="2541588" cy="936625"/>
          </a:xfrm>
          <a:custGeom>
            <a:avLst/>
            <a:gdLst>
              <a:gd name="T0" fmla="*/ 143 w 1601"/>
              <a:gd name="T1" fmla="*/ 83 h 590"/>
              <a:gd name="T2" fmla="*/ 7 w 1601"/>
              <a:gd name="T3" fmla="*/ 219 h 590"/>
              <a:gd name="T4" fmla="*/ 98 w 1601"/>
              <a:gd name="T5" fmla="*/ 355 h 590"/>
              <a:gd name="T6" fmla="*/ 234 w 1601"/>
              <a:gd name="T7" fmla="*/ 536 h 590"/>
              <a:gd name="T8" fmla="*/ 1050 w 1601"/>
              <a:gd name="T9" fmla="*/ 491 h 590"/>
              <a:gd name="T10" fmla="*/ 1322 w 1601"/>
              <a:gd name="T11" fmla="*/ 582 h 590"/>
              <a:gd name="T12" fmla="*/ 1594 w 1601"/>
              <a:gd name="T13" fmla="*/ 446 h 590"/>
              <a:gd name="T14" fmla="*/ 1277 w 1601"/>
              <a:gd name="T15" fmla="*/ 264 h 590"/>
              <a:gd name="T16" fmla="*/ 1277 w 1601"/>
              <a:gd name="T17" fmla="*/ 38 h 590"/>
              <a:gd name="T18" fmla="*/ 1096 w 1601"/>
              <a:gd name="T19" fmla="*/ 38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01" h="590">
                <a:moveTo>
                  <a:pt x="143" y="83"/>
                </a:moveTo>
                <a:cubicBezTo>
                  <a:pt x="78" y="128"/>
                  <a:pt x="14" y="174"/>
                  <a:pt x="7" y="219"/>
                </a:cubicBezTo>
                <a:cubicBezTo>
                  <a:pt x="0" y="264"/>
                  <a:pt x="60" y="302"/>
                  <a:pt x="98" y="355"/>
                </a:cubicBezTo>
                <a:cubicBezTo>
                  <a:pt x="136" y="408"/>
                  <a:pt x="75" y="513"/>
                  <a:pt x="234" y="536"/>
                </a:cubicBezTo>
                <a:cubicBezTo>
                  <a:pt x="393" y="559"/>
                  <a:pt x="869" y="483"/>
                  <a:pt x="1050" y="491"/>
                </a:cubicBezTo>
                <a:cubicBezTo>
                  <a:pt x="1231" y="499"/>
                  <a:pt x="1231" y="590"/>
                  <a:pt x="1322" y="582"/>
                </a:cubicBezTo>
                <a:cubicBezTo>
                  <a:pt x="1413" y="574"/>
                  <a:pt x="1601" y="499"/>
                  <a:pt x="1594" y="446"/>
                </a:cubicBezTo>
                <a:cubicBezTo>
                  <a:pt x="1587" y="393"/>
                  <a:pt x="1330" y="332"/>
                  <a:pt x="1277" y="264"/>
                </a:cubicBezTo>
                <a:cubicBezTo>
                  <a:pt x="1224" y="196"/>
                  <a:pt x="1307" y="76"/>
                  <a:pt x="1277" y="38"/>
                </a:cubicBezTo>
                <a:cubicBezTo>
                  <a:pt x="1247" y="0"/>
                  <a:pt x="1171" y="19"/>
                  <a:pt x="1096" y="3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7" name="Text Box 15"/>
          <p:cNvSpPr txBox="1">
            <a:spLocks noChangeArrowheads="1"/>
          </p:cNvSpPr>
          <p:nvPr/>
        </p:nvSpPr>
        <p:spPr bwMode="auto">
          <a:xfrm>
            <a:off x="4067175" y="4292798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in </a:t>
            </a:r>
            <a:r>
              <a:rPr lang="de-DE" dirty="0" smtClean="0">
                <a:solidFill>
                  <a:srgbClr val="FF0000"/>
                </a:solidFill>
              </a:rPr>
              <a:t>T'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43408" name="Text Box 16"/>
          <p:cNvSpPr txBox="1">
            <a:spLocks noChangeArrowheads="1"/>
          </p:cNvSpPr>
          <p:nvPr/>
        </p:nvSpPr>
        <p:spPr bwMode="auto">
          <a:xfrm>
            <a:off x="4211638" y="3860998"/>
            <a:ext cx="3417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e</a:t>
            </a:r>
            <a:r>
              <a:rPr lang="de-DE" dirty="0" smtClean="0">
                <a:solidFill>
                  <a:srgbClr val="FF0000"/>
                </a:solidFill>
              </a:rPr>
              <a:t>'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F42F-EA59-FC4B-96E0-805DA83D1F6F}" type="slidenum">
              <a:rPr lang="de-DE"/>
              <a:pPr/>
              <a:t>181</a:t>
            </a:fld>
            <a:endParaRPr lang="de-DE"/>
          </a:p>
        </p:txBody>
      </p:sp>
      <p:sp>
        <p:nvSpPr>
          <p:cNvPr id="444428" name="Line 12"/>
          <p:cNvSpPr>
            <a:spLocks noChangeShapeType="1"/>
          </p:cNvSpPr>
          <p:nvPr/>
        </p:nvSpPr>
        <p:spPr bwMode="auto">
          <a:xfrm flipH="1">
            <a:off x="3851275" y="2996828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29" name="Line 13"/>
          <p:cNvSpPr>
            <a:spLocks noChangeShapeType="1"/>
          </p:cNvSpPr>
          <p:nvPr/>
        </p:nvSpPr>
        <p:spPr bwMode="auto">
          <a:xfrm flipH="1">
            <a:off x="2987675" y="3069853"/>
            <a:ext cx="9366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0" name="Line 14"/>
          <p:cNvSpPr>
            <a:spLocks noChangeShapeType="1"/>
          </p:cNvSpPr>
          <p:nvPr/>
        </p:nvSpPr>
        <p:spPr bwMode="auto">
          <a:xfrm>
            <a:off x="2916238" y="3644528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1" name="Line 15"/>
          <p:cNvSpPr>
            <a:spLocks noChangeShapeType="1"/>
          </p:cNvSpPr>
          <p:nvPr/>
        </p:nvSpPr>
        <p:spPr bwMode="auto">
          <a:xfrm>
            <a:off x="2987675" y="4654178"/>
            <a:ext cx="9366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2" name="Line 16"/>
          <p:cNvSpPr>
            <a:spLocks noChangeShapeType="1"/>
          </p:cNvSpPr>
          <p:nvPr/>
        </p:nvSpPr>
        <p:spPr bwMode="auto">
          <a:xfrm>
            <a:off x="3995738" y="4941516"/>
            <a:ext cx="1296987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3" name="Line 17"/>
          <p:cNvSpPr>
            <a:spLocks noChangeShapeType="1"/>
          </p:cNvSpPr>
          <p:nvPr/>
        </p:nvSpPr>
        <p:spPr bwMode="auto">
          <a:xfrm flipV="1">
            <a:off x="5292725" y="4509716"/>
            <a:ext cx="8636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4" name="Line 18"/>
          <p:cNvSpPr>
            <a:spLocks noChangeShapeType="1"/>
          </p:cNvSpPr>
          <p:nvPr/>
        </p:nvSpPr>
        <p:spPr bwMode="auto">
          <a:xfrm flipV="1">
            <a:off x="6227763" y="3428628"/>
            <a:ext cx="730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35" name="Line 19"/>
          <p:cNvSpPr>
            <a:spLocks noChangeShapeType="1"/>
          </p:cNvSpPr>
          <p:nvPr/>
        </p:nvSpPr>
        <p:spPr bwMode="auto">
          <a:xfrm flipH="1" flipV="1">
            <a:off x="5148263" y="2996828"/>
            <a:ext cx="10795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 smtClean="0"/>
              <a:t> </a:t>
            </a:r>
            <a:r>
              <a:rPr lang="de-DE" dirty="0"/>
              <a:t>Betrachte beliebigen Kreis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und sei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Kante in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dirty="0"/>
              <a:t> mit maximalen Kosten. Dann ist jeder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 ohne </a:t>
            </a:r>
            <a:r>
              <a:rPr lang="de-DE" dirty="0" err="1">
                <a:solidFill>
                  <a:schemeClr val="hlink"/>
                </a:solidFill>
              </a:rPr>
              <a:t>e</a:t>
            </a:r>
            <a:r>
              <a:rPr lang="de-DE" dirty="0"/>
              <a:t> auch ein MSB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>
            <a:off x="37798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>
            <a:off x="2843213" y="35016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>
            <a:off x="2843213" y="450971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>
            <a:off x="3851275" y="47970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>
            <a:off x="5148263" y="487007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>
            <a:off x="6084888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>
            <a:off x="6156325" y="33571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>
            <a:off x="5003800" y="292539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4436" name="Text Box 20"/>
          <p:cNvSpPr txBox="1">
            <a:spLocks noChangeArrowheads="1"/>
          </p:cNvSpPr>
          <p:nvPr/>
        </p:nvSpPr>
        <p:spPr bwMode="auto">
          <a:xfrm>
            <a:off x="3348038" y="43652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37" name="Text Box 21"/>
          <p:cNvSpPr txBox="1">
            <a:spLocks noChangeArrowheads="1"/>
          </p:cNvSpPr>
          <p:nvPr/>
        </p:nvSpPr>
        <p:spPr bwMode="auto">
          <a:xfrm>
            <a:off x="4427538" y="458115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38" name="Text Box 22"/>
          <p:cNvSpPr txBox="1">
            <a:spLocks noChangeArrowheads="1"/>
          </p:cNvSpPr>
          <p:nvPr/>
        </p:nvSpPr>
        <p:spPr bwMode="auto">
          <a:xfrm>
            <a:off x="5508625" y="422079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39" name="Text Box 23"/>
          <p:cNvSpPr txBox="1">
            <a:spLocks noChangeArrowheads="1"/>
          </p:cNvSpPr>
          <p:nvPr/>
        </p:nvSpPr>
        <p:spPr bwMode="auto">
          <a:xfrm>
            <a:off x="5867400" y="37889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4440" name="Text Box 24"/>
          <p:cNvSpPr txBox="1">
            <a:spLocks noChangeArrowheads="1"/>
          </p:cNvSpPr>
          <p:nvPr/>
        </p:nvSpPr>
        <p:spPr bwMode="auto">
          <a:xfrm>
            <a:off x="5435600" y="3285753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4441" name="Text Box 25"/>
          <p:cNvSpPr txBox="1">
            <a:spLocks noChangeArrowheads="1"/>
          </p:cNvSpPr>
          <p:nvPr/>
        </p:nvSpPr>
        <p:spPr bwMode="auto">
          <a:xfrm>
            <a:off x="4427538" y="31412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4442" name="Text Box 26"/>
          <p:cNvSpPr txBox="1">
            <a:spLocks noChangeArrowheads="1"/>
          </p:cNvSpPr>
          <p:nvPr/>
        </p:nvSpPr>
        <p:spPr bwMode="auto">
          <a:xfrm>
            <a:off x="3492500" y="3357191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4443" name="Text Box 27"/>
          <p:cNvSpPr txBox="1">
            <a:spLocks noChangeArrowheads="1"/>
          </p:cNvSpPr>
          <p:nvPr/>
        </p:nvSpPr>
        <p:spPr bwMode="auto">
          <a:xfrm>
            <a:off x="2987675" y="3862016"/>
            <a:ext cx="311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4444" name="Text Box 28"/>
          <p:cNvSpPr txBox="1">
            <a:spLocks noChangeArrowheads="1"/>
          </p:cNvSpPr>
          <p:nvPr/>
        </p:nvSpPr>
        <p:spPr bwMode="auto">
          <a:xfrm>
            <a:off x="5651500" y="278092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3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4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4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1D60-24F5-2F40-A041-F33AEA2BAA75}" type="slidenum">
              <a:rPr lang="de-DE"/>
              <a:pPr/>
              <a:t>182</a:t>
            </a:fld>
            <a:endParaRPr lang="de-DE"/>
          </a:p>
        </p:txBody>
      </p:sp>
      <p:sp>
        <p:nvSpPr>
          <p:cNvPr id="445464" name="Line 24"/>
          <p:cNvSpPr>
            <a:spLocks noChangeShapeType="1"/>
          </p:cNvSpPr>
          <p:nvPr/>
        </p:nvSpPr>
        <p:spPr bwMode="auto">
          <a:xfrm flipH="1">
            <a:off x="5940425" y="4652963"/>
            <a:ext cx="649288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5" name="Line 25"/>
          <p:cNvSpPr>
            <a:spLocks noChangeShapeType="1"/>
          </p:cNvSpPr>
          <p:nvPr/>
        </p:nvSpPr>
        <p:spPr bwMode="auto">
          <a:xfrm>
            <a:off x="5868988" y="5084763"/>
            <a:ext cx="287337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6" name="Line 26"/>
          <p:cNvSpPr>
            <a:spLocks noChangeShapeType="1"/>
          </p:cNvSpPr>
          <p:nvPr/>
        </p:nvSpPr>
        <p:spPr bwMode="auto">
          <a:xfrm>
            <a:off x="6229350" y="5732463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7" name="Line 27"/>
          <p:cNvSpPr>
            <a:spLocks noChangeShapeType="1"/>
          </p:cNvSpPr>
          <p:nvPr/>
        </p:nvSpPr>
        <p:spPr bwMode="auto">
          <a:xfrm flipV="1">
            <a:off x="7021513" y="5661025"/>
            <a:ext cx="9350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8" name="Line 28"/>
          <p:cNvSpPr>
            <a:spLocks noChangeShapeType="1"/>
          </p:cNvSpPr>
          <p:nvPr/>
        </p:nvSpPr>
        <p:spPr bwMode="auto">
          <a:xfrm flipV="1">
            <a:off x="8029575" y="4940300"/>
            <a:ext cx="21590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69" name="Line 29"/>
          <p:cNvSpPr>
            <a:spLocks noChangeShapeType="1"/>
          </p:cNvSpPr>
          <p:nvPr/>
        </p:nvSpPr>
        <p:spPr bwMode="auto">
          <a:xfrm flipH="1" flipV="1">
            <a:off x="7597775" y="4652963"/>
            <a:ext cx="57467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 von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2: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/>
              <a:t>Betrachte beliebigen MSB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chemeClr val="hlink"/>
                </a:solidFill>
              </a:rPr>
              <a:t>G</a:t>
            </a:r>
          </a:p>
          <a:p>
            <a:r>
              <a:rPr lang="de-DE" sz="2800" dirty="0"/>
              <a:t>Angenommen,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enthalte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,    : zu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es gibt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von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v</a:t>
            </a:r>
            <a:r>
              <a:rPr lang="de-DE" sz="2800" dirty="0"/>
              <a:t> nach 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-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ergibt MSB </a:t>
            </a:r>
            <a:r>
              <a:rPr lang="de-DE" sz="2800" dirty="0" smtClean="0">
                <a:solidFill>
                  <a:schemeClr val="hlink"/>
                </a:solidFill>
              </a:rPr>
              <a:t>T' </a:t>
            </a:r>
            <a:r>
              <a:rPr lang="de-DE" sz="2800" dirty="0"/>
              <a:t>ohne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445444" name="Oval 4"/>
          <p:cNvSpPr>
            <a:spLocks noChangeArrowheads="1"/>
          </p:cNvSpPr>
          <p:nvPr/>
        </p:nvSpPr>
        <p:spPr bwMode="auto">
          <a:xfrm>
            <a:off x="3636963" y="350076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5" name="Oval 5"/>
          <p:cNvSpPr>
            <a:spLocks noChangeArrowheads="1"/>
          </p:cNvSpPr>
          <p:nvPr/>
        </p:nvSpPr>
        <p:spPr bwMode="auto">
          <a:xfrm>
            <a:off x="4716463" y="35007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852863" y="3645222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>
            <a:off x="4141788" y="328486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48" name="AutoShape 8"/>
          <p:cNvSpPr>
            <a:spLocks noChangeArrowheads="1"/>
          </p:cNvSpPr>
          <p:nvPr/>
        </p:nvSpPr>
        <p:spPr bwMode="auto">
          <a:xfrm rot="5400000">
            <a:off x="2628900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49" name="AutoShape 9"/>
          <p:cNvSpPr>
            <a:spLocks noChangeArrowheads="1"/>
          </p:cNvSpPr>
          <p:nvPr/>
        </p:nvSpPr>
        <p:spPr bwMode="auto">
          <a:xfrm rot="16200000" flipH="1">
            <a:off x="4862512" y="3140398"/>
            <a:ext cx="1057275" cy="9144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2825750" y="3376935"/>
            <a:ext cx="400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v</a:t>
            </a: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3616325" y="308959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445452" name="Text Box 12"/>
          <p:cNvSpPr txBox="1">
            <a:spLocks noChangeArrowheads="1"/>
          </p:cNvSpPr>
          <p:nvPr/>
        </p:nvSpPr>
        <p:spPr bwMode="auto">
          <a:xfrm>
            <a:off x="4716463" y="3068960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5365750" y="3357885"/>
            <a:ext cx="433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T</a:t>
            </a:r>
            <a:r>
              <a:rPr lang="de-DE" baseline="-25000"/>
              <a:t>w</a:t>
            </a:r>
          </a:p>
        </p:txBody>
      </p:sp>
      <p:sp>
        <p:nvSpPr>
          <p:cNvPr id="445454" name="Oval 14"/>
          <p:cNvSpPr>
            <a:spLocks noChangeArrowheads="1"/>
          </p:cNvSpPr>
          <p:nvPr/>
        </p:nvSpPr>
        <p:spPr bwMode="auto">
          <a:xfrm>
            <a:off x="6445250" y="45085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5" name="Oval 15"/>
          <p:cNvSpPr>
            <a:spLocks noChangeArrowheads="1"/>
          </p:cNvSpPr>
          <p:nvPr/>
        </p:nvSpPr>
        <p:spPr bwMode="auto">
          <a:xfrm>
            <a:off x="7524750" y="45085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6" name="Line 16"/>
          <p:cNvSpPr>
            <a:spLocks noChangeShapeType="1"/>
          </p:cNvSpPr>
          <p:nvPr/>
        </p:nvSpPr>
        <p:spPr bwMode="auto">
          <a:xfrm>
            <a:off x="6661150" y="465296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5457" name="Text Box 17"/>
          <p:cNvSpPr txBox="1">
            <a:spLocks noChangeArrowheads="1"/>
          </p:cNvSpPr>
          <p:nvPr/>
        </p:nvSpPr>
        <p:spPr bwMode="auto">
          <a:xfrm>
            <a:off x="6948488" y="42211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</a:p>
        </p:txBody>
      </p:sp>
      <p:sp>
        <p:nvSpPr>
          <p:cNvPr id="445458" name="Oval 18"/>
          <p:cNvSpPr>
            <a:spLocks noChangeArrowheads="1"/>
          </p:cNvSpPr>
          <p:nvPr/>
        </p:nvSpPr>
        <p:spPr bwMode="auto">
          <a:xfrm>
            <a:off x="5797550" y="494030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59" name="Oval 19"/>
          <p:cNvSpPr>
            <a:spLocks noChangeArrowheads="1"/>
          </p:cNvSpPr>
          <p:nvPr/>
        </p:nvSpPr>
        <p:spPr bwMode="auto">
          <a:xfrm>
            <a:off x="6084888" y="5589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0" name="Oval 20"/>
          <p:cNvSpPr>
            <a:spLocks noChangeArrowheads="1"/>
          </p:cNvSpPr>
          <p:nvPr/>
        </p:nvSpPr>
        <p:spPr bwMode="auto">
          <a:xfrm>
            <a:off x="6948488" y="587692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1" name="Oval 21"/>
          <p:cNvSpPr>
            <a:spLocks noChangeArrowheads="1"/>
          </p:cNvSpPr>
          <p:nvPr/>
        </p:nvSpPr>
        <p:spPr bwMode="auto">
          <a:xfrm>
            <a:off x="7885113" y="5516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2" name="Oval 22"/>
          <p:cNvSpPr>
            <a:spLocks noChangeArrowheads="1"/>
          </p:cNvSpPr>
          <p:nvPr/>
        </p:nvSpPr>
        <p:spPr bwMode="auto">
          <a:xfrm>
            <a:off x="8101013" y="48688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63" name="Text Box 23"/>
          <p:cNvSpPr txBox="1">
            <a:spLocks noChangeArrowheads="1"/>
          </p:cNvSpPr>
          <p:nvPr/>
        </p:nvSpPr>
        <p:spPr bwMode="auto">
          <a:xfrm>
            <a:off x="6877050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</a:p>
        </p:txBody>
      </p:sp>
      <p:sp>
        <p:nvSpPr>
          <p:cNvPr id="445470" name="Oval 30"/>
          <p:cNvSpPr>
            <a:spLocks noChangeArrowheads="1"/>
          </p:cNvSpPr>
          <p:nvPr/>
        </p:nvSpPr>
        <p:spPr bwMode="auto">
          <a:xfrm>
            <a:off x="754981" y="443711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1" name="Oval 31"/>
          <p:cNvSpPr>
            <a:spLocks noChangeArrowheads="1"/>
          </p:cNvSpPr>
          <p:nvPr/>
        </p:nvSpPr>
        <p:spPr bwMode="auto">
          <a:xfrm>
            <a:off x="2030824" y="4437112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5472" name="Text Box 32"/>
          <p:cNvSpPr txBox="1">
            <a:spLocks noChangeArrowheads="1"/>
          </p:cNvSpPr>
          <p:nvPr/>
        </p:nvSpPr>
        <p:spPr bwMode="auto">
          <a:xfrm>
            <a:off x="6300788" y="5876925"/>
            <a:ext cx="3433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 err="1" smtClean="0"/>
              <a:t>e</a:t>
            </a:r>
            <a:r>
              <a:rPr lang="de-DE" dirty="0" smtClean="0"/>
              <a:t>'</a:t>
            </a:r>
            <a:endParaRPr lang="de-DE" dirty="0"/>
          </a:p>
        </p:txBody>
      </p:sp>
      <p:sp>
        <p:nvSpPr>
          <p:cNvPr id="445473" name="Text Box 33"/>
          <p:cNvSpPr txBox="1">
            <a:spLocks noChangeArrowheads="1"/>
          </p:cNvSpPr>
          <p:nvPr/>
        </p:nvSpPr>
        <p:spPr bwMode="auto">
          <a:xfrm>
            <a:off x="6208713" y="3230885"/>
            <a:ext cx="231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e</a:t>
            </a:r>
            <a:r>
              <a:rPr lang="en-US" sz="2400"/>
              <a:t> maximal für </a:t>
            </a:r>
            <a:r>
              <a:rPr lang="en-US" sz="2400">
                <a:solidFill>
                  <a:schemeClr val="hlin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2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F1DA-2A8E-8B4B-9338-2993A0CB45BB}" type="slidenum">
              <a:rPr lang="de-DE"/>
              <a:pPr/>
              <a:t>183</a:t>
            </a:fld>
            <a:endParaRPr lang="de-DE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1: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/>
              <a:t>Wähle wiederholt Kante mit minimalen Kosten, die verschiedene ZHKs verbindet, bis eine ZHK übrig 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>
            <a:off x="2987675" y="34423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>
            <a:off x="4787900" y="32264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>
            <a:off x="5435600" y="56029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>
            <a:off x="6443663" y="36582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>
            <a:off x="6948488" y="49536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73" name="Line 9"/>
          <p:cNvSpPr>
            <a:spLocks noChangeShapeType="1"/>
          </p:cNvSpPr>
          <p:nvPr/>
        </p:nvSpPr>
        <p:spPr bwMode="auto">
          <a:xfrm>
            <a:off x="2411413" y="4810772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4" name="Line 10"/>
          <p:cNvSpPr>
            <a:spLocks noChangeShapeType="1"/>
          </p:cNvSpPr>
          <p:nvPr/>
        </p:nvSpPr>
        <p:spPr bwMode="auto">
          <a:xfrm flipV="1">
            <a:off x="3490913" y="4810772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5" name="Line 11"/>
          <p:cNvSpPr>
            <a:spLocks noChangeShapeType="1"/>
          </p:cNvSpPr>
          <p:nvPr/>
        </p:nvSpPr>
        <p:spPr bwMode="auto">
          <a:xfrm flipV="1">
            <a:off x="2411413" y="3658247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6" name="Line 12"/>
          <p:cNvSpPr>
            <a:spLocks noChangeShapeType="1"/>
          </p:cNvSpPr>
          <p:nvPr/>
        </p:nvSpPr>
        <p:spPr bwMode="auto">
          <a:xfrm>
            <a:off x="3130550" y="3658247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7" name="Line 13"/>
          <p:cNvSpPr>
            <a:spLocks noChangeShapeType="1"/>
          </p:cNvSpPr>
          <p:nvPr/>
        </p:nvSpPr>
        <p:spPr bwMode="auto">
          <a:xfrm flipV="1">
            <a:off x="3203575" y="3297884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8" name="Line 14"/>
          <p:cNvSpPr>
            <a:spLocks noChangeShapeType="1"/>
          </p:cNvSpPr>
          <p:nvPr/>
        </p:nvSpPr>
        <p:spPr bwMode="auto">
          <a:xfrm flipH="1" flipV="1">
            <a:off x="5003800" y="3370909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79" name="Line 15"/>
          <p:cNvSpPr>
            <a:spLocks noChangeShapeType="1"/>
          </p:cNvSpPr>
          <p:nvPr/>
        </p:nvSpPr>
        <p:spPr bwMode="auto">
          <a:xfrm flipV="1">
            <a:off x="5651500" y="5098109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0" name="Line 16"/>
          <p:cNvSpPr>
            <a:spLocks noChangeShapeType="1"/>
          </p:cNvSpPr>
          <p:nvPr/>
        </p:nvSpPr>
        <p:spPr bwMode="auto">
          <a:xfrm>
            <a:off x="6588125" y="3874147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1" name="Line 17"/>
          <p:cNvSpPr>
            <a:spLocks noChangeShapeType="1"/>
          </p:cNvSpPr>
          <p:nvPr/>
        </p:nvSpPr>
        <p:spPr bwMode="auto">
          <a:xfrm flipH="1">
            <a:off x="4643438" y="3442347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2" name="Line 18"/>
          <p:cNvSpPr>
            <a:spLocks noChangeShapeType="1"/>
          </p:cNvSpPr>
          <p:nvPr/>
        </p:nvSpPr>
        <p:spPr bwMode="auto">
          <a:xfrm flipV="1">
            <a:off x="4714875" y="3874147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3" name="Line 19"/>
          <p:cNvSpPr>
            <a:spLocks noChangeShapeType="1"/>
          </p:cNvSpPr>
          <p:nvPr/>
        </p:nvSpPr>
        <p:spPr bwMode="auto">
          <a:xfrm>
            <a:off x="3562350" y="5529909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6484" name="Oval 20"/>
          <p:cNvSpPr>
            <a:spLocks noChangeArrowheads="1"/>
          </p:cNvSpPr>
          <p:nvPr/>
        </p:nvSpPr>
        <p:spPr bwMode="auto">
          <a:xfrm>
            <a:off x="4498975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5" name="Oval 21"/>
          <p:cNvSpPr>
            <a:spLocks noChangeArrowheads="1"/>
          </p:cNvSpPr>
          <p:nvPr/>
        </p:nvSpPr>
        <p:spPr bwMode="auto">
          <a:xfrm>
            <a:off x="2266950" y="4666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6" name="Oval 22"/>
          <p:cNvSpPr>
            <a:spLocks noChangeArrowheads="1"/>
          </p:cNvSpPr>
          <p:nvPr/>
        </p:nvSpPr>
        <p:spPr bwMode="auto">
          <a:xfrm>
            <a:off x="3348038" y="538703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87" name="Text Box 23"/>
          <p:cNvSpPr txBox="1">
            <a:spLocks noChangeArrowheads="1"/>
          </p:cNvSpPr>
          <p:nvPr/>
        </p:nvSpPr>
        <p:spPr bwMode="auto">
          <a:xfrm>
            <a:off x="2338388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88" name="Text Box 24"/>
          <p:cNvSpPr txBox="1">
            <a:spLocks noChangeArrowheads="1"/>
          </p:cNvSpPr>
          <p:nvPr/>
        </p:nvSpPr>
        <p:spPr bwMode="auto">
          <a:xfrm>
            <a:off x="2554288" y="517113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89" name="Text Box 25"/>
          <p:cNvSpPr txBox="1">
            <a:spLocks noChangeArrowheads="1"/>
          </p:cNvSpPr>
          <p:nvPr/>
        </p:nvSpPr>
        <p:spPr bwMode="auto">
          <a:xfrm>
            <a:off x="5651500" y="31550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6490" name="Text Box 26"/>
          <p:cNvSpPr txBox="1">
            <a:spLocks noChangeArrowheads="1"/>
          </p:cNvSpPr>
          <p:nvPr/>
        </p:nvSpPr>
        <p:spPr bwMode="auto">
          <a:xfrm>
            <a:off x="4786313" y="38741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1" name="Text Box 27"/>
          <p:cNvSpPr txBox="1">
            <a:spLocks noChangeArrowheads="1"/>
          </p:cNvSpPr>
          <p:nvPr/>
        </p:nvSpPr>
        <p:spPr bwMode="auto">
          <a:xfrm>
            <a:off x="3778250" y="34423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2" name="Text Box 28"/>
          <p:cNvSpPr txBox="1">
            <a:spLocks noChangeArrowheads="1"/>
          </p:cNvSpPr>
          <p:nvPr/>
        </p:nvSpPr>
        <p:spPr bwMode="auto">
          <a:xfrm>
            <a:off x="3275013" y="42345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3" name="Text Box 29"/>
          <p:cNvSpPr txBox="1">
            <a:spLocks noChangeArrowheads="1"/>
          </p:cNvSpPr>
          <p:nvPr/>
        </p:nvSpPr>
        <p:spPr bwMode="auto">
          <a:xfrm>
            <a:off x="3851275" y="466630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4" name="Text Box 30"/>
          <p:cNvSpPr txBox="1">
            <a:spLocks noChangeArrowheads="1"/>
          </p:cNvSpPr>
          <p:nvPr/>
        </p:nvSpPr>
        <p:spPr bwMode="auto">
          <a:xfrm>
            <a:off x="4570413" y="52425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6495" name="Text Box 31"/>
          <p:cNvSpPr txBox="1">
            <a:spLocks noChangeArrowheads="1"/>
          </p:cNvSpPr>
          <p:nvPr/>
        </p:nvSpPr>
        <p:spPr bwMode="auto">
          <a:xfrm>
            <a:off x="6010275" y="50266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6496" name="Text Box 32"/>
          <p:cNvSpPr txBox="1">
            <a:spLocks noChangeArrowheads="1"/>
          </p:cNvSpPr>
          <p:nvPr/>
        </p:nvSpPr>
        <p:spPr bwMode="auto">
          <a:xfrm>
            <a:off x="6875463" y="416307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6497" name="Oval 33"/>
          <p:cNvSpPr>
            <a:spLocks noChangeArrowheads="1"/>
          </p:cNvSpPr>
          <p:nvPr/>
        </p:nvSpPr>
        <p:spPr bwMode="auto">
          <a:xfrm>
            <a:off x="2195513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8" name="Oval 34"/>
          <p:cNvSpPr>
            <a:spLocks noChangeArrowheads="1"/>
          </p:cNvSpPr>
          <p:nvPr/>
        </p:nvSpPr>
        <p:spPr bwMode="auto">
          <a:xfrm>
            <a:off x="2916238" y="3370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499" name="Oval 35"/>
          <p:cNvSpPr>
            <a:spLocks noChangeArrowheads="1"/>
          </p:cNvSpPr>
          <p:nvPr/>
        </p:nvSpPr>
        <p:spPr bwMode="auto">
          <a:xfrm>
            <a:off x="4716463" y="315342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0" name="Oval 36"/>
          <p:cNvSpPr>
            <a:spLocks noChangeArrowheads="1"/>
          </p:cNvSpPr>
          <p:nvPr/>
        </p:nvSpPr>
        <p:spPr bwMode="auto">
          <a:xfrm>
            <a:off x="4427538" y="4594872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1" name="Oval 37"/>
          <p:cNvSpPr>
            <a:spLocks noChangeArrowheads="1"/>
          </p:cNvSpPr>
          <p:nvPr/>
        </p:nvSpPr>
        <p:spPr bwMode="auto">
          <a:xfrm>
            <a:off x="3276600" y="53140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2" name="Oval 38"/>
          <p:cNvSpPr>
            <a:spLocks noChangeArrowheads="1"/>
          </p:cNvSpPr>
          <p:nvPr/>
        </p:nvSpPr>
        <p:spPr bwMode="auto">
          <a:xfrm>
            <a:off x="5364163" y="5529909"/>
            <a:ext cx="360362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3" name="Oval 39"/>
          <p:cNvSpPr>
            <a:spLocks noChangeArrowheads="1"/>
          </p:cNvSpPr>
          <p:nvPr/>
        </p:nvSpPr>
        <p:spPr bwMode="auto">
          <a:xfrm>
            <a:off x="6877050" y="48822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4" name="Oval 40"/>
          <p:cNvSpPr>
            <a:spLocks noChangeArrowheads="1"/>
          </p:cNvSpPr>
          <p:nvPr/>
        </p:nvSpPr>
        <p:spPr bwMode="auto">
          <a:xfrm>
            <a:off x="6372225" y="3586809"/>
            <a:ext cx="360363" cy="3587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5" name="Oval 41"/>
          <p:cNvSpPr>
            <a:spLocks noChangeArrowheads="1"/>
          </p:cNvSpPr>
          <p:nvPr/>
        </p:nvSpPr>
        <p:spPr bwMode="auto">
          <a:xfrm rot="1959595">
            <a:off x="1849438" y="4740922"/>
            <a:ext cx="2089150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6" name="Oval 42"/>
          <p:cNvSpPr>
            <a:spLocks noChangeArrowheads="1"/>
          </p:cNvSpPr>
          <p:nvPr/>
        </p:nvSpPr>
        <p:spPr bwMode="auto">
          <a:xfrm rot="857833">
            <a:off x="4425950" y="3153422"/>
            <a:ext cx="2592388" cy="854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7" name="Oval 43"/>
          <p:cNvSpPr>
            <a:spLocks noChangeArrowheads="1"/>
          </p:cNvSpPr>
          <p:nvPr/>
        </p:nvSpPr>
        <p:spPr bwMode="auto">
          <a:xfrm rot="193640">
            <a:off x="1979613" y="4090047"/>
            <a:ext cx="3168650" cy="17478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8" name="Oval 44"/>
          <p:cNvSpPr>
            <a:spLocks noChangeArrowheads="1"/>
          </p:cNvSpPr>
          <p:nvPr/>
        </p:nvSpPr>
        <p:spPr bwMode="auto">
          <a:xfrm rot="-265822">
            <a:off x="1835150" y="3226447"/>
            <a:ext cx="3168650" cy="266541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09" name="Oval 45"/>
          <p:cNvSpPr>
            <a:spLocks noChangeArrowheads="1"/>
          </p:cNvSpPr>
          <p:nvPr/>
        </p:nvSpPr>
        <p:spPr bwMode="auto">
          <a:xfrm rot="1867675">
            <a:off x="4257675" y="3340747"/>
            <a:ext cx="3744913" cy="16684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0" name="Oval 46"/>
          <p:cNvSpPr>
            <a:spLocks noChangeArrowheads="1"/>
          </p:cNvSpPr>
          <p:nvPr/>
        </p:nvSpPr>
        <p:spPr bwMode="auto">
          <a:xfrm rot="5120140">
            <a:off x="4297363" y="2853384"/>
            <a:ext cx="3430588" cy="3024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1" name="Oval 47"/>
          <p:cNvSpPr>
            <a:spLocks noChangeArrowheads="1"/>
          </p:cNvSpPr>
          <p:nvPr/>
        </p:nvSpPr>
        <p:spPr bwMode="auto">
          <a:xfrm>
            <a:off x="1547813" y="3010547"/>
            <a:ext cx="6192837" cy="302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6512" name="Text Box 48"/>
          <p:cNvSpPr txBox="1">
            <a:spLocks noChangeArrowheads="1"/>
          </p:cNvSpPr>
          <p:nvPr/>
        </p:nvSpPr>
        <p:spPr bwMode="auto">
          <a:xfrm>
            <a:off x="5508625" y="43059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82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46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4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464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4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464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4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44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64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46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4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464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46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4464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44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46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97" grpId="0" animBg="1"/>
      <p:bldP spid="446498" grpId="0" animBg="1"/>
      <p:bldP spid="446499" grpId="0" animBg="1"/>
      <p:bldP spid="446500" grpId="0" animBg="1"/>
      <p:bldP spid="446501" grpId="0" animBg="1"/>
      <p:bldP spid="446502" grpId="0" animBg="1"/>
      <p:bldP spid="446503" grpId="0" animBg="1"/>
      <p:bldP spid="446504" grpId="0" animBg="1"/>
      <p:bldP spid="446505" grpId="0" animBg="1"/>
      <p:bldP spid="446505" grpId="1" animBg="1"/>
      <p:bldP spid="446506" grpId="0" animBg="1"/>
      <p:bldP spid="446506" grpId="1" animBg="1"/>
      <p:bldP spid="446507" grpId="0" animBg="1"/>
      <p:bldP spid="446507" grpId="1" animBg="1"/>
      <p:bldP spid="446508" grpId="0" animBg="1"/>
      <p:bldP spid="446508" grpId="1" animBg="1"/>
      <p:bldP spid="446509" grpId="0" animBg="1"/>
      <p:bldP spid="446509" grpId="1" animBg="1"/>
      <p:bldP spid="446510" grpId="0" animBg="1"/>
      <p:bldP spid="446510" grpId="1" animBg="1"/>
      <p:bldP spid="446511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0594-4BBE-5D47-8DB0-3A6317ADBA68}" type="slidenum">
              <a:rPr lang="de-DE"/>
              <a:pPr/>
              <a:t>184</a:t>
            </a:fld>
            <a:endParaRPr lang="de-DE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Regel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Lösche wiederholt Kante mit maximalen Kosten, die Zusammenhang nicht </a:t>
            </a:r>
            <a:r>
              <a:rPr lang="de-DE" dirty="0" smtClean="0"/>
              <a:t>gefährdet</a:t>
            </a:r>
            <a:r>
              <a:rPr lang="de-DE" dirty="0"/>
              <a:t>, bis ein Baum übrig</a:t>
            </a:r>
          </a:p>
        </p:txBody>
      </p:sp>
      <p:sp>
        <p:nvSpPr>
          <p:cNvPr id="447492" name="Oval 4"/>
          <p:cNvSpPr>
            <a:spLocks noChangeArrowheads="1"/>
          </p:cNvSpPr>
          <p:nvPr/>
        </p:nvSpPr>
        <p:spPr bwMode="auto">
          <a:xfrm>
            <a:off x="2916238" y="32122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3" name="Oval 5"/>
          <p:cNvSpPr>
            <a:spLocks noChangeArrowheads="1"/>
          </p:cNvSpPr>
          <p:nvPr/>
        </p:nvSpPr>
        <p:spPr bwMode="auto">
          <a:xfrm>
            <a:off x="4716463" y="29963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4" name="Oval 6"/>
          <p:cNvSpPr>
            <a:spLocks noChangeArrowheads="1"/>
          </p:cNvSpPr>
          <p:nvPr/>
        </p:nvSpPr>
        <p:spPr bwMode="auto">
          <a:xfrm>
            <a:off x="5364163" y="53728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5" name="Oval 7"/>
          <p:cNvSpPr>
            <a:spLocks noChangeArrowheads="1"/>
          </p:cNvSpPr>
          <p:nvPr/>
        </p:nvSpPr>
        <p:spPr bwMode="auto">
          <a:xfrm>
            <a:off x="6372225" y="34281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6" name="Oval 8"/>
          <p:cNvSpPr>
            <a:spLocks noChangeArrowheads="1"/>
          </p:cNvSpPr>
          <p:nvPr/>
        </p:nvSpPr>
        <p:spPr bwMode="auto">
          <a:xfrm>
            <a:off x="6877050" y="472358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497" name="Line 9"/>
          <p:cNvSpPr>
            <a:spLocks noChangeShapeType="1"/>
          </p:cNvSpPr>
          <p:nvPr/>
        </p:nvSpPr>
        <p:spPr bwMode="auto">
          <a:xfrm>
            <a:off x="2339975" y="4580707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8" name="Line 10"/>
          <p:cNvSpPr>
            <a:spLocks noChangeShapeType="1"/>
          </p:cNvSpPr>
          <p:nvPr/>
        </p:nvSpPr>
        <p:spPr bwMode="auto">
          <a:xfrm flipV="1">
            <a:off x="3419475" y="4580707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499" name="Line 11"/>
          <p:cNvSpPr>
            <a:spLocks noChangeShapeType="1"/>
          </p:cNvSpPr>
          <p:nvPr/>
        </p:nvSpPr>
        <p:spPr bwMode="auto">
          <a:xfrm flipV="1">
            <a:off x="2339975" y="3428182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3059113" y="3428182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3132138" y="3067819"/>
            <a:ext cx="15827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2" name="Line 14"/>
          <p:cNvSpPr>
            <a:spLocks noChangeShapeType="1"/>
          </p:cNvSpPr>
          <p:nvPr/>
        </p:nvSpPr>
        <p:spPr bwMode="auto">
          <a:xfrm flipH="1" flipV="1">
            <a:off x="4932363" y="3140844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3" name="Line 15"/>
          <p:cNvSpPr>
            <a:spLocks noChangeShapeType="1"/>
          </p:cNvSpPr>
          <p:nvPr/>
        </p:nvSpPr>
        <p:spPr bwMode="auto">
          <a:xfrm flipV="1">
            <a:off x="5580063" y="4868044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6516688" y="3644082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5" name="Line 17"/>
          <p:cNvSpPr>
            <a:spLocks noChangeShapeType="1"/>
          </p:cNvSpPr>
          <p:nvPr/>
        </p:nvSpPr>
        <p:spPr bwMode="auto">
          <a:xfrm flipH="1">
            <a:off x="4572000" y="3212282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6" name="Line 18"/>
          <p:cNvSpPr>
            <a:spLocks noChangeShapeType="1"/>
          </p:cNvSpPr>
          <p:nvPr/>
        </p:nvSpPr>
        <p:spPr bwMode="auto">
          <a:xfrm flipV="1">
            <a:off x="4643438" y="3644082"/>
            <a:ext cx="172878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>
            <a:off x="3490913" y="5299844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4427538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2195513" y="443624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0" name="Oval 22"/>
          <p:cNvSpPr>
            <a:spLocks noChangeArrowheads="1"/>
          </p:cNvSpPr>
          <p:nvPr/>
        </p:nvSpPr>
        <p:spPr bwMode="auto">
          <a:xfrm>
            <a:off x="3276600" y="515696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2266950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482850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3" name="Text Box 25"/>
          <p:cNvSpPr txBox="1">
            <a:spLocks noChangeArrowheads="1"/>
          </p:cNvSpPr>
          <p:nvPr/>
        </p:nvSpPr>
        <p:spPr bwMode="auto">
          <a:xfrm>
            <a:off x="5580063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4714875" y="36440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5" name="Text Box 27"/>
          <p:cNvSpPr txBox="1">
            <a:spLocks noChangeArrowheads="1"/>
          </p:cNvSpPr>
          <p:nvPr/>
        </p:nvSpPr>
        <p:spPr bwMode="auto">
          <a:xfrm>
            <a:off x="3706813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16" name="Text Box 28"/>
          <p:cNvSpPr txBox="1">
            <a:spLocks noChangeArrowheads="1"/>
          </p:cNvSpPr>
          <p:nvPr/>
        </p:nvSpPr>
        <p:spPr bwMode="auto">
          <a:xfrm>
            <a:off x="3203575" y="40044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7" name="Text Box 29"/>
          <p:cNvSpPr txBox="1">
            <a:spLocks noChangeArrowheads="1"/>
          </p:cNvSpPr>
          <p:nvPr/>
        </p:nvSpPr>
        <p:spPr bwMode="auto">
          <a:xfrm>
            <a:off x="3779838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18" name="Text Box 30"/>
          <p:cNvSpPr txBox="1">
            <a:spLocks noChangeArrowheads="1"/>
          </p:cNvSpPr>
          <p:nvPr/>
        </p:nvSpPr>
        <p:spPr bwMode="auto">
          <a:xfrm>
            <a:off x="4498975" y="50125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7519" name="Text Box 31"/>
          <p:cNvSpPr txBox="1">
            <a:spLocks noChangeArrowheads="1"/>
          </p:cNvSpPr>
          <p:nvPr/>
        </p:nvSpPr>
        <p:spPr bwMode="auto">
          <a:xfrm>
            <a:off x="5938838" y="47966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7520" name="Text Box 32"/>
          <p:cNvSpPr txBox="1">
            <a:spLocks noChangeArrowheads="1"/>
          </p:cNvSpPr>
          <p:nvPr/>
        </p:nvSpPr>
        <p:spPr bwMode="auto">
          <a:xfrm>
            <a:off x="6804025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7521" name="Text Box 33"/>
          <p:cNvSpPr txBox="1">
            <a:spLocks noChangeArrowheads="1"/>
          </p:cNvSpPr>
          <p:nvPr/>
        </p:nvSpPr>
        <p:spPr bwMode="auto">
          <a:xfrm>
            <a:off x="5364163" y="42203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28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9" grpId="0" animBg="1"/>
      <p:bldP spid="447501" grpId="0" animBg="1"/>
      <p:bldP spid="447506" grpId="0" animBg="1"/>
      <p:bldP spid="447507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F74E-3A0E-7E42-80F5-E69C83D8D563}" type="slidenum">
              <a:rPr lang="de-DE"/>
              <a:pPr/>
              <a:t>185</a:t>
            </a:fld>
            <a:endParaRPr lang="de-DE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Wie implementiert man die Regeln effizient?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 aus </a:t>
            </a:r>
            <a:r>
              <a:rPr lang="de-DE" sz="2800" dirty="0" err="1" smtClean="0">
                <a:solidFill>
                  <a:schemeClr val="accent2"/>
                </a:solidFill>
              </a:rPr>
              <a:t>Beh</a:t>
            </a:r>
            <a:r>
              <a:rPr lang="de-DE" sz="2800" dirty="0" smtClean="0">
                <a:solidFill>
                  <a:schemeClr val="accent2"/>
                </a:solidFill>
              </a:rPr>
              <a:t> 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/>
              <a:t>Setze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800" dirty="0" smtClean="0"/>
              <a:t> </a:t>
            </a:r>
            <a:r>
              <a:rPr lang="de-DE" sz="2800" dirty="0"/>
              <a:t>und sortiere die Kanten aufsteigend nach ihren Kosten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Für jede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in der sortierten Liste, teste, ob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bereits im selben Baum 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sind. Falls nicht, füge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u,v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zu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dirty="0"/>
              <a:t> hinzu.</a:t>
            </a:r>
          </a:p>
        </p:txBody>
      </p:sp>
      <p:sp>
        <p:nvSpPr>
          <p:cNvPr id="448516" name="PubRRectCallout"/>
          <p:cNvSpPr>
            <a:spLocks noEditPoints="1" noChangeArrowheads="1"/>
          </p:cNvSpPr>
          <p:nvPr/>
        </p:nvSpPr>
        <p:spPr bwMode="auto">
          <a:xfrm flipV="1">
            <a:off x="3059113" y="4725144"/>
            <a:ext cx="3671887" cy="647700"/>
          </a:xfrm>
          <a:custGeom>
            <a:avLst/>
            <a:gdLst>
              <a:gd name="G0" fmla="+- 0 0 0"/>
              <a:gd name="G1" fmla="+- 6752 0 0"/>
              <a:gd name="T0" fmla="*/ 10800 w 21600"/>
              <a:gd name="T1" fmla="*/ 0 h 21600"/>
              <a:gd name="T2" fmla="*/ 0 w 21600"/>
              <a:gd name="T3" fmla="*/ 8638 h 21600"/>
              <a:gd name="T4" fmla="*/ 6752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6752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rot="10800000"/>
          <a:lstStyle/>
          <a:p>
            <a:pPr algn="ctr"/>
            <a:r>
              <a:rPr lang="en-US" sz="2400" dirty="0" err="1"/>
              <a:t>benötigt</a:t>
            </a:r>
            <a:r>
              <a:rPr lang="en-US" sz="2400" dirty="0"/>
              <a:t> Union-Find DS</a:t>
            </a:r>
          </a:p>
        </p:txBody>
      </p:sp>
    </p:spTree>
    <p:extLst>
      <p:ext uri="{BB962C8B-B14F-4D97-AF65-F5344CB8AC3E}">
        <p14:creationId xmlns:p14="http://schemas.microsoft.com/office/powerpoint/2010/main" val="3095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A0E-AC5B-794E-A018-711299029921}" type="slidenum">
              <a:rPr lang="de-DE"/>
              <a:pPr/>
              <a:t>186</a:t>
            </a:fld>
            <a:endParaRPr lang="de-DE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Erinnerung: Union-Find DS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Union(x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 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):</a:t>
            </a:r>
            <a:r>
              <a:rPr lang="en-US" dirty="0"/>
              <a:t> </a:t>
            </a:r>
            <a:r>
              <a:rPr lang="en-US" dirty="0" err="1"/>
              <a:t>vereinigt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in den </a:t>
            </a:r>
            <a:r>
              <a:rPr lang="en-US" dirty="0" err="1"/>
              <a:t>Teilmengen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denen</a:t>
            </a:r>
            <a:r>
              <a:rPr lang="en-US" dirty="0"/>
              <a:t> die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/>
              <a:t>und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gehören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T=T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endParaRPr lang="en-US" dirty="0">
              <a:solidFill>
                <a:schemeClr val="hlink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Find(x):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 (</a:t>
            </a:r>
            <a:r>
              <a:rPr lang="en-US" dirty="0" err="1"/>
              <a:t>eindeutigen</a:t>
            </a:r>
            <a:r>
              <a:rPr lang="en-US" dirty="0"/>
              <a:t>) </a:t>
            </a:r>
            <a:r>
              <a:rPr lang="en-US" dirty="0" err="1"/>
              <a:t>Repräsentanten</a:t>
            </a:r>
            <a:r>
              <a:rPr lang="en-US" dirty="0"/>
              <a:t> der </a:t>
            </a:r>
            <a:r>
              <a:rPr lang="en-US" dirty="0" err="1"/>
              <a:t>Teilmenge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, </a:t>
            </a:r>
            <a:r>
              <a:rPr lang="en-US" dirty="0" err="1"/>
              <a:t>zu</a:t>
            </a:r>
            <a:r>
              <a:rPr lang="en-US" dirty="0"/>
              <a:t> der Element </a:t>
            </a:r>
            <a:r>
              <a:rPr lang="en-US" dirty="0">
                <a:solidFill>
                  <a:schemeClr val="hlink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/>
              <a:t>gehört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8957-96CE-3B4A-8F13-65DBB892B249}" type="slidenum">
              <a:rPr lang="de-DE"/>
              <a:pPr/>
              <a:t>187</a:t>
            </a:fld>
            <a:endParaRPr lang="de-DE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  </a:t>
            </a:r>
            <a:r>
              <a:rPr lang="de-DE"/>
              <a:t>(    : Kanten im MSB)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>
            <a:off x="2771775" y="29956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>
            <a:off x="4572000" y="27797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>
            <a:off x="5219700" y="515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>
            <a:off x="6227763" y="32115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>
            <a:off x="6732588" y="45069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>
            <a:off x="2195513" y="4364038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275013" y="4364038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2195513" y="3211513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914650" y="3211513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 flipV="1">
            <a:off x="2987675" y="2851150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 flipH="1" flipV="1">
            <a:off x="4787900" y="2924175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19" name="Line 15"/>
          <p:cNvSpPr>
            <a:spLocks noChangeShapeType="1"/>
          </p:cNvSpPr>
          <p:nvPr/>
        </p:nvSpPr>
        <p:spPr bwMode="auto">
          <a:xfrm flipV="1">
            <a:off x="5435600" y="4651375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0" name="Line 16"/>
          <p:cNvSpPr>
            <a:spLocks noChangeShapeType="1"/>
          </p:cNvSpPr>
          <p:nvPr/>
        </p:nvSpPr>
        <p:spPr bwMode="auto">
          <a:xfrm>
            <a:off x="6372225" y="3427413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1" name="Line 17"/>
          <p:cNvSpPr>
            <a:spLocks noChangeShapeType="1"/>
          </p:cNvSpPr>
          <p:nvPr/>
        </p:nvSpPr>
        <p:spPr bwMode="auto">
          <a:xfrm flipH="1">
            <a:off x="4427538" y="2995613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2" name="Line 18"/>
          <p:cNvSpPr>
            <a:spLocks noChangeShapeType="1"/>
          </p:cNvSpPr>
          <p:nvPr/>
        </p:nvSpPr>
        <p:spPr bwMode="auto">
          <a:xfrm flipV="1">
            <a:off x="4498975" y="3427413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3" name="Line 19"/>
          <p:cNvSpPr>
            <a:spLocks noChangeShapeType="1"/>
          </p:cNvSpPr>
          <p:nvPr/>
        </p:nvSpPr>
        <p:spPr bwMode="auto">
          <a:xfrm>
            <a:off x="3346450" y="5083175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6724" name="Oval 20"/>
          <p:cNvSpPr>
            <a:spLocks noChangeArrowheads="1"/>
          </p:cNvSpPr>
          <p:nvPr/>
        </p:nvSpPr>
        <p:spPr bwMode="auto">
          <a:xfrm>
            <a:off x="4283075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5" name="Oval 21"/>
          <p:cNvSpPr>
            <a:spLocks noChangeArrowheads="1"/>
          </p:cNvSpPr>
          <p:nvPr/>
        </p:nvSpPr>
        <p:spPr bwMode="auto">
          <a:xfrm>
            <a:off x="205105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6" name="Oval 22"/>
          <p:cNvSpPr>
            <a:spLocks noChangeArrowheads="1"/>
          </p:cNvSpPr>
          <p:nvPr/>
        </p:nvSpPr>
        <p:spPr bwMode="auto">
          <a:xfrm>
            <a:off x="31321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6727" name="Text Box 23"/>
          <p:cNvSpPr txBox="1">
            <a:spLocks noChangeArrowheads="1"/>
          </p:cNvSpPr>
          <p:nvPr/>
        </p:nvSpPr>
        <p:spPr bwMode="auto">
          <a:xfrm>
            <a:off x="2122488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28" name="Text Box 24"/>
          <p:cNvSpPr txBox="1">
            <a:spLocks noChangeArrowheads="1"/>
          </p:cNvSpPr>
          <p:nvPr/>
        </p:nvSpPr>
        <p:spPr bwMode="auto">
          <a:xfrm>
            <a:off x="2338388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29" name="Text Box 25"/>
          <p:cNvSpPr txBox="1">
            <a:spLocks noChangeArrowheads="1"/>
          </p:cNvSpPr>
          <p:nvPr/>
        </p:nvSpPr>
        <p:spPr bwMode="auto">
          <a:xfrm>
            <a:off x="5435600" y="27082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56730" name="Text Box 26"/>
          <p:cNvSpPr txBox="1">
            <a:spLocks noChangeArrowheads="1"/>
          </p:cNvSpPr>
          <p:nvPr/>
        </p:nvSpPr>
        <p:spPr bwMode="auto">
          <a:xfrm>
            <a:off x="4570413" y="34274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1" name="Text Box 27"/>
          <p:cNvSpPr txBox="1">
            <a:spLocks noChangeArrowheads="1"/>
          </p:cNvSpPr>
          <p:nvPr/>
        </p:nvSpPr>
        <p:spPr bwMode="auto">
          <a:xfrm>
            <a:off x="3562350" y="29956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2" name="Text Box 28"/>
          <p:cNvSpPr txBox="1">
            <a:spLocks noChangeArrowheads="1"/>
          </p:cNvSpPr>
          <p:nvPr/>
        </p:nvSpPr>
        <p:spPr bwMode="auto">
          <a:xfrm>
            <a:off x="3059113" y="37877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3" name="Text Box 29"/>
          <p:cNvSpPr txBox="1">
            <a:spLocks noChangeArrowheads="1"/>
          </p:cNvSpPr>
          <p:nvPr/>
        </p:nvSpPr>
        <p:spPr bwMode="auto">
          <a:xfrm>
            <a:off x="3635375" y="42195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4" name="Text Box 30"/>
          <p:cNvSpPr txBox="1">
            <a:spLocks noChangeArrowheads="1"/>
          </p:cNvSpPr>
          <p:nvPr/>
        </p:nvSpPr>
        <p:spPr bwMode="auto">
          <a:xfrm>
            <a:off x="4354513" y="47958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56735" name="Text Box 31"/>
          <p:cNvSpPr txBox="1">
            <a:spLocks noChangeArrowheads="1"/>
          </p:cNvSpPr>
          <p:nvPr/>
        </p:nvSpPr>
        <p:spPr bwMode="auto">
          <a:xfrm>
            <a:off x="5794375" y="45799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56736" name="Text Box 32"/>
          <p:cNvSpPr txBox="1">
            <a:spLocks noChangeArrowheads="1"/>
          </p:cNvSpPr>
          <p:nvPr/>
        </p:nvSpPr>
        <p:spPr bwMode="auto">
          <a:xfrm>
            <a:off x="6659563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56737" name="Text Box 33"/>
          <p:cNvSpPr txBox="1">
            <a:spLocks noChangeArrowheads="1"/>
          </p:cNvSpPr>
          <p:nvPr/>
        </p:nvSpPr>
        <p:spPr bwMode="auto">
          <a:xfrm>
            <a:off x="5291138" y="38592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56738" name="Text Box 34"/>
          <p:cNvSpPr txBox="1">
            <a:spLocks noChangeArrowheads="1"/>
          </p:cNvSpPr>
          <p:nvPr/>
        </p:nvSpPr>
        <p:spPr bwMode="auto">
          <a:xfrm>
            <a:off x="1600200" y="4024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456739" name="Line 35"/>
          <p:cNvSpPr>
            <a:spLocks noChangeShapeType="1"/>
          </p:cNvSpPr>
          <p:nvPr/>
        </p:nvSpPr>
        <p:spPr bwMode="auto">
          <a:xfrm>
            <a:off x="1835696" y="1484784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567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4567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567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567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4567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6BCDA-2D75-B34B-891B-F3D82B72E14B}" type="slidenum">
              <a:rPr lang="de-DE"/>
              <a:pPr/>
              <a:t>188</a:t>
            </a:fld>
            <a:endParaRPr lang="de-DE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837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 smtClean="0"/>
              <a:t>MinSpanningTree-Algorithmus</a:t>
            </a:r>
            <a:endParaRPr lang="en-US" dirty="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dirty="0"/>
              <a:t>Function </a:t>
            </a:r>
            <a:r>
              <a:rPr lang="en-US" dirty="0" err="1" smtClean="0">
                <a:solidFill>
                  <a:schemeClr val="accent2"/>
                </a:solidFill>
              </a:rPr>
              <a:t>MinSpanningTree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3C8C93"/>
                </a:solidFill>
              </a:rPr>
              <a:t>(</a:t>
            </a:r>
            <a:r>
              <a:rPr lang="en-US" dirty="0" smtClean="0">
                <a:solidFill>
                  <a:schemeClr val="hlink"/>
                </a:solidFill>
              </a:rPr>
              <a:t>V, E), c</a:t>
            </a:r>
            <a:r>
              <a:rPr lang="en-US" dirty="0"/>
              <a:t>)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dirty="0" smtClean="0">
                <a:solidFill>
                  <a:schemeClr val="hlink"/>
                </a:solidFill>
              </a:rPr>
              <a:t>:=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⊘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init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initialisiere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einelem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für</a:t>
            </a:r>
            <a:r>
              <a:rPr lang="en-US" dirty="0">
                <a:solidFill>
                  <a:srgbClr val="FF0000"/>
                </a:solidFill>
              </a:rPr>
              <a:t> V</a:t>
            </a:r>
            <a:r>
              <a:rPr lang="en-US" dirty="0">
                <a:solidFill>
                  <a:schemeClr val="hlink"/>
                </a:solidFill>
              </a:rPr>
              <a:t/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S:</a:t>
            </a:r>
            <a:r>
              <a:rPr lang="en-US" dirty="0" smtClean="0">
                <a:solidFill>
                  <a:schemeClr val="hlink"/>
                </a:solidFill>
              </a:rPr>
              <a:t>=</a:t>
            </a:r>
            <a:r>
              <a:rPr lang="en-US" dirty="0" err="1" smtClean="0">
                <a:solidFill>
                  <a:schemeClr val="accent2"/>
                </a:solidFill>
              </a:rPr>
              <a:t>mergesort</a:t>
            </a:r>
            <a:r>
              <a:rPr lang="en-US" dirty="0">
                <a:solidFill>
                  <a:schemeClr val="hlink"/>
                </a:solidFill>
              </a:rPr>
              <a:t>(E)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aufsteigend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sortiert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foreach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 smtClean="0">
                <a:solidFill>
                  <a:schemeClr val="hlink"/>
                </a:solidFill>
              </a:rPr>
              <a:t>}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S</a:t>
            </a:r>
            <a:r>
              <a:rPr lang="en-US" dirty="0"/>
              <a:t> do</a:t>
            </a:r>
            <a:br>
              <a:rPr lang="en-US" dirty="0"/>
            </a:br>
            <a:r>
              <a:rPr lang="en-US" dirty="0"/>
              <a:t>   if 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(u</a:t>
            </a:r>
            <a:r>
              <a:rPr lang="en-US" dirty="0" smtClean="0">
                <a:solidFill>
                  <a:srgbClr val="3C8C93"/>
                </a:solidFill>
              </a:rPr>
              <a:t>)≠</a:t>
            </a:r>
            <a:r>
              <a:rPr lang="en-US" dirty="0" smtClean="0">
                <a:solidFill>
                  <a:schemeClr val="accent2"/>
                </a:solidFill>
              </a:rPr>
              <a:t>find</a:t>
            </a:r>
            <a:r>
              <a:rPr lang="en-US" dirty="0">
                <a:solidFill>
                  <a:srgbClr val="3C8C93"/>
                </a:solidFill>
              </a:rPr>
              <a:t>(v)</a:t>
            </a:r>
            <a:r>
              <a:rPr lang="en-US" dirty="0"/>
              <a:t> then </a:t>
            </a:r>
            <a:r>
              <a:rPr lang="en-US" dirty="0">
                <a:solidFill>
                  <a:srgbClr val="FF0000"/>
                </a:solidFill>
              </a:rPr>
              <a:t>// </a:t>
            </a:r>
            <a:r>
              <a:rPr lang="en-US" dirty="0" err="1">
                <a:solidFill>
                  <a:srgbClr val="FF0000"/>
                </a:solidFill>
              </a:rPr>
              <a:t>versch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Mengen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       </a:t>
            </a:r>
            <a:r>
              <a:rPr lang="en-US" dirty="0">
                <a:solidFill>
                  <a:schemeClr val="hlink"/>
                </a:solidFill>
              </a:rPr>
              <a:t>T:=T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hlink"/>
                </a:solidFill>
              </a:rPr>
              <a:t>{ {</a:t>
            </a:r>
            <a:r>
              <a:rPr lang="en-US" dirty="0" err="1">
                <a:solidFill>
                  <a:schemeClr val="hlink"/>
                </a:solidFill>
              </a:rPr>
              <a:t>u,v</a:t>
            </a:r>
            <a:r>
              <a:rPr lang="en-US" dirty="0">
                <a:solidFill>
                  <a:schemeClr val="hlink"/>
                </a:solidFill>
              </a:rPr>
              <a:t>} }</a:t>
            </a:r>
            <a:br>
              <a:rPr lang="en-US" dirty="0">
                <a:solidFill>
                  <a:schemeClr val="hlink"/>
                </a:solidFill>
              </a:rPr>
            </a:br>
            <a:r>
              <a:rPr lang="en-US" dirty="0">
                <a:solidFill>
                  <a:schemeClr val="hlink"/>
                </a:solidFill>
              </a:rPr>
              <a:t>       </a:t>
            </a:r>
            <a:r>
              <a:rPr lang="en-US" dirty="0" smtClean="0">
                <a:solidFill>
                  <a:schemeClr val="accent2"/>
                </a:solidFill>
              </a:rPr>
              <a:t>union</a:t>
            </a:r>
            <a:r>
              <a:rPr lang="en-US" dirty="0">
                <a:solidFill>
                  <a:srgbClr val="3C8C93"/>
                </a:solidFill>
              </a:rPr>
              <a:t>(u, v)</a:t>
            </a: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// u und v in </a:t>
            </a:r>
            <a:r>
              <a:rPr lang="en-US" dirty="0" err="1">
                <a:solidFill>
                  <a:srgbClr val="FF0000"/>
                </a:solidFill>
              </a:rPr>
              <a:t>einer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Menge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/>
              <a:t>return </a:t>
            </a:r>
            <a:r>
              <a:rPr lang="en-US" dirty="0">
                <a:solidFill>
                  <a:schemeClr val="hlink"/>
                </a:solidFill>
              </a:rPr>
              <a:t>T</a:t>
            </a:r>
          </a:p>
        </p:txBody>
      </p:sp>
      <p:sp>
        <p:nvSpPr>
          <p:cNvPr id="2" name="Rechteck 1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Joseph Kruskal: On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spanning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subtree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traveling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salesman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.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American </a:t>
            </a:r>
            <a:r>
              <a:rPr lang="de-DE" sz="1200" dirty="0" err="1">
                <a:solidFill>
                  <a:srgbClr val="0000FF"/>
                </a:solidFill>
              </a:rPr>
              <a:t>Mathematical</a:t>
            </a:r>
            <a:r>
              <a:rPr lang="de-DE" sz="1200" dirty="0">
                <a:solidFill>
                  <a:srgbClr val="0000FF"/>
                </a:solidFill>
              </a:rPr>
              <a:t> Society. </a:t>
            </a:r>
            <a:r>
              <a:rPr lang="de-DE" sz="1200" dirty="0" smtClean="0">
                <a:solidFill>
                  <a:srgbClr val="0000FF"/>
                </a:solidFill>
              </a:rPr>
              <a:t>7, </a:t>
            </a:r>
            <a:r>
              <a:rPr lang="de-DE" sz="1200" dirty="0">
                <a:solidFill>
                  <a:srgbClr val="0000FF"/>
                </a:solidFill>
              </a:rPr>
              <a:t>S. 48–</a:t>
            </a:r>
            <a:r>
              <a:rPr lang="de-DE" sz="1200" dirty="0" smtClean="0">
                <a:solidFill>
                  <a:srgbClr val="0000FF"/>
                </a:solidFill>
              </a:rPr>
              <a:t>50,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4606" y="333474"/>
            <a:ext cx="82296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Kruskal-Algorithmus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5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759E-26CB-C542-85F6-56DEA6688A06}" type="slidenum">
              <a:rPr lang="de-DE"/>
              <a:pPr/>
              <a:t>189</a:t>
            </a:fld>
            <a:endParaRPr lang="de-DE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Kruskal</a:t>
            </a:r>
            <a:r>
              <a:rPr lang="en-US" dirty="0" err="1"/>
              <a:t>-</a:t>
            </a:r>
            <a:r>
              <a:rPr lang="en-US" dirty="0" err="1" smtClean="0"/>
              <a:t>Algorithmus</a:t>
            </a:r>
            <a:endParaRPr lang="en-US" dirty="0"/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 err="1"/>
              <a:t>Mergesort</a:t>
            </a:r>
            <a:r>
              <a:rPr lang="en-US" dirty="0"/>
              <a:t>: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r>
              <a:rPr lang="en-US" dirty="0">
                <a:solidFill>
                  <a:schemeClr val="hlink"/>
                </a:solidFill>
              </a:rPr>
              <a:t>2m</a:t>
            </a:r>
            <a:r>
              <a:rPr lang="en-US" dirty="0"/>
              <a:t> Find-</a:t>
            </a:r>
            <a:r>
              <a:rPr lang="en-US" dirty="0" err="1"/>
              <a:t>Operationen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n-1</a:t>
            </a:r>
            <a:r>
              <a:rPr lang="en-US" dirty="0"/>
              <a:t> Union-</a:t>
            </a:r>
            <a:r>
              <a:rPr lang="en-US" dirty="0" err="1"/>
              <a:t>Operationen</a:t>
            </a:r>
            <a:r>
              <a:rPr lang="en-US" dirty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O(m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∙ log* n</a:t>
            </a:r>
            <a:r>
              <a:rPr lang="en-US" dirty="0" smtClean="0">
                <a:solidFill>
                  <a:schemeClr val="hlink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 err="1"/>
              <a:t>Zeit</a:t>
            </a:r>
            <a:endParaRPr lang="en-US" dirty="0"/>
          </a:p>
          <a:p>
            <a:pPr>
              <a:buFontTx/>
              <a:buNone/>
            </a:pPr>
            <a:r>
              <a:rPr lang="en-US" dirty="0" err="1"/>
              <a:t>Insgesamt</a:t>
            </a:r>
            <a:r>
              <a:rPr lang="en-US" dirty="0"/>
              <a:t> </a:t>
            </a:r>
            <a:r>
              <a:rPr lang="en-US" dirty="0" err="1"/>
              <a:t>Zeit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O(m log </a:t>
            </a:r>
            <a:r>
              <a:rPr lang="en-US" dirty="0" smtClean="0">
                <a:solidFill>
                  <a:schemeClr val="hlink"/>
                </a:solidFill>
              </a:rPr>
              <a:t>m)</a:t>
            </a:r>
            <a:r>
              <a:rPr lang="en-US" dirty="0" smtClean="0"/>
              <a:t>.</a:t>
            </a:r>
            <a:endParaRPr lang="en-US" dirty="0"/>
          </a:p>
          <a:p>
            <a:pPr>
              <a:buFontTx/>
              <a:buNone/>
            </a:pPr>
            <a:endParaRPr lang="en-US" sz="1600" dirty="0"/>
          </a:p>
          <a:p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Sortieren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durch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Verteilen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(Counting Sort, Bucket Sort</a:t>
            </a:r>
            <a:r>
              <a:rPr lang="is-IS" dirty="0" smtClean="0"/>
              <a:t>…) </a:t>
            </a:r>
            <a:br>
              <a:rPr lang="is-IS" dirty="0" smtClean="0"/>
            </a:br>
            <a:r>
              <a:rPr lang="en-US" dirty="0" err="1" smtClean="0"/>
              <a:t>weiter</a:t>
            </a:r>
            <a:r>
              <a:rPr lang="en-US" dirty="0" smtClean="0"/>
              <a:t> </a:t>
            </a:r>
            <a:r>
              <a:rPr lang="en-US" dirty="0" err="1" smtClean="0"/>
              <a:t>reduzierbar</a:t>
            </a:r>
            <a:r>
              <a:rPr lang="en-US" dirty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"</a:t>
            </a:r>
            <a:r>
              <a:rPr lang="en-US" dirty="0" err="1" smtClean="0"/>
              <a:t>kleinen</a:t>
            </a:r>
            <a:r>
              <a:rPr lang="en-US" dirty="0" smtClean="0"/>
              <a:t>" </a:t>
            </a:r>
            <a:r>
              <a:rPr lang="en-US" dirty="0" err="1" smtClean="0"/>
              <a:t>Graphen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43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D7DC-BF4A-CF4F-85F4-7B27ACF4CCF3}" type="slidenum">
              <a:rPr lang="de-DE"/>
              <a:pPr/>
              <a:t>19</a:t>
            </a:fld>
            <a:endParaRPr lang="de-DE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pPr>
              <a:lnSpc>
                <a:spcPct val="90000"/>
              </a:lnSpc>
            </a:pPr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O(d)</a:t>
            </a:r>
          </a:p>
          <a:p>
            <a:pPr>
              <a:lnSpc>
                <a:spcPct val="90000"/>
              </a:lnSpc>
            </a:pPr>
            <a:endParaRPr lang="de-DE" dirty="0"/>
          </a:p>
        </p:txBody>
      </p:sp>
      <p:sp>
        <p:nvSpPr>
          <p:cNvPr id="305156" name="Oval 4"/>
          <p:cNvSpPr>
            <a:spLocks noChangeArrowheads="1"/>
          </p:cNvSpPr>
          <p:nvPr/>
        </p:nvSpPr>
        <p:spPr bwMode="auto">
          <a:xfrm>
            <a:off x="1331913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2700338" y="155622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1331913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700338" y="2707159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>
            <a:off x="1763713" y="177212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2916238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H="1">
            <a:off x="1765300" y="292464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 flipH="1" flipV="1">
            <a:off x="1547813" y="1988021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1692275" y="1914996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 flipH="1">
            <a:off x="1692275" y="1914996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3708400" y="2276946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67" name="Rectangle 15"/>
          <p:cNvSpPr>
            <a:spLocks noChangeArrowheads="1"/>
          </p:cNvSpPr>
          <p:nvPr/>
        </p:nvSpPr>
        <p:spPr bwMode="auto">
          <a:xfrm>
            <a:off x="55800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57245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>
            <a:off x="543560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0" name="Rectangle 18"/>
          <p:cNvSpPr>
            <a:spLocks noChangeArrowheads="1"/>
          </p:cNvSpPr>
          <p:nvPr/>
        </p:nvSpPr>
        <p:spPr bwMode="auto">
          <a:xfrm>
            <a:off x="5148263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5148263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2" name="Line 20"/>
          <p:cNvSpPr>
            <a:spLocks noChangeShapeType="1"/>
          </p:cNvSpPr>
          <p:nvPr/>
        </p:nvSpPr>
        <p:spPr bwMode="auto">
          <a:xfrm>
            <a:off x="5437188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3" name="Line 21"/>
          <p:cNvSpPr>
            <a:spLocks noChangeShapeType="1"/>
          </p:cNvSpPr>
          <p:nvPr/>
        </p:nvSpPr>
        <p:spPr bwMode="auto">
          <a:xfrm flipV="1">
            <a:off x="5292725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5076825" y="1484784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5175" name="Rectangle 23"/>
          <p:cNvSpPr>
            <a:spLocks noChangeArrowheads="1"/>
          </p:cNvSpPr>
          <p:nvPr/>
        </p:nvSpPr>
        <p:spPr bwMode="auto">
          <a:xfrm>
            <a:off x="60118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61563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77" name="Line 25"/>
          <p:cNvSpPr>
            <a:spLocks noChangeShapeType="1"/>
          </p:cNvSpPr>
          <p:nvPr/>
        </p:nvSpPr>
        <p:spPr bwMode="auto">
          <a:xfrm flipH="1">
            <a:off x="6084888" y="1700684"/>
            <a:ext cx="1428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78" name="Rectangle 26"/>
          <p:cNvSpPr>
            <a:spLocks noChangeArrowheads="1"/>
          </p:cNvSpPr>
          <p:nvPr/>
        </p:nvSpPr>
        <p:spPr bwMode="auto">
          <a:xfrm>
            <a:off x="5868988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5179" name="Rectangle 27"/>
          <p:cNvSpPr>
            <a:spLocks noChangeArrowheads="1"/>
          </p:cNvSpPr>
          <p:nvPr/>
        </p:nvSpPr>
        <p:spPr bwMode="auto">
          <a:xfrm>
            <a:off x="5868988" y="292464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0" name="Line 28"/>
          <p:cNvSpPr>
            <a:spLocks noChangeShapeType="1"/>
          </p:cNvSpPr>
          <p:nvPr/>
        </p:nvSpPr>
        <p:spPr bwMode="auto">
          <a:xfrm>
            <a:off x="6157913" y="2635721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1" name="Line 29"/>
          <p:cNvSpPr>
            <a:spLocks noChangeShapeType="1"/>
          </p:cNvSpPr>
          <p:nvPr/>
        </p:nvSpPr>
        <p:spPr bwMode="auto">
          <a:xfrm flipV="1">
            <a:off x="6011863" y="2637309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2" name="Rectangle 30"/>
          <p:cNvSpPr>
            <a:spLocks noChangeArrowheads="1"/>
          </p:cNvSpPr>
          <p:nvPr/>
        </p:nvSpPr>
        <p:spPr bwMode="auto">
          <a:xfrm>
            <a:off x="6443663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3" name="Oval 31"/>
          <p:cNvSpPr>
            <a:spLocks noChangeArrowheads="1"/>
          </p:cNvSpPr>
          <p:nvPr/>
        </p:nvSpPr>
        <p:spPr bwMode="auto">
          <a:xfrm>
            <a:off x="6588125" y="1627659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659563" y="1700684"/>
            <a:ext cx="1444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5" name="Rectangle 33"/>
          <p:cNvSpPr>
            <a:spLocks noChangeArrowheads="1"/>
          </p:cNvSpPr>
          <p:nvPr/>
        </p:nvSpPr>
        <p:spPr bwMode="auto">
          <a:xfrm>
            <a:off x="6588125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 flipH="1">
            <a:off x="6877050" y="1484784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 flipH="1">
            <a:off x="7021513" y="1627659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7092950" y="1700684"/>
            <a:ext cx="360363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5189" name="Rectangle 37"/>
          <p:cNvSpPr>
            <a:spLocks noChangeArrowheads="1"/>
          </p:cNvSpPr>
          <p:nvPr/>
        </p:nvSpPr>
        <p:spPr bwMode="auto">
          <a:xfrm>
            <a:off x="7308850" y="220392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5004048" y="4221088"/>
            <a:ext cx="24336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Problem: d kann</a:t>
            </a:r>
          </a:p>
          <a:p>
            <a:r>
              <a:rPr lang="de-DE" sz="2400">
                <a:solidFill>
                  <a:srgbClr val="FF0000"/>
                </a:solidFill>
              </a:rPr>
              <a:t>groß sein!</a:t>
            </a:r>
          </a:p>
        </p:txBody>
      </p:sp>
    </p:spTree>
    <p:extLst>
      <p:ext uri="{BB962C8B-B14F-4D97-AF65-F5344CB8AC3E}">
        <p14:creationId xmlns:p14="http://schemas.microsoft.com/office/powerpoint/2010/main" val="34013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14CA-5062-DE44-B8B6-6C1C1244C78D}" type="slidenum">
              <a:rPr lang="de-DE"/>
              <a:pPr/>
              <a:t>190</a:t>
            </a:fld>
            <a:endParaRPr lang="de-DE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Alternative </a:t>
            </a:r>
            <a:r>
              <a:rPr lang="de-DE" dirty="0">
                <a:solidFill>
                  <a:schemeClr val="accent2"/>
                </a:solidFill>
              </a:rPr>
              <a:t>Strategie </a:t>
            </a:r>
            <a:r>
              <a:rPr lang="de-DE" dirty="0" smtClean="0">
                <a:solidFill>
                  <a:schemeClr val="accent2"/>
                </a:solidFill>
              </a:rPr>
              <a:t>(motiviert aus </a:t>
            </a:r>
            <a:r>
              <a:rPr lang="de-DE" dirty="0" err="1" smtClean="0">
                <a:solidFill>
                  <a:schemeClr val="accent2"/>
                </a:solidFill>
              </a:rPr>
              <a:t>Beh</a:t>
            </a:r>
            <a:r>
              <a:rPr lang="de-DE" dirty="0" smtClean="0">
                <a:solidFill>
                  <a:schemeClr val="accent2"/>
                </a:solidFill>
              </a:rPr>
              <a:t> 2):</a:t>
            </a: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/>
              <a:t>Starte bei beliebigem Knoten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, MSB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besteht anfangs nur aus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Ergänze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durch günstigste Kante zu äußerem Knoten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und füge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T</a:t>
            </a:r>
            <a:r>
              <a:rPr lang="de-DE" dirty="0"/>
              <a:t> hinzu bis </a:t>
            </a:r>
            <a:r>
              <a:rPr lang="de-DE" dirty="0">
                <a:solidFill>
                  <a:schemeClr val="hlink"/>
                </a:solidFill>
              </a:rPr>
              <a:t>T </a:t>
            </a:r>
            <a:r>
              <a:rPr lang="de-DE" dirty="0"/>
              <a:t>alle Knoten im Graphen umfasst</a:t>
            </a:r>
          </a:p>
        </p:txBody>
      </p:sp>
      <p:sp>
        <p:nvSpPr>
          <p:cNvPr id="3" name="Rechteck 2"/>
          <p:cNvSpPr/>
          <p:nvPr/>
        </p:nvSpPr>
        <p:spPr>
          <a:xfrm>
            <a:off x="2267744" y="5284365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 smtClean="0">
                <a:solidFill>
                  <a:srgbClr val="0000FF"/>
                </a:solidFill>
              </a:rPr>
              <a:t>Jarník</a:t>
            </a:r>
            <a:r>
              <a:rPr lang="de-DE" sz="1200" dirty="0">
                <a:solidFill>
                  <a:srgbClr val="0000FF"/>
                </a:solidFill>
              </a:rPr>
              <a:t>, V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"O </a:t>
            </a:r>
            <a:r>
              <a:rPr lang="de-DE" sz="1200" dirty="0" err="1">
                <a:solidFill>
                  <a:srgbClr val="0000FF"/>
                </a:solidFill>
              </a:rPr>
              <a:t>jistém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problému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minimálním</a:t>
            </a:r>
            <a:r>
              <a:rPr lang="de-DE" sz="1200" dirty="0" smtClean="0">
                <a:solidFill>
                  <a:srgbClr val="0000FF"/>
                </a:solidFill>
              </a:rPr>
              <a:t>" [</a:t>
            </a:r>
            <a:r>
              <a:rPr lang="de-DE" sz="1200" dirty="0" err="1" smtClean="0">
                <a:solidFill>
                  <a:srgbClr val="0000FF"/>
                </a:solidFill>
              </a:rPr>
              <a:t>About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a </a:t>
            </a:r>
            <a:r>
              <a:rPr lang="de-DE" sz="1200" dirty="0" err="1">
                <a:solidFill>
                  <a:srgbClr val="0000FF"/>
                </a:solidFill>
              </a:rPr>
              <a:t>certain</a:t>
            </a:r>
            <a:r>
              <a:rPr lang="de-DE" sz="1200" dirty="0">
                <a:solidFill>
                  <a:srgbClr val="0000FF"/>
                </a:solidFill>
              </a:rPr>
              <a:t> minimal </a:t>
            </a:r>
            <a:r>
              <a:rPr lang="de-DE" sz="1200" dirty="0" err="1">
                <a:solidFill>
                  <a:srgbClr val="0000FF"/>
                </a:solidFill>
              </a:rPr>
              <a:t>problem</a:t>
            </a:r>
            <a:r>
              <a:rPr lang="de-DE" sz="1200" dirty="0">
                <a:solidFill>
                  <a:srgbClr val="0000FF"/>
                </a:solidFill>
              </a:rPr>
              <a:t>], </a:t>
            </a:r>
            <a:r>
              <a:rPr lang="de-DE" sz="1200" dirty="0" err="1">
                <a:solidFill>
                  <a:srgbClr val="0000FF"/>
                </a:solidFill>
              </a:rPr>
              <a:t>Práce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Moravské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Přírodovědecké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Společnosti</a:t>
            </a:r>
            <a:r>
              <a:rPr lang="de-DE" sz="1200" dirty="0">
                <a:solidFill>
                  <a:srgbClr val="0000FF"/>
                </a:solidFill>
              </a:rPr>
              <a:t> (in Czech) 6: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S. 57</a:t>
            </a:r>
            <a:r>
              <a:rPr lang="de-DE" sz="1200" dirty="0">
                <a:solidFill>
                  <a:srgbClr val="0000FF"/>
                </a:solidFill>
              </a:rPr>
              <a:t>–</a:t>
            </a:r>
            <a:r>
              <a:rPr lang="de-DE" sz="1200" dirty="0" smtClean="0">
                <a:solidFill>
                  <a:srgbClr val="0000FF"/>
                </a:solidFill>
              </a:rPr>
              <a:t>63, </a:t>
            </a:r>
            <a:r>
              <a:rPr lang="de-DE" sz="1200" b="1" dirty="0">
                <a:solidFill>
                  <a:srgbClr val="FF0000"/>
                </a:solidFill>
              </a:rPr>
              <a:t>1930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Prim</a:t>
            </a:r>
            <a:r>
              <a:rPr lang="de-DE" sz="1200" dirty="0">
                <a:solidFill>
                  <a:srgbClr val="0000FF"/>
                </a:solidFill>
              </a:rPr>
              <a:t>, R. C</a:t>
            </a:r>
            <a:r>
              <a:rPr lang="de-DE" sz="1200" dirty="0" smtClean="0">
                <a:solidFill>
                  <a:srgbClr val="0000FF"/>
                </a:solidFill>
              </a:rPr>
              <a:t>.., </a:t>
            </a:r>
            <a:r>
              <a:rPr lang="de-DE" sz="1200" dirty="0">
                <a:solidFill>
                  <a:srgbClr val="0000FF"/>
                </a:solidFill>
              </a:rPr>
              <a:t>"</a:t>
            </a:r>
            <a:r>
              <a:rPr lang="de-DE" sz="1200" dirty="0" err="1">
                <a:solidFill>
                  <a:srgbClr val="0000FF"/>
                </a:solidFill>
              </a:rPr>
              <a:t>Shortest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connection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networks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some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generalizations</a:t>
            </a:r>
            <a:r>
              <a:rPr lang="de-DE" sz="1200" dirty="0">
                <a:solidFill>
                  <a:srgbClr val="0000FF"/>
                </a:solidFill>
              </a:rPr>
              <a:t>", Bell System Technical Journal 36 (6): </a:t>
            </a:r>
            <a:r>
              <a:rPr lang="de-DE" sz="1200" dirty="0" smtClean="0">
                <a:solidFill>
                  <a:srgbClr val="0000FF"/>
                </a:solidFill>
              </a:rPr>
              <a:t>S. 1389</a:t>
            </a:r>
            <a:r>
              <a:rPr lang="de-DE" sz="1200" dirty="0">
                <a:solidFill>
                  <a:srgbClr val="0000FF"/>
                </a:solidFill>
              </a:rPr>
              <a:t>–1401,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Dijkstra</a:t>
            </a:r>
            <a:r>
              <a:rPr lang="de-DE" sz="1200" dirty="0">
                <a:solidFill>
                  <a:srgbClr val="0000FF"/>
                </a:solidFill>
              </a:rPr>
              <a:t>, E. W</a:t>
            </a:r>
            <a:r>
              <a:rPr lang="de-DE" sz="1200" dirty="0" smtClean="0">
                <a:solidFill>
                  <a:srgbClr val="0000FF"/>
                </a:solidFill>
              </a:rPr>
              <a:t>., </a:t>
            </a:r>
            <a:r>
              <a:rPr lang="de-DE" sz="1200" dirty="0">
                <a:solidFill>
                  <a:srgbClr val="0000FF"/>
                </a:solidFill>
              </a:rPr>
              <a:t>"A </a:t>
            </a:r>
            <a:r>
              <a:rPr lang="de-DE" sz="1200" dirty="0" err="1">
                <a:solidFill>
                  <a:srgbClr val="0000FF"/>
                </a:solidFill>
              </a:rPr>
              <a:t>note</a:t>
            </a:r>
            <a:r>
              <a:rPr lang="de-DE" sz="1200" dirty="0">
                <a:solidFill>
                  <a:srgbClr val="0000FF"/>
                </a:solidFill>
              </a:rPr>
              <a:t> on </a:t>
            </a:r>
            <a:r>
              <a:rPr lang="de-DE" sz="1200" dirty="0" err="1">
                <a:solidFill>
                  <a:srgbClr val="0000FF"/>
                </a:solidFill>
              </a:rPr>
              <a:t>two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problems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connexion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with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graphs</a:t>
            </a:r>
            <a:r>
              <a:rPr lang="de-DE" sz="1200" dirty="0" smtClean="0">
                <a:solidFill>
                  <a:srgbClr val="0000FF"/>
                </a:solidFill>
              </a:rPr>
              <a:t>“, </a:t>
            </a:r>
            <a:r>
              <a:rPr lang="de-DE" sz="1200" dirty="0">
                <a:solidFill>
                  <a:srgbClr val="0000FF"/>
                </a:solidFill>
              </a:rPr>
              <a:t>Numerische Mathematik 1: </a:t>
            </a:r>
            <a:r>
              <a:rPr lang="de-DE" sz="1200" dirty="0" smtClean="0">
                <a:solidFill>
                  <a:srgbClr val="0000FF"/>
                </a:solidFill>
              </a:rPr>
              <a:t>S. 269</a:t>
            </a:r>
            <a:r>
              <a:rPr lang="de-DE" sz="1200" dirty="0">
                <a:solidFill>
                  <a:srgbClr val="0000FF"/>
                </a:solidFill>
              </a:rPr>
              <a:t>–271</a:t>
            </a:r>
            <a:r>
              <a:rPr lang="de-DE" sz="1200" dirty="0" smtClean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1959</a:t>
            </a:r>
          </a:p>
        </p:txBody>
      </p:sp>
    </p:spTree>
    <p:extLst>
      <p:ext uri="{BB962C8B-B14F-4D97-AF65-F5344CB8AC3E}">
        <p14:creationId xmlns:p14="http://schemas.microsoft.com/office/powerpoint/2010/main" val="35852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B42-B7A8-DC49-9C71-DE4B42D5D415}" type="slidenum">
              <a:rPr lang="de-DE"/>
              <a:pPr/>
              <a:t>191</a:t>
            </a:fld>
            <a:endParaRPr lang="de-DE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Minimaler Spannbaum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</a:p>
        </p:txBody>
      </p:sp>
      <p:sp>
        <p:nvSpPr>
          <p:cNvPr id="449540" name="Oval 4"/>
          <p:cNvSpPr>
            <a:spLocks noChangeArrowheads="1"/>
          </p:cNvSpPr>
          <p:nvPr/>
        </p:nvSpPr>
        <p:spPr bwMode="auto">
          <a:xfrm>
            <a:off x="2771775" y="24201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4572000" y="22042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2" name="Oval 6"/>
          <p:cNvSpPr>
            <a:spLocks noChangeArrowheads="1"/>
          </p:cNvSpPr>
          <p:nvPr/>
        </p:nvSpPr>
        <p:spPr bwMode="auto">
          <a:xfrm>
            <a:off x="5219700" y="45807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>
            <a:off x="6227763" y="26360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4" name="Oval 8"/>
          <p:cNvSpPr>
            <a:spLocks noChangeArrowheads="1"/>
          </p:cNvSpPr>
          <p:nvPr/>
        </p:nvSpPr>
        <p:spPr bwMode="auto">
          <a:xfrm>
            <a:off x="6732588" y="393149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>
            <a:off x="2195513" y="3788619"/>
            <a:ext cx="9366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 flipV="1">
            <a:off x="3275013" y="3788619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Line 11"/>
          <p:cNvSpPr>
            <a:spLocks noChangeShapeType="1"/>
          </p:cNvSpPr>
          <p:nvPr/>
        </p:nvSpPr>
        <p:spPr bwMode="auto">
          <a:xfrm flipV="1">
            <a:off x="2195513" y="2636094"/>
            <a:ext cx="576262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8" name="Line 12"/>
          <p:cNvSpPr>
            <a:spLocks noChangeShapeType="1"/>
          </p:cNvSpPr>
          <p:nvPr/>
        </p:nvSpPr>
        <p:spPr bwMode="auto">
          <a:xfrm>
            <a:off x="2914650" y="2636094"/>
            <a:ext cx="288925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9" name="Line 13"/>
          <p:cNvSpPr>
            <a:spLocks noChangeShapeType="1"/>
          </p:cNvSpPr>
          <p:nvPr/>
        </p:nvSpPr>
        <p:spPr bwMode="auto">
          <a:xfrm flipV="1">
            <a:off x="2987675" y="2275731"/>
            <a:ext cx="1582738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0" name="Line 14"/>
          <p:cNvSpPr>
            <a:spLocks noChangeShapeType="1"/>
          </p:cNvSpPr>
          <p:nvPr/>
        </p:nvSpPr>
        <p:spPr bwMode="auto">
          <a:xfrm flipH="1" flipV="1">
            <a:off x="4787900" y="2348756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1" name="Line 15"/>
          <p:cNvSpPr>
            <a:spLocks noChangeShapeType="1"/>
          </p:cNvSpPr>
          <p:nvPr/>
        </p:nvSpPr>
        <p:spPr bwMode="auto">
          <a:xfrm flipV="1">
            <a:off x="5435600" y="4075956"/>
            <a:ext cx="12954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2" name="Line 16"/>
          <p:cNvSpPr>
            <a:spLocks noChangeShapeType="1"/>
          </p:cNvSpPr>
          <p:nvPr/>
        </p:nvSpPr>
        <p:spPr bwMode="auto">
          <a:xfrm>
            <a:off x="6372225" y="285199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3" name="Line 17"/>
          <p:cNvSpPr>
            <a:spLocks noChangeShapeType="1"/>
          </p:cNvSpPr>
          <p:nvPr/>
        </p:nvSpPr>
        <p:spPr bwMode="auto">
          <a:xfrm flipH="1">
            <a:off x="4427538" y="2420194"/>
            <a:ext cx="215900" cy="1223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4" name="Line 18"/>
          <p:cNvSpPr>
            <a:spLocks noChangeShapeType="1"/>
          </p:cNvSpPr>
          <p:nvPr/>
        </p:nvSpPr>
        <p:spPr bwMode="auto">
          <a:xfrm flipV="1">
            <a:off x="4498975" y="2851994"/>
            <a:ext cx="17287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5" name="Line 19"/>
          <p:cNvSpPr>
            <a:spLocks noChangeShapeType="1"/>
          </p:cNvSpPr>
          <p:nvPr/>
        </p:nvSpPr>
        <p:spPr bwMode="auto">
          <a:xfrm>
            <a:off x="3346450" y="4507756"/>
            <a:ext cx="187325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56" name="Oval 20"/>
          <p:cNvSpPr>
            <a:spLocks noChangeArrowheads="1"/>
          </p:cNvSpPr>
          <p:nvPr/>
        </p:nvSpPr>
        <p:spPr bwMode="auto">
          <a:xfrm>
            <a:off x="4283075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7" name="Oval 21"/>
          <p:cNvSpPr>
            <a:spLocks noChangeArrowheads="1"/>
          </p:cNvSpPr>
          <p:nvPr/>
        </p:nvSpPr>
        <p:spPr bwMode="auto">
          <a:xfrm>
            <a:off x="2051050" y="364415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8" name="Oval 22"/>
          <p:cNvSpPr>
            <a:spLocks noChangeArrowheads="1"/>
          </p:cNvSpPr>
          <p:nvPr/>
        </p:nvSpPr>
        <p:spPr bwMode="auto">
          <a:xfrm>
            <a:off x="3132138" y="436488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9559" name="Text Box 23"/>
          <p:cNvSpPr txBox="1">
            <a:spLocks noChangeArrowheads="1"/>
          </p:cNvSpPr>
          <p:nvPr/>
        </p:nvSpPr>
        <p:spPr bwMode="auto">
          <a:xfrm>
            <a:off x="2122488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0" name="Text Box 24"/>
          <p:cNvSpPr txBox="1">
            <a:spLocks noChangeArrowheads="1"/>
          </p:cNvSpPr>
          <p:nvPr/>
        </p:nvSpPr>
        <p:spPr bwMode="auto">
          <a:xfrm>
            <a:off x="2338388" y="414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1" name="Text Box 25"/>
          <p:cNvSpPr txBox="1">
            <a:spLocks noChangeArrowheads="1"/>
          </p:cNvSpPr>
          <p:nvPr/>
        </p:nvSpPr>
        <p:spPr bwMode="auto">
          <a:xfrm>
            <a:off x="5435600" y="21328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449562" name="Text Box 26"/>
          <p:cNvSpPr txBox="1">
            <a:spLocks noChangeArrowheads="1"/>
          </p:cNvSpPr>
          <p:nvPr/>
        </p:nvSpPr>
        <p:spPr bwMode="auto">
          <a:xfrm>
            <a:off x="4570413" y="28519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3" name="Text Box 27"/>
          <p:cNvSpPr txBox="1">
            <a:spLocks noChangeArrowheads="1"/>
          </p:cNvSpPr>
          <p:nvPr/>
        </p:nvSpPr>
        <p:spPr bwMode="auto">
          <a:xfrm>
            <a:off x="3562350" y="24201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4" name="Text Box 28"/>
          <p:cNvSpPr txBox="1">
            <a:spLocks noChangeArrowheads="1"/>
          </p:cNvSpPr>
          <p:nvPr/>
        </p:nvSpPr>
        <p:spPr bwMode="auto">
          <a:xfrm>
            <a:off x="3059113" y="32123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5" name="Text Box 29"/>
          <p:cNvSpPr txBox="1">
            <a:spLocks noChangeArrowheads="1"/>
          </p:cNvSpPr>
          <p:nvPr/>
        </p:nvSpPr>
        <p:spPr bwMode="auto">
          <a:xfrm>
            <a:off x="3635375" y="364415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6" name="Text Box 30"/>
          <p:cNvSpPr txBox="1">
            <a:spLocks noChangeArrowheads="1"/>
          </p:cNvSpPr>
          <p:nvPr/>
        </p:nvSpPr>
        <p:spPr bwMode="auto">
          <a:xfrm>
            <a:off x="4354513" y="42204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449567" name="Text Box 31"/>
          <p:cNvSpPr txBox="1">
            <a:spLocks noChangeArrowheads="1"/>
          </p:cNvSpPr>
          <p:nvPr/>
        </p:nvSpPr>
        <p:spPr bwMode="auto">
          <a:xfrm>
            <a:off x="5794375" y="40045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449568" name="Text Box 32"/>
          <p:cNvSpPr txBox="1">
            <a:spLocks noChangeArrowheads="1"/>
          </p:cNvSpPr>
          <p:nvPr/>
        </p:nvSpPr>
        <p:spPr bwMode="auto">
          <a:xfrm>
            <a:off x="6659563" y="314091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449569" name="Text Box 33"/>
          <p:cNvSpPr txBox="1">
            <a:spLocks noChangeArrowheads="1"/>
          </p:cNvSpPr>
          <p:nvPr/>
        </p:nvSpPr>
        <p:spPr bwMode="auto">
          <a:xfrm>
            <a:off x="5291138" y="328379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449570" name="Text Box 34"/>
          <p:cNvSpPr txBox="1">
            <a:spLocks noChangeArrowheads="1"/>
          </p:cNvSpPr>
          <p:nvPr/>
        </p:nvSpPr>
        <p:spPr bwMode="auto">
          <a:xfrm>
            <a:off x="1600200" y="34488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149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9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495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9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495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49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495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9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495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49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495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49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55E40-7116-3044-8474-F539894D14AF}" type="slidenum">
              <a:rPr lang="de-DE"/>
              <a:pPr/>
              <a:t>192</a:t>
            </a:fld>
            <a:endParaRPr lang="de-DE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Jarnik</a:t>
            </a:r>
            <a:r>
              <a:rPr lang="de-DE" dirty="0"/>
              <a:t>-Prim Algorithmus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JarnikPrim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Array</a:t>
            </a:r>
            <a:r>
              <a:rPr lang="de-DE" sz="2400" dirty="0" smtClean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ℝ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{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}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=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 </a:t>
            </a:r>
            <a:r>
              <a:rPr lang="de-DE" sz="2400" dirty="0" smtClean="0">
                <a:solidFill>
                  <a:schemeClr val="hlink"/>
                </a:solidFill>
              </a:rPr>
              <a:t>Array</a:t>
            </a:r>
            <a:r>
              <a:rPr lang="de-DE" sz="2400" dirty="0" smtClean="0"/>
              <a:t> </a:t>
            </a:r>
            <a:r>
              <a:rPr lang="de-DE" sz="2400" dirty="0"/>
              <a:t>of </a:t>
            </a:r>
            <a:r>
              <a:rPr lang="de-DE" sz="2400" dirty="0" err="1">
                <a:solidFill>
                  <a:schemeClr val="hlink"/>
                </a:solidFill>
              </a:rPr>
              <a:t>NodeId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chemeClr val="hlink"/>
                </a:solidFill>
              </a:rPr>
              <a:t>d[s</a:t>
            </a:r>
            <a:r>
              <a:rPr lang="de-DE" sz="2400" dirty="0">
                <a:solidFill>
                  <a:schemeClr val="hlink"/>
                </a:solidFill>
              </a:rPr>
              <a:t>]:=0;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[s]:=s </a:t>
            </a:r>
            <a:r>
              <a:rPr lang="de-DE" sz="2400" dirty="0">
                <a:solidFill>
                  <a:srgbClr val="FF0000"/>
                </a:solidFill>
              </a:rPr>
              <a:t>// T anfangs nur aus s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=&lt;s&gt;: </a:t>
            </a:r>
            <a:r>
              <a:rPr lang="de-DE" sz="2400" dirty="0" smtClean="0">
                <a:solidFill>
                  <a:schemeClr val="hlink"/>
                </a:solidFill>
              </a:rPr>
              <a:t>PQ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(x) = d[x]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∅</a:t>
            </a:r>
            <a:r>
              <a:rPr lang="de-DE" sz="2400" dirty="0" smtClean="0"/>
              <a:t> </a:t>
            </a:r>
            <a:r>
              <a:rPr lang="de-DE" sz="2400" dirty="0"/>
              <a:t>do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deleteMin</a:t>
            </a:r>
            <a:r>
              <a:rPr lang="de-DE" sz="2400" dirty="0" smtClean="0"/>
              <a:t>(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 smtClean="0"/>
              <a:t>) </a:t>
            </a:r>
            <a:r>
              <a:rPr lang="de-DE" sz="2400" dirty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u</a:t>
            </a:r>
            <a:r>
              <a:rPr lang="de-DE" sz="2400" dirty="0">
                <a:solidFill>
                  <a:srgbClr val="FF0000"/>
                </a:solidFill>
              </a:rPr>
              <a:t>: min. Distanz zu 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={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>
                <a:solidFill>
                  <a:schemeClr val="hlink"/>
                </a:solidFill>
              </a:rPr>
              <a:t>} 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</a:t>
            </a:r>
            <a:r>
              <a:rPr lang="de-DE" sz="2400" dirty="0" smtClean="0"/>
              <a:t>∧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parent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[v] =</a:t>
            </a:r>
            <a:r>
              <a:rPr lang="de-DE" sz="2400" dirty="0" smtClean="0"/>
              <a:t> 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⊥ </a:t>
            </a:r>
            <a:r>
              <a:rPr lang="de-DE" sz="2400" dirty="0" smtClean="0"/>
              <a:t>do</a:t>
            </a:r>
            <a:br>
              <a:rPr lang="de-DE" sz="2400" dirty="0" smtClean="0"/>
            </a:br>
            <a:r>
              <a:rPr lang="de-DE" sz="2400" dirty="0" smtClean="0"/>
              <a:t>   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hlink"/>
                </a:solidFill>
              </a:rPr>
              <a:t>c(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 &lt; d[v]</a:t>
            </a:r>
            <a:r>
              <a:rPr lang="de-DE" sz="2400" dirty="0"/>
              <a:t> </a:t>
            </a:r>
            <a:r>
              <a:rPr lang="de-DE" sz="2400" dirty="0" err="1"/>
              <a:t>then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FF0000"/>
                </a:solidFill>
              </a:rPr>
              <a:t>// aktualisiere d[v] zu T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           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chemeClr val="hlink"/>
                </a:solidFill>
              </a:rPr>
              <a:t>d := d[v]; d[v] := c(</a:t>
            </a:r>
            <a:r>
              <a:rPr lang="de-DE" sz="2400" dirty="0" err="1" smtClean="0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); </a:t>
            </a: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[v</a:t>
            </a:r>
            <a:r>
              <a:rPr lang="de-DE" sz="2400" dirty="0" smtClean="0">
                <a:solidFill>
                  <a:schemeClr val="hlink"/>
                </a:solidFill>
              </a:rPr>
              <a:t>] := </a:t>
            </a:r>
            <a:r>
              <a:rPr lang="de-DE" sz="2400" dirty="0" err="1" smtClean="0">
                <a:solidFill>
                  <a:schemeClr val="hlink"/>
                </a:solidFill>
              </a:rPr>
              <a:t>u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	       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d=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FF0000"/>
                </a:solidFill>
              </a:rPr>
              <a:t>// v </a:t>
            </a:r>
            <a:r>
              <a:rPr lang="de-DE" sz="2400" dirty="0" smtClean="0">
                <a:solidFill>
                  <a:srgbClr val="FF0000"/>
                </a:solidFill>
              </a:rPr>
              <a:t>noch nicht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?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           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err="1">
                <a:solidFill>
                  <a:schemeClr val="accent2"/>
                </a:solidFill>
              </a:rPr>
              <a:t>insert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v,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/>
              <a:t>) </a:t>
            </a:r>
            <a:br>
              <a:rPr lang="de-DE" sz="2400" dirty="0"/>
            </a:br>
            <a:r>
              <a:rPr lang="de-DE" sz="2400" dirty="0"/>
              <a:t> </a:t>
            </a:r>
            <a:r>
              <a:rPr lang="de-DE" sz="2400" dirty="0" smtClean="0"/>
              <a:t>                     </a:t>
            </a:r>
            <a:r>
              <a:rPr lang="de-DE" sz="2400" dirty="0" err="1" smtClean="0"/>
              <a:t>else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decreaseKey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hlink"/>
                </a:solidFill>
              </a:rPr>
              <a:t>v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smtClean="0">
                <a:solidFill>
                  <a:schemeClr val="hlink"/>
                </a:solidFill>
              </a:rPr>
              <a:t>d-d[v], 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400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constructTree</a:t>
            </a:r>
            <a:r>
              <a:rPr lang="de-DE" sz="2400" dirty="0" smtClean="0"/>
              <a:t>(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parent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55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2AD14-1E4B-D740-B8F0-8281F4ADA494}" type="slidenum">
              <a:rPr lang="de-DE"/>
              <a:pPr/>
              <a:t>193</a:t>
            </a:fld>
            <a:endParaRPr lang="de-DE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Jarnik-Prim Algorithmus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Laufzeit: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</a:t>
            </a:r>
            <a:r>
              <a:rPr lang="de-DE" sz="2400" dirty="0">
                <a:solidFill>
                  <a:schemeClr val="hlink"/>
                </a:solidFill>
              </a:rPr>
              <a:t>T</a:t>
            </a:r>
            <a:r>
              <a:rPr lang="de-DE" sz="2400" baseline="-25000" dirty="0">
                <a:solidFill>
                  <a:schemeClr val="hlink"/>
                </a:solidFill>
              </a:rPr>
              <a:t>JP</a:t>
            </a:r>
            <a:r>
              <a:rPr lang="de-DE" sz="2400" dirty="0">
                <a:solidFill>
                  <a:schemeClr val="hlink"/>
                </a:solidFill>
              </a:rPr>
              <a:t> = O(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)+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Insert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 + </a:t>
            </a:r>
            <a:r>
              <a:rPr lang="de-DE" sz="2400" dirty="0" smtClean="0">
                <a:solidFill>
                  <a:schemeClr val="hlink"/>
                </a:solidFill>
              </a:rPr>
              <a:t>m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T</a:t>
            </a:r>
            <a:r>
              <a:rPr lang="de-DE" sz="24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n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Binärer Heap:</a:t>
            </a:r>
            <a:r>
              <a:rPr lang="de-DE" sz="2800" dirty="0"/>
              <a:t> alle Operationen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),</a:t>
            </a:r>
            <a:r>
              <a:rPr lang="de-DE" sz="2800" dirty="0"/>
              <a:t> also 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O((</a:t>
            </a:r>
            <a:r>
              <a:rPr lang="de-DE" sz="2800" dirty="0" err="1">
                <a:solidFill>
                  <a:schemeClr val="hlink"/>
                </a:solidFill>
              </a:rPr>
              <a:t>m+n</a:t>
            </a:r>
            <a:r>
              <a:rPr lang="de-DE" sz="2800" dirty="0">
                <a:solidFill>
                  <a:schemeClr val="hlink"/>
                </a:solidFill>
              </a:rPr>
              <a:t>)log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>
                <a:solidFill>
                  <a:schemeClr val="accent2"/>
                </a:solidFill>
              </a:rPr>
              <a:t>Fibonacci</a:t>
            </a:r>
            <a:r>
              <a:rPr lang="de-DE" sz="2800" dirty="0">
                <a:solidFill>
                  <a:schemeClr val="accent2"/>
                </a:solidFill>
              </a:rPr>
              <a:t> Heap: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DeleteMin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)=O(log 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hlink"/>
                </a:solidFill>
              </a:rPr>
              <a:t>T</a:t>
            </a:r>
            <a:r>
              <a:rPr lang="de-DE" sz="2800" baseline="-25000" dirty="0" err="1">
                <a:solidFill>
                  <a:schemeClr val="hlink"/>
                </a:solidFill>
              </a:rPr>
              <a:t>decreaseKey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)=O(1)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Damit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JP</a:t>
            </a:r>
            <a:r>
              <a:rPr lang="de-DE" sz="2800" dirty="0">
                <a:solidFill>
                  <a:schemeClr val="hlink"/>
                </a:solidFill>
              </a:rPr>
              <a:t> = O(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(log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) </a:t>
            </a:r>
            <a:r>
              <a:rPr lang="de-DE" sz="2800" dirty="0">
                <a:solidFill>
                  <a:schemeClr val="hlink"/>
                </a:solidFill>
              </a:rPr>
              <a:t>+ m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de-DE" sz="2400" dirty="0">
              <a:solidFill>
                <a:schemeClr val="hlin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Vergleich: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O(m log m)</a:t>
            </a:r>
            <a:r>
              <a:rPr lang="de-DE" sz="2800" dirty="0" smtClean="0">
                <a:solidFill>
                  <a:srgbClr val="FF0000"/>
                </a:solidFill>
              </a:rPr>
              <a:t> bei Kruskal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(m &gt;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811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1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1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1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Betrachtete Arten von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Internet</a:t>
            </a:r>
          </a:p>
          <a:p>
            <a:r>
              <a:rPr lang="de-DE" dirty="0" smtClean="0"/>
              <a:t>Telefonnetz</a:t>
            </a:r>
          </a:p>
          <a:p>
            <a:r>
              <a:rPr lang="de-DE" dirty="0" smtClean="0"/>
              <a:t>Autobahnen/Eisenbahnnetz</a:t>
            </a:r>
          </a:p>
          <a:p>
            <a:r>
              <a:rPr lang="de-DE" dirty="0" smtClean="0"/>
              <a:t>Elektrizitätsnetz</a:t>
            </a:r>
          </a:p>
          <a:p>
            <a:r>
              <a:rPr lang="de-DE" dirty="0" smtClean="0"/>
              <a:t>Öl-/Gaspipelines</a:t>
            </a:r>
          </a:p>
          <a:p>
            <a:r>
              <a:rPr lang="de-DE" dirty="0" smtClean="0"/>
              <a:t>Kanalisation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8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686799" cy="475252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Gegeben: Gerichteter Graph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Kanten repräsentieren Flüsse von Material/Energie/Daten/…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de-DE" sz="2000" dirty="0" smtClean="0"/>
              <a:t>Jede Kante hat eine maximale Kapazität, dargestellt durch (totale) Funktion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c: E ⟶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de-DE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 smtClean="0"/>
              <a:t>als Quelle des Flusses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2200" dirty="0" smtClean="0"/>
              <a:t>Knoten </a:t>
            </a:r>
            <a:r>
              <a:rPr lang="de-DE" sz="2200" dirty="0" err="1" smtClean="0">
                <a:solidFill>
                  <a:srgbClr val="3C8C93"/>
                </a:solidFill>
              </a:rPr>
              <a:t>t</a:t>
            </a:r>
            <a:r>
              <a:rPr lang="de-DE" sz="2200" dirty="0" err="1" smtClean="0">
                <a:solidFill>
                  <a:schemeClr val="accent1">
                    <a:lumMod val="50000"/>
                  </a:schemeClr>
                </a:solidFill>
              </a:rPr>
              <a:t>∈</a:t>
            </a:r>
            <a:r>
              <a:rPr lang="de-DE" sz="2200" dirty="0" err="1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sz="2200" dirty="0" smtClean="0"/>
              <a:t> als Senke des Flusses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Ein Netzwerk ist ein </a:t>
            </a:r>
            <a:r>
              <a:rPr lang="de-DE" sz="2400" dirty="0" err="1" smtClean="0"/>
              <a:t>Tupel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(G, c, s, t) </a:t>
            </a:r>
            <a:r>
              <a:rPr lang="de-DE" sz="2400" dirty="0" smtClean="0"/>
              <a:t>mit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s∈V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und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t∈V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Die Funktion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 smtClean="0"/>
              <a:t>macht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G </a:t>
            </a:r>
            <a:r>
              <a:rPr lang="de-DE" sz="2400" dirty="0" smtClean="0"/>
              <a:t>zum </a:t>
            </a:r>
            <a:r>
              <a:rPr lang="de-DE" sz="2400" dirty="0" smtClean="0">
                <a:solidFill>
                  <a:schemeClr val="accent2"/>
                </a:solidFill>
              </a:rPr>
              <a:t>gewichteten Graphen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2400" dirty="0" smtClean="0"/>
              <a:t>Für </a:t>
            </a:r>
            <a:r>
              <a:rPr lang="de-DE" sz="2400" dirty="0"/>
              <a:t>jede Kante </a:t>
            </a:r>
            <a:r>
              <a:rPr lang="de-DE" sz="2400" dirty="0" smtClean="0"/>
              <a:t>eines Netzwerks ist </a:t>
            </a:r>
            <a:r>
              <a:rPr lang="de-DE" sz="2400" dirty="0"/>
              <a:t>die Größe des Flusses steuerbar, dargestellt durch (totale) Funktion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f: E ⟶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ℝ</a:t>
            </a:r>
            <a:endParaRPr lang="de-DE" sz="2400" dirty="0"/>
          </a:p>
        </p:txBody>
      </p:sp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6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Gegeben sei ein gerichteter </a:t>
            </a:r>
            <a:br>
              <a:rPr lang="de-DE" sz="2400" dirty="0" smtClean="0"/>
            </a:br>
            <a:r>
              <a:rPr lang="de-DE" sz="2400" dirty="0" smtClean="0"/>
              <a:t>gewichteter Graph</a:t>
            </a:r>
          </a:p>
          <a:p>
            <a:pPr lvl="1"/>
            <a:r>
              <a:rPr lang="de-DE" sz="2000" dirty="0" smtClean="0"/>
              <a:t>nicht-negative Gewichte</a:t>
            </a:r>
          </a:p>
          <a:p>
            <a:pPr lvl="1"/>
            <a:r>
              <a:rPr lang="de-DE" sz="2000" dirty="0" smtClean="0"/>
              <a:t>Gewichte repräsentieren Kapazität</a:t>
            </a:r>
            <a:br>
              <a:rPr lang="de-DE" sz="2000" dirty="0" smtClean="0"/>
            </a:br>
            <a:r>
              <a:rPr lang="de-DE" sz="2000" dirty="0" smtClean="0"/>
              <a:t>der Kanten (Funktion </a:t>
            </a:r>
            <a:r>
              <a:rPr lang="de-DE" sz="2000" dirty="0" smtClean="0">
                <a:solidFill>
                  <a:srgbClr val="3C8C93"/>
                </a:solidFill>
              </a:rPr>
              <a:t>c</a:t>
            </a:r>
            <a:r>
              <a:rPr lang="de-DE" sz="2000" dirty="0" smtClean="0"/>
              <a:t>)</a:t>
            </a:r>
          </a:p>
          <a:p>
            <a:r>
              <a:rPr lang="de-DE" sz="2400" dirty="0" smtClean="0"/>
              <a:t>2 ausgezeichnete Knoten </a:t>
            </a:r>
            <a:r>
              <a:rPr lang="de-DE" sz="2400" dirty="0" smtClean="0">
                <a:solidFill>
                  <a:srgbClr val="3C8C93"/>
                </a:solidFill>
              </a:rPr>
              <a:t>s, t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hat nur ausgehende Kanten</a:t>
            </a:r>
          </a:p>
          <a:p>
            <a:pPr lvl="1"/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dirty="0" smtClean="0"/>
              <a:t> hat nur eingehende Kanten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Finde die maximale Anzahl von Einheiten , die von der Quelle  zu der Senke  in diesem Graphen fließen kann</a:t>
            </a:r>
            <a:br>
              <a:rPr lang="de-DE" sz="2400" dirty="0" smtClean="0"/>
            </a:br>
            <a:r>
              <a:rPr lang="de-DE" sz="2400" dirty="0" smtClean="0"/>
              <a:t>(dargestellt durch Funktion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: E ⟶ </a:t>
            </a:r>
            <a:r>
              <a:rPr lang="de-DE" sz="2400" dirty="0" err="1" smtClean="0">
                <a:solidFill>
                  <a:srgbClr val="3C8C93"/>
                </a:solidFill>
              </a:rPr>
              <a:t>ℝ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5" name="Oval 3"/>
          <p:cNvSpPr/>
          <p:nvPr/>
        </p:nvSpPr>
        <p:spPr>
          <a:xfrm>
            <a:off x="62784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26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2784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26288" y="14973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26288" y="35547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488288" y="256416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35688" y="17259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45088" y="1964085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783188" y="3059460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35688" y="3783360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16813" y="3021360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078713" y="1925985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782395" y="2753866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154789" y="275466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364213" y="2192685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31582" y="2753866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5946730" y="4293096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964288" y="14211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760963" y="18894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08751" y="23355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26088" y="2422873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07088" y="2487960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964288" y="3718273"/>
            <a:ext cx="402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18351" y="2487960"/>
            <a:ext cx="2899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259688" y="1813273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275563" y="3249960"/>
            <a:ext cx="300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684763" y="3310285"/>
            <a:ext cx="3951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Problem des maximalen Flusses in Netzwerken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196429"/>
            <a:ext cx="8229600" cy="4968875"/>
          </a:xfrm>
        </p:spPr>
        <p:txBody>
          <a:bodyPr/>
          <a:lstStyle/>
          <a:p>
            <a:r>
              <a:rPr lang="de-DE" sz="2400" dirty="0" smtClean="0"/>
              <a:t>Jede Kante könnte ein Wasserrohr darstellen</a:t>
            </a:r>
          </a:p>
          <a:p>
            <a:pPr lvl="1"/>
            <a:r>
              <a:rPr lang="de-DE" sz="2000" dirty="0" smtClean="0"/>
              <a:t>Von einer Quelle  fließt Wasser zu</a:t>
            </a:r>
            <a:br>
              <a:rPr lang="de-DE" sz="2000" dirty="0" smtClean="0"/>
            </a:br>
            <a:r>
              <a:rPr lang="de-DE" sz="2000" dirty="0" smtClean="0"/>
              <a:t>einer Senke  </a:t>
            </a:r>
          </a:p>
          <a:p>
            <a:pPr lvl="1"/>
            <a:r>
              <a:rPr lang="de-DE" sz="2000" dirty="0" smtClean="0"/>
              <a:t>Jedes Wasserrohr kann eine maximale</a:t>
            </a:r>
            <a:br>
              <a:rPr lang="de-DE" sz="2000" dirty="0" smtClean="0"/>
            </a:br>
            <a:r>
              <a:rPr lang="de-DE" sz="2000" dirty="0" smtClean="0"/>
              <a:t>Anzahl von Litern Wasser pro Sekunde</a:t>
            </a:r>
            <a:br>
              <a:rPr lang="de-DE" sz="2000" dirty="0" smtClean="0"/>
            </a:br>
            <a:r>
              <a:rPr lang="de-DE" sz="2000" dirty="0" smtClean="0"/>
              <a:t>transportieren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Wie viel Wasser pro Sekunde kann nun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 smtClean="0"/>
              <a:t> zu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 maximal fließen?</a:t>
            </a:r>
          </a:p>
        </p:txBody>
      </p:sp>
      <p:sp>
        <p:nvSpPr>
          <p:cNvPr id="5" name="Oval 3"/>
          <p:cNvSpPr/>
          <p:nvPr/>
        </p:nvSpPr>
        <p:spPr>
          <a:xfrm>
            <a:off x="63246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6388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7772400" y="18993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9"/>
          <p:cNvSpPr/>
          <p:nvPr/>
        </p:nvSpPr>
        <p:spPr>
          <a:xfrm>
            <a:off x="7772400" y="39567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10"/>
          <p:cNvSpPr/>
          <p:nvPr/>
        </p:nvSpPr>
        <p:spPr>
          <a:xfrm>
            <a:off x="8534400" y="2966119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12"/>
          <p:cNvCxnSpPr>
            <a:stCxn id="5" idx="6"/>
            <a:endCxn id="8" idx="2"/>
          </p:cNvCxnSpPr>
          <p:nvPr/>
        </p:nvCxnSpPr>
        <p:spPr>
          <a:xfrm>
            <a:off x="6781800" y="21279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4"/>
          <p:cNvCxnSpPr>
            <a:stCxn id="6" idx="0"/>
            <a:endCxn id="5" idx="3"/>
          </p:cNvCxnSpPr>
          <p:nvPr/>
        </p:nvCxnSpPr>
        <p:spPr>
          <a:xfrm rot="5400000" flipH="1" flipV="1">
            <a:off x="5791200" y="2366044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6"/>
          <p:cNvCxnSpPr>
            <a:stCxn id="6" idx="4"/>
            <a:endCxn id="7" idx="1"/>
          </p:cNvCxnSpPr>
          <p:nvPr/>
        </p:nvCxnSpPr>
        <p:spPr>
          <a:xfrm rot="16200000" flipH="1">
            <a:off x="5829300" y="3461419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8"/>
          <p:cNvCxnSpPr>
            <a:stCxn id="7" idx="6"/>
            <a:endCxn id="9" idx="2"/>
          </p:cNvCxnSpPr>
          <p:nvPr/>
        </p:nvCxnSpPr>
        <p:spPr>
          <a:xfrm>
            <a:off x="6781800" y="4185319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20"/>
          <p:cNvCxnSpPr>
            <a:stCxn id="9" idx="7"/>
            <a:endCxn id="10" idx="4"/>
          </p:cNvCxnSpPr>
          <p:nvPr/>
        </p:nvCxnSpPr>
        <p:spPr>
          <a:xfrm rot="5400000" flipH="1" flipV="1">
            <a:off x="8162925" y="3423319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23"/>
          <p:cNvCxnSpPr>
            <a:stCxn id="8" idx="5"/>
            <a:endCxn id="10" idx="0"/>
          </p:cNvCxnSpPr>
          <p:nvPr/>
        </p:nvCxnSpPr>
        <p:spPr>
          <a:xfrm rot="16200000" flipH="1">
            <a:off x="8124825" y="2327944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25"/>
          <p:cNvCxnSpPr/>
          <p:nvPr/>
        </p:nvCxnSpPr>
        <p:spPr>
          <a:xfrm rot="5400000" flipH="1" flipV="1">
            <a:off x="5828507" y="3155825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27"/>
          <p:cNvCxnSpPr>
            <a:stCxn id="9" idx="0"/>
            <a:endCxn id="8" idx="4"/>
          </p:cNvCxnSpPr>
          <p:nvPr/>
        </p:nvCxnSpPr>
        <p:spPr>
          <a:xfrm rot="5400000" flipH="1" flipV="1">
            <a:off x="7200901" y="3156619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32"/>
          <p:cNvCxnSpPr>
            <a:stCxn id="8" idx="3"/>
            <a:endCxn id="7" idx="7"/>
          </p:cNvCxnSpPr>
          <p:nvPr/>
        </p:nvCxnSpPr>
        <p:spPr>
          <a:xfrm rot="5400000">
            <a:off x="6410325" y="2594644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36"/>
          <p:cNvCxnSpPr/>
          <p:nvPr/>
        </p:nvCxnSpPr>
        <p:spPr>
          <a:xfrm rot="5400000" flipH="1" flipV="1">
            <a:off x="5677694" y="3155825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6090746" y="4581128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Jede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Zahl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steht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für</a:t>
            </a:r>
            <a:r>
              <a:rPr lang="en-US" altLang="de-DE" sz="1800" dirty="0" smtClean="0">
                <a:latin typeface="+mn-lt"/>
              </a:rPr>
              <a:t> die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800" dirty="0" err="1" smtClean="0">
                <a:latin typeface="+mn-lt"/>
              </a:rPr>
              <a:t>Kapazität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dieser</a:t>
            </a:r>
            <a:r>
              <a:rPr lang="en-US" altLang="de-DE" sz="1800" dirty="0" smtClean="0">
                <a:latin typeface="+mn-lt"/>
              </a:rPr>
              <a:t> </a:t>
            </a:r>
            <a:r>
              <a:rPr lang="en-US" altLang="de-DE" sz="1800" dirty="0" err="1" smtClean="0">
                <a:latin typeface="+mn-lt"/>
              </a:rPr>
              <a:t>Kante</a:t>
            </a:r>
            <a:endParaRPr lang="en-US" altLang="de-DE" sz="1800" dirty="0" smtClean="0">
              <a:latin typeface="+mn-lt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7010400" y="18231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</a:t>
            </a:r>
          </a:p>
        </p:txBody>
      </p:sp>
      <p:sp>
        <p:nvSpPr>
          <p:cNvPr id="24" name="TextBox 40"/>
          <p:cNvSpPr txBox="1">
            <a:spLocks noChangeArrowheads="1"/>
          </p:cNvSpPr>
          <p:nvPr/>
        </p:nvSpPr>
        <p:spPr bwMode="auto">
          <a:xfrm>
            <a:off x="5807075" y="22914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16</a:t>
            </a:r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7154863" y="27375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9</a:t>
            </a:r>
          </a:p>
        </p:txBody>
      </p:sp>
      <p:sp>
        <p:nvSpPr>
          <p:cNvPr id="26" name="TextBox 42"/>
          <p:cNvSpPr txBox="1">
            <a:spLocks noChangeArrowheads="1"/>
          </p:cNvSpPr>
          <p:nvPr/>
        </p:nvSpPr>
        <p:spPr bwMode="auto">
          <a:xfrm>
            <a:off x="6172200" y="2824832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27" name="TextBox 43"/>
          <p:cNvSpPr txBox="1">
            <a:spLocks noChangeArrowheads="1"/>
          </p:cNvSpPr>
          <p:nvPr/>
        </p:nvSpPr>
        <p:spPr bwMode="auto">
          <a:xfrm>
            <a:off x="6553200" y="2889919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10</a:t>
            </a:r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7010400" y="4120232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14</a:t>
            </a:r>
          </a:p>
        </p:txBody>
      </p:sp>
      <p:sp>
        <p:nvSpPr>
          <p:cNvPr id="29" name="TextBox 45"/>
          <p:cNvSpPr txBox="1">
            <a:spLocks noChangeArrowheads="1"/>
          </p:cNvSpPr>
          <p:nvPr/>
        </p:nvSpPr>
        <p:spPr bwMode="auto">
          <a:xfrm>
            <a:off x="7764463" y="2889919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</a:t>
            </a:r>
          </a:p>
        </p:txBody>
      </p:sp>
      <p:sp>
        <p:nvSpPr>
          <p:cNvPr id="30" name="TextBox 46"/>
          <p:cNvSpPr txBox="1">
            <a:spLocks noChangeArrowheads="1"/>
          </p:cNvSpPr>
          <p:nvPr/>
        </p:nvSpPr>
        <p:spPr bwMode="auto">
          <a:xfrm>
            <a:off x="8305800" y="2215232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20</a:t>
            </a:r>
          </a:p>
        </p:txBody>
      </p:sp>
      <p:sp>
        <p:nvSpPr>
          <p:cNvPr id="31" name="TextBox 47"/>
          <p:cNvSpPr txBox="1">
            <a:spLocks noChangeArrowheads="1"/>
          </p:cNvSpPr>
          <p:nvPr/>
        </p:nvSpPr>
        <p:spPr bwMode="auto">
          <a:xfrm>
            <a:off x="8321675" y="3651919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</a:t>
            </a:r>
          </a:p>
        </p:txBody>
      </p:sp>
      <p:sp>
        <p:nvSpPr>
          <p:cNvPr id="32" name="TextBox 57"/>
          <p:cNvSpPr txBox="1">
            <a:spLocks noChangeArrowheads="1"/>
          </p:cNvSpPr>
          <p:nvPr/>
        </p:nvSpPr>
        <p:spPr bwMode="auto">
          <a:xfrm>
            <a:off x="5730875" y="37122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13</a:t>
            </a:r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5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3854"/>
            <a:ext cx="8315325" cy="3525466"/>
          </a:xfrm>
        </p:spPr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Der Fluss des Netzwerkes ist definiert als der Fluss von der Quelle </a:t>
            </a:r>
            <a:r>
              <a:rPr lang="de-DE" sz="2400" dirty="0" smtClean="0">
                <a:solidFill>
                  <a:srgbClr val="3C8C93"/>
                </a:solidFill>
              </a:rPr>
              <a:t>s</a:t>
            </a:r>
            <a:r>
              <a:rPr lang="de-DE" sz="2400" dirty="0" smtClean="0"/>
              <a:t> (oder in die Senke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Im Beispiel oben ist der Netzwerkfluss 23</a:t>
            </a:r>
          </a:p>
        </p:txBody>
      </p:sp>
      <p:sp>
        <p:nvSpPr>
          <p:cNvPr id="5" name="Oval 3"/>
          <p:cNvSpPr/>
          <p:nvPr/>
        </p:nvSpPr>
        <p:spPr>
          <a:xfrm>
            <a:off x="16561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9703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6561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03905" y="12009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03905" y="32583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865905" y="22677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13305" y="14295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22705" y="1667669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160805" y="276304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13305" y="3486944"/>
            <a:ext cx="9906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494430" y="272494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456330" y="1629569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160012" y="2457450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32406" y="24582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41830" y="1896269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09199" y="2457450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796974" y="4005064"/>
            <a:ext cx="34130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die 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Kapazitäten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jeder Kante im Graph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))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2341905" y="11247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1138580" y="15930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486368" y="20391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503705" y="2126457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1884705" y="21915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2341905" y="3421857"/>
            <a:ext cx="4026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3095968" y="2191544"/>
            <a:ext cx="289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30" name="TextBox 28"/>
          <p:cNvSpPr txBox="1">
            <a:spLocks noChangeArrowheads="1"/>
          </p:cNvSpPr>
          <p:nvPr/>
        </p:nvSpPr>
        <p:spPr bwMode="auto">
          <a:xfrm>
            <a:off x="3637305" y="1516857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31" name="TextBox 29"/>
          <p:cNvSpPr txBox="1">
            <a:spLocks noChangeArrowheads="1"/>
          </p:cNvSpPr>
          <p:nvPr/>
        </p:nvSpPr>
        <p:spPr bwMode="auto">
          <a:xfrm>
            <a:off x="3653180" y="2953544"/>
            <a:ext cx="300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080391" y="4005064"/>
            <a:ext cx="31640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Dieser Graph enthält zusätzlich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den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Graphen</a:t>
            </a:r>
            <a:br>
              <a:rPr lang="de-DE" altLang="de-DE" sz="1800" dirty="0" smtClean="0">
                <a:solidFill>
                  <a:prstClr val="black"/>
                </a:solidFill>
                <a:latin typeface="+mn-lt"/>
              </a:rPr>
            </a:b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(Beschriftung f(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)/c(</a:t>
            </a:r>
            <a:r>
              <a:rPr lang="de-DE" altLang="de-DE" sz="1800" dirty="0" err="1" smtClean="0">
                <a:solidFill>
                  <a:prstClr val="black"/>
                </a:solidFill>
                <a:latin typeface="+mn-lt"/>
              </a:rPr>
              <a:t>e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33" name="TextBox 57"/>
          <p:cNvSpPr txBox="1">
            <a:spLocks noChangeArrowheads="1"/>
          </p:cNvSpPr>
          <p:nvPr/>
        </p:nvSpPr>
        <p:spPr bwMode="auto">
          <a:xfrm>
            <a:off x="1062380" y="2877344"/>
            <a:ext cx="395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4" name="Oval 59"/>
          <p:cNvSpPr/>
          <p:nvPr/>
        </p:nvSpPr>
        <p:spPr>
          <a:xfrm>
            <a:off x="59233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2375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59233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371105" y="13168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371105" y="33742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133105" y="238363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380505" y="15454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389905" y="1783557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428005" y="2878932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380505" y="3602832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761630" y="2840832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723530" y="1745457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427212" y="2573338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6799606" y="2572544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009030" y="2012157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276399" y="2573338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532905" y="124063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161305" y="1708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685305" y="196770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647080" y="227250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151905" y="230743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609105" y="357425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7920380" y="310594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06005" y="2420144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7904505" y="16581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161305" y="310594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6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6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ausdrücklicher Erlaubnis des Autors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</a:t>
            </a:r>
            <a:r>
              <a:rPr lang="de-DE" sz="2000" dirty="0"/>
              <a:t>Kapitel </a:t>
            </a:r>
            <a:r>
              <a:rPr lang="de-DE" sz="2000" dirty="0" smtClean="0"/>
              <a:t>7,8,9)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CDC5-94FF-A147-8403-E1AD7805A896}" type="slidenum">
              <a:rPr lang="de-DE"/>
              <a:pPr/>
              <a:t>20</a:t>
            </a:fld>
            <a:endParaRPr lang="de-DE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4: </a:t>
            </a:r>
            <a:r>
              <a:rPr lang="de-DE" dirty="0" err="1">
                <a:solidFill>
                  <a:schemeClr val="accent2"/>
                </a:solidFill>
              </a:rPr>
              <a:t>Adjazenzmatrix</a:t>
            </a: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sz="2400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{0,1} </a:t>
            </a:r>
            <a:r>
              <a:rPr lang="de-DE" dirty="0"/>
              <a:t>(bzw. Zeiger </a:t>
            </a:r>
            <a:r>
              <a:rPr lang="de-DE" dirty="0" smtClean="0"/>
              <a:t>auf ein 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 ∈ E</a:t>
            </a:r>
            <a:r>
              <a:rPr lang="de-DE" dirty="0" smtClean="0"/>
              <a:t>)</a:t>
            </a:r>
            <a:endParaRPr lang="de-DE" dirty="0"/>
          </a:p>
          <a:p>
            <a:r>
              <a:rPr lang="de-DE" dirty="0">
                <a:solidFill>
                  <a:schemeClr val="hlink"/>
                </a:solidFill>
              </a:rPr>
              <a:t>A[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>
                <a:solidFill>
                  <a:schemeClr val="hlink"/>
                </a:solidFill>
              </a:rPr>
              <a:t>]=1</a:t>
            </a:r>
            <a:r>
              <a:rPr lang="de-DE" dirty="0"/>
              <a:t> genau dann, wenn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i,j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306180" name="Oval 4"/>
          <p:cNvSpPr>
            <a:spLocks noChangeArrowheads="1"/>
          </p:cNvSpPr>
          <p:nvPr/>
        </p:nvSpPr>
        <p:spPr bwMode="auto">
          <a:xfrm>
            <a:off x="1258888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6181" name="Oval 5"/>
          <p:cNvSpPr>
            <a:spLocks noChangeArrowheads="1"/>
          </p:cNvSpPr>
          <p:nvPr/>
        </p:nvSpPr>
        <p:spPr bwMode="auto">
          <a:xfrm>
            <a:off x="2627313" y="242076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1258888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6183" name="Oval 7"/>
          <p:cNvSpPr>
            <a:spLocks noChangeArrowheads="1"/>
          </p:cNvSpPr>
          <p:nvPr/>
        </p:nvSpPr>
        <p:spPr bwMode="auto">
          <a:xfrm>
            <a:off x="2627313" y="357170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>
            <a:off x="1690688" y="2636664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2843213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H="1">
            <a:off x="1692275" y="3789189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 flipH="1" flipV="1">
            <a:off x="1474788" y="2852564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1619250" y="2779539"/>
            <a:ext cx="1081088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619250" y="2779539"/>
            <a:ext cx="10080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635375" y="3141489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5580063" y="22048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580063" y="2708102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5580063" y="3212927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5580063" y="3716164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5435600" y="2204864"/>
            <a:ext cx="1944688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4767263" y="2871614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</p:spTree>
    <p:extLst>
      <p:ext uri="{BB962C8B-B14F-4D97-AF65-F5344CB8AC3E}">
        <p14:creationId xmlns:p14="http://schemas.microsoft.com/office/powerpoint/2010/main" val="31461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810253" y="4054897"/>
            <a:ext cx="2671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 smtClean="0">
                <a:solidFill>
                  <a:schemeClr val="accent2"/>
                </a:solidFill>
                <a:latin typeface="+mn-lt"/>
              </a:rPr>
              <a:t>Kapazität 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im Graph</a:t>
            </a:r>
          </a:p>
        </p:txBody>
      </p:sp>
      <p:sp>
        <p:nvSpPr>
          <p:cNvPr id="34" name="Oval 59"/>
          <p:cNvSpPr/>
          <p:nvPr/>
        </p:nvSpPr>
        <p:spPr>
          <a:xfrm>
            <a:off x="61260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402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260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73888" y="1416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73888" y="34743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35888" y="24837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6"/>
            <a:endCxn id="37" idx="2"/>
          </p:cNvCxnSpPr>
          <p:nvPr/>
        </p:nvCxnSpPr>
        <p:spPr>
          <a:xfrm>
            <a:off x="6583288" y="16455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0"/>
            <a:endCxn id="34" idx="3"/>
          </p:cNvCxnSpPr>
          <p:nvPr/>
        </p:nvCxnSpPr>
        <p:spPr>
          <a:xfrm rot="5400000" flipH="1" flipV="1">
            <a:off x="5592688" y="1883693"/>
            <a:ext cx="6762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4"/>
            <a:endCxn id="36" idx="1"/>
          </p:cNvCxnSpPr>
          <p:nvPr/>
        </p:nvCxnSpPr>
        <p:spPr>
          <a:xfrm rot="16200000" flipH="1">
            <a:off x="5630788" y="2979068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6"/>
            <a:endCxn id="38" idx="2"/>
          </p:cNvCxnSpPr>
          <p:nvPr/>
        </p:nvCxnSpPr>
        <p:spPr>
          <a:xfrm>
            <a:off x="6583288" y="3702968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64413" y="2940968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5"/>
            <a:endCxn id="39" idx="0"/>
          </p:cNvCxnSpPr>
          <p:nvPr/>
        </p:nvCxnSpPr>
        <p:spPr>
          <a:xfrm rot="16200000" flipH="1">
            <a:off x="7926313" y="1845593"/>
            <a:ext cx="6762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29995" y="2673474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0"/>
            <a:endCxn id="37" idx="4"/>
          </p:cNvCxnSpPr>
          <p:nvPr/>
        </p:nvCxnSpPr>
        <p:spPr>
          <a:xfrm rot="5400000" flipH="1" flipV="1">
            <a:off x="7002389" y="2672680"/>
            <a:ext cx="1600200" cy="31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211813" y="2112293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79182" y="2673474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35688" y="134076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364088" y="1809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12/16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88088" y="206784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49863" y="23726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54688" y="240756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0/10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811888" y="367439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23163" y="320608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4/4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408788" y="252028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7/7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07288" y="17582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19/20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364088" y="320608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000000"/>
                </a:solidFill>
                <a:latin typeface="+mn-lt"/>
              </a:rPr>
              <a:t>11/13</a:t>
            </a:r>
          </a:p>
        </p:txBody>
      </p:sp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395536" y="1268760"/>
            <a:ext cx="4834879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Flusserhaltung: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Mit Ausnahmen der Quelle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</a:t>
            </a:r>
            <a:r>
              <a:rPr lang="de-DE" sz="2000" dirty="0"/>
              <a:t>und </a:t>
            </a:r>
            <a:r>
              <a:rPr lang="de-DE" sz="2000" dirty="0" smtClean="0"/>
              <a:t>Senke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dirty="0" smtClean="0"/>
              <a:t> </a:t>
            </a:r>
            <a:r>
              <a:rPr lang="de-DE" sz="2000" dirty="0"/>
              <a:t>ist der Fluss, der in einen Knoten </a:t>
            </a:r>
            <a:r>
              <a:rPr lang="de-DE" sz="2000" dirty="0" smtClean="0"/>
              <a:t>hineinfließt, </a:t>
            </a:r>
            <a:r>
              <a:rPr lang="de-DE" sz="2000" dirty="0"/>
              <a:t>genauso groß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wie </a:t>
            </a:r>
            <a:r>
              <a:rPr lang="de-DE" sz="2000" dirty="0"/>
              <a:t>der Fluss, der aus </a:t>
            </a:r>
            <a:r>
              <a:rPr lang="de-DE" sz="2000" dirty="0" smtClean="0"/>
              <a:t>diesem </a:t>
            </a:r>
            <a:r>
              <a:rPr lang="de-DE" sz="2000" dirty="0"/>
              <a:t>Knoten herausfließt </a:t>
            </a:r>
          </a:p>
          <a:p>
            <a:pPr>
              <a:spcBef>
                <a:spcPts val="0"/>
              </a:spcBef>
            </a:pPr>
            <a:endParaRPr lang="de-DE" sz="2400" dirty="0" smtClean="0"/>
          </a:p>
          <a:p>
            <a:pPr>
              <a:spcBef>
                <a:spcPts val="0"/>
              </a:spcBef>
            </a:pPr>
            <a:r>
              <a:rPr lang="de-DE" sz="2400" dirty="0" smtClean="0"/>
              <a:t>Beachtung </a:t>
            </a:r>
            <a:r>
              <a:rPr lang="de-DE" sz="2400" dirty="0"/>
              <a:t>maximaler Kapazitäten: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Jeder Fluss in einer Kante muss kleiner oder gleich der Kapazität dieser Kante </a:t>
            </a:r>
            <a:r>
              <a:rPr lang="de-DE" sz="2000" dirty="0" smtClean="0"/>
              <a:t>sein</a:t>
            </a:r>
            <a:endParaRPr lang="de-DE" sz="2000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5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nhaltsplatzhalter 2"/>
          <p:cNvSpPr>
            <a:spLocks noGrp="1"/>
          </p:cNvSpPr>
          <p:nvPr>
            <p:ph idx="1"/>
          </p:nvPr>
        </p:nvSpPr>
        <p:spPr>
          <a:xfrm>
            <a:off x="179512" y="1219216"/>
            <a:ext cx="8686800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 smtClean="0"/>
              <a:t>Restkapazität einer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Unbenutzte Kapazität jeder Kante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Zu Beginn ist der Fluss 0 und damit ist </a:t>
            </a:r>
            <a:br>
              <a:rPr lang="de-DE" sz="2000" dirty="0" smtClean="0"/>
            </a:br>
            <a:r>
              <a:rPr lang="de-DE" sz="2000" dirty="0" smtClean="0"/>
              <a:t>die Restkapazität genau so groß wie </a:t>
            </a:r>
            <a:br>
              <a:rPr lang="de-DE" sz="2000" dirty="0" smtClean="0"/>
            </a:br>
            <a:r>
              <a:rPr lang="de-DE" sz="2000" dirty="0" smtClean="0"/>
              <a:t>die Kapazität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Existiert ein Fluss, so kann der Fluss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auch wieder reduziert werden, dies ist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wie eine Restkapazität in die </a:t>
            </a:r>
            <a:br>
              <a:rPr lang="de-DE" sz="2000" dirty="0" smtClean="0">
                <a:solidFill>
                  <a:srgbClr val="C00000"/>
                </a:solidFill>
              </a:rPr>
            </a:br>
            <a:r>
              <a:rPr lang="de-DE" sz="2000" dirty="0" smtClean="0">
                <a:solidFill>
                  <a:srgbClr val="C00000"/>
                </a:solidFill>
              </a:rPr>
              <a:t>entgegengesetzte Richtung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Restkapazität eines Pfades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Minimale Restkapazität aller Kanten </a:t>
            </a:r>
            <a:br>
              <a:rPr lang="de-DE" sz="2000" dirty="0" smtClean="0"/>
            </a:br>
            <a:r>
              <a:rPr lang="de-DE" sz="2000" dirty="0" smtClean="0"/>
              <a:t>entlang des Pfades</a:t>
            </a:r>
          </a:p>
          <a:p>
            <a:pPr>
              <a:spcBef>
                <a:spcPts val="0"/>
              </a:spcBef>
            </a:pPr>
            <a:r>
              <a:rPr lang="de-DE" sz="2400" dirty="0" smtClean="0"/>
              <a:t>Flusserhöhender Pfad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Pfad von der Quelle zur Senke mit Restkapazität größer als 0</a:t>
            </a:r>
          </a:p>
          <a:p>
            <a:pPr lvl="1">
              <a:spcBef>
                <a:spcPts val="0"/>
              </a:spcBef>
            </a:pPr>
            <a:r>
              <a:rPr lang="de-DE" sz="2000" dirty="0" smtClean="0">
                <a:solidFill>
                  <a:srgbClr val="C00000"/>
                </a:solidFill>
              </a:rPr>
              <a:t>Kann auch „Restkapazitäten in die entgegengesetzte Richtung“ beinhalten</a:t>
            </a:r>
            <a:endParaRPr lang="de-DE" sz="2000" dirty="0">
              <a:solidFill>
                <a:srgbClr val="C00000"/>
              </a:solidFill>
            </a:endParaRPr>
          </a:p>
        </p:txBody>
      </p:sp>
      <p:sp>
        <p:nvSpPr>
          <p:cNvPr id="72" name="Textfeld 71"/>
          <p:cNvSpPr txBox="1"/>
          <p:nvPr/>
        </p:nvSpPr>
        <p:spPr>
          <a:xfrm rot="3734638">
            <a:off x="5586661" y="3095991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6686615" y="1543775"/>
            <a:ext cx="590520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7" name="Textfeld 86"/>
          <p:cNvSpPr txBox="1"/>
          <p:nvPr/>
        </p:nvSpPr>
        <p:spPr>
          <a:xfrm rot="3596847">
            <a:off x="7757799" y="2096003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19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6716311" y="3510300"/>
            <a:ext cx="63401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11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5" name="Textfeld 104"/>
          <p:cNvSpPr txBox="1"/>
          <p:nvPr/>
        </p:nvSpPr>
        <p:spPr>
          <a:xfrm rot="18901769">
            <a:off x="7843626" y="2836101"/>
            <a:ext cx="543739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4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Textfeld 73"/>
          <p:cNvSpPr txBox="1"/>
          <p:nvPr/>
        </p:nvSpPr>
        <p:spPr>
          <a:xfrm rot="18280189">
            <a:off x="5583319" y="1984434"/>
            <a:ext cx="72327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   R‘:12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Netzwerkfluss</a:t>
            </a:r>
            <a:endParaRPr lang="de-DE" dirty="0"/>
          </a:p>
        </p:txBody>
      </p:sp>
      <p:sp>
        <p:nvSpPr>
          <p:cNvPr id="32" name="TextBox 47"/>
          <p:cNvSpPr txBox="1">
            <a:spLocks noChangeArrowheads="1"/>
          </p:cNvSpPr>
          <p:nvPr/>
        </p:nvSpPr>
        <p:spPr bwMode="auto">
          <a:xfrm>
            <a:off x="5345086" y="4221088"/>
            <a:ext cx="3331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/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im Graph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00B050"/>
                </a:solidFill>
                <a:latin typeface="+mn-lt"/>
              </a:rPr>
              <a:t>Restkapazität R: 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Kapazität</a:t>
            </a:r>
            <a:r>
              <a:rPr lang="de-DE" altLang="de-DE" sz="1800" dirty="0" smtClean="0">
                <a:solidFill>
                  <a:prstClr val="black"/>
                </a:solidFill>
                <a:latin typeface="+mn-lt"/>
              </a:rPr>
              <a:t> – </a:t>
            </a:r>
            <a:r>
              <a:rPr lang="de-DE" altLang="de-DE" sz="1800" dirty="0" smtClean="0">
                <a:solidFill>
                  <a:srgbClr val="7030A0"/>
                </a:solidFill>
                <a:latin typeface="+mn-lt"/>
              </a:rPr>
              <a:t>Fluss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Restkapazität R‘ in die entgegen-</a:t>
            </a:r>
            <a:br>
              <a:rPr lang="de-DE" altLang="de-DE" sz="1800" dirty="0" smtClean="0">
                <a:solidFill>
                  <a:srgbClr val="C00000"/>
                </a:solidFill>
                <a:latin typeface="+mn-lt"/>
              </a:rPr>
            </a:br>
            <a:r>
              <a:rPr lang="de-DE" altLang="de-DE" sz="1800" dirty="0" smtClean="0">
                <a:solidFill>
                  <a:srgbClr val="C00000"/>
                </a:solidFill>
                <a:latin typeface="+mn-lt"/>
              </a:rPr>
              <a:t>gesetzte Richtung:</a:t>
            </a:r>
            <a:r>
              <a:rPr lang="de-DE" altLang="de-DE" sz="18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altLang="de-DE" sz="1800" dirty="0">
                <a:solidFill>
                  <a:srgbClr val="7030A0"/>
                </a:solidFill>
                <a:latin typeface="+mn-lt"/>
              </a:rPr>
              <a:t>Fluss</a:t>
            </a:r>
            <a:endParaRPr lang="de-DE" altLang="de-DE" sz="180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Oval 59"/>
          <p:cNvSpPr/>
          <p:nvPr/>
        </p:nvSpPr>
        <p:spPr>
          <a:xfrm>
            <a:off x="61067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5" name="Oval 60"/>
          <p:cNvSpPr/>
          <p:nvPr/>
        </p:nvSpPr>
        <p:spPr>
          <a:xfrm>
            <a:off x="54209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6" name="Oval 61"/>
          <p:cNvSpPr/>
          <p:nvPr/>
        </p:nvSpPr>
        <p:spPr>
          <a:xfrm>
            <a:off x="61067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7" name="Oval 62"/>
          <p:cNvSpPr/>
          <p:nvPr/>
        </p:nvSpPr>
        <p:spPr>
          <a:xfrm>
            <a:off x="7554511" y="13764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8" name="Oval 63"/>
          <p:cNvSpPr/>
          <p:nvPr/>
        </p:nvSpPr>
        <p:spPr>
          <a:xfrm>
            <a:off x="7554511" y="34338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9" name="Oval 64"/>
          <p:cNvSpPr/>
          <p:nvPr/>
        </p:nvSpPr>
        <p:spPr>
          <a:xfrm>
            <a:off x="8316511" y="2443227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40" name="Straight Arrow Connector 65"/>
          <p:cNvCxnSpPr>
            <a:stCxn id="34" idx="7"/>
            <a:endCxn id="37" idx="1"/>
          </p:cNvCxnSpPr>
          <p:nvPr/>
        </p:nvCxnSpPr>
        <p:spPr>
          <a:xfrm>
            <a:off x="6496956" y="14433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66"/>
          <p:cNvCxnSpPr>
            <a:stCxn id="35" idx="1"/>
            <a:endCxn id="34" idx="1"/>
          </p:cNvCxnSpPr>
          <p:nvPr/>
        </p:nvCxnSpPr>
        <p:spPr>
          <a:xfrm flipV="1">
            <a:off x="5487866" y="1443382"/>
            <a:ext cx="685800" cy="10668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67"/>
          <p:cNvCxnSpPr>
            <a:stCxn id="35" idx="3"/>
            <a:endCxn id="36" idx="3"/>
          </p:cNvCxnSpPr>
          <p:nvPr/>
        </p:nvCxnSpPr>
        <p:spPr>
          <a:xfrm>
            <a:off x="5487866" y="2833472"/>
            <a:ext cx="685800" cy="9906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68"/>
          <p:cNvCxnSpPr>
            <a:stCxn id="36" idx="5"/>
            <a:endCxn id="38" idx="3"/>
          </p:cNvCxnSpPr>
          <p:nvPr/>
        </p:nvCxnSpPr>
        <p:spPr>
          <a:xfrm>
            <a:off x="6496956" y="38240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69"/>
          <p:cNvCxnSpPr>
            <a:stCxn id="38" idx="7"/>
            <a:endCxn id="39" idx="4"/>
          </p:cNvCxnSpPr>
          <p:nvPr/>
        </p:nvCxnSpPr>
        <p:spPr>
          <a:xfrm rot="5400000" flipH="1" flipV="1">
            <a:off x="7945036" y="2900427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70"/>
          <p:cNvCxnSpPr>
            <a:stCxn id="37" idx="6"/>
            <a:endCxn id="39" idx="0"/>
          </p:cNvCxnSpPr>
          <p:nvPr/>
        </p:nvCxnSpPr>
        <p:spPr>
          <a:xfrm>
            <a:off x="8011711" y="1605027"/>
            <a:ext cx="533400" cy="83820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71"/>
          <p:cNvCxnSpPr/>
          <p:nvPr/>
        </p:nvCxnSpPr>
        <p:spPr>
          <a:xfrm rot="5400000" flipH="1" flipV="1">
            <a:off x="5610618" y="2632933"/>
            <a:ext cx="1600200" cy="1587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72"/>
          <p:cNvCxnSpPr>
            <a:stCxn id="38" idx="1"/>
            <a:endCxn id="37" idx="3"/>
          </p:cNvCxnSpPr>
          <p:nvPr/>
        </p:nvCxnSpPr>
        <p:spPr>
          <a:xfrm flipV="1">
            <a:off x="7621466" y="1766672"/>
            <a:ext cx="0" cy="173411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8" name="Straight Arrow Connector 73"/>
          <p:cNvCxnSpPr>
            <a:stCxn id="37" idx="3"/>
            <a:endCxn id="36" idx="7"/>
          </p:cNvCxnSpPr>
          <p:nvPr/>
        </p:nvCxnSpPr>
        <p:spPr>
          <a:xfrm rot="5400000">
            <a:off x="6192436" y="2071752"/>
            <a:ext cx="1733550" cy="112395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74"/>
          <p:cNvCxnSpPr/>
          <p:nvPr/>
        </p:nvCxnSpPr>
        <p:spPr>
          <a:xfrm rot="5400000" flipH="1" flipV="1">
            <a:off x="5459805" y="2632933"/>
            <a:ext cx="1600200" cy="1588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6716311" y="1155939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12</a:t>
            </a:r>
          </a:p>
        </p:txBody>
      </p:sp>
      <p:sp>
        <p:nvSpPr>
          <p:cNvPr id="52" name="TextBox 21"/>
          <p:cNvSpPr txBox="1">
            <a:spLocks noChangeArrowheads="1"/>
          </p:cNvSpPr>
          <p:nvPr/>
        </p:nvSpPr>
        <p:spPr bwMode="auto">
          <a:xfrm>
            <a:off x="5245566" y="169653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12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16</a:t>
            </a:r>
          </a:p>
        </p:txBody>
      </p:sp>
      <p:sp>
        <p:nvSpPr>
          <p:cNvPr id="53" name="TextBox 22"/>
          <p:cNvSpPr txBox="1">
            <a:spLocks noChangeArrowheads="1"/>
          </p:cNvSpPr>
          <p:nvPr/>
        </p:nvSpPr>
        <p:spPr bwMode="auto">
          <a:xfrm>
            <a:off x="6868711" y="2027302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9</a:t>
            </a: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5830486" y="2332102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5" name="TextBox 24"/>
          <p:cNvSpPr txBox="1">
            <a:spLocks noChangeArrowheads="1"/>
          </p:cNvSpPr>
          <p:nvPr/>
        </p:nvSpPr>
        <p:spPr bwMode="auto">
          <a:xfrm>
            <a:off x="6335311" y="2367027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0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10</a:t>
            </a:r>
          </a:p>
        </p:txBody>
      </p:sp>
      <p:sp>
        <p:nvSpPr>
          <p:cNvPr id="56" name="TextBox 32"/>
          <p:cNvSpPr txBox="1">
            <a:spLocks noChangeArrowheads="1"/>
          </p:cNvSpPr>
          <p:nvPr/>
        </p:nvSpPr>
        <p:spPr bwMode="auto">
          <a:xfrm>
            <a:off x="6792511" y="377799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14</a:t>
            </a:r>
          </a:p>
        </p:txBody>
      </p:sp>
      <p:sp>
        <p:nvSpPr>
          <p:cNvPr id="57" name="TextBox 33"/>
          <p:cNvSpPr txBox="1">
            <a:spLocks noChangeArrowheads="1"/>
          </p:cNvSpPr>
          <p:nvPr/>
        </p:nvSpPr>
        <p:spPr bwMode="auto">
          <a:xfrm>
            <a:off x="8103786" y="31655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4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245395" y="24797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7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7</a:t>
            </a:r>
          </a:p>
        </p:txBody>
      </p:sp>
      <p:sp>
        <p:nvSpPr>
          <p:cNvPr id="59" name="TextBox 42"/>
          <p:cNvSpPr txBox="1">
            <a:spLocks noChangeArrowheads="1"/>
          </p:cNvSpPr>
          <p:nvPr/>
        </p:nvSpPr>
        <p:spPr bwMode="auto">
          <a:xfrm>
            <a:off x="8125886" y="16037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19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20</a:t>
            </a:r>
          </a:p>
        </p:txBody>
      </p:sp>
      <p:sp>
        <p:nvSpPr>
          <p:cNvPr id="60" name="TextBox 44"/>
          <p:cNvSpPr txBox="1">
            <a:spLocks noChangeArrowheads="1"/>
          </p:cNvSpPr>
          <p:nvPr/>
        </p:nvSpPr>
        <p:spPr bwMode="auto">
          <a:xfrm>
            <a:off x="5222399" y="3263101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7030A0"/>
                </a:solidFill>
                <a:latin typeface="+mn-lt"/>
              </a:rPr>
              <a:t>11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altLang="de-DE" sz="1600" dirty="0" smtClean="0">
                <a:solidFill>
                  <a:schemeClr val="accent2"/>
                </a:solidFill>
                <a:latin typeface="+mn-lt"/>
              </a:rPr>
              <a:t>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216366" y="1916832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5286231" y="35010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2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6856343" y="393305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3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8061256" y="33346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7166615" y="264880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6" name="Textfeld 65"/>
          <p:cNvSpPr txBox="1"/>
          <p:nvPr/>
        </p:nvSpPr>
        <p:spPr>
          <a:xfrm>
            <a:off x="8233806" y="1772816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6781731" y="980728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6349931" y="255746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10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826181" y="1822930"/>
            <a:ext cx="48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9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798463" y="253930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B050"/>
                </a:solidFill>
                <a:latin typeface="+mn-lt"/>
              </a:rPr>
              <a:t>R: 4</a:t>
            </a:r>
            <a:endParaRPr lang="de-DE" sz="16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71" name="Straight Arrow Connector 67"/>
          <p:cNvCxnSpPr>
            <a:stCxn id="36" idx="1"/>
            <a:endCxn id="35" idx="5"/>
          </p:cNvCxnSpPr>
          <p:nvPr/>
        </p:nvCxnSpPr>
        <p:spPr>
          <a:xfrm flipH="1" flipV="1">
            <a:off x="5811156" y="2833472"/>
            <a:ext cx="362510" cy="6673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3" name="Straight Arrow Connector 67"/>
          <p:cNvCxnSpPr/>
          <p:nvPr/>
        </p:nvCxnSpPr>
        <p:spPr>
          <a:xfrm flipH="1">
            <a:off x="5797288" y="1822930"/>
            <a:ext cx="463411" cy="67824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5" name="Straight Arrow Connector 67"/>
          <p:cNvCxnSpPr>
            <a:stCxn id="37" idx="3"/>
            <a:endCxn id="34" idx="5"/>
          </p:cNvCxnSpPr>
          <p:nvPr/>
        </p:nvCxnSpPr>
        <p:spPr>
          <a:xfrm flipH="1">
            <a:off x="6496956" y="176667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67"/>
          <p:cNvCxnSpPr>
            <a:stCxn id="39" idx="1"/>
          </p:cNvCxnSpPr>
          <p:nvPr/>
        </p:nvCxnSpPr>
        <p:spPr>
          <a:xfrm flipH="1" flipV="1">
            <a:off x="7945036" y="1766672"/>
            <a:ext cx="438430" cy="74351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0" name="Straight Arrow Connector 67"/>
          <p:cNvCxnSpPr>
            <a:stCxn id="38" idx="1"/>
            <a:endCxn id="36" idx="7"/>
          </p:cNvCxnSpPr>
          <p:nvPr/>
        </p:nvCxnSpPr>
        <p:spPr>
          <a:xfrm flipH="1">
            <a:off x="6496956" y="3500782"/>
            <a:ext cx="112451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00" name="Straight Arrow Connector 67"/>
          <p:cNvCxnSpPr>
            <a:stCxn id="39" idx="3"/>
          </p:cNvCxnSpPr>
          <p:nvPr/>
        </p:nvCxnSpPr>
        <p:spPr>
          <a:xfrm flipH="1">
            <a:off x="7784700" y="2833472"/>
            <a:ext cx="598766" cy="60035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14" name="Textfeld 113"/>
          <p:cNvSpPr txBox="1"/>
          <p:nvPr/>
        </p:nvSpPr>
        <p:spPr>
          <a:xfrm rot="5400000">
            <a:off x="7610082" y="2424273"/>
            <a:ext cx="530915" cy="315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700"/>
              </a:lnSpc>
            </a:pPr>
            <a:r>
              <a:rPr lang="de-DE" sz="1600" dirty="0" smtClean="0">
                <a:solidFill>
                  <a:srgbClr val="C00000"/>
                </a:solidFill>
                <a:latin typeface="+mn-lt"/>
              </a:rPr>
              <a:t>R‘: 7</a:t>
            </a:r>
            <a:endParaRPr lang="de-DE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15" name="Straight Arrow Connector 67"/>
          <p:cNvCxnSpPr>
            <a:stCxn id="37" idx="4"/>
          </p:cNvCxnSpPr>
          <p:nvPr/>
        </p:nvCxnSpPr>
        <p:spPr>
          <a:xfrm>
            <a:off x="7783111" y="1833627"/>
            <a:ext cx="5430" cy="1598543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905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/>
      <p:bldP spid="87" grpId="0"/>
      <p:bldP spid="93" grpId="0"/>
      <p:bldP spid="105" grpId="0"/>
      <p:bldP spid="74" grpId="0"/>
      <p:bldP spid="114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1931478" y="466276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cxnSp>
        <p:nvCxnSpPr>
          <p:cNvPr id="41" name="Gerade Verbindung 40"/>
          <p:cNvCxnSpPr>
            <a:stCxn id="29" idx="1"/>
            <a:endCxn id="29" idx="3"/>
          </p:cNvCxnSpPr>
          <p:nvPr/>
        </p:nvCxnSpPr>
        <p:spPr>
          <a:xfrm>
            <a:off x="1931478" y="4832038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Beispiel für flusserhöhende Pfade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2456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5598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2456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693478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693478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455478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702878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712278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750378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084003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045903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749585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121979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331403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598772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1907704" y="23291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11560" y="27974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007678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969453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474278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64878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03848" y="278951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242753" y="419444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559878" y="4235723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453766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203848" y="259424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1915454" y="4846911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539552" y="441828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788478" y="3929336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1702878" y="46913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083723" y="2795581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2922078" y="2862536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559878" y="4405000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>
            <a:stCxn id="27" idx="1"/>
            <a:endCxn id="27" idx="3"/>
          </p:cNvCxnSpPr>
          <p:nvPr/>
        </p:nvCxnSpPr>
        <p:spPr>
          <a:xfrm>
            <a:off x="2464878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8" idx="1"/>
            <a:endCxn id="28" idx="3"/>
          </p:cNvCxnSpPr>
          <p:nvPr/>
        </p:nvCxnSpPr>
        <p:spPr>
          <a:xfrm>
            <a:off x="3203848" y="2958788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675966" y="1414517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Flusserhöhender Pfad nur mit </a:t>
            </a:r>
            <a:br>
              <a:rPr lang="de-DE" dirty="0" smtClean="0"/>
            </a:br>
            <a:r>
              <a:rPr lang="de-DE" dirty="0" smtClean="0"/>
              <a:t>„normalen“ Restkapazitäten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4212075" y="1412776"/>
            <a:ext cx="475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Flusserhöhender Pfad </a:t>
            </a:r>
            <a:r>
              <a:rPr lang="de-DE" dirty="0" smtClean="0"/>
              <a:t>auch mit Restkapazitäten</a:t>
            </a:r>
            <a:br>
              <a:rPr lang="de-DE" dirty="0" smtClean="0"/>
            </a:br>
            <a:r>
              <a:rPr lang="de-DE" dirty="0" smtClean="0"/>
              <a:t>in die entgegengesetzte Richtung</a:t>
            </a:r>
            <a:endParaRPr lang="de-DE" dirty="0"/>
          </a:p>
        </p:txBody>
      </p:sp>
      <p:sp>
        <p:nvSpPr>
          <p:cNvPr id="46" name="TextBox 32"/>
          <p:cNvSpPr txBox="1">
            <a:spLocks noChangeArrowheads="1"/>
          </p:cNvSpPr>
          <p:nvPr/>
        </p:nvSpPr>
        <p:spPr bwMode="auto">
          <a:xfrm>
            <a:off x="6307942" y="2348880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cxnSp>
        <p:nvCxnSpPr>
          <p:cNvPr id="47" name="Gerade Verbindung 46"/>
          <p:cNvCxnSpPr>
            <a:stCxn id="46" idx="1"/>
            <a:endCxn id="46" idx="3"/>
          </p:cNvCxnSpPr>
          <p:nvPr/>
        </p:nvCxnSpPr>
        <p:spPr>
          <a:xfrm>
            <a:off x="6307942" y="2518157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3"/>
          <p:cNvSpPr/>
          <p:nvPr/>
        </p:nvSpPr>
        <p:spPr>
          <a:xfrm>
            <a:off x="56529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49" name="Oval 4"/>
          <p:cNvSpPr/>
          <p:nvPr/>
        </p:nvSpPr>
        <p:spPr>
          <a:xfrm>
            <a:off x="49671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50" name="Oval 5"/>
          <p:cNvSpPr/>
          <p:nvPr/>
        </p:nvSpPr>
        <p:spPr>
          <a:xfrm>
            <a:off x="56529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51" name="Oval 6"/>
          <p:cNvSpPr/>
          <p:nvPr/>
        </p:nvSpPr>
        <p:spPr>
          <a:xfrm>
            <a:off x="7100774" y="24053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52" name="Oval 7"/>
          <p:cNvSpPr/>
          <p:nvPr/>
        </p:nvSpPr>
        <p:spPr>
          <a:xfrm>
            <a:off x="7100774" y="44627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53" name="Oval 8"/>
          <p:cNvSpPr/>
          <p:nvPr/>
        </p:nvSpPr>
        <p:spPr>
          <a:xfrm>
            <a:off x="7862774" y="34721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54" name="Straight Arrow Connector 9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49" idx="0"/>
            <a:endCxn id="48" idx="3"/>
          </p:cNvCxnSpPr>
          <p:nvPr/>
        </p:nvCxnSpPr>
        <p:spPr>
          <a:xfrm rot="5400000" flipH="1" flipV="1">
            <a:off x="5119574" y="287206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6" name="Straight Arrow Connector 11"/>
          <p:cNvCxnSpPr>
            <a:stCxn id="49" idx="4"/>
            <a:endCxn id="50" idx="1"/>
          </p:cNvCxnSpPr>
          <p:nvPr/>
        </p:nvCxnSpPr>
        <p:spPr>
          <a:xfrm rot="16200000" flipH="1">
            <a:off x="5157674" y="3967436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2"/>
          <p:cNvCxnSpPr>
            <a:stCxn id="50" idx="6"/>
            <a:endCxn id="52" idx="2"/>
          </p:cNvCxnSpPr>
          <p:nvPr/>
        </p:nvCxnSpPr>
        <p:spPr>
          <a:xfrm>
            <a:off x="6110174" y="469133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w="med" len="med"/>
            <a:tailEnd type="stealth" w="med" len="med"/>
          </a:ln>
          <a:effectLst/>
        </p:spPr>
      </p:cxnSp>
      <p:cxnSp>
        <p:nvCxnSpPr>
          <p:cNvPr id="58" name="Straight Arrow Connector 13"/>
          <p:cNvCxnSpPr>
            <a:stCxn id="52" idx="7"/>
            <a:endCxn id="53" idx="4"/>
          </p:cNvCxnSpPr>
          <p:nvPr/>
        </p:nvCxnSpPr>
        <p:spPr>
          <a:xfrm rot="5400000" flipH="1" flipV="1">
            <a:off x="7491299" y="392933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59" name="Straight Arrow Connector 14"/>
          <p:cNvCxnSpPr>
            <a:stCxn id="51" idx="5"/>
            <a:endCxn id="53" idx="0"/>
          </p:cNvCxnSpPr>
          <p:nvPr/>
        </p:nvCxnSpPr>
        <p:spPr>
          <a:xfrm rot="16200000" flipH="1">
            <a:off x="7453199" y="2833961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/>
          <p:nvPr/>
        </p:nvCxnSpPr>
        <p:spPr>
          <a:xfrm rot="5400000" flipH="1" flipV="1">
            <a:off x="5156881" y="366184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61" name="Straight Arrow Connector 16"/>
          <p:cNvCxnSpPr>
            <a:stCxn id="52" idx="0"/>
            <a:endCxn id="51" idx="4"/>
          </p:cNvCxnSpPr>
          <p:nvPr/>
        </p:nvCxnSpPr>
        <p:spPr>
          <a:xfrm rot="5400000" flipH="1" flipV="1">
            <a:off x="6529275" y="3661048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17"/>
          <p:cNvCxnSpPr>
            <a:stCxn id="51" idx="3"/>
            <a:endCxn id="50" idx="7"/>
          </p:cNvCxnSpPr>
          <p:nvPr/>
        </p:nvCxnSpPr>
        <p:spPr>
          <a:xfrm rot="5400000">
            <a:off x="5738699" y="310066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18"/>
          <p:cNvCxnSpPr/>
          <p:nvPr/>
        </p:nvCxnSpPr>
        <p:spPr>
          <a:xfrm rot="5400000" flipH="1" flipV="1">
            <a:off x="5006068" y="366184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5" name="TextBox 20"/>
          <p:cNvSpPr txBox="1">
            <a:spLocks noChangeArrowheads="1"/>
          </p:cNvSpPr>
          <p:nvPr/>
        </p:nvSpPr>
        <p:spPr bwMode="auto">
          <a:xfrm>
            <a:off x="6295777" y="4692923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7/14</a:t>
            </a:r>
          </a:p>
        </p:txBody>
      </p:sp>
      <p:sp>
        <p:nvSpPr>
          <p:cNvPr id="66" name="TextBox 21"/>
          <p:cNvSpPr txBox="1">
            <a:spLocks noChangeArrowheads="1"/>
          </p:cNvSpPr>
          <p:nvPr/>
        </p:nvSpPr>
        <p:spPr bwMode="auto">
          <a:xfrm>
            <a:off x="4939790" y="422108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7/13</a:t>
            </a:r>
          </a:p>
        </p:txBody>
      </p:sp>
      <p:sp>
        <p:nvSpPr>
          <p:cNvPr id="67" name="TextBox 22"/>
          <p:cNvSpPr txBox="1">
            <a:spLocks noChangeArrowheads="1"/>
          </p:cNvSpPr>
          <p:nvPr/>
        </p:nvSpPr>
        <p:spPr bwMode="auto">
          <a:xfrm>
            <a:off x="6414974" y="30562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5376749" y="336101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69" name="TextBox 24"/>
          <p:cNvSpPr txBox="1">
            <a:spLocks noChangeArrowheads="1"/>
          </p:cNvSpPr>
          <p:nvPr/>
        </p:nvSpPr>
        <p:spPr bwMode="auto">
          <a:xfrm>
            <a:off x="5881574" y="339593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70" name="TextBox 26"/>
          <p:cNvSpPr txBox="1">
            <a:spLocks noChangeArrowheads="1"/>
          </p:cNvSpPr>
          <p:nvPr/>
        </p:nvSpPr>
        <p:spPr bwMode="auto">
          <a:xfrm>
            <a:off x="6872174" y="351341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71" name="TextBox 27"/>
          <p:cNvSpPr txBox="1">
            <a:spLocks noChangeArrowheads="1"/>
          </p:cNvSpPr>
          <p:nvPr/>
        </p:nvSpPr>
        <p:spPr bwMode="auto">
          <a:xfrm>
            <a:off x="7662957" y="421684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72" name="TextBox 33"/>
          <p:cNvSpPr txBox="1">
            <a:spLocks noChangeArrowheads="1"/>
          </p:cNvSpPr>
          <p:nvPr/>
        </p:nvSpPr>
        <p:spPr bwMode="auto">
          <a:xfrm>
            <a:off x="7604086" y="280104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7/20</a:t>
            </a:r>
          </a:p>
        </p:txBody>
      </p:sp>
      <p:sp>
        <p:nvSpPr>
          <p:cNvPr id="73" name="TextBox 34"/>
          <p:cNvSpPr txBox="1">
            <a:spLocks noChangeArrowheads="1"/>
          </p:cNvSpPr>
          <p:nvPr/>
        </p:nvSpPr>
        <p:spPr bwMode="auto">
          <a:xfrm>
            <a:off x="4931654" y="293280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74" name="TextBox 41"/>
          <p:cNvSpPr txBox="1">
            <a:spLocks noChangeArrowheads="1"/>
          </p:cNvSpPr>
          <p:nvPr/>
        </p:nvSpPr>
        <p:spPr bwMode="auto">
          <a:xfrm>
            <a:off x="6861062" y="370391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3/7</a:t>
            </a:r>
          </a:p>
        </p:txBody>
      </p:sp>
      <p:sp>
        <p:nvSpPr>
          <p:cNvPr id="75" name="TextBox 42"/>
          <p:cNvSpPr txBox="1">
            <a:spLocks noChangeArrowheads="1"/>
          </p:cNvSpPr>
          <p:nvPr/>
        </p:nvSpPr>
        <p:spPr bwMode="auto">
          <a:xfrm>
            <a:off x="7655669" y="441615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76" name="TextBox 43"/>
          <p:cNvSpPr txBox="1">
            <a:spLocks noChangeArrowheads="1"/>
          </p:cNvSpPr>
          <p:nvPr/>
        </p:nvSpPr>
        <p:spPr bwMode="auto">
          <a:xfrm>
            <a:off x="6307942" y="213285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4/12</a:t>
            </a:r>
          </a:p>
        </p:txBody>
      </p:sp>
      <p:sp>
        <p:nvSpPr>
          <p:cNvPr id="77" name="TextBox 44"/>
          <p:cNvSpPr txBox="1">
            <a:spLocks noChangeArrowheads="1"/>
          </p:cNvSpPr>
          <p:nvPr/>
        </p:nvSpPr>
        <p:spPr bwMode="auto">
          <a:xfrm>
            <a:off x="4932040" y="273040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4/16</a:t>
            </a:r>
          </a:p>
        </p:txBody>
      </p:sp>
      <p:cxnSp>
        <p:nvCxnSpPr>
          <p:cNvPr id="78" name="Straight Arrow Connector 45"/>
          <p:cNvCxnSpPr>
            <a:stCxn id="49" idx="0"/>
            <a:endCxn id="48" idx="3"/>
          </p:cNvCxnSpPr>
          <p:nvPr/>
        </p:nvCxnSpPr>
        <p:spPr>
          <a:xfrm flipV="1">
            <a:off x="5195774" y="2795581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79" name="Straight Arrow Connector 46"/>
          <p:cNvCxnSpPr>
            <a:stCxn id="48" idx="6"/>
            <a:endCxn id="51" idx="2"/>
          </p:cNvCxnSpPr>
          <p:nvPr/>
        </p:nvCxnSpPr>
        <p:spPr>
          <a:xfrm>
            <a:off x="6110174" y="2633936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47"/>
          <p:cNvCxnSpPr>
            <a:stCxn id="52" idx="7"/>
            <a:endCxn id="53" idx="4"/>
          </p:cNvCxnSpPr>
          <p:nvPr/>
        </p:nvCxnSpPr>
        <p:spPr>
          <a:xfrm flipV="1">
            <a:off x="7491019" y="3929336"/>
            <a:ext cx="6003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48"/>
          <p:cNvCxnSpPr>
            <a:stCxn id="51" idx="5"/>
            <a:endCxn id="52" idx="7"/>
          </p:cNvCxnSpPr>
          <p:nvPr/>
        </p:nvCxnSpPr>
        <p:spPr>
          <a:xfrm>
            <a:off x="7491019" y="2795581"/>
            <a:ext cx="0" cy="173411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Gerade Verbindung 81"/>
          <p:cNvCxnSpPr>
            <a:stCxn id="73" idx="1"/>
            <a:endCxn id="73" idx="3"/>
          </p:cNvCxnSpPr>
          <p:nvPr/>
        </p:nvCxnSpPr>
        <p:spPr>
          <a:xfrm>
            <a:off x="4931654" y="3102079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>
            <a:stCxn id="70" idx="1"/>
            <a:endCxn id="70" idx="3"/>
          </p:cNvCxnSpPr>
          <p:nvPr/>
        </p:nvCxnSpPr>
        <p:spPr>
          <a:xfrm>
            <a:off x="6872174" y="3682688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83"/>
          <p:cNvCxnSpPr>
            <a:stCxn id="71" idx="1"/>
            <a:endCxn id="71" idx="3"/>
          </p:cNvCxnSpPr>
          <p:nvPr/>
        </p:nvCxnSpPr>
        <p:spPr>
          <a:xfrm>
            <a:off x="7662957" y="4386120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202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9826526" y="50710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49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74" grpId="0"/>
      <p:bldP spid="75" grpId="0"/>
      <p:bldP spid="76" grpId="0"/>
      <p:bldP spid="77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Ford-</a:t>
            </a:r>
            <a:r>
              <a:rPr lang="de-DE" dirty="0" err="1" smtClean="0"/>
              <a:t>Fulkerson</a:t>
            </a:r>
            <a:r>
              <a:rPr lang="de-DE" dirty="0" smtClean="0"/>
              <a:t>-Algorithmus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Ford-</a:t>
            </a:r>
            <a:r>
              <a:rPr lang="de-DE" dirty="0" err="1" smtClean="0">
                <a:solidFill>
                  <a:schemeClr val="accent2"/>
                </a:solidFill>
              </a:rPr>
              <a:t>Fulkerson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G, f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smtClean="0">
                <a:solidFill>
                  <a:srgbClr val="FF0000"/>
                </a:solidFill>
              </a:rPr>
              <a:t>// Sei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Quelle und </a:t>
            </a:r>
            <a:r>
              <a:rPr lang="de-DE" dirty="0" smtClean="0">
                <a:solidFill>
                  <a:srgbClr val="3C8C93"/>
                </a:solidFill>
              </a:rPr>
              <a:t>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Ziel in </a:t>
            </a:r>
            <a:r>
              <a:rPr lang="de-DE" dirty="0" smtClean="0">
                <a:solidFill>
                  <a:srgbClr val="3C8C93"/>
                </a:solidFill>
              </a:rPr>
              <a:t>G=(V, E) </a:t>
            </a:r>
            <a:r>
              <a:rPr lang="de-DE" dirty="0" smtClean="0">
                <a:solidFill>
                  <a:srgbClr val="FF0000"/>
                </a:solidFill>
              </a:rPr>
              <a:t>mit </a:t>
            </a:r>
            <a:r>
              <a:rPr lang="de-DE" dirty="0" err="1" smtClean="0">
                <a:solidFill>
                  <a:srgbClr val="3C8C93"/>
                </a:solidFill>
              </a:rPr>
              <a:t>s,t∈V</a:t>
            </a: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for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v)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de-DE" dirty="0" smtClean="0"/>
              <a:t>do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:= 0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dirty="0" err="1" smtClean="0">
                <a:solidFill>
                  <a:srgbClr val="3C8C93"/>
                </a:solidFill>
              </a:rPr>
              <a:t>flusserhöhenderPfad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dirty="0" smtClean="0"/>
              <a:t> 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/>
              <a:t>auf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do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:= f(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v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+ </a:t>
            </a:r>
            <a:r>
              <a:rPr lang="de-DE" dirty="0" smtClean="0"/>
              <a:t>Restkapazität von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</a:p>
          <a:p>
            <a:pPr marL="0" indent="0">
              <a:buNone/>
            </a:pP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f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(s, t)</a:t>
            </a:r>
          </a:p>
          <a:p>
            <a:pPr marL="0" indent="0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/>
              <a:t>Pfadbestimmung mit </a:t>
            </a:r>
            <a:r>
              <a:rPr lang="de-DE" dirty="0" smtClean="0"/>
              <a:t>Tiefensuche </a:t>
            </a:r>
            <a:r>
              <a:rPr lang="de-DE" dirty="0">
                <a:solidFill>
                  <a:schemeClr val="accent2"/>
                </a:solidFill>
              </a:rPr>
              <a:t>FF-DFS</a:t>
            </a:r>
            <a:r>
              <a:rPr lang="de-DE" dirty="0" smtClean="0"/>
              <a:t>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Flusserhöhung, wenn Restkapazität &gt; 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520280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Ford, L. R.; </a:t>
            </a:r>
            <a:r>
              <a:rPr lang="de-DE" sz="1200" dirty="0" err="1">
                <a:solidFill>
                  <a:srgbClr val="0000FF"/>
                </a:solidFill>
              </a:rPr>
              <a:t>Fulkerson</a:t>
            </a:r>
            <a:r>
              <a:rPr lang="de-DE" sz="1200" dirty="0">
                <a:solidFill>
                  <a:srgbClr val="0000FF"/>
                </a:solidFill>
              </a:rPr>
              <a:t>, D. R. "Maximal </a:t>
            </a:r>
            <a:r>
              <a:rPr lang="de-DE" sz="1200" dirty="0" err="1">
                <a:solidFill>
                  <a:srgbClr val="0000FF"/>
                </a:solidFill>
              </a:rPr>
              <a:t>flow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through</a:t>
            </a:r>
            <a:r>
              <a:rPr lang="de-DE" sz="1200" dirty="0">
                <a:solidFill>
                  <a:srgbClr val="0000FF"/>
                </a:solidFill>
              </a:rPr>
              <a:t> a </a:t>
            </a:r>
            <a:r>
              <a:rPr lang="de-DE" sz="1200" dirty="0" err="1">
                <a:solidFill>
                  <a:srgbClr val="0000FF"/>
                </a:solidFill>
              </a:rPr>
              <a:t>network</a:t>
            </a:r>
            <a:r>
              <a:rPr lang="de-DE" sz="1200" dirty="0">
                <a:solidFill>
                  <a:srgbClr val="0000FF"/>
                </a:solidFill>
              </a:rPr>
              <a:t>". </a:t>
            </a:r>
            <a:r>
              <a:rPr lang="de-DE" sz="1200" dirty="0" err="1">
                <a:solidFill>
                  <a:srgbClr val="0000FF"/>
                </a:solidFill>
              </a:rPr>
              <a:t>Canadian</a:t>
            </a:r>
            <a:r>
              <a:rPr lang="de-DE" sz="1200" dirty="0">
                <a:solidFill>
                  <a:srgbClr val="0000FF"/>
                </a:solidFill>
              </a:rPr>
              <a:t> Journal of </a:t>
            </a:r>
            <a:r>
              <a:rPr lang="de-DE" sz="1200" dirty="0" err="1">
                <a:solidFill>
                  <a:srgbClr val="0000FF"/>
                </a:solidFill>
              </a:rPr>
              <a:t>Mathematics</a:t>
            </a:r>
            <a:r>
              <a:rPr lang="de-DE" sz="1200" dirty="0">
                <a:solidFill>
                  <a:srgbClr val="0000FF"/>
                </a:solidFill>
              </a:rPr>
              <a:t> 8: 399. </a:t>
            </a:r>
            <a:r>
              <a:rPr lang="de-DE" sz="1200" b="1" dirty="0">
                <a:solidFill>
                  <a:srgbClr val="FF0000"/>
                </a:solidFill>
              </a:rPr>
              <a:t>1956</a:t>
            </a:r>
          </a:p>
        </p:txBody>
      </p:sp>
    </p:spTree>
    <p:extLst>
      <p:ext uri="{BB962C8B-B14F-4D97-AF65-F5344CB8AC3E}">
        <p14:creationId xmlns:p14="http://schemas.microsoft.com/office/powerpoint/2010/main" val="37215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204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Tiefensuche </a:t>
            </a:r>
            <a:r>
              <a:rPr lang="mr-IN" dirty="0" smtClean="0"/>
              <a:t>–</a:t>
            </a:r>
            <a:r>
              <a:rPr lang="de-DE" dirty="0" smtClean="0"/>
              <a:t> Schema: FF-DFS</a:t>
            </a:r>
            <a:endParaRPr lang="de-DE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2"/>
                </a:solidFill>
              </a:rPr>
              <a:t>FF-DFS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hlink"/>
                </a:solidFill>
              </a:rPr>
              <a:t>(V,E), s</a:t>
            </a:r>
            <a:r>
              <a:rPr lang="de-DE" sz="2000" dirty="0" smtClean="0"/>
              <a:t>) </a:t>
            </a:r>
            <a:r>
              <a:rPr lang="de-DE" sz="2000" dirty="0" smtClean="0">
                <a:solidFill>
                  <a:schemeClr val="accent2"/>
                </a:solidFill>
              </a:rPr>
              <a:t>: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>
                <a:solidFill>
                  <a:srgbClr val="FF0000"/>
                </a:solidFill>
              </a:rPr>
              <a:t>unmark</a:t>
            </a:r>
            <a:r>
              <a:rPr lang="de-DE" sz="2000" dirty="0">
                <a:solidFill>
                  <a:srgbClr val="FF0000"/>
                </a:solidFill>
              </a:rPr>
              <a:t> all </a:t>
            </a:r>
            <a:r>
              <a:rPr lang="de-DE" sz="2000" dirty="0" err="1">
                <a:solidFill>
                  <a:srgbClr val="FF0000"/>
                </a:solidFill>
              </a:rPr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</a:t>
            </a:r>
            <a:r>
              <a:rPr lang="de-DE" sz="2000" dirty="0" err="1" smtClean="0">
                <a:solidFill>
                  <a:srgbClr val="FF0000"/>
                </a:solidFill>
              </a:rPr>
              <a:t>Sourceknoten</a:t>
            </a:r>
            <a:r>
              <a:rPr lang="de-DE" sz="2000" dirty="0">
                <a:solidFill>
                  <a:srgbClr val="FF0000"/>
                </a:solidFill>
              </a:rPr>
              <a:t/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nil</a:t>
            </a: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</a:t>
            </a:r>
            <a:r>
              <a:rPr lang="de-DE" sz="2000" dirty="0" smtClean="0">
                <a:solidFill>
                  <a:srgbClr val="FF0000"/>
                </a:solidFill>
              </a:rPr>
              <a:t>v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if</a:t>
            </a:r>
            <a:r>
              <a:rPr lang="de-DE" sz="2000" dirty="0" smtClean="0"/>
              <a:t> not </a:t>
            </a:r>
            <a:r>
              <a:rPr lang="de-DE" sz="2000" dirty="0" err="1" smtClean="0"/>
              <a:t>exists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>
                <a:solidFill>
                  <a:schemeClr val="hlink"/>
                </a:solidFill>
              </a:rPr>
              <a:t>)</a:t>
            </a:r>
            <a:r>
              <a:rPr lang="en-US" sz="2000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>
                <a:solidFill>
                  <a:schemeClr val="hlink"/>
                </a:solidFill>
              </a:rPr>
              <a:t>E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chemeClr val="accent2"/>
                </a:solidFill>
              </a:rPr>
              <a:t>flow-augmenting-path</a:t>
            </a:r>
            <a:r>
              <a:rPr lang="de-DE" sz="2000" dirty="0" smtClean="0"/>
              <a:t>( </a:t>
            </a:r>
            <a:r>
              <a:rPr lang="de-DE" sz="2000" dirty="0" err="1" smtClean="0"/>
              <a:t>path</a:t>
            </a:r>
            <a:r>
              <a:rPr lang="de-DE" sz="2000" dirty="0" smtClean="0"/>
              <a:t>(v) )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// v=t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</a:t>
            </a:r>
            <a:r>
              <a:rPr lang="de-DE" sz="2000" dirty="0" err="1" smtClean="0"/>
              <a:t>return-from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2"/>
                </a:solidFill>
              </a:rPr>
              <a:t>FF-DFS </a:t>
            </a:r>
            <a:r>
              <a:rPr lang="de-DE" sz="2000" dirty="0" err="1" smtClean="0"/>
              <a:t>path</a:t>
            </a:r>
            <a:r>
              <a:rPr lang="de-DE" sz="2000" dirty="0" smtClean="0"/>
              <a:t>(v)</a:t>
            </a:r>
            <a:endParaRPr lang="de-DE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smtClean="0"/>
              <a:t>not </a:t>
            </a:r>
            <a:r>
              <a:rPr lang="de-DE" sz="2000" dirty="0" err="1" smtClean="0"/>
              <a:t>marked</a:t>
            </a:r>
            <a:r>
              <a:rPr lang="de-DE" sz="2000" dirty="0" smtClean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>
                <a:solidFill>
                  <a:srgbClr val="FF0000"/>
                </a:solidFill>
              </a:rPr>
              <a:t/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smtClean="0"/>
              <a:t>    </a:t>
            </a:r>
            <a:r>
              <a:rPr lang="de-DE" sz="2000" dirty="0" err="1" smtClean="0">
                <a:solidFill>
                  <a:srgbClr val="FF0000"/>
                </a:solidFill>
              </a:rPr>
              <a:t>mark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with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predecessor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>
                <a:solidFill>
                  <a:srgbClr val="FF0000"/>
                </a:solidFill>
              </a:rPr>
              <a:t>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 smtClean="0">
                <a:solidFill>
                  <a:schemeClr val="accent2"/>
                </a:solidFill>
              </a:rPr>
              <a:t>(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hlink"/>
                </a:solidFill>
              </a:rPr>
              <a:t>(V,E), 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 smtClean="0">
                <a:solidFill>
                  <a:srgbClr val="FF0000"/>
                </a:solidFill>
              </a:rPr>
              <a:t>unmark</a:t>
            </a:r>
            <a:r>
              <a:rPr lang="de-DE" sz="2000" dirty="0" smtClean="0">
                <a:solidFill>
                  <a:srgbClr val="FF0000"/>
                </a:solidFill>
              </a:rPr>
              <a:t>(v)</a:t>
            </a: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</a:t>
            </a:r>
            <a:r>
              <a:rPr lang="en-US" dirty="0" smtClean="0"/>
              <a:t> – </a:t>
            </a:r>
            <a:r>
              <a:rPr lang="en-US" dirty="0" err="1" smtClean="0"/>
              <a:t>Beispieldurchlauf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89140" y="2276872"/>
            <a:ext cx="3600400" cy="2847119"/>
          </a:xfrm>
        </p:spPr>
        <p:txBody>
          <a:bodyPr/>
          <a:lstStyle/>
          <a:p>
            <a:r>
              <a:rPr lang="de-DE" dirty="0" smtClean="0"/>
              <a:t>Wähle flusserhöhenden Pfad</a:t>
            </a:r>
            <a:r>
              <a:rPr lang="de-DE" dirty="0"/>
              <a:t>, z.B. </a:t>
            </a:r>
            <a:r>
              <a:rPr lang="de-DE" dirty="0" smtClean="0"/>
              <a:t>s, c, d,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4</a:t>
            </a:r>
            <a:endParaRPr lang="de-DE" dirty="0"/>
          </a:p>
        </p:txBody>
      </p:sp>
      <p:sp>
        <p:nvSpPr>
          <p:cNvPr id="6" name="Oval 3"/>
          <p:cNvSpPr/>
          <p:nvPr/>
        </p:nvSpPr>
        <p:spPr>
          <a:xfrm>
            <a:off x="15133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7" name="Oval 4"/>
          <p:cNvSpPr/>
          <p:nvPr/>
        </p:nvSpPr>
        <p:spPr>
          <a:xfrm>
            <a:off x="8275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8" name="Oval 5"/>
          <p:cNvSpPr/>
          <p:nvPr/>
        </p:nvSpPr>
        <p:spPr>
          <a:xfrm>
            <a:off x="15133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9" name="Oval 6"/>
          <p:cNvSpPr/>
          <p:nvPr/>
        </p:nvSpPr>
        <p:spPr>
          <a:xfrm>
            <a:off x="2961184" y="25407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10" name="Oval 7"/>
          <p:cNvSpPr/>
          <p:nvPr/>
        </p:nvSpPr>
        <p:spPr>
          <a:xfrm>
            <a:off x="2961184" y="45981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1" name="Oval 8"/>
          <p:cNvSpPr/>
          <p:nvPr/>
        </p:nvSpPr>
        <p:spPr>
          <a:xfrm>
            <a:off x="3723184" y="36075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2" name="Straight Arrow Connector 9"/>
          <p:cNvCxnSpPr>
            <a:stCxn id="6" idx="6"/>
            <a:endCxn id="9" idx="2"/>
          </p:cNvCxnSpPr>
          <p:nvPr/>
        </p:nvCxnSpPr>
        <p:spPr>
          <a:xfrm>
            <a:off x="1970584" y="2769364"/>
            <a:ext cx="9906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0"/>
          <p:cNvCxnSpPr>
            <a:stCxn id="7" idx="0"/>
            <a:endCxn id="6" idx="3"/>
          </p:cNvCxnSpPr>
          <p:nvPr/>
        </p:nvCxnSpPr>
        <p:spPr>
          <a:xfrm rot="5400000" flipH="1" flipV="1">
            <a:off x="979984" y="3007489"/>
            <a:ext cx="676275" cy="5238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1"/>
          <p:cNvCxnSpPr>
            <a:stCxn id="7" idx="4"/>
            <a:endCxn id="8" idx="1"/>
          </p:cNvCxnSpPr>
          <p:nvPr/>
        </p:nvCxnSpPr>
        <p:spPr>
          <a:xfrm rot="16200000" flipH="1">
            <a:off x="1018084" y="4102864"/>
            <a:ext cx="600075" cy="5238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2"/>
          <p:cNvCxnSpPr>
            <a:stCxn id="8" idx="6"/>
            <a:endCxn id="10" idx="2"/>
          </p:cNvCxnSpPr>
          <p:nvPr/>
        </p:nvCxnSpPr>
        <p:spPr>
          <a:xfrm>
            <a:off x="1970584" y="4826764"/>
            <a:ext cx="990600" cy="1587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3"/>
          <p:cNvCxnSpPr>
            <a:stCxn id="10" idx="7"/>
            <a:endCxn id="11" idx="4"/>
          </p:cNvCxnSpPr>
          <p:nvPr/>
        </p:nvCxnSpPr>
        <p:spPr>
          <a:xfrm rot="5400000" flipH="1" flipV="1">
            <a:off x="3351709" y="4064764"/>
            <a:ext cx="600075" cy="600075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4"/>
          <p:cNvCxnSpPr>
            <a:stCxn id="9" idx="5"/>
            <a:endCxn id="11" idx="0"/>
          </p:cNvCxnSpPr>
          <p:nvPr/>
        </p:nvCxnSpPr>
        <p:spPr>
          <a:xfrm rot="16200000" flipH="1">
            <a:off x="3313609" y="2969389"/>
            <a:ext cx="676275" cy="6000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5"/>
          <p:cNvCxnSpPr/>
          <p:nvPr/>
        </p:nvCxnSpPr>
        <p:spPr>
          <a:xfrm rot="5400000" flipH="1" flipV="1">
            <a:off x="1017291" y="379727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9" name="Straight Arrow Connector 16"/>
          <p:cNvCxnSpPr>
            <a:stCxn id="10" idx="0"/>
            <a:endCxn id="9" idx="4"/>
          </p:cNvCxnSpPr>
          <p:nvPr/>
        </p:nvCxnSpPr>
        <p:spPr>
          <a:xfrm rot="5400000" flipH="1" flipV="1">
            <a:off x="2389685" y="379647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7"/>
          <p:cNvCxnSpPr>
            <a:stCxn id="9" idx="3"/>
            <a:endCxn id="8" idx="7"/>
          </p:cNvCxnSpPr>
          <p:nvPr/>
        </p:nvCxnSpPr>
        <p:spPr>
          <a:xfrm rot="5400000">
            <a:off x="1599109" y="323608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8"/>
          <p:cNvCxnSpPr/>
          <p:nvPr/>
        </p:nvCxnSpPr>
        <p:spPr>
          <a:xfrm rot="5400000" flipH="1" flipV="1">
            <a:off x="866478" y="379727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2122984" y="24645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827584" y="29328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2275384" y="31916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237159" y="3496439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1741984" y="3531364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2199184" y="47616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0/14</a:t>
            </a:r>
          </a:p>
        </p:txBody>
      </p:sp>
      <p:sp>
        <p:nvSpPr>
          <p:cNvPr id="29" name="TextBox 26"/>
          <p:cNvSpPr txBox="1">
            <a:spLocks noChangeArrowheads="1"/>
          </p:cNvSpPr>
          <p:nvPr/>
        </p:nvSpPr>
        <p:spPr bwMode="auto">
          <a:xfrm>
            <a:off x="2732584" y="3648839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3494584" y="285667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31" name="TextBox 28"/>
          <p:cNvSpPr txBox="1">
            <a:spLocks noChangeArrowheads="1"/>
          </p:cNvSpPr>
          <p:nvPr/>
        </p:nvSpPr>
        <p:spPr bwMode="auto">
          <a:xfrm>
            <a:off x="3510459" y="429336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32" name="TextBox 29"/>
          <p:cNvSpPr txBox="1">
            <a:spLocks noChangeArrowheads="1"/>
          </p:cNvSpPr>
          <p:nvPr/>
        </p:nvSpPr>
        <p:spPr bwMode="auto">
          <a:xfrm>
            <a:off x="827584" y="433463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0/13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99184" y="4939476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10459" y="4482276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27584" y="4523551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7" name="Gerade Verbindung 36"/>
          <p:cNvCxnSpPr>
            <a:stCxn id="32" idx="1"/>
            <a:endCxn id="32" idx="3"/>
          </p:cNvCxnSpPr>
          <p:nvPr/>
        </p:nvCxnSpPr>
        <p:spPr>
          <a:xfrm>
            <a:off x="827584" y="450391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>
            <a:stCxn id="28" idx="1"/>
            <a:endCxn id="28" idx="3"/>
          </p:cNvCxnSpPr>
          <p:nvPr/>
        </p:nvCxnSpPr>
        <p:spPr>
          <a:xfrm>
            <a:off x="2199184" y="4930953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31" idx="1"/>
            <a:endCxn id="31" idx="3"/>
          </p:cNvCxnSpPr>
          <p:nvPr/>
        </p:nvCxnSpPr>
        <p:spPr>
          <a:xfrm>
            <a:off x="3510459" y="4462641"/>
            <a:ext cx="4924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205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77705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4455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597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455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893368" y="2761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893368" y="48185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55368" y="38279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12168" y="3227909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0268" y="4323284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02768" y="5047184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83893" y="4285184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45793" y="3189809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49475" y="4017690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21869" y="4016896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1293" y="3456509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798662" y="4017690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55168" y="26849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59768" y="31532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07568" y="34120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69343" y="3716859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74168" y="3751784"/>
            <a:ext cx="58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664768" y="3869259"/>
            <a:ext cx="469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426768" y="3077096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131368" y="5018609"/>
            <a:ext cx="58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442643" y="4550296"/>
            <a:ext cx="479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759768" y="4591571"/>
            <a:ext cx="58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cxnSp>
        <p:nvCxnSpPr>
          <p:cNvPr id="32" name="Straight Arrow Connector 35"/>
          <p:cNvCxnSpPr>
            <a:stCxn id="5" idx="6"/>
            <a:endCxn id="8" idx="2"/>
          </p:cNvCxnSpPr>
          <p:nvPr/>
        </p:nvCxnSpPr>
        <p:spPr>
          <a:xfrm>
            <a:off x="1902768" y="2989784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36"/>
          <p:cNvCxnSpPr>
            <a:stCxn id="6" idx="0"/>
            <a:endCxn id="5" idx="3"/>
          </p:cNvCxnSpPr>
          <p:nvPr/>
        </p:nvCxnSpPr>
        <p:spPr>
          <a:xfrm flipV="1">
            <a:off x="988368" y="3151429"/>
            <a:ext cx="5241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4" name="Straight Arrow Connector 37"/>
          <p:cNvCxnSpPr>
            <a:stCxn id="8" idx="5"/>
            <a:endCxn id="10" idx="0"/>
          </p:cNvCxnSpPr>
          <p:nvPr/>
        </p:nvCxnSpPr>
        <p:spPr>
          <a:xfrm>
            <a:off x="3283613" y="3151429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35" name="TextBox 38"/>
          <p:cNvSpPr txBox="1">
            <a:spLocks noChangeArrowheads="1"/>
          </p:cNvSpPr>
          <p:nvPr/>
        </p:nvSpPr>
        <p:spPr bwMode="auto">
          <a:xfrm>
            <a:off x="1978968" y="2492896"/>
            <a:ext cx="6969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36" name="TextBox 39"/>
          <p:cNvSpPr txBox="1">
            <a:spLocks noChangeArrowheads="1"/>
          </p:cNvSpPr>
          <p:nvPr/>
        </p:nvSpPr>
        <p:spPr bwMode="auto">
          <a:xfrm>
            <a:off x="683568" y="29627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37" name="TextBox 40"/>
          <p:cNvSpPr txBox="1">
            <a:spLocks noChangeArrowheads="1"/>
          </p:cNvSpPr>
          <p:nvPr/>
        </p:nvSpPr>
        <p:spPr bwMode="auto">
          <a:xfrm>
            <a:off x="3350568" y="2886596"/>
            <a:ext cx="696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cxnSp>
        <p:nvCxnSpPr>
          <p:cNvPr id="38" name="Gerade Verbindung 37"/>
          <p:cNvCxnSpPr>
            <a:stCxn id="23" idx="1"/>
            <a:endCxn id="23" idx="3"/>
          </p:cNvCxnSpPr>
          <p:nvPr/>
        </p:nvCxnSpPr>
        <p:spPr>
          <a:xfrm>
            <a:off x="759768" y="33223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>
            <a:stCxn id="22" idx="1"/>
            <a:endCxn id="22" idx="3"/>
          </p:cNvCxnSpPr>
          <p:nvPr/>
        </p:nvCxnSpPr>
        <p:spPr>
          <a:xfrm>
            <a:off x="2055168" y="2854053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>
            <a:stCxn id="28" idx="1"/>
            <a:endCxn id="28" idx="3"/>
          </p:cNvCxnSpPr>
          <p:nvPr/>
        </p:nvCxnSpPr>
        <p:spPr>
          <a:xfrm>
            <a:off x="3426768" y="3246165"/>
            <a:ext cx="584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Inhaltsplatzhalter 2"/>
          <p:cNvSpPr>
            <a:spLocks noGrp="1"/>
          </p:cNvSpPr>
          <p:nvPr>
            <p:ph idx="1"/>
          </p:nvPr>
        </p:nvSpPr>
        <p:spPr>
          <a:xfrm>
            <a:off x="4321324" y="2497292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a, b, t</a:t>
            </a:r>
          </a:p>
          <a:p>
            <a:endParaRPr lang="de-DE" dirty="0" smtClean="0"/>
          </a:p>
          <a:p>
            <a:r>
              <a:rPr lang="de-DE" dirty="0" smtClean="0"/>
              <a:t>Restkapazität dieses Pfades ist 12</a:t>
            </a:r>
            <a:endParaRPr lang="de-DE" dirty="0"/>
          </a:p>
        </p:txBody>
      </p:sp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206</a:t>
            </a:fld>
            <a:endParaRPr lang="de-DE" dirty="0"/>
          </a:p>
        </p:txBody>
      </p:sp>
      <p:sp>
        <p:nvSpPr>
          <p:cNvPr id="45" name="Rechteck 44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336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478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336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81400" y="26127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81400" y="46701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43400" y="36795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90800" y="28413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200200" y="3079497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38300" y="4174872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71925" y="4136772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33825" y="3041397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37507" y="3869278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609901" y="3868484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819325" y="3308097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86694" y="3869278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343200" y="253657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71600" y="30048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95600" y="32636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57375" y="356844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62200" y="3603372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52800" y="372084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0/7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638600" y="299694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12/20</a:t>
            </a: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2419400" y="4870197"/>
            <a:ext cx="5822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4/14</a:t>
            </a:r>
          </a:p>
        </p:txBody>
      </p:sp>
      <p:sp>
        <p:nvSpPr>
          <p:cNvPr id="30" name="TextBox 33"/>
          <p:cNvSpPr txBox="1">
            <a:spLocks noChangeArrowheads="1"/>
          </p:cNvSpPr>
          <p:nvPr/>
        </p:nvSpPr>
        <p:spPr bwMode="auto">
          <a:xfrm>
            <a:off x="3730675" y="4401884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31" name="TextBox 34"/>
          <p:cNvSpPr txBox="1">
            <a:spLocks noChangeArrowheads="1"/>
          </p:cNvSpPr>
          <p:nvPr/>
        </p:nvSpPr>
        <p:spPr bwMode="auto">
          <a:xfrm>
            <a:off x="1047800" y="4443159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4/13</a:t>
            </a:r>
          </a:p>
        </p:txBody>
      </p:sp>
      <p:sp>
        <p:nvSpPr>
          <p:cNvPr id="32" name="TextBox 41"/>
          <p:cNvSpPr txBox="1">
            <a:spLocks noChangeArrowheads="1"/>
          </p:cNvSpPr>
          <p:nvPr/>
        </p:nvSpPr>
        <p:spPr bwMode="auto">
          <a:xfrm>
            <a:off x="2941688" y="3911346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3" name="TextBox 42"/>
          <p:cNvSpPr txBox="1">
            <a:spLocks noChangeArrowheads="1"/>
          </p:cNvSpPr>
          <p:nvPr/>
        </p:nvSpPr>
        <p:spPr bwMode="auto">
          <a:xfrm>
            <a:off x="3627488" y="2801684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4" name="TextBox 43"/>
          <p:cNvSpPr txBox="1">
            <a:spLocks noChangeArrowheads="1"/>
          </p:cNvSpPr>
          <p:nvPr/>
        </p:nvSpPr>
        <p:spPr bwMode="auto">
          <a:xfrm>
            <a:off x="2347963" y="5054347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976363" y="4625722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cxnSp>
        <p:nvCxnSpPr>
          <p:cNvPr id="36" name="Straight Arrow Connector 45"/>
          <p:cNvCxnSpPr>
            <a:stCxn id="6" idx="4"/>
            <a:endCxn id="7" idx="1"/>
          </p:cNvCxnSpPr>
          <p:nvPr/>
        </p:nvCxnSpPr>
        <p:spPr>
          <a:xfrm>
            <a:off x="1276400" y="4136772"/>
            <a:ext cx="524155" cy="6003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46"/>
          <p:cNvCxnSpPr>
            <a:stCxn id="7" idx="6"/>
            <a:endCxn id="9" idx="2"/>
          </p:cNvCxnSpPr>
          <p:nvPr/>
        </p:nvCxnSpPr>
        <p:spPr>
          <a:xfrm>
            <a:off x="2190800" y="4898772"/>
            <a:ext cx="990600" cy="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8" name="Straight Arrow Connector 47"/>
          <p:cNvCxnSpPr>
            <a:stCxn id="8" idx="5"/>
            <a:endCxn id="10" idx="0"/>
          </p:cNvCxnSpPr>
          <p:nvPr/>
        </p:nvCxnSpPr>
        <p:spPr>
          <a:xfrm>
            <a:off x="3571645" y="3003017"/>
            <a:ext cx="600355" cy="67655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48"/>
          <p:cNvCxnSpPr>
            <a:stCxn id="9" idx="0"/>
            <a:endCxn id="8" idx="4"/>
          </p:cNvCxnSpPr>
          <p:nvPr/>
        </p:nvCxnSpPr>
        <p:spPr>
          <a:xfrm flipV="1">
            <a:off x="3410000" y="3069972"/>
            <a:ext cx="0" cy="160020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Gerade Verbindung 39"/>
          <p:cNvCxnSpPr>
            <a:stCxn id="31" idx="1"/>
            <a:endCxn id="31" idx="3"/>
          </p:cNvCxnSpPr>
          <p:nvPr/>
        </p:nvCxnSpPr>
        <p:spPr>
          <a:xfrm>
            <a:off x="1047800" y="4612436"/>
            <a:ext cx="57082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>
            <a:stCxn id="29" idx="1"/>
            <a:endCxn id="29" idx="3"/>
          </p:cNvCxnSpPr>
          <p:nvPr/>
        </p:nvCxnSpPr>
        <p:spPr>
          <a:xfrm>
            <a:off x="2419400" y="5039474"/>
            <a:ext cx="58221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>
            <a:stCxn id="27" idx="1"/>
            <a:endCxn id="27" idx="3"/>
          </p:cNvCxnSpPr>
          <p:nvPr/>
        </p:nvCxnSpPr>
        <p:spPr>
          <a:xfrm>
            <a:off x="2952800" y="3890124"/>
            <a:ext cx="48033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>
            <a:stCxn id="28" idx="1"/>
            <a:endCxn id="28" idx="3"/>
          </p:cNvCxnSpPr>
          <p:nvPr/>
        </p:nvCxnSpPr>
        <p:spPr>
          <a:xfrm>
            <a:off x="3638600" y="3166224"/>
            <a:ext cx="6760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Inhaltsplatzhalter 2"/>
          <p:cNvSpPr>
            <a:spLocks noGrp="1"/>
          </p:cNvSpPr>
          <p:nvPr>
            <p:ph idx="1"/>
          </p:nvPr>
        </p:nvSpPr>
        <p:spPr>
          <a:xfrm>
            <a:off x="4609356" y="2348880"/>
            <a:ext cx="3600400" cy="2847119"/>
          </a:xfrm>
        </p:spPr>
        <p:txBody>
          <a:bodyPr/>
          <a:lstStyle/>
          <a:p>
            <a:r>
              <a:rPr lang="de-DE" dirty="0" smtClean="0"/>
              <a:t>Wähle anderen zunehmenden Pfad</a:t>
            </a:r>
            <a:r>
              <a:rPr lang="de-DE" dirty="0"/>
              <a:t>, z.B. s</a:t>
            </a:r>
            <a:r>
              <a:rPr lang="de-DE" dirty="0" smtClean="0"/>
              <a:t>, c</a:t>
            </a:r>
            <a:r>
              <a:rPr lang="de-DE" dirty="0"/>
              <a:t>, d, b, 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Restkapazität dieses Pfades ist 7</a:t>
            </a:r>
            <a:endParaRPr lang="de-DE" dirty="0"/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207</a:t>
            </a:fld>
            <a:endParaRPr lang="de-DE" dirty="0"/>
          </a:p>
        </p:txBody>
      </p:sp>
      <p:sp>
        <p:nvSpPr>
          <p:cNvPr id="47" name="Rechteck 46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246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/>
              <a:t>Algo</a:t>
            </a:r>
            <a:r>
              <a:rPr lang="en-US" dirty="0"/>
              <a:t> – </a:t>
            </a:r>
            <a:r>
              <a:rPr lang="en-US" dirty="0" err="1"/>
              <a:t>Beispieldurchlauf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17099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10241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7099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3157736" y="25739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3157736" y="46313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919736" y="3640765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2167136" y="28025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1176536" y="3040690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1214636" y="4136065"/>
            <a:ext cx="6000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2167136" y="4859965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548261" y="4097965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510161" y="3002590"/>
            <a:ext cx="6762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1213843" y="3830471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586237" y="3829677"/>
            <a:ext cx="1600200" cy="317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795661" y="3269290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1063030" y="3830471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123728" y="2497765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947936" y="2966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71936" y="322484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433711" y="352964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38536" y="3564565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707011" y="4363077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992636" y="3677277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691136" y="29152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19/20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947936" y="4363077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</p:spPr>
            <p:txBody>
              <a:bodyPr/>
              <a:lstStyle/>
              <a:p>
                <a:r>
                  <a:rPr lang="de-DE" dirty="0" smtClean="0"/>
                  <a:t>Gibt es weitere flusserhöhende Pfade?</a:t>
                </a:r>
                <a:br>
                  <a:rPr lang="de-DE" dirty="0" smtClean="0"/>
                </a:br>
                <a:r>
                  <a:rPr lang="de-DE" dirty="0" smtClean="0">
                    <a:solidFill>
                      <a:srgbClr val="C00000"/>
                    </a:solidFill>
                  </a:rPr>
                  <a:t>Nein!</a:t>
                </a:r>
                <a:br>
                  <a:rPr lang="de-DE" dirty="0" smtClean="0">
                    <a:solidFill>
                      <a:srgbClr val="C00000"/>
                    </a:solidFill>
                  </a:rPr>
                </a:br>
                <a:r>
                  <a:rPr lang="de-DE" dirty="0" smtClean="0">
                    <a:solidFill>
                      <a:srgbClr val="C00000"/>
                    </a:solidFill>
                  </a:rPr>
                  <a:t> Fertig</a:t>
                </a:r>
                <a:endParaRPr lang="de-DE" b="1" dirty="0" smtClean="0">
                  <a:solidFill>
                    <a:srgbClr val="C00000"/>
                  </a:solidFill>
                </a:endParaRPr>
              </a:p>
              <a:p>
                <a:r>
                  <a:rPr lang="de-DE" dirty="0" smtClean="0"/>
                  <a:t>Maximaler Fluss:</a:t>
                </a:r>
                <a:br>
                  <a:rPr lang="de-DE" dirty="0" smtClean="0"/>
                </a:br>
                <a:r>
                  <a:rPr lang="de-DE" dirty="0" smtClean="0"/>
                  <a:t>19+4 = 23 (bzw. 11+12)</a:t>
                </a:r>
                <a:endParaRPr lang="de-DE" dirty="0"/>
              </a:p>
            </p:txBody>
          </p:sp>
        </mc:Choice>
        <mc:Fallback xmlns="">
          <p:sp>
            <p:nvSpPr>
              <p:cNvPr id="32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5692" y="2310073"/>
                <a:ext cx="3946748" cy="284711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208</a:t>
            </a:fld>
            <a:endParaRPr lang="de-DE" dirty="0"/>
          </a:p>
        </p:txBody>
      </p:sp>
      <p:cxnSp>
        <p:nvCxnSpPr>
          <p:cNvPr id="4" name="Gerade Verbindung 3"/>
          <p:cNvCxnSpPr/>
          <p:nvPr/>
        </p:nvCxnSpPr>
        <p:spPr>
          <a:xfrm>
            <a:off x="2627784" y="2132856"/>
            <a:ext cx="1584176" cy="338437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4139952" y="551723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Minimaler Schnitt</a:t>
            </a:r>
          </a:p>
        </p:txBody>
      </p:sp>
      <p:sp>
        <p:nvSpPr>
          <p:cNvPr id="39" name="Rechteck 38"/>
          <p:cNvSpPr/>
          <p:nvPr/>
        </p:nvSpPr>
        <p:spPr>
          <a:xfrm>
            <a:off x="395536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∃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p∈pfade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(s, t, G): </a:t>
            </a:r>
            <a:r>
              <a:rPr lang="de-DE" sz="2800" dirty="0" err="1">
                <a:solidFill>
                  <a:srgbClr val="3C8C93"/>
                </a:solidFill>
              </a:rPr>
              <a:t>flusserhöhenderPfad</a:t>
            </a:r>
            <a:r>
              <a:rPr lang="de-DE" sz="2800" dirty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(p)</a:t>
            </a:r>
            <a:r>
              <a:rPr lang="de-DE" sz="2800" dirty="0"/>
              <a:t> do</a:t>
            </a:r>
          </a:p>
          <a:p>
            <a:pPr marL="0" indent="0">
              <a:buNone/>
            </a:pP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2800" dirty="0" smtClean="0"/>
              <a:t>Erhöhe </a:t>
            </a:r>
            <a:r>
              <a:rPr lang="de-DE" sz="2800" dirty="0"/>
              <a:t>Fluss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f </a:t>
            </a:r>
            <a:r>
              <a:rPr lang="de-DE" sz="2800" dirty="0" smtClean="0"/>
              <a:t>von 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rgbClr val="3C8C93"/>
                </a:solidFill>
              </a:rPr>
              <a:t>t</a:t>
            </a:r>
            <a:r>
              <a:rPr lang="de-DE" sz="2800" dirty="0"/>
              <a:t> in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r>
              <a:rPr lang="de-DE" sz="2800" dirty="0"/>
              <a:t> um Restkapazität von </a:t>
            </a:r>
            <a:r>
              <a:rPr lang="de-DE" sz="2800" dirty="0">
                <a:solidFill>
                  <a:srgbClr val="3C8C93"/>
                </a:solidFill>
              </a:rPr>
              <a:t>p</a:t>
            </a:r>
            <a:endParaRPr lang="de-DE" sz="2800" dirty="0"/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2347963" y="4890646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</p:spTree>
    <p:extLst>
      <p:ext uri="{BB962C8B-B14F-4D97-AF65-F5344CB8AC3E}">
        <p14:creationId xmlns:p14="http://schemas.microsoft.com/office/powerpoint/2010/main" val="18852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A</a:t>
            </a:r>
            <a:r>
              <a:rPr lang="en-US" dirty="0" err="1" smtClean="0"/>
              <a:t>lgorithmus</a:t>
            </a:r>
            <a:r>
              <a:rPr lang="en-US" dirty="0" smtClean="0"/>
              <a:t> </a:t>
            </a:r>
            <a:r>
              <a:rPr lang="en-US" dirty="0"/>
              <a:t>von Ford/Fulkerson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N=</a:t>
            </a:r>
            <a:r>
              <a:rPr lang="en-US" sz="2400" dirty="0" smtClean="0">
                <a:solidFill>
                  <a:srgbClr val="3C8C93"/>
                </a:solidFill>
              </a:rPr>
              <a:t>((V, E), c, s, t)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disjunkte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Zerlegung</a:t>
            </a:r>
            <a:r>
              <a:rPr lang="en-US" sz="2400" dirty="0">
                <a:solidFill>
                  <a:schemeClr val="tx1"/>
                </a:solidFill>
              </a:rPr>
              <a:t> von V in Mengen </a:t>
            </a:r>
            <a:r>
              <a:rPr lang="en-US" sz="2400" dirty="0" smtClean="0">
                <a:solidFill>
                  <a:srgbClr val="3C8C93"/>
                </a:solidFill>
              </a:rPr>
              <a:t>S⊆V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und </a:t>
            </a:r>
            <a:r>
              <a:rPr lang="en-US" sz="2400" dirty="0" smtClean="0">
                <a:solidFill>
                  <a:srgbClr val="3C8C93"/>
                </a:solidFill>
              </a:rPr>
              <a:t>T⊆V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rgbClr val="3C8C93"/>
                </a:solidFill>
              </a:rPr>
              <a:t>t </a:t>
            </a:r>
            <a:r>
              <a:rPr lang="en-US" sz="2400" dirty="0" smtClean="0">
                <a:solidFill>
                  <a:srgbClr val="3C8C93"/>
                </a:solidFill>
                <a:latin typeface="cmsy10" charset="0"/>
              </a:rPr>
              <a:t>∈</a:t>
            </a:r>
            <a:r>
              <a:rPr lang="en-US" sz="2400" dirty="0" smtClean="0">
                <a:solidFill>
                  <a:srgbClr val="3C8C93"/>
                </a:solidFill>
              </a:rPr>
              <a:t> </a:t>
            </a:r>
            <a:r>
              <a:rPr lang="en-US" sz="2400" dirty="0">
                <a:solidFill>
                  <a:srgbClr val="3C8C93"/>
                </a:solidFill>
              </a:rPr>
              <a:t>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des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c(S, T) =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S×T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c(e)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Die </a:t>
            </a:r>
            <a:r>
              <a:rPr lang="en-US" sz="2400" dirty="0" err="1">
                <a:solidFill>
                  <a:srgbClr val="FF0000"/>
                </a:solidFill>
              </a:rPr>
              <a:t>Kapazität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minimalem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Schnittes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>
                <a:solidFill>
                  <a:srgbClr val="3C8C93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en-US" sz="2400" dirty="0" smtClean="0">
                <a:solidFill>
                  <a:srgbClr val="3C8C93"/>
                </a:solidFill>
              </a:rPr>
              <a:t> = min</a:t>
            </a:r>
            <a:r>
              <a:rPr lang="en-US" sz="2400" baseline="-25000" dirty="0" smtClean="0">
                <a:solidFill>
                  <a:srgbClr val="3C8C93"/>
                </a:solidFill>
              </a:rPr>
              <a:t>(S</a:t>
            </a:r>
            <a:r>
              <a:rPr lang="en-US" sz="2400" baseline="-25000" dirty="0">
                <a:solidFill>
                  <a:srgbClr val="3C8C93"/>
                </a:solidFill>
              </a:rPr>
              <a:t>, T) </a:t>
            </a:r>
            <a:r>
              <a:rPr lang="en-US" sz="2400" baseline="-25000" dirty="0" err="1" smtClean="0">
                <a:solidFill>
                  <a:srgbClr val="3C8C93"/>
                </a:solidFill>
              </a:rPr>
              <a:t>Schnitt</a:t>
            </a:r>
            <a:r>
              <a:rPr lang="en-US" sz="2400" baseline="-25000" dirty="0" smtClean="0">
                <a:solidFill>
                  <a:srgbClr val="3C8C93"/>
                </a:solidFill>
              </a:rPr>
              <a:t> </a:t>
            </a:r>
            <a:r>
              <a:rPr lang="en-US" sz="2400" baseline="-25000" dirty="0">
                <a:solidFill>
                  <a:srgbClr val="3C8C93"/>
                </a:solidFill>
              </a:rPr>
              <a:t>in </a:t>
            </a:r>
            <a:r>
              <a:rPr lang="en-US" sz="2400" baseline="-25000" dirty="0" smtClean="0">
                <a:solidFill>
                  <a:srgbClr val="3C8C93"/>
                </a:solidFill>
              </a:rPr>
              <a:t>N</a:t>
            </a:r>
            <a:r>
              <a:rPr lang="en-US" sz="2400" dirty="0">
                <a:solidFill>
                  <a:srgbClr val="3C8C93"/>
                </a:solidFill>
              </a:rPr>
              <a:t> </a:t>
            </a:r>
            <a:r>
              <a:rPr lang="en-US" sz="2400" dirty="0" smtClean="0">
                <a:solidFill>
                  <a:srgbClr val="3C8C93"/>
                </a:solidFill>
              </a:rPr>
              <a:t>c(S, T)</a:t>
            </a:r>
            <a:endParaRPr lang="en-US" sz="2400" dirty="0">
              <a:solidFill>
                <a:srgbClr val="3C8C93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Der </a:t>
            </a:r>
            <a:r>
              <a:rPr lang="en-US" sz="2400" dirty="0" err="1">
                <a:solidFill>
                  <a:srgbClr val="FF0000"/>
                </a:solidFill>
              </a:rPr>
              <a:t>Flusswert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eines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Schnittes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f((S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T))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⋂(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S×T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  - 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e∈E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⋂</a:t>
            </a:r>
            <a:r>
              <a:rPr lang="en-US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(T×S)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err="1">
                <a:solidFill>
                  <a:schemeClr val="tx1"/>
                </a:solidFill>
              </a:rPr>
              <a:t>Mit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2400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bezeichnem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wir</a:t>
            </a:r>
            <a:r>
              <a:rPr lang="en-US" sz="2400" dirty="0">
                <a:solidFill>
                  <a:schemeClr val="tx1"/>
                </a:solidFill>
              </a:rPr>
              <a:t> den </a:t>
            </a:r>
            <a:r>
              <a:rPr lang="en-US" sz="2400" dirty="0"/>
              <a:t>Wert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maximalen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Flusses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4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861-D80B-8640-99CD-C91A94AAC4D3}" type="slidenum">
              <a:rPr lang="de-DE"/>
              <a:pPr/>
              <a:t>21</a:t>
            </a:fld>
            <a:endParaRPr lang="de-DE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Adjazenzmatrix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1403350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7205" name="Oval 5"/>
          <p:cNvSpPr>
            <a:spLocks noChangeArrowheads="1"/>
          </p:cNvSpPr>
          <p:nvPr/>
        </p:nvSpPr>
        <p:spPr bwMode="auto">
          <a:xfrm>
            <a:off x="2771775" y="1628676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1403350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7207" name="Oval 7"/>
          <p:cNvSpPr>
            <a:spLocks noChangeArrowheads="1"/>
          </p:cNvSpPr>
          <p:nvPr/>
        </p:nvSpPr>
        <p:spPr bwMode="auto">
          <a:xfrm>
            <a:off x="2771775" y="2779614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>
            <a:off x="1835150" y="184457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987675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H="1">
            <a:off x="1836738" y="299710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 flipH="1" flipV="1">
            <a:off x="1619250" y="2060476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1763713" y="1987451"/>
            <a:ext cx="10810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 flipH="1">
            <a:off x="1763713" y="1987451"/>
            <a:ext cx="10080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3779838" y="2349401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5724525" y="14127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0   1   1   0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724525" y="1916014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0   0   1   1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5724525" y="2420839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0   0   0   1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5724525" y="2924076"/>
            <a:ext cx="162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1   0   0   0</a:t>
            </a: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580063" y="1412776"/>
            <a:ext cx="1944687" cy="19939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4911725" y="2079526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 =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5796136" y="4437112"/>
            <a:ext cx="2332037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FF0000"/>
                </a:solidFill>
              </a:rPr>
              <a:t>Aber: Speicher-</a:t>
            </a:r>
          </a:p>
          <a:p>
            <a:r>
              <a:rPr lang="de-DE" sz="2400">
                <a:solidFill>
                  <a:srgbClr val="FF0000"/>
                </a:solidFill>
              </a:rPr>
              <a:t>aufwand O(n</a:t>
            </a:r>
            <a:r>
              <a:rPr lang="de-DE" sz="2400" baseline="30000">
                <a:solidFill>
                  <a:srgbClr val="FF0000"/>
                </a:solidFill>
              </a:rPr>
              <a:t>2</a:t>
            </a:r>
            <a:r>
              <a:rPr lang="de-DE" sz="240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8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1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 smtClean="0"/>
              <a:t>Max Flow/Min Cut-Theorem</a:t>
            </a:r>
            <a:endParaRPr lang="en-US" dirty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124744"/>
            <a:ext cx="8551863" cy="5207670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In jedem Netzwerk </a:t>
            </a:r>
            <a:r>
              <a:rPr lang="de-DE" sz="2400" dirty="0" smtClean="0">
                <a:solidFill>
                  <a:srgbClr val="3C8C93"/>
                </a:solidFill>
              </a:rPr>
              <a:t>N=(G, c, s, t)</a:t>
            </a:r>
            <a:r>
              <a:rPr lang="de-DE" sz="2400" dirty="0" smtClean="0">
                <a:solidFill>
                  <a:schemeClr val="tx1"/>
                </a:solidFill>
              </a:rPr>
              <a:t> gilt: Der Wert eines jeden Flusses ist kleiner oder gleich der Kapazität eines jeden Schnittes.   Insbesondere: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cmsy10" charset="0"/>
              </a:rPr>
              <a:t>≤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min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de-DE" sz="2400" dirty="0" smtClean="0">
                <a:solidFill>
                  <a:schemeClr val="tx1"/>
                </a:solidFill>
              </a:rPr>
              <a:t>Sei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 smtClean="0">
                <a:solidFill>
                  <a:schemeClr val="tx1"/>
                </a:solidFill>
              </a:rPr>
              <a:t> der vom F.F.-</a:t>
            </a:r>
            <a:r>
              <a:rPr lang="de-DE" sz="2400" dirty="0" err="1" smtClean="0">
                <a:solidFill>
                  <a:schemeClr val="tx1"/>
                </a:solidFill>
              </a:rPr>
              <a:t>Algo</a:t>
            </a:r>
            <a:r>
              <a:rPr lang="de-DE" sz="2400" dirty="0" smtClean="0">
                <a:solidFill>
                  <a:schemeClr val="tx1"/>
                </a:solidFill>
              </a:rPr>
              <a:t> für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de-DE" sz="2400" dirty="0" smtClean="0">
                <a:solidFill>
                  <a:schemeClr val="tx1"/>
                </a:solidFill>
              </a:rPr>
              <a:t>berechnete Fluss. 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Dann gibt es einen Schnitt </a:t>
            </a:r>
            <a:r>
              <a:rPr lang="de-DE" sz="2400" dirty="0" smtClean="0">
                <a:solidFill>
                  <a:srgbClr val="3C8C93"/>
                </a:solidFill>
              </a:rPr>
              <a:t>(S,T) </a:t>
            </a:r>
            <a:r>
              <a:rPr lang="de-DE" sz="2400" dirty="0" smtClean="0">
                <a:solidFill>
                  <a:schemeClr val="tx1"/>
                </a:solidFill>
              </a:rPr>
              <a:t>in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tx1"/>
                </a:solidFill>
              </a:rPr>
              <a:t> mit </a:t>
            </a:r>
            <a:r>
              <a:rPr lang="de-DE" sz="2400" dirty="0" smtClean="0">
                <a:solidFill>
                  <a:srgbClr val="3C8C93"/>
                </a:solidFill>
              </a:rPr>
              <a:t>f(G) = c(S,T)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de-DE" sz="2400" dirty="0" smtClean="0">
              <a:solidFill>
                <a:srgbClr val="E32D0F"/>
              </a:solidFill>
            </a:endParaRPr>
          </a:p>
          <a:p>
            <a:r>
              <a:rPr lang="de-DE" sz="2400" dirty="0" smtClean="0">
                <a:solidFill>
                  <a:srgbClr val="333399"/>
                </a:solidFill>
              </a:rPr>
              <a:t>Satz: </a:t>
            </a:r>
            <a:r>
              <a:rPr lang="de-DE" sz="2000" dirty="0" smtClean="0">
                <a:solidFill>
                  <a:schemeClr val="tx1"/>
                </a:solidFill>
              </a:rPr>
              <a:t>(Max Flow-Min Cut Theorem; Satz von Ford/</a:t>
            </a:r>
            <a:r>
              <a:rPr lang="de-DE" sz="2000" dirty="0" err="1" smtClean="0">
                <a:solidFill>
                  <a:schemeClr val="tx1"/>
                </a:solidFill>
              </a:rPr>
              <a:t>Fulkerson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400" dirty="0"/>
              <a:t>Der Algorithmus von Ford/</a:t>
            </a:r>
            <a:r>
              <a:rPr lang="de-DE" sz="2400" dirty="0" err="1"/>
              <a:t>Fulkerson</a:t>
            </a:r>
            <a:r>
              <a:rPr lang="de-DE" sz="2400" dirty="0"/>
              <a:t> berechnet einen maximalen </a:t>
            </a:r>
            <a:r>
              <a:rPr lang="de-DE" sz="2400" dirty="0" smtClean="0"/>
              <a:t>Fluss. </a:t>
            </a:r>
            <a:r>
              <a:rPr lang="de-DE" sz="2400" dirty="0" smtClean="0">
                <a:solidFill>
                  <a:schemeClr val="tx1"/>
                </a:solidFill>
              </a:rPr>
              <a:t>In jedem Netzwerk gilt  </a:t>
            </a:r>
            <a:r>
              <a:rPr lang="de-DE" sz="2400" dirty="0" err="1" smtClean="0">
                <a:solidFill>
                  <a:srgbClr val="3C8C93"/>
                </a:solidFill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 = </a:t>
            </a:r>
            <a:r>
              <a:rPr lang="de-DE" sz="2400" dirty="0" err="1" smtClean="0">
                <a:solidFill>
                  <a:srgbClr val="3C8C93"/>
                </a:solidFill>
              </a:rPr>
              <a:t>c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min</a:t>
            </a:r>
            <a:r>
              <a:rPr lang="de-DE" sz="2400" dirty="0" smtClean="0">
                <a:solidFill>
                  <a:schemeClr val="tx1"/>
                </a:solidFill>
              </a:rPr>
              <a:t>.</a:t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(ohne formalen Beweis)</a:t>
            </a:r>
          </a:p>
          <a:p>
            <a:pPr marL="0" indent="0">
              <a:buNone/>
            </a:pPr>
            <a:endParaRPr lang="de-DE" sz="2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Der Wert eines maximalen Flusses ist gleich der Kapazität eines minimalen Schnittes.</a:t>
            </a:r>
            <a:endParaRPr lang="de-DE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Finden eines flusserhöhenden Pfades z.B. mit einer Variation der Tiefensuche: </a:t>
            </a:r>
            <a:r>
              <a:rPr lang="de-DE" dirty="0" smtClean="0">
                <a:solidFill>
                  <a:srgbClr val="3C8C93"/>
                </a:solidFill>
              </a:rPr>
              <a:t>O(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+ m) </a:t>
            </a:r>
            <a:endParaRPr lang="de-DE" dirty="0" smtClean="0"/>
          </a:p>
          <a:p>
            <a:r>
              <a:rPr lang="de-DE" dirty="0" smtClean="0"/>
              <a:t>Restkapazität des </a:t>
            </a:r>
            <a:r>
              <a:rPr lang="de-DE" dirty="0"/>
              <a:t>flusserhöhenden Pfades </a:t>
            </a:r>
            <a:r>
              <a:rPr lang="de-DE" dirty="0" smtClean="0"/>
              <a:t>kann jedes Mal nur 1 sein. 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9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Schlechte Abfolge von zunehmenden Pfaden</a:t>
            </a:r>
            <a:endParaRPr lang="de-DE" dirty="0"/>
          </a:p>
        </p:txBody>
      </p:sp>
      <p:sp>
        <p:nvSpPr>
          <p:cNvPr id="5" name="Oval 3"/>
          <p:cNvSpPr/>
          <p:nvPr/>
        </p:nvSpPr>
        <p:spPr>
          <a:xfrm>
            <a:off x="924744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238944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924744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157971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flipV="1">
            <a:off x="467544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>
            <a:off x="467544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7" idx="7"/>
            <a:endCxn id="10" idx="4"/>
          </p:cNvCxnSpPr>
          <p:nvPr/>
        </p:nvCxnSpPr>
        <p:spPr>
          <a:xfrm flipV="1">
            <a:off x="1314989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5" idx="5"/>
            <a:endCxn id="10" idx="0"/>
          </p:cNvCxnSpPr>
          <p:nvPr/>
        </p:nvCxnSpPr>
        <p:spPr>
          <a:xfrm>
            <a:off x="1314989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5"/>
          <p:cNvCxnSpPr>
            <a:stCxn id="7" idx="0"/>
            <a:endCxn id="5" idx="4"/>
          </p:cNvCxnSpPr>
          <p:nvPr/>
        </p:nvCxnSpPr>
        <p:spPr>
          <a:xfrm flipV="1">
            <a:off x="1153344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354087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49672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0/1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1435696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1363688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354087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2221423" y="1268760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1. flusserhöhender Pfad</a:t>
            </a:r>
            <a:endParaRPr lang="de-DE" sz="1600" dirty="0"/>
          </a:p>
        </p:txBody>
      </p:sp>
      <p:sp>
        <p:nvSpPr>
          <p:cNvPr id="37" name="Oval 3"/>
          <p:cNvSpPr/>
          <p:nvPr/>
        </p:nvSpPr>
        <p:spPr>
          <a:xfrm>
            <a:off x="3156992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38" name="Oval 4"/>
          <p:cNvSpPr/>
          <p:nvPr/>
        </p:nvSpPr>
        <p:spPr>
          <a:xfrm>
            <a:off x="2471192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39" name="Oval 5"/>
          <p:cNvSpPr/>
          <p:nvPr/>
        </p:nvSpPr>
        <p:spPr>
          <a:xfrm>
            <a:off x="3156992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40" name="Oval 8"/>
          <p:cNvSpPr/>
          <p:nvPr/>
        </p:nvSpPr>
        <p:spPr>
          <a:xfrm>
            <a:off x="381196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41" name="Straight Arrow Connector 10"/>
          <p:cNvCxnSpPr>
            <a:stCxn id="38" idx="0"/>
            <a:endCxn id="37" idx="3"/>
          </p:cNvCxnSpPr>
          <p:nvPr/>
        </p:nvCxnSpPr>
        <p:spPr>
          <a:xfrm flipV="1">
            <a:off x="2699792" y="2090309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1"/>
          <p:cNvCxnSpPr>
            <a:stCxn id="38" idx="4"/>
            <a:endCxn id="39" idx="1"/>
          </p:cNvCxnSpPr>
          <p:nvPr/>
        </p:nvCxnSpPr>
        <p:spPr>
          <a:xfrm>
            <a:off x="2699792" y="2857128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3"/>
          <p:cNvCxnSpPr>
            <a:stCxn id="39" idx="7"/>
            <a:endCxn id="40" idx="4"/>
          </p:cNvCxnSpPr>
          <p:nvPr/>
        </p:nvCxnSpPr>
        <p:spPr>
          <a:xfrm flipV="1">
            <a:off x="3547237" y="2857128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4"/>
          <p:cNvCxnSpPr>
            <a:stCxn id="37" idx="5"/>
            <a:endCxn id="40" idx="0"/>
          </p:cNvCxnSpPr>
          <p:nvPr/>
        </p:nvCxnSpPr>
        <p:spPr>
          <a:xfrm>
            <a:off x="3547237" y="2090309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15"/>
          <p:cNvCxnSpPr>
            <a:stCxn id="39" idx="0"/>
            <a:endCxn id="37" idx="4"/>
          </p:cNvCxnSpPr>
          <p:nvPr/>
        </p:nvCxnSpPr>
        <p:spPr>
          <a:xfrm flipV="1">
            <a:off x="3385592" y="2157264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47" name="TextBox 21"/>
          <p:cNvSpPr txBox="1">
            <a:spLocks noChangeArrowheads="1"/>
          </p:cNvSpPr>
          <p:nvPr/>
        </p:nvSpPr>
        <p:spPr bwMode="auto">
          <a:xfrm>
            <a:off x="2586335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48" name="TextBox 24"/>
          <p:cNvSpPr txBox="1">
            <a:spLocks noChangeArrowheads="1"/>
          </p:cNvSpPr>
          <p:nvPr/>
        </p:nvSpPr>
        <p:spPr bwMode="auto">
          <a:xfrm>
            <a:off x="2981920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49" name="TextBox 33"/>
          <p:cNvSpPr txBox="1">
            <a:spLocks noChangeArrowheads="1"/>
          </p:cNvSpPr>
          <p:nvPr/>
        </p:nvSpPr>
        <p:spPr bwMode="auto">
          <a:xfrm>
            <a:off x="3667944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50" name="TextBox 42"/>
          <p:cNvSpPr txBox="1">
            <a:spLocks noChangeArrowheads="1"/>
          </p:cNvSpPr>
          <p:nvPr/>
        </p:nvSpPr>
        <p:spPr bwMode="auto">
          <a:xfrm>
            <a:off x="3595936" y="1921032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1" name="TextBox 44"/>
          <p:cNvSpPr txBox="1">
            <a:spLocks noChangeArrowheads="1"/>
          </p:cNvSpPr>
          <p:nvPr/>
        </p:nvSpPr>
        <p:spPr bwMode="auto">
          <a:xfrm>
            <a:off x="2586335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0/w</a:t>
            </a:r>
          </a:p>
        </p:txBody>
      </p:sp>
      <p:sp>
        <p:nvSpPr>
          <p:cNvPr id="52" name="Oval 3"/>
          <p:cNvSpPr/>
          <p:nvPr/>
        </p:nvSpPr>
        <p:spPr>
          <a:xfrm>
            <a:off x="5389240" y="1700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53" name="Oval 4"/>
          <p:cNvSpPr/>
          <p:nvPr/>
        </p:nvSpPr>
        <p:spPr>
          <a:xfrm>
            <a:off x="4703440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54" name="Oval 5"/>
          <p:cNvSpPr/>
          <p:nvPr/>
        </p:nvSpPr>
        <p:spPr>
          <a:xfrm>
            <a:off x="5389240" y="304380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5" name="Oval 8"/>
          <p:cNvSpPr/>
          <p:nvPr/>
        </p:nvSpPr>
        <p:spPr>
          <a:xfrm>
            <a:off x="6044208" y="239992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56" name="Straight Arrow Connector 10"/>
          <p:cNvCxnSpPr>
            <a:stCxn id="53" idx="0"/>
            <a:endCxn id="52" idx="3"/>
          </p:cNvCxnSpPr>
          <p:nvPr/>
        </p:nvCxnSpPr>
        <p:spPr>
          <a:xfrm flipV="1">
            <a:off x="4932040" y="2090309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7" name="Straight Arrow Connector 11"/>
          <p:cNvCxnSpPr>
            <a:stCxn id="53" idx="4"/>
            <a:endCxn id="54" idx="1"/>
          </p:cNvCxnSpPr>
          <p:nvPr/>
        </p:nvCxnSpPr>
        <p:spPr>
          <a:xfrm>
            <a:off x="4932040" y="2857128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13"/>
          <p:cNvCxnSpPr>
            <a:stCxn id="54" idx="7"/>
            <a:endCxn id="55" idx="4"/>
          </p:cNvCxnSpPr>
          <p:nvPr/>
        </p:nvCxnSpPr>
        <p:spPr>
          <a:xfrm flipV="1">
            <a:off x="5779485" y="2857128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14"/>
          <p:cNvCxnSpPr>
            <a:stCxn id="52" idx="5"/>
            <a:endCxn id="55" idx="0"/>
          </p:cNvCxnSpPr>
          <p:nvPr/>
        </p:nvCxnSpPr>
        <p:spPr>
          <a:xfrm>
            <a:off x="5779485" y="2090309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0" name="Straight Arrow Connector 15"/>
          <p:cNvCxnSpPr>
            <a:stCxn id="52" idx="5"/>
            <a:endCxn id="54" idx="7"/>
          </p:cNvCxnSpPr>
          <p:nvPr/>
        </p:nvCxnSpPr>
        <p:spPr>
          <a:xfrm>
            <a:off x="5779485" y="2090309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4818583" y="1985174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3" name="TextBox 24"/>
          <p:cNvSpPr txBox="1">
            <a:spLocks noChangeArrowheads="1"/>
          </p:cNvSpPr>
          <p:nvPr/>
        </p:nvSpPr>
        <p:spPr bwMode="auto">
          <a:xfrm>
            <a:off x="5214168" y="2323728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5900192" y="295577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1/w</a:t>
            </a:r>
          </a:p>
        </p:txBody>
      </p:sp>
      <p:sp>
        <p:nvSpPr>
          <p:cNvPr id="65" name="TextBox 42"/>
          <p:cNvSpPr txBox="1">
            <a:spLocks noChangeArrowheads="1"/>
          </p:cNvSpPr>
          <p:nvPr/>
        </p:nvSpPr>
        <p:spPr bwMode="auto">
          <a:xfrm>
            <a:off x="5828184" y="1921032"/>
            <a:ext cx="4469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1w</a:t>
            </a:r>
          </a:p>
        </p:txBody>
      </p:sp>
      <p:sp>
        <p:nvSpPr>
          <p:cNvPr id="66" name="TextBox 44"/>
          <p:cNvSpPr txBox="1">
            <a:spLocks noChangeArrowheads="1"/>
          </p:cNvSpPr>
          <p:nvPr/>
        </p:nvSpPr>
        <p:spPr bwMode="auto">
          <a:xfrm>
            <a:off x="4818583" y="2941486"/>
            <a:ext cx="5039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1/w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4453671" y="1287448"/>
            <a:ext cx="2199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2. </a:t>
            </a:r>
            <a:r>
              <a:rPr lang="de-DE" sz="1600" dirty="0"/>
              <a:t>flusserhöhender Pfad</a:t>
            </a:r>
          </a:p>
        </p:txBody>
      </p:sp>
      <p:cxnSp>
        <p:nvCxnSpPr>
          <p:cNvPr id="70" name="Straight Arrow Connector 15"/>
          <p:cNvCxnSpPr>
            <a:stCxn id="54" idx="0"/>
            <a:endCxn id="52" idx="4"/>
          </p:cNvCxnSpPr>
          <p:nvPr/>
        </p:nvCxnSpPr>
        <p:spPr>
          <a:xfrm flipV="1">
            <a:off x="5617840" y="2157264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508085" y="2060848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74" name="Textfeld 73"/>
          <p:cNvSpPr txBox="1"/>
          <p:nvPr/>
        </p:nvSpPr>
        <p:spPr>
          <a:xfrm>
            <a:off x="35496" y="3573016"/>
            <a:ext cx="172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2i-1. </a:t>
            </a:r>
            <a:r>
              <a:rPr lang="de-DE" sz="1600" dirty="0" err="1" smtClean="0"/>
              <a:t>flusserh</a:t>
            </a:r>
            <a:r>
              <a:rPr lang="de-DE" sz="1600" dirty="0" smtClean="0"/>
              <a:t>. Pfad</a:t>
            </a:r>
            <a:endParaRPr lang="de-DE" sz="1600" dirty="0"/>
          </a:p>
        </p:txBody>
      </p:sp>
      <p:sp>
        <p:nvSpPr>
          <p:cNvPr id="75" name="Oval 3"/>
          <p:cNvSpPr/>
          <p:nvPr/>
        </p:nvSpPr>
        <p:spPr>
          <a:xfrm>
            <a:off x="939552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76" name="Oval 4"/>
          <p:cNvSpPr/>
          <p:nvPr/>
        </p:nvSpPr>
        <p:spPr>
          <a:xfrm>
            <a:off x="253752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77" name="Oval 5"/>
          <p:cNvSpPr/>
          <p:nvPr/>
        </p:nvSpPr>
        <p:spPr>
          <a:xfrm>
            <a:off x="939552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8" name="Oval 8"/>
          <p:cNvSpPr/>
          <p:nvPr/>
        </p:nvSpPr>
        <p:spPr>
          <a:xfrm>
            <a:off x="159452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79" name="Straight Arrow Connector 10"/>
          <p:cNvCxnSpPr>
            <a:stCxn id="76" idx="0"/>
            <a:endCxn id="75" idx="3"/>
          </p:cNvCxnSpPr>
          <p:nvPr/>
        </p:nvCxnSpPr>
        <p:spPr>
          <a:xfrm flipV="1">
            <a:off x="482352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0" name="Straight Arrow Connector 11"/>
          <p:cNvCxnSpPr>
            <a:stCxn id="76" idx="4"/>
            <a:endCxn id="77" idx="1"/>
          </p:cNvCxnSpPr>
          <p:nvPr/>
        </p:nvCxnSpPr>
        <p:spPr>
          <a:xfrm>
            <a:off x="482352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1" name="Straight Arrow Connector 13"/>
          <p:cNvCxnSpPr>
            <a:stCxn id="77" idx="7"/>
            <a:endCxn id="78" idx="4"/>
          </p:cNvCxnSpPr>
          <p:nvPr/>
        </p:nvCxnSpPr>
        <p:spPr>
          <a:xfrm flipV="1">
            <a:off x="1329797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14"/>
          <p:cNvCxnSpPr>
            <a:stCxn id="75" idx="5"/>
            <a:endCxn id="78" idx="0"/>
          </p:cNvCxnSpPr>
          <p:nvPr/>
        </p:nvCxnSpPr>
        <p:spPr>
          <a:xfrm>
            <a:off x="1329797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83" name="Straight Arrow Connector 15"/>
          <p:cNvCxnSpPr>
            <a:stCxn id="77" idx="0"/>
            <a:endCxn id="75" idx="4"/>
          </p:cNvCxnSpPr>
          <p:nvPr/>
        </p:nvCxnSpPr>
        <p:spPr>
          <a:xfrm flipV="1">
            <a:off x="1168152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85" name="TextBox 21"/>
          <p:cNvSpPr txBox="1">
            <a:spLocks noChangeArrowheads="1"/>
          </p:cNvSpPr>
          <p:nvPr/>
        </p:nvSpPr>
        <p:spPr bwMode="auto">
          <a:xfrm>
            <a:off x="327125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6" name="TextBox 24"/>
          <p:cNvSpPr txBox="1">
            <a:spLocks noChangeArrowheads="1"/>
          </p:cNvSpPr>
          <p:nvPr/>
        </p:nvSpPr>
        <p:spPr bwMode="auto">
          <a:xfrm>
            <a:off x="764480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87" name="TextBox 33"/>
          <p:cNvSpPr txBox="1">
            <a:spLocks noChangeArrowheads="1"/>
          </p:cNvSpPr>
          <p:nvPr/>
        </p:nvSpPr>
        <p:spPr bwMode="auto">
          <a:xfrm>
            <a:off x="1450504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88" name="TextBox 42"/>
          <p:cNvSpPr txBox="1">
            <a:spLocks noChangeArrowheads="1"/>
          </p:cNvSpPr>
          <p:nvPr/>
        </p:nvSpPr>
        <p:spPr bwMode="auto">
          <a:xfrm>
            <a:off x="1378496" y="4225288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89" name="TextBox 44"/>
          <p:cNvSpPr txBox="1">
            <a:spLocks noChangeArrowheads="1"/>
          </p:cNvSpPr>
          <p:nvPr/>
        </p:nvSpPr>
        <p:spPr bwMode="auto">
          <a:xfrm>
            <a:off x="323528" y="5245742"/>
            <a:ext cx="617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i-1/w</a:t>
            </a:r>
          </a:p>
        </p:txBody>
      </p:sp>
      <p:sp>
        <p:nvSpPr>
          <p:cNvPr id="90" name="Oval 3"/>
          <p:cNvSpPr/>
          <p:nvPr/>
        </p:nvSpPr>
        <p:spPr>
          <a:xfrm>
            <a:off x="317180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91" name="Oval 4"/>
          <p:cNvSpPr/>
          <p:nvPr/>
        </p:nvSpPr>
        <p:spPr>
          <a:xfrm>
            <a:off x="248600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92" name="Oval 5"/>
          <p:cNvSpPr/>
          <p:nvPr/>
        </p:nvSpPr>
        <p:spPr>
          <a:xfrm>
            <a:off x="317180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3" name="Oval 8"/>
          <p:cNvSpPr/>
          <p:nvPr/>
        </p:nvSpPr>
        <p:spPr>
          <a:xfrm>
            <a:off x="382676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94" name="Straight Arrow Connector 10"/>
          <p:cNvCxnSpPr>
            <a:stCxn id="91" idx="0"/>
            <a:endCxn id="90" idx="3"/>
          </p:cNvCxnSpPr>
          <p:nvPr/>
        </p:nvCxnSpPr>
        <p:spPr>
          <a:xfrm flipV="1">
            <a:off x="2714600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5" name="Straight Arrow Connector 11"/>
          <p:cNvCxnSpPr>
            <a:stCxn id="91" idx="4"/>
            <a:endCxn id="92" idx="1"/>
          </p:cNvCxnSpPr>
          <p:nvPr/>
        </p:nvCxnSpPr>
        <p:spPr>
          <a:xfrm>
            <a:off x="2714600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6" name="Straight Arrow Connector 13"/>
          <p:cNvCxnSpPr>
            <a:stCxn id="92" idx="7"/>
            <a:endCxn id="93" idx="4"/>
          </p:cNvCxnSpPr>
          <p:nvPr/>
        </p:nvCxnSpPr>
        <p:spPr>
          <a:xfrm flipV="1">
            <a:off x="3562045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7" name="Straight Arrow Connector 14"/>
          <p:cNvCxnSpPr>
            <a:stCxn id="90" idx="5"/>
            <a:endCxn id="93" idx="0"/>
          </p:cNvCxnSpPr>
          <p:nvPr/>
        </p:nvCxnSpPr>
        <p:spPr>
          <a:xfrm>
            <a:off x="3562045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98" name="Straight Arrow Connector 15"/>
          <p:cNvCxnSpPr>
            <a:stCxn id="90" idx="5"/>
            <a:endCxn id="92" idx="7"/>
          </p:cNvCxnSpPr>
          <p:nvPr/>
        </p:nvCxnSpPr>
        <p:spPr>
          <a:xfrm>
            <a:off x="3562045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0" name="TextBox 21"/>
          <p:cNvSpPr txBox="1">
            <a:spLocks noChangeArrowheads="1"/>
          </p:cNvSpPr>
          <p:nvPr/>
        </p:nvSpPr>
        <p:spPr bwMode="auto">
          <a:xfrm>
            <a:off x="2601143" y="4289430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9672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02" name="TextBox 33"/>
          <p:cNvSpPr txBox="1">
            <a:spLocks noChangeArrowheads="1"/>
          </p:cNvSpPr>
          <p:nvPr/>
        </p:nvSpPr>
        <p:spPr bwMode="auto">
          <a:xfrm>
            <a:off x="3682752" y="526003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prstClr val="black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/w</a:t>
            </a:r>
          </a:p>
        </p:txBody>
      </p:sp>
      <p:sp>
        <p:nvSpPr>
          <p:cNvPr id="103" name="TextBox 42"/>
          <p:cNvSpPr txBox="1">
            <a:spLocks noChangeArrowheads="1"/>
          </p:cNvSpPr>
          <p:nvPr/>
        </p:nvSpPr>
        <p:spPr bwMode="auto">
          <a:xfrm>
            <a:off x="3610744" y="4225288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4" name="TextBox 44"/>
          <p:cNvSpPr txBox="1">
            <a:spLocks noChangeArrowheads="1"/>
          </p:cNvSpPr>
          <p:nvPr/>
        </p:nvSpPr>
        <p:spPr bwMode="auto">
          <a:xfrm>
            <a:off x="2601143" y="5245742"/>
            <a:ext cx="4354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i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/w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2339752" y="3573016"/>
            <a:ext cx="159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2i.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06" name="Straight Arrow Connector 15"/>
          <p:cNvCxnSpPr>
            <a:stCxn id="92" idx="0"/>
            <a:endCxn id="90" idx="4"/>
          </p:cNvCxnSpPr>
          <p:nvPr/>
        </p:nvCxnSpPr>
        <p:spPr>
          <a:xfrm flipV="1">
            <a:off x="3400400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07" name="Textfeld 106"/>
          <p:cNvSpPr txBox="1"/>
          <p:nvPr/>
        </p:nvSpPr>
        <p:spPr>
          <a:xfrm>
            <a:off x="4572000" y="3573016"/>
            <a:ext cx="1866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2w-1.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sp>
        <p:nvSpPr>
          <p:cNvPr id="108" name="Oval 3"/>
          <p:cNvSpPr/>
          <p:nvPr/>
        </p:nvSpPr>
        <p:spPr>
          <a:xfrm>
            <a:off x="5692080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09" name="Oval 4"/>
          <p:cNvSpPr/>
          <p:nvPr/>
        </p:nvSpPr>
        <p:spPr>
          <a:xfrm>
            <a:off x="5006280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10" name="Oval 5"/>
          <p:cNvSpPr/>
          <p:nvPr/>
        </p:nvSpPr>
        <p:spPr>
          <a:xfrm>
            <a:off x="56920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1" name="Oval 8"/>
          <p:cNvSpPr/>
          <p:nvPr/>
        </p:nvSpPr>
        <p:spPr>
          <a:xfrm>
            <a:off x="634704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12" name="Straight Arrow Connector 10"/>
          <p:cNvCxnSpPr>
            <a:stCxn id="109" idx="0"/>
            <a:endCxn id="108" idx="3"/>
          </p:cNvCxnSpPr>
          <p:nvPr/>
        </p:nvCxnSpPr>
        <p:spPr>
          <a:xfrm flipV="1">
            <a:off x="5234880" y="4394565"/>
            <a:ext cx="524155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3" name="Straight Arrow Connector 11"/>
          <p:cNvCxnSpPr>
            <a:stCxn id="109" idx="4"/>
            <a:endCxn id="110" idx="1"/>
          </p:cNvCxnSpPr>
          <p:nvPr/>
        </p:nvCxnSpPr>
        <p:spPr>
          <a:xfrm>
            <a:off x="5234880" y="5161384"/>
            <a:ext cx="524155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4" name="Straight Arrow Connector 13"/>
          <p:cNvCxnSpPr>
            <a:stCxn id="110" idx="7"/>
            <a:endCxn id="111" idx="4"/>
          </p:cNvCxnSpPr>
          <p:nvPr/>
        </p:nvCxnSpPr>
        <p:spPr>
          <a:xfrm flipV="1">
            <a:off x="6082325" y="5161384"/>
            <a:ext cx="493323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4"/>
          <p:cNvCxnSpPr>
            <a:stCxn id="108" idx="5"/>
            <a:endCxn id="111" idx="0"/>
          </p:cNvCxnSpPr>
          <p:nvPr/>
        </p:nvCxnSpPr>
        <p:spPr>
          <a:xfrm>
            <a:off x="6082325" y="4394565"/>
            <a:ext cx="493323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16" name="Straight Arrow Connector 15"/>
          <p:cNvCxnSpPr>
            <a:stCxn id="110" idx="0"/>
            <a:endCxn id="108" idx="4"/>
          </p:cNvCxnSpPr>
          <p:nvPr/>
        </p:nvCxnSpPr>
        <p:spPr>
          <a:xfrm flipV="1">
            <a:off x="5920680" y="4461520"/>
            <a:ext cx="0" cy="88654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18" name="TextBox 21"/>
          <p:cNvSpPr txBox="1">
            <a:spLocks noChangeArrowheads="1"/>
          </p:cNvSpPr>
          <p:nvPr/>
        </p:nvSpPr>
        <p:spPr bwMode="auto">
          <a:xfrm>
            <a:off x="5079653" y="4289430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19" name="TextBox 24"/>
          <p:cNvSpPr txBox="1">
            <a:spLocks noChangeArrowheads="1"/>
          </p:cNvSpPr>
          <p:nvPr/>
        </p:nvSpPr>
        <p:spPr bwMode="auto">
          <a:xfrm>
            <a:off x="5517008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1/1</a:t>
            </a:r>
          </a:p>
        </p:txBody>
      </p:sp>
      <p:sp>
        <p:nvSpPr>
          <p:cNvPr id="120" name="TextBox 33"/>
          <p:cNvSpPr txBox="1">
            <a:spLocks noChangeArrowheads="1"/>
          </p:cNvSpPr>
          <p:nvPr/>
        </p:nvSpPr>
        <p:spPr bwMode="auto">
          <a:xfrm>
            <a:off x="6203032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21" name="TextBox 42"/>
          <p:cNvSpPr txBox="1">
            <a:spLocks noChangeArrowheads="1"/>
          </p:cNvSpPr>
          <p:nvPr/>
        </p:nvSpPr>
        <p:spPr bwMode="auto">
          <a:xfrm>
            <a:off x="6223914" y="4225288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2" name="TextBox 44"/>
          <p:cNvSpPr txBox="1">
            <a:spLocks noChangeArrowheads="1"/>
          </p:cNvSpPr>
          <p:nvPr/>
        </p:nvSpPr>
        <p:spPr bwMode="auto">
          <a:xfrm>
            <a:off x="4932040" y="5245742"/>
            <a:ext cx="720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w-1/w</a:t>
            </a:r>
          </a:p>
        </p:txBody>
      </p:sp>
      <p:sp>
        <p:nvSpPr>
          <p:cNvPr id="123" name="Oval 3"/>
          <p:cNvSpPr/>
          <p:nvPr/>
        </p:nvSpPr>
        <p:spPr>
          <a:xfrm>
            <a:off x="7924328" y="40043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a</a:t>
            </a:r>
          </a:p>
        </p:txBody>
      </p:sp>
      <p:sp>
        <p:nvSpPr>
          <p:cNvPr id="124" name="Oval 4"/>
          <p:cNvSpPr/>
          <p:nvPr/>
        </p:nvSpPr>
        <p:spPr>
          <a:xfrm>
            <a:off x="7238528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s</a:t>
            </a:r>
          </a:p>
        </p:txBody>
      </p:sp>
      <p:sp>
        <p:nvSpPr>
          <p:cNvPr id="125" name="Oval 5"/>
          <p:cNvSpPr/>
          <p:nvPr/>
        </p:nvSpPr>
        <p:spPr>
          <a:xfrm>
            <a:off x="7924328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b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6" name="Oval 8"/>
          <p:cNvSpPr/>
          <p:nvPr/>
        </p:nvSpPr>
        <p:spPr>
          <a:xfrm>
            <a:off x="8579296" y="470418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rPr>
              <a:t>t</a:t>
            </a:r>
          </a:p>
        </p:txBody>
      </p:sp>
      <p:cxnSp>
        <p:nvCxnSpPr>
          <p:cNvPr id="127" name="Straight Arrow Connector 10"/>
          <p:cNvCxnSpPr>
            <a:stCxn id="124" idx="0"/>
            <a:endCxn id="123" idx="3"/>
          </p:cNvCxnSpPr>
          <p:nvPr/>
        </p:nvCxnSpPr>
        <p:spPr>
          <a:xfrm flipV="1">
            <a:off x="7467128" y="4394565"/>
            <a:ext cx="524155" cy="30961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8" name="Straight Arrow Connector 11"/>
          <p:cNvCxnSpPr>
            <a:stCxn id="124" idx="4"/>
            <a:endCxn id="125" idx="1"/>
          </p:cNvCxnSpPr>
          <p:nvPr/>
        </p:nvCxnSpPr>
        <p:spPr>
          <a:xfrm>
            <a:off x="7467128" y="5161384"/>
            <a:ext cx="524155" cy="25363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29" name="Straight Arrow Connector 13"/>
          <p:cNvCxnSpPr>
            <a:stCxn id="125" idx="7"/>
            <a:endCxn id="126" idx="4"/>
          </p:cNvCxnSpPr>
          <p:nvPr/>
        </p:nvCxnSpPr>
        <p:spPr>
          <a:xfrm flipV="1">
            <a:off x="8314573" y="5161384"/>
            <a:ext cx="493323" cy="25363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0" name="Straight Arrow Connector 14"/>
          <p:cNvCxnSpPr>
            <a:stCxn id="123" idx="5"/>
            <a:endCxn id="126" idx="0"/>
          </p:cNvCxnSpPr>
          <p:nvPr/>
        </p:nvCxnSpPr>
        <p:spPr>
          <a:xfrm>
            <a:off x="8314573" y="4394565"/>
            <a:ext cx="493323" cy="309619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31" name="Straight Arrow Connector 15"/>
          <p:cNvCxnSpPr>
            <a:stCxn id="123" idx="5"/>
            <a:endCxn id="125" idx="7"/>
          </p:cNvCxnSpPr>
          <p:nvPr/>
        </p:nvCxnSpPr>
        <p:spPr>
          <a:xfrm>
            <a:off x="8314573" y="4394565"/>
            <a:ext cx="0" cy="1020454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33" name="TextBox 21"/>
          <p:cNvSpPr txBox="1">
            <a:spLocks noChangeArrowheads="1"/>
          </p:cNvSpPr>
          <p:nvPr/>
        </p:nvSpPr>
        <p:spPr bwMode="auto">
          <a:xfrm>
            <a:off x="7353671" y="42210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4" name="TextBox 24"/>
          <p:cNvSpPr txBox="1">
            <a:spLocks noChangeArrowheads="1"/>
          </p:cNvSpPr>
          <p:nvPr/>
        </p:nvSpPr>
        <p:spPr bwMode="auto">
          <a:xfrm>
            <a:off x="7749256" y="4627984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135" name="TextBox 33"/>
          <p:cNvSpPr txBox="1">
            <a:spLocks noChangeArrowheads="1"/>
          </p:cNvSpPr>
          <p:nvPr/>
        </p:nvSpPr>
        <p:spPr bwMode="auto">
          <a:xfrm>
            <a:off x="8435280" y="526003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w/w</a:t>
            </a:r>
          </a:p>
        </p:txBody>
      </p:sp>
      <p:sp>
        <p:nvSpPr>
          <p:cNvPr id="136" name="TextBox 42"/>
          <p:cNvSpPr txBox="1">
            <a:spLocks noChangeArrowheads="1"/>
          </p:cNvSpPr>
          <p:nvPr/>
        </p:nvSpPr>
        <p:spPr bwMode="auto">
          <a:xfrm>
            <a:off x="8363272" y="4225288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7" name="TextBox 44"/>
          <p:cNvSpPr txBox="1">
            <a:spLocks noChangeArrowheads="1"/>
          </p:cNvSpPr>
          <p:nvPr/>
        </p:nvSpPr>
        <p:spPr bwMode="auto">
          <a:xfrm>
            <a:off x="7353671" y="5245742"/>
            <a:ext cx="5380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w/w</a:t>
            </a:r>
          </a:p>
        </p:txBody>
      </p:sp>
      <p:sp>
        <p:nvSpPr>
          <p:cNvPr id="138" name="Textfeld 137"/>
          <p:cNvSpPr txBox="1"/>
          <p:nvPr/>
        </p:nvSpPr>
        <p:spPr>
          <a:xfrm>
            <a:off x="7092280" y="3573016"/>
            <a:ext cx="1691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2w. </a:t>
            </a:r>
            <a:r>
              <a:rPr lang="de-DE" sz="1600" dirty="0" err="1"/>
              <a:t>flusserh</a:t>
            </a:r>
            <a:r>
              <a:rPr lang="de-DE" sz="1600" dirty="0"/>
              <a:t>. </a:t>
            </a:r>
            <a:r>
              <a:rPr lang="de-DE" sz="1600" dirty="0" smtClean="0"/>
              <a:t>Pfad</a:t>
            </a:r>
            <a:endParaRPr lang="de-DE" sz="1600" dirty="0"/>
          </a:p>
        </p:txBody>
      </p:sp>
      <p:cxnSp>
        <p:nvCxnSpPr>
          <p:cNvPr id="139" name="Straight Arrow Connector 15"/>
          <p:cNvCxnSpPr>
            <a:stCxn id="125" idx="0"/>
            <a:endCxn id="123" idx="4"/>
          </p:cNvCxnSpPr>
          <p:nvPr/>
        </p:nvCxnSpPr>
        <p:spPr>
          <a:xfrm flipV="1">
            <a:off x="8152928" y="4461520"/>
            <a:ext cx="0" cy="88654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140" name="Textfeld 139"/>
          <p:cNvSpPr txBox="1"/>
          <p:nvPr/>
        </p:nvSpPr>
        <p:spPr>
          <a:xfrm>
            <a:off x="4211960" y="432619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42" name="Rechteckige Legende 141"/>
          <p:cNvSpPr/>
          <p:nvPr/>
        </p:nvSpPr>
        <p:spPr>
          <a:xfrm>
            <a:off x="7323112" y="1196752"/>
            <a:ext cx="1641376" cy="2313602"/>
          </a:xfrm>
          <a:prstGeom prst="wedgeRectCallout">
            <a:avLst>
              <a:gd name="adj1" fmla="val -16112"/>
              <a:gd name="adj2" fmla="val 56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600" dirty="0" smtClean="0">
                <a:solidFill>
                  <a:srgbClr val="000000"/>
                </a:solidFill>
              </a:rPr>
              <a:t>Fertig nach 2w flusserhöhenden Pfaden</a:t>
            </a:r>
            <a:r>
              <a:rPr lang="de-DE" sz="1600" dirty="0">
                <a:solidFill>
                  <a:srgbClr val="000000"/>
                </a:solidFill>
              </a:rPr>
              <a:t>, </a:t>
            </a:r>
            <a:r>
              <a:rPr lang="de-DE" sz="1600" dirty="0" smtClean="0">
                <a:solidFill>
                  <a:srgbClr val="000000"/>
                </a:solidFill>
              </a:rPr>
              <a:t>obwohl der </a:t>
            </a:r>
            <a:r>
              <a:rPr lang="de-DE" sz="1600" dirty="0" err="1">
                <a:solidFill>
                  <a:srgbClr val="000000"/>
                </a:solidFill>
              </a:rPr>
              <a:t>Algo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  <a:r>
              <a:rPr lang="de-DE" sz="1600" dirty="0" smtClean="0">
                <a:solidFill>
                  <a:srgbClr val="000000"/>
                </a:solidFill>
              </a:rPr>
              <a:t>auch schon </a:t>
            </a:r>
            <a:r>
              <a:rPr lang="de-DE" sz="1600" dirty="0">
                <a:solidFill>
                  <a:srgbClr val="000000"/>
                </a:solidFill>
              </a:rPr>
              <a:t>mit </a:t>
            </a:r>
            <a:r>
              <a:rPr lang="de-DE" sz="1600" dirty="0" smtClean="0">
                <a:solidFill>
                  <a:srgbClr val="000000"/>
                </a:solidFill>
              </a:rPr>
              <a:t>2 günstigen flusserhöhenden Pfaden </a:t>
            </a:r>
            <a:br>
              <a:rPr lang="de-DE" sz="1600" dirty="0" smtClean="0">
                <a:solidFill>
                  <a:srgbClr val="000000"/>
                </a:solidFill>
              </a:rPr>
            </a:br>
            <a:r>
              <a:rPr lang="de-DE" sz="1600" dirty="0" smtClean="0">
                <a:solidFill>
                  <a:srgbClr val="000000"/>
                </a:solidFill>
              </a:rPr>
              <a:t>fertig </a:t>
            </a:r>
            <a:r>
              <a:rPr lang="de-DE" sz="1600" dirty="0">
                <a:solidFill>
                  <a:srgbClr val="000000"/>
                </a:solidFill>
              </a:rPr>
              <a:t>sein könnte</a:t>
            </a:r>
            <a:r>
              <a:rPr lang="de-DE" sz="1600" dirty="0" smtClean="0">
                <a:solidFill>
                  <a:srgbClr val="000000"/>
                </a:solidFill>
              </a:rPr>
              <a:t>!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14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05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0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62" grpId="0"/>
      <p:bldP spid="63" grpId="0"/>
      <p:bldP spid="64" grpId="0"/>
      <p:bldP spid="65" grpId="0"/>
      <p:bldP spid="66" grpId="0"/>
      <p:bldP spid="67" grpId="0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85" grpId="0"/>
      <p:bldP spid="86" grpId="0"/>
      <p:bldP spid="87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100" grpId="0"/>
      <p:bldP spid="101" grpId="0"/>
      <p:bldP spid="102" grpId="0"/>
      <p:bldP spid="103" grpId="0"/>
      <p:bldP spid="104" grpId="0"/>
      <p:bldP spid="105" grpId="0"/>
      <p:bldP spid="107" grpId="0"/>
      <p:bldP spid="108" grpId="0" animBg="1"/>
      <p:bldP spid="109" grpId="0" animBg="1"/>
      <p:bldP spid="110" grpId="0" animBg="1"/>
      <p:bldP spid="111" grpId="0" animBg="1"/>
      <p:bldP spid="118" grpId="0"/>
      <p:bldP spid="119" grpId="0"/>
      <p:bldP spid="120" grpId="0"/>
      <p:bldP spid="121" grpId="0"/>
      <p:bldP spid="122" grpId="0"/>
      <p:bldP spid="123" grpId="0" animBg="1"/>
      <p:bldP spid="124" grpId="0" animBg="1"/>
      <p:bldP spid="125" grpId="0" animBg="1"/>
      <p:bldP spid="126" grpId="0" animBg="1"/>
      <p:bldP spid="133" grpId="0"/>
      <p:bldP spid="134" grpId="0"/>
      <p:bldP spid="135" grpId="0"/>
      <p:bldP spid="136" grpId="0"/>
      <p:bldP spid="137" grpId="0"/>
      <p:bldP spid="138" grpId="0"/>
      <p:bldP spid="140" grpId="0"/>
      <p:bldP spid="142" grpId="0" animBg="1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dirty="0"/>
              <a:t>Ford-Fulkerson </a:t>
            </a:r>
            <a:r>
              <a:rPr lang="en-US" dirty="0" err="1" smtClean="0"/>
              <a:t>Algorithmus</a:t>
            </a:r>
            <a:r>
              <a:rPr lang="en-US" dirty="0" smtClean="0"/>
              <a:t> – </a:t>
            </a:r>
            <a:r>
              <a:rPr lang="en-US" dirty="0" err="1" smtClean="0"/>
              <a:t>Analyse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Damit ergibt sich </a:t>
            </a:r>
            <a:r>
              <a:rPr lang="de-DE" dirty="0"/>
              <a:t>mit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/>
              <a:t> dem maximalen Fluss und der Verwendung von Tiefensuche als </a:t>
            </a:r>
            <a:r>
              <a:rPr lang="de-DE" dirty="0" smtClean="0"/>
              <a:t>totale Laufzeit:</a:t>
            </a:r>
            <a:endParaRPr lang="de-DE" dirty="0"/>
          </a:p>
          <a:p>
            <a:pPr marL="0" indent="0" algn="ctr">
              <a:buNone/>
            </a:pPr>
            <a:r>
              <a:rPr lang="de-DE" dirty="0" err="1" smtClean="0">
                <a:solidFill>
                  <a:srgbClr val="3C8C93"/>
                </a:solidFill>
              </a:rPr>
              <a:t>f</a:t>
            </a:r>
            <a:r>
              <a:rPr lang="de-DE" baseline="-25000" dirty="0" err="1" smtClean="0">
                <a:solidFill>
                  <a:srgbClr val="3C8C93"/>
                </a:solidFill>
              </a:rPr>
              <a:t>max</a:t>
            </a:r>
            <a:r>
              <a:rPr lang="de-DE" dirty="0" smtClean="0">
                <a:solidFill>
                  <a:srgbClr val="3C8C93"/>
                </a:solidFill>
              </a:rPr>
              <a:t>(G) ∙ O(</a:t>
            </a:r>
            <a:r>
              <a:rPr lang="de-DE" dirty="0" err="1" smtClean="0">
                <a:solidFill>
                  <a:srgbClr val="3C8C93"/>
                </a:solidFill>
              </a:rPr>
              <a:t>n+m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 für die betrachteten </a:t>
            </a:r>
            <a:r>
              <a:rPr lang="de-DE" dirty="0" err="1" smtClean="0"/>
              <a:t>Gs</a:t>
            </a:r>
            <a:r>
              <a:rPr lang="de-DE" dirty="0" smtClean="0"/>
              <a:t> gilt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err="1" smtClean="0">
                <a:solidFill>
                  <a:srgbClr val="3C8C93"/>
                </a:solidFill>
              </a:rPr>
              <a:t>m≫n</a:t>
            </a:r>
            <a:r>
              <a:rPr lang="de-DE" dirty="0" smtClean="0"/>
              <a:t> gilt, bekommen wir</a:t>
            </a:r>
            <a:r>
              <a:rPr lang="de-DE" dirty="0" smtClean="0">
                <a:solidFill>
                  <a:srgbClr val="3C8C93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Ford-Fulkerson</a:t>
            </a:r>
            <a:r>
              <a:rPr lang="de-DE" dirty="0" smtClean="0">
                <a:solidFill>
                  <a:srgbClr val="3C8C93"/>
                </a:solidFill>
              </a:rPr>
              <a:t>(G) ∈ </a:t>
            </a:r>
            <a:r>
              <a:rPr lang="de-DE" dirty="0" err="1">
                <a:solidFill>
                  <a:srgbClr val="3C8C93"/>
                </a:solidFill>
              </a:rPr>
              <a:t>f</a:t>
            </a:r>
            <a:r>
              <a:rPr lang="de-DE" baseline="-25000" dirty="0" err="1">
                <a:solidFill>
                  <a:srgbClr val="3C8C93"/>
                </a:solidFill>
              </a:rPr>
              <a:t>max</a:t>
            </a:r>
            <a:r>
              <a:rPr lang="de-DE" dirty="0">
                <a:solidFill>
                  <a:srgbClr val="3C8C93"/>
                </a:solidFill>
              </a:rPr>
              <a:t>(G) ∙ </a:t>
            </a:r>
            <a:r>
              <a:rPr lang="de-DE" dirty="0" smtClean="0">
                <a:solidFill>
                  <a:srgbClr val="3C8C93"/>
                </a:solidFill>
              </a:rPr>
              <a:t>O(m</a:t>
            </a:r>
            <a:r>
              <a:rPr lang="de-DE" dirty="0">
                <a:solidFill>
                  <a:srgbClr val="3C8C93"/>
                </a:solidFill>
              </a:rPr>
              <a:t>) 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 smtClean="0"/>
              <a:t>Wenn wir die Zahl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</a:rPr>
              <a:t>binär codiert </a:t>
            </a:r>
            <a:r>
              <a:rPr lang="de-DE" dirty="0" smtClean="0"/>
              <a:t>als </a:t>
            </a:r>
            <a:br>
              <a:rPr lang="de-DE" dirty="0" smtClean="0"/>
            </a:br>
            <a:r>
              <a:rPr lang="de-DE" dirty="0" err="1" smtClean="0"/>
              <a:t>k</a:t>
            </a:r>
            <a:r>
              <a:rPr lang="de-DE" dirty="0" smtClean="0"/>
              <a:t>-stelligen Bitvektor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{0,1}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sehen, gibt es 2</a:t>
            </a:r>
            <a:r>
              <a:rPr lang="de-DE" baseline="30000" dirty="0" smtClean="0"/>
              <a:t>k</a:t>
            </a:r>
            <a:r>
              <a:rPr lang="de-DE" dirty="0" smtClean="0"/>
              <a:t> viele Erhöhungen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um 1, bis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max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erreicht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F.F. ist also in diesem Sinne </a:t>
            </a:r>
            <a:r>
              <a:rPr lang="de-DE" dirty="0" smtClean="0">
                <a:solidFill>
                  <a:srgbClr val="FF0000"/>
                </a:solidFill>
              </a:rPr>
              <a:t>exponentiell </a:t>
            </a:r>
            <a:r>
              <a:rPr lang="de-DE" dirty="0" smtClean="0"/>
              <a:t>in der Länge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6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/>
              <a:t>Edmonds-</a:t>
            </a:r>
            <a:r>
              <a:rPr lang="de-DE" dirty="0" err="1"/>
              <a:t>Karp</a:t>
            </a:r>
            <a:r>
              <a:rPr lang="de-DE" dirty="0"/>
              <a:t> </a:t>
            </a:r>
            <a:r>
              <a:rPr lang="de-DE" dirty="0" smtClean="0"/>
              <a:t>Algorithmus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Variation des Ford-</a:t>
            </a:r>
            <a:r>
              <a:rPr lang="de-DE" dirty="0" err="1" smtClean="0"/>
              <a:t>Fulkerson</a:t>
            </a:r>
            <a:r>
              <a:rPr lang="de-DE" dirty="0" smtClean="0"/>
              <a:t> </a:t>
            </a:r>
            <a:r>
              <a:rPr lang="de-DE" dirty="0" err="1" smtClean="0"/>
              <a:t>Algo</a:t>
            </a:r>
            <a:r>
              <a:rPr lang="de-DE" dirty="0" smtClean="0"/>
              <a:t> durch Wählen von günstigen flusserhöhenden Pfaden</a:t>
            </a:r>
          </a:p>
          <a:p>
            <a:pPr lvl="1"/>
            <a:r>
              <a:rPr lang="de-DE" dirty="0" smtClean="0"/>
              <a:t>Wähle als nächstes den </a:t>
            </a:r>
            <a:r>
              <a:rPr lang="de-DE" dirty="0"/>
              <a:t>flusserhöhenden Pfad </a:t>
            </a:r>
            <a:r>
              <a:rPr lang="de-DE" dirty="0" smtClean="0"/>
              <a:t>mit einer minimalen Anzahl von Kanten</a:t>
            </a:r>
          </a:p>
          <a:p>
            <a:pPr lvl="2"/>
            <a:r>
              <a:rPr lang="de-DE" dirty="0" smtClean="0"/>
              <a:t>durch Breitensuche ermittelbar</a:t>
            </a:r>
          </a:p>
          <a:p>
            <a:r>
              <a:rPr lang="de-DE" dirty="0" smtClean="0"/>
              <a:t>Maximale Anzahl von betrachteten flusserhöhenden Pfaden, und damit Schleifendurchläufen: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n⋅m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Ohne Beweis</a:t>
            </a:r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Edmonds-Karp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n,m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O(n⋅m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Berechnung des maximalen Flusses im Beispiel </a:t>
            </a:r>
            <a:br>
              <a:rPr lang="de-DE" dirty="0" smtClean="0"/>
            </a:br>
            <a:r>
              <a:rPr lang="de-DE" dirty="0" smtClean="0"/>
              <a:t>mit 2 </a:t>
            </a:r>
            <a:r>
              <a:rPr lang="de-DE" dirty="0"/>
              <a:t>flusserhöhenden </a:t>
            </a:r>
            <a:r>
              <a:rPr lang="de-DE" dirty="0" smtClean="0"/>
              <a:t>Pfaden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33975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Jack Edmonds, Richard M. </a:t>
            </a:r>
            <a:r>
              <a:rPr lang="de-DE" sz="1200" dirty="0" err="1">
                <a:solidFill>
                  <a:srgbClr val="0000FF"/>
                </a:solidFill>
              </a:rPr>
              <a:t>Karp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dirty="0" err="1">
                <a:solidFill>
                  <a:srgbClr val="0000FF"/>
                </a:solidFill>
              </a:rPr>
              <a:t>Theoretical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Improvements</a:t>
            </a:r>
            <a:r>
              <a:rPr lang="de-DE" sz="1200" dirty="0">
                <a:solidFill>
                  <a:srgbClr val="0000FF"/>
                </a:solidFill>
              </a:rPr>
              <a:t> in </a:t>
            </a:r>
            <a:r>
              <a:rPr lang="de-DE" sz="1200" dirty="0" err="1">
                <a:solidFill>
                  <a:srgbClr val="0000FF"/>
                </a:solidFill>
              </a:rPr>
              <a:t>Algorithmic</a:t>
            </a:r>
            <a:r>
              <a:rPr lang="de-DE" sz="1200" dirty="0">
                <a:solidFill>
                  <a:srgbClr val="0000FF"/>
                </a:solidFill>
              </a:rPr>
              <a:t> Efficiency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Network Flow Problems. In: J. ACM. 19, Nr. 2, S. 248-264,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0997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Praktische Fragestellung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/>
              <a:t>Wie kann man durch Erhöhung der </a:t>
            </a:r>
            <a:r>
              <a:rPr lang="de-DE" sz="2400" dirty="0" smtClean="0"/>
              <a:t>Kapazität </a:t>
            </a:r>
            <a:r>
              <a:rPr lang="de-DE" sz="2400" dirty="0"/>
              <a:t>an </a:t>
            </a:r>
            <a:r>
              <a:rPr lang="de-DE" sz="2400" dirty="0" smtClean="0"/>
              <a:t>einer/wenigen Kanten </a:t>
            </a:r>
            <a:r>
              <a:rPr lang="de-DE" sz="2400" dirty="0"/>
              <a:t>den maximalen Fluss erhöhen</a:t>
            </a:r>
            <a:r>
              <a:rPr lang="de-DE" sz="2400" dirty="0" smtClean="0"/>
              <a:t>?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Betrachte Pfade von der Quelle zu der Senke, deren Fluss die volle Kapazität einer Kante ausnutzen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Erhöhe die Kapazität der Kante(n), die die volle Kapazität ausnutzen,</a:t>
            </a:r>
            <a:r>
              <a:rPr lang="de-DE" sz="2000" dirty="0"/>
              <a:t> </a:t>
            </a:r>
            <a:r>
              <a:rPr lang="de-DE" sz="2000" dirty="0" smtClean="0"/>
              <a:t>um das Minimum der Restkapazitäten der anderen Kanten des Pfades</a:t>
            </a:r>
          </a:p>
        </p:txBody>
      </p:sp>
      <p:sp>
        <p:nvSpPr>
          <p:cNvPr id="5" name="Oval 3"/>
          <p:cNvSpPr/>
          <p:nvPr/>
        </p:nvSpPr>
        <p:spPr>
          <a:xfrm>
            <a:off x="14539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6" name="Oval 4"/>
          <p:cNvSpPr/>
          <p:nvPr/>
        </p:nvSpPr>
        <p:spPr>
          <a:xfrm>
            <a:off x="7681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7" name="Oval 5"/>
          <p:cNvSpPr/>
          <p:nvPr/>
        </p:nvSpPr>
        <p:spPr>
          <a:xfrm>
            <a:off x="14539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8" name="Oval 6"/>
          <p:cNvSpPr/>
          <p:nvPr/>
        </p:nvSpPr>
        <p:spPr>
          <a:xfrm>
            <a:off x="2901752" y="34241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9" name="Oval 7"/>
          <p:cNvSpPr/>
          <p:nvPr/>
        </p:nvSpPr>
        <p:spPr>
          <a:xfrm>
            <a:off x="2901752" y="54815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10" name="Oval 8"/>
          <p:cNvSpPr/>
          <p:nvPr/>
        </p:nvSpPr>
        <p:spPr>
          <a:xfrm>
            <a:off x="3663752" y="449093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11" name="Straight Arrow Connector 9"/>
          <p:cNvCxnSpPr>
            <a:stCxn id="5" idx="6"/>
            <a:endCxn id="8" idx="2"/>
          </p:cNvCxnSpPr>
          <p:nvPr/>
        </p:nvCxnSpPr>
        <p:spPr>
          <a:xfrm>
            <a:off x="1911152" y="3652738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stealth" w="lg" len="lg"/>
          </a:ln>
          <a:effectLst/>
        </p:spPr>
      </p:cxnSp>
      <p:cxnSp>
        <p:nvCxnSpPr>
          <p:cNvPr id="12" name="Straight Arrow Connector 10"/>
          <p:cNvCxnSpPr>
            <a:stCxn id="6" idx="0"/>
            <a:endCxn id="5" idx="3"/>
          </p:cNvCxnSpPr>
          <p:nvPr/>
        </p:nvCxnSpPr>
        <p:spPr>
          <a:xfrm rot="5400000" flipH="1" flipV="1">
            <a:off x="920552" y="3890863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3" name="Straight Arrow Connector 11"/>
          <p:cNvCxnSpPr>
            <a:stCxn id="6" idx="4"/>
            <a:endCxn id="7" idx="1"/>
          </p:cNvCxnSpPr>
          <p:nvPr/>
        </p:nvCxnSpPr>
        <p:spPr>
          <a:xfrm rot="16200000" flipH="1">
            <a:off x="958652" y="4986238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4" name="Straight Arrow Connector 12"/>
          <p:cNvCxnSpPr>
            <a:stCxn id="7" idx="6"/>
            <a:endCxn id="9" idx="2"/>
          </p:cNvCxnSpPr>
          <p:nvPr/>
        </p:nvCxnSpPr>
        <p:spPr>
          <a:xfrm>
            <a:off x="1911152" y="5710138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5" name="Straight Arrow Connector 13"/>
          <p:cNvCxnSpPr>
            <a:stCxn id="9" idx="7"/>
            <a:endCxn id="10" idx="4"/>
          </p:cNvCxnSpPr>
          <p:nvPr/>
        </p:nvCxnSpPr>
        <p:spPr>
          <a:xfrm rot="5400000" flipH="1" flipV="1">
            <a:off x="3292277" y="4948138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6" name="Straight Arrow Connector 14"/>
          <p:cNvCxnSpPr>
            <a:stCxn id="8" idx="5"/>
            <a:endCxn id="10" idx="0"/>
          </p:cNvCxnSpPr>
          <p:nvPr/>
        </p:nvCxnSpPr>
        <p:spPr>
          <a:xfrm rot="16200000" flipH="1">
            <a:off x="3254177" y="3852763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7" name="Straight Arrow Connector 15"/>
          <p:cNvCxnSpPr/>
          <p:nvPr/>
        </p:nvCxnSpPr>
        <p:spPr>
          <a:xfrm rot="5400000" flipH="1" flipV="1">
            <a:off x="957859" y="4680644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lg" len="lg"/>
          </a:ln>
          <a:effectLst/>
        </p:spPr>
      </p:cxnSp>
      <p:cxnSp>
        <p:nvCxnSpPr>
          <p:cNvPr id="18" name="Straight Arrow Connector 16"/>
          <p:cNvCxnSpPr>
            <a:stCxn id="9" idx="0"/>
            <a:endCxn id="8" idx="4"/>
          </p:cNvCxnSpPr>
          <p:nvPr/>
        </p:nvCxnSpPr>
        <p:spPr>
          <a:xfrm rot="5400000" flipH="1" flipV="1">
            <a:off x="2330253" y="4679850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9" name="Straight Arrow Connector 17"/>
          <p:cNvCxnSpPr>
            <a:stCxn id="8" idx="3"/>
            <a:endCxn id="7" idx="7"/>
          </p:cNvCxnSpPr>
          <p:nvPr/>
        </p:nvCxnSpPr>
        <p:spPr>
          <a:xfrm rot="5400000">
            <a:off x="1539677" y="4119463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0" name="Straight Arrow Connector 18"/>
          <p:cNvCxnSpPr/>
          <p:nvPr/>
        </p:nvCxnSpPr>
        <p:spPr>
          <a:xfrm rot="5400000" flipH="1" flipV="1">
            <a:off x="807046" y="4680644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2063552" y="334793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91952" y="3816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215952" y="4075013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1177727" y="437981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682552" y="4414738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27" name="TextBox 32"/>
          <p:cNvSpPr txBox="1">
            <a:spLocks noChangeArrowheads="1"/>
          </p:cNvSpPr>
          <p:nvPr/>
        </p:nvSpPr>
        <p:spPr bwMode="auto">
          <a:xfrm>
            <a:off x="2139752" y="5681563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11/14</a:t>
            </a:r>
          </a:p>
        </p:txBody>
      </p:sp>
      <p:sp>
        <p:nvSpPr>
          <p:cNvPr id="28" name="TextBox 33"/>
          <p:cNvSpPr txBox="1">
            <a:spLocks noChangeArrowheads="1"/>
          </p:cNvSpPr>
          <p:nvPr/>
        </p:nvSpPr>
        <p:spPr bwMode="auto">
          <a:xfrm>
            <a:off x="3451027" y="5213250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2736652" y="4527450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7/7</a:t>
            </a:r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435152" y="37654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19/50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691952" y="5213250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11/13</a:t>
            </a:r>
          </a:p>
        </p:txBody>
      </p:sp>
      <p:sp>
        <p:nvSpPr>
          <p:cNvPr id="32" name="Oval 3"/>
          <p:cNvSpPr/>
          <p:nvPr/>
        </p:nvSpPr>
        <p:spPr>
          <a:xfrm>
            <a:off x="58612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a</a:t>
            </a:r>
          </a:p>
        </p:txBody>
      </p:sp>
      <p:sp>
        <p:nvSpPr>
          <p:cNvPr id="33" name="Oval 4"/>
          <p:cNvSpPr/>
          <p:nvPr/>
        </p:nvSpPr>
        <p:spPr>
          <a:xfrm>
            <a:off x="51754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</a:p>
        </p:txBody>
      </p:sp>
      <p:sp>
        <p:nvSpPr>
          <p:cNvPr id="34" name="Oval 5"/>
          <p:cNvSpPr/>
          <p:nvPr/>
        </p:nvSpPr>
        <p:spPr>
          <a:xfrm>
            <a:off x="58612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c</a:t>
            </a:r>
          </a:p>
        </p:txBody>
      </p:sp>
      <p:sp>
        <p:nvSpPr>
          <p:cNvPr id="35" name="Oval 6"/>
          <p:cNvSpPr/>
          <p:nvPr/>
        </p:nvSpPr>
        <p:spPr>
          <a:xfrm>
            <a:off x="7309048" y="34199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b</a:t>
            </a:r>
          </a:p>
        </p:txBody>
      </p:sp>
      <p:sp>
        <p:nvSpPr>
          <p:cNvPr id="36" name="Oval 7"/>
          <p:cNvSpPr/>
          <p:nvPr/>
        </p:nvSpPr>
        <p:spPr>
          <a:xfrm>
            <a:off x="7309048" y="54773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d</a:t>
            </a:r>
          </a:p>
        </p:txBody>
      </p:sp>
      <p:sp>
        <p:nvSpPr>
          <p:cNvPr id="37" name="Oval 8"/>
          <p:cNvSpPr/>
          <p:nvPr/>
        </p:nvSpPr>
        <p:spPr>
          <a:xfrm>
            <a:off x="8071048" y="448674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</a:p>
        </p:txBody>
      </p:sp>
      <p:cxnSp>
        <p:nvCxnSpPr>
          <p:cNvPr id="38" name="Straight Arrow Connector 9"/>
          <p:cNvCxnSpPr>
            <a:stCxn id="32" idx="6"/>
            <a:endCxn id="35" idx="2"/>
          </p:cNvCxnSpPr>
          <p:nvPr/>
        </p:nvCxnSpPr>
        <p:spPr>
          <a:xfrm>
            <a:off x="6318448" y="3648546"/>
            <a:ext cx="990600" cy="158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33" idx="0"/>
            <a:endCxn id="32" idx="3"/>
          </p:cNvCxnSpPr>
          <p:nvPr/>
        </p:nvCxnSpPr>
        <p:spPr>
          <a:xfrm rot="5400000" flipH="1" flipV="1">
            <a:off x="5327848" y="3886671"/>
            <a:ext cx="676275" cy="5238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11"/>
          <p:cNvCxnSpPr>
            <a:stCxn id="33" idx="4"/>
            <a:endCxn id="34" idx="1"/>
          </p:cNvCxnSpPr>
          <p:nvPr/>
        </p:nvCxnSpPr>
        <p:spPr>
          <a:xfrm rot="16200000" flipH="1">
            <a:off x="5365948" y="4982046"/>
            <a:ext cx="600075" cy="5238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1" name="Straight Arrow Connector 12"/>
          <p:cNvCxnSpPr>
            <a:stCxn id="34" idx="6"/>
            <a:endCxn id="36" idx="2"/>
          </p:cNvCxnSpPr>
          <p:nvPr/>
        </p:nvCxnSpPr>
        <p:spPr>
          <a:xfrm>
            <a:off x="6318448" y="5705946"/>
            <a:ext cx="990600" cy="158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2" name="Straight Arrow Connector 13"/>
          <p:cNvCxnSpPr>
            <a:stCxn id="36" idx="7"/>
            <a:endCxn id="37" idx="4"/>
          </p:cNvCxnSpPr>
          <p:nvPr/>
        </p:nvCxnSpPr>
        <p:spPr>
          <a:xfrm rot="5400000" flipH="1" flipV="1">
            <a:off x="7699573" y="4943946"/>
            <a:ext cx="600075" cy="6000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14"/>
          <p:cNvCxnSpPr>
            <a:stCxn id="35" idx="5"/>
            <a:endCxn id="37" idx="0"/>
          </p:cNvCxnSpPr>
          <p:nvPr/>
        </p:nvCxnSpPr>
        <p:spPr>
          <a:xfrm rot="16200000" flipH="1">
            <a:off x="7661473" y="3848571"/>
            <a:ext cx="676275" cy="6000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4" name="Straight Arrow Connector 15"/>
          <p:cNvCxnSpPr/>
          <p:nvPr/>
        </p:nvCxnSpPr>
        <p:spPr>
          <a:xfrm rot="5400000" flipH="1" flipV="1">
            <a:off x="5365155" y="4676452"/>
            <a:ext cx="1600200" cy="15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5" name="Straight Arrow Connector 16"/>
          <p:cNvCxnSpPr>
            <a:stCxn id="36" idx="0"/>
            <a:endCxn id="35" idx="4"/>
          </p:cNvCxnSpPr>
          <p:nvPr/>
        </p:nvCxnSpPr>
        <p:spPr>
          <a:xfrm rot="5400000" flipH="1" flipV="1">
            <a:off x="6737549" y="4675658"/>
            <a:ext cx="1600200" cy="3175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17"/>
          <p:cNvCxnSpPr>
            <a:stCxn id="35" idx="3"/>
            <a:endCxn id="34" idx="7"/>
          </p:cNvCxnSpPr>
          <p:nvPr/>
        </p:nvCxnSpPr>
        <p:spPr>
          <a:xfrm rot="5400000">
            <a:off x="5946973" y="4115271"/>
            <a:ext cx="1733550" cy="112395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47" name="Straight Arrow Connector 18"/>
          <p:cNvCxnSpPr/>
          <p:nvPr/>
        </p:nvCxnSpPr>
        <p:spPr>
          <a:xfrm rot="5400000" flipH="1" flipV="1">
            <a:off x="5214342" y="4676452"/>
            <a:ext cx="1600200" cy="158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49" name="TextBox 20"/>
          <p:cNvSpPr txBox="1">
            <a:spLocks noChangeArrowheads="1"/>
          </p:cNvSpPr>
          <p:nvPr/>
        </p:nvSpPr>
        <p:spPr bwMode="auto">
          <a:xfrm>
            <a:off x="6470848" y="3343746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12/12</a:t>
            </a: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5099248" y="3812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12/16</a:t>
            </a:r>
          </a:p>
        </p:txBody>
      </p:sp>
      <p:sp>
        <p:nvSpPr>
          <p:cNvPr id="51" name="TextBox 22"/>
          <p:cNvSpPr txBox="1">
            <a:spLocks noChangeArrowheads="1"/>
          </p:cNvSpPr>
          <p:nvPr/>
        </p:nvSpPr>
        <p:spPr bwMode="auto">
          <a:xfrm>
            <a:off x="6623248" y="4070821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0/9</a:t>
            </a: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5585023" y="4375621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0/4</a:t>
            </a:r>
          </a:p>
        </p:txBody>
      </p: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6089848" y="4410546"/>
            <a:ext cx="5708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0/10</a:t>
            </a:r>
          </a:p>
        </p:txBody>
      </p:sp>
      <p:sp>
        <p:nvSpPr>
          <p:cNvPr id="54" name="TextBox 32"/>
          <p:cNvSpPr txBox="1">
            <a:spLocks noChangeArrowheads="1"/>
          </p:cNvSpPr>
          <p:nvPr/>
        </p:nvSpPr>
        <p:spPr bwMode="auto">
          <a:xfrm>
            <a:off x="6547048" y="5677371"/>
            <a:ext cx="6848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/14</a:t>
            </a:r>
          </a:p>
        </p:txBody>
      </p:sp>
      <p:sp>
        <p:nvSpPr>
          <p:cNvPr id="55" name="TextBox 33"/>
          <p:cNvSpPr txBox="1">
            <a:spLocks noChangeArrowheads="1"/>
          </p:cNvSpPr>
          <p:nvPr/>
        </p:nvSpPr>
        <p:spPr bwMode="auto">
          <a:xfrm>
            <a:off x="7858323" y="5209058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smtClean="0">
                <a:solidFill>
                  <a:prstClr val="black"/>
                </a:solidFill>
                <a:latin typeface="+mn-lt"/>
              </a:rPr>
              <a:t>4/4</a:t>
            </a:r>
          </a:p>
        </p:txBody>
      </p:sp>
      <p:sp>
        <p:nvSpPr>
          <p:cNvPr id="56" name="TextBox 41"/>
          <p:cNvSpPr txBox="1">
            <a:spLocks noChangeArrowheads="1"/>
          </p:cNvSpPr>
          <p:nvPr/>
        </p:nvSpPr>
        <p:spPr bwMode="auto">
          <a:xfrm>
            <a:off x="7143948" y="4523258"/>
            <a:ext cx="480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9/9</a:t>
            </a:r>
          </a:p>
        </p:txBody>
      </p:sp>
      <p:sp>
        <p:nvSpPr>
          <p:cNvPr id="57" name="TextBox 42"/>
          <p:cNvSpPr txBox="1">
            <a:spLocks noChangeArrowheads="1"/>
          </p:cNvSpPr>
          <p:nvPr/>
        </p:nvSpPr>
        <p:spPr bwMode="auto">
          <a:xfrm>
            <a:off x="7842448" y="37612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21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/50</a:t>
            </a:r>
          </a:p>
        </p:txBody>
      </p:sp>
      <p:sp>
        <p:nvSpPr>
          <p:cNvPr id="58" name="TextBox 44"/>
          <p:cNvSpPr txBox="1">
            <a:spLocks noChangeArrowheads="1"/>
          </p:cNvSpPr>
          <p:nvPr/>
        </p:nvSpPr>
        <p:spPr bwMode="auto">
          <a:xfrm>
            <a:off x="5099248" y="5209058"/>
            <a:ext cx="676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13</a:t>
            </a:r>
            <a:r>
              <a:rPr lang="en-US" altLang="de-DE" sz="1600" dirty="0" smtClean="0">
                <a:solidFill>
                  <a:prstClr val="black"/>
                </a:solidFill>
                <a:latin typeface="+mn-lt"/>
              </a:rPr>
              <a:t>/13</a:t>
            </a:r>
          </a:p>
        </p:txBody>
      </p:sp>
      <p:sp>
        <p:nvSpPr>
          <p:cNvPr id="59" name="Pfeil nach rechts 58"/>
          <p:cNvSpPr/>
          <p:nvPr/>
        </p:nvSpPr>
        <p:spPr>
          <a:xfrm>
            <a:off x="4355976" y="4440485"/>
            <a:ext cx="504056" cy="512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3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smtClean="0"/>
              <a:t>Mehrere Quellen und mehreren Senken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Reduzierung auf maximalen Fluss in Netzwerk mit einer Quelle und einer Senke durch Einführung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Superquelle, die mit allen Quellen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einer Supersenke, die von allen Senken </a:t>
            </a:r>
          </a:p>
          <a:p>
            <a:pPr marL="358775" indent="0">
              <a:spcBef>
                <a:spcPts val="0"/>
              </a:spcBef>
              <a:buNone/>
            </a:pPr>
            <a:r>
              <a:rPr lang="de-DE" sz="2400" dirty="0" smtClean="0"/>
              <a:t>mit einer Kante mit unbeschränkter Kapazität verbunden ist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Anstatt Kanten mit unbeschränkter Kapazität kann man auch Kanten mit der Kapazität der entsprechenden Quelle bzw. Senke verwenden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2285464" y="397991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8"/>
          <p:cNvSpPr/>
          <p:nvPr/>
        </p:nvSpPr>
        <p:spPr>
          <a:xfrm>
            <a:off x="6220752" y="4077072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1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2285464" y="4483968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2285464" y="498802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2285464" y="549208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4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8"/>
          <p:cNvSpPr/>
          <p:nvPr/>
        </p:nvSpPr>
        <p:spPr>
          <a:xfrm>
            <a:off x="6220752" y="472514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2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8"/>
          <p:cNvSpPr/>
          <p:nvPr/>
        </p:nvSpPr>
        <p:spPr>
          <a:xfrm>
            <a:off x="6220752" y="534463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r>
              <a:rPr kumimoji="0" lang="en-US" sz="160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3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4229680" y="4064496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4229680" y="4737720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4229680" y="5348064"/>
            <a:ext cx="457200" cy="457200"/>
          </a:xfrm>
          <a:prstGeom prst="ellipse">
            <a:avLst/>
          </a:prstGeom>
          <a:solidFill>
            <a:srgbClr val="BBE0E3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5" name="Straight Arrow Connector 10"/>
          <p:cNvCxnSpPr>
            <a:stCxn id="5" idx="6"/>
            <a:endCxn id="12" idx="2"/>
          </p:cNvCxnSpPr>
          <p:nvPr/>
        </p:nvCxnSpPr>
        <p:spPr>
          <a:xfrm>
            <a:off x="2742664" y="4208512"/>
            <a:ext cx="1487016" cy="8458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8" name="Straight Arrow Connector 10"/>
          <p:cNvCxnSpPr>
            <a:stCxn id="5" idx="6"/>
            <a:endCxn id="13" idx="2"/>
          </p:cNvCxnSpPr>
          <p:nvPr/>
        </p:nvCxnSpPr>
        <p:spPr>
          <a:xfrm>
            <a:off x="2742664" y="4208512"/>
            <a:ext cx="1487016" cy="75780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1" name="Straight Arrow Connector 10"/>
          <p:cNvCxnSpPr>
            <a:stCxn id="7" idx="6"/>
            <a:endCxn id="13" idx="2"/>
          </p:cNvCxnSpPr>
          <p:nvPr/>
        </p:nvCxnSpPr>
        <p:spPr>
          <a:xfrm>
            <a:off x="2742664" y="4712568"/>
            <a:ext cx="1487016" cy="25375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4" name="Straight Arrow Connector 10"/>
          <p:cNvCxnSpPr>
            <a:stCxn id="7" idx="6"/>
            <a:endCxn id="12" idx="2"/>
          </p:cNvCxnSpPr>
          <p:nvPr/>
        </p:nvCxnSpPr>
        <p:spPr>
          <a:xfrm flipV="1">
            <a:off x="2742664" y="4293096"/>
            <a:ext cx="1487016" cy="4194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7" name="Straight Arrow Connector 10"/>
          <p:cNvCxnSpPr>
            <a:stCxn id="8" idx="6"/>
            <a:endCxn id="14" idx="2"/>
          </p:cNvCxnSpPr>
          <p:nvPr/>
        </p:nvCxnSpPr>
        <p:spPr>
          <a:xfrm>
            <a:off x="2742664" y="5216624"/>
            <a:ext cx="1487016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0" name="Straight Arrow Connector 10"/>
          <p:cNvCxnSpPr>
            <a:stCxn id="9" idx="6"/>
            <a:endCxn id="13" idx="2"/>
          </p:cNvCxnSpPr>
          <p:nvPr/>
        </p:nvCxnSpPr>
        <p:spPr>
          <a:xfrm flipV="1">
            <a:off x="2742664" y="4966320"/>
            <a:ext cx="1487016" cy="75436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3" name="Straight Arrow Connector 10"/>
          <p:cNvCxnSpPr>
            <a:stCxn id="9" idx="6"/>
            <a:endCxn id="14" idx="2"/>
          </p:cNvCxnSpPr>
          <p:nvPr/>
        </p:nvCxnSpPr>
        <p:spPr>
          <a:xfrm flipV="1">
            <a:off x="2742664" y="5576664"/>
            <a:ext cx="1487016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6" name="Straight Arrow Connector 10"/>
          <p:cNvCxnSpPr>
            <a:stCxn id="12" idx="6"/>
            <a:endCxn id="6" idx="2"/>
          </p:cNvCxnSpPr>
          <p:nvPr/>
        </p:nvCxnSpPr>
        <p:spPr>
          <a:xfrm>
            <a:off x="4686880" y="4293096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9" name="Straight Arrow Connector 10"/>
          <p:cNvCxnSpPr>
            <a:stCxn id="13" idx="6"/>
            <a:endCxn id="10" idx="2"/>
          </p:cNvCxnSpPr>
          <p:nvPr/>
        </p:nvCxnSpPr>
        <p:spPr>
          <a:xfrm flipV="1">
            <a:off x="4686880" y="4953744"/>
            <a:ext cx="1533872" cy="125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2" name="Straight Arrow Connector 10"/>
          <p:cNvCxnSpPr>
            <a:stCxn id="14" idx="6"/>
            <a:endCxn id="11" idx="2"/>
          </p:cNvCxnSpPr>
          <p:nvPr/>
        </p:nvCxnSpPr>
        <p:spPr>
          <a:xfrm flipV="1">
            <a:off x="4686880" y="5573236"/>
            <a:ext cx="1533872" cy="34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14" idx="6"/>
            <a:endCxn id="10" idx="2"/>
          </p:cNvCxnSpPr>
          <p:nvPr/>
        </p:nvCxnSpPr>
        <p:spPr>
          <a:xfrm flipV="1">
            <a:off x="4686880" y="4953744"/>
            <a:ext cx="1533872" cy="62292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13" idx="6"/>
            <a:endCxn id="6" idx="2"/>
          </p:cNvCxnSpPr>
          <p:nvPr/>
        </p:nvCxnSpPr>
        <p:spPr>
          <a:xfrm flipV="1">
            <a:off x="4686880" y="4305672"/>
            <a:ext cx="1533872" cy="66064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1" name="Oval 4"/>
          <p:cNvSpPr/>
          <p:nvPr/>
        </p:nvSpPr>
        <p:spPr>
          <a:xfrm>
            <a:off x="520940" y="469235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2" name="Oval 8"/>
          <p:cNvSpPr/>
          <p:nvPr/>
        </p:nvSpPr>
        <p:spPr>
          <a:xfrm>
            <a:off x="8190120" y="4731432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3280026" y="39608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4" name="TextBox 21"/>
          <p:cNvSpPr txBox="1">
            <a:spLocks noChangeArrowheads="1"/>
          </p:cNvSpPr>
          <p:nvPr/>
        </p:nvSpPr>
        <p:spPr bwMode="auto">
          <a:xfrm>
            <a:off x="2645504" y="422982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16</a:t>
            </a:r>
          </a:p>
        </p:txBody>
      </p: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2717512" y="4418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56" name="TextBox 21"/>
          <p:cNvSpPr txBox="1">
            <a:spLocks noChangeArrowheads="1"/>
          </p:cNvSpPr>
          <p:nvPr/>
        </p:nvSpPr>
        <p:spPr bwMode="auto">
          <a:xfrm>
            <a:off x="3015992" y="4746630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32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2851650" y="5019774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64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2759316" y="53606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4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3217040" y="558271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128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>
            <a:off x="5165784" y="403923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>
            <a:off x="5108878" y="440807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>
            <a:off x="5247670" y="4674622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100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>
            <a:off x="4969516" y="5095927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50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5361484" y="552101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prstClr val="black"/>
                </a:solidFill>
                <a:latin typeface="Arial" charset="0"/>
              </a:rPr>
              <a:t>20</a:t>
            </a:r>
          </a:p>
        </p:txBody>
      </p:sp>
      <p:cxnSp>
        <p:nvCxnSpPr>
          <p:cNvPr id="65" name="Straight Arrow Connector 10"/>
          <p:cNvCxnSpPr>
            <a:stCxn id="51" idx="7"/>
            <a:endCxn id="5" idx="2"/>
          </p:cNvCxnSpPr>
          <p:nvPr/>
        </p:nvCxnSpPr>
        <p:spPr>
          <a:xfrm flipV="1">
            <a:off x="911185" y="4208512"/>
            <a:ext cx="1374279" cy="55079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8" name="Straight Arrow Connector 10"/>
          <p:cNvCxnSpPr>
            <a:stCxn id="51" idx="6"/>
            <a:endCxn id="7" idx="2"/>
          </p:cNvCxnSpPr>
          <p:nvPr/>
        </p:nvCxnSpPr>
        <p:spPr>
          <a:xfrm flipV="1">
            <a:off x="978140" y="4712568"/>
            <a:ext cx="1307324" cy="20838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1" name="Straight Arrow Connector 10"/>
          <p:cNvCxnSpPr>
            <a:stCxn id="51" idx="6"/>
            <a:endCxn id="8" idx="2"/>
          </p:cNvCxnSpPr>
          <p:nvPr/>
        </p:nvCxnSpPr>
        <p:spPr>
          <a:xfrm>
            <a:off x="978140" y="4920952"/>
            <a:ext cx="1307324" cy="29567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4" name="Straight Arrow Connector 10"/>
          <p:cNvCxnSpPr>
            <a:stCxn id="51" idx="5"/>
            <a:endCxn id="9" idx="2"/>
          </p:cNvCxnSpPr>
          <p:nvPr/>
        </p:nvCxnSpPr>
        <p:spPr>
          <a:xfrm>
            <a:off x="911185" y="5082597"/>
            <a:ext cx="1374279" cy="63808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7" name="Straight Arrow Connector 10"/>
          <p:cNvCxnSpPr>
            <a:stCxn id="6" idx="6"/>
            <a:endCxn id="52" idx="1"/>
          </p:cNvCxnSpPr>
          <p:nvPr/>
        </p:nvCxnSpPr>
        <p:spPr>
          <a:xfrm>
            <a:off x="6677952" y="4305672"/>
            <a:ext cx="1579123" cy="492715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0" name="Straight Arrow Connector 10"/>
          <p:cNvCxnSpPr>
            <a:stCxn id="10" idx="6"/>
            <a:endCxn id="52" idx="2"/>
          </p:cNvCxnSpPr>
          <p:nvPr/>
        </p:nvCxnSpPr>
        <p:spPr>
          <a:xfrm>
            <a:off x="6677952" y="4953744"/>
            <a:ext cx="1512168" cy="62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3" name="Straight Arrow Connector 10"/>
          <p:cNvCxnSpPr>
            <a:stCxn id="11" idx="6"/>
            <a:endCxn id="52" idx="3"/>
          </p:cNvCxnSpPr>
          <p:nvPr/>
        </p:nvCxnSpPr>
        <p:spPr>
          <a:xfrm flipV="1">
            <a:off x="6677952" y="5121677"/>
            <a:ext cx="1579123" cy="4515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86" name="Rechteck 85"/>
          <p:cNvSpPr/>
          <p:nvPr/>
        </p:nvSpPr>
        <p:spPr>
          <a:xfrm>
            <a:off x="384696" y="3861048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8029616" y="3877597"/>
            <a:ext cx="7296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004274"/>
                </a:solidFill>
                <a:latin typeface="Gill Sans MT"/>
              </a:rPr>
              <a:t>Super-</a:t>
            </a:r>
            <a:br>
              <a:rPr lang="en-US" sz="1600" kern="0" dirty="0" smtClean="0">
                <a:solidFill>
                  <a:srgbClr val="004274"/>
                </a:solidFill>
                <a:latin typeface="Gill Sans MT"/>
              </a:rPr>
            </a:br>
            <a:r>
              <a:rPr lang="en-US" sz="1600" kern="0" dirty="0" err="1" smtClean="0">
                <a:solidFill>
                  <a:srgbClr val="004274"/>
                </a:solidFill>
                <a:latin typeface="Gill Sans M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Gill Sans MT"/>
            </a:endParaRPr>
          </a:p>
        </p:txBody>
      </p:sp>
      <p:sp>
        <p:nvSpPr>
          <p:cNvPr id="88" name="TextBox 21"/>
          <p:cNvSpPr txBox="1">
            <a:spLocks noChangeArrowheads="1"/>
          </p:cNvSpPr>
          <p:nvPr/>
        </p:nvSpPr>
        <p:spPr bwMode="auto">
          <a:xfrm rot="20273064">
            <a:off x="1150113" y="4130051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32</a:t>
            </a:r>
          </a:p>
        </p:txBody>
      </p:sp>
      <p:sp>
        <p:nvSpPr>
          <p:cNvPr id="89" name="TextBox 21"/>
          <p:cNvSpPr txBox="1">
            <a:spLocks noChangeArrowheads="1"/>
          </p:cNvSpPr>
          <p:nvPr/>
        </p:nvSpPr>
        <p:spPr bwMode="auto">
          <a:xfrm rot="21053302">
            <a:off x="1149744" y="4523077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40</a:t>
            </a:r>
          </a:p>
        </p:txBody>
      </p:sp>
      <p:sp>
        <p:nvSpPr>
          <p:cNvPr id="90" name="TextBox 21"/>
          <p:cNvSpPr txBox="1">
            <a:spLocks noChangeArrowheads="1"/>
          </p:cNvSpPr>
          <p:nvPr/>
        </p:nvSpPr>
        <p:spPr bwMode="auto">
          <a:xfrm rot="641092">
            <a:off x="1219799" y="4825359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64</a:t>
            </a:r>
          </a:p>
        </p:txBody>
      </p:sp>
      <p:sp>
        <p:nvSpPr>
          <p:cNvPr id="91" name="TextBox 21"/>
          <p:cNvSpPr txBox="1">
            <a:spLocks noChangeArrowheads="1"/>
          </p:cNvSpPr>
          <p:nvPr/>
        </p:nvSpPr>
        <p:spPr bwMode="auto">
          <a:xfrm rot="1481686">
            <a:off x="1118700" y="5191324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132</a:t>
            </a:r>
          </a:p>
        </p:txBody>
      </p:sp>
      <p:sp>
        <p:nvSpPr>
          <p:cNvPr id="92" name="TextBox 21"/>
          <p:cNvSpPr txBox="1">
            <a:spLocks noChangeArrowheads="1"/>
          </p:cNvSpPr>
          <p:nvPr/>
        </p:nvSpPr>
        <p:spPr bwMode="auto">
          <a:xfrm rot="1051290">
            <a:off x="6732500" y="4226950"/>
            <a:ext cx="11407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 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</a:t>
            </a:r>
          </a:p>
        </p:txBody>
      </p:sp>
      <p:sp>
        <p:nvSpPr>
          <p:cNvPr id="93" name="TextBox 21"/>
          <p:cNvSpPr txBox="1">
            <a:spLocks noChangeArrowheads="1"/>
          </p:cNvSpPr>
          <p:nvPr/>
        </p:nvSpPr>
        <p:spPr bwMode="auto">
          <a:xfrm>
            <a:off x="6729886" y="4674622"/>
            <a:ext cx="11978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150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0647598">
            <a:off x="6833077" y="5104975"/>
            <a:ext cx="108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∞ </a:t>
            </a:r>
            <a:r>
              <a:rPr lang="en-US" altLang="de-DE" sz="1600" dirty="0" err="1" smtClean="0">
                <a:solidFill>
                  <a:srgbClr val="C00000"/>
                </a:solidFill>
                <a:latin typeface="Arial" charset="0"/>
              </a:rPr>
              <a:t>bzw</a:t>
            </a: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. 20</a:t>
            </a:r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60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Anwendung: Maximale </a:t>
            </a:r>
            <a:r>
              <a:rPr lang="de-DE" dirty="0" err="1" smtClean="0"/>
              <a:t>bipartite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smtClean="0"/>
              <a:t>Bipartite Graphen sind Graphen </a:t>
            </a:r>
            <a:r>
              <a:rPr lang="de-DE" sz="2400" dirty="0" smtClean="0">
                <a:solidFill>
                  <a:srgbClr val="3C8C93"/>
                </a:solidFill>
              </a:rPr>
              <a:t>G=(V, E)</a:t>
            </a:r>
            <a:r>
              <a:rPr lang="de-DE" sz="2400" dirty="0" smtClean="0"/>
              <a:t> in denen die Knotenmenge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dirty="0" smtClean="0"/>
              <a:t> in zwei disjunkte Knotenmengen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/>
              <a:t> aufgeteilt werden können </a:t>
            </a:r>
            <a:r>
              <a:rPr lang="de-DE" sz="2400" dirty="0" smtClean="0">
                <a:solidFill>
                  <a:srgbClr val="3C8C93"/>
                </a:solidFill>
              </a:rPr>
              <a:t>(V </a:t>
            </a:r>
            <a:r>
              <a:rPr lang="de-DE" sz="2400" dirty="0">
                <a:solidFill>
                  <a:srgbClr val="3C8C93"/>
                </a:solidFill>
              </a:rPr>
              <a:t>= V</a:t>
            </a:r>
            <a:r>
              <a:rPr lang="de-DE" sz="2400" baseline="-25000" dirty="0">
                <a:solidFill>
                  <a:srgbClr val="3C8C93"/>
                </a:solidFill>
              </a:rPr>
              <a:t>1</a:t>
            </a:r>
            <a:r>
              <a:rPr lang="de-DE" sz="2400" dirty="0">
                <a:solidFill>
                  <a:srgbClr val="3C8C93"/>
                </a:solidFill>
              </a:rPr>
              <a:t>∪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, so dass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3C8C93"/>
                </a:solidFill>
              </a:rPr>
              <a:t>∀ (</a:t>
            </a:r>
            <a:r>
              <a:rPr lang="de-DE" sz="2400" dirty="0" err="1" smtClean="0">
                <a:solidFill>
                  <a:srgbClr val="3C8C93"/>
                </a:solidFill>
              </a:rPr>
              <a:t>u</a:t>
            </a:r>
            <a:r>
              <a:rPr lang="de-DE" sz="2400" dirty="0" smtClean="0">
                <a:solidFill>
                  <a:srgbClr val="3C8C93"/>
                </a:solidFill>
              </a:rPr>
              <a:t>, v) ∈E: (u∈V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 ∧ v∈V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)∨(</a:t>
            </a:r>
            <a:r>
              <a:rPr lang="de-DE" sz="2400" dirty="0">
                <a:solidFill>
                  <a:srgbClr val="3C8C93"/>
                </a:solidFill>
              </a:rPr>
              <a:t>u∈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2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>
                <a:solidFill>
                  <a:srgbClr val="3C8C93"/>
                </a:solidFill>
              </a:rPr>
              <a:t>∧ v∈</a:t>
            </a:r>
            <a:r>
              <a:rPr lang="de-DE" sz="2400" dirty="0" smtClean="0">
                <a:solidFill>
                  <a:srgbClr val="3C8C93"/>
                </a:solidFill>
              </a:rPr>
              <a:t>V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dirty="0" smtClean="0">
              <a:solidFill>
                <a:srgbClr val="3C8C93"/>
              </a:solidFill>
              <a:latin typeface="Cambria Math"/>
            </a:endParaRPr>
          </a:p>
          <a:p>
            <a:r>
              <a:rPr lang="de-DE" sz="2400" dirty="0" smtClean="0"/>
              <a:t>Beispiel eines </a:t>
            </a:r>
            <a:r>
              <a:rPr lang="de-DE" sz="2400" dirty="0" err="1" smtClean="0"/>
              <a:t>bipartiten</a:t>
            </a:r>
            <a:r>
              <a:rPr lang="de-DE" sz="2400" dirty="0" smtClean="0"/>
              <a:t> Graphen: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 repräsentieren </a:t>
            </a:r>
            <a:r>
              <a:rPr lang="de-DE" sz="2000" dirty="0" err="1" smtClean="0"/>
              <a:t>ausge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smtClean="0"/>
              <a:t>bildete Arbeiter und </a:t>
            </a:r>
          </a:p>
          <a:p>
            <a:pPr lvl="1"/>
            <a:r>
              <a:rPr lang="de-DE" sz="2000" dirty="0" smtClean="0"/>
              <a:t>Knoten aus </a:t>
            </a:r>
            <a:r>
              <a:rPr lang="de-DE" sz="2000" dirty="0" smtClean="0">
                <a:solidFill>
                  <a:srgbClr val="3C8C93"/>
                </a:solidFill>
              </a:rPr>
              <a:t>V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/>
              <a:t> repräsentieren Aufgaben, </a:t>
            </a:r>
          </a:p>
          <a:p>
            <a:pPr lvl="1"/>
            <a:r>
              <a:rPr lang="de-DE" sz="2000" dirty="0" smtClean="0"/>
              <a:t>Kanten verbinden die Aufgaben mit den </a:t>
            </a:r>
            <a:br>
              <a:rPr lang="de-DE" sz="2000" dirty="0" smtClean="0"/>
            </a:br>
            <a:r>
              <a:rPr lang="de-DE" sz="2000" dirty="0" smtClean="0"/>
              <a:t>Arbeitern, die sie (bzgl. ihrer Ausbildung) </a:t>
            </a:r>
            <a:br>
              <a:rPr lang="de-DE" sz="2000" dirty="0" smtClean="0"/>
            </a:br>
            <a:r>
              <a:rPr lang="de-DE" sz="2000" dirty="0" smtClean="0"/>
              <a:t>ausführen können</a:t>
            </a:r>
          </a:p>
        </p:txBody>
      </p:sp>
      <p:sp>
        <p:nvSpPr>
          <p:cNvPr id="6" name="Oval 4"/>
          <p:cNvSpPr/>
          <p:nvPr/>
        </p:nvSpPr>
        <p:spPr>
          <a:xfrm>
            <a:off x="6084168" y="321297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084168" y="371703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084168" y="422108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084168" y="472514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6084168" y="522920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8075240" y="335699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8075240" y="393305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8075240" y="450912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Oval 4"/>
          <p:cNvSpPr/>
          <p:nvPr/>
        </p:nvSpPr>
        <p:spPr>
          <a:xfrm>
            <a:off x="8075240" y="508518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5" name="Straight Arrow Connector 9"/>
          <p:cNvCxnSpPr>
            <a:stCxn id="6" idx="6"/>
            <a:endCxn id="11" idx="2"/>
          </p:cNvCxnSpPr>
          <p:nvPr/>
        </p:nvCxnSpPr>
        <p:spPr>
          <a:xfrm>
            <a:off x="6541368" y="3441576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1" idx="2"/>
          </p:cNvCxnSpPr>
          <p:nvPr/>
        </p:nvCxnSpPr>
        <p:spPr>
          <a:xfrm flipV="1">
            <a:off x="6541368" y="3585592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4" name="Straight Arrow Connector 9"/>
          <p:cNvCxnSpPr>
            <a:stCxn id="6" idx="6"/>
            <a:endCxn id="13" idx="2"/>
          </p:cNvCxnSpPr>
          <p:nvPr/>
        </p:nvCxnSpPr>
        <p:spPr>
          <a:xfrm>
            <a:off x="6541368" y="3441576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27" name="Straight Arrow Connector 9"/>
          <p:cNvCxnSpPr>
            <a:stCxn id="7" idx="6"/>
            <a:endCxn id="13" idx="2"/>
          </p:cNvCxnSpPr>
          <p:nvPr/>
        </p:nvCxnSpPr>
        <p:spPr>
          <a:xfrm>
            <a:off x="6541368" y="3945632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0" name="Straight Arrow Connector 9"/>
          <p:cNvCxnSpPr>
            <a:stCxn id="12" idx="2"/>
            <a:endCxn id="8" idx="6"/>
          </p:cNvCxnSpPr>
          <p:nvPr/>
        </p:nvCxnSpPr>
        <p:spPr>
          <a:xfrm flipH="1">
            <a:off x="6541368" y="4161656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3" name="Straight Arrow Connector 9"/>
          <p:cNvCxnSpPr>
            <a:stCxn id="8" idx="6"/>
            <a:endCxn id="13" idx="2"/>
          </p:cNvCxnSpPr>
          <p:nvPr/>
        </p:nvCxnSpPr>
        <p:spPr>
          <a:xfrm>
            <a:off x="6541368" y="4449688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6" name="Straight Arrow Connector 9"/>
          <p:cNvCxnSpPr>
            <a:stCxn id="8" idx="6"/>
            <a:endCxn id="14" idx="2"/>
          </p:cNvCxnSpPr>
          <p:nvPr/>
        </p:nvCxnSpPr>
        <p:spPr>
          <a:xfrm>
            <a:off x="6541368" y="4449688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39" name="Straight Arrow Connector 9"/>
          <p:cNvCxnSpPr>
            <a:stCxn id="9" idx="6"/>
            <a:endCxn id="13" idx="2"/>
          </p:cNvCxnSpPr>
          <p:nvPr/>
        </p:nvCxnSpPr>
        <p:spPr>
          <a:xfrm flipV="1">
            <a:off x="6541368" y="4737720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10" idx="6"/>
            <a:endCxn id="13" idx="2"/>
          </p:cNvCxnSpPr>
          <p:nvPr/>
        </p:nvCxnSpPr>
        <p:spPr>
          <a:xfrm flipV="1">
            <a:off x="6541368" y="4737720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none" w="lg" len="lg"/>
          </a:ln>
          <a:effectLst/>
        </p:spPr>
      </p:cxnSp>
      <p:sp>
        <p:nvSpPr>
          <p:cNvPr id="4" name="Rechteck 3"/>
          <p:cNvSpPr/>
          <p:nvPr/>
        </p:nvSpPr>
        <p:spPr>
          <a:xfrm>
            <a:off x="6156176" y="573325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00392" y="566124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4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dirty="0" err="1" smtClean="0"/>
              <a:t>Bipartites</a:t>
            </a:r>
            <a:r>
              <a:rPr lang="de-DE" dirty="0" smtClean="0"/>
              <a:t> </a:t>
            </a:r>
            <a:r>
              <a:rPr lang="de-DE" dirty="0" err="1" smtClean="0"/>
              <a:t>Matching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24744"/>
            <a:ext cx="8315325" cy="41735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2400" dirty="0" smtClean="0"/>
              <a:t>Finde </a:t>
            </a:r>
            <a:r>
              <a:rPr lang="de-DE" sz="2400" dirty="0" smtClean="0">
                <a:solidFill>
                  <a:srgbClr val="3C8C93"/>
                </a:solidFill>
              </a:rPr>
              <a:t>E‘⊆E</a:t>
            </a:r>
            <a:r>
              <a:rPr lang="de-DE" sz="2400" dirty="0" smtClean="0"/>
              <a:t>, so dass </a:t>
            </a:r>
            <a:r>
              <a:rPr lang="de-DE" sz="2400" dirty="0" smtClean="0">
                <a:solidFill>
                  <a:srgbClr val="3C8C93"/>
                </a:solidFill>
              </a:rPr>
              <a:t>∀</a:t>
            </a:r>
            <a:r>
              <a:rPr lang="de-DE" sz="2400" dirty="0" err="1" smtClean="0">
                <a:solidFill>
                  <a:srgbClr val="3C8C93"/>
                </a:solidFill>
              </a:rPr>
              <a:t>v∈V</a:t>
            </a:r>
            <a:r>
              <a:rPr lang="de-DE" sz="2400" dirty="0" smtClean="0">
                <a:solidFill>
                  <a:srgbClr val="3C8C93"/>
                </a:solidFill>
              </a:rPr>
              <a:t>: </a:t>
            </a:r>
            <a:r>
              <a:rPr lang="de-DE" sz="2400" dirty="0" err="1" smtClean="0">
                <a:solidFill>
                  <a:srgbClr val="3C8C93"/>
                </a:solidFill>
              </a:rPr>
              <a:t>degree</a:t>
            </a:r>
            <a:r>
              <a:rPr lang="de-DE" sz="2400" dirty="0" smtClean="0">
                <a:solidFill>
                  <a:srgbClr val="3C8C93"/>
                </a:solidFill>
              </a:rPr>
              <a:t>(v)≤1 bezüglich E‘</a:t>
            </a:r>
          </a:p>
          <a:p>
            <a:pPr lvl="1">
              <a:spcBef>
                <a:spcPts val="0"/>
              </a:spcBef>
            </a:pPr>
            <a:r>
              <a:rPr lang="de-DE" sz="1800" dirty="0" smtClean="0"/>
              <a:t>1 Arbeiter kann zur selben Zeit nur 1 Aufgabe erledigen und 1 Aufgabe braucht nur max. von einem Arbeiter bearbeitet zu werden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2400" dirty="0" smtClean="0"/>
              <a:t>Maximales </a:t>
            </a:r>
            <a:r>
              <a:rPr lang="de-DE" sz="2400" dirty="0" err="1" smtClean="0"/>
              <a:t>bipartites</a:t>
            </a:r>
            <a:r>
              <a:rPr lang="de-DE" sz="2400" dirty="0" smtClean="0"/>
              <a:t> </a:t>
            </a:r>
            <a:r>
              <a:rPr lang="de-DE" sz="2400" dirty="0" err="1" smtClean="0"/>
              <a:t>Matching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|E‘|</a:t>
            </a:r>
            <a:r>
              <a:rPr lang="de-DE" sz="2400" dirty="0" smtClean="0"/>
              <a:t> maximal</a:t>
            </a:r>
          </a:p>
          <a:p>
            <a:pPr lvl="1">
              <a:spcBef>
                <a:spcPts val="0"/>
              </a:spcBef>
            </a:pPr>
            <a:r>
              <a:rPr lang="de-DE" sz="2000" dirty="0" smtClean="0"/>
              <a:t>maximale Aufteilung der Aufgaben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Aufgaben wie möglich bleiben liegen und </a:t>
            </a:r>
          </a:p>
          <a:p>
            <a:pPr lvl="2">
              <a:spcBef>
                <a:spcPts val="0"/>
              </a:spcBef>
            </a:pPr>
            <a:r>
              <a:rPr lang="de-DE" sz="1600" dirty="0" smtClean="0"/>
              <a:t>so wenig Arbeiter wie möglich sind unbeschäftigt</a:t>
            </a:r>
            <a:endParaRPr lang="de-DE" sz="1600" dirty="0"/>
          </a:p>
        </p:txBody>
      </p:sp>
      <p:sp>
        <p:nvSpPr>
          <p:cNvPr id="5" name="Oval 4"/>
          <p:cNvSpPr/>
          <p:nvPr/>
        </p:nvSpPr>
        <p:spPr>
          <a:xfrm>
            <a:off x="157318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157318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157318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157318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157318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356425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356425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356425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356425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203038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203038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203038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203038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203038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203038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203038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203038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203038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5257331" y="354220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6" name="Oval 4"/>
          <p:cNvSpPr/>
          <p:nvPr/>
        </p:nvSpPr>
        <p:spPr>
          <a:xfrm>
            <a:off x="5257331" y="404626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7" name="Oval 4"/>
          <p:cNvSpPr/>
          <p:nvPr/>
        </p:nvSpPr>
        <p:spPr>
          <a:xfrm>
            <a:off x="5257331" y="455031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8" name="Oval 4"/>
          <p:cNvSpPr/>
          <p:nvPr/>
        </p:nvSpPr>
        <p:spPr>
          <a:xfrm>
            <a:off x="5257331" y="505437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29" name="Oval 4"/>
          <p:cNvSpPr/>
          <p:nvPr/>
        </p:nvSpPr>
        <p:spPr>
          <a:xfrm>
            <a:off x="5257331" y="555843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0" name="Oval 4"/>
          <p:cNvSpPr/>
          <p:nvPr/>
        </p:nvSpPr>
        <p:spPr>
          <a:xfrm>
            <a:off x="7248403" y="368622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1" name="Oval 4"/>
          <p:cNvSpPr/>
          <p:nvPr/>
        </p:nvSpPr>
        <p:spPr>
          <a:xfrm>
            <a:off x="7248403" y="4262287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2" name="Oval 4"/>
          <p:cNvSpPr/>
          <p:nvPr/>
        </p:nvSpPr>
        <p:spPr>
          <a:xfrm>
            <a:off x="7248403" y="483835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33" name="Oval 4"/>
          <p:cNvSpPr/>
          <p:nvPr/>
        </p:nvSpPr>
        <p:spPr>
          <a:xfrm>
            <a:off x="7248403" y="541441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34" name="Straight Arrow Connector 9"/>
          <p:cNvCxnSpPr>
            <a:stCxn id="25" idx="6"/>
            <a:endCxn id="30" idx="2"/>
          </p:cNvCxnSpPr>
          <p:nvPr/>
        </p:nvCxnSpPr>
        <p:spPr>
          <a:xfrm>
            <a:off x="5714531" y="3770807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5" name="Straight Arrow Connector 9"/>
          <p:cNvCxnSpPr>
            <a:stCxn id="26" idx="6"/>
            <a:endCxn id="30" idx="2"/>
          </p:cNvCxnSpPr>
          <p:nvPr/>
        </p:nvCxnSpPr>
        <p:spPr>
          <a:xfrm flipV="1">
            <a:off x="5714531" y="3914823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6" name="Straight Arrow Connector 9"/>
          <p:cNvCxnSpPr>
            <a:stCxn id="25" idx="6"/>
            <a:endCxn id="32" idx="2"/>
          </p:cNvCxnSpPr>
          <p:nvPr/>
        </p:nvCxnSpPr>
        <p:spPr>
          <a:xfrm>
            <a:off x="5714531" y="3770807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7" name="Straight Arrow Connector 9"/>
          <p:cNvCxnSpPr>
            <a:stCxn id="26" idx="6"/>
            <a:endCxn id="32" idx="2"/>
          </p:cNvCxnSpPr>
          <p:nvPr/>
        </p:nvCxnSpPr>
        <p:spPr>
          <a:xfrm>
            <a:off x="5714531" y="4274863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38" name="Straight Arrow Connector 9"/>
          <p:cNvCxnSpPr>
            <a:stCxn id="31" idx="2"/>
            <a:endCxn id="27" idx="6"/>
          </p:cNvCxnSpPr>
          <p:nvPr/>
        </p:nvCxnSpPr>
        <p:spPr>
          <a:xfrm flipH="1">
            <a:off x="5714531" y="449088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9" name="Straight Arrow Connector 9"/>
          <p:cNvCxnSpPr>
            <a:stCxn id="27" idx="6"/>
            <a:endCxn id="32" idx="2"/>
          </p:cNvCxnSpPr>
          <p:nvPr/>
        </p:nvCxnSpPr>
        <p:spPr>
          <a:xfrm>
            <a:off x="5714531" y="4778919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0" name="Straight Arrow Connector 9"/>
          <p:cNvCxnSpPr>
            <a:stCxn id="27" idx="6"/>
            <a:endCxn id="33" idx="2"/>
          </p:cNvCxnSpPr>
          <p:nvPr/>
        </p:nvCxnSpPr>
        <p:spPr>
          <a:xfrm>
            <a:off x="5714531" y="4778919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1" name="Straight Arrow Connector 9"/>
          <p:cNvCxnSpPr>
            <a:stCxn id="28" idx="6"/>
            <a:endCxn id="32" idx="2"/>
          </p:cNvCxnSpPr>
          <p:nvPr/>
        </p:nvCxnSpPr>
        <p:spPr>
          <a:xfrm flipV="1">
            <a:off x="5714531" y="5066951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42" name="Straight Arrow Connector 9"/>
          <p:cNvCxnSpPr>
            <a:stCxn id="29" idx="6"/>
            <a:endCxn id="32" idx="2"/>
          </p:cNvCxnSpPr>
          <p:nvPr/>
        </p:nvCxnSpPr>
        <p:spPr>
          <a:xfrm flipV="1">
            <a:off x="5714531" y="5066951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5" name="Textfeld 44"/>
          <p:cNvSpPr txBox="1"/>
          <p:nvPr/>
        </p:nvSpPr>
        <p:spPr>
          <a:xfrm>
            <a:off x="-36512" y="4595796"/>
            <a:ext cx="161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Nicht maximal:</a:t>
            </a:r>
            <a:endParaRPr lang="de-DE" dirty="0"/>
          </a:p>
        </p:txBody>
      </p:sp>
      <p:sp>
        <p:nvSpPr>
          <p:cNvPr id="46" name="Rechteck 45"/>
          <p:cNvSpPr/>
          <p:nvPr/>
        </p:nvSpPr>
        <p:spPr>
          <a:xfrm>
            <a:off x="4236983" y="4595796"/>
            <a:ext cx="1049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Maximal</a:t>
            </a:r>
            <a:r>
              <a:rPr lang="de-DE" dirty="0"/>
              <a:t>:</a:t>
            </a:r>
          </a:p>
        </p:txBody>
      </p:sp>
      <p:sp>
        <p:nvSpPr>
          <p:cNvPr id="49" name="Rechteckige Legende 48"/>
          <p:cNvSpPr/>
          <p:nvPr/>
        </p:nvSpPr>
        <p:spPr>
          <a:xfrm>
            <a:off x="7879096" y="2996952"/>
            <a:ext cx="1008112" cy="3039342"/>
          </a:xfrm>
          <a:prstGeom prst="wedgeRectCallout">
            <a:avLst>
              <a:gd name="adj1" fmla="val -65822"/>
              <a:gd name="adj2" fmla="val -1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/>
              <a:t>Diese Aufgaben können nur von ein und demselben Arbeiter erledigt werden, daher kein größeres </a:t>
            </a:r>
            <a:r>
              <a:rPr lang="de-DE" sz="1400" dirty="0" err="1" smtClean="0"/>
              <a:t>Bipartites</a:t>
            </a:r>
            <a:r>
              <a:rPr lang="de-DE" sz="1400" dirty="0" smtClean="0"/>
              <a:t> </a:t>
            </a:r>
            <a:r>
              <a:rPr lang="de-DE" sz="1400" dirty="0" err="1" smtClean="0"/>
              <a:t>Matching</a:t>
            </a:r>
            <a:r>
              <a:rPr lang="de-DE" sz="1400" dirty="0" smtClean="0"/>
              <a:t> möglich!</a:t>
            </a:r>
            <a:endParaRPr lang="de-DE" sz="1400" dirty="0"/>
          </a:p>
        </p:txBody>
      </p:sp>
      <p:sp>
        <p:nvSpPr>
          <p:cNvPr id="50" name="Rechteckige Legende 49"/>
          <p:cNvSpPr/>
          <p:nvPr/>
        </p:nvSpPr>
        <p:spPr>
          <a:xfrm>
            <a:off x="7879096" y="3005906"/>
            <a:ext cx="1008112" cy="3039342"/>
          </a:xfrm>
          <a:prstGeom prst="wedgeRectCallout">
            <a:avLst>
              <a:gd name="adj1" fmla="val -66548"/>
              <a:gd name="adj2" fmla="val 34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400" dirty="0" smtClean="0">
                <a:solidFill>
                  <a:srgbClr val="000000"/>
                </a:solidFill>
              </a:rPr>
              <a:t>Diese Aufgaben können nur von ein und demselben Arbeiter erledigt werden, daher kein größeres </a:t>
            </a:r>
            <a:r>
              <a:rPr lang="de-DE" sz="1400" dirty="0" err="1" smtClean="0">
                <a:solidFill>
                  <a:srgbClr val="000000"/>
                </a:solidFill>
              </a:rPr>
              <a:t>Bipartites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Matching</a:t>
            </a:r>
            <a:r>
              <a:rPr lang="de-DE" sz="1400" dirty="0" smtClean="0">
                <a:solidFill>
                  <a:srgbClr val="000000"/>
                </a:solidFill>
              </a:rPr>
              <a:t> möglich!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218</a:t>
            </a:fld>
            <a:endParaRPr lang="de-DE" dirty="0"/>
          </a:p>
        </p:txBody>
      </p:sp>
      <p:sp>
        <p:nvSpPr>
          <p:cNvPr id="52" name="Rechteck 51"/>
          <p:cNvSpPr/>
          <p:nvPr/>
        </p:nvSpPr>
        <p:spPr>
          <a:xfrm>
            <a:off x="1659305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3" name="Rechteck 52"/>
          <p:cNvSpPr/>
          <p:nvPr/>
        </p:nvSpPr>
        <p:spPr>
          <a:xfrm>
            <a:off x="3603521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  <p:sp>
        <p:nvSpPr>
          <p:cNvPr id="54" name="Rechteck 53"/>
          <p:cNvSpPr/>
          <p:nvPr/>
        </p:nvSpPr>
        <p:spPr>
          <a:xfrm>
            <a:off x="5331713" y="6011996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endParaRPr lang="de-DE" dirty="0"/>
          </a:p>
        </p:txBody>
      </p:sp>
      <p:sp>
        <p:nvSpPr>
          <p:cNvPr id="55" name="Rechteck 54"/>
          <p:cNvSpPr/>
          <p:nvPr/>
        </p:nvSpPr>
        <p:spPr>
          <a:xfrm>
            <a:off x="7275929" y="5939988"/>
            <a:ext cx="392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9" grpId="0" animBg="1"/>
      <p:bldP spid="50" grpId="0" animBg="1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9458"/>
            <a:ext cx="8229600" cy="503238"/>
          </a:xfrm>
        </p:spPr>
        <p:txBody>
          <a:bodyPr/>
          <a:lstStyle/>
          <a:p>
            <a:r>
              <a:rPr lang="de-DE" dirty="0" smtClean="0"/>
              <a:t>Lösung des maximalen </a:t>
            </a:r>
            <a:r>
              <a:rPr lang="de-DE" dirty="0" err="1" smtClean="0"/>
              <a:t>Bipartiten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968552"/>
          </a:xfrm>
        </p:spPr>
        <p:txBody>
          <a:bodyPr/>
          <a:lstStyle/>
          <a:p>
            <a:r>
              <a:rPr lang="de-DE" sz="2400" dirty="0" smtClean="0"/>
              <a:t>Reduzierung auf das Problem des maximalen Flusses</a:t>
            </a:r>
          </a:p>
          <a:p>
            <a:pPr lvl="1"/>
            <a:r>
              <a:rPr lang="de-DE" sz="2000" dirty="0" smtClean="0"/>
              <a:t>Transformation des </a:t>
            </a:r>
            <a:r>
              <a:rPr lang="de-DE" sz="2000" dirty="0" err="1" smtClean="0"/>
              <a:t>bipartiten</a:t>
            </a:r>
            <a:r>
              <a:rPr lang="de-DE" sz="2000" dirty="0" smtClean="0"/>
              <a:t> Graphen auf einen Graphen für den Netzwerkfluss</a:t>
            </a:r>
          </a:p>
          <a:p>
            <a:pPr lvl="2"/>
            <a:r>
              <a:rPr lang="de-DE" sz="1800" dirty="0" smtClean="0"/>
              <a:t>Gerichtete Kanten von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zu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anstatt der </a:t>
            </a:r>
            <a:r>
              <a:rPr lang="de-DE" sz="1800" dirty="0" err="1" smtClean="0"/>
              <a:t>ungerichteten</a:t>
            </a:r>
            <a:r>
              <a:rPr lang="de-DE" sz="1800" dirty="0" smtClean="0"/>
              <a:t> Kanten des </a:t>
            </a:r>
            <a:r>
              <a:rPr lang="de-DE" sz="1800" dirty="0" err="1" smtClean="0"/>
              <a:t>bipartiten</a:t>
            </a:r>
            <a:r>
              <a:rPr lang="de-DE" sz="1800" dirty="0" smtClean="0"/>
              <a:t> Graphen</a:t>
            </a:r>
          </a:p>
          <a:p>
            <a:pPr lvl="2"/>
            <a:r>
              <a:rPr lang="de-DE" sz="1800" dirty="0" smtClean="0"/>
              <a:t>Einführung einer Quelle, die mit allen Knoten 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1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/>
              <a:t>Einführung einer </a:t>
            </a:r>
            <a:r>
              <a:rPr lang="de-DE" sz="1800" dirty="0" smtClean="0"/>
              <a:t>Senke, </a:t>
            </a:r>
            <a:r>
              <a:rPr lang="de-DE" sz="1800" dirty="0"/>
              <a:t>die mit </a:t>
            </a:r>
            <a:r>
              <a:rPr lang="de-DE" sz="1800" dirty="0" smtClean="0"/>
              <a:t>allen </a:t>
            </a:r>
            <a:r>
              <a:rPr lang="de-DE" sz="1800" dirty="0"/>
              <a:t>Knoten </a:t>
            </a:r>
            <a:r>
              <a:rPr lang="de-DE" sz="1800" dirty="0" smtClean="0"/>
              <a:t>aus </a:t>
            </a:r>
            <a:r>
              <a:rPr lang="de-DE" sz="1800" dirty="0" smtClean="0">
                <a:solidFill>
                  <a:srgbClr val="3C8C93"/>
                </a:solidFill>
              </a:rPr>
              <a:t>V</a:t>
            </a:r>
            <a:r>
              <a:rPr lang="de-DE" sz="1800" baseline="-25000" dirty="0" smtClean="0">
                <a:solidFill>
                  <a:srgbClr val="3C8C93"/>
                </a:solidFill>
              </a:rPr>
              <a:t>2</a:t>
            </a:r>
            <a:r>
              <a:rPr lang="de-DE" sz="1800" dirty="0" smtClean="0"/>
              <a:t> verbunden ist</a:t>
            </a:r>
          </a:p>
          <a:p>
            <a:pPr lvl="2"/>
            <a:r>
              <a:rPr lang="de-DE" sz="1800" dirty="0" smtClean="0"/>
              <a:t>Maximale Kapazität jeder Kante ist 1</a:t>
            </a:r>
            <a:endParaRPr lang="de-DE" sz="1800" dirty="0"/>
          </a:p>
        </p:txBody>
      </p:sp>
      <p:sp>
        <p:nvSpPr>
          <p:cNvPr id="5" name="Oval 4"/>
          <p:cNvSpPr/>
          <p:nvPr/>
        </p:nvSpPr>
        <p:spPr>
          <a:xfrm>
            <a:off x="6162937" y="184204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Oval 4"/>
          <p:cNvSpPr/>
          <p:nvPr/>
        </p:nvSpPr>
        <p:spPr>
          <a:xfrm>
            <a:off x="6162937" y="234610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Oval 4"/>
          <p:cNvSpPr/>
          <p:nvPr/>
        </p:nvSpPr>
        <p:spPr>
          <a:xfrm>
            <a:off x="6162937" y="285015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162937" y="335421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Oval 4"/>
          <p:cNvSpPr/>
          <p:nvPr/>
        </p:nvSpPr>
        <p:spPr>
          <a:xfrm>
            <a:off x="6162937" y="385827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755296" y="19860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755296" y="25621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755296" y="3138190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755296" y="371425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hteck 22"/>
              <p:cNvSpPr/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htec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841" y="4315470"/>
                <a:ext cx="660794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hteck 23"/>
              <p:cNvSpPr/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de-DE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htec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42" y="4315470"/>
                <a:ext cx="660794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4"/>
          <p:cNvSpPr/>
          <p:nvPr/>
        </p:nvSpPr>
        <p:spPr>
          <a:xfrm>
            <a:off x="5176473" y="285015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550160" y="2856446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566718" y="2232291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8145541" y="2376307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788024" y="2442374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13612" y="2420888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678246" y="232976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300187" y="238317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34" name="Straight Arrow Connector 10"/>
          <p:cNvCxnSpPr>
            <a:stCxn id="11" idx="6"/>
            <a:endCxn id="26" idx="2"/>
          </p:cNvCxnSpPr>
          <p:nvPr/>
        </p:nvCxnSpPr>
        <p:spPr>
          <a:xfrm>
            <a:off x="8212496" y="2790726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37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212496" y="3085046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0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212496" y="3246691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5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633673" y="2574702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48" name="Straight Arrow Connector 10"/>
          <p:cNvCxnSpPr>
            <a:stCxn id="25" idx="6"/>
            <a:endCxn id="7" idx="2"/>
          </p:cNvCxnSpPr>
          <p:nvPr/>
        </p:nvCxnSpPr>
        <p:spPr>
          <a:xfrm>
            <a:off x="5633673" y="3078758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1" name="Straight Arrow Connector 10"/>
          <p:cNvCxnSpPr>
            <a:stCxn id="25" idx="6"/>
            <a:endCxn id="8" idx="2"/>
          </p:cNvCxnSpPr>
          <p:nvPr/>
        </p:nvCxnSpPr>
        <p:spPr>
          <a:xfrm>
            <a:off x="5633673" y="3078758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55" name="Straight Arrow Connector 10"/>
          <p:cNvCxnSpPr>
            <a:stCxn id="25" idx="5"/>
            <a:endCxn id="9" idx="1"/>
          </p:cNvCxnSpPr>
          <p:nvPr/>
        </p:nvCxnSpPr>
        <p:spPr>
          <a:xfrm>
            <a:off x="5566718" y="324040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18840127">
            <a:off x="5781497" y="252794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>
            <a:off x="5857696" y="279963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624507">
            <a:off x="5841216" y="31034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2624507">
            <a:off x="5799749" y="333841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569417">
            <a:off x="8230682" y="26713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373816">
            <a:off x="8162056" y="297792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5" name="TextBox 21"/>
          <p:cNvSpPr txBox="1">
            <a:spLocks noChangeArrowheads="1"/>
          </p:cNvSpPr>
          <p:nvPr/>
        </p:nvSpPr>
        <p:spPr bwMode="auto">
          <a:xfrm rot="18035128">
            <a:off x="8233545" y="33275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cxnSp>
        <p:nvCxnSpPr>
          <p:cNvPr id="66" name="Straight Arrow Connector 10"/>
          <p:cNvCxnSpPr>
            <a:stCxn id="5" idx="6"/>
            <a:endCxn id="10" idx="2"/>
          </p:cNvCxnSpPr>
          <p:nvPr/>
        </p:nvCxnSpPr>
        <p:spPr>
          <a:xfrm>
            <a:off x="6620137" y="2070646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69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620137" y="2214662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2" name="Straight Arrow Connector 10"/>
          <p:cNvCxnSpPr>
            <a:stCxn id="5" idx="6"/>
            <a:endCxn id="12" idx="2"/>
          </p:cNvCxnSpPr>
          <p:nvPr/>
        </p:nvCxnSpPr>
        <p:spPr>
          <a:xfrm>
            <a:off x="6620137" y="2070646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5" name="Straight Arrow Connector 10"/>
          <p:cNvCxnSpPr>
            <a:stCxn id="6" idx="6"/>
            <a:endCxn id="12" idx="2"/>
          </p:cNvCxnSpPr>
          <p:nvPr/>
        </p:nvCxnSpPr>
        <p:spPr>
          <a:xfrm>
            <a:off x="6620137" y="2574702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78" name="Straight Arrow Connector 10"/>
          <p:cNvCxnSpPr>
            <a:stCxn id="7" idx="6"/>
          </p:cNvCxnSpPr>
          <p:nvPr/>
        </p:nvCxnSpPr>
        <p:spPr>
          <a:xfrm flipV="1">
            <a:off x="6620137" y="2790726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1" name="Straight Arrow Connector 10"/>
          <p:cNvCxnSpPr>
            <a:stCxn id="7" idx="6"/>
            <a:endCxn id="12" idx="2"/>
          </p:cNvCxnSpPr>
          <p:nvPr/>
        </p:nvCxnSpPr>
        <p:spPr>
          <a:xfrm>
            <a:off x="6620137" y="307875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4" name="Straight Arrow Connector 10"/>
          <p:cNvCxnSpPr>
            <a:stCxn id="7" idx="6"/>
            <a:endCxn id="13" idx="2"/>
          </p:cNvCxnSpPr>
          <p:nvPr/>
        </p:nvCxnSpPr>
        <p:spPr>
          <a:xfrm>
            <a:off x="6620137" y="3078758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87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620137" y="3366790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0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620137" y="3366790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93" name="TextBox 21"/>
          <p:cNvSpPr txBox="1">
            <a:spLocks noChangeArrowheads="1"/>
          </p:cNvSpPr>
          <p:nvPr/>
        </p:nvSpPr>
        <p:spPr bwMode="auto">
          <a:xfrm rot="425452">
            <a:off x="6990069" y="184640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4" name="TextBox 21"/>
          <p:cNvSpPr txBox="1">
            <a:spLocks noChangeArrowheads="1"/>
          </p:cNvSpPr>
          <p:nvPr/>
        </p:nvSpPr>
        <p:spPr bwMode="auto">
          <a:xfrm rot="2901815">
            <a:off x="6765788" y="209146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5" name="TextBox 21"/>
          <p:cNvSpPr txBox="1">
            <a:spLocks noChangeArrowheads="1"/>
          </p:cNvSpPr>
          <p:nvPr/>
        </p:nvSpPr>
        <p:spPr bwMode="auto">
          <a:xfrm rot="2100498">
            <a:off x="6808671" y="252897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6" name="TextBox 21"/>
          <p:cNvSpPr txBox="1">
            <a:spLocks noChangeArrowheads="1"/>
          </p:cNvSpPr>
          <p:nvPr/>
        </p:nvSpPr>
        <p:spPr bwMode="auto">
          <a:xfrm rot="20450318">
            <a:off x="6980784" y="216968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7" name="TextBox 21"/>
          <p:cNvSpPr txBox="1">
            <a:spLocks noChangeArrowheads="1"/>
          </p:cNvSpPr>
          <p:nvPr/>
        </p:nvSpPr>
        <p:spPr bwMode="auto">
          <a:xfrm rot="20715087">
            <a:off x="6674498" y="276722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 rot="845304">
            <a:off x="6984981" y="2953403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 rot="2155492">
            <a:off x="6875180" y="312154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0" name="TextBox 21"/>
          <p:cNvSpPr txBox="1">
            <a:spLocks noChangeArrowheads="1"/>
          </p:cNvSpPr>
          <p:nvPr/>
        </p:nvSpPr>
        <p:spPr bwMode="auto">
          <a:xfrm rot="20934704">
            <a:off x="6617994" y="327815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101" name="TextBox 21"/>
          <p:cNvSpPr txBox="1">
            <a:spLocks noChangeArrowheads="1"/>
          </p:cNvSpPr>
          <p:nvPr/>
        </p:nvSpPr>
        <p:spPr bwMode="auto">
          <a:xfrm rot="19632253">
            <a:off x="6651932" y="368188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6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219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5906119" y="4509120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Arbeiter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471481" y="450912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Aufgaben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196226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baseline="-25000" dirty="0">
                <a:solidFill>
                  <a:srgbClr val="3C8C93"/>
                </a:solidFill>
              </a:rPr>
              <a:t>1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782649" y="486858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8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/>
      <p:bldP spid="30" grpId="0"/>
      <p:bldP spid="31" grpId="0"/>
      <p:bldP spid="32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5753373"/>
            <a:ext cx="1008063" cy="196850"/>
          </a:xfrm>
        </p:spPr>
        <p:txBody>
          <a:bodyPr/>
          <a:lstStyle/>
          <a:p>
            <a:fld id="{F1B15654-2727-3D4E-8295-B42132C96B2E}" type="slidenum">
              <a:rPr lang="de-DE"/>
              <a:pPr/>
              <a:t>22</a:t>
            </a:fld>
            <a:endParaRPr lang="de-DE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5: Adjazenzliste + Hashtabelle</a:t>
            </a:r>
          </a:p>
        </p:txBody>
      </p:sp>
      <p:sp>
        <p:nvSpPr>
          <p:cNvPr id="308228" name="Oval 4"/>
          <p:cNvSpPr>
            <a:spLocks noChangeArrowheads="1"/>
          </p:cNvSpPr>
          <p:nvPr/>
        </p:nvSpPr>
        <p:spPr bwMode="auto">
          <a:xfrm>
            <a:off x="1042988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08229" name="Oval 5"/>
          <p:cNvSpPr>
            <a:spLocks noChangeArrowheads="1"/>
          </p:cNvSpPr>
          <p:nvPr/>
        </p:nvSpPr>
        <p:spPr bwMode="auto">
          <a:xfrm>
            <a:off x="2411413" y="2421211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1042988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411413" y="357214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>
            <a:off x="1474788" y="2637111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2627313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H="1">
            <a:off x="1476375" y="3789636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 flipH="1" flipV="1">
            <a:off x="1258888" y="2853011"/>
            <a:ext cx="0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1403350" y="2779986"/>
            <a:ext cx="1081088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 flipH="1">
            <a:off x="1403350" y="2779986"/>
            <a:ext cx="10080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55070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39" name="Oval 15"/>
          <p:cNvSpPr>
            <a:spLocks noChangeArrowheads="1"/>
          </p:cNvSpPr>
          <p:nvPr/>
        </p:nvSpPr>
        <p:spPr bwMode="auto">
          <a:xfrm>
            <a:off x="56515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H="1">
            <a:off x="536257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5075238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242" name="Rectangle 18"/>
          <p:cNvSpPr>
            <a:spLocks noChangeArrowheads="1"/>
          </p:cNvSpPr>
          <p:nvPr/>
        </p:nvSpPr>
        <p:spPr bwMode="auto">
          <a:xfrm>
            <a:off x="5075238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5364163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5219700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5003800" y="2060848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8246" name="Rectangle 22"/>
          <p:cNvSpPr>
            <a:spLocks noChangeArrowheads="1"/>
          </p:cNvSpPr>
          <p:nvPr/>
        </p:nvSpPr>
        <p:spPr bwMode="auto">
          <a:xfrm>
            <a:off x="59388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7" name="Oval 23"/>
          <p:cNvSpPr>
            <a:spLocks noChangeArrowheads="1"/>
          </p:cNvSpPr>
          <p:nvPr/>
        </p:nvSpPr>
        <p:spPr bwMode="auto">
          <a:xfrm>
            <a:off x="60833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6011863" y="2276748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49" name="Rectangle 25"/>
          <p:cNvSpPr>
            <a:spLocks noChangeArrowheads="1"/>
          </p:cNvSpPr>
          <p:nvPr/>
        </p:nvSpPr>
        <p:spPr bwMode="auto">
          <a:xfrm>
            <a:off x="5795963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250" name="Rectangle 26"/>
          <p:cNvSpPr>
            <a:spLocks noChangeArrowheads="1"/>
          </p:cNvSpPr>
          <p:nvPr/>
        </p:nvSpPr>
        <p:spPr bwMode="auto">
          <a:xfrm>
            <a:off x="5795963" y="350071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>
            <a:off x="6084888" y="321178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V="1">
            <a:off x="5938838" y="321337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3" name="Rectangle 29"/>
          <p:cNvSpPr>
            <a:spLocks noChangeArrowheads="1"/>
          </p:cNvSpPr>
          <p:nvPr/>
        </p:nvSpPr>
        <p:spPr bwMode="auto">
          <a:xfrm>
            <a:off x="6370638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4" name="Oval 30"/>
          <p:cNvSpPr>
            <a:spLocks noChangeArrowheads="1"/>
          </p:cNvSpPr>
          <p:nvPr/>
        </p:nvSpPr>
        <p:spPr bwMode="auto">
          <a:xfrm>
            <a:off x="6515100" y="2203723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>
            <a:off x="6586538" y="2276748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56" name="Rectangle 32"/>
          <p:cNvSpPr>
            <a:spLocks noChangeArrowheads="1"/>
          </p:cNvSpPr>
          <p:nvPr/>
        </p:nvSpPr>
        <p:spPr bwMode="auto">
          <a:xfrm>
            <a:off x="6515100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257" name="Rectangle 33"/>
          <p:cNvSpPr>
            <a:spLocks noChangeArrowheads="1"/>
          </p:cNvSpPr>
          <p:nvPr/>
        </p:nvSpPr>
        <p:spPr bwMode="auto">
          <a:xfrm flipH="1">
            <a:off x="6804025" y="2060848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8" name="Oval 34"/>
          <p:cNvSpPr>
            <a:spLocks noChangeArrowheads="1"/>
          </p:cNvSpPr>
          <p:nvPr/>
        </p:nvSpPr>
        <p:spPr bwMode="auto">
          <a:xfrm flipH="1">
            <a:off x="6948488" y="2203723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7019925" y="2276748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60" name="Rectangle 36"/>
          <p:cNvSpPr>
            <a:spLocks noChangeArrowheads="1"/>
          </p:cNvSpPr>
          <p:nvPr/>
        </p:nvSpPr>
        <p:spPr bwMode="auto">
          <a:xfrm>
            <a:off x="7235825" y="2779986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264" name="Rectangle 40"/>
          <p:cNvSpPr>
            <a:spLocks noChangeArrowheads="1"/>
          </p:cNvSpPr>
          <p:nvPr/>
        </p:nvSpPr>
        <p:spPr bwMode="auto">
          <a:xfrm>
            <a:off x="4427538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8265" name="Rectangle 41"/>
          <p:cNvSpPr>
            <a:spLocks noChangeArrowheads="1"/>
          </p:cNvSpPr>
          <p:nvPr/>
        </p:nvSpPr>
        <p:spPr bwMode="auto">
          <a:xfrm>
            <a:off x="50768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8266" name="Rectangle 42"/>
          <p:cNvSpPr>
            <a:spLocks noChangeArrowheads="1"/>
          </p:cNvSpPr>
          <p:nvPr/>
        </p:nvSpPr>
        <p:spPr bwMode="auto">
          <a:xfrm>
            <a:off x="57245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63722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70199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7667625" y="42944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8271" name="Rectangle 47"/>
          <p:cNvSpPr>
            <a:spLocks noChangeArrowheads="1"/>
          </p:cNvSpPr>
          <p:nvPr/>
        </p:nvSpPr>
        <p:spPr bwMode="auto">
          <a:xfrm flipH="1">
            <a:off x="41402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3" name="Rectangle 49"/>
          <p:cNvSpPr>
            <a:spLocks noChangeArrowheads="1"/>
          </p:cNvSpPr>
          <p:nvPr/>
        </p:nvSpPr>
        <p:spPr bwMode="auto">
          <a:xfrm flipH="1">
            <a:off x="45720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4" name="Oval 50"/>
          <p:cNvSpPr>
            <a:spLocks noChangeArrowheads="1"/>
          </p:cNvSpPr>
          <p:nvPr/>
        </p:nvSpPr>
        <p:spPr bwMode="auto">
          <a:xfrm flipH="1">
            <a:off x="47164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5" name="Rectangle 51"/>
          <p:cNvSpPr>
            <a:spLocks noChangeArrowheads="1"/>
          </p:cNvSpPr>
          <p:nvPr/>
        </p:nvSpPr>
        <p:spPr bwMode="auto">
          <a:xfrm flipH="1">
            <a:off x="50038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6" name="Oval 52"/>
          <p:cNvSpPr>
            <a:spLocks noChangeArrowheads="1"/>
          </p:cNvSpPr>
          <p:nvPr/>
        </p:nvSpPr>
        <p:spPr bwMode="auto">
          <a:xfrm flipH="1">
            <a:off x="51482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7" name="Rectangle 53"/>
          <p:cNvSpPr>
            <a:spLocks noChangeArrowheads="1"/>
          </p:cNvSpPr>
          <p:nvPr/>
        </p:nvSpPr>
        <p:spPr bwMode="auto">
          <a:xfrm flipH="1">
            <a:off x="54356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79" name="Rectangle 55"/>
          <p:cNvSpPr>
            <a:spLocks noChangeArrowheads="1"/>
          </p:cNvSpPr>
          <p:nvPr/>
        </p:nvSpPr>
        <p:spPr bwMode="auto">
          <a:xfrm flipH="1">
            <a:off x="5867400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0" name="Oval 56"/>
          <p:cNvSpPr>
            <a:spLocks noChangeArrowheads="1"/>
          </p:cNvSpPr>
          <p:nvPr/>
        </p:nvSpPr>
        <p:spPr bwMode="auto">
          <a:xfrm flipH="1">
            <a:off x="6011863" y="5516836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1" name="Rectangle 57"/>
          <p:cNvSpPr>
            <a:spLocks noChangeArrowheads="1"/>
          </p:cNvSpPr>
          <p:nvPr/>
        </p:nvSpPr>
        <p:spPr bwMode="auto">
          <a:xfrm flipH="1">
            <a:off x="63007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2" name="Oval 58"/>
          <p:cNvSpPr>
            <a:spLocks noChangeArrowheads="1"/>
          </p:cNvSpPr>
          <p:nvPr/>
        </p:nvSpPr>
        <p:spPr bwMode="auto">
          <a:xfrm flipH="1">
            <a:off x="64452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3" name="Rectangle 59"/>
          <p:cNvSpPr>
            <a:spLocks noChangeArrowheads="1"/>
          </p:cNvSpPr>
          <p:nvPr/>
        </p:nvSpPr>
        <p:spPr bwMode="auto">
          <a:xfrm flipH="1">
            <a:off x="67325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4" name="Oval 60"/>
          <p:cNvSpPr>
            <a:spLocks noChangeArrowheads="1"/>
          </p:cNvSpPr>
          <p:nvPr/>
        </p:nvSpPr>
        <p:spPr bwMode="auto">
          <a:xfrm flipH="1">
            <a:off x="68770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5" name="Rectangle 61"/>
          <p:cNvSpPr>
            <a:spLocks noChangeArrowheads="1"/>
          </p:cNvSpPr>
          <p:nvPr/>
        </p:nvSpPr>
        <p:spPr bwMode="auto">
          <a:xfrm flipH="1">
            <a:off x="71643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7" name="Rectangle 63"/>
          <p:cNvSpPr>
            <a:spLocks noChangeArrowheads="1"/>
          </p:cNvSpPr>
          <p:nvPr/>
        </p:nvSpPr>
        <p:spPr bwMode="auto">
          <a:xfrm flipH="1">
            <a:off x="75961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89" name="Rectangle 65"/>
          <p:cNvSpPr>
            <a:spLocks noChangeArrowheads="1"/>
          </p:cNvSpPr>
          <p:nvPr/>
        </p:nvSpPr>
        <p:spPr bwMode="auto">
          <a:xfrm flipH="1">
            <a:off x="8027988" y="5373961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0" name="Oval 66"/>
          <p:cNvSpPr>
            <a:spLocks noChangeArrowheads="1"/>
          </p:cNvSpPr>
          <p:nvPr/>
        </p:nvSpPr>
        <p:spPr bwMode="auto">
          <a:xfrm flipH="1">
            <a:off x="8172450" y="551683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8291" name="Line 67"/>
          <p:cNvSpPr>
            <a:spLocks noChangeShapeType="1"/>
          </p:cNvSpPr>
          <p:nvPr/>
        </p:nvSpPr>
        <p:spPr bwMode="auto">
          <a:xfrm>
            <a:off x="4645025" y="4726261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2" name="Line 68"/>
          <p:cNvSpPr>
            <a:spLocks noChangeShapeType="1"/>
          </p:cNvSpPr>
          <p:nvPr/>
        </p:nvSpPr>
        <p:spPr bwMode="auto">
          <a:xfrm flipH="1">
            <a:off x="4787900" y="4726261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3" name="Line 69"/>
          <p:cNvSpPr>
            <a:spLocks noChangeShapeType="1"/>
          </p:cNvSpPr>
          <p:nvPr/>
        </p:nvSpPr>
        <p:spPr bwMode="auto">
          <a:xfrm>
            <a:off x="5940425" y="4726261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4" name="Line 70"/>
          <p:cNvSpPr>
            <a:spLocks noChangeShapeType="1"/>
          </p:cNvSpPr>
          <p:nvPr/>
        </p:nvSpPr>
        <p:spPr bwMode="auto">
          <a:xfrm flipH="1">
            <a:off x="6516688" y="4726261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5" name="Line 71"/>
          <p:cNvSpPr>
            <a:spLocks noChangeShapeType="1"/>
          </p:cNvSpPr>
          <p:nvPr/>
        </p:nvSpPr>
        <p:spPr bwMode="auto">
          <a:xfrm flipH="1">
            <a:off x="5219700" y="4726261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6" name="Line 72"/>
          <p:cNvSpPr>
            <a:spLocks noChangeShapeType="1"/>
          </p:cNvSpPr>
          <p:nvPr/>
        </p:nvSpPr>
        <p:spPr bwMode="auto">
          <a:xfrm>
            <a:off x="7885113" y="4726261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8" name="Line 74"/>
          <p:cNvSpPr>
            <a:spLocks noChangeShapeType="1"/>
          </p:cNvSpPr>
          <p:nvPr/>
        </p:nvSpPr>
        <p:spPr bwMode="auto">
          <a:xfrm flipV="1">
            <a:off x="4787900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299" name="Line 75"/>
          <p:cNvSpPr>
            <a:spLocks noChangeShapeType="1"/>
          </p:cNvSpPr>
          <p:nvPr/>
        </p:nvSpPr>
        <p:spPr bwMode="auto">
          <a:xfrm flipV="1">
            <a:off x="5219700" y="3213373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H="1" flipV="1">
            <a:off x="5508625" y="3213373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1" name="Line 77"/>
          <p:cNvSpPr>
            <a:spLocks noChangeShapeType="1"/>
          </p:cNvSpPr>
          <p:nvPr/>
        </p:nvSpPr>
        <p:spPr bwMode="auto">
          <a:xfrm flipH="1" flipV="1">
            <a:off x="6011863" y="3934098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2" name="Line 78"/>
          <p:cNvSpPr>
            <a:spLocks noChangeShapeType="1"/>
          </p:cNvSpPr>
          <p:nvPr/>
        </p:nvSpPr>
        <p:spPr bwMode="auto">
          <a:xfrm flipH="1" flipV="1">
            <a:off x="6227763" y="3213373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3" name="Line 79"/>
          <p:cNvSpPr>
            <a:spLocks noChangeShapeType="1"/>
          </p:cNvSpPr>
          <p:nvPr/>
        </p:nvSpPr>
        <p:spPr bwMode="auto">
          <a:xfrm flipH="1" flipV="1">
            <a:off x="7451725" y="3213373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763713" y="2276748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8305" name="Text Box 81"/>
          <p:cNvSpPr txBox="1">
            <a:spLocks noChangeArrowheads="1"/>
          </p:cNvSpPr>
          <p:nvPr/>
        </p:nvSpPr>
        <p:spPr bwMode="auto">
          <a:xfrm>
            <a:off x="1547813" y="2637111"/>
            <a:ext cx="395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8306" name="Text Box 82"/>
          <p:cNvSpPr txBox="1">
            <a:spLocks noChangeArrowheads="1"/>
          </p:cNvSpPr>
          <p:nvPr/>
        </p:nvSpPr>
        <p:spPr bwMode="auto">
          <a:xfrm>
            <a:off x="2627313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8307" name="Text Box 83"/>
          <p:cNvSpPr txBox="1">
            <a:spLocks noChangeArrowheads="1"/>
          </p:cNvSpPr>
          <p:nvPr/>
        </p:nvSpPr>
        <p:spPr bwMode="auto">
          <a:xfrm>
            <a:off x="2124075" y="2853011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8308" name="Text Box 84"/>
          <p:cNvSpPr txBox="1">
            <a:spLocks noChangeArrowheads="1"/>
          </p:cNvSpPr>
          <p:nvPr/>
        </p:nvSpPr>
        <p:spPr bwMode="auto">
          <a:xfrm>
            <a:off x="1835150" y="3789636"/>
            <a:ext cx="395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8309" name="Text Box 85"/>
          <p:cNvSpPr txBox="1">
            <a:spLocks noChangeArrowheads="1"/>
          </p:cNvSpPr>
          <p:nvPr/>
        </p:nvSpPr>
        <p:spPr bwMode="auto">
          <a:xfrm>
            <a:off x="827088" y="2997473"/>
            <a:ext cx="395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8312" name="Line 88"/>
          <p:cNvSpPr>
            <a:spLocks noChangeShapeType="1"/>
          </p:cNvSpPr>
          <p:nvPr/>
        </p:nvSpPr>
        <p:spPr bwMode="auto">
          <a:xfrm>
            <a:off x="3563938" y="3141936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7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656166" y="1898386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</p:spPr>
            <p:txBody>
              <a:bodyPr/>
              <a:lstStyle/>
              <a:p>
                <a:r>
                  <a:rPr lang="de-DE" dirty="0" smtClean="0"/>
                  <a:t>Maximaler Fluss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de-DE" dirty="0" smtClean="0"/>
                  <a:t> </a:t>
                </a:r>
                <a:br>
                  <a:rPr lang="de-DE" dirty="0" smtClean="0"/>
                </a:br>
                <a:r>
                  <a:rPr lang="de-DE" dirty="0" smtClean="0"/>
                  <a:t>Maximales </a:t>
                </a:r>
                <a:r>
                  <a:rPr lang="de-DE" dirty="0" err="1" smtClean="0"/>
                  <a:t>bipartites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Matching</a:t>
                </a:r>
                <a:endParaRPr lang="de-DE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8313" y="-27384"/>
                <a:ext cx="8229600" cy="1080120"/>
              </a:xfrm>
              <a:blipFill rotWithShape="0">
                <a:blip r:embed="rId2"/>
                <a:stretch>
                  <a:fillRect l="-1926" t="-678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5673562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673562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673562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673562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673562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265921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265921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265921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265921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5" name="Oval 4"/>
          <p:cNvSpPr/>
          <p:nvPr/>
        </p:nvSpPr>
        <p:spPr>
          <a:xfrm>
            <a:off x="4687098" y="2372237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060785" y="2378525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077343" y="1754370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103111" y="1851841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7723121" y="2312805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7723121" y="2607125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7723121" y="2768770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144298" y="2096781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144298" y="2600837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144298" y="2600837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077343" y="2762482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266081" y="26255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7658410" y="2849617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130762" y="1592725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130762" y="1736741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130762" y="1592725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130762" y="2096781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130762" y="2312805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130762" y="2600837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130762" y="2600837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130762" y="2888869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130762" y="2888869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414934" y="1368483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190653" y="161354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233536" y="205104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409846" y="2475482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300045" y="2643625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042859" y="2800229"/>
            <a:ext cx="47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0/1</a:t>
            </a:r>
          </a:p>
        </p:txBody>
      </p:sp>
      <p:sp>
        <p:nvSpPr>
          <p:cNvPr id="65" name="Oval 4"/>
          <p:cNvSpPr/>
          <p:nvPr/>
        </p:nvSpPr>
        <p:spPr>
          <a:xfrm>
            <a:off x="651656" y="1364125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6" name="Oval 4"/>
          <p:cNvSpPr/>
          <p:nvPr/>
        </p:nvSpPr>
        <p:spPr>
          <a:xfrm>
            <a:off x="651656" y="1868181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51656" y="2372237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8" name="Oval 4"/>
          <p:cNvSpPr/>
          <p:nvPr/>
        </p:nvSpPr>
        <p:spPr>
          <a:xfrm>
            <a:off x="651656" y="2876293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9" name="Oval 4"/>
          <p:cNvSpPr/>
          <p:nvPr/>
        </p:nvSpPr>
        <p:spPr>
          <a:xfrm>
            <a:off x="651656" y="3380349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0" name="Oval 4"/>
          <p:cNvSpPr/>
          <p:nvPr/>
        </p:nvSpPr>
        <p:spPr>
          <a:xfrm>
            <a:off x="2642728" y="1508141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1" name="Oval 4"/>
          <p:cNvSpPr/>
          <p:nvPr/>
        </p:nvSpPr>
        <p:spPr>
          <a:xfrm>
            <a:off x="2642728" y="2084205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2" name="Oval 4"/>
          <p:cNvSpPr/>
          <p:nvPr/>
        </p:nvSpPr>
        <p:spPr>
          <a:xfrm>
            <a:off x="2642728" y="2660269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3" name="Oval 4"/>
          <p:cNvSpPr/>
          <p:nvPr/>
        </p:nvSpPr>
        <p:spPr>
          <a:xfrm>
            <a:off x="2642728" y="3236333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74" name="Straight Arrow Connector 9"/>
          <p:cNvCxnSpPr>
            <a:stCxn id="65" idx="6"/>
            <a:endCxn id="70" idx="2"/>
          </p:cNvCxnSpPr>
          <p:nvPr/>
        </p:nvCxnSpPr>
        <p:spPr>
          <a:xfrm>
            <a:off x="1108856" y="1592725"/>
            <a:ext cx="1533872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5" name="Straight Arrow Connector 9"/>
          <p:cNvCxnSpPr>
            <a:stCxn id="66" idx="6"/>
            <a:endCxn id="70" idx="2"/>
          </p:cNvCxnSpPr>
          <p:nvPr/>
        </p:nvCxnSpPr>
        <p:spPr>
          <a:xfrm flipV="1">
            <a:off x="1108856" y="1736741"/>
            <a:ext cx="1533872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6" name="Straight Arrow Connector 9"/>
          <p:cNvCxnSpPr>
            <a:stCxn id="65" idx="6"/>
            <a:endCxn id="72" idx="2"/>
          </p:cNvCxnSpPr>
          <p:nvPr/>
        </p:nvCxnSpPr>
        <p:spPr>
          <a:xfrm>
            <a:off x="1108856" y="1592725"/>
            <a:ext cx="1533872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7" name="Straight Arrow Connector 9"/>
          <p:cNvCxnSpPr>
            <a:stCxn id="66" idx="6"/>
            <a:endCxn id="72" idx="2"/>
          </p:cNvCxnSpPr>
          <p:nvPr/>
        </p:nvCxnSpPr>
        <p:spPr>
          <a:xfrm>
            <a:off x="1108856" y="2096781"/>
            <a:ext cx="1533872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78" name="Straight Arrow Connector 9"/>
          <p:cNvCxnSpPr>
            <a:stCxn id="71" idx="2"/>
            <a:endCxn id="67" idx="6"/>
          </p:cNvCxnSpPr>
          <p:nvPr/>
        </p:nvCxnSpPr>
        <p:spPr>
          <a:xfrm flipH="1">
            <a:off x="1108856" y="2312805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79" name="Straight Arrow Connector 9"/>
          <p:cNvCxnSpPr>
            <a:stCxn id="67" idx="6"/>
            <a:endCxn id="72" idx="2"/>
          </p:cNvCxnSpPr>
          <p:nvPr/>
        </p:nvCxnSpPr>
        <p:spPr>
          <a:xfrm>
            <a:off x="1108856" y="2600837"/>
            <a:ext cx="1533872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0" name="Straight Arrow Connector 9"/>
          <p:cNvCxnSpPr>
            <a:stCxn id="67" idx="6"/>
            <a:endCxn id="73" idx="2"/>
          </p:cNvCxnSpPr>
          <p:nvPr/>
        </p:nvCxnSpPr>
        <p:spPr>
          <a:xfrm>
            <a:off x="1108856" y="2600837"/>
            <a:ext cx="1533872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1" name="Straight Arrow Connector 9"/>
          <p:cNvCxnSpPr>
            <a:stCxn id="68" idx="6"/>
            <a:endCxn id="72" idx="2"/>
          </p:cNvCxnSpPr>
          <p:nvPr/>
        </p:nvCxnSpPr>
        <p:spPr>
          <a:xfrm flipV="1">
            <a:off x="1108856" y="2888869"/>
            <a:ext cx="1533872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82" name="Straight Arrow Connector 9"/>
          <p:cNvCxnSpPr>
            <a:stCxn id="69" idx="6"/>
            <a:endCxn id="72" idx="2"/>
          </p:cNvCxnSpPr>
          <p:nvPr/>
        </p:nvCxnSpPr>
        <p:spPr>
          <a:xfrm flipV="1">
            <a:off x="1108856" y="2888869"/>
            <a:ext cx="1533872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cxnSp>
      <p:sp>
        <p:nvSpPr>
          <p:cNvPr id="85" name="Pfeil nach links und rechts 84"/>
          <p:cNvSpPr/>
          <p:nvPr/>
        </p:nvSpPr>
        <p:spPr>
          <a:xfrm>
            <a:off x="3275856" y="2241978"/>
            <a:ext cx="1224136" cy="706323"/>
          </a:xfrm>
          <a:prstGeom prst="leftRightArrow">
            <a:avLst>
              <a:gd name="adj1" fmla="val 50000"/>
              <a:gd name="adj2" fmla="val 37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206362" y="2050023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220072" y="232171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127875" y="2775770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7655547" y="2193382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586921" y="25000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486751" y="164790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099363" y="2289299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076797" y="3203965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7725052" y="1905258"/>
            <a:ext cx="470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</a:rPr>
              <a:t>1/1</a:t>
            </a:r>
          </a:p>
        </p:txBody>
      </p:sp>
      <p:sp>
        <p:nvSpPr>
          <p:cNvPr id="8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220</a:t>
            </a:fld>
            <a:endParaRPr lang="de-DE" dirty="0"/>
          </a:p>
        </p:txBody>
      </p:sp>
      <p:sp>
        <p:nvSpPr>
          <p:cNvPr id="87" name="Rechteck 86"/>
          <p:cNvSpPr/>
          <p:nvPr/>
        </p:nvSpPr>
        <p:spPr>
          <a:xfrm>
            <a:off x="4427984" y="2033683"/>
            <a:ext cx="789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8053572" y="2012197"/>
            <a:ext cx="838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0000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2162" y="4437112"/>
            <a:ext cx="1797968" cy="1800944"/>
            <a:chOff x="3592761" y="4512042"/>
            <a:chExt cx="1797968" cy="1800944"/>
          </a:xfrm>
        </p:grpSpPr>
        <p:sp>
          <p:nvSpPr>
            <p:cNvPr id="89" name="Oval 3"/>
            <p:cNvSpPr/>
            <p:nvPr/>
          </p:nvSpPr>
          <p:spPr>
            <a:xfrm>
              <a:off x="4278561" y="4512042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a</a:t>
              </a:r>
            </a:p>
          </p:txBody>
        </p:sp>
        <p:sp>
          <p:nvSpPr>
            <p:cNvPr id="90" name="Oval 4"/>
            <p:cNvSpPr/>
            <p:nvPr/>
          </p:nvSpPr>
          <p:spPr>
            <a:xfrm>
              <a:off x="3592761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s</a:t>
              </a:r>
            </a:p>
          </p:txBody>
        </p:sp>
        <p:sp>
          <p:nvSpPr>
            <p:cNvPr id="95" name="Oval 5"/>
            <p:cNvSpPr/>
            <p:nvPr/>
          </p:nvSpPr>
          <p:spPr>
            <a:xfrm>
              <a:off x="4278561" y="585578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b</a:t>
              </a:r>
              <a:endPara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Gill Sans MT"/>
              </a:endParaRPr>
            </a:p>
          </p:txBody>
        </p:sp>
        <p:sp>
          <p:nvSpPr>
            <p:cNvPr id="96" name="Oval 8"/>
            <p:cNvSpPr/>
            <p:nvPr/>
          </p:nvSpPr>
          <p:spPr>
            <a:xfrm>
              <a:off x="4933529" y="5211906"/>
              <a:ext cx="457200" cy="457200"/>
            </a:xfrm>
            <a:prstGeom prst="ellipse">
              <a:avLst/>
            </a:prstGeom>
            <a:solidFill>
              <a:srgbClr val="BBE0E3"/>
            </a:solidFill>
            <a:ln w="127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0" cap="none" spc="0" normalizeH="0" baseline="0" noProof="0" dirty="0">
                  <a:ln>
                    <a:noFill/>
                  </a:ln>
                  <a:solidFill>
                    <a:srgbClr val="004274"/>
                  </a:solidFill>
                  <a:effectLst/>
                  <a:uLnTx/>
                  <a:uFillTx/>
                  <a:latin typeface="Gill Sans MT"/>
                </a:rPr>
                <a:t>t</a:t>
              </a:r>
            </a:p>
          </p:txBody>
        </p:sp>
        <p:cxnSp>
          <p:nvCxnSpPr>
            <p:cNvPr id="97" name="Straight Arrow Connector 10"/>
            <p:cNvCxnSpPr>
              <a:stCxn id="97" idx="0"/>
              <a:endCxn id="96" idx="3"/>
            </p:cNvCxnSpPr>
            <p:nvPr/>
          </p:nvCxnSpPr>
          <p:spPr>
            <a:xfrm flipV="1">
              <a:off x="3821361" y="4902287"/>
              <a:ext cx="524155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8" name="Straight Arrow Connector 11"/>
            <p:cNvCxnSpPr>
              <a:stCxn id="97" idx="4"/>
              <a:endCxn id="98" idx="1"/>
            </p:cNvCxnSpPr>
            <p:nvPr/>
          </p:nvCxnSpPr>
          <p:spPr>
            <a:xfrm>
              <a:off x="3821361" y="5669106"/>
              <a:ext cx="524155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13"/>
            <p:cNvCxnSpPr>
              <a:stCxn id="98" idx="7"/>
              <a:endCxn id="101" idx="4"/>
            </p:cNvCxnSpPr>
            <p:nvPr/>
          </p:nvCxnSpPr>
          <p:spPr>
            <a:xfrm flipV="1">
              <a:off x="4668806" y="5669106"/>
              <a:ext cx="493323" cy="2536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14"/>
            <p:cNvCxnSpPr>
              <a:stCxn id="96" idx="5"/>
              <a:endCxn id="101" idx="0"/>
            </p:cNvCxnSpPr>
            <p:nvPr/>
          </p:nvCxnSpPr>
          <p:spPr>
            <a:xfrm>
              <a:off x="4668806" y="4902287"/>
              <a:ext cx="493323" cy="3096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5"/>
            <p:cNvCxnSpPr>
              <a:stCxn id="98" idx="0"/>
              <a:endCxn id="96" idx="4"/>
            </p:cNvCxnSpPr>
            <p:nvPr/>
          </p:nvCxnSpPr>
          <p:spPr>
            <a:xfrm flipV="1">
              <a:off x="4507161" y="4969242"/>
              <a:ext cx="0" cy="88654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sp>
          <p:nvSpPr>
            <p:cNvPr id="102" name="TextBox 21"/>
            <p:cNvSpPr txBox="1">
              <a:spLocks noChangeArrowheads="1"/>
            </p:cNvSpPr>
            <p:nvPr/>
          </p:nvSpPr>
          <p:spPr bwMode="auto">
            <a:xfrm>
              <a:off x="3707904" y="4797152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3" name="TextBox 24"/>
            <p:cNvSpPr txBox="1">
              <a:spLocks noChangeArrowheads="1"/>
            </p:cNvSpPr>
            <p:nvPr/>
          </p:nvSpPr>
          <p:spPr bwMode="auto">
            <a:xfrm>
              <a:off x="4103489" y="513570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0/1</a:t>
              </a:r>
            </a:p>
          </p:txBody>
        </p:sp>
        <p:sp>
          <p:nvSpPr>
            <p:cNvPr id="104" name="TextBox 33"/>
            <p:cNvSpPr txBox="1">
              <a:spLocks noChangeArrowheads="1"/>
            </p:cNvSpPr>
            <p:nvPr/>
          </p:nvSpPr>
          <p:spPr bwMode="auto">
            <a:xfrm>
              <a:off x="4789513" y="576775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5" name="TextBox 42"/>
            <p:cNvSpPr txBox="1">
              <a:spLocks noChangeArrowheads="1"/>
            </p:cNvSpPr>
            <p:nvPr/>
          </p:nvSpPr>
          <p:spPr bwMode="auto">
            <a:xfrm>
              <a:off x="4717505" y="4733010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  <p:sp>
          <p:nvSpPr>
            <p:cNvPr id="106" name="TextBox 44"/>
            <p:cNvSpPr txBox="1">
              <a:spLocks noChangeArrowheads="1"/>
            </p:cNvSpPr>
            <p:nvPr/>
          </p:nvSpPr>
          <p:spPr bwMode="auto">
            <a:xfrm>
              <a:off x="3707904" y="5753464"/>
              <a:ext cx="5039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de-DE" sz="1600" dirty="0" smtClean="0">
                  <a:solidFill>
                    <a:prstClr val="black"/>
                  </a:solidFill>
                  <a:latin typeface="Arial" charset="0"/>
                </a:rPr>
                <a:t>0/w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47695" y="4607612"/>
            <a:ext cx="43989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bipartite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</a:rPr>
              <a:t>-match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(G) ∈ O(c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∙ 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))</a:t>
            </a:r>
          </a:p>
          <a:p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c </a:t>
            </a:r>
            <a:r>
              <a:rPr lang="de-DE" sz="2400" dirty="0" smtClean="0"/>
              <a:t>bestimmt durch</a:t>
            </a:r>
            <a:r>
              <a:rPr lang="de-DE" sz="2400" dirty="0"/>
              <a:t> </a:t>
            </a:r>
            <a:r>
              <a:rPr lang="de-DE" sz="2400" dirty="0" smtClean="0"/>
              <a:t>min der </a:t>
            </a:r>
            <a:br>
              <a:rPr lang="de-DE" sz="2400" dirty="0" smtClean="0"/>
            </a:br>
            <a:r>
              <a:rPr lang="de-DE" sz="2400" dirty="0" smtClean="0"/>
              <a:t>Kantenkostensumme vom</a:t>
            </a:r>
          </a:p>
          <a:p>
            <a:r>
              <a:rPr lang="de-DE" sz="2400" dirty="0" smtClean="0"/>
              <a:t>Ausgang von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de-DE" sz="2400" dirty="0" smtClean="0"/>
              <a:t>oder Eingang in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400" dirty="0" smtClean="0"/>
              <a:t>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890648" y="4005064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G=(V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∪V</a:t>
            </a:r>
            <a:r>
              <a:rPr lang="de-DE" sz="28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, E)</a:t>
            </a:r>
            <a:endParaRPr lang="en-US" sz="2800" dirty="0"/>
          </a:p>
        </p:txBody>
      </p:sp>
      <p:sp>
        <p:nvSpPr>
          <p:cNvPr id="107" name="Rectangle 106"/>
          <p:cNvSpPr/>
          <p:nvPr/>
        </p:nvSpPr>
        <p:spPr>
          <a:xfrm>
            <a:off x="5752111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 baseline="-25000">
                <a:solidFill>
                  <a:srgbClr val="3C8C93"/>
                </a:solidFill>
              </a:rPr>
              <a:t>1</a:t>
            </a:r>
            <a:r>
              <a:rPr lang="de-DE"/>
              <a:t>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338534" y="392320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96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4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503238"/>
          </a:xfrm>
        </p:spPr>
        <p:txBody>
          <a:bodyPr/>
          <a:lstStyle/>
          <a:p>
            <a:r>
              <a:rPr lang="de-DE" sz="2800" dirty="0" smtClean="0"/>
              <a:t>Weiteres Beispiel zur Lösung von kombinatorischen Problemen mit Hilfe des maximalen Flusses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64233" cy="4173538"/>
          </a:xfrm>
        </p:spPr>
        <p:txBody>
          <a:bodyPr/>
          <a:lstStyle/>
          <a:p>
            <a:r>
              <a:rPr lang="de-DE" sz="2400" dirty="0" smtClean="0"/>
              <a:t>Zuordnung von Lehrveranstaltungen zu Dozenten</a:t>
            </a:r>
          </a:p>
          <a:p>
            <a:pPr lvl="1"/>
            <a:r>
              <a:rPr lang="de-DE" sz="2000" dirty="0" smtClean="0"/>
              <a:t>Jeder Dozent hat eine Verpflichtung zur Lehre einer gewissen Anzahl von Semesterwochenstunden</a:t>
            </a:r>
          </a:p>
          <a:p>
            <a:pPr lvl="1"/>
            <a:r>
              <a:rPr lang="de-DE" sz="2000" dirty="0" smtClean="0"/>
              <a:t>Jede Lehrveranstaltung hat einen </a:t>
            </a:r>
            <a:br>
              <a:rPr lang="de-DE" sz="2000" dirty="0" smtClean="0"/>
            </a:br>
            <a:r>
              <a:rPr lang="de-DE" sz="2000" dirty="0" smtClean="0"/>
              <a:t>Umfang von gegebenen </a:t>
            </a:r>
            <a:br>
              <a:rPr lang="de-DE" sz="2000" dirty="0" smtClean="0"/>
            </a:br>
            <a:r>
              <a:rPr lang="de-DE" sz="2000" dirty="0" smtClean="0"/>
              <a:t>Semesterwochenstunden</a:t>
            </a:r>
          </a:p>
          <a:p>
            <a:pPr lvl="1"/>
            <a:r>
              <a:rPr lang="de-DE" sz="2000" dirty="0" smtClean="0"/>
              <a:t>Jeder Dozent kann nur </a:t>
            </a:r>
            <a:br>
              <a:rPr lang="de-DE" sz="2000" dirty="0" smtClean="0"/>
            </a:br>
            <a:r>
              <a:rPr lang="de-DE" sz="2000" dirty="0" smtClean="0"/>
              <a:t>bestimmte </a:t>
            </a:r>
            <a:r>
              <a:rPr lang="de-DE" sz="2000" dirty="0" err="1" smtClean="0"/>
              <a:t>Lehrveran</a:t>
            </a:r>
            <a:r>
              <a:rPr lang="de-DE" sz="2000" dirty="0" smtClean="0"/>
              <a:t>-</a:t>
            </a:r>
            <a:br>
              <a:rPr lang="de-DE" sz="2000" dirty="0" smtClean="0"/>
            </a:br>
            <a:r>
              <a:rPr lang="de-DE" sz="2000" dirty="0" err="1" smtClean="0"/>
              <a:t>staltungen</a:t>
            </a:r>
            <a:r>
              <a:rPr lang="de-DE" sz="2000" dirty="0" smtClean="0"/>
              <a:t> halten</a:t>
            </a:r>
          </a:p>
          <a:p>
            <a:pPr lvl="1"/>
            <a:r>
              <a:rPr lang="de-DE" sz="2000" dirty="0" smtClean="0"/>
              <a:t>Mehrere Dozenten können sich </a:t>
            </a:r>
            <a:br>
              <a:rPr lang="de-DE" sz="2000" dirty="0" smtClean="0"/>
            </a:br>
            <a:r>
              <a:rPr lang="de-DE" sz="2000" dirty="0" smtClean="0"/>
              <a:t>eine Lehrveranstaltung teilen</a:t>
            </a:r>
          </a:p>
          <a:p>
            <a:pPr lvl="1"/>
            <a:r>
              <a:rPr lang="de-DE" sz="2000" dirty="0" smtClean="0"/>
              <a:t>Finde eine Lösung, in der möglichst </a:t>
            </a:r>
            <a:br>
              <a:rPr lang="de-DE" sz="2000" dirty="0" smtClean="0"/>
            </a:br>
            <a:r>
              <a:rPr lang="de-DE" sz="2000" dirty="0" smtClean="0"/>
              <a:t>viele Lehrveranstaltungen gehalten </a:t>
            </a:r>
            <a:br>
              <a:rPr lang="de-DE" sz="2000" dirty="0" smtClean="0"/>
            </a:br>
            <a:r>
              <a:rPr lang="de-DE" sz="2000" dirty="0" smtClean="0"/>
              <a:t>werden</a:t>
            </a:r>
            <a:endParaRPr lang="de-DE" sz="2000" dirty="0"/>
          </a:p>
        </p:txBody>
      </p:sp>
      <p:sp>
        <p:nvSpPr>
          <p:cNvPr id="5" name="Oval 4"/>
          <p:cNvSpPr/>
          <p:nvPr/>
        </p:nvSpPr>
        <p:spPr>
          <a:xfrm>
            <a:off x="5983872" y="3303618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6" name="Oval 4"/>
          <p:cNvSpPr/>
          <p:nvPr/>
        </p:nvSpPr>
        <p:spPr>
          <a:xfrm>
            <a:off x="5983872" y="3807674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7" name="Oval 4"/>
          <p:cNvSpPr/>
          <p:nvPr/>
        </p:nvSpPr>
        <p:spPr>
          <a:xfrm>
            <a:off x="5983872" y="4311730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8" name="Oval 4"/>
          <p:cNvSpPr/>
          <p:nvPr/>
        </p:nvSpPr>
        <p:spPr>
          <a:xfrm>
            <a:off x="5983872" y="4815786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9" name="Oval 4"/>
          <p:cNvSpPr/>
          <p:nvPr/>
        </p:nvSpPr>
        <p:spPr>
          <a:xfrm>
            <a:off x="5983872" y="5319842"/>
            <a:ext cx="457200" cy="457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0" name="Oval 4"/>
          <p:cNvSpPr/>
          <p:nvPr/>
        </p:nvSpPr>
        <p:spPr>
          <a:xfrm>
            <a:off x="7576231" y="3447634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1" name="Oval 4"/>
          <p:cNvSpPr/>
          <p:nvPr/>
        </p:nvSpPr>
        <p:spPr>
          <a:xfrm>
            <a:off x="7576231" y="4023698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2" name="Oval 4"/>
          <p:cNvSpPr/>
          <p:nvPr/>
        </p:nvSpPr>
        <p:spPr>
          <a:xfrm>
            <a:off x="7576231" y="4599762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sp>
        <p:nvSpPr>
          <p:cNvPr id="13" name="Oval 4"/>
          <p:cNvSpPr/>
          <p:nvPr/>
        </p:nvSpPr>
        <p:spPr>
          <a:xfrm>
            <a:off x="7576231" y="5175826"/>
            <a:ext cx="457200" cy="457200"/>
          </a:xfrm>
          <a:prstGeom prst="ellipse">
            <a:avLst/>
          </a:prstGeom>
          <a:solidFill>
            <a:srgbClr val="FFA79D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Gill Sans MT"/>
            </a:endParaRPr>
          </a:p>
        </p:txBody>
      </p:sp>
      <p:cxnSp>
        <p:nvCxnSpPr>
          <p:cNvPr id="14" name="Straight Arrow Connector 9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5" name="Straight Arrow Connector 9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6" name="Straight Arrow Connector 9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7" name="Straight Arrow Connector 9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8" name="Straight Arrow Connector 9"/>
          <p:cNvCxnSpPr>
            <a:stCxn id="11" idx="2"/>
            <a:endCxn id="7" idx="6"/>
          </p:cNvCxnSpPr>
          <p:nvPr/>
        </p:nvCxnSpPr>
        <p:spPr>
          <a:xfrm flipH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19" name="Straight Arrow Connector 9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0" name="Straight Arrow Connector 9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1" name="Straight Arrow Connector 9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cxnSp>
        <p:nvCxnSpPr>
          <p:cNvPr id="22" name="Straight Arrow Connector 9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none" w="lg" len="lg"/>
          </a:ln>
          <a:effectLst/>
        </p:spPr>
      </p:cxnSp>
      <p:sp>
        <p:nvSpPr>
          <p:cNvPr id="23" name="Rechteck 22"/>
          <p:cNvSpPr/>
          <p:nvPr/>
        </p:nvSpPr>
        <p:spPr>
          <a:xfrm>
            <a:off x="5616834" y="5777042"/>
            <a:ext cx="1137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 err="1" smtClean="0"/>
              <a:t>Veranstal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err="1" smtClean="0"/>
              <a:t>tungen</a:t>
            </a:r>
            <a:endParaRPr lang="de-DE" dirty="0"/>
          </a:p>
        </p:txBody>
      </p:sp>
      <p:sp>
        <p:nvSpPr>
          <p:cNvPr id="24" name="Rechteck 23"/>
          <p:cNvSpPr/>
          <p:nvPr/>
        </p:nvSpPr>
        <p:spPr>
          <a:xfrm>
            <a:off x="7258574" y="5777042"/>
            <a:ext cx="112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Dozenten</a:t>
            </a:r>
            <a:endParaRPr lang="de-DE" dirty="0"/>
          </a:p>
        </p:txBody>
      </p:sp>
      <p:sp>
        <p:nvSpPr>
          <p:cNvPr id="25" name="Oval 4"/>
          <p:cNvSpPr/>
          <p:nvPr/>
        </p:nvSpPr>
        <p:spPr>
          <a:xfrm>
            <a:off x="4997408" y="4311730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Oval 8"/>
          <p:cNvSpPr/>
          <p:nvPr/>
        </p:nvSpPr>
        <p:spPr>
          <a:xfrm>
            <a:off x="8371095" y="4318018"/>
            <a:ext cx="457200" cy="45720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lIns="36000" r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n-lt"/>
              </a:rPr>
              <a:t>t</a:t>
            </a:r>
            <a:endParaRPr kumimoji="0" lang="en-US" sz="1600" i="0" u="none" strike="noStrike" kern="0" cap="none" spc="0" normalizeH="0" baseline="-25000" noProof="0" dirty="0">
              <a:ln>
                <a:noFill/>
              </a:ln>
              <a:solidFill>
                <a:srgbClr val="004274"/>
              </a:solidFill>
              <a:effectLst/>
              <a:uLnTx/>
              <a:uFillTx/>
              <a:latin typeface="+mn-lt"/>
            </a:endParaRPr>
          </a:p>
        </p:txBody>
      </p:sp>
      <p:cxnSp>
        <p:nvCxnSpPr>
          <p:cNvPr id="27" name="Straight Arrow Connector 10"/>
          <p:cNvCxnSpPr>
            <a:stCxn id="25" idx="7"/>
            <a:endCxn id="5" idx="3"/>
          </p:cNvCxnSpPr>
          <p:nvPr/>
        </p:nvCxnSpPr>
        <p:spPr>
          <a:xfrm flipV="1">
            <a:off x="5387653" y="3693863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28" name="Straight Arrow Connector 10"/>
          <p:cNvCxnSpPr>
            <a:stCxn id="10" idx="5"/>
            <a:endCxn id="26" idx="1"/>
          </p:cNvCxnSpPr>
          <p:nvPr/>
        </p:nvCxnSpPr>
        <p:spPr>
          <a:xfrm>
            <a:off x="7966476" y="3837879"/>
            <a:ext cx="471574" cy="54709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29" name="Rechteck 28"/>
          <p:cNvSpPr/>
          <p:nvPr/>
        </p:nvSpPr>
        <p:spPr>
          <a:xfrm>
            <a:off x="4499992" y="3883929"/>
            <a:ext cx="9583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Quelle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8478987" y="3861048"/>
            <a:ext cx="701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err="1" smtClean="0">
                <a:solidFill>
                  <a:srgbClr val="004274"/>
                </a:solidFill>
                <a:latin typeface="+mn-lt"/>
              </a:rPr>
              <a:t>Senke</a:t>
            </a:r>
            <a:endParaRPr lang="en-US" sz="1600" kern="0" baseline="-25000" dirty="0">
              <a:solidFill>
                <a:srgbClr val="004274"/>
              </a:solidFill>
              <a:latin typeface="+mn-lt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18840127">
            <a:off x="5499181" y="379133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32" name="TextBox 21"/>
          <p:cNvSpPr txBox="1">
            <a:spLocks noChangeArrowheads="1"/>
          </p:cNvSpPr>
          <p:nvPr/>
        </p:nvSpPr>
        <p:spPr bwMode="auto">
          <a:xfrm rot="2979835">
            <a:off x="8121122" y="3844751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33" name="Straight Arrow Connector 10"/>
          <p:cNvCxnSpPr>
            <a:stCxn id="11" idx="6"/>
            <a:endCxn id="26" idx="2"/>
          </p:cNvCxnSpPr>
          <p:nvPr/>
        </p:nvCxnSpPr>
        <p:spPr>
          <a:xfrm>
            <a:off x="8033431" y="4252298"/>
            <a:ext cx="337664" cy="29432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4" name="Straight Arrow Connector 10"/>
          <p:cNvCxnSpPr>
            <a:stCxn id="12" idx="6"/>
            <a:endCxn id="26" idx="2"/>
          </p:cNvCxnSpPr>
          <p:nvPr/>
        </p:nvCxnSpPr>
        <p:spPr>
          <a:xfrm flipV="1">
            <a:off x="8033431" y="4546618"/>
            <a:ext cx="337664" cy="2817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5" name="Straight Arrow Connector 10"/>
          <p:cNvCxnSpPr>
            <a:stCxn id="13" idx="6"/>
            <a:endCxn id="26" idx="3"/>
          </p:cNvCxnSpPr>
          <p:nvPr/>
        </p:nvCxnSpPr>
        <p:spPr>
          <a:xfrm flipV="1">
            <a:off x="8033431" y="4708263"/>
            <a:ext cx="404619" cy="69616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6" name="Straight Arrow Connector 10"/>
          <p:cNvCxnSpPr>
            <a:stCxn id="25" idx="6"/>
            <a:endCxn id="6" idx="2"/>
          </p:cNvCxnSpPr>
          <p:nvPr/>
        </p:nvCxnSpPr>
        <p:spPr>
          <a:xfrm flipV="1">
            <a:off x="5454608" y="4036274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7" name="Straight Arrow Connector 10"/>
          <p:cNvCxnSpPr>
            <a:stCxn id="25" idx="6"/>
            <a:endCxn id="7" idx="2"/>
          </p:cNvCxnSpPr>
          <p:nvPr/>
        </p:nvCxnSpPr>
        <p:spPr>
          <a:xfrm>
            <a:off x="5454608" y="4540330"/>
            <a:ext cx="529264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8" name="Straight Arrow Connector 10"/>
          <p:cNvCxnSpPr>
            <a:stCxn id="25" idx="6"/>
            <a:endCxn id="8" idx="2"/>
          </p:cNvCxnSpPr>
          <p:nvPr/>
        </p:nvCxnSpPr>
        <p:spPr>
          <a:xfrm>
            <a:off x="5454608" y="4540330"/>
            <a:ext cx="529264" cy="50405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39" name="Straight Arrow Connector 10"/>
          <p:cNvCxnSpPr>
            <a:stCxn id="25" idx="5"/>
            <a:endCxn id="9" idx="1"/>
          </p:cNvCxnSpPr>
          <p:nvPr/>
        </p:nvCxnSpPr>
        <p:spPr>
          <a:xfrm>
            <a:off x="5387653" y="4701975"/>
            <a:ext cx="663174" cy="68482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 rot="18840127">
            <a:off x="5602432" y="398951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5678631" y="426120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 rot="2624507">
            <a:off x="5662151" y="45650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 rot="2624507">
            <a:off x="5620684" y="4799984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 rot="2569417">
            <a:off x="8051617" y="41328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45" name="TextBox 21"/>
          <p:cNvSpPr txBox="1">
            <a:spLocks noChangeArrowheads="1"/>
          </p:cNvSpPr>
          <p:nvPr/>
        </p:nvSpPr>
        <p:spPr bwMode="auto">
          <a:xfrm rot="19373816">
            <a:off x="7982991" y="443949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9</a:t>
            </a: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 rot="18035128">
            <a:off x="8054480" y="4789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cxnSp>
        <p:nvCxnSpPr>
          <p:cNvPr id="47" name="Straight Arrow Connector 10"/>
          <p:cNvCxnSpPr>
            <a:stCxn id="5" idx="6"/>
            <a:endCxn id="10" idx="2"/>
          </p:cNvCxnSpPr>
          <p:nvPr/>
        </p:nvCxnSpPr>
        <p:spPr>
          <a:xfrm>
            <a:off x="6441072" y="3532218"/>
            <a:ext cx="1135159" cy="14401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8" name="Straight Arrow Connector 10"/>
          <p:cNvCxnSpPr>
            <a:stCxn id="6" idx="6"/>
            <a:endCxn id="10" idx="2"/>
          </p:cNvCxnSpPr>
          <p:nvPr/>
        </p:nvCxnSpPr>
        <p:spPr>
          <a:xfrm flipV="1">
            <a:off x="6441072" y="3676234"/>
            <a:ext cx="1135159" cy="36004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49" name="Straight Arrow Connector 10"/>
          <p:cNvCxnSpPr>
            <a:stCxn id="5" idx="6"/>
            <a:endCxn id="12" idx="2"/>
          </p:cNvCxnSpPr>
          <p:nvPr/>
        </p:nvCxnSpPr>
        <p:spPr>
          <a:xfrm>
            <a:off x="6441072" y="3532218"/>
            <a:ext cx="1135159" cy="129614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0" name="Straight Arrow Connector 10"/>
          <p:cNvCxnSpPr>
            <a:stCxn id="6" idx="6"/>
            <a:endCxn id="12" idx="2"/>
          </p:cNvCxnSpPr>
          <p:nvPr/>
        </p:nvCxnSpPr>
        <p:spPr>
          <a:xfrm>
            <a:off x="6441072" y="4036274"/>
            <a:ext cx="1135159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1" name="Straight Arrow Connector 10"/>
          <p:cNvCxnSpPr>
            <a:stCxn id="7" idx="6"/>
          </p:cNvCxnSpPr>
          <p:nvPr/>
        </p:nvCxnSpPr>
        <p:spPr>
          <a:xfrm flipV="1">
            <a:off x="6441072" y="4252298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2" name="Straight Arrow Connector 10"/>
          <p:cNvCxnSpPr>
            <a:stCxn id="7" idx="6"/>
            <a:endCxn id="12" idx="2"/>
          </p:cNvCxnSpPr>
          <p:nvPr/>
        </p:nvCxnSpPr>
        <p:spPr>
          <a:xfrm>
            <a:off x="6441072" y="4540330"/>
            <a:ext cx="1135159" cy="28803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3" name="Straight Arrow Connector 10"/>
          <p:cNvCxnSpPr>
            <a:stCxn id="7" idx="6"/>
            <a:endCxn id="13" idx="2"/>
          </p:cNvCxnSpPr>
          <p:nvPr/>
        </p:nvCxnSpPr>
        <p:spPr>
          <a:xfrm>
            <a:off x="6441072" y="4540330"/>
            <a:ext cx="1135159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4" name="Straight Arrow Connector 10"/>
          <p:cNvCxnSpPr>
            <a:stCxn id="8" idx="6"/>
            <a:endCxn id="12" idx="2"/>
          </p:cNvCxnSpPr>
          <p:nvPr/>
        </p:nvCxnSpPr>
        <p:spPr>
          <a:xfrm flipV="1">
            <a:off x="6441072" y="4828362"/>
            <a:ext cx="1135159" cy="216024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cxnSp>
        <p:nvCxnSpPr>
          <p:cNvPr id="55" name="Straight Arrow Connector 10"/>
          <p:cNvCxnSpPr>
            <a:stCxn id="9" idx="6"/>
            <a:endCxn id="12" idx="2"/>
          </p:cNvCxnSpPr>
          <p:nvPr/>
        </p:nvCxnSpPr>
        <p:spPr>
          <a:xfrm flipV="1">
            <a:off x="6441072" y="4828362"/>
            <a:ext cx="1135159" cy="72008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tailEnd type="stealth" w="lg" len="lg"/>
          </a:ln>
          <a:effectLst/>
        </p:spPr>
      </p:cxnSp>
      <p:sp>
        <p:nvSpPr>
          <p:cNvPr id="56" name="TextBox 21"/>
          <p:cNvSpPr txBox="1">
            <a:spLocks noChangeArrowheads="1"/>
          </p:cNvSpPr>
          <p:nvPr/>
        </p:nvSpPr>
        <p:spPr bwMode="auto">
          <a:xfrm rot="425452">
            <a:off x="6811004" y="3307976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 rot="2901815">
            <a:off x="6586723" y="355303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 rot="2100498">
            <a:off x="6629606" y="399054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59" name="TextBox 21"/>
          <p:cNvSpPr txBox="1">
            <a:spLocks noChangeArrowheads="1"/>
          </p:cNvSpPr>
          <p:nvPr/>
        </p:nvSpPr>
        <p:spPr bwMode="auto">
          <a:xfrm rot="20450318">
            <a:off x="6801719" y="3631257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>
                <a:solidFill>
                  <a:srgbClr val="C00000"/>
                </a:solidFill>
                <a:latin typeface="Arial" charset="0"/>
              </a:rPr>
              <a:t>2</a:t>
            </a:r>
            <a:endParaRPr lang="en-US" altLang="de-DE" sz="1600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0" name="TextBox 21"/>
          <p:cNvSpPr txBox="1">
            <a:spLocks noChangeArrowheads="1"/>
          </p:cNvSpPr>
          <p:nvPr/>
        </p:nvSpPr>
        <p:spPr bwMode="auto">
          <a:xfrm rot="20715087">
            <a:off x="6495433" y="422879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1" name="TextBox 21"/>
          <p:cNvSpPr txBox="1">
            <a:spLocks noChangeArrowheads="1"/>
          </p:cNvSpPr>
          <p:nvPr/>
        </p:nvSpPr>
        <p:spPr bwMode="auto">
          <a:xfrm rot="845304">
            <a:off x="6805916" y="4414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2" name="TextBox 21"/>
          <p:cNvSpPr txBox="1">
            <a:spLocks noChangeArrowheads="1"/>
          </p:cNvSpPr>
          <p:nvPr/>
        </p:nvSpPr>
        <p:spPr bwMode="auto">
          <a:xfrm rot="2155492">
            <a:off x="6696115" y="458311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3" name="TextBox 21"/>
          <p:cNvSpPr txBox="1">
            <a:spLocks noChangeArrowheads="1"/>
          </p:cNvSpPr>
          <p:nvPr/>
        </p:nvSpPr>
        <p:spPr bwMode="auto">
          <a:xfrm rot="20934704">
            <a:off x="6438929" y="4739722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2</a:t>
            </a: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 rot="19632253">
            <a:off x="6472867" y="5143458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1600" dirty="0" smtClean="0">
                <a:solidFill>
                  <a:srgbClr val="C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Rechteckige Legende 64"/>
          <p:cNvSpPr/>
          <p:nvPr/>
        </p:nvSpPr>
        <p:spPr>
          <a:xfrm>
            <a:off x="4673564" y="2566299"/>
            <a:ext cx="1562087" cy="667904"/>
          </a:xfrm>
          <a:prstGeom prst="wedgeRectCallout">
            <a:avLst>
              <a:gd name="adj1" fmla="val 14338"/>
              <a:gd name="adj2" fmla="val 147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für eine Veranstaltung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Rechteckige Legende 65"/>
          <p:cNvSpPr/>
          <p:nvPr/>
        </p:nvSpPr>
        <p:spPr>
          <a:xfrm>
            <a:off x="7455439" y="2564904"/>
            <a:ext cx="1040556" cy="667904"/>
          </a:xfrm>
          <a:prstGeom prst="wedgeRectCallout">
            <a:avLst>
              <a:gd name="adj1" fmla="val 24179"/>
              <a:gd name="adj2" fmla="val 1593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SWS eines Dozenten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7" name="Rechteckige Legende 66"/>
          <p:cNvSpPr/>
          <p:nvPr/>
        </p:nvSpPr>
        <p:spPr>
          <a:xfrm>
            <a:off x="6311014" y="2566299"/>
            <a:ext cx="1091576" cy="667904"/>
          </a:xfrm>
          <a:prstGeom prst="wedgeRectCallout">
            <a:avLst>
              <a:gd name="adj1" fmla="val 12283"/>
              <a:gd name="adj2" fmla="val 73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Kann auch  sein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3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080120"/>
          </a:xfrm>
        </p:spPr>
        <p:txBody>
          <a:bodyPr/>
          <a:lstStyle/>
          <a:p>
            <a:r>
              <a:rPr lang="en-US" dirty="0" err="1"/>
              <a:t>Übersicht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Max-</a:t>
            </a:r>
            <a:r>
              <a:rPr lang="en-US" dirty="0" smtClean="0"/>
              <a:t>Flow-</a:t>
            </a:r>
            <a:r>
              <a:rPr lang="en-US" dirty="0" err="1" smtClean="0"/>
              <a:t>Algorithmen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</a:t>
            </a:r>
            <a:r>
              <a:rPr lang="en-US" sz="2400" dirty="0"/>
              <a:t> </a:t>
            </a:r>
            <a:r>
              <a:rPr lang="en-US" sz="2400" b="0" i="0" dirty="0"/>
              <a:t>(n=|V|, e=|E|, U=max{c(e</a:t>
            </a:r>
            <a:r>
              <a:rPr lang="en-US" sz="2400" b="0" i="0" dirty="0" smtClean="0"/>
              <a:t>) </a:t>
            </a:r>
            <a:r>
              <a:rPr lang="en-US" sz="2400" b="0" i="0" dirty="0" err="1" smtClean="0"/>
              <a:t>für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alle</a:t>
            </a:r>
            <a:r>
              <a:rPr lang="en-US" sz="2400" b="0" i="0" dirty="0" smtClean="0"/>
              <a:t> </a:t>
            </a:r>
            <a:r>
              <a:rPr lang="en-US" sz="2400" b="0" i="0" dirty="0" err="1" smtClean="0"/>
              <a:t>e</a:t>
            </a:r>
            <a:r>
              <a:rPr lang="en-US" sz="2400" b="0" i="0" dirty="0" err="1" smtClean="0">
                <a:latin typeface="cmsy10" charset="0"/>
              </a:rPr>
              <a:t>∈</a:t>
            </a:r>
            <a:r>
              <a:rPr lang="en-US" sz="2400" b="0" i="0" dirty="0" err="1" smtClean="0"/>
              <a:t>E</a:t>
            </a:r>
            <a:r>
              <a:rPr lang="en-US" sz="2400" b="0" i="0" dirty="0" smtClean="0"/>
              <a:t>})</a:t>
            </a:r>
            <a:endParaRPr lang="en-US" sz="2400" b="0" i="0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3094"/>
            <a:ext cx="7826003" cy="551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7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Königsberger Brückenproblem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Gibt es einen Weg über alle sieben Brücken von einem beliebigen Ausgangspunkt zurück zum Ausgangspunkt?</a:t>
            </a:r>
          </a:p>
          <a:p>
            <a:r>
              <a:rPr lang="de-DE" dirty="0" smtClean="0"/>
              <a:t>Wobei jede Brücke nur einmal benutzt werden darf.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223</a:t>
            </a:fld>
            <a:endParaRPr lang="de-DE"/>
          </a:p>
        </p:txBody>
      </p:sp>
      <p:pic>
        <p:nvPicPr>
          <p:cNvPr id="6" name="Bild 5" descr="Screen Shot 2015-06-17 at 14.21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" y="2780928"/>
            <a:ext cx="8308023" cy="28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Transformation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Darstellung als Prüfung von </a:t>
            </a:r>
            <a:r>
              <a:rPr lang="de-DE" dirty="0" err="1" smtClean="0"/>
              <a:t>Grapheigenschaften</a:t>
            </a:r>
            <a:endParaRPr lang="de-DE" dirty="0" smtClean="0"/>
          </a:p>
          <a:p>
            <a:r>
              <a:rPr lang="de-DE" dirty="0" smtClean="0"/>
              <a:t>Insel, Landgebiet: Knoten</a:t>
            </a:r>
          </a:p>
          <a:p>
            <a:r>
              <a:rPr lang="de-DE" dirty="0" smtClean="0"/>
              <a:t>Gebietsnamen</a:t>
            </a:r>
          </a:p>
          <a:p>
            <a:pPr lvl="1"/>
            <a:r>
              <a:rPr lang="de-DE" dirty="0" smtClean="0"/>
              <a:t>Knotenbeschriftung </a:t>
            </a:r>
            <a:br>
              <a:rPr lang="de-DE" dirty="0" smtClean="0"/>
            </a:br>
            <a:r>
              <a:rPr lang="de-DE" dirty="0" smtClean="0"/>
              <a:t>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{S, I, N ,O}</a:t>
            </a:r>
          </a:p>
          <a:p>
            <a:r>
              <a:rPr lang="de-DE" dirty="0" smtClean="0"/>
              <a:t>Brücken: Kanten</a:t>
            </a:r>
          </a:p>
          <a:p>
            <a:r>
              <a:rPr lang="de-DE" dirty="0" smtClean="0"/>
              <a:t>Brückennamen: </a:t>
            </a:r>
            <a:endParaRPr lang="de-DE" dirty="0"/>
          </a:p>
          <a:p>
            <a:pPr lvl="1"/>
            <a:r>
              <a:rPr lang="de-DE" dirty="0" smtClean="0"/>
              <a:t>Kantenbeschriftung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224</a:t>
            </a:fld>
            <a:endParaRPr lang="de-DE"/>
          </a:p>
        </p:txBody>
      </p:sp>
      <p:pic>
        <p:nvPicPr>
          <p:cNvPr id="5" name="Bild 4" descr="Screen Shot 2015-06-17 at 14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48" y="2780928"/>
            <a:ext cx="3640552" cy="33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des </a:t>
            </a:r>
            <a:r>
              <a:rPr lang="de-DE" dirty="0"/>
              <a:t>Problems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Eingabe: </a:t>
            </a:r>
          </a:p>
          <a:p>
            <a:pPr lvl="1"/>
            <a:r>
              <a:rPr lang="de-DE" dirty="0" smtClean="0"/>
              <a:t>Welche Brücke führt von wo nach wo?</a:t>
            </a:r>
          </a:p>
          <a:p>
            <a:r>
              <a:rPr lang="de-DE" dirty="0" smtClean="0"/>
              <a:t>Ausgabe: </a:t>
            </a:r>
          </a:p>
          <a:p>
            <a:pPr lvl="1"/>
            <a:r>
              <a:rPr lang="de-DE" dirty="0" smtClean="0"/>
              <a:t>Ja, es gibt einen geschlossenen </a:t>
            </a:r>
            <a:r>
              <a:rPr lang="de-DE" dirty="0"/>
              <a:t>Weg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/>
              <a:t>alle Landstücke besucht </a:t>
            </a:r>
            <a:r>
              <a:rPr lang="de-DE" dirty="0" smtClean="0"/>
              <a:t> und Anfang = Ende) </a:t>
            </a:r>
            <a:br>
              <a:rPr lang="de-DE" dirty="0" smtClean="0"/>
            </a:br>
            <a:r>
              <a:rPr lang="de-DE" dirty="0" smtClean="0"/>
              <a:t>oder nur einen offenen Weg </a:t>
            </a:r>
            <a:br>
              <a:rPr lang="de-DE" dirty="0" smtClean="0"/>
            </a:br>
            <a:r>
              <a:rPr lang="de-DE" dirty="0" smtClean="0"/>
              <a:t>(alle Landstücke besucht aber Anfang ≠ Ende) oder</a:t>
            </a:r>
          </a:p>
          <a:p>
            <a:pPr lvl="1"/>
            <a:r>
              <a:rPr lang="de-DE" dirty="0" smtClean="0"/>
              <a:t>Nein, es gibt keine Lösung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1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Suchproblem?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Idee für ein Verfahren:</a:t>
            </a:r>
          </a:p>
          <a:p>
            <a:pPr lvl="1"/>
            <a:r>
              <a:rPr lang="de-DE" dirty="0" smtClean="0"/>
              <a:t>Starte an einem Ort (z.B. Süden)</a:t>
            </a:r>
          </a:p>
          <a:p>
            <a:pPr lvl="1"/>
            <a:r>
              <a:rPr lang="de-DE" dirty="0" smtClean="0"/>
              <a:t>Durchlaufe alle möglichen Wege unter Einhaltungen der Bedingungen, so dass der Startort (Süden) wieder erreicht wird und jede Brücke nur einmal benutzt wird</a:t>
            </a:r>
          </a:p>
          <a:p>
            <a:pPr lvl="1"/>
            <a:r>
              <a:rPr lang="de-DE" dirty="0" smtClean="0"/>
              <a:t>Wenn Weg gefunden, Lösung ausgeben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Und sonst ?</a:t>
            </a:r>
          </a:p>
          <a:p>
            <a:pPr lvl="1"/>
            <a:r>
              <a:rPr lang="de-DE" dirty="0" smtClean="0"/>
              <a:t>Frage: Müssen wir für einen offenen Weg sogar von jedem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Ort ∈ {N, S, O, I} </a:t>
            </a:r>
            <a:r>
              <a:rPr lang="de-DE" dirty="0" smtClean="0"/>
              <a:t>aus unsere Suche beginnen?</a:t>
            </a:r>
          </a:p>
          <a:p>
            <a:r>
              <a:rPr lang="de-DE" dirty="0" smtClean="0"/>
              <a:t>Es ergäbe sich ein Verfahren mit hohem Aufwand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reicht vielleicht, nur die </a:t>
            </a:r>
            <a:br>
              <a:rPr lang="de-DE" dirty="0" smtClean="0"/>
            </a:br>
            <a:r>
              <a:rPr lang="de-DE" dirty="0" smtClean="0"/>
              <a:t>Anzahl der Brücken zwischen </a:t>
            </a:r>
            <a:br>
              <a:rPr lang="de-DE" dirty="0" smtClean="0"/>
            </a:br>
            <a:r>
              <a:rPr lang="de-DE" dirty="0" smtClean="0"/>
              <a:t>zwei Knoten zu erfassen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227</a:t>
            </a:fld>
            <a:endParaRPr lang="de-DE"/>
          </a:p>
        </p:txBody>
      </p:sp>
      <p:pic>
        <p:nvPicPr>
          <p:cNvPr id="5" name="Bild 4" descr="Screen Shot 2015-06-17 at 14.33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279305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Neuformulierung des Problems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 smtClean="0"/>
              <a:t>Gibt es einen Weg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(zusammenhängende Folge von Kanten)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der alle Kanten genau einmal enthält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(Knoten beliebig oft)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und möglichst geschlossen ist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(Anfangsknoten = Endknoten)</a:t>
            </a:r>
          </a:p>
          <a:p>
            <a:pPr lvl="1"/>
            <a:r>
              <a:rPr lang="de-DE" sz="2000" dirty="0" smtClean="0"/>
              <a:t>Wir beschränken uns auf die Frage nach der Existenz eines solchen Wegs (und verzichten auf die Bestimmung eines solchen Weges, falls es ihn gibt)</a:t>
            </a:r>
            <a:endParaRPr lang="de-DE" sz="2000" dirty="0"/>
          </a:p>
          <a:p>
            <a:r>
              <a:rPr lang="de-DE" sz="2400" dirty="0" smtClean="0"/>
              <a:t>Besitzt der Graph einen </a:t>
            </a:r>
            <a:r>
              <a:rPr lang="de-DE" sz="2400" dirty="0" err="1" smtClean="0"/>
              <a:t>Eulerweg</a:t>
            </a:r>
            <a:r>
              <a:rPr lang="de-DE" sz="2400" dirty="0" smtClean="0"/>
              <a:t> </a:t>
            </a:r>
            <a:r>
              <a:rPr lang="de-DE" sz="2400" dirty="0"/>
              <a:t>bzw. </a:t>
            </a:r>
            <a:r>
              <a:rPr lang="de-DE" sz="2400" dirty="0" smtClean="0"/>
              <a:t>Eulerkreis?</a:t>
            </a:r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228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Trotz seines Namens </a:t>
            </a:r>
            <a:r>
              <a:rPr lang="de-DE" sz="1200" dirty="0">
                <a:solidFill>
                  <a:srgbClr val="0000FF"/>
                </a:solidFill>
              </a:rPr>
              <a:t>ist der Eulerkreis kein Kreis, zumindest wenn man der häufigen Definition folgt, nach der sich in einem Kreis kein Knoten wiederholen darf.</a:t>
            </a:r>
          </a:p>
        </p:txBody>
      </p:sp>
    </p:spTree>
    <p:extLst>
      <p:ext uri="{BB962C8B-B14F-4D97-AF65-F5344CB8AC3E}">
        <p14:creationId xmlns:p14="http://schemas.microsoft.com/office/powerpoint/2010/main" val="2651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Analyse auf </a:t>
            </a:r>
            <a:r>
              <a:rPr lang="de-DE" dirty="0" err="1" smtClean="0"/>
              <a:t>Graphenebene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de-DE" dirty="0" smtClean="0"/>
              <a:t>Beim Passieren eines Knotens (hin- und wieder weg) werden zwei anliegende Kanten verwendet</a:t>
            </a:r>
          </a:p>
          <a:p>
            <a:r>
              <a:rPr lang="de-DE" dirty="0" smtClean="0"/>
              <a:t>Ein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mit einer ungeraden Anzahl von anliegenden Kanten kann also nur ein Randknoten des gesuchten Weges sein</a:t>
            </a:r>
          </a:p>
          <a:p>
            <a:r>
              <a:rPr lang="de-DE" dirty="0" smtClean="0"/>
              <a:t>Die Anzahl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solcher Knoten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kann nur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  <a:r>
              <a:rPr lang="de-DE" dirty="0" smtClean="0"/>
              <a:t> oder ganzzahlig sein</a:t>
            </a:r>
          </a:p>
          <a:p>
            <a:r>
              <a:rPr lang="de-DE" dirty="0" smtClean="0"/>
              <a:t>Wenn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 = 0 </a:t>
            </a:r>
            <a:r>
              <a:rPr lang="de-DE" dirty="0" smtClean="0"/>
              <a:t>: dann existiert Eulerkreis (mit beliebigem Anfang)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U = 2 </a:t>
            </a:r>
            <a:r>
              <a:rPr lang="de-DE" dirty="0" smtClean="0"/>
              <a:t>: dann existiert </a:t>
            </a:r>
            <a:r>
              <a:rPr lang="de-DE" dirty="0" err="1" smtClean="0"/>
              <a:t>Eulerweg</a:t>
            </a:r>
            <a:endParaRPr lang="de-DE" dirty="0" smtClean="0"/>
          </a:p>
          <a:p>
            <a:pPr lvl="1"/>
            <a:r>
              <a:rPr lang="de-DE" dirty="0" smtClean="0"/>
              <a:t>sonst existiert keine 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43808" y="6021288"/>
            <a:ext cx="367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FF"/>
                </a:solidFill>
              </a:rPr>
              <a:t>Aus einer Arbeit von Leonhard Euler, </a:t>
            </a:r>
            <a:r>
              <a:rPr lang="de-DE" sz="1200" b="1" dirty="0" smtClean="0">
                <a:solidFill>
                  <a:srgbClr val="FF0000"/>
                </a:solidFill>
              </a:rPr>
              <a:t>1736</a:t>
            </a:r>
          </a:p>
          <a:p>
            <a:r>
              <a:rPr lang="de-DE" sz="1200" dirty="0" smtClean="0">
                <a:solidFill>
                  <a:srgbClr val="0000FF"/>
                </a:solidFill>
              </a:rPr>
              <a:t>Wladimir </a:t>
            </a:r>
            <a:r>
              <a:rPr lang="de-DE" sz="1200" dirty="0" err="1">
                <a:solidFill>
                  <a:srgbClr val="0000FF"/>
                </a:solidFill>
              </a:rPr>
              <a:t>Velminski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Leonhard Euler. Die Geburt der Graphentheorie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>Kulturverlag </a:t>
            </a:r>
            <a:r>
              <a:rPr lang="de-DE" sz="1200" dirty="0" err="1">
                <a:solidFill>
                  <a:srgbClr val="0000FF"/>
                </a:solidFill>
              </a:rPr>
              <a:t>Kadmos</a:t>
            </a:r>
            <a:r>
              <a:rPr lang="de-DE" sz="1200" dirty="0">
                <a:solidFill>
                  <a:srgbClr val="0000FF"/>
                </a:solidFill>
              </a:rPr>
              <a:t>, Berlin </a:t>
            </a:r>
            <a:r>
              <a:rPr lang="de-DE" sz="12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7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23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Adjazenzliste+Hashtabelle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find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e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(amortisiert)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remove</a:t>
            </a:r>
            <a:r>
              <a:rPr lang="de-DE" dirty="0"/>
              <a:t>(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 err="1" smtClean="0">
                <a:solidFill>
                  <a:schemeClr val="hlink"/>
                </a:solidFill>
              </a:rPr>
              <a:t>j</a:t>
            </a:r>
            <a:r>
              <a:rPr lang="de-DE" dirty="0" smtClean="0">
                <a:solidFill>
                  <a:schemeClr val="hlink"/>
                </a:solidFill>
              </a:rPr>
              <a:t>, G</a:t>
            </a:r>
            <a:r>
              <a:rPr lang="de-DE" dirty="0" smtClean="0"/>
              <a:t>)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/>
              <a:t>Speicher:</a:t>
            </a:r>
            <a:r>
              <a:rPr lang="de-DE" dirty="0">
                <a:solidFill>
                  <a:schemeClr val="hlink"/>
                </a:solidFill>
              </a:rPr>
              <a:t> 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8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>
                <a:solidFill>
                  <a:srgbClr val="3C8C93"/>
                </a:solidFill>
              </a:rPr>
              <a:t>U := 0;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v∈ V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/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odd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?(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degree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(v, E))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U := U+1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230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1340768"/>
            <a:ext cx="3888432" cy="1584176"/>
          </a:xfrm>
          <a:prstGeom prst="cloudCallout">
            <a:avLst>
              <a:gd name="adj1" fmla="val -89480"/>
              <a:gd name="adj2" fmla="val 757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Wieviele</a:t>
            </a:r>
            <a:r>
              <a:rPr lang="de-DE" dirty="0" smtClean="0">
                <a:solidFill>
                  <a:schemeClr val="tx1"/>
                </a:solidFill>
              </a:rPr>
              <a:t> Schritte benötigt </a:t>
            </a:r>
            <a:r>
              <a:rPr lang="de-DE" dirty="0" err="1" smtClean="0">
                <a:solidFill>
                  <a:schemeClr val="tx1"/>
                </a:solidFill>
              </a:rPr>
              <a:t>degree</a:t>
            </a:r>
            <a:r>
              <a:rPr lang="de-DE" dirty="0" smtClean="0">
                <a:solidFill>
                  <a:schemeClr val="tx1"/>
                </a:solidFill>
              </a:rPr>
              <a:t>(v, E)?</a:t>
            </a:r>
          </a:p>
        </p:txBody>
      </p:sp>
      <p:sp>
        <p:nvSpPr>
          <p:cNvPr id="7" name="Wolkenförmige Legende 6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O(m) mit m = |E|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Oh! Und das in einer Schleife! Macht O(</a:t>
            </a:r>
            <a:r>
              <a:rPr lang="de-DE" dirty="0" err="1" smtClean="0">
                <a:solidFill>
                  <a:schemeClr val="tx1"/>
                </a:solidFill>
              </a:rPr>
              <a:t>nm</a:t>
            </a:r>
            <a:r>
              <a:rPr lang="de-DE" dirty="0" smtClean="0">
                <a:solidFill>
                  <a:schemeClr val="tx1"/>
                </a:solidFill>
              </a:rPr>
              <a:t>) insgesamt.</a:t>
            </a:r>
          </a:p>
        </p:txBody>
      </p:sp>
    </p:spTree>
    <p:extLst>
      <p:ext uri="{BB962C8B-B14F-4D97-AF65-F5344CB8AC3E}">
        <p14:creationId xmlns:p14="http://schemas.microsoft.com/office/powerpoint/2010/main" val="1250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Algorithmus Euler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err="1" smtClean="0"/>
              <a:t>Function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Euler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 (V, E) 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sz="2000" dirty="0" smtClean="0">
                <a:solidFill>
                  <a:srgbClr val="3C8C93"/>
                </a:solidFill>
              </a:rPr>
              <a:t>d=&lt;0, ... 0&gt; Array [1..length(V)] of IN  </a:t>
            </a:r>
            <a:r>
              <a:rPr lang="de-DE" sz="2000" dirty="0" smtClean="0">
                <a:solidFill>
                  <a:srgbClr val="FF0000"/>
                </a:solidFill>
              </a:rPr>
              <a:t> // Grad (</a:t>
            </a:r>
            <a:r>
              <a:rPr lang="de-DE" sz="2000" dirty="0" err="1" smtClean="0">
                <a:solidFill>
                  <a:srgbClr val="FF0000"/>
                </a:solidFill>
              </a:rPr>
              <a:t>degree</a:t>
            </a:r>
            <a:r>
              <a:rPr lang="de-DE" sz="2000" dirty="0" smtClean="0">
                <a:solidFill>
                  <a:srgbClr val="FF0000"/>
                </a:solidFill>
              </a:rPr>
              <a:t>) für alle Knoten in V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foreach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(</a:t>
            </a:r>
            <a:r>
              <a:rPr lang="de-DE" sz="2000" dirty="0" err="1" smtClean="0">
                <a:solidFill>
                  <a:srgbClr val="3C8C93"/>
                </a:solidFill>
              </a:rPr>
              <a:t>u</a:t>
            </a:r>
            <a:r>
              <a:rPr lang="de-DE" sz="2000" dirty="0" smtClean="0">
                <a:solidFill>
                  <a:srgbClr val="3C8C93"/>
                </a:solidFill>
              </a:rPr>
              <a:t>, v)∈ E</a:t>
            </a:r>
            <a:r>
              <a:rPr lang="de-DE" sz="2000" dirty="0" smtClean="0"/>
              <a:t> do</a:t>
            </a:r>
          </a:p>
          <a:p>
            <a:pPr marL="0" indent="0">
              <a:buNone/>
            </a:pPr>
            <a:r>
              <a:rPr lang="de-DE" sz="2000" dirty="0" smtClean="0"/>
              <a:t>           </a:t>
            </a:r>
            <a:r>
              <a:rPr lang="de-DE" sz="2000" dirty="0">
                <a:solidFill>
                  <a:srgbClr val="3C8C93"/>
                </a:solidFill>
              </a:rPr>
              <a:t>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 := d[</a:t>
            </a:r>
            <a:r>
              <a:rPr lang="de-DE" sz="2000" dirty="0" err="1">
                <a:solidFill>
                  <a:srgbClr val="3C8C93"/>
                </a:solidFill>
              </a:rPr>
              <a:t>u</a:t>
            </a:r>
            <a:r>
              <a:rPr lang="de-DE" sz="2000" dirty="0">
                <a:solidFill>
                  <a:srgbClr val="3C8C93"/>
                </a:solidFill>
              </a:rPr>
              <a:t>]+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endParaRPr lang="de-DE" sz="2000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d[v] </a:t>
            </a:r>
            <a:r>
              <a:rPr lang="de-DE" sz="2000" dirty="0">
                <a:solidFill>
                  <a:srgbClr val="3C8C93"/>
                </a:solidFill>
              </a:rPr>
              <a:t>:= d</a:t>
            </a:r>
            <a:r>
              <a:rPr lang="de-DE" sz="2000" dirty="0" smtClean="0">
                <a:solidFill>
                  <a:srgbClr val="3C8C93"/>
                </a:solidFill>
              </a:rPr>
              <a:t>[v]</a:t>
            </a:r>
            <a:r>
              <a:rPr lang="de-DE" sz="2000" dirty="0">
                <a:solidFill>
                  <a:srgbClr val="3C8C93"/>
                </a:solidFill>
              </a:rPr>
              <a:t>+</a:t>
            </a:r>
            <a:r>
              <a:rPr lang="de-DE" sz="2000" dirty="0" smtClean="0">
                <a:solidFill>
                  <a:srgbClr val="3C8C93"/>
                </a:solidFill>
              </a:rPr>
              <a:t>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U := 0; i := 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while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i ≤ </a:t>
            </a: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(V) </a:t>
            </a:r>
            <a:r>
              <a:rPr lang="de-DE" sz="2000" dirty="0" smtClean="0"/>
              <a:t>do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3C8C93"/>
                </a:solidFill>
              </a:rPr>
              <a:t>odd</a:t>
            </a:r>
            <a:r>
              <a:rPr lang="de-DE" sz="2000" dirty="0" smtClean="0">
                <a:solidFill>
                  <a:srgbClr val="3C8C93"/>
                </a:solidFill>
              </a:rPr>
              <a:t>?(d[i])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:= U +1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          i := i +1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U=0</a:t>
            </a:r>
            <a:r>
              <a:rPr lang="de-DE" sz="2000" dirty="0" smtClean="0"/>
              <a:t>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“Eulerkreis“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U = 2 </a:t>
            </a:r>
            <a:r>
              <a:rPr lang="de-DE" sz="2000" dirty="0" err="1" smtClean="0"/>
              <a:t>then</a:t>
            </a: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  <a:r>
              <a:rPr lang="de-DE" sz="2000" dirty="0" err="1" smtClean="0">
                <a:solidFill>
                  <a:srgbClr val="3C8C93"/>
                </a:solidFill>
              </a:rPr>
              <a:t>Eulerweg</a:t>
            </a:r>
            <a:r>
              <a:rPr lang="de-DE" sz="2000" dirty="0" smtClean="0">
                <a:solidFill>
                  <a:srgbClr val="3C8C93"/>
                </a:solidFill>
              </a:rPr>
              <a:t>“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</a:t>
            </a:r>
            <a:r>
              <a:rPr lang="de-DE" sz="2000" dirty="0" err="1" smtClean="0"/>
              <a:t>else</a:t>
            </a:r>
            <a:r>
              <a:rPr lang="de-DE" sz="2000" dirty="0" smtClean="0"/>
              <a:t> </a:t>
            </a:r>
            <a:r>
              <a:rPr lang="de-DE" sz="2000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3C8C93"/>
                </a:solidFill>
              </a:rPr>
              <a:t>⊥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231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139952" y="3501008"/>
            <a:ext cx="5004048" cy="1584176"/>
          </a:xfrm>
          <a:prstGeom prst="cloudCallout">
            <a:avLst>
              <a:gd name="adj1" fmla="val -64422"/>
              <a:gd name="adj2" fmla="val -881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1"/>
                </a:solidFill>
              </a:rPr>
              <a:t>Aha!</a:t>
            </a:r>
            <a:br>
              <a:rPr lang="de-DE" sz="3200" dirty="0" smtClean="0">
                <a:solidFill>
                  <a:schemeClr val="tx1"/>
                </a:solidFill>
              </a:rPr>
            </a:br>
            <a:r>
              <a:rPr lang="de-DE" sz="3200" dirty="0" smtClean="0">
                <a:solidFill>
                  <a:schemeClr val="tx1"/>
                </a:solidFill>
              </a:rPr>
              <a:t>O(</a:t>
            </a:r>
            <a:r>
              <a:rPr lang="de-DE" sz="3200" dirty="0" err="1" smtClean="0">
                <a:solidFill>
                  <a:schemeClr val="tx1"/>
                </a:solidFill>
              </a:rPr>
              <a:t>n+m</a:t>
            </a:r>
            <a:r>
              <a:rPr lang="de-DE" sz="32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741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Entwurfsmuster: </a:t>
            </a:r>
            <a:r>
              <a:rPr lang="de-DE" dirty="0" smtClean="0"/>
              <a:t>Nachdenken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Nachdenken wandelt ein scheinbares Suchproblem in eine Berechnung mit linearem 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die </a:t>
            </a:r>
            <a:r>
              <a:rPr lang="de-DE" dirty="0"/>
              <a:t>Anzahl der </a:t>
            </a:r>
            <a:r>
              <a:rPr lang="de-DE" dirty="0" smtClean="0"/>
              <a:t>Knoten und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die Anzahl der Kanten im Graphen ist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0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Kleine Modifikation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studiertes Problem: „</a:t>
            </a:r>
            <a:r>
              <a:rPr lang="de-DE" dirty="0" smtClean="0">
                <a:solidFill>
                  <a:srgbClr val="0000FF"/>
                </a:solidFill>
              </a:rPr>
              <a:t>Euler-Kreis/Weg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 </a:t>
            </a:r>
            <a:r>
              <a:rPr lang="de-DE" dirty="0">
                <a:solidFill>
                  <a:srgbClr val="FF0000"/>
                </a:solidFill>
              </a:rPr>
              <a:t>Kante</a:t>
            </a:r>
            <a:r>
              <a:rPr lang="de-DE" dirty="0"/>
              <a:t> einmal </a:t>
            </a:r>
            <a:r>
              <a:rPr lang="de-DE" dirty="0" smtClean="0"/>
              <a:t>überschritten</a:t>
            </a:r>
          </a:p>
          <a:p>
            <a:r>
              <a:rPr lang="de-DE" dirty="0" smtClean="0"/>
              <a:t>Neues Problem: „</a:t>
            </a:r>
            <a:r>
              <a:rPr lang="de-DE" dirty="0" smtClean="0">
                <a:solidFill>
                  <a:srgbClr val="0000FF"/>
                </a:solidFill>
              </a:rPr>
              <a:t>Hamilton-Kreis vorhanden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>Jeder </a:t>
            </a:r>
            <a:r>
              <a:rPr lang="de-DE" dirty="0" smtClean="0">
                <a:solidFill>
                  <a:srgbClr val="FF0000"/>
                </a:solidFill>
              </a:rPr>
              <a:t>Knoten</a:t>
            </a:r>
            <a:r>
              <a:rPr lang="de-DE" dirty="0" smtClean="0"/>
              <a:t> genau einmal berührt</a:t>
            </a:r>
          </a:p>
          <a:p>
            <a:r>
              <a:rPr lang="de-DE" dirty="0" smtClean="0"/>
              <a:t>Ist erheblich schwieriger, es gibt weder</a:t>
            </a:r>
            <a:br>
              <a:rPr lang="de-DE" dirty="0" smtClean="0"/>
            </a:br>
            <a:r>
              <a:rPr lang="de-DE" dirty="0" smtClean="0"/>
              <a:t>eine einfache hinreichende Bedingung</a:t>
            </a:r>
            <a:br>
              <a:rPr lang="de-DE" dirty="0" smtClean="0"/>
            </a:br>
            <a:r>
              <a:rPr lang="de-DE" dirty="0" smtClean="0"/>
              <a:t>noch eine einfache notwendige Bedingung</a:t>
            </a:r>
          </a:p>
          <a:p>
            <a:r>
              <a:rPr lang="de-DE" dirty="0" smtClean="0"/>
              <a:t>Interessanterweise ist es einfach, eine vorgeschlagene Lösung zu verifizieren</a:t>
            </a:r>
          </a:p>
          <a:p>
            <a:pPr lvl="1"/>
            <a:r>
              <a:rPr lang="de-DE" dirty="0" smtClean="0"/>
              <a:t>NB: Einfache Verifikation ist nicht immer der Fall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233</a:t>
            </a:fld>
            <a:endParaRPr lang="de-DE"/>
          </a:p>
        </p:txBody>
      </p:sp>
      <p:pic>
        <p:nvPicPr>
          <p:cNvPr id="5" name="Bild 4" descr="440px-Hamiltonian_path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88841"/>
            <a:ext cx="1973212" cy="188800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740352" y="3861048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[Wikipedia]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694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Fluss in Netzwerken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</a:t>
            </a:r>
            <a:r>
              <a:rPr lang="en-US" dirty="0"/>
              <a:t>-Fulkerson </a:t>
            </a:r>
            <a:r>
              <a:rPr lang="en-US" dirty="0" err="1" smtClean="0"/>
              <a:t>Algorithmus</a:t>
            </a:r>
            <a:endParaRPr lang="en-US" dirty="0" smtClean="0"/>
          </a:p>
          <a:p>
            <a:pPr lvl="1"/>
            <a:r>
              <a:rPr lang="en-US" dirty="0" err="1" smtClean="0"/>
              <a:t>zus</a:t>
            </a:r>
            <a:r>
              <a:rPr lang="en-US" dirty="0" smtClean="0"/>
              <a:t>. </a:t>
            </a:r>
            <a:r>
              <a:rPr lang="en-US" dirty="0" err="1" smtClean="0"/>
              <a:t>Variante</a:t>
            </a:r>
            <a:r>
              <a:rPr lang="en-US" dirty="0" smtClean="0"/>
              <a:t> </a:t>
            </a:r>
            <a:r>
              <a:rPr lang="en-US" dirty="0"/>
              <a:t>von </a:t>
            </a:r>
            <a:r>
              <a:rPr lang="en-US" dirty="0" smtClean="0"/>
              <a:t>Edmonds und Karp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Auswahl</a:t>
            </a:r>
            <a:r>
              <a:rPr lang="en-US" dirty="0" smtClean="0"/>
              <a:t> der </a:t>
            </a:r>
            <a:r>
              <a:rPr lang="en-US" dirty="0" err="1" smtClean="0"/>
              <a:t>flusserhöhenden</a:t>
            </a:r>
            <a:r>
              <a:rPr lang="en-US" dirty="0" smtClean="0"/>
              <a:t> </a:t>
            </a:r>
            <a:r>
              <a:rPr lang="en-US" dirty="0" err="1" smtClean="0"/>
              <a:t>Pfade</a:t>
            </a:r>
            <a:r>
              <a:rPr lang="en-US" dirty="0" smtClean="0"/>
              <a:t> </a:t>
            </a:r>
            <a:r>
              <a:rPr lang="en-US" dirty="0" err="1" smtClean="0"/>
              <a:t>betrachtet</a:t>
            </a:r>
            <a:endParaRPr lang="en-US" dirty="0"/>
          </a:p>
          <a:p>
            <a:r>
              <a:rPr lang="de-DE" dirty="0" smtClean="0"/>
              <a:t>Anwendungen des maximalen Flusses</a:t>
            </a:r>
          </a:p>
          <a:p>
            <a:pPr lvl="1"/>
            <a:r>
              <a:rPr lang="de-DE" dirty="0" smtClean="0"/>
              <a:t>Maximale </a:t>
            </a:r>
            <a:r>
              <a:rPr lang="de-DE" dirty="0" err="1"/>
              <a:t>b</a:t>
            </a:r>
            <a:r>
              <a:rPr lang="de-DE" dirty="0" err="1" smtClean="0"/>
              <a:t>ipartite</a:t>
            </a:r>
            <a:r>
              <a:rPr lang="de-DE" dirty="0" smtClean="0"/>
              <a:t> </a:t>
            </a:r>
            <a:r>
              <a:rPr lang="de-DE" dirty="0" err="1" smtClean="0"/>
              <a:t>Matchings</a:t>
            </a:r>
            <a:endParaRPr lang="de-DE" dirty="0"/>
          </a:p>
          <a:p>
            <a:r>
              <a:rPr lang="de-DE" dirty="0" smtClean="0"/>
              <a:t>Verständnis für Probleme über Graphen</a:t>
            </a:r>
          </a:p>
          <a:p>
            <a:pPr lvl="1"/>
            <a:r>
              <a:rPr lang="de-DE" dirty="0" smtClean="0"/>
              <a:t>Nicht immer muss man nach Wegen suchen...</a:t>
            </a:r>
          </a:p>
          <a:p>
            <a:pPr lvl="1"/>
            <a:r>
              <a:rPr lang="de-DE" dirty="0" smtClean="0"/>
              <a:t>Manchmal reicht die Betrachtung von </a:t>
            </a:r>
            <a:r>
              <a:rPr lang="de-DE" dirty="0" err="1" smtClean="0"/>
              <a:t>polynomial</a:t>
            </a:r>
            <a:r>
              <a:rPr lang="de-DE" dirty="0" smtClean="0"/>
              <a:t> berechenbaren Eigenschaften des Graphen, um ein Problem zu entscheiden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234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AF8C-413A-8449-A991-A8277659F703}" type="slidenum">
              <a:rPr lang="de-DE"/>
              <a:pPr/>
              <a:t>24</a:t>
            </a:fld>
            <a:endParaRPr lang="de-DE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ℕ</a:t>
            </a:r>
            <a:r>
              <a:rPr lang="de-DE" sz="2800" dirty="0" smtClean="0"/>
              <a:t>)</a:t>
            </a:r>
            <a:endParaRPr lang="de-DE" sz="2800" dirty="0"/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</p:txBody>
      </p:sp>
      <p:sp>
        <p:nvSpPr>
          <p:cNvPr id="310276" name="Oval 4"/>
          <p:cNvSpPr>
            <a:spLocks noChangeArrowheads="1"/>
          </p:cNvSpPr>
          <p:nvPr/>
        </p:nvSpPr>
        <p:spPr bwMode="auto">
          <a:xfrm>
            <a:off x="536416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77" name="Oval 5"/>
          <p:cNvSpPr>
            <a:spLocks noChangeArrowheads="1"/>
          </p:cNvSpPr>
          <p:nvPr/>
        </p:nvSpPr>
        <p:spPr bwMode="auto">
          <a:xfrm>
            <a:off x="5940425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5508625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6516688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6084888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3" name="Oval 11"/>
          <p:cNvSpPr>
            <a:spLocks noChangeArrowheads="1"/>
          </p:cNvSpPr>
          <p:nvPr/>
        </p:nvSpPr>
        <p:spPr bwMode="auto">
          <a:xfrm>
            <a:off x="7092950" y="357301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6661150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5" name="Oval 13"/>
          <p:cNvSpPr>
            <a:spLocks noChangeArrowheads="1"/>
          </p:cNvSpPr>
          <p:nvPr/>
        </p:nvSpPr>
        <p:spPr bwMode="auto">
          <a:xfrm>
            <a:off x="7669213" y="357301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7237413" y="364445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 rot="5400000">
            <a:off x="52220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 rot="5400000">
            <a:off x="5796757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rot="5400000">
            <a:off x="6373019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rot="5400000">
            <a:off x="6949282" y="3932585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rot="5400000">
            <a:off x="7525544" y="3932585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2" name="Oval 20"/>
          <p:cNvSpPr>
            <a:spLocks noChangeArrowheads="1"/>
          </p:cNvSpPr>
          <p:nvPr/>
        </p:nvSpPr>
        <p:spPr bwMode="auto">
          <a:xfrm>
            <a:off x="536416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3" name="Oval 21"/>
          <p:cNvSpPr>
            <a:spLocks noChangeArrowheads="1"/>
          </p:cNvSpPr>
          <p:nvPr/>
        </p:nvSpPr>
        <p:spPr bwMode="auto">
          <a:xfrm>
            <a:off x="5940425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4" name="Line 22"/>
          <p:cNvSpPr>
            <a:spLocks noChangeShapeType="1"/>
          </p:cNvSpPr>
          <p:nvPr/>
        </p:nvSpPr>
        <p:spPr bwMode="auto">
          <a:xfrm>
            <a:off x="5508625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5" name="Oval 23"/>
          <p:cNvSpPr>
            <a:spLocks noChangeArrowheads="1"/>
          </p:cNvSpPr>
          <p:nvPr/>
        </p:nvSpPr>
        <p:spPr bwMode="auto">
          <a:xfrm>
            <a:off x="6516688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6" name="Line 24"/>
          <p:cNvSpPr>
            <a:spLocks noChangeShapeType="1"/>
          </p:cNvSpPr>
          <p:nvPr/>
        </p:nvSpPr>
        <p:spPr bwMode="auto">
          <a:xfrm>
            <a:off x="6084888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7" name="Oval 25"/>
          <p:cNvSpPr>
            <a:spLocks noChangeArrowheads="1"/>
          </p:cNvSpPr>
          <p:nvPr/>
        </p:nvSpPr>
        <p:spPr bwMode="auto">
          <a:xfrm>
            <a:off x="7092950" y="4149279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298" name="Line 26"/>
          <p:cNvSpPr>
            <a:spLocks noChangeShapeType="1"/>
          </p:cNvSpPr>
          <p:nvPr/>
        </p:nvSpPr>
        <p:spPr bwMode="auto">
          <a:xfrm>
            <a:off x="6661150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299" name="Oval 27"/>
          <p:cNvSpPr>
            <a:spLocks noChangeArrowheads="1"/>
          </p:cNvSpPr>
          <p:nvPr/>
        </p:nvSpPr>
        <p:spPr bwMode="auto">
          <a:xfrm>
            <a:off x="7669213" y="414927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7237413" y="4220716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rot="5400000">
            <a:off x="52220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 rot="5400000">
            <a:off x="5796757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3" name="Line 31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rot="5400000">
            <a:off x="6949282" y="4508847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5" name="Line 33"/>
          <p:cNvSpPr>
            <a:spLocks noChangeShapeType="1"/>
          </p:cNvSpPr>
          <p:nvPr/>
        </p:nvSpPr>
        <p:spPr bwMode="auto">
          <a:xfrm rot="5400000">
            <a:off x="7525544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 rot="5400000">
            <a:off x="6373019" y="4508847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536416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8" name="Oval 36"/>
          <p:cNvSpPr>
            <a:spLocks noChangeArrowheads="1"/>
          </p:cNvSpPr>
          <p:nvPr/>
        </p:nvSpPr>
        <p:spPr bwMode="auto">
          <a:xfrm>
            <a:off x="5940425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5508625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0" name="Oval 38"/>
          <p:cNvSpPr>
            <a:spLocks noChangeArrowheads="1"/>
          </p:cNvSpPr>
          <p:nvPr/>
        </p:nvSpPr>
        <p:spPr bwMode="auto">
          <a:xfrm>
            <a:off x="6516688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6084888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2" name="Oval 40"/>
          <p:cNvSpPr>
            <a:spLocks noChangeArrowheads="1"/>
          </p:cNvSpPr>
          <p:nvPr/>
        </p:nvSpPr>
        <p:spPr bwMode="auto">
          <a:xfrm>
            <a:off x="7092950" y="472554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6661150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4" name="Oval 42"/>
          <p:cNvSpPr>
            <a:spLocks noChangeArrowheads="1"/>
          </p:cNvSpPr>
          <p:nvPr/>
        </p:nvSpPr>
        <p:spPr bwMode="auto">
          <a:xfrm>
            <a:off x="7669213" y="472554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15" name="Line 43"/>
          <p:cNvSpPr>
            <a:spLocks noChangeShapeType="1"/>
          </p:cNvSpPr>
          <p:nvPr/>
        </p:nvSpPr>
        <p:spPr bwMode="auto">
          <a:xfrm>
            <a:off x="7237413" y="4796979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6" name="Line 44"/>
          <p:cNvSpPr>
            <a:spLocks noChangeShapeType="1"/>
          </p:cNvSpPr>
          <p:nvPr/>
        </p:nvSpPr>
        <p:spPr bwMode="auto">
          <a:xfrm rot="5400000">
            <a:off x="52220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rot="5400000">
            <a:off x="5796757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373019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949282" y="5085110"/>
            <a:ext cx="4318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7525544" y="5085110"/>
            <a:ext cx="431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1" name="Oval 49"/>
          <p:cNvSpPr>
            <a:spLocks noChangeArrowheads="1"/>
          </p:cNvSpPr>
          <p:nvPr/>
        </p:nvSpPr>
        <p:spPr bwMode="auto">
          <a:xfrm>
            <a:off x="536416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2" name="Oval 50"/>
          <p:cNvSpPr>
            <a:spLocks noChangeArrowheads="1"/>
          </p:cNvSpPr>
          <p:nvPr/>
        </p:nvSpPr>
        <p:spPr bwMode="auto">
          <a:xfrm>
            <a:off x="5940425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>
            <a:off x="5508625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4" name="Oval 52"/>
          <p:cNvSpPr>
            <a:spLocks noChangeArrowheads="1"/>
          </p:cNvSpPr>
          <p:nvPr/>
        </p:nvSpPr>
        <p:spPr bwMode="auto">
          <a:xfrm>
            <a:off x="6516688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>
            <a:off x="6084888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6" name="Oval 54"/>
          <p:cNvSpPr>
            <a:spLocks noChangeArrowheads="1"/>
          </p:cNvSpPr>
          <p:nvPr/>
        </p:nvSpPr>
        <p:spPr bwMode="auto">
          <a:xfrm>
            <a:off x="7092950" y="530180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>
            <a:off x="6661150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28" name="Oval 56"/>
          <p:cNvSpPr>
            <a:spLocks noChangeArrowheads="1"/>
          </p:cNvSpPr>
          <p:nvPr/>
        </p:nvSpPr>
        <p:spPr bwMode="auto">
          <a:xfrm>
            <a:off x="7669213" y="5301804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0329" name="Line 57"/>
          <p:cNvSpPr>
            <a:spLocks noChangeShapeType="1"/>
          </p:cNvSpPr>
          <p:nvPr/>
        </p:nvSpPr>
        <p:spPr bwMode="auto">
          <a:xfrm>
            <a:off x="7237413" y="5373241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1258888" y="4220716"/>
            <a:ext cx="37925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Beispiel: </a:t>
            </a:r>
            <a:r>
              <a:rPr lang="de-DE" sz="3200">
                <a:solidFill>
                  <a:schemeClr val="hlink"/>
                </a:solidFill>
              </a:rPr>
              <a:t>(5,4)-</a:t>
            </a:r>
            <a:r>
              <a:rPr lang="de-DE" sz="3200"/>
              <a:t>Gitter</a:t>
            </a:r>
          </a:p>
        </p:txBody>
      </p:sp>
    </p:spTree>
    <p:extLst>
      <p:ext uri="{BB962C8B-B14F-4D97-AF65-F5344CB8AC3E}">
        <p14:creationId xmlns:p14="http://schemas.microsoft.com/office/powerpoint/2010/main" val="8852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2365-FB0F-0940-9FAF-D67D213E2BFE}" type="slidenum">
              <a:rPr lang="de-DE"/>
              <a:pPr/>
              <a:t>25</a:t>
            </a:fld>
            <a:endParaRPr lang="de-DE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Graphrepräsentationen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6: Implizite Repräsentationen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k,l</a:t>
            </a:r>
            <a:r>
              <a:rPr lang="de-DE" sz="2800" dirty="0">
                <a:solidFill>
                  <a:schemeClr val="hlink"/>
                </a:solidFill>
              </a:rPr>
              <a:t>)-</a:t>
            </a:r>
            <a:r>
              <a:rPr lang="de-DE" sz="2800" dirty="0"/>
              <a:t>Gitter </a:t>
            </a:r>
            <a:r>
              <a:rPr lang="de-DE" sz="2800" dirty="0">
                <a:solidFill>
                  <a:schemeClr val="hlink"/>
                </a:solidFill>
              </a:rPr>
              <a:t>G=(V,E):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V=[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]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>
                <a:solidFill>
                  <a:schemeClr val="hlink"/>
                </a:solidFill>
              </a:rPr>
              <a:t>l]</a:t>
            </a:r>
            <a:r>
              <a:rPr lang="de-DE" sz="2800" dirty="0"/>
              <a:t> (</a:t>
            </a:r>
            <a:r>
              <a:rPr lang="de-DE" sz="2800" dirty="0">
                <a:solidFill>
                  <a:schemeClr val="hlink"/>
                </a:solidFill>
              </a:rPr>
              <a:t>[a]={0,…,a-1}</a:t>
            </a:r>
            <a:r>
              <a:rPr lang="de-DE" sz="2800" dirty="0"/>
              <a:t> für </a:t>
            </a:r>
            <a:r>
              <a:rPr lang="de-DE" sz="2800" dirty="0" smtClean="0">
                <a:solidFill>
                  <a:schemeClr val="hlink"/>
                </a:solidFill>
              </a:rPr>
              <a:t>a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IN</a:t>
            </a:r>
            <a:r>
              <a:rPr lang="de-DE" sz="2800" dirty="0"/>
              <a:t>)</a:t>
            </a:r>
          </a:p>
          <a:p>
            <a:r>
              <a:rPr lang="de-DE" sz="2800" dirty="0">
                <a:solidFill>
                  <a:schemeClr val="hlink"/>
                </a:solidFill>
              </a:rPr>
              <a:t>E={((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),(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)) | (v=x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</a:t>
            </a:r>
            <a:r>
              <a:rPr lang="de-DE" sz="2800" dirty="0" err="1">
                <a:solidFill>
                  <a:schemeClr val="hlink"/>
                </a:solidFill>
              </a:rPr>
              <a:t>w-y</a:t>
            </a:r>
            <a:r>
              <a:rPr lang="de-DE" sz="2800" dirty="0">
                <a:solidFill>
                  <a:schemeClr val="hlink"/>
                </a:solidFill>
              </a:rPr>
              <a:t>|=1)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>
                <a:solidFill>
                  <a:schemeClr val="hlink"/>
                </a:solidFill>
              </a:rPr>
              <a:t/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>
                <a:solidFill>
                  <a:schemeClr val="hlink"/>
                </a:solidFill>
              </a:rPr>
              <a:t>      </a:t>
            </a:r>
            <a:r>
              <a:rPr lang="de-DE" sz="2800" dirty="0" smtClean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</a:t>
            </a:r>
            <a:r>
              <a:rPr lang="de-DE" sz="2800" dirty="0" err="1" smtClean="0">
                <a:solidFill>
                  <a:schemeClr val="hlink"/>
                </a:solidFill>
              </a:rPr>
              <a:t>y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  <a:latin typeface="cmsy10" charset="0"/>
              </a:rPr>
              <a:t>∧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|v-x|=1)}</a:t>
            </a:r>
            <a:r>
              <a:rPr lang="de-DE" sz="2800" dirty="0"/>
              <a:t> </a:t>
            </a:r>
          </a:p>
          <a:p>
            <a:endParaRPr lang="de-DE" sz="1600" dirty="0"/>
          </a:p>
          <a:p>
            <a:r>
              <a:rPr lang="de-DE" sz="2800" dirty="0"/>
              <a:t>Speicheraufwand: </a:t>
            </a:r>
            <a:r>
              <a:rPr lang="de-DE" sz="2800" dirty="0">
                <a:solidFill>
                  <a:schemeClr val="hlink"/>
                </a:solidFill>
              </a:rPr>
              <a:t>O(log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+ log l)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(speichere Kantenregel sowie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</a:t>
            </a:r>
            <a:r>
              <a:rPr lang="de-DE" sz="2800" dirty="0">
                <a:solidFill>
                  <a:schemeClr val="hlink"/>
                </a:solidFill>
              </a:rPr>
              <a:t> l</a:t>
            </a:r>
            <a:r>
              <a:rPr lang="de-DE" sz="2800" dirty="0"/>
              <a:t>)</a:t>
            </a:r>
          </a:p>
          <a:p>
            <a:r>
              <a:rPr lang="de-DE" sz="2800" dirty="0"/>
              <a:t>Find-Operation: </a:t>
            </a:r>
            <a:r>
              <a:rPr lang="de-DE" sz="2800" dirty="0">
                <a:solidFill>
                  <a:schemeClr val="hlink"/>
                </a:solidFill>
              </a:rPr>
              <a:t>O(1)</a:t>
            </a:r>
            <a:r>
              <a:rPr lang="de-DE" sz="2800" dirty="0"/>
              <a:t> Zeit (reine Rechnung)</a:t>
            </a:r>
          </a:p>
        </p:txBody>
      </p:sp>
    </p:spTree>
    <p:extLst>
      <p:ext uri="{BB962C8B-B14F-4D97-AF65-F5344CB8AC3E}">
        <p14:creationId xmlns:p14="http://schemas.microsoft.com/office/powerpoint/2010/main" val="13200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43C-D3CC-B544-B7B2-1A9183C6109B}" type="slidenum">
              <a:rPr lang="de-DE"/>
              <a:pPr/>
              <a:t>26</a:t>
            </a:fld>
            <a:endParaRPr lang="de-DE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</p:txBody>
      </p:sp>
      <p:sp>
        <p:nvSpPr>
          <p:cNvPr id="331780" name="Oval 4"/>
          <p:cNvSpPr>
            <a:spLocks noChangeArrowheads="1"/>
          </p:cNvSpPr>
          <p:nvPr/>
        </p:nvSpPr>
        <p:spPr bwMode="auto">
          <a:xfrm>
            <a:off x="2916238" y="29968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1" name="Oval 5"/>
          <p:cNvSpPr>
            <a:spLocks noChangeArrowheads="1"/>
          </p:cNvSpPr>
          <p:nvPr/>
        </p:nvSpPr>
        <p:spPr bwMode="auto">
          <a:xfrm>
            <a:off x="4716463" y="27809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3851275" y="40048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3" name="Oval 7"/>
          <p:cNvSpPr>
            <a:spLocks noChangeArrowheads="1"/>
          </p:cNvSpPr>
          <p:nvPr/>
        </p:nvSpPr>
        <p:spPr bwMode="auto">
          <a:xfrm>
            <a:off x="5219700" y="436525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4" name="Oval 8"/>
          <p:cNvSpPr>
            <a:spLocks noChangeArrowheads="1"/>
          </p:cNvSpPr>
          <p:nvPr/>
        </p:nvSpPr>
        <p:spPr bwMode="auto">
          <a:xfrm>
            <a:off x="6372225" y="32127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5" name="Oval 9"/>
          <p:cNvSpPr>
            <a:spLocks noChangeArrowheads="1"/>
          </p:cNvSpPr>
          <p:nvPr/>
        </p:nvSpPr>
        <p:spPr bwMode="auto">
          <a:xfrm>
            <a:off x="2195513" y="422079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6" name="Oval 10"/>
          <p:cNvSpPr>
            <a:spLocks noChangeArrowheads="1"/>
          </p:cNvSpPr>
          <p:nvPr/>
        </p:nvSpPr>
        <p:spPr bwMode="auto">
          <a:xfrm>
            <a:off x="3276600" y="494151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7" name="Oval 11"/>
          <p:cNvSpPr>
            <a:spLocks noChangeArrowheads="1"/>
          </p:cNvSpPr>
          <p:nvPr/>
        </p:nvSpPr>
        <p:spPr bwMode="auto">
          <a:xfrm>
            <a:off x="6877050" y="450812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2411413" y="4436690"/>
            <a:ext cx="86518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3419475" y="4220790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0" name="Line 14"/>
          <p:cNvSpPr>
            <a:spLocks noChangeShapeType="1"/>
          </p:cNvSpPr>
          <p:nvPr/>
        </p:nvSpPr>
        <p:spPr bwMode="auto">
          <a:xfrm flipV="1">
            <a:off x="2339975" y="3212728"/>
            <a:ext cx="576263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1" name="Line 15"/>
          <p:cNvSpPr>
            <a:spLocks noChangeShapeType="1"/>
          </p:cNvSpPr>
          <p:nvPr/>
        </p:nvSpPr>
        <p:spPr bwMode="auto">
          <a:xfrm>
            <a:off x="3132138" y="3212728"/>
            <a:ext cx="719137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 flipV="1">
            <a:off x="3132138" y="2852365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4859338" y="2996828"/>
            <a:ext cx="433387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4" name="Line 18"/>
          <p:cNvSpPr>
            <a:spLocks noChangeShapeType="1"/>
          </p:cNvSpPr>
          <p:nvPr/>
        </p:nvSpPr>
        <p:spPr bwMode="auto">
          <a:xfrm>
            <a:off x="4067175" y="4149353"/>
            <a:ext cx="108108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5" name="Line 19"/>
          <p:cNvSpPr>
            <a:spLocks noChangeShapeType="1"/>
          </p:cNvSpPr>
          <p:nvPr/>
        </p:nvSpPr>
        <p:spPr bwMode="auto">
          <a:xfrm flipH="1" flipV="1">
            <a:off x="4932363" y="2925390"/>
            <a:ext cx="1439862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5435600" y="4508128"/>
            <a:ext cx="1368425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7" name="Line 21"/>
          <p:cNvSpPr>
            <a:spLocks noChangeShapeType="1"/>
          </p:cNvSpPr>
          <p:nvPr/>
        </p:nvSpPr>
        <p:spPr bwMode="auto">
          <a:xfrm>
            <a:off x="6516688" y="3428628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8" name="Line 22"/>
          <p:cNvSpPr>
            <a:spLocks noChangeShapeType="1"/>
          </p:cNvSpPr>
          <p:nvPr/>
        </p:nvSpPr>
        <p:spPr bwMode="auto">
          <a:xfrm flipH="1">
            <a:off x="3995738" y="2996828"/>
            <a:ext cx="720725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1799" name="Line 23"/>
          <p:cNvSpPr>
            <a:spLocks noChangeShapeType="1"/>
          </p:cNvSpPr>
          <p:nvPr/>
        </p:nvSpPr>
        <p:spPr bwMode="auto">
          <a:xfrm flipV="1">
            <a:off x="5435600" y="3428628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6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FDEA4-A56C-C840-BED8-C24E1D5D7A94}" type="slidenum">
              <a:rPr lang="de-DE"/>
              <a:pPr/>
              <a:t>27</a:t>
            </a:fld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Graphdurchlauf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Zentrale Frage:</a:t>
            </a:r>
            <a:r>
              <a:rPr lang="de-DE"/>
              <a:t> Wie können wir die Knoten eines Graphen durchlaufen, so dass jeder Knoten mindestens einmal besucht wird?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Grundlegende Strategien:</a:t>
            </a:r>
          </a:p>
          <a:p>
            <a:r>
              <a:rPr lang="de-DE"/>
              <a:t>Breitensuche</a:t>
            </a:r>
          </a:p>
          <a:p>
            <a:r>
              <a:rPr lang="de-DE"/>
              <a:t>Tiefensuche</a:t>
            </a:r>
          </a:p>
        </p:txBody>
      </p:sp>
    </p:spTree>
    <p:extLst>
      <p:ext uri="{BB962C8B-B14F-4D97-AF65-F5344CB8AC3E}">
        <p14:creationId xmlns:p14="http://schemas.microsoft.com/office/powerpoint/2010/main" val="23097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EBA83-FD72-244A-8113-6B4203F04FCB}" type="slidenum">
              <a:rPr lang="de-DE"/>
              <a:pPr/>
              <a:t>28</a:t>
            </a:fld>
            <a:endParaRPr lang="de-DE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Starte von einem Knoten </a:t>
            </a:r>
            <a:r>
              <a:rPr lang="de-DE">
                <a:solidFill>
                  <a:schemeClr val="hlink"/>
                </a:solidFill>
              </a:rPr>
              <a:t>s</a:t>
            </a:r>
          </a:p>
          <a:p>
            <a:r>
              <a:rPr lang="de-DE"/>
              <a:t>Exploriere Graph Distanz für Distanz</a:t>
            </a: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69963" y="50856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3829" name="Oval 5"/>
          <p:cNvSpPr>
            <a:spLocks noChangeArrowheads="1"/>
          </p:cNvSpPr>
          <p:nvPr/>
        </p:nvSpPr>
        <p:spPr bwMode="auto">
          <a:xfrm>
            <a:off x="1187450" y="379028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2338388" y="45094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3490913" y="54460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995738" y="40776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5075238" y="523014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2843213" y="32140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4643438" y="314099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6" name="Oval 12"/>
          <p:cNvSpPr>
            <a:spLocks noChangeArrowheads="1"/>
          </p:cNvSpPr>
          <p:nvPr/>
        </p:nvSpPr>
        <p:spPr bwMode="auto">
          <a:xfrm>
            <a:off x="6154738" y="400618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7" name="Oval 13"/>
          <p:cNvSpPr>
            <a:spLocks noChangeArrowheads="1"/>
          </p:cNvSpPr>
          <p:nvPr/>
        </p:nvSpPr>
        <p:spPr bwMode="auto">
          <a:xfrm>
            <a:off x="7523163" y="350135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V="1">
            <a:off x="1258888" y="429351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39" name="Line 15"/>
          <p:cNvSpPr>
            <a:spLocks noChangeShapeType="1"/>
          </p:cNvSpPr>
          <p:nvPr/>
        </p:nvSpPr>
        <p:spPr bwMode="auto">
          <a:xfrm flipV="1">
            <a:off x="1474788" y="486978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 flipV="1">
            <a:off x="1619250" y="350135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1" name="Line 17"/>
          <p:cNvSpPr>
            <a:spLocks noChangeShapeType="1"/>
          </p:cNvSpPr>
          <p:nvPr/>
        </p:nvSpPr>
        <p:spPr bwMode="auto">
          <a:xfrm>
            <a:off x="2770188" y="494121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2" name="Line 18"/>
          <p:cNvSpPr>
            <a:spLocks noChangeShapeType="1"/>
          </p:cNvSpPr>
          <p:nvPr/>
        </p:nvSpPr>
        <p:spPr bwMode="auto">
          <a:xfrm>
            <a:off x="2843213" y="472531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3" name="Line 19"/>
          <p:cNvSpPr>
            <a:spLocks noChangeShapeType="1"/>
          </p:cNvSpPr>
          <p:nvPr/>
        </p:nvSpPr>
        <p:spPr bwMode="auto">
          <a:xfrm flipV="1">
            <a:off x="3995738" y="559050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4" name="Line 20"/>
          <p:cNvSpPr>
            <a:spLocks noChangeShapeType="1"/>
          </p:cNvSpPr>
          <p:nvPr/>
        </p:nvSpPr>
        <p:spPr bwMode="auto">
          <a:xfrm>
            <a:off x="3275013" y="364581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5" name="Line 21"/>
          <p:cNvSpPr>
            <a:spLocks noChangeShapeType="1"/>
          </p:cNvSpPr>
          <p:nvPr/>
        </p:nvSpPr>
        <p:spPr bwMode="auto">
          <a:xfrm flipV="1">
            <a:off x="3346450" y="335689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6" name="Line 22"/>
          <p:cNvSpPr>
            <a:spLocks noChangeShapeType="1"/>
          </p:cNvSpPr>
          <p:nvPr/>
        </p:nvSpPr>
        <p:spPr bwMode="auto">
          <a:xfrm flipV="1">
            <a:off x="4498975" y="429351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7" name="Line 23"/>
          <p:cNvSpPr>
            <a:spLocks noChangeShapeType="1"/>
          </p:cNvSpPr>
          <p:nvPr/>
        </p:nvSpPr>
        <p:spPr bwMode="auto">
          <a:xfrm flipV="1">
            <a:off x="5507038" y="450941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8" name="Line 24"/>
          <p:cNvSpPr>
            <a:spLocks noChangeShapeType="1"/>
          </p:cNvSpPr>
          <p:nvPr/>
        </p:nvSpPr>
        <p:spPr bwMode="auto">
          <a:xfrm>
            <a:off x="5146675" y="350135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49" name="Line 25"/>
          <p:cNvSpPr>
            <a:spLocks noChangeShapeType="1"/>
          </p:cNvSpPr>
          <p:nvPr/>
        </p:nvSpPr>
        <p:spPr bwMode="auto">
          <a:xfrm flipH="1">
            <a:off x="3851275" y="458244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0" name="Line 26"/>
          <p:cNvSpPr>
            <a:spLocks noChangeShapeType="1"/>
          </p:cNvSpPr>
          <p:nvPr/>
        </p:nvSpPr>
        <p:spPr bwMode="auto">
          <a:xfrm flipV="1">
            <a:off x="6659563" y="386171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1" name="Oval 27"/>
          <p:cNvSpPr>
            <a:spLocks noChangeArrowheads="1"/>
          </p:cNvSpPr>
          <p:nvPr/>
        </p:nvSpPr>
        <p:spPr bwMode="auto">
          <a:xfrm>
            <a:off x="7596188" y="494121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3852" name="Line 28"/>
          <p:cNvSpPr>
            <a:spLocks noChangeShapeType="1"/>
          </p:cNvSpPr>
          <p:nvPr/>
        </p:nvSpPr>
        <p:spPr bwMode="auto">
          <a:xfrm>
            <a:off x="6588125" y="443798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 flipH="1" flipV="1">
            <a:off x="1692275" y="407761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3854" name="Line 30"/>
          <p:cNvSpPr>
            <a:spLocks noChangeShapeType="1"/>
          </p:cNvSpPr>
          <p:nvPr/>
        </p:nvSpPr>
        <p:spPr bwMode="auto">
          <a:xfrm flipH="1">
            <a:off x="5651500" y="530316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23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6988-62B2-F545-802A-908890196C03}" type="slidenum">
              <a:rPr lang="de-DE"/>
              <a:pPr/>
              <a:t>29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34852" name="Oval 4"/>
          <p:cNvSpPr>
            <a:spLocks noChangeArrowheads="1"/>
          </p:cNvSpPr>
          <p:nvPr/>
        </p:nvSpPr>
        <p:spPr bwMode="auto">
          <a:xfrm>
            <a:off x="899592" y="5157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1117079" y="3862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2268017" y="4581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3420542" y="5518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3925367" y="4149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7" name="Oval 9"/>
          <p:cNvSpPr>
            <a:spLocks noChangeArrowheads="1"/>
          </p:cNvSpPr>
          <p:nvPr/>
        </p:nvSpPr>
        <p:spPr bwMode="auto">
          <a:xfrm>
            <a:off x="5004867" y="5302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8" name="Oval 10"/>
          <p:cNvSpPr>
            <a:spLocks noChangeArrowheads="1"/>
          </p:cNvSpPr>
          <p:nvPr/>
        </p:nvSpPr>
        <p:spPr bwMode="auto">
          <a:xfrm>
            <a:off x="2772842" y="3286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59" name="Oval 11"/>
          <p:cNvSpPr>
            <a:spLocks noChangeArrowheads="1"/>
          </p:cNvSpPr>
          <p:nvPr/>
        </p:nvSpPr>
        <p:spPr bwMode="auto">
          <a:xfrm>
            <a:off x="4573067" y="3213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0" name="Oval 12"/>
          <p:cNvSpPr>
            <a:spLocks noChangeArrowheads="1"/>
          </p:cNvSpPr>
          <p:nvPr/>
        </p:nvSpPr>
        <p:spPr bwMode="auto">
          <a:xfrm>
            <a:off x="6084367" y="4078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1" name="Oval 13"/>
          <p:cNvSpPr>
            <a:spLocks noChangeArrowheads="1"/>
          </p:cNvSpPr>
          <p:nvPr/>
        </p:nvSpPr>
        <p:spPr bwMode="auto">
          <a:xfrm>
            <a:off x="7452792" y="3573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 flipV="1">
            <a:off x="1188517" y="4365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flipV="1">
            <a:off x="1404417" y="4941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4" name="Line 16"/>
          <p:cNvSpPr>
            <a:spLocks noChangeShapeType="1"/>
          </p:cNvSpPr>
          <p:nvPr/>
        </p:nvSpPr>
        <p:spPr bwMode="auto">
          <a:xfrm flipV="1">
            <a:off x="1548879" y="3573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>
            <a:off x="2699817" y="5013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2772842" y="4797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flipV="1">
            <a:off x="3925367" y="5662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8" name="Line 20"/>
          <p:cNvSpPr>
            <a:spLocks noChangeShapeType="1"/>
          </p:cNvSpPr>
          <p:nvPr/>
        </p:nvSpPr>
        <p:spPr bwMode="auto">
          <a:xfrm>
            <a:off x="3204642" y="3717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V="1">
            <a:off x="3276079" y="3428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4428604" y="4365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5436667" y="4581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>
            <a:off x="5076304" y="3573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3" name="Line 25"/>
          <p:cNvSpPr>
            <a:spLocks noChangeShapeType="1"/>
          </p:cNvSpPr>
          <p:nvPr/>
        </p:nvSpPr>
        <p:spPr bwMode="auto">
          <a:xfrm flipH="1">
            <a:off x="3780904" y="4654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4" name="Line 26"/>
          <p:cNvSpPr>
            <a:spLocks noChangeShapeType="1"/>
          </p:cNvSpPr>
          <p:nvPr/>
        </p:nvSpPr>
        <p:spPr bwMode="auto">
          <a:xfrm flipV="1">
            <a:off x="6589192" y="3933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5" name="Oval 27"/>
          <p:cNvSpPr>
            <a:spLocks noChangeArrowheads="1"/>
          </p:cNvSpPr>
          <p:nvPr/>
        </p:nvSpPr>
        <p:spPr bwMode="auto">
          <a:xfrm>
            <a:off x="7525817" y="5013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76" name="Line 28"/>
          <p:cNvSpPr>
            <a:spLocks noChangeShapeType="1"/>
          </p:cNvSpPr>
          <p:nvPr/>
        </p:nvSpPr>
        <p:spPr bwMode="auto">
          <a:xfrm>
            <a:off x="6517754" y="4509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7" name="Line 29"/>
          <p:cNvSpPr>
            <a:spLocks noChangeShapeType="1"/>
          </p:cNvSpPr>
          <p:nvPr/>
        </p:nvSpPr>
        <p:spPr bwMode="auto">
          <a:xfrm flipH="1" flipV="1">
            <a:off x="1621904" y="4149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8" name="Line 30"/>
          <p:cNvSpPr>
            <a:spLocks noChangeShapeType="1"/>
          </p:cNvSpPr>
          <p:nvPr/>
        </p:nvSpPr>
        <p:spPr bwMode="auto">
          <a:xfrm flipH="1">
            <a:off x="5581129" y="5375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4879" name="Oval 31"/>
          <p:cNvSpPr>
            <a:spLocks noChangeArrowheads="1"/>
          </p:cNvSpPr>
          <p:nvPr/>
        </p:nvSpPr>
        <p:spPr bwMode="auto">
          <a:xfrm>
            <a:off x="2917304" y="2204864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0" name="Oval 32"/>
          <p:cNvSpPr>
            <a:spLocks noChangeArrowheads="1"/>
          </p:cNvSpPr>
          <p:nvPr/>
        </p:nvSpPr>
        <p:spPr bwMode="auto">
          <a:xfrm>
            <a:off x="1045642" y="2204864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4881" name="Oval 33"/>
          <p:cNvSpPr>
            <a:spLocks noChangeArrowheads="1"/>
          </p:cNvSpPr>
          <p:nvPr/>
        </p:nvSpPr>
        <p:spPr bwMode="auto">
          <a:xfrm>
            <a:off x="5438254" y="2204864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1F4B5-1437-4748-9181-FD14E136059C}" type="slidenum">
              <a:rPr lang="de-DE"/>
              <a:pPr/>
              <a:t>3</a:t>
            </a:fld>
            <a:endParaRPr lang="de-DE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Graph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G=(V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besteht aus</a:t>
            </a:r>
          </a:p>
          <a:p>
            <a:r>
              <a:rPr lang="de-DE" dirty="0"/>
              <a:t>Knotenmenge </a:t>
            </a:r>
            <a:r>
              <a:rPr lang="de-DE" dirty="0">
                <a:solidFill>
                  <a:schemeClr val="hlink"/>
                </a:solidFill>
              </a:rPr>
              <a:t>V</a:t>
            </a:r>
          </a:p>
          <a:p>
            <a:r>
              <a:rPr lang="de-DE" dirty="0"/>
              <a:t>Kantenmenge </a:t>
            </a:r>
            <a:r>
              <a:rPr lang="de-DE" dirty="0">
                <a:solidFill>
                  <a:schemeClr val="hlink"/>
                </a:solidFill>
              </a:rPr>
              <a:t>E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572000" y="1820068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1189038" y="3547268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 flipH="1">
            <a:off x="2268538" y="3475831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V="1">
            <a:off x="1404938" y="3404393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16013" y="4555331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2844800" y="3475831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V="1">
            <a:off x="2197100" y="4483893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1331913" y="3404393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2700338" y="33313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5163" y="43394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2124075" y="47712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1044575" y="441245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755650" y="5276056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5508625" y="29710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0" name="Oval 18"/>
          <p:cNvSpPr>
            <a:spLocks noChangeArrowheads="1"/>
          </p:cNvSpPr>
          <p:nvPr/>
        </p:nvSpPr>
        <p:spPr bwMode="auto">
          <a:xfrm>
            <a:off x="7019925" y="31869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1" name="Oval 19"/>
          <p:cNvSpPr>
            <a:spLocks noChangeArrowheads="1"/>
          </p:cNvSpPr>
          <p:nvPr/>
        </p:nvSpPr>
        <p:spPr bwMode="auto">
          <a:xfrm>
            <a:off x="5219700" y="4123531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2" name="Oval 20"/>
          <p:cNvSpPr>
            <a:spLocks noChangeArrowheads="1"/>
          </p:cNvSpPr>
          <p:nvPr/>
        </p:nvSpPr>
        <p:spPr bwMode="auto">
          <a:xfrm>
            <a:off x="6443663" y="4842668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3" name="Oval 21"/>
          <p:cNvSpPr>
            <a:spLocks noChangeArrowheads="1"/>
          </p:cNvSpPr>
          <p:nvPr/>
        </p:nvSpPr>
        <p:spPr bwMode="auto">
          <a:xfrm>
            <a:off x="7524750" y="4050506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6300788" y="3907631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5724525" y="3115468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V="1">
            <a:off x="5364163" y="3186906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8" name="Line 26"/>
          <p:cNvSpPr>
            <a:spLocks noChangeShapeType="1"/>
          </p:cNvSpPr>
          <p:nvPr/>
        </p:nvSpPr>
        <p:spPr bwMode="auto">
          <a:xfrm flipV="1">
            <a:off x="6588125" y="3402806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35600" y="426799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0" name="Line 28"/>
          <p:cNvSpPr>
            <a:spLocks noChangeShapeType="1"/>
          </p:cNvSpPr>
          <p:nvPr/>
        </p:nvSpPr>
        <p:spPr bwMode="auto">
          <a:xfrm flipH="1">
            <a:off x="6659563" y="4267993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1" name="Line 29"/>
          <p:cNvSpPr>
            <a:spLocks noChangeShapeType="1"/>
          </p:cNvSpPr>
          <p:nvPr/>
        </p:nvSpPr>
        <p:spPr bwMode="auto">
          <a:xfrm>
            <a:off x="7235825" y="3402806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2" name="Line 30"/>
          <p:cNvSpPr>
            <a:spLocks noChangeShapeType="1"/>
          </p:cNvSpPr>
          <p:nvPr/>
        </p:nvSpPr>
        <p:spPr bwMode="auto">
          <a:xfrm>
            <a:off x="5795963" y="3042443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3" name="Line 31"/>
          <p:cNvSpPr>
            <a:spLocks noChangeShapeType="1"/>
          </p:cNvSpPr>
          <p:nvPr/>
        </p:nvSpPr>
        <p:spPr bwMode="auto">
          <a:xfrm flipH="1">
            <a:off x="5508625" y="4050506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4" name="Line 32"/>
          <p:cNvSpPr>
            <a:spLocks noChangeShapeType="1"/>
          </p:cNvSpPr>
          <p:nvPr/>
        </p:nvSpPr>
        <p:spPr bwMode="auto">
          <a:xfrm>
            <a:off x="6588125" y="4050506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148263" y="5276056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89826" name="Line 34"/>
          <p:cNvSpPr>
            <a:spLocks noChangeShapeType="1"/>
          </p:cNvSpPr>
          <p:nvPr/>
        </p:nvSpPr>
        <p:spPr bwMode="auto">
          <a:xfrm>
            <a:off x="4427538" y="2420888"/>
            <a:ext cx="5762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0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112321"/>
            <a:ext cx="1008063" cy="196850"/>
          </a:xfrm>
        </p:spPr>
        <p:txBody>
          <a:bodyPr/>
          <a:lstStyle/>
          <a:p>
            <a:fld id="{4A6C9B50-3767-E34D-9EF9-60E7D3E80095}" type="slidenum">
              <a:rPr lang="de-DE"/>
              <a:pPr/>
              <a:t>30</a:t>
            </a:fld>
            <a:endParaRPr lang="de-DE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5876" name="Oval 4"/>
          <p:cNvSpPr>
            <a:spLocks noChangeArrowheads="1"/>
          </p:cNvSpPr>
          <p:nvPr/>
        </p:nvSpPr>
        <p:spPr bwMode="auto">
          <a:xfrm>
            <a:off x="969963" y="52296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5877" name="Oval 5"/>
          <p:cNvSpPr>
            <a:spLocks noChangeArrowheads="1"/>
          </p:cNvSpPr>
          <p:nvPr/>
        </p:nvSpPr>
        <p:spPr bwMode="auto">
          <a:xfrm>
            <a:off x="1187450" y="3934271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2338388" y="46534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5879" name="Oval 7"/>
          <p:cNvSpPr>
            <a:spLocks noChangeArrowheads="1"/>
          </p:cNvSpPr>
          <p:nvPr/>
        </p:nvSpPr>
        <p:spPr bwMode="auto">
          <a:xfrm>
            <a:off x="3490913" y="55900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0" name="Oval 8"/>
          <p:cNvSpPr>
            <a:spLocks noChangeArrowheads="1"/>
          </p:cNvSpPr>
          <p:nvPr/>
        </p:nvSpPr>
        <p:spPr bwMode="auto">
          <a:xfrm>
            <a:off x="3995738" y="42216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1" name="Oval 9"/>
          <p:cNvSpPr>
            <a:spLocks noChangeArrowheads="1"/>
          </p:cNvSpPr>
          <p:nvPr/>
        </p:nvSpPr>
        <p:spPr bwMode="auto">
          <a:xfrm>
            <a:off x="5075238" y="537413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2" name="Oval 10"/>
          <p:cNvSpPr>
            <a:spLocks noChangeArrowheads="1"/>
          </p:cNvSpPr>
          <p:nvPr/>
        </p:nvSpPr>
        <p:spPr bwMode="auto">
          <a:xfrm>
            <a:off x="2843213" y="33580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5883" name="Oval 11"/>
          <p:cNvSpPr>
            <a:spLocks noChangeArrowheads="1"/>
          </p:cNvSpPr>
          <p:nvPr/>
        </p:nvSpPr>
        <p:spPr bwMode="auto">
          <a:xfrm>
            <a:off x="4643438" y="328498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4" name="Oval 12"/>
          <p:cNvSpPr>
            <a:spLocks noChangeArrowheads="1"/>
          </p:cNvSpPr>
          <p:nvPr/>
        </p:nvSpPr>
        <p:spPr bwMode="auto">
          <a:xfrm>
            <a:off x="6154738" y="41501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5885" name="Oval 13"/>
          <p:cNvSpPr>
            <a:spLocks noChangeArrowheads="1"/>
          </p:cNvSpPr>
          <p:nvPr/>
        </p:nvSpPr>
        <p:spPr bwMode="auto">
          <a:xfrm>
            <a:off x="7523163" y="36453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1258888" y="4437509"/>
            <a:ext cx="1444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1474788" y="5013771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1619250" y="3645346"/>
            <a:ext cx="12239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2770188" y="5085209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>
            <a:off x="2843213" y="4869309"/>
            <a:ext cx="2232025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1" name="Line 19"/>
          <p:cNvSpPr>
            <a:spLocks noChangeShapeType="1"/>
          </p:cNvSpPr>
          <p:nvPr/>
        </p:nvSpPr>
        <p:spPr bwMode="auto">
          <a:xfrm flipV="1">
            <a:off x="3995738" y="5734496"/>
            <a:ext cx="1079500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>
            <a:off x="3275013" y="3789809"/>
            <a:ext cx="7207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346450" y="350088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4498975" y="4437509"/>
            <a:ext cx="15843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5507038" y="4653409"/>
            <a:ext cx="7921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6" name="Line 24"/>
          <p:cNvSpPr>
            <a:spLocks noChangeShapeType="1"/>
          </p:cNvSpPr>
          <p:nvPr/>
        </p:nvSpPr>
        <p:spPr bwMode="auto">
          <a:xfrm>
            <a:off x="5146675" y="3645346"/>
            <a:ext cx="1008063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7" name="Line 25"/>
          <p:cNvSpPr>
            <a:spLocks noChangeShapeType="1"/>
          </p:cNvSpPr>
          <p:nvPr/>
        </p:nvSpPr>
        <p:spPr bwMode="auto">
          <a:xfrm flipH="1">
            <a:off x="3851275" y="472643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8" name="Line 26"/>
          <p:cNvSpPr>
            <a:spLocks noChangeShapeType="1"/>
          </p:cNvSpPr>
          <p:nvPr/>
        </p:nvSpPr>
        <p:spPr bwMode="auto">
          <a:xfrm flipV="1">
            <a:off x="6659563" y="4005709"/>
            <a:ext cx="8636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899" name="Oval 27"/>
          <p:cNvSpPr>
            <a:spLocks noChangeArrowheads="1"/>
          </p:cNvSpPr>
          <p:nvPr/>
        </p:nvSpPr>
        <p:spPr bwMode="auto">
          <a:xfrm>
            <a:off x="7596188" y="50852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5900" name="Line 28"/>
          <p:cNvSpPr>
            <a:spLocks noChangeShapeType="1"/>
          </p:cNvSpPr>
          <p:nvPr/>
        </p:nvSpPr>
        <p:spPr bwMode="auto">
          <a:xfrm>
            <a:off x="6588125" y="4581971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1" name="Text Box 29"/>
          <p:cNvSpPr txBox="1">
            <a:spLocks noChangeArrowheads="1"/>
          </p:cNvSpPr>
          <p:nvPr/>
        </p:nvSpPr>
        <p:spPr bwMode="auto">
          <a:xfrm>
            <a:off x="468313" y="2781300"/>
            <a:ext cx="2101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Distanzen:</a:t>
            </a:r>
          </a:p>
        </p:txBody>
      </p:sp>
      <p:sp>
        <p:nvSpPr>
          <p:cNvPr id="335902" name="Line 30"/>
          <p:cNvSpPr>
            <a:spLocks noChangeShapeType="1"/>
          </p:cNvSpPr>
          <p:nvPr/>
        </p:nvSpPr>
        <p:spPr bwMode="auto">
          <a:xfrm flipH="1" flipV="1">
            <a:off x="1692275" y="4220021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5903" name="Line 31"/>
          <p:cNvSpPr>
            <a:spLocks noChangeShapeType="1"/>
          </p:cNvSpPr>
          <p:nvPr/>
        </p:nvSpPr>
        <p:spPr bwMode="auto">
          <a:xfrm flipH="1">
            <a:off x="5651500" y="5445571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7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58CB9-D9D5-6E49-A836-4CEC390433DA}" type="slidenum">
              <a:rPr lang="de-DE"/>
              <a:pPr/>
              <a:t>31</a:t>
            </a:fld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solidFill>
                  <a:schemeClr val="hlink"/>
                </a:solidFill>
              </a:rPr>
              <a:t>d(v):</a:t>
            </a:r>
            <a:r>
              <a:rPr lang="de-DE"/>
              <a:t> Distanz von Knoten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zu </a:t>
            </a:r>
            <a:r>
              <a:rPr lang="de-DE">
                <a:solidFill>
                  <a:schemeClr val="hlink"/>
                </a:solidFill>
              </a:rPr>
              <a:t>s </a:t>
            </a:r>
            <a:r>
              <a:rPr lang="de-DE"/>
              <a:t>(</a:t>
            </a:r>
            <a:r>
              <a:rPr lang="de-DE">
                <a:solidFill>
                  <a:schemeClr val="hlink"/>
                </a:solidFill>
              </a:rPr>
              <a:t>d(s)=0</a:t>
            </a:r>
            <a:r>
              <a:rPr lang="de-DE"/>
              <a:t>)</a:t>
            </a:r>
          </a:p>
          <a:p>
            <a:r>
              <a:rPr lang="de-DE">
                <a:solidFill>
                  <a:schemeClr val="hlink"/>
                </a:solidFill>
              </a:rPr>
              <a:t>parent(v):</a:t>
            </a:r>
            <a:r>
              <a:rPr lang="de-DE"/>
              <a:t> Knoten, von dem </a:t>
            </a: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besucht</a:t>
            </a:r>
          </a:p>
        </p:txBody>
      </p:sp>
      <p:sp>
        <p:nvSpPr>
          <p:cNvPr id="336900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6901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6903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4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5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6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6907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8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6909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2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6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19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468313" y="2781300"/>
            <a:ext cx="674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Mögliche Parent-Beziehungen in rot:</a:t>
            </a:r>
          </a:p>
        </p:txBody>
      </p:sp>
    </p:spTree>
    <p:extLst>
      <p:ext uri="{BB962C8B-B14F-4D97-AF65-F5344CB8AC3E}">
        <p14:creationId xmlns:p14="http://schemas.microsoft.com/office/powerpoint/2010/main" val="8728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1884-B2AB-0A44-B938-B7A225D9A0B6}" type="slidenum">
              <a:rPr lang="de-DE"/>
              <a:pPr/>
              <a:t>32</a:t>
            </a:fld>
            <a:endParaRPr lang="de-DE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Parent-Beziehung eindeutig:</a:t>
            </a:r>
            <a:r>
              <a:rPr lang="de-DE" sz="2800" dirty="0"/>
              <a:t> wenn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zum </a:t>
            </a:r>
            <a:r>
              <a:rPr lang="de-DE" sz="2800" dirty="0" err="1"/>
              <a:t>erstenmal</a:t>
            </a:r>
            <a:r>
              <a:rPr lang="de-DE" sz="2800" dirty="0"/>
              <a:t> besucht wird, wird </a:t>
            </a:r>
            <a:r>
              <a:rPr lang="de-DE" sz="2800" dirty="0" err="1">
                <a:solidFill>
                  <a:schemeClr val="hlink"/>
                </a:solidFill>
              </a:rPr>
              <a:t>parent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  <a:r>
              <a:rPr lang="de-DE" sz="2800" dirty="0"/>
              <a:t> gesetzt </a:t>
            </a:r>
            <a:r>
              <a:rPr lang="de-DE" sz="2800" dirty="0" smtClean="0"/>
              <a:t>und dadurch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2"/>
                </a:solidFill>
              </a:rPr>
              <a:t>markiert</a:t>
            </a:r>
            <a:r>
              <a:rPr lang="de-DE" sz="2800" dirty="0"/>
              <a:t>, so dass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nicht nochmal besucht wird</a:t>
            </a:r>
          </a:p>
        </p:txBody>
      </p:sp>
      <p:sp>
        <p:nvSpPr>
          <p:cNvPr id="337924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7927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28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29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0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34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6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0" name="Line 20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43" name="Oval 23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7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9DDE-5680-2247-94CD-2DF8C8B68D2F}" type="slidenum">
              <a:rPr lang="de-DE"/>
              <a:pPr/>
              <a:t>33</a:t>
            </a:fld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8948" name="Oval 4"/>
          <p:cNvSpPr>
            <a:spLocks noChangeArrowheads="1"/>
          </p:cNvSpPr>
          <p:nvPr/>
        </p:nvSpPr>
        <p:spPr bwMode="auto">
          <a:xfrm>
            <a:off x="969963" y="55165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1187450" y="42211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2338388" y="49403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8951" name="Oval 7"/>
          <p:cNvSpPr>
            <a:spLocks noChangeArrowheads="1"/>
          </p:cNvSpPr>
          <p:nvPr/>
        </p:nvSpPr>
        <p:spPr bwMode="auto">
          <a:xfrm>
            <a:off x="3490913" y="58769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2" name="Oval 8"/>
          <p:cNvSpPr>
            <a:spLocks noChangeArrowheads="1"/>
          </p:cNvSpPr>
          <p:nvPr/>
        </p:nvSpPr>
        <p:spPr bwMode="auto">
          <a:xfrm>
            <a:off x="3995738" y="4508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3" name="Oval 9"/>
          <p:cNvSpPr>
            <a:spLocks noChangeArrowheads="1"/>
          </p:cNvSpPr>
          <p:nvPr/>
        </p:nvSpPr>
        <p:spPr bwMode="auto">
          <a:xfrm>
            <a:off x="5075238" y="5661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4" name="Oval 10"/>
          <p:cNvSpPr>
            <a:spLocks noChangeArrowheads="1"/>
          </p:cNvSpPr>
          <p:nvPr/>
        </p:nvSpPr>
        <p:spPr bwMode="auto">
          <a:xfrm>
            <a:off x="2843213" y="36449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8955" name="Oval 11"/>
          <p:cNvSpPr>
            <a:spLocks noChangeArrowheads="1"/>
          </p:cNvSpPr>
          <p:nvPr/>
        </p:nvSpPr>
        <p:spPr bwMode="auto">
          <a:xfrm>
            <a:off x="4643438" y="357187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6" name="Oval 12"/>
          <p:cNvSpPr>
            <a:spLocks noChangeArrowheads="1"/>
          </p:cNvSpPr>
          <p:nvPr/>
        </p:nvSpPr>
        <p:spPr bwMode="auto">
          <a:xfrm>
            <a:off x="6154738" y="44370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7523163" y="39322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 flipV="1">
            <a:off x="1258888" y="4724400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1474788" y="5300663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 flipV="1">
            <a:off x="1619250" y="3932238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2770188" y="5372100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2843213" y="5156200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3995738" y="6021388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3275013" y="4076700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3346450" y="3787775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4498975" y="4724400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5507038" y="4940300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>
            <a:off x="5146675" y="393223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69" name="Line 25"/>
          <p:cNvSpPr>
            <a:spLocks noChangeShapeType="1"/>
          </p:cNvSpPr>
          <p:nvPr/>
        </p:nvSpPr>
        <p:spPr bwMode="auto">
          <a:xfrm flipH="1">
            <a:off x="3851275" y="5013325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0" name="Line 26"/>
          <p:cNvSpPr>
            <a:spLocks noChangeShapeType="1"/>
          </p:cNvSpPr>
          <p:nvPr/>
        </p:nvSpPr>
        <p:spPr bwMode="auto">
          <a:xfrm flipV="1">
            <a:off x="6659563" y="4292600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1" name="Oval 27"/>
          <p:cNvSpPr>
            <a:spLocks noChangeArrowheads="1"/>
          </p:cNvSpPr>
          <p:nvPr/>
        </p:nvSpPr>
        <p:spPr bwMode="auto">
          <a:xfrm>
            <a:off x="7596188" y="53721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8972" name="Line 28"/>
          <p:cNvSpPr>
            <a:spLocks noChangeShapeType="1"/>
          </p:cNvSpPr>
          <p:nvPr/>
        </p:nvSpPr>
        <p:spPr bwMode="auto">
          <a:xfrm>
            <a:off x="6588125" y="4868863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3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7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E1205-0EDD-E14E-A902-4A8621AB8F23}" type="slidenum">
              <a:rPr lang="de-DE"/>
              <a:pPr/>
              <a:t>34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Kantentypen: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rgbClr val="FF0000"/>
                </a:solidFill>
              </a:rPr>
              <a:t>Baumkante:</a:t>
            </a:r>
            <a:r>
              <a:rPr lang="de-DE" sz="2800" dirty="0"/>
              <a:t> zum Kind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accent2"/>
                </a:solidFill>
              </a:rPr>
              <a:t>Rückwärtskante:</a:t>
            </a:r>
            <a:r>
              <a:rPr lang="de-DE" sz="2800" dirty="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800" dirty="0">
                <a:solidFill>
                  <a:schemeClr val="hlink"/>
                </a:solidFill>
              </a:rPr>
              <a:t>Kreuzkante:</a:t>
            </a:r>
            <a:r>
              <a:rPr lang="de-DE" sz="2800" dirty="0"/>
              <a:t> alle sonstige Kanten</a:t>
            </a:r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969963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1187450" y="422275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2338388" y="49418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3490913" y="58785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6" name="Oval 8"/>
          <p:cNvSpPr>
            <a:spLocks noChangeArrowheads="1"/>
          </p:cNvSpPr>
          <p:nvPr/>
        </p:nvSpPr>
        <p:spPr bwMode="auto">
          <a:xfrm>
            <a:off x="3995738" y="45100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77" name="Oval 9"/>
          <p:cNvSpPr>
            <a:spLocks noChangeArrowheads="1"/>
          </p:cNvSpPr>
          <p:nvPr/>
        </p:nvSpPr>
        <p:spPr bwMode="auto">
          <a:xfrm>
            <a:off x="5075238" y="566261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8" name="Oval 10"/>
          <p:cNvSpPr>
            <a:spLocks noChangeArrowheads="1"/>
          </p:cNvSpPr>
          <p:nvPr/>
        </p:nvSpPr>
        <p:spPr bwMode="auto">
          <a:xfrm>
            <a:off x="2843213" y="36464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39979" name="Oval 11"/>
          <p:cNvSpPr>
            <a:spLocks noChangeArrowheads="1"/>
          </p:cNvSpPr>
          <p:nvPr/>
        </p:nvSpPr>
        <p:spPr bwMode="auto">
          <a:xfrm>
            <a:off x="4643438" y="35734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0" name="Oval 12"/>
          <p:cNvSpPr>
            <a:spLocks noChangeArrowheads="1"/>
          </p:cNvSpPr>
          <p:nvPr/>
        </p:nvSpPr>
        <p:spPr bwMode="auto">
          <a:xfrm>
            <a:off x="6154738" y="44386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39981" name="Oval 13"/>
          <p:cNvSpPr>
            <a:spLocks noChangeArrowheads="1"/>
          </p:cNvSpPr>
          <p:nvPr/>
        </p:nvSpPr>
        <p:spPr bwMode="auto">
          <a:xfrm>
            <a:off x="7523163" y="39338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flipV="1">
            <a:off x="1258888" y="4725988"/>
            <a:ext cx="1444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3" name="Line 15"/>
          <p:cNvSpPr>
            <a:spLocks noChangeShapeType="1"/>
          </p:cNvSpPr>
          <p:nvPr/>
        </p:nvSpPr>
        <p:spPr bwMode="auto">
          <a:xfrm flipV="1">
            <a:off x="1474788" y="5302250"/>
            <a:ext cx="86360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2239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2770188" y="5373688"/>
            <a:ext cx="792162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>
            <a:off x="2843213" y="5157788"/>
            <a:ext cx="2232025" cy="649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7" name="Line 19"/>
          <p:cNvSpPr>
            <a:spLocks noChangeShapeType="1"/>
          </p:cNvSpPr>
          <p:nvPr/>
        </p:nvSpPr>
        <p:spPr bwMode="auto">
          <a:xfrm flipV="1">
            <a:off x="3995738" y="6022975"/>
            <a:ext cx="1079500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>
            <a:off x="3275013" y="4078288"/>
            <a:ext cx="720725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346450" y="3789363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4498975" y="4725988"/>
            <a:ext cx="1584325" cy="714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5507038" y="4941888"/>
            <a:ext cx="792162" cy="7921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2" name="Line 24"/>
          <p:cNvSpPr>
            <a:spLocks noChangeShapeType="1"/>
          </p:cNvSpPr>
          <p:nvPr/>
        </p:nvSpPr>
        <p:spPr bwMode="auto">
          <a:xfrm>
            <a:off x="5146675" y="3933825"/>
            <a:ext cx="1008063" cy="57626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3" name="Line 25"/>
          <p:cNvSpPr>
            <a:spLocks noChangeShapeType="1"/>
          </p:cNvSpPr>
          <p:nvPr/>
        </p:nvSpPr>
        <p:spPr bwMode="auto">
          <a:xfrm flipH="1">
            <a:off x="3851275" y="5014913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4" name="Line 26"/>
          <p:cNvSpPr>
            <a:spLocks noChangeShapeType="1"/>
          </p:cNvSpPr>
          <p:nvPr/>
        </p:nvSpPr>
        <p:spPr bwMode="auto">
          <a:xfrm flipV="1">
            <a:off x="6659563" y="4294188"/>
            <a:ext cx="8636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5" name="Oval 27"/>
          <p:cNvSpPr>
            <a:spLocks noChangeArrowheads="1"/>
          </p:cNvSpPr>
          <p:nvPr/>
        </p:nvSpPr>
        <p:spPr bwMode="auto">
          <a:xfrm>
            <a:off x="7596188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39996" name="Line 28"/>
          <p:cNvSpPr>
            <a:spLocks noChangeShapeType="1"/>
          </p:cNvSpPr>
          <p:nvPr/>
        </p:nvSpPr>
        <p:spPr bwMode="auto">
          <a:xfrm>
            <a:off x="6588125" y="4870450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 flipV="1">
            <a:off x="1692275" y="4508500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5651500" y="5734050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G=(V, E) </a:t>
            </a:r>
            <a:r>
              <a:rPr lang="de-DE" dirty="0" smtClean="0"/>
              <a:t>ein Graph</a:t>
            </a:r>
          </a:p>
          <a:p>
            <a:r>
              <a:rPr lang="de-DE" dirty="0" smtClean="0"/>
              <a:t>Iteration über Kanten (</a:t>
            </a:r>
            <a:r>
              <a:rPr lang="de-DE" dirty="0" err="1">
                <a:solidFill>
                  <a:srgbClr val="3C8C93"/>
                </a:solidFill>
              </a:rPr>
              <a:t>u</a:t>
            </a:r>
            <a:r>
              <a:rPr lang="de-DE"/>
              <a:t> </a:t>
            </a:r>
            <a:r>
              <a:rPr lang="de-DE" smtClean="0"/>
              <a:t>und </a:t>
            </a:r>
            <a:r>
              <a:rPr lang="de-DE">
                <a:solidFill>
                  <a:srgbClr val="3C8C93"/>
                </a:solidFill>
              </a:rPr>
              <a:t>v</a:t>
            </a:r>
            <a:r>
              <a:rPr lang="de-DE"/>
              <a:t> </a:t>
            </a:r>
            <a:r>
              <a:rPr lang="de-DE" smtClean="0"/>
              <a:t>nicht </a:t>
            </a:r>
            <a:r>
              <a:rPr lang="de-DE" dirty="0" err="1" smtClean="0"/>
              <a:t>instantiiert</a:t>
            </a:r>
            <a:r>
              <a:rPr lang="de-DE" dirty="0" smtClean="0"/>
              <a:t>): </a:t>
            </a:r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</a:p>
          <a:p>
            <a:r>
              <a:rPr lang="de-DE" dirty="0" smtClean="0"/>
              <a:t>Iteration über Knoten: </a:t>
            </a:r>
          </a:p>
          <a:p>
            <a:pPr lvl="1"/>
            <a:r>
              <a:rPr lang="de-DE" b="1" dirty="0" err="1"/>
              <a:t>foreach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V</a:t>
            </a:r>
            <a:r>
              <a:rPr lang="de-DE" dirty="0" smtClean="0"/>
              <a:t> </a:t>
            </a:r>
            <a:r>
              <a:rPr lang="de-DE" b="1" dirty="0"/>
              <a:t>do</a:t>
            </a:r>
            <a:endParaRPr lang="de-DE" b="1" dirty="0" smtClean="0"/>
          </a:p>
          <a:p>
            <a:pPr lvl="1"/>
            <a:r>
              <a:rPr lang="de-DE" b="1" dirty="0" err="1" smtClean="0"/>
              <a:t>foreach</a:t>
            </a:r>
            <a:r>
              <a:rPr lang="de-DE" dirty="0" smtClean="0"/>
              <a:t>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en-US" dirty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>
                <a:solidFill>
                  <a:schemeClr val="hlink"/>
                </a:solidFill>
              </a:rPr>
              <a:t> E</a:t>
            </a:r>
            <a:r>
              <a:rPr lang="de-DE" dirty="0"/>
              <a:t> </a:t>
            </a:r>
            <a:r>
              <a:rPr lang="de-DE" b="1" dirty="0" smtClean="0"/>
              <a:t>do</a:t>
            </a:r>
            <a:r>
              <a:rPr lang="de-DE" dirty="0" smtClean="0"/>
              <a:t>, wobei </a:t>
            </a:r>
          </a:p>
          <a:p>
            <a:pPr lvl="2"/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von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 smtClean="0"/>
              <a:t> ausgehenden Kanten</a:t>
            </a:r>
          </a:p>
          <a:p>
            <a:pPr lvl="2"/>
            <a:r>
              <a:rPr lang="de-DE" dirty="0" smtClean="0"/>
              <a:t>oder </a:t>
            </a:r>
            <a:r>
              <a:rPr lang="de-DE" dirty="0">
                <a:solidFill>
                  <a:srgbClr val="3C8C93"/>
                </a:solidFill>
              </a:rPr>
              <a:t>v</a:t>
            </a:r>
            <a:r>
              <a:rPr lang="de-DE" dirty="0"/>
              <a:t> </a:t>
            </a:r>
            <a:r>
              <a:rPr lang="de-DE" dirty="0" err="1" smtClean="0"/>
              <a:t>instantiiert</a:t>
            </a:r>
            <a:endParaRPr lang="de-DE" dirty="0" smtClean="0"/>
          </a:p>
          <a:p>
            <a:pPr lvl="3"/>
            <a:r>
              <a:rPr lang="de-DE" dirty="0" smtClean="0"/>
              <a:t>Finde alle bei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 eintreffenden Kanten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2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0F5E0-49EA-EE43-B80F-26DF31D547C4}" type="slidenum">
              <a:rPr lang="de-DE"/>
              <a:pPr/>
              <a:t>36</a:t>
            </a:fld>
            <a:endParaRPr lang="de-DE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Iteratoren</a:t>
            </a:r>
            <a:endParaRPr lang="de-DE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Zeitaufwand </a:t>
            </a:r>
            <a:r>
              <a:rPr lang="de-DE" dirty="0" smtClean="0">
                <a:solidFill>
                  <a:schemeClr val="accent2"/>
                </a:solidFill>
              </a:rPr>
              <a:t>(grob)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getIteratorOut</a:t>
            </a:r>
            <a:r>
              <a:rPr lang="de-DE" dirty="0" smtClean="0"/>
              <a:t>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>
                <a:solidFill>
                  <a:schemeClr val="hlink"/>
                </a:solidFill>
              </a:rPr>
              <a:t>O</a:t>
            </a:r>
            <a:r>
              <a:rPr lang="de-DE" dirty="0" smtClean="0">
                <a:solidFill>
                  <a:schemeClr val="hlink"/>
                </a:solidFill>
              </a:rPr>
              <a:t>(1)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getIteratorIn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v,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): </a:t>
            </a:r>
            <a:br>
              <a:rPr lang="de-DE" dirty="0"/>
            </a:br>
            <a:r>
              <a:rPr lang="de-DE" dirty="0" smtClean="0">
                <a:solidFill>
                  <a:schemeClr val="hlink"/>
                </a:solidFill>
              </a:rPr>
              <a:t>O(?) </a:t>
            </a:r>
            <a:r>
              <a:rPr lang="de-DE" dirty="0"/>
              <a:t>(</a:t>
            </a:r>
            <a:r>
              <a:rPr lang="de-DE" dirty="0" err="1"/>
              <a:t>worst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09252" name="Rectangle 4"/>
          <p:cNvSpPr>
            <a:spLocks noChangeArrowheads="1"/>
          </p:cNvSpPr>
          <p:nvPr/>
        </p:nvSpPr>
        <p:spPr bwMode="auto">
          <a:xfrm>
            <a:off x="57959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3" name="Oval 5"/>
          <p:cNvSpPr>
            <a:spLocks noChangeArrowheads="1"/>
          </p:cNvSpPr>
          <p:nvPr/>
        </p:nvSpPr>
        <p:spPr bwMode="auto">
          <a:xfrm>
            <a:off x="59404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54" name="Line 6"/>
          <p:cNvSpPr>
            <a:spLocks noChangeShapeType="1"/>
          </p:cNvSpPr>
          <p:nvPr/>
        </p:nvSpPr>
        <p:spPr bwMode="auto">
          <a:xfrm flipH="1">
            <a:off x="565150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5" name="Rectangle 7"/>
          <p:cNvSpPr>
            <a:spLocks noChangeArrowheads="1"/>
          </p:cNvSpPr>
          <p:nvPr/>
        </p:nvSpPr>
        <p:spPr bwMode="auto">
          <a:xfrm>
            <a:off x="5364163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1</a:t>
            </a:r>
          </a:p>
        </p:txBody>
      </p:sp>
      <p:sp>
        <p:nvSpPr>
          <p:cNvPr id="309256" name="Rectangle 8"/>
          <p:cNvSpPr>
            <a:spLocks noChangeArrowheads="1"/>
          </p:cNvSpPr>
          <p:nvPr/>
        </p:nvSpPr>
        <p:spPr bwMode="auto">
          <a:xfrm>
            <a:off x="5364163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2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653088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5508625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5292725" y="1556792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09260" name="Rectangle 12"/>
          <p:cNvSpPr>
            <a:spLocks noChangeArrowheads="1"/>
          </p:cNvSpPr>
          <p:nvPr/>
        </p:nvSpPr>
        <p:spPr bwMode="auto">
          <a:xfrm>
            <a:off x="62277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1" name="Oval 13"/>
          <p:cNvSpPr>
            <a:spLocks noChangeArrowheads="1"/>
          </p:cNvSpPr>
          <p:nvPr/>
        </p:nvSpPr>
        <p:spPr bwMode="auto">
          <a:xfrm>
            <a:off x="63722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 flipH="1">
            <a:off x="6300788" y="1772692"/>
            <a:ext cx="14287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3" name="Rectangle 15"/>
          <p:cNvSpPr>
            <a:spLocks noChangeArrowheads="1"/>
          </p:cNvSpPr>
          <p:nvPr/>
        </p:nvSpPr>
        <p:spPr bwMode="auto">
          <a:xfrm>
            <a:off x="6084888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3</a:t>
            </a:r>
          </a:p>
        </p:txBody>
      </p:sp>
      <p:sp>
        <p:nvSpPr>
          <p:cNvPr id="309264" name="Rectangle 16"/>
          <p:cNvSpPr>
            <a:spLocks noChangeArrowheads="1"/>
          </p:cNvSpPr>
          <p:nvPr/>
        </p:nvSpPr>
        <p:spPr bwMode="auto">
          <a:xfrm>
            <a:off x="6084888" y="299665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4</a:t>
            </a:r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>
            <a:off x="6373813" y="270773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V="1">
            <a:off x="6227763" y="2709317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67" name="Rectangle 19"/>
          <p:cNvSpPr>
            <a:spLocks noChangeArrowheads="1"/>
          </p:cNvSpPr>
          <p:nvPr/>
        </p:nvSpPr>
        <p:spPr bwMode="auto">
          <a:xfrm>
            <a:off x="6659563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8" name="Oval 20"/>
          <p:cNvSpPr>
            <a:spLocks noChangeArrowheads="1"/>
          </p:cNvSpPr>
          <p:nvPr/>
        </p:nvSpPr>
        <p:spPr bwMode="auto">
          <a:xfrm>
            <a:off x="6804025" y="1699667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69" name="Line 21"/>
          <p:cNvSpPr>
            <a:spLocks noChangeShapeType="1"/>
          </p:cNvSpPr>
          <p:nvPr/>
        </p:nvSpPr>
        <p:spPr bwMode="auto">
          <a:xfrm>
            <a:off x="6875463" y="1772692"/>
            <a:ext cx="144462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6804025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5</a:t>
            </a:r>
          </a:p>
        </p:txBody>
      </p:sp>
      <p:sp>
        <p:nvSpPr>
          <p:cNvPr id="309271" name="Rectangle 23"/>
          <p:cNvSpPr>
            <a:spLocks noChangeArrowheads="1"/>
          </p:cNvSpPr>
          <p:nvPr/>
        </p:nvSpPr>
        <p:spPr bwMode="auto">
          <a:xfrm flipH="1">
            <a:off x="7092950" y="1556792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 flipH="1">
            <a:off x="7237413" y="1699667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73" name="Line 25"/>
          <p:cNvSpPr>
            <a:spLocks noChangeShapeType="1"/>
          </p:cNvSpPr>
          <p:nvPr/>
        </p:nvSpPr>
        <p:spPr bwMode="auto">
          <a:xfrm>
            <a:off x="7308850" y="1772692"/>
            <a:ext cx="360363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7524750" y="2275930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  <a:r>
              <a:rPr lang="de-DE" baseline="-25000"/>
              <a:t>6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4716463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1,2</a:t>
            </a:r>
          </a:p>
        </p:txBody>
      </p:sp>
      <p:sp>
        <p:nvSpPr>
          <p:cNvPr id="309276" name="Rectangle 28"/>
          <p:cNvSpPr>
            <a:spLocks noChangeArrowheads="1"/>
          </p:cNvSpPr>
          <p:nvPr/>
        </p:nvSpPr>
        <p:spPr bwMode="auto">
          <a:xfrm>
            <a:off x="53657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1,3</a:t>
            </a:r>
          </a:p>
        </p:txBody>
      </p:sp>
      <p:sp>
        <p:nvSpPr>
          <p:cNvPr id="309277" name="Rectangle 29"/>
          <p:cNvSpPr>
            <a:spLocks noChangeArrowheads="1"/>
          </p:cNvSpPr>
          <p:nvPr/>
        </p:nvSpPr>
        <p:spPr bwMode="auto">
          <a:xfrm>
            <a:off x="60134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2,3</a:t>
            </a:r>
          </a:p>
        </p:txBody>
      </p:sp>
      <p:sp>
        <p:nvSpPr>
          <p:cNvPr id="309278" name="Rectangle 30"/>
          <p:cNvSpPr>
            <a:spLocks noChangeArrowheads="1"/>
          </p:cNvSpPr>
          <p:nvPr/>
        </p:nvSpPr>
        <p:spPr bwMode="auto">
          <a:xfrm>
            <a:off x="66611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2,4</a:t>
            </a:r>
          </a:p>
        </p:txBody>
      </p:sp>
      <p:sp>
        <p:nvSpPr>
          <p:cNvPr id="309279" name="Rectangle 31"/>
          <p:cNvSpPr>
            <a:spLocks noChangeArrowheads="1"/>
          </p:cNvSpPr>
          <p:nvPr/>
        </p:nvSpPr>
        <p:spPr bwMode="auto">
          <a:xfrm>
            <a:off x="73088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3,4</a:t>
            </a:r>
          </a:p>
        </p:txBody>
      </p:sp>
      <p:sp>
        <p:nvSpPr>
          <p:cNvPr id="309280" name="Rectangle 32"/>
          <p:cNvSpPr>
            <a:spLocks noChangeArrowheads="1"/>
          </p:cNvSpPr>
          <p:nvPr/>
        </p:nvSpPr>
        <p:spPr bwMode="auto">
          <a:xfrm>
            <a:off x="7956550" y="37904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4,1</a:t>
            </a:r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 flipH="1">
            <a:off x="44291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2" name="Rectangle 34"/>
          <p:cNvSpPr>
            <a:spLocks noChangeArrowheads="1"/>
          </p:cNvSpPr>
          <p:nvPr/>
        </p:nvSpPr>
        <p:spPr bwMode="auto">
          <a:xfrm flipH="1">
            <a:off x="48609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3" name="Oval 35"/>
          <p:cNvSpPr>
            <a:spLocks noChangeArrowheads="1"/>
          </p:cNvSpPr>
          <p:nvPr/>
        </p:nvSpPr>
        <p:spPr bwMode="auto">
          <a:xfrm flipH="1">
            <a:off x="50053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4" name="Rectangle 36"/>
          <p:cNvSpPr>
            <a:spLocks noChangeArrowheads="1"/>
          </p:cNvSpPr>
          <p:nvPr/>
        </p:nvSpPr>
        <p:spPr bwMode="auto">
          <a:xfrm flipH="1">
            <a:off x="52927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5" name="Oval 37"/>
          <p:cNvSpPr>
            <a:spLocks noChangeArrowheads="1"/>
          </p:cNvSpPr>
          <p:nvPr/>
        </p:nvSpPr>
        <p:spPr bwMode="auto">
          <a:xfrm flipH="1">
            <a:off x="54371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6" name="Rectangle 38"/>
          <p:cNvSpPr>
            <a:spLocks noChangeArrowheads="1"/>
          </p:cNvSpPr>
          <p:nvPr/>
        </p:nvSpPr>
        <p:spPr bwMode="auto">
          <a:xfrm flipH="1">
            <a:off x="57245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7" name="Rectangle 39"/>
          <p:cNvSpPr>
            <a:spLocks noChangeArrowheads="1"/>
          </p:cNvSpPr>
          <p:nvPr/>
        </p:nvSpPr>
        <p:spPr bwMode="auto">
          <a:xfrm flipH="1">
            <a:off x="6156325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8" name="Oval 40"/>
          <p:cNvSpPr>
            <a:spLocks noChangeArrowheads="1"/>
          </p:cNvSpPr>
          <p:nvPr/>
        </p:nvSpPr>
        <p:spPr bwMode="auto">
          <a:xfrm flipH="1">
            <a:off x="6300788" y="501278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89" name="Rectangle 41"/>
          <p:cNvSpPr>
            <a:spLocks noChangeArrowheads="1"/>
          </p:cNvSpPr>
          <p:nvPr/>
        </p:nvSpPr>
        <p:spPr bwMode="auto">
          <a:xfrm flipH="1">
            <a:off x="65897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0" name="Oval 42"/>
          <p:cNvSpPr>
            <a:spLocks noChangeArrowheads="1"/>
          </p:cNvSpPr>
          <p:nvPr/>
        </p:nvSpPr>
        <p:spPr bwMode="auto">
          <a:xfrm flipH="1">
            <a:off x="67341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1" name="Rectangle 43"/>
          <p:cNvSpPr>
            <a:spLocks noChangeArrowheads="1"/>
          </p:cNvSpPr>
          <p:nvPr/>
        </p:nvSpPr>
        <p:spPr bwMode="auto">
          <a:xfrm flipH="1">
            <a:off x="70215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2" name="Oval 44"/>
          <p:cNvSpPr>
            <a:spLocks noChangeArrowheads="1"/>
          </p:cNvSpPr>
          <p:nvPr/>
        </p:nvSpPr>
        <p:spPr bwMode="auto">
          <a:xfrm flipH="1">
            <a:off x="71659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3" name="Rectangle 45"/>
          <p:cNvSpPr>
            <a:spLocks noChangeArrowheads="1"/>
          </p:cNvSpPr>
          <p:nvPr/>
        </p:nvSpPr>
        <p:spPr bwMode="auto">
          <a:xfrm flipH="1">
            <a:off x="74533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4" name="Rectangle 46"/>
          <p:cNvSpPr>
            <a:spLocks noChangeArrowheads="1"/>
          </p:cNvSpPr>
          <p:nvPr/>
        </p:nvSpPr>
        <p:spPr bwMode="auto">
          <a:xfrm flipH="1">
            <a:off x="78851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5" name="Rectangle 47"/>
          <p:cNvSpPr>
            <a:spLocks noChangeArrowheads="1"/>
          </p:cNvSpPr>
          <p:nvPr/>
        </p:nvSpPr>
        <p:spPr bwMode="auto">
          <a:xfrm flipH="1">
            <a:off x="8316913" y="4869905"/>
            <a:ext cx="4318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6" name="Oval 48"/>
          <p:cNvSpPr>
            <a:spLocks noChangeArrowheads="1"/>
          </p:cNvSpPr>
          <p:nvPr/>
        </p:nvSpPr>
        <p:spPr bwMode="auto">
          <a:xfrm flipH="1">
            <a:off x="8461375" y="5012780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9297" name="Line 49"/>
          <p:cNvSpPr>
            <a:spLocks noChangeShapeType="1"/>
          </p:cNvSpPr>
          <p:nvPr/>
        </p:nvSpPr>
        <p:spPr bwMode="auto">
          <a:xfrm>
            <a:off x="4933950" y="4222205"/>
            <a:ext cx="14398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8" name="Line 50"/>
          <p:cNvSpPr>
            <a:spLocks noChangeShapeType="1"/>
          </p:cNvSpPr>
          <p:nvPr/>
        </p:nvSpPr>
        <p:spPr bwMode="auto">
          <a:xfrm flipH="1">
            <a:off x="5076825" y="422220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299" name="Line 51"/>
          <p:cNvSpPr>
            <a:spLocks noChangeShapeType="1"/>
          </p:cNvSpPr>
          <p:nvPr/>
        </p:nvSpPr>
        <p:spPr bwMode="auto">
          <a:xfrm>
            <a:off x="6229350" y="4222205"/>
            <a:ext cx="10795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0" name="Line 52"/>
          <p:cNvSpPr>
            <a:spLocks noChangeShapeType="1"/>
          </p:cNvSpPr>
          <p:nvPr/>
        </p:nvSpPr>
        <p:spPr bwMode="auto">
          <a:xfrm flipH="1">
            <a:off x="6805613" y="4222205"/>
            <a:ext cx="714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1" name="Line 53"/>
          <p:cNvSpPr>
            <a:spLocks noChangeShapeType="1"/>
          </p:cNvSpPr>
          <p:nvPr/>
        </p:nvSpPr>
        <p:spPr bwMode="auto">
          <a:xfrm flipH="1">
            <a:off x="5508625" y="4222205"/>
            <a:ext cx="20161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2" name="Line 54"/>
          <p:cNvSpPr>
            <a:spLocks noChangeShapeType="1"/>
          </p:cNvSpPr>
          <p:nvPr/>
        </p:nvSpPr>
        <p:spPr bwMode="auto">
          <a:xfrm>
            <a:off x="8174038" y="4222205"/>
            <a:ext cx="3587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3" name="Line 55"/>
          <p:cNvSpPr>
            <a:spLocks noChangeShapeType="1"/>
          </p:cNvSpPr>
          <p:nvPr/>
        </p:nvSpPr>
        <p:spPr bwMode="auto">
          <a:xfrm flipV="1">
            <a:off x="5076825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4" name="Line 56"/>
          <p:cNvSpPr>
            <a:spLocks noChangeShapeType="1"/>
          </p:cNvSpPr>
          <p:nvPr/>
        </p:nvSpPr>
        <p:spPr bwMode="auto">
          <a:xfrm flipV="1">
            <a:off x="5508625" y="2709317"/>
            <a:ext cx="1512888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5" name="Line 57"/>
          <p:cNvSpPr>
            <a:spLocks noChangeShapeType="1"/>
          </p:cNvSpPr>
          <p:nvPr/>
        </p:nvSpPr>
        <p:spPr bwMode="auto">
          <a:xfrm flipH="1" flipV="1">
            <a:off x="5797550" y="2709317"/>
            <a:ext cx="5762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6" name="Line 58"/>
          <p:cNvSpPr>
            <a:spLocks noChangeShapeType="1"/>
          </p:cNvSpPr>
          <p:nvPr/>
        </p:nvSpPr>
        <p:spPr bwMode="auto">
          <a:xfrm flipH="1" flipV="1">
            <a:off x="6300788" y="3430042"/>
            <a:ext cx="504825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7" name="Line 59"/>
          <p:cNvSpPr>
            <a:spLocks noChangeShapeType="1"/>
          </p:cNvSpPr>
          <p:nvPr/>
        </p:nvSpPr>
        <p:spPr bwMode="auto">
          <a:xfrm flipH="1" flipV="1">
            <a:off x="6516688" y="2709317"/>
            <a:ext cx="720725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308" name="Line 60"/>
          <p:cNvSpPr>
            <a:spLocks noChangeShapeType="1"/>
          </p:cNvSpPr>
          <p:nvPr/>
        </p:nvSpPr>
        <p:spPr bwMode="auto">
          <a:xfrm flipH="1" flipV="1">
            <a:off x="7740650" y="2709317"/>
            <a:ext cx="792163" cy="2376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3F6E4-C8FF-AC49-8EF6-082450278B3B}" type="slidenum">
              <a:rPr lang="de-DE"/>
              <a:pPr/>
              <a:t>37</a:t>
            </a:fld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Breitensuche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400" dirty="0" err="1"/>
              <a:t>Procedure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accent2"/>
                </a:solidFill>
              </a:rPr>
              <a:t>BFS</a:t>
            </a:r>
            <a:r>
              <a:rPr lang="de-DE" sz="2400" dirty="0"/>
              <a:t>(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: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/>
              <a:t>)</a:t>
            </a:r>
            <a:br>
              <a:rPr lang="de-DE" sz="2400" dirty="0"/>
            </a:br>
            <a:r>
              <a:rPr lang="de-DE" sz="2400" dirty="0">
                <a:solidFill>
                  <a:schemeClr val="hlink"/>
                </a:solidFill>
              </a:rPr>
              <a:t>d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>
                <a:solidFill>
                  <a:schemeClr val="hlink"/>
                </a:solidFill>
              </a:rPr>
              <a:t>IN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de-DE" sz="2400" dirty="0">
                <a:solidFill>
                  <a:schemeClr val="hlink"/>
                </a:solidFill>
              </a:rPr>
              <a:t>…</a:t>
            </a:r>
            <a:r>
              <a:rPr lang="de-DE" sz="2400" dirty="0" smtClean="0">
                <a:solidFill>
                  <a:schemeClr val="hlink"/>
                </a:solidFill>
              </a:rPr>
              <a:t>,</a:t>
            </a:r>
            <a:r>
              <a:rPr lang="en-US" sz="2400" dirty="0">
                <a:solidFill>
                  <a:schemeClr val="hlink"/>
                </a:solidFill>
                <a:latin typeface="cmsy10" charset="0"/>
              </a:rPr>
              <a:t> ⊥</a:t>
            </a:r>
            <a:r>
              <a:rPr lang="de-DE" sz="2400" dirty="0" smtClean="0">
                <a:solidFill>
                  <a:schemeClr val="hlink"/>
                </a:solidFill>
              </a:rPr>
              <a:t>&gt;</a:t>
            </a:r>
            <a:r>
              <a:rPr lang="de-DE" sz="2400" dirty="0">
                <a:solidFill>
                  <a:schemeClr val="hlink"/>
                </a:solidFill>
              </a:rPr>
              <a:t>:</a:t>
            </a:r>
            <a:r>
              <a:rPr lang="de-DE" sz="2400" dirty="0"/>
              <a:t> Array </a:t>
            </a:r>
            <a:r>
              <a:rPr lang="de-DE" sz="2400" dirty="0">
                <a:solidFill>
                  <a:schemeClr val="hlink"/>
                </a:solidFill>
              </a:rPr>
              <a:t>[1..n]</a:t>
            </a:r>
            <a:r>
              <a:rPr lang="de-DE" sz="2400" dirty="0"/>
              <a:t> of </a:t>
            </a:r>
            <a:r>
              <a:rPr lang="de-DE" sz="2400" dirty="0" err="1">
                <a:solidFill>
                  <a:schemeClr val="hlink"/>
                </a:solidFill>
              </a:rPr>
              <a:t>Node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d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accent2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(s)]:=0            </a:t>
            </a:r>
            <a:r>
              <a:rPr lang="de-DE" sz="2400" dirty="0" smtClean="0">
                <a:solidFill>
                  <a:schemeClr val="hlink"/>
                </a:solidFill>
              </a:rPr>
              <a:t>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s hat Distanz 0 zu sich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>
                <a:solidFill>
                  <a:schemeClr val="hlink"/>
                </a:solidFill>
              </a:rPr>
              <a:t>parent</a:t>
            </a:r>
            <a:r>
              <a:rPr lang="de-DE" sz="2400" dirty="0">
                <a:solidFill>
                  <a:schemeClr val="hlink"/>
                </a:solidFill>
              </a:rPr>
              <a:t>[Key(s)]:=s    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s ist sein eigener Vater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:=&lt;s&gt;: </a:t>
            </a:r>
            <a:r>
              <a:rPr lang="de-DE" sz="2400" dirty="0" smtClean="0">
                <a:solidFill>
                  <a:schemeClr val="hlink"/>
                </a:solidFill>
              </a:rPr>
              <a:t>Queue      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 err="1">
                <a:solidFill>
                  <a:srgbClr val="FF0000"/>
                </a:solidFill>
              </a:rPr>
              <a:t>q:Queue</a:t>
            </a:r>
            <a:r>
              <a:rPr lang="de-DE" sz="2400" dirty="0">
                <a:solidFill>
                  <a:srgbClr val="FF0000"/>
                </a:solidFill>
              </a:rPr>
              <a:t> zu besuchender Knoten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err="1"/>
              <a:t>while</a:t>
            </a:r>
            <a:r>
              <a:rPr lang="de-DE" sz="2400" dirty="0"/>
              <a:t>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 </a:t>
            </a:r>
            <a:r>
              <a:rPr lang="de-DE" sz="2400" dirty="0" smtClean="0">
                <a:solidFill>
                  <a:schemeClr val="hlink"/>
                </a:solidFill>
              </a:rPr>
              <a:t>≠ </a:t>
            </a:r>
            <a:r>
              <a:rPr lang="de-DE" sz="2400" dirty="0">
                <a:solidFill>
                  <a:schemeClr val="hlink"/>
                </a:solidFill>
              </a:rPr>
              <a:t>&lt;&gt;</a:t>
            </a:r>
            <a:r>
              <a:rPr lang="de-DE" sz="2400" dirty="0"/>
              <a:t> do       </a:t>
            </a:r>
            <a:r>
              <a:rPr lang="de-DE" sz="2400" dirty="0">
                <a:solidFill>
                  <a:srgbClr val="FF0000"/>
                </a:solidFill>
              </a:rPr>
              <a:t>// solange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nicht leer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:= </a:t>
            </a:r>
            <a:r>
              <a:rPr lang="de-DE" sz="2400" dirty="0" err="1" smtClean="0">
                <a:solidFill>
                  <a:schemeClr val="accent2"/>
                </a:solidFill>
              </a:rPr>
              <a:t>dequeue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q</a:t>
            </a:r>
            <a:r>
              <a:rPr lang="de-DE" sz="2400" dirty="0" smtClean="0">
                <a:solidFill>
                  <a:schemeClr val="hlink"/>
                </a:solidFill>
              </a:rPr>
              <a:t>)    </a:t>
            </a:r>
            <a:r>
              <a:rPr lang="de-DE" sz="2400" dirty="0" smtClean="0">
                <a:solidFill>
                  <a:srgbClr val="FF0000"/>
                </a:solidFill>
              </a:rPr>
              <a:t>// </a:t>
            </a:r>
            <a:r>
              <a:rPr lang="de-DE" sz="2400" dirty="0">
                <a:solidFill>
                  <a:srgbClr val="FF0000"/>
                </a:solidFill>
              </a:rPr>
              <a:t>nimm Knoten nach FIFO-Regel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/>
              <a:t>    </a:t>
            </a:r>
            <a:r>
              <a:rPr lang="de-DE" sz="2400" dirty="0" err="1"/>
              <a:t>foreach</a:t>
            </a:r>
            <a:r>
              <a:rPr lang="de-DE" sz="2400" dirty="0"/>
              <a:t> 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u,v</a:t>
            </a:r>
            <a:r>
              <a:rPr lang="de-DE" sz="2400" dirty="0" smtClean="0">
                <a:solidFill>
                  <a:schemeClr val="hlink"/>
                </a:solidFill>
              </a:rPr>
              <a:t>)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>
                <a:solidFill>
                  <a:schemeClr val="hlink"/>
                </a:solidFill>
              </a:rPr>
              <a:t>E</a:t>
            </a:r>
            <a:r>
              <a:rPr lang="de-DE" sz="2400" dirty="0"/>
              <a:t> do</a:t>
            </a:r>
            <a:br>
              <a:rPr lang="de-DE" sz="2400" dirty="0"/>
            </a:br>
            <a:r>
              <a:rPr lang="de-DE" sz="2400" dirty="0"/>
              <a:t>       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 smtClean="0">
                <a:solidFill>
                  <a:schemeClr val="hlink"/>
                </a:solidFill>
              </a:rPr>
              <a:t>parent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))</a:t>
            </a:r>
            <a:r>
              <a:rPr lang="de-DE" sz="2400" dirty="0" smtClean="0">
                <a:solidFill>
                  <a:schemeClr val="hlink"/>
                </a:solidFill>
              </a:rPr>
              <a:t>=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⊥</a:t>
            </a:r>
            <a:r>
              <a:rPr lang="de-DE" sz="2400" dirty="0" smtClean="0"/>
              <a:t> </a:t>
            </a:r>
            <a:r>
              <a:rPr lang="de-DE" sz="2400" dirty="0" err="1"/>
              <a:t>then</a:t>
            </a:r>
            <a:r>
              <a:rPr lang="de-DE" sz="2400" dirty="0"/>
              <a:t>  </a:t>
            </a:r>
            <a:r>
              <a:rPr lang="de-DE" sz="2400" dirty="0">
                <a:solidFill>
                  <a:srgbClr val="FF0000"/>
                </a:solidFill>
              </a:rPr>
              <a:t>// v schon besucht?</a:t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            </a:t>
            </a:r>
            <a:r>
              <a:rPr lang="de-DE" sz="2400" dirty="0" err="1" smtClean="0">
                <a:solidFill>
                  <a:schemeClr val="accent2"/>
                </a:solidFill>
              </a:rPr>
              <a:t>enqueue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, </a:t>
            </a:r>
            <a:r>
              <a:rPr lang="de-DE" sz="2400" dirty="0" err="1">
                <a:solidFill>
                  <a:schemeClr val="hlink"/>
                </a:solidFill>
              </a:rPr>
              <a:t>q</a:t>
            </a:r>
            <a:r>
              <a:rPr lang="de-DE" sz="2400" dirty="0">
                <a:solidFill>
                  <a:schemeClr val="hlink"/>
                </a:solidFill>
              </a:rPr>
              <a:t>)  </a:t>
            </a:r>
            <a:r>
              <a:rPr lang="de-DE" sz="2400" dirty="0">
                <a:solidFill>
                  <a:srgbClr val="FF0000"/>
                </a:solidFill>
              </a:rPr>
              <a:t>// nein, dann in </a:t>
            </a:r>
            <a:r>
              <a:rPr lang="de-DE" sz="2400" dirty="0" err="1">
                <a:solidFill>
                  <a:srgbClr val="FF0000"/>
                </a:solidFill>
              </a:rPr>
              <a:t>q</a:t>
            </a:r>
            <a:r>
              <a:rPr lang="de-DE" sz="2400" dirty="0">
                <a:solidFill>
                  <a:srgbClr val="FF0000"/>
                </a:solidFill>
              </a:rPr>
              <a:t> hinten einfügen</a:t>
            </a:r>
            <a:r>
              <a:rPr lang="de-DE" sz="2400" dirty="0">
                <a:solidFill>
                  <a:schemeClr val="hlink"/>
                </a:solidFill>
              </a:rPr>
              <a:t/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d[Key(v)]:=</a:t>
            </a:r>
            <a:r>
              <a:rPr lang="de-DE" sz="2400" dirty="0" smtClean="0">
                <a:solidFill>
                  <a:schemeClr val="hlink"/>
                </a:solidFill>
              </a:rPr>
              <a:t>d[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</a:t>
            </a:r>
            <a:r>
              <a:rPr lang="de-DE" sz="2400" dirty="0" err="1" smtClean="0">
                <a:solidFill>
                  <a:schemeClr val="hlink"/>
                </a:solidFill>
              </a:rPr>
              <a:t>u</a:t>
            </a:r>
            <a:r>
              <a:rPr lang="de-DE" sz="2400" dirty="0">
                <a:solidFill>
                  <a:schemeClr val="hlink"/>
                </a:solidFill>
              </a:rPr>
              <a:t>)]+1</a:t>
            </a:r>
            <a:br>
              <a:rPr lang="de-DE" sz="2400" dirty="0">
                <a:solidFill>
                  <a:schemeClr val="hlink"/>
                </a:solidFill>
              </a:rPr>
            </a:br>
            <a:r>
              <a:rPr lang="de-DE" sz="2400" dirty="0">
                <a:solidFill>
                  <a:schemeClr val="hlink"/>
                </a:solidFill>
              </a:rPr>
              <a:t>            </a:t>
            </a:r>
            <a:r>
              <a:rPr lang="de-DE" sz="2400" dirty="0" err="1" smtClean="0">
                <a:solidFill>
                  <a:schemeClr val="hlink"/>
                </a:solidFill>
              </a:rPr>
              <a:t>parent</a:t>
            </a:r>
            <a:r>
              <a:rPr lang="de-DE" sz="2400" dirty="0" smtClean="0">
                <a:solidFill>
                  <a:schemeClr val="hlink"/>
                </a:solidFill>
              </a:rPr>
              <a:t>[</a:t>
            </a:r>
            <a:r>
              <a:rPr lang="de-DE" sz="2400" dirty="0" err="1" smtClean="0">
                <a:solidFill>
                  <a:schemeClr val="hlink"/>
                </a:solidFill>
              </a:rPr>
              <a:t>key</a:t>
            </a:r>
            <a:r>
              <a:rPr lang="de-DE" sz="2400" dirty="0" smtClean="0">
                <a:solidFill>
                  <a:schemeClr val="hlink"/>
                </a:solidFill>
              </a:rPr>
              <a:t>(v</a:t>
            </a:r>
            <a:r>
              <a:rPr lang="de-DE" sz="2400" dirty="0">
                <a:solidFill>
                  <a:schemeClr val="hlink"/>
                </a:solidFill>
              </a:rPr>
              <a:t>)]:=</a:t>
            </a:r>
            <a:r>
              <a:rPr lang="de-DE" sz="2400" dirty="0" err="1">
                <a:solidFill>
                  <a:schemeClr val="hlink"/>
                </a:solidFill>
              </a:rPr>
              <a:t>u</a:t>
            </a:r>
            <a:endParaRPr lang="de-DE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CAC2-6E0A-094C-8F36-C408AE51561C}" type="slidenum">
              <a:rPr lang="de-DE"/>
              <a:pPr/>
              <a:t>38</a:t>
            </a:fld>
            <a:endParaRPr lang="de-DE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BFS(b)</a:t>
            </a:r>
          </a:p>
        </p:txBody>
      </p:sp>
      <p:sp>
        <p:nvSpPr>
          <p:cNvPr id="342019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2021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2024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6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7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28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2029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1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2032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5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2037" name="AutoShape 21"/>
          <p:cNvCxnSpPr>
            <a:cxnSpLocks noChangeShapeType="1"/>
            <a:stCxn id="342022" idx="0"/>
            <a:endCxn id="342031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2038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2040" name="Oval 24"/>
          <p:cNvSpPr>
            <a:spLocks noChangeArrowheads="1"/>
          </p:cNvSpPr>
          <p:nvPr/>
        </p:nvSpPr>
        <p:spPr bwMode="auto">
          <a:xfrm>
            <a:off x="755650" y="5876925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2041" name="Text Box 25"/>
          <p:cNvSpPr txBox="1">
            <a:spLocks noChangeArrowheads="1"/>
          </p:cNvSpPr>
          <p:nvPr/>
        </p:nvSpPr>
        <p:spPr bwMode="auto">
          <a:xfrm>
            <a:off x="1258888" y="5876925"/>
            <a:ext cx="2827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noch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2" name="Oval 26"/>
          <p:cNvSpPr>
            <a:spLocks noChangeArrowheads="1"/>
          </p:cNvSpPr>
          <p:nvPr/>
        </p:nvSpPr>
        <p:spPr bwMode="auto">
          <a:xfrm>
            <a:off x="4356100" y="5876925"/>
            <a:ext cx="503238" cy="5032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4859338" y="5876925"/>
            <a:ext cx="358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: besucht, nicht mehr in </a:t>
            </a:r>
            <a:r>
              <a:rPr lang="de-DE" sz="2400">
                <a:solidFill>
                  <a:schemeClr val="hlink"/>
                </a:solidFill>
              </a:rPr>
              <a:t>q</a:t>
            </a:r>
          </a:p>
        </p:txBody>
      </p:sp>
      <p:sp>
        <p:nvSpPr>
          <p:cNvPr id="342044" name="Text Box 28"/>
          <p:cNvSpPr txBox="1">
            <a:spLocks noChangeArrowheads="1"/>
          </p:cNvSpPr>
          <p:nvPr/>
        </p:nvSpPr>
        <p:spPr bwMode="auto">
          <a:xfrm>
            <a:off x="4643438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(0,b)</a:t>
            </a:r>
          </a:p>
        </p:txBody>
      </p:sp>
      <p:sp>
        <p:nvSpPr>
          <p:cNvPr id="342045" name="Text Box 29"/>
          <p:cNvSpPr txBox="1">
            <a:spLocks noChangeArrowheads="1"/>
          </p:cNvSpPr>
          <p:nvPr/>
        </p:nvSpPr>
        <p:spPr bwMode="auto">
          <a:xfrm>
            <a:off x="2916238" y="465296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(1,b)</a:t>
            </a:r>
          </a:p>
        </p:txBody>
      </p:sp>
      <p:sp>
        <p:nvSpPr>
          <p:cNvPr id="342046" name="Text Box 30"/>
          <p:cNvSpPr txBox="1">
            <a:spLocks noChangeArrowheads="1"/>
          </p:cNvSpPr>
          <p:nvPr/>
        </p:nvSpPr>
        <p:spPr bwMode="auto">
          <a:xfrm>
            <a:off x="1042988" y="494188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7" name="Text Box 31"/>
          <p:cNvSpPr txBox="1">
            <a:spLocks noChangeArrowheads="1"/>
          </p:cNvSpPr>
          <p:nvPr/>
        </p:nvSpPr>
        <p:spPr bwMode="auto">
          <a:xfrm>
            <a:off x="1042988" y="21336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8" name="Text Box 32"/>
          <p:cNvSpPr txBox="1">
            <a:spLocks noChangeArrowheads="1"/>
          </p:cNvSpPr>
          <p:nvPr/>
        </p:nvSpPr>
        <p:spPr bwMode="auto">
          <a:xfrm>
            <a:off x="3276600" y="24209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49" name="Text Box 33"/>
          <p:cNvSpPr txBox="1">
            <a:spLocks noChangeArrowheads="1"/>
          </p:cNvSpPr>
          <p:nvPr/>
        </p:nvSpPr>
        <p:spPr bwMode="auto">
          <a:xfrm>
            <a:off x="4211638" y="4005263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(2,c)</a:t>
            </a:r>
          </a:p>
        </p:txBody>
      </p:sp>
      <p:sp>
        <p:nvSpPr>
          <p:cNvPr id="342050" name="Text Box 34"/>
          <p:cNvSpPr txBox="1">
            <a:spLocks noChangeArrowheads="1"/>
          </p:cNvSpPr>
          <p:nvPr/>
        </p:nvSpPr>
        <p:spPr bwMode="auto">
          <a:xfrm>
            <a:off x="5508625" y="3284538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(3,f)</a:t>
            </a:r>
          </a:p>
        </p:txBody>
      </p:sp>
      <p:sp>
        <p:nvSpPr>
          <p:cNvPr id="342051" name="Text Box 35"/>
          <p:cNvSpPr txBox="1">
            <a:spLocks noChangeArrowheads="1"/>
          </p:cNvSpPr>
          <p:nvPr/>
        </p:nvSpPr>
        <p:spPr bwMode="auto">
          <a:xfrm>
            <a:off x="4500563" y="27813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2" name="Text Box 36"/>
          <p:cNvSpPr txBox="1">
            <a:spLocks noChangeArrowheads="1"/>
          </p:cNvSpPr>
          <p:nvPr/>
        </p:nvSpPr>
        <p:spPr bwMode="auto">
          <a:xfrm>
            <a:off x="6732588" y="263683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(4,g)</a:t>
            </a:r>
          </a:p>
        </p:txBody>
      </p:sp>
      <p:sp>
        <p:nvSpPr>
          <p:cNvPr id="342053" name="Text Box 37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</p:spTree>
    <p:extLst>
      <p:ext uri="{BB962C8B-B14F-4D97-AF65-F5344CB8AC3E}">
        <p14:creationId xmlns:p14="http://schemas.microsoft.com/office/powerpoint/2010/main" val="2366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44" grpId="0"/>
      <p:bldP spid="342045" grpId="0"/>
      <p:bldP spid="342046" grpId="0"/>
      <p:bldP spid="342047" grpId="0"/>
      <p:bldP spid="342048" grpId="0"/>
      <p:bldP spid="342049" grpId="0"/>
      <p:bldP spid="342050" grpId="0"/>
      <p:bldP spid="342051" grpId="0"/>
      <p:bldP spid="34205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4579A-E13C-3C49-901C-8E7A1E81FAB3}" type="slidenum">
              <a:rPr lang="de-DE"/>
              <a:pPr/>
              <a:t>39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BFS(a)</a:t>
            </a:r>
          </a:p>
        </p:txBody>
      </p:sp>
      <p:sp>
        <p:nvSpPr>
          <p:cNvPr id="343043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43044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43045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43047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43056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43061" name="AutoShape 21"/>
          <p:cNvCxnSpPr>
            <a:cxnSpLocks noChangeShapeType="1"/>
            <a:stCxn id="343046" idx="0"/>
            <a:endCxn id="343055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339975" y="49418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(0,a)</a:t>
            </a: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5364163" y="4221163"/>
            <a:ext cx="3062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(d[v],parent[v])-</a:t>
            </a:r>
            <a:r>
              <a:rPr lang="de-DE" sz="2400"/>
              <a:t>Werte</a:t>
            </a: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900113" y="5805488"/>
            <a:ext cx="535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Von </a:t>
            </a:r>
            <a:r>
              <a:rPr lang="de-DE" sz="2400">
                <a:solidFill>
                  <a:schemeClr val="hlink"/>
                </a:solidFill>
              </a:rPr>
              <a:t>a</a:t>
            </a:r>
            <a:r>
              <a:rPr lang="de-DE" sz="2400"/>
              <a:t> kein anderer Knoten erreichbar.</a:t>
            </a:r>
          </a:p>
        </p:txBody>
      </p:sp>
    </p:spTree>
    <p:extLst>
      <p:ext uri="{BB962C8B-B14F-4D97-AF65-F5344CB8AC3E}">
        <p14:creationId xmlns:p14="http://schemas.microsoft.com/office/powerpoint/2010/main" val="221352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64" grpId="0"/>
      <p:bldP spid="343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947C-EB9F-694B-8B3C-0FB1998A8715}" type="slidenum">
              <a:rPr lang="de-DE"/>
              <a:pPr/>
              <a:t>4</a:t>
            </a:fld>
            <a:endParaRPr lang="de-DE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dirty="0" err="1">
                <a:solidFill>
                  <a:schemeClr val="accent2"/>
                </a:solidFill>
              </a:rPr>
              <a:t>Ungerichteter</a:t>
            </a:r>
            <a:r>
              <a:rPr lang="de-DE" sz="2800" dirty="0">
                <a:solidFill>
                  <a:schemeClr val="accent2"/>
                </a:solidFill>
              </a:rPr>
              <a:t> Graph:</a:t>
            </a:r>
            <a:r>
              <a:rPr lang="de-DE" sz="2800" dirty="0"/>
              <a:t> Kante repräsentiert durch </a:t>
            </a:r>
            <a:r>
              <a:rPr lang="de-DE" sz="2800" dirty="0" smtClean="0"/>
              <a:t>Menge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}</a:t>
            </a:r>
            <a:r>
              <a:rPr lang="de-DE" sz="2800" dirty="0" smtClean="0"/>
              <a:t> mit </a:t>
            </a:r>
            <a:r>
              <a:rPr lang="de-DE" sz="2800" dirty="0" smtClean="0">
                <a:solidFill>
                  <a:schemeClr val="hlink"/>
                </a:solidFill>
              </a:rPr>
              <a:t>v, </a:t>
            </a:r>
            <a:r>
              <a:rPr lang="de-DE" sz="2800" dirty="0" err="1" smtClean="0">
                <a:solidFill>
                  <a:schemeClr val="hlink"/>
                </a:solidFill>
              </a:rPr>
              <a:t>w</a:t>
            </a:r>
            <a:r>
              <a:rPr lang="de-DE" sz="2800" dirty="0" err="1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err="1" smtClean="0">
                <a:solidFill>
                  <a:schemeClr val="hlink"/>
                </a:solidFill>
              </a:rPr>
              <a:t>V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Gerichteter Graph:</a:t>
            </a:r>
            <a:r>
              <a:rPr lang="de-DE" sz="2800" dirty="0"/>
              <a:t> Kante repräsentiert </a:t>
            </a:r>
            <a:r>
              <a:rPr lang="de-DE" sz="2800" dirty="0" err="1"/>
              <a:t>duch</a:t>
            </a:r>
            <a:r>
              <a:rPr lang="de-DE" sz="2800" dirty="0"/>
              <a:t> Paar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×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 </a:t>
            </a:r>
            <a:r>
              <a:rPr lang="de-DE" sz="2800" dirty="0"/>
              <a:t>(bedeutet  </a:t>
            </a:r>
            <a:r>
              <a:rPr lang="de-DE" sz="2800" dirty="0" smtClean="0"/>
              <a:t>v        </a:t>
            </a:r>
            <a:r>
              <a:rPr lang="de-DE" sz="2800" dirty="0" err="1" smtClean="0"/>
              <a:t>w</a:t>
            </a:r>
            <a:r>
              <a:rPr lang="de-DE" sz="2800" dirty="0" smtClean="0"/>
              <a:t> </a:t>
            </a:r>
            <a:r>
              <a:rPr lang="de-DE" sz="2800" dirty="0"/>
              <a:t>)</a:t>
            </a:r>
            <a:r>
              <a:rPr lang="de-DE" dirty="0"/>
              <a:t> </a:t>
            </a:r>
            <a:endParaRPr lang="de-DE" dirty="0">
              <a:solidFill>
                <a:schemeClr val="hlink"/>
              </a:solidFill>
            </a:endParaRPr>
          </a:p>
        </p:txBody>
      </p:sp>
      <p:sp>
        <p:nvSpPr>
          <p:cNvPr id="290821" name="Line 5"/>
          <p:cNvSpPr>
            <a:spLocks noChangeShapeType="1"/>
          </p:cNvSpPr>
          <p:nvPr/>
        </p:nvSpPr>
        <p:spPr bwMode="auto">
          <a:xfrm flipH="1">
            <a:off x="1189038" y="3933254"/>
            <a:ext cx="2159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2" name="Line 6"/>
          <p:cNvSpPr>
            <a:spLocks noChangeShapeType="1"/>
          </p:cNvSpPr>
          <p:nvPr/>
        </p:nvSpPr>
        <p:spPr bwMode="auto">
          <a:xfrm flipH="1">
            <a:off x="2268538" y="3861817"/>
            <a:ext cx="504825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3" name="Line 7"/>
          <p:cNvSpPr>
            <a:spLocks noChangeShapeType="1"/>
          </p:cNvSpPr>
          <p:nvPr/>
        </p:nvSpPr>
        <p:spPr bwMode="auto">
          <a:xfrm flipV="1">
            <a:off x="1404938" y="3790379"/>
            <a:ext cx="13684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1116013" y="4941317"/>
            <a:ext cx="10810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5" name="Line 9"/>
          <p:cNvSpPr>
            <a:spLocks noChangeShapeType="1"/>
          </p:cNvSpPr>
          <p:nvPr/>
        </p:nvSpPr>
        <p:spPr bwMode="auto">
          <a:xfrm>
            <a:off x="2844800" y="3861817"/>
            <a:ext cx="43180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6" name="Line 10"/>
          <p:cNvSpPr>
            <a:spLocks noChangeShapeType="1"/>
          </p:cNvSpPr>
          <p:nvPr/>
        </p:nvSpPr>
        <p:spPr bwMode="auto">
          <a:xfrm flipV="1">
            <a:off x="2197100" y="4869879"/>
            <a:ext cx="10795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1331913" y="3790379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2700338" y="37173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3205163" y="47254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2124075" y="51572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1" name="Oval 15"/>
          <p:cNvSpPr>
            <a:spLocks noChangeArrowheads="1"/>
          </p:cNvSpPr>
          <p:nvPr/>
        </p:nvSpPr>
        <p:spPr bwMode="auto">
          <a:xfrm>
            <a:off x="1044575" y="479844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2" name="Text Box 16"/>
          <p:cNvSpPr txBox="1">
            <a:spLocks noChangeArrowheads="1"/>
          </p:cNvSpPr>
          <p:nvPr/>
        </p:nvSpPr>
        <p:spPr bwMode="auto">
          <a:xfrm>
            <a:off x="755650" y="5662042"/>
            <a:ext cx="289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ungerichteter Graph</a:t>
            </a:r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5508625" y="33569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4" name="Oval 18"/>
          <p:cNvSpPr>
            <a:spLocks noChangeArrowheads="1"/>
          </p:cNvSpPr>
          <p:nvPr/>
        </p:nvSpPr>
        <p:spPr bwMode="auto">
          <a:xfrm>
            <a:off x="7019925" y="35728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5" name="Oval 19"/>
          <p:cNvSpPr>
            <a:spLocks noChangeArrowheads="1"/>
          </p:cNvSpPr>
          <p:nvPr/>
        </p:nvSpPr>
        <p:spPr bwMode="auto">
          <a:xfrm>
            <a:off x="5219700" y="4509517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6" name="Oval 20"/>
          <p:cNvSpPr>
            <a:spLocks noChangeArrowheads="1"/>
          </p:cNvSpPr>
          <p:nvPr/>
        </p:nvSpPr>
        <p:spPr bwMode="auto">
          <a:xfrm>
            <a:off x="6443663" y="5228654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7" name="Oval 21"/>
          <p:cNvSpPr>
            <a:spLocks noChangeArrowheads="1"/>
          </p:cNvSpPr>
          <p:nvPr/>
        </p:nvSpPr>
        <p:spPr bwMode="auto">
          <a:xfrm>
            <a:off x="7524750" y="4436492"/>
            <a:ext cx="217488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8" name="Oval 22"/>
          <p:cNvSpPr>
            <a:spLocks noChangeArrowheads="1"/>
          </p:cNvSpPr>
          <p:nvPr/>
        </p:nvSpPr>
        <p:spPr bwMode="auto">
          <a:xfrm>
            <a:off x="6300788" y="4293617"/>
            <a:ext cx="21748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0839" name="Line 23"/>
          <p:cNvSpPr>
            <a:spLocks noChangeShapeType="1"/>
          </p:cNvSpPr>
          <p:nvPr/>
        </p:nvSpPr>
        <p:spPr bwMode="auto">
          <a:xfrm>
            <a:off x="5724525" y="3501454"/>
            <a:ext cx="5762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0" name="Line 24"/>
          <p:cNvSpPr>
            <a:spLocks noChangeShapeType="1"/>
          </p:cNvSpPr>
          <p:nvPr/>
        </p:nvSpPr>
        <p:spPr bwMode="auto">
          <a:xfrm flipV="1">
            <a:off x="5364163" y="3572892"/>
            <a:ext cx="2159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1" name="Line 25"/>
          <p:cNvSpPr>
            <a:spLocks noChangeShapeType="1"/>
          </p:cNvSpPr>
          <p:nvPr/>
        </p:nvSpPr>
        <p:spPr bwMode="auto">
          <a:xfrm flipV="1">
            <a:off x="6588125" y="3788792"/>
            <a:ext cx="504825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2" name="Line 26"/>
          <p:cNvSpPr>
            <a:spLocks noChangeShapeType="1"/>
          </p:cNvSpPr>
          <p:nvPr/>
        </p:nvSpPr>
        <p:spPr bwMode="auto">
          <a:xfrm>
            <a:off x="5435600" y="465397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3" name="Line 27"/>
          <p:cNvSpPr>
            <a:spLocks noChangeShapeType="1"/>
          </p:cNvSpPr>
          <p:nvPr/>
        </p:nvSpPr>
        <p:spPr bwMode="auto">
          <a:xfrm flipH="1">
            <a:off x="6659563" y="4653979"/>
            <a:ext cx="8651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4" name="Line 28"/>
          <p:cNvSpPr>
            <a:spLocks noChangeShapeType="1"/>
          </p:cNvSpPr>
          <p:nvPr/>
        </p:nvSpPr>
        <p:spPr bwMode="auto">
          <a:xfrm>
            <a:off x="7235825" y="3788792"/>
            <a:ext cx="3603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5" name="Line 29"/>
          <p:cNvSpPr>
            <a:spLocks noChangeShapeType="1"/>
          </p:cNvSpPr>
          <p:nvPr/>
        </p:nvSpPr>
        <p:spPr bwMode="auto">
          <a:xfrm>
            <a:off x="5795963" y="3428429"/>
            <a:ext cx="11525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6" name="Line 30"/>
          <p:cNvSpPr>
            <a:spLocks noChangeShapeType="1"/>
          </p:cNvSpPr>
          <p:nvPr/>
        </p:nvSpPr>
        <p:spPr bwMode="auto">
          <a:xfrm flipH="1">
            <a:off x="5508625" y="4436492"/>
            <a:ext cx="792163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7" name="Line 31"/>
          <p:cNvSpPr>
            <a:spLocks noChangeShapeType="1"/>
          </p:cNvSpPr>
          <p:nvPr/>
        </p:nvSpPr>
        <p:spPr bwMode="auto">
          <a:xfrm>
            <a:off x="6588125" y="4436492"/>
            <a:ext cx="86360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0848" name="Text Box 32"/>
          <p:cNvSpPr txBox="1">
            <a:spLocks noChangeArrowheads="1"/>
          </p:cNvSpPr>
          <p:nvPr/>
        </p:nvSpPr>
        <p:spPr bwMode="auto">
          <a:xfrm>
            <a:off x="5148263" y="5662042"/>
            <a:ext cx="255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Graph</a:t>
            </a:r>
          </a:p>
        </p:txBody>
      </p:sp>
      <p:sp>
        <p:nvSpPr>
          <p:cNvPr id="290850" name="Line 34"/>
          <p:cNvSpPr>
            <a:spLocks noChangeShapeType="1"/>
          </p:cNvSpPr>
          <p:nvPr/>
        </p:nvSpPr>
        <p:spPr bwMode="auto">
          <a:xfrm>
            <a:off x="4859263" y="2852936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F3C7-C456-C347-B8A0-89F077C605BE}" type="slidenum">
              <a:rPr lang="de-DE"/>
              <a:pPr/>
              <a:t>40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Starte von einem Knoten </a:t>
            </a:r>
            <a:r>
              <a:rPr lang="de-DE" sz="32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406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406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8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4095" name="Oval 31"/>
          <p:cNvSpPr>
            <a:spLocks noChangeArrowheads="1"/>
          </p:cNvSpPr>
          <p:nvPr/>
        </p:nvSpPr>
        <p:spPr bwMode="auto">
          <a:xfrm>
            <a:off x="2965197" y="2275532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6" name="Oval 32"/>
          <p:cNvSpPr>
            <a:spLocks noChangeArrowheads="1"/>
          </p:cNvSpPr>
          <p:nvPr/>
        </p:nvSpPr>
        <p:spPr bwMode="auto">
          <a:xfrm>
            <a:off x="1093535" y="2275532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4097" name="Oval 33"/>
          <p:cNvSpPr>
            <a:spLocks noChangeArrowheads="1"/>
          </p:cNvSpPr>
          <p:nvPr/>
        </p:nvSpPr>
        <p:spPr bwMode="auto">
          <a:xfrm>
            <a:off x="5486147" y="2275532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4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41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Tiefensuche - Schema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Prozedur:</a:t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3594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6CBC4-8F04-B541-BF58-496FE4DEF306}" type="slidenum">
              <a:rPr lang="de-DE"/>
              <a:pPr/>
              <a:t>42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Variablen: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    </a:t>
            </a:r>
            <a:r>
              <a:rPr lang="de-DE" sz="2000" dirty="0">
                <a:solidFill>
                  <a:srgbClr val="FF0000"/>
                </a:solidFill>
              </a:rPr>
              <a:t>// Zeitpunkt wenn Knoten 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:</a:t>
            </a:r>
            <a:r>
              <a:rPr lang="de-DE" sz="2000" dirty="0"/>
              <a:t> Array </a:t>
            </a:r>
            <a:r>
              <a:rPr lang="de-DE" sz="2000" dirty="0">
                <a:solidFill>
                  <a:schemeClr val="hlink"/>
                </a:solidFill>
              </a:rPr>
              <a:t>[1..n]</a:t>
            </a:r>
            <a:r>
              <a:rPr lang="de-DE" sz="2000" dirty="0"/>
              <a:t> of </a:t>
            </a:r>
            <a:r>
              <a:rPr lang="de-DE" sz="2000" dirty="0">
                <a:solidFill>
                  <a:schemeClr val="hlink"/>
                </a:solidFill>
              </a:rPr>
              <a:t>IN</a:t>
            </a:r>
            <a:r>
              <a:rPr lang="de-DE" sz="2000" dirty="0"/>
              <a:t>     </a:t>
            </a:r>
            <a:r>
              <a:rPr lang="de-DE" sz="2000" dirty="0">
                <a:solidFill>
                  <a:srgbClr val="FF0000"/>
                </a:solidFill>
              </a:rPr>
              <a:t>// Zeitpunkt wenn Knoten      </a:t>
            </a:r>
            <a:r>
              <a:rPr lang="de-DE" sz="2000" dirty="0" smtClean="0">
                <a:solidFill>
                  <a:srgbClr val="FF0000"/>
                </a:solidFill>
              </a:rPr>
              <a:t>          </a:t>
            </a:r>
            <a:r>
              <a:rPr lang="en-US" sz="2000" dirty="0" smtClean="0">
                <a:solidFill>
                  <a:srgbClr val="FF0000"/>
                </a:solidFill>
                <a:latin typeface="cmsy10" charset="0"/>
              </a:rPr>
              <a:t>⟶</a:t>
            </a:r>
            <a:endParaRPr lang="en-US" sz="2000" dirty="0">
              <a:solidFill>
                <a:srgbClr val="FF0000"/>
              </a:solidFill>
              <a:latin typeface="cmsy10" charset="0"/>
            </a:endParaRP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,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 IN</a:t>
            </a:r>
            <a:r>
              <a:rPr lang="de-DE" sz="2000" dirty="0"/>
              <a:t>          </a:t>
            </a:r>
            <a:r>
              <a:rPr lang="de-DE" sz="2000" dirty="0">
                <a:solidFill>
                  <a:srgbClr val="FF0000"/>
                </a:solidFill>
              </a:rPr>
              <a:t>// Zähler</a:t>
            </a:r>
          </a:p>
          <a:p>
            <a:pPr>
              <a:lnSpc>
                <a:spcPct val="80000"/>
              </a:lnSpc>
            </a:pPr>
            <a:endParaRPr lang="de-DE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solidFill>
                  <a:schemeClr val="accent2"/>
                </a:solidFill>
              </a:rPr>
              <a:t>Prozeduren</a:t>
            </a:r>
            <a:r>
              <a:rPr lang="de-DE" sz="20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:=1; 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:=1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[s]:=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dfsNum</a:t>
            </a:r>
            <a:r>
              <a:rPr lang="de-DE" sz="2000" dirty="0">
                <a:solidFill>
                  <a:schemeClr val="hlink"/>
                </a:solidFill>
              </a:rPr>
              <a:t>[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>
                <a:solidFill>
                  <a:schemeClr val="hlink"/>
                </a:solidFill>
              </a:rPr>
              <a:t>]:=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>
                <a:solidFill>
                  <a:schemeClr val="hlink"/>
                </a:solidFill>
              </a:rPr>
              <a:t>dfsPos</a:t>
            </a:r>
            <a:r>
              <a:rPr lang="de-DE" sz="2000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80000"/>
              </a:lnSpc>
            </a:pP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>
                <a:solidFill>
                  <a:schemeClr val="hlink"/>
                </a:solidFill>
              </a:rPr>
              <a:t>-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>:</a:t>
            </a:r>
            <a:br>
              <a:rPr lang="de-DE" sz="2000" dirty="0"/>
            </a:br>
            <a:r>
              <a:rPr lang="de-DE" sz="2000" dirty="0" err="1">
                <a:solidFill>
                  <a:schemeClr val="hlink"/>
                </a:solidFill>
              </a:rPr>
              <a:t>finishTime</a:t>
            </a:r>
            <a:r>
              <a:rPr lang="de-DE" sz="2000" dirty="0">
                <a:solidFill>
                  <a:schemeClr val="hlink"/>
                </a:solidFill>
              </a:rPr>
              <a:t>[v]:=</a:t>
            </a:r>
            <a:r>
              <a:rPr lang="de-DE" sz="2000" dirty="0" err="1">
                <a:solidFill>
                  <a:schemeClr val="hlink"/>
                </a:solidFill>
              </a:rPr>
              <a:t>finishingTime</a:t>
            </a:r>
            <a:r>
              <a:rPr lang="de-DE" sz="2000" dirty="0">
                <a:solidFill>
                  <a:schemeClr val="hlink"/>
                </a:solidFill>
              </a:rPr>
              <a:t>; </a:t>
            </a:r>
            <a:r>
              <a:rPr lang="de-DE" sz="2000" dirty="0" err="1" smtClean="0">
                <a:solidFill>
                  <a:schemeClr val="hlink"/>
                </a:solidFill>
              </a:rPr>
              <a:t>finishingTime</a:t>
            </a:r>
            <a:r>
              <a:rPr lang="de-DE" sz="2000" dirty="0" smtClean="0">
                <a:solidFill>
                  <a:schemeClr val="hlink"/>
                </a:solidFill>
              </a:rPr>
              <a:t> := finishingTime+1</a:t>
            </a:r>
            <a:endParaRPr lang="de-DE" sz="20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de-DE" sz="2000" dirty="0"/>
          </a:p>
        </p:txBody>
      </p:sp>
      <p:sp>
        <p:nvSpPr>
          <p:cNvPr id="346116" name="Oval 4"/>
          <p:cNvSpPr>
            <a:spLocks noChangeArrowheads="1"/>
          </p:cNvSpPr>
          <p:nvPr/>
        </p:nvSpPr>
        <p:spPr bwMode="auto">
          <a:xfrm>
            <a:off x="6948264" y="1916832"/>
            <a:ext cx="288925" cy="28733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6948264" y="2277195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7668989" y="2277195"/>
            <a:ext cx="288925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624B-5FE9-604C-A1BC-7CCE53ECB053}" type="slidenum">
              <a:rPr lang="de-DE"/>
              <a:pPr/>
              <a:t>43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200" dirty="0"/>
              <a:t>Exploriere Graph in die Tiefe</a:t>
            </a:r>
            <a:br>
              <a:rPr lang="de-DE" sz="3200" dirty="0"/>
            </a:br>
            <a:r>
              <a:rPr lang="de-DE" sz="3200" dirty="0"/>
              <a:t>(      : aktuell,      : noch aktiv,      : fertig)</a:t>
            </a:r>
          </a:p>
          <a:p>
            <a:pPr>
              <a:lnSpc>
                <a:spcPct val="90000"/>
              </a:lnSpc>
            </a:pPr>
            <a:r>
              <a:rPr lang="de-DE" sz="3200" dirty="0"/>
              <a:t>Paare</a:t>
            </a:r>
            <a:r>
              <a:rPr lang="de-DE" sz="3200" dirty="0">
                <a:solidFill>
                  <a:schemeClr val="hlink"/>
                </a:solidFill>
              </a:rPr>
              <a:t> (</a:t>
            </a:r>
            <a:r>
              <a:rPr lang="de-DE" sz="3200" dirty="0" err="1">
                <a:solidFill>
                  <a:schemeClr val="hlink"/>
                </a:solidFill>
              </a:rPr>
              <a:t>i,j</a:t>
            </a:r>
            <a:r>
              <a:rPr lang="de-DE" sz="3200" dirty="0">
                <a:solidFill>
                  <a:schemeClr val="hlink"/>
                </a:solidFill>
              </a:rPr>
              <a:t>): i: </a:t>
            </a:r>
            <a:r>
              <a:rPr lang="de-DE" sz="3200" dirty="0" err="1"/>
              <a:t>dfsNum</a:t>
            </a:r>
            <a:r>
              <a:rPr lang="de-DE" sz="3200" dirty="0"/>
              <a:t>,</a:t>
            </a:r>
            <a:r>
              <a:rPr lang="de-DE" sz="3200" dirty="0">
                <a:solidFill>
                  <a:schemeClr val="hlink"/>
                </a:solidFill>
              </a:rPr>
              <a:t> </a:t>
            </a:r>
            <a:r>
              <a:rPr lang="de-DE" sz="3200" dirty="0" err="1">
                <a:solidFill>
                  <a:schemeClr val="hlink"/>
                </a:solidFill>
              </a:rPr>
              <a:t>j</a:t>
            </a:r>
            <a:r>
              <a:rPr lang="de-DE" sz="3200" dirty="0">
                <a:solidFill>
                  <a:schemeClr val="hlink"/>
                </a:solidFill>
              </a:rPr>
              <a:t>: </a:t>
            </a:r>
            <a:r>
              <a:rPr lang="de-DE" sz="3200" dirty="0" err="1"/>
              <a:t>finishTime</a:t>
            </a: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</a:pPr>
            <a:endParaRPr lang="de-DE" sz="3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3200" dirty="0"/>
              <a:t> </a:t>
            </a:r>
          </a:p>
        </p:txBody>
      </p:sp>
      <p:sp>
        <p:nvSpPr>
          <p:cNvPr id="347140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7141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3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4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5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6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7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8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49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1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2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3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4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5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7" name="Oval 31"/>
          <p:cNvSpPr>
            <a:spLocks noChangeArrowheads="1"/>
          </p:cNvSpPr>
          <p:nvPr/>
        </p:nvSpPr>
        <p:spPr bwMode="auto">
          <a:xfrm>
            <a:off x="2931480" y="1700808"/>
            <a:ext cx="433388" cy="4333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1059818" y="1700808"/>
            <a:ext cx="433387" cy="4333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69" name="Oval 33"/>
          <p:cNvSpPr>
            <a:spLocks noChangeArrowheads="1"/>
          </p:cNvSpPr>
          <p:nvPr/>
        </p:nvSpPr>
        <p:spPr bwMode="auto">
          <a:xfrm>
            <a:off x="5452430" y="1700808"/>
            <a:ext cx="433388" cy="4333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4,    )</a:t>
            </a:r>
            <a:endParaRPr lang="de-DE" dirty="0"/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7451725" y="429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(6,   )</a:t>
            </a: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1403350" y="450850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</a:t>
            </a:r>
            <a:r>
              <a:rPr lang="de-DE" dirty="0" smtClean="0"/>
              <a:t>10,    )</a:t>
            </a:r>
            <a:endParaRPr lang="de-DE" dirty="0"/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507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47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4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34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347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4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4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4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4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3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47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4" dur="500"/>
                                        <p:tgtEl>
                                          <p:spTgt spid="34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4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34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3" dur="500"/>
                                        <p:tgtEl>
                                          <p:spTgt spid="34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500"/>
                                        <p:tgtEl>
                                          <p:spTgt spid="34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5" dur="500"/>
                                        <p:tgtEl>
                                          <p:spTgt spid="34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70" grpId="0"/>
      <p:bldP spid="347171" grpId="0"/>
      <p:bldP spid="347172" grpId="0"/>
      <p:bldP spid="347173" grpId="0"/>
      <p:bldP spid="347174" grpId="0"/>
      <p:bldP spid="347175" grpId="0"/>
      <p:bldP spid="347176" grpId="0"/>
      <p:bldP spid="347177" grpId="0"/>
      <p:bldP spid="347178" grpId="0"/>
      <p:bldP spid="347179" grpId="0"/>
      <p:bldP spid="347180" grpId="0"/>
      <p:bldP spid="347181" grpId="0"/>
      <p:bldP spid="347182" grpId="0"/>
      <p:bldP spid="347183" grpId="0"/>
      <p:bldP spid="347184" grpId="0"/>
      <p:bldP spid="347185" grpId="0"/>
      <p:bldP spid="347186" grpId="0"/>
      <p:bldP spid="347187" grpId="0"/>
      <p:bldP spid="347188" grpId="0"/>
      <p:bldP spid="347189" grpId="0"/>
      <p:bldP spid="347190" grpId="0"/>
      <p:bldP spid="34719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0B6C-F724-8042-AF1C-AC01B5475DEA}" type="slidenum">
              <a:rPr lang="de-DE"/>
              <a:pPr/>
              <a:t>44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/>
              <a:t>Ordnung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/>
              <a:t>auf den Knoten:</a:t>
            </a:r>
            <a:br>
              <a:rPr lang="de-DE" sz="2800" dirty="0"/>
            </a:br>
            <a:r>
              <a:rPr lang="de-DE" sz="2800" dirty="0"/>
              <a:t>          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 smtClean="0">
                <a:solidFill>
                  <a:schemeClr val="hlink"/>
                </a:solidFill>
              </a:rPr>
              <a:t>v </a:t>
            </a:r>
            <a:r>
              <a:rPr lang="de-DE" sz="2800" dirty="0" err="1" smtClean="0">
                <a:solidFill>
                  <a:schemeClr val="hlink"/>
                </a:solidFill>
              </a:rPr>
              <a:t>gdw</a:t>
            </a:r>
            <a:r>
              <a:rPr lang="de-DE" sz="2800" dirty="0" smtClean="0">
                <a:solidFill>
                  <a:schemeClr val="hlink"/>
                </a:solidFill>
              </a:rPr>
              <a:t>. </a:t>
            </a:r>
            <a:r>
              <a:rPr lang="de-DE" sz="2800" dirty="0" err="1" smtClean="0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u</a:t>
            </a:r>
            <a:r>
              <a:rPr lang="de-DE" sz="2800" dirty="0">
                <a:solidFill>
                  <a:schemeClr val="hlink"/>
                </a:solidFill>
              </a:rPr>
              <a:t>]&lt;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[v]</a:t>
            </a:r>
          </a:p>
          <a:p>
            <a:pPr>
              <a:buFontTx/>
              <a:buNone/>
            </a:pPr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r>
              <a:rPr lang="de-DE" sz="2800" dirty="0" smtClean="0"/>
              <a:t> </a:t>
            </a:r>
            <a:r>
              <a:rPr lang="de-DE" sz="2800" dirty="0"/>
              <a:t>Die Knoten im DFS-</a:t>
            </a:r>
            <a:r>
              <a:rPr lang="de-DE" sz="2800" dirty="0" err="1"/>
              <a:t>Rekursionsstack</a:t>
            </a:r>
            <a:r>
              <a:rPr lang="de-DE" sz="2800" dirty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</a:t>
            </a:r>
            <a:r>
              <a:rPr lang="de-DE" sz="2800" dirty="0"/>
              <a:t>alle      Knoten) sind sortiert bezüglich </a:t>
            </a:r>
            <a:r>
              <a:rPr lang="de-DE" sz="2800" dirty="0">
                <a:solidFill>
                  <a:schemeClr val="hlink"/>
                </a:solidFill>
              </a:rPr>
              <a:t>&lt;</a:t>
            </a:r>
            <a:r>
              <a:rPr lang="de-DE" sz="2800" dirty="0"/>
              <a:t>.</a:t>
            </a:r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Beweis:</a:t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err="1"/>
              <a:t>dfsPos</a:t>
            </a:r>
            <a:r>
              <a:rPr lang="de-DE" sz="2800" dirty="0"/>
              <a:t> wird nach jeder Zuweisung von </a:t>
            </a:r>
            <a:r>
              <a:rPr lang="de-DE" sz="2800" dirty="0" err="1"/>
              <a:t>dfsNum</a:t>
            </a:r>
            <a:r>
              <a:rPr lang="de-DE" sz="2800" dirty="0"/>
              <a:t> erhöht. Jeder neue aktive Knoten hat also immer die höchste </a:t>
            </a:r>
            <a:r>
              <a:rPr lang="de-DE" sz="2800" dirty="0" err="1"/>
              <a:t>dfsNum</a:t>
            </a:r>
            <a:r>
              <a:rPr lang="de-DE" sz="2800" dirty="0"/>
              <a:t>.</a:t>
            </a:r>
          </a:p>
        </p:txBody>
      </p:sp>
      <p:sp>
        <p:nvSpPr>
          <p:cNvPr id="348164" name="Oval 4"/>
          <p:cNvSpPr>
            <a:spLocks noChangeArrowheads="1"/>
          </p:cNvSpPr>
          <p:nvPr/>
        </p:nvSpPr>
        <p:spPr bwMode="auto">
          <a:xfrm>
            <a:off x="1548929" y="3140968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A5B-6193-1D47-A11C-D2B341EE2DC9}" type="slidenum">
              <a:rPr lang="de-DE"/>
              <a:pPr/>
              <a:t>45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Überprüfung von Lemma </a:t>
            </a:r>
            <a:r>
              <a:rPr lang="de-DE" sz="2800" dirty="0" smtClean="0">
                <a:solidFill>
                  <a:schemeClr val="accent2"/>
                </a:solidFill>
              </a:rPr>
              <a:t>1: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err="1"/>
              <a:t>Rekursionsstack</a:t>
            </a:r>
            <a:r>
              <a:rPr lang="de-DE" sz="2800" dirty="0"/>
              <a:t>: roter Pfad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Paare</a:t>
            </a:r>
            <a:r>
              <a:rPr lang="de-DE" sz="2800" dirty="0">
                <a:solidFill>
                  <a:schemeClr val="hlink"/>
                </a:solidFill>
              </a:rPr>
              <a:t> (</a:t>
            </a:r>
            <a:r>
              <a:rPr lang="de-DE" sz="2800" dirty="0" err="1">
                <a:solidFill>
                  <a:schemeClr val="hlink"/>
                </a:solidFill>
              </a:rPr>
              <a:t>i,j</a:t>
            </a:r>
            <a:r>
              <a:rPr lang="de-DE" sz="2800" dirty="0">
                <a:solidFill>
                  <a:schemeClr val="hlink"/>
                </a:solidFill>
              </a:rPr>
              <a:t>): i: </a:t>
            </a:r>
            <a:r>
              <a:rPr lang="de-DE" sz="2800" dirty="0" err="1"/>
              <a:t>dfsNum</a:t>
            </a:r>
            <a:r>
              <a:rPr lang="de-DE" sz="2800" dirty="0"/>
              <a:t>,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r>
              <a:rPr lang="de-DE" sz="2800" dirty="0">
                <a:solidFill>
                  <a:schemeClr val="hlink"/>
                </a:solidFill>
              </a:rPr>
              <a:t>: </a:t>
            </a:r>
            <a:r>
              <a:rPr lang="de-DE" sz="2800" dirty="0" err="1"/>
              <a:t>finishTime</a:t>
            </a: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</a:t>
            </a:r>
          </a:p>
        </p:txBody>
      </p:sp>
      <p:sp>
        <p:nvSpPr>
          <p:cNvPr id="349188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49189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1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2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4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6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7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0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1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9212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3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(2,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45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948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833E9-A35C-5A4E-8698-0F3B5FD6BC97}" type="slidenum">
              <a:rPr lang="de-DE"/>
              <a:pPr/>
              <a:t>46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>
                <a:solidFill>
                  <a:srgbClr val="FF0000"/>
                </a:solidFill>
              </a:rPr>
              <a:t>Baumkante:</a:t>
            </a:r>
            <a:r>
              <a:rPr lang="de-DE" sz="2400"/>
              <a:t> zum Kind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rgbClr val="FF6600"/>
                </a:solidFill>
              </a:rPr>
              <a:t>Vorwärtskante:</a:t>
            </a:r>
            <a:r>
              <a:rPr lang="de-DE" sz="2400"/>
              <a:t> zu einem Nachkommen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accent2"/>
                </a:solidFill>
              </a:rPr>
              <a:t>Rückwärtskante:</a:t>
            </a:r>
            <a:r>
              <a:rPr lang="de-DE" sz="2400"/>
              <a:t> zu einem Vorfahr</a:t>
            </a:r>
          </a:p>
          <a:p>
            <a:pPr>
              <a:lnSpc>
                <a:spcPct val="90000"/>
              </a:lnSpc>
            </a:pPr>
            <a:r>
              <a:rPr lang="de-DE" sz="2400">
                <a:solidFill>
                  <a:schemeClr val="hlink"/>
                </a:solidFill>
              </a:rPr>
              <a:t>Kreuzkante:</a:t>
            </a:r>
            <a:r>
              <a:rPr lang="de-DE" sz="2400"/>
              <a:t> alle sonstige Kanten</a:t>
            </a:r>
          </a:p>
          <a:p>
            <a:pPr>
              <a:lnSpc>
                <a:spcPct val="90000"/>
              </a:lnSpc>
            </a:pPr>
            <a:endParaRPr lang="de-DE" sz="24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</a:pPr>
            <a:endParaRPr lang="de-DE" sz="240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/>
              <a:t> </a:t>
            </a:r>
          </a:p>
        </p:txBody>
      </p:sp>
      <p:sp>
        <p:nvSpPr>
          <p:cNvPr id="350212" name="Oval 4"/>
          <p:cNvSpPr>
            <a:spLocks noChangeArrowheads="1"/>
          </p:cNvSpPr>
          <p:nvPr/>
        </p:nvSpPr>
        <p:spPr bwMode="auto">
          <a:xfrm>
            <a:off x="969963" y="53736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50213" name="Oval 5"/>
          <p:cNvSpPr>
            <a:spLocks noChangeArrowheads="1"/>
          </p:cNvSpPr>
          <p:nvPr/>
        </p:nvSpPr>
        <p:spPr bwMode="auto">
          <a:xfrm>
            <a:off x="1187450" y="4078288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2338388" y="47974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5" name="Oval 7"/>
          <p:cNvSpPr>
            <a:spLocks noChangeArrowheads="1"/>
          </p:cNvSpPr>
          <p:nvPr/>
        </p:nvSpPr>
        <p:spPr bwMode="auto">
          <a:xfrm>
            <a:off x="3490913" y="57340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6" name="Oval 8"/>
          <p:cNvSpPr>
            <a:spLocks noChangeArrowheads="1"/>
          </p:cNvSpPr>
          <p:nvPr/>
        </p:nvSpPr>
        <p:spPr bwMode="auto">
          <a:xfrm>
            <a:off x="3995738" y="43656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7" name="Oval 9"/>
          <p:cNvSpPr>
            <a:spLocks noChangeArrowheads="1"/>
          </p:cNvSpPr>
          <p:nvPr/>
        </p:nvSpPr>
        <p:spPr bwMode="auto">
          <a:xfrm>
            <a:off x="5075238" y="551815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2843213" y="35020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19" name="Oval 11"/>
          <p:cNvSpPr>
            <a:spLocks noChangeArrowheads="1"/>
          </p:cNvSpPr>
          <p:nvPr/>
        </p:nvSpPr>
        <p:spPr bwMode="auto">
          <a:xfrm>
            <a:off x="4643438" y="34290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0" name="Oval 12"/>
          <p:cNvSpPr>
            <a:spLocks noChangeArrowheads="1"/>
          </p:cNvSpPr>
          <p:nvPr/>
        </p:nvSpPr>
        <p:spPr bwMode="auto">
          <a:xfrm>
            <a:off x="6154738" y="429418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1" name="Oval 13"/>
          <p:cNvSpPr>
            <a:spLocks noChangeArrowheads="1"/>
          </p:cNvSpPr>
          <p:nvPr/>
        </p:nvSpPr>
        <p:spPr bwMode="auto">
          <a:xfrm>
            <a:off x="7523163" y="37893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22" name="Line 14"/>
          <p:cNvSpPr>
            <a:spLocks noChangeShapeType="1"/>
          </p:cNvSpPr>
          <p:nvPr/>
        </p:nvSpPr>
        <p:spPr bwMode="auto">
          <a:xfrm flipV="1">
            <a:off x="1258888" y="4581525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flipV="1">
            <a:off x="1474788" y="5157788"/>
            <a:ext cx="863600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4" name="Line 16"/>
          <p:cNvSpPr>
            <a:spLocks noChangeShapeType="1"/>
          </p:cNvSpPr>
          <p:nvPr/>
        </p:nvSpPr>
        <p:spPr bwMode="auto">
          <a:xfrm flipV="1">
            <a:off x="1619250" y="3789363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>
            <a:off x="2770188" y="5229225"/>
            <a:ext cx="792162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2843213" y="5013325"/>
            <a:ext cx="2232025" cy="64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V="1">
            <a:off x="3995738" y="5878513"/>
            <a:ext cx="1079500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Line 20"/>
          <p:cNvSpPr>
            <a:spLocks noChangeShapeType="1"/>
          </p:cNvSpPr>
          <p:nvPr/>
        </p:nvSpPr>
        <p:spPr bwMode="auto">
          <a:xfrm>
            <a:off x="3275013" y="3933825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V="1">
            <a:off x="3346450" y="3644900"/>
            <a:ext cx="1296988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4498975" y="4581525"/>
            <a:ext cx="1584325" cy="714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5507038" y="4797425"/>
            <a:ext cx="7921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>
            <a:off x="5146675" y="3789363"/>
            <a:ext cx="1008063" cy="5762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3" name="Line 25"/>
          <p:cNvSpPr>
            <a:spLocks noChangeShapeType="1"/>
          </p:cNvSpPr>
          <p:nvPr/>
        </p:nvSpPr>
        <p:spPr bwMode="auto">
          <a:xfrm flipH="1">
            <a:off x="3851275" y="4870450"/>
            <a:ext cx="287338" cy="863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4" name="Line 26"/>
          <p:cNvSpPr>
            <a:spLocks noChangeShapeType="1"/>
          </p:cNvSpPr>
          <p:nvPr/>
        </p:nvSpPr>
        <p:spPr bwMode="auto">
          <a:xfrm flipV="1">
            <a:off x="6659563" y="4149725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5" name="Oval 27"/>
          <p:cNvSpPr>
            <a:spLocks noChangeArrowheads="1"/>
          </p:cNvSpPr>
          <p:nvPr/>
        </p:nvSpPr>
        <p:spPr bwMode="auto">
          <a:xfrm>
            <a:off x="7596188" y="5229225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0236" name="Line 28"/>
          <p:cNvSpPr>
            <a:spLocks noChangeShapeType="1"/>
          </p:cNvSpPr>
          <p:nvPr/>
        </p:nvSpPr>
        <p:spPr bwMode="auto">
          <a:xfrm>
            <a:off x="6588125" y="4725988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7" name="Line 29"/>
          <p:cNvSpPr>
            <a:spLocks noChangeShapeType="1"/>
          </p:cNvSpPr>
          <p:nvPr/>
        </p:nvSpPr>
        <p:spPr bwMode="auto">
          <a:xfrm flipH="1" flipV="1">
            <a:off x="1692275" y="4365625"/>
            <a:ext cx="2303463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5651500" y="5591175"/>
            <a:ext cx="1944688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39" name="Text Box 31"/>
          <p:cNvSpPr txBox="1">
            <a:spLocks noChangeArrowheads="1"/>
          </p:cNvSpPr>
          <p:nvPr/>
        </p:nvSpPr>
        <p:spPr bwMode="auto">
          <a:xfrm>
            <a:off x="879475" y="5897563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(1,     </a:t>
            </a:r>
            <a:r>
              <a:rPr lang="de-DE" dirty="0" smtClean="0"/>
              <a:t>  )</a:t>
            </a:r>
            <a:endParaRPr lang="de-DE" dirty="0"/>
          </a:p>
        </p:txBody>
      </p:sp>
      <p:sp>
        <p:nvSpPr>
          <p:cNvPr id="350240" name="Text Box 32"/>
          <p:cNvSpPr txBox="1">
            <a:spLocks noChangeArrowheads="1"/>
          </p:cNvSpPr>
          <p:nvPr/>
        </p:nvSpPr>
        <p:spPr bwMode="auto">
          <a:xfrm>
            <a:off x="2195513" y="53736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(2,   )</a:t>
            </a:r>
          </a:p>
        </p:txBody>
      </p:sp>
      <p:sp>
        <p:nvSpPr>
          <p:cNvPr id="350241" name="Text Box 33"/>
          <p:cNvSpPr txBox="1">
            <a:spLocks noChangeArrowheads="1"/>
          </p:cNvSpPr>
          <p:nvPr/>
        </p:nvSpPr>
        <p:spPr bwMode="auto">
          <a:xfrm>
            <a:off x="3419475" y="62372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(3,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2" name="Text Box 34"/>
          <p:cNvSpPr txBox="1">
            <a:spLocks noChangeArrowheads="1"/>
          </p:cNvSpPr>
          <p:nvPr/>
        </p:nvSpPr>
        <p:spPr bwMode="auto">
          <a:xfrm>
            <a:off x="5003800" y="6021388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(4,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3" name="Text Box 35"/>
          <p:cNvSpPr txBox="1">
            <a:spLocks noChangeArrowheads="1"/>
          </p:cNvSpPr>
          <p:nvPr/>
        </p:nvSpPr>
        <p:spPr bwMode="auto">
          <a:xfrm>
            <a:off x="6156325" y="48688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(5,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4" name="Text Box 36"/>
          <p:cNvSpPr txBox="1">
            <a:spLocks noChangeArrowheads="1"/>
          </p:cNvSpPr>
          <p:nvPr/>
        </p:nvSpPr>
        <p:spPr bwMode="auto">
          <a:xfrm>
            <a:off x="7451725" y="429260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(6,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5" name="Text Box 37"/>
          <p:cNvSpPr txBox="1">
            <a:spLocks noChangeArrowheads="1"/>
          </p:cNvSpPr>
          <p:nvPr/>
        </p:nvSpPr>
        <p:spPr bwMode="auto">
          <a:xfrm>
            <a:off x="7740650" y="4292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50246" name="Text Box 38"/>
          <p:cNvSpPr txBox="1">
            <a:spLocks noChangeArrowheads="1"/>
          </p:cNvSpPr>
          <p:nvPr/>
        </p:nvSpPr>
        <p:spPr bwMode="auto">
          <a:xfrm>
            <a:off x="7524750" y="5734050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(7,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47" name="Text Box 39"/>
          <p:cNvSpPr txBox="1">
            <a:spLocks noChangeArrowheads="1"/>
          </p:cNvSpPr>
          <p:nvPr/>
        </p:nvSpPr>
        <p:spPr bwMode="auto">
          <a:xfrm>
            <a:off x="7812088" y="573405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50248" name="Text Box 40"/>
          <p:cNvSpPr txBox="1">
            <a:spLocks noChangeArrowheads="1"/>
          </p:cNvSpPr>
          <p:nvPr/>
        </p:nvSpPr>
        <p:spPr bwMode="auto">
          <a:xfrm>
            <a:off x="6443663" y="48688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50249" name="Text Box 41"/>
          <p:cNvSpPr txBox="1">
            <a:spLocks noChangeArrowheads="1"/>
          </p:cNvSpPr>
          <p:nvPr/>
        </p:nvSpPr>
        <p:spPr bwMode="auto">
          <a:xfrm>
            <a:off x="5292725" y="60213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50250" name="Text Box 42"/>
          <p:cNvSpPr txBox="1">
            <a:spLocks noChangeArrowheads="1"/>
          </p:cNvSpPr>
          <p:nvPr/>
        </p:nvSpPr>
        <p:spPr bwMode="auto">
          <a:xfrm>
            <a:off x="3708400" y="6237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50251" name="Text Box 43"/>
          <p:cNvSpPr txBox="1">
            <a:spLocks noChangeArrowheads="1"/>
          </p:cNvSpPr>
          <p:nvPr/>
        </p:nvSpPr>
        <p:spPr bwMode="auto">
          <a:xfrm>
            <a:off x="2484438" y="53736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6</a:t>
            </a:r>
          </a:p>
        </p:txBody>
      </p:sp>
      <p:sp>
        <p:nvSpPr>
          <p:cNvPr id="350252" name="Text Box 44"/>
          <p:cNvSpPr txBox="1">
            <a:spLocks noChangeArrowheads="1"/>
          </p:cNvSpPr>
          <p:nvPr/>
        </p:nvSpPr>
        <p:spPr bwMode="auto">
          <a:xfrm>
            <a:off x="1403350" y="4508500"/>
            <a:ext cx="775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(8,  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3" name="Text Box 45"/>
          <p:cNvSpPr txBox="1">
            <a:spLocks noChangeArrowheads="1"/>
          </p:cNvSpPr>
          <p:nvPr/>
        </p:nvSpPr>
        <p:spPr bwMode="auto">
          <a:xfrm>
            <a:off x="2700338" y="4005263"/>
            <a:ext cx="677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(9,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4" name="Text Box 46"/>
          <p:cNvSpPr txBox="1">
            <a:spLocks noChangeArrowheads="1"/>
          </p:cNvSpPr>
          <p:nvPr/>
        </p:nvSpPr>
        <p:spPr bwMode="auto">
          <a:xfrm>
            <a:off x="4140200" y="47974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(10,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4572000" y="4797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7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4500563" y="3933825"/>
            <a:ext cx="800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(11,   </a:t>
            </a:r>
            <a:r>
              <a:rPr lang="de-DE" dirty="0" smtClean="0"/>
              <a:t> )</a:t>
            </a:r>
            <a:endParaRPr lang="de-DE" dirty="0"/>
          </a:p>
        </p:txBody>
      </p:sp>
      <p:sp>
        <p:nvSpPr>
          <p:cNvPr id="350257" name="Text Box 49"/>
          <p:cNvSpPr txBox="1">
            <a:spLocks noChangeArrowheads="1"/>
          </p:cNvSpPr>
          <p:nvPr/>
        </p:nvSpPr>
        <p:spPr bwMode="auto">
          <a:xfrm>
            <a:off x="4932363" y="39338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8</a:t>
            </a:r>
          </a:p>
        </p:txBody>
      </p:sp>
      <p:sp>
        <p:nvSpPr>
          <p:cNvPr id="350258" name="Text Box 50"/>
          <p:cNvSpPr txBox="1">
            <a:spLocks noChangeArrowheads="1"/>
          </p:cNvSpPr>
          <p:nvPr/>
        </p:nvSpPr>
        <p:spPr bwMode="auto">
          <a:xfrm>
            <a:off x="2987675" y="40052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9</a:t>
            </a:r>
          </a:p>
        </p:txBody>
      </p:sp>
      <p:sp>
        <p:nvSpPr>
          <p:cNvPr id="350259" name="Text Box 51"/>
          <p:cNvSpPr txBox="1">
            <a:spLocks noChangeArrowheads="1"/>
          </p:cNvSpPr>
          <p:nvPr/>
        </p:nvSpPr>
        <p:spPr bwMode="auto">
          <a:xfrm>
            <a:off x="1692275" y="45085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10</a:t>
            </a:r>
          </a:p>
        </p:txBody>
      </p:sp>
      <p:sp>
        <p:nvSpPr>
          <p:cNvPr id="350260" name="Text Box 52"/>
          <p:cNvSpPr txBox="1">
            <a:spLocks noChangeArrowheads="1"/>
          </p:cNvSpPr>
          <p:nvPr/>
        </p:nvSpPr>
        <p:spPr bwMode="auto">
          <a:xfrm>
            <a:off x="1187450" y="58769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31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BCF4-1471-2F4A-AC1B-2E169EC5925D}" type="slidenum">
              <a:rPr lang="de-DE"/>
              <a:pPr/>
              <a:t>47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Beobachtung für Kante </a:t>
            </a:r>
            <a:r>
              <a:rPr lang="de-DE">
                <a:solidFill>
                  <a:schemeClr val="hlink"/>
                </a:solidFill>
              </a:rPr>
              <a:t>(v,w):</a:t>
            </a:r>
          </a:p>
          <a:p>
            <a:pPr>
              <a:buFontTx/>
              <a:buNone/>
            </a:pPr>
            <a:endParaRPr lang="de-DE"/>
          </a:p>
          <a:p>
            <a:pPr>
              <a:buFontTx/>
              <a:buNone/>
            </a:pPr>
            <a:endParaRPr lang="de-DE"/>
          </a:p>
        </p:txBody>
      </p:sp>
      <p:graphicFrame>
        <p:nvGraphicFramePr>
          <p:cNvPr id="351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06938"/>
              </p:ext>
            </p:extLst>
          </p:nvPr>
        </p:nvGraphicFramePr>
        <p:xfrm>
          <a:off x="539750" y="2204864"/>
          <a:ext cx="7272611" cy="3311328"/>
        </p:xfrm>
        <a:graphic>
          <a:graphicData uri="http://schemas.openxmlformats.org/drawingml/2006/table">
            <a:tbl>
              <a:tblPr/>
              <a:tblGrid>
                <a:gridCol w="2423727"/>
                <a:gridCol w="2425158"/>
                <a:gridCol w="2423726"/>
              </a:tblGrid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3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62039-8E8A-3E41-B9B3-FA9233B2EE22}" type="slidenum">
              <a:rPr lang="de-DE"/>
              <a:pPr/>
              <a:t>48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Anwendung:</a:t>
            </a:r>
          </a:p>
          <a:p>
            <a:r>
              <a:rPr lang="de-DE" dirty="0"/>
              <a:t>Erkennung eines </a:t>
            </a:r>
            <a:r>
              <a:rPr lang="de-DE" dirty="0">
                <a:solidFill>
                  <a:srgbClr val="FF0000"/>
                </a:solidFill>
              </a:rPr>
              <a:t>azyklischen</a:t>
            </a:r>
            <a:r>
              <a:rPr lang="de-DE" dirty="0"/>
              <a:t> gerichteten Graphen (engl. DAG)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>
              <a:buFontTx/>
              <a:buNone/>
            </a:pPr>
            <a:r>
              <a:rPr lang="de-DE" dirty="0"/>
              <a:t>   Merkmal: keine </a:t>
            </a:r>
            <a:r>
              <a:rPr lang="de-DE" dirty="0" smtClean="0"/>
              <a:t>gerichteten Kreise</a:t>
            </a:r>
          </a:p>
          <a:p>
            <a:pPr>
              <a:buFontTx/>
              <a:buNone/>
            </a:pPr>
            <a:r>
              <a:rPr lang="de-DE" dirty="0" smtClean="0"/>
              <a:t>   DFS-Nummerierung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n+m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53284" name="Oval 4"/>
          <p:cNvSpPr>
            <a:spLocks noChangeArrowheads="1"/>
          </p:cNvSpPr>
          <p:nvPr/>
        </p:nvSpPr>
        <p:spPr bwMode="auto">
          <a:xfrm>
            <a:off x="1042988" y="37181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5" name="Oval 5"/>
          <p:cNvSpPr>
            <a:spLocks noChangeArrowheads="1"/>
          </p:cNvSpPr>
          <p:nvPr/>
        </p:nvSpPr>
        <p:spPr bwMode="auto">
          <a:xfrm>
            <a:off x="2195513" y="328632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6" name="Oval 6"/>
          <p:cNvSpPr>
            <a:spLocks noChangeArrowheads="1"/>
          </p:cNvSpPr>
          <p:nvPr/>
        </p:nvSpPr>
        <p:spPr bwMode="auto">
          <a:xfrm>
            <a:off x="32766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7" name="Oval 7"/>
          <p:cNvSpPr>
            <a:spLocks noChangeArrowheads="1"/>
          </p:cNvSpPr>
          <p:nvPr/>
        </p:nvSpPr>
        <p:spPr bwMode="auto">
          <a:xfrm>
            <a:off x="4356100" y="29973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8" name="Oval 8"/>
          <p:cNvSpPr>
            <a:spLocks noChangeArrowheads="1"/>
          </p:cNvSpPr>
          <p:nvPr/>
        </p:nvSpPr>
        <p:spPr bwMode="auto">
          <a:xfrm>
            <a:off x="3851275" y="364509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89" name="Oval 9"/>
          <p:cNvSpPr>
            <a:spLocks noChangeArrowheads="1"/>
          </p:cNvSpPr>
          <p:nvPr/>
        </p:nvSpPr>
        <p:spPr bwMode="auto">
          <a:xfrm>
            <a:off x="2627313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0" name="Oval 10"/>
          <p:cNvSpPr>
            <a:spLocks noChangeArrowheads="1"/>
          </p:cNvSpPr>
          <p:nvPr/>
        </p:nvSpPr>
        <p:spPr bwMode="auto">
          <a:xfrm>
            <a:off x="406717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1" name="Oval 11"/>
          <p:cNvSpPr>
            <a:spLocks noChangeArrowheads="1"/>
          </p:cNvSpPr>
          <p:nvPr/>
        </p:nvSpPr>
        <p:spPr bwMode="auto">
          <a:xfrm>
            <a:off x="7812088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2" name="Oval 12"/>
          <p:cNvSpPr>
            <a:spLocks noChangeArrowheads="1"/>
          </p:cNvSpPr>
          <p:nvPr/>
        </p:nvSpPr>
        <p:spPr bwMode="auto">
          <a:xfrm>
            <a:off x="5508625" y="451028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V="1">
            <a:off x="1258888" y="3429199"/>
            <a:ext cx="9366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 flipV="1">
            <a:off x="2484438" y="3141861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492500" y="3070424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2484438" y="3502224"/>
            <a:ext cx="136683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>
            <a:off x="1258888" y="3934024"/>
            <a:ext cx="12969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6948488" y="3934024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V="1">
            <a:off x="2916238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 flipV="1">
            <a:off x="4356100" y="4653161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V="1">
            <a:off x="5795963" y="4078486"/>
            <a:ext cx="86360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651500" y="3500636"/>
            <a:ext cx="8651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Oval 23"/>
          <p:cNvSpPr>
            <a:spLocks noChangeArrowheads="1"/>
          </p:cNvSpPr>
          <p:nvPr/>
        </p:nvSpPr>
        <p:spPr bwMode="auto">
          <a:xfrm>
            <a:off x="6659563" y="37895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4" name="Oval 24"/>
          <p:cNvSpPr>
            <a:spLocks noChangeArrowheads="1"/>
          </p:cNvSpPr>
          <p:nvPr/>
        </p:nvSpPr>
        <p:spPr bwMode="auto">
          <a:xfrm>
            <a:off x="5364163" y="335776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>
            <a:off x="4643438" y="3141861"/>
            <a:ext cx="7207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Line 26"/>
          <p:cNvSpPr>
            <a:spLocks noChangeShapeType="1"/>
          </p:cNvSpPr>
          <p:nvPr/>
        </p:nvSpPr>
        <p:spPr bwMode="auto">
          <a:xfrm flipV="1">
            <a:off x="4140200" y="3573661"/>
            <a:ext cx="115252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>
            <a:off x="4140200" y="3860999"/>
            <a:ext cx="13684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Oval 28"/>
          <p:cNvSpPr>
            <a:spLocks noChangeArrowheads="1"/>
          </p:cNvSpPr>
          <p:nvPr/>
        </p:nvSpPr>
        <p:spPr bwMode="auto">
          <a:xfrm>
            <a:off x="7092950" y="2852936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3309" name="Line 29"/>
          <p:cNvSpPr>
            <a:spLocks noChangeShapeType="1"/>
          </p:cNvSpPr>
          <p:nvPr/>
        </p:nvSpPr>
        <p:spPr bwMode="auto">
          <a:xfrm flipV="1">
            <a:off x="5651500" y="2997399"/>
            <a:ext cx="144145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8782-9279-DC4A-9AE9-401DD28D324E}" type="slidenum">
              <a:rPr lang="de-DE"/>
              <a:pPr/>
              <a:t>49</a:t>
            </a:fld>
            <a:endParaRPr lang="de-DE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DFS-Nummerierung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</a:t>
            </a:r>
            <a:r>
              <a:rPr lang="de-DE" dirty="0"/>
              <a:t>. </a:t>
            </a:r>
            <a:r>
              <a:rPr lang="en-US" dirty="0">
                <a:latin typeface="cmsy10" charset="0"/>
              </a:rPr>
              <a:t>⇔</a:t>
            </a:r>
            <a:r>
              <a:rPr lang="de-DE" dirty="0"/>
              <a:t> 3</a:t>
            </a:r>
            <a:r>
              <a:rPr lang="de-DE" dirty="0" smtClean="0"/>
              <a:t>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/>
              <a:t>2. </a:t>
            </a:r>
            <a:r>
              <a:rPr lang="en-US" dirty="0" smtClean="0">
                <a:latin typeface="cmsy10" charset="0"/>
              </a:rPr>
              <a:t>⇔</a:t>
            </a:r>
            <a:r>
              <a:rPr lang="de-DE" dirty="0" smtClean="0"/>
              <a:t> </a:t>
            </a:r>
            <a:r>
              <a:rPr lang="de-DE" dirty="0"/>
              <a:t>3.: folgt aus Tabelle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64064"/>
              </p:ext>
            </p:extLst>
          </p:nvPr>
        </p:nvGraphicFramePr>
        <p:xfrm>
          <a:off x="4644008" y="3933056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7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8709-BEC1-764B-A1DD-0B22C233FD4B}" type="slidenum">
              <a:rPr lang="de-DE"/>
              <a:pPr/>
              <a:t>5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FF0000"/>
                </a:solidFill>
              </a:rPr>
              <a:t>Ungerichtete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</a:rPr>
              <a:t>Graphen: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Symmetrische</a:t>
            </a:r>
            <a:r>
              <a:rPr lang="de-DE" dirty="0"/>
              <a:t> Beziehungen jeglicher Art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{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}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Distanz zwischen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maximal 1 </a:t>
            </a:r>
            <a:r>
              <a:rPr lang="de-DE" dirty="0" smtClean="0"/>
              <a:t>km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Gerichtete</a:t>
            </a:r>
            <a:r>
              <a:rPr lang="de-DE" dirty="0">
                <a:solidFill>
                  <a:schemeClr val="accent2"/>
                </a:solidFill>
              </a:rPr>
              <a:t> Graphen: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Asymmetrische </a:t>
            </a:r>
            <a:r>
              <a:rPr lang="de-DE" dirty="0"/>
              <a:t>Beziehungen </a:t>
            </a:r>
            <a:endParaRPr lang="de-DE" dirty="0" smtClean="0"/>
          </a:p>
          <a:p>
            <a:pPr lvl="1"/>
            <a:r>
              <a:rPr lang="de-DE" dirty="0" smtClean="0"/>
              <a:t>z.B</a:t>
            </a:r>
            <a:r>
              <a:rPr lang="de-DE" dirty="0"/>
              <a:t>.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>
                <a:solidFill>
                  <a:schemeClr val="hlink"/>
                </a:solidFill>
              </a:rPr>
              <a:t>)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E</a:t>
            </a:r>
            <a:r>
              <a:rPr lang="de-DE" dirty="0"/>
              <a:t> genau dann, wenn Person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einer Person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</a:t>
            </a:r>
            <a:r>
              <a:rPr lang="de-DE" dirty="0" smtClean="0"/>
              <a:t>eine Nachricht sendet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chemeClr val="accent2"/>
                </a:solidFill>
              </a:rPr>
              <a:t>Grad eines Knotens: </a:t>
            </a:r>
            <a:r>
              <a:rPr lang="de-DE" dirty="0" smtClean="0"/>
              <a:t>Anzahl der ausgehenden Kanten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5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6E58-D076-154B-BA23-3A779E012529}" type="slidenum">
              <a:rPr lang="de-DE"/>
              <a:pPr/>
              <a:t>50</a:t>
            </a:fld>
            <a:endParaRPr lang="de-DE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None/>
            </a:pPr>
            <a:r>
              <a:rPr lang="de-DE" dirty="0" smtClean="0">
                <a:solidFill>
                  <a:schemeClr val="accent2"/>
                </a:solidFill>
              </a:rPr>
              <a:t>Beweis </a:t>
            </a:r>
            <a:r>
              <a:rPr lang="de-DE" dirty="0"/>
              <a:t>( </a:t>
            </a:r>
            <a:r>
              <a:rPr lang="de-DE" dirty="0" smtClean="0"/>
              <a:t>1.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2. )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2.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</a:t>
            </a:r>
            <a:r>
              <a:rPr lang="de-DE" dirty="0" smtClean="0"/>
              <a:t>1.</a:t>
            </a:r>
            <a:endParaRPr lang="de-DE" dirty="0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1547813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3" name="Oval 5"/>
          <p:cNvSpPr>
            <a:spLocks noChangeArrowheads="1"/>
          </p:cNvSpPr>
          <p:nvPr/>
        </p:nvSpPr>
        <p:spPr bwMode="auto">
          <a:xfrm>
            <a:off x="2555875" y="47263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3708400" y="49422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5" name="Oval 7"/>
          <p:cNvSpPr>
            <a:spLocks noChangeArrowheads="1"/>
          </p:cNvSpPr>
          <p:nvPr/>
        </p:nvSpPr>
        <p:spPr bwMode="auto">
          <a:xfrm>
            <a:off x="4716463" y="45818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6011863" y="443741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6877050" y="515813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 flipV="1">
            <a:off x="1763713" y="4869210"/>
            <a:ext cx="720725" cy="217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2843213" y="4870797"/>
            <a:ext cx="792162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3995738" y="4726335"/>
            <a:ext cx="64770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 flipV="1">
            <a:off x="5003800" y="4510435"/>
            <a:ext cx="936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6227763" y="4653310"/>
            <a:ext cx="6492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 flipV="1">
            <a:off x="3995738" y="5158135"/>
            <a:ext cx="2808287" cy="1444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5344" name="Oval 16"/>
          <p:cNvSpPr>
            <a:spLocks noChangeArrowheads="1"/>
          </p:cNvSpPr>
          <p:nvPr/>
        </p:nvSpPr>
        <p:spPr bwMode="auto">
          <a:xfrm>
            <a:off x="3419475" y="4221510"/>
            <a:ext cx="4321175" cy="1655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4284663" y="5374035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gerichteter Kreis</a:t>
            </a:r>
          </a:p>
        </p:txBody>
      </p:sp>
    </p:spTree>
    <p:extLst>
      <p:ext uri="{BB962C8B-B14F-4D97-AF65-F5344CB8AC3E}">
        <p14:creationId xmlns:p14="http://schemas.microsoft.com/office/powerpoint/2010/main" val="39046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9B99576-EA41-E341-86E5-A65D492AF576}" type="slidenum">
              <a:rPr lang="de-DE"/>
              <a:pPr/>
              <a:t>51</a:t>
            </a:fld>
            <a:endParaRPr lang="de-DE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 smtClean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 smtClean="0"/>
              <a:t>1. </a:t>
            </a:r>
            <a:r>
              <a:rPr lang="de-DE" dirty="0"/>
              <a:t>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kontrapositiv</a:t>
            </a:r>
            <a:r>
              <a:rPr lang="de-DE" dirty="0" smtClean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1. </a:t>
            </a:r>
            <a:r>
              <a:rPr lang="en-US" dirty="0">
                <a:latin typeface="cmsy10" charset="0"/>
              </a:rPr>
              <a:t>⇒</a:t>
            </a:r>
            <a:r>
              <a:rPr lang="de-DE" dirty="0"/>
              <a:t> </a:t>
            </a:r>
            <a:r>
              <a:rPr lang="en-US" dirty="0">
                <a:latin typeface="cmsy10" charset="0"/>
              </a:rPr>
              <a:t>¬</a:t>
            </a:r>
            <a:r>
              <a:rPr lang="de-DE" dirty="0"/>
              <a:t> 2.</a:t>
            </a:r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4140200" y="54454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2339975" y="50136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3348038" y="465330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59" name="Oval 7"/>
          <p:cNvSpPr>
            <a:spLocks noChangeArrowheads="1"/>
          </p:cNvSpPr>
          <p:nvPr/>
        </p:nvSpPr>
        <p:spPr bwMode="auto">
          <a:xfrm>
            <a:off x="4643438" y="450884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0" name="Oval 8"/>
          <p:cNvSpPr>
            <a:spLocks noChangeArrowheads="1"/>
          </p:cNvSpPr>
          <p:nvPr/>
        </p:nvSpPr>
        <p:spPr bwMode="auto">
          <a:xfrm>
            <a:off x="5508625" y="522957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6361" name="Line 9"/>
          <p:cNvSpPr>
            <a:spLocks noChangeShapeType="1"/>
          </p:cNvSpPr>
          <p:nvPr/>
        </p:nvSpPr>
        <p:spPr bwMode="auto">
          <a:xfrm flipH="1" flipV="1">
            <a:off x="2627313" y="5229572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 flipH="1">
            <a:off x="4427538" y="5445472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 flipV="1">
            <a:off x="2627313" y="4797772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3635375" y="4581872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4859338" y="4724747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6372225" y="4437409"/>
            <a:ext cx="2354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Eine davon </a:t>
            </a:r>
            <a:br>
              <a:rPr lang="de-DE" sz="2400"/>
            </a:br>
            <a:r>
              <a:rPr lang="de-DE" sz="2400"/>
              <a:t>Rückwärtskante</a:t>
            </a:r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1690688" y="4724747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4932363" y="4437409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69" name="Line 17"/>
          <p:cNvSpPr>
            <a:spLocks noChangeShapeType="1"/>
          </p:cNvSpPr>
          <p:nvPr/>
        </p:nvSpPr>
        <p:spPr bwMode="auto">
          <a:xfrm flipV="1">
            <a:off x="1690688" y="5229572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0" name="Line 18"/>
          <p:cNvSpPr>
            <a:spLocks noChangeShapeType="1"/>
          </p:cNvSpPr>
          <p:nvPr/>
        </p:nvSpPr>
        <p:spPr bwMode="auto">
          <a:xfrm flipH="1">
            <a:off x="4356100" y="4869209"/>
            <a:ext cx="194468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124075" y="4365972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32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C8F0-3CB3-9444-995A-050CDCAEFF04}" type="slidenum">
              <a:rPr lang="de-DE"/>
              <a:pPr/>
              <a:t>52</a:t>
            </a:fld>
            <a:endParaRPr lang="de-DE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DFS-Nummerierung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229600" cy="49688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Das Folgende ist äquivalent: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G ist ein DAG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DFS enthält keine Rückwärtskante</a:t>
            </a:r>
          </a:p>
          <a:p>
            <a:pPr marL="609600" indent="-609600">
              <a:buFontTx/>
              <a:buAutoNum type="arabicPeriod"/>
            </a:pPr>
            <a:r>
              <a:rPr lang="de-DE" dirty="0"/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∀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v,w</a:t>
            </a:r>
            <a:r>
              <a:rPr lang="de-DE" dirty="0" smtClean="0">
                <a:solidFill>
                  <a:schemeClr val="hlink"/>
                </a:solidFill>
              </a:rPr>
              <a:t>)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E : 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[v]&gt;</a:t>
            </a:r>
            <a:r>
              <a:rPr lang="de-DE" dirty="0" err="1">
                <a:solidFill>
                  <a:schemeClr val="hlink"/>
                </a:solidFill>
              </a:rPr>
              <a:t>finishTime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</a:t>
            </a:r>
          </a:p>
          <a:p>
            <a:pPr marL="609600" indent="-609600"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 </a:t>
            </a:r>
            <a:r>
              <a:rPr lang="de-DE" dirty="0"/>
              <a:t>( 2. </a:t>
            </a:r>
            <a:r>
              <a:rPr lang="en-US" dirty="0">
                <a:latin typeface="cmsy10" charset="0"/>
              </a:rPr>
              <a:t>⇒ </a:t>
            </a:r>
            <a:r>
              <a:rPr lang="de-DE" dirty="0"/>
              <a:t>1. )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endParaRPr lang="de-DE" dirty="0">
              <a:solidFill>
                <a:schemeClr val="accent2"/>
              </a:solidFill>
            </a:endParaRPr>
          </a:p>
          <a:p>
            <a:pPr marL="609600" indent="-609600"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Kontrapositiv</a:t>
            </a:r>
          </a:p>
          <a:p>
            <a:pPr marL="609600" indent="-609600">
              <a:buFontTx/>
              <a:buNone/>
            </a:pP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1. </a:t>
            </a:r>
            <a:r>
              <a:rPr lang="en-US" dirty="0" smtClean="0">
                <a:latin typeface="cmsy10" charset="0"/>
              </a:rPr>
              <a:t>⇒</a:t>
            </a:r>
            <a:r>
              <a:rPr lang="de-DE" dirty="0" smtClean="0"/>
              <a:t> </a:t>
            </a:r>
            <a:r>
              <a:rPr lang="en-US" dirty="0" smtClean="0">
                <a:latin typeface="cmsy10" charset="0"/>
              </a:rPr>
              <a:t>¬</a:t>
            </a:r>
            <a:r>
              <a:rPr lang="de-DE" dirty="0" smtClean="0"/>
              <a:t> </a:t>
            </a:r>
            <a:r>
              <a:rPr lang="de-DE" dirty="0"/>
              <a:t>2.</a:t>
            </a:r>
          </a:p>
        </p:txBody>
      </p:sp>
      <p:sp>
        <p:nvSpPr>
          <p:cNvPr id="357380" name="Oval 4"/>
          <p:cNvSpPr>
            <a:spLocks noChangeArrowheads="1"/>
          </p:cNvSpPr>
          <p:nvPr/>
        </p:nvSpPr>
        <p:spPr bwMode="auto">
          <a:xfrm>
            <a:off x="2989064" y="54090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1" name="Oval 5"/>
          <p:cNvSpPr>
            <a:spLocks noChangeArrowheads="1"/>
          </p:cNvSpPr>
          <p:nvPr/>
        </p:nvSpPr>
        <p:spPr bwMode="auto">
          <a:xfrm>
            <a:off x="1188839" y="49772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2" name="Oval 6"/>
          <p:cNvSpPr>
            <a:spLocks noChangeArrowheads="1"/>
          </p:cNvSpPr>
          <p:nvPr/>
        </p:nvSpPr>
        <p:spPr bwMode="auto">
          <a:xfrm>
            <a:off x="2196902" y="4616921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3492302" y="447245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4" name="Oval 8"/>
          <p:cNvSpPr>
            <a:spLocks noChangeArrowheads="1"/>
          </p:cNvSpPr>
          <p:nvPr/>
        </p:nvSpPr>
        <p:spPr bwMode="auto">
          <a:xfrm>
            <a:off x="4357489" y="519318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 flipH="1" flipV="1">
            <a:off x="1476177" y="5193184"/>
            <a:ext cx="14398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H="1">
            <a:off x="3276402" y="5409084"/>
            <a:ext cx="108108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 flipV="1">
            <a:off x="1476177" y="4761384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 flipV="1">
            <a:off x="2484239" y="4545484"/>
            <a:ext cx="936625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>
            <a:off x="3708202" y="4688359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5148064" y="3308791"/>
            <a:ext cx="17940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Annahme: Erster </a:t>
            </a:r>
            <a:br>
              <a:rPr lang="de-DE"/>
            </a:br>
            <a:r>
              <a:rPr lang="de-DE"/>
              <a:t>von DFS besuch-</a:t>
            </a:r>
            <a:br>
              <a:rPr lang="de-DE"/>
            </a:br>
            <a:r>
              <a:rPr lang="de-DE"/>
              <a:t>ter Knoten im</a:t>
            </a:r>
            <a:br>
              <a:rPr lang="de-DE"/>
            </a:br>
            <a:r>
              <a:rPr lang="de-DE"/>
              <a:t>Kreis</a:t>
            </a: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539552" y="4688359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2" name="Line 16"/>
          <p:cNvSpPr>
            <a:spLocks noChangeShapeType="1"/>
          </p:cNvSpPr>
          <p:nvPr/>
        </p:nvSpPr>
        <p:spPr bwMode="auto">
          <a:xfrm flipV="1">
            <a:off x="3781227" y="4401021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3" name="Line 17"/>
          <p:cNvSpPr>
            <a:spLocks noChangeShapeType="1"/>
          </p:cNvSpPr>
          <p:nvPr/>
        </p:nvSpPr>
        <p:spPr bwMode="auto">
          <a:xfrm flipV="1">
            <a:off x="539552" y="5193184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4" name="Line 18"/>
          <p:cNvSpPr>
            <a:spLocks noChangeShapeType="1"/>
          </p:cNvSpPr>
          <p:nvPr/>
        </p:nvSpPr>
        <p:spPr bwMode="auto">
          <a:xfrm flipH="1">
            <a:off x="3635896" y="3645023"/>
            <a:ext cx="1512168" cy="86409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5" name="Oval 19"/>
          <p:cNvSpPr>
            <a:spLocks noChangeArrowheads="1"/>
          </p:cNvSpPr>
          <p:nvPr/>
        </p:nvSpPr>
        <p:spPr bwMode="auto">
          <a:xfrm>
            <a:off x="972939" y="4329584"/>
            <a:ext cx="3960813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7396" name="Freeform 20"/>
          <p:cNvSpPr>
            <a:spLocks/>
          </p:cNvSpPr>
          <p:nvPr/>
        </p:nvSpPr>
        <p:spPr bwMode="auto">
          <a:xfrm>
            <a:off x="1933377" y="4761384"/>
            <a:ext cx="2195512" cy="1331912"/>
          </a:xfrm>
          <a:custGeom>
            <a:avLst/>
            <a:gdLst>
              <a:gd name="T0" fmla="*/ 1028 w 1383"/>
              <a:gd name="T1" fmla="*/ 0 h 839"/>
              <a:gd name="T2" fmla="*/ 1164 w 1383"/>
              <a:gd name="T3" fmla="*/ 136 h 839"/>
              <a:gd name="T4" fmla="*/ 1164 w 1383"/>
              <a:gd name="T5" fmla="*/ 363 h 839"/>
              <a:gd name="T6" fmla="*/ 1345 w 1383"/>
              <a:gd name="T7" fmla="*/ 589 h 839"/>
              <a:gd name="T8" fmla="*/ 937 w 1383"/>
              <a:gd name="T9" fmla="*/ 816 h 839"/>
              <a:gd name="T10" fmla="*/ 257 w 1383"/>
              <a:gd name="T11" fmla="*/ 725 h 839"/>
              <a:gd name="T12" fmla="*/ 30 w 1383"/>
              <a:gd name="T13" fmla="*/ 499 h 839"/>
              <a:gd name="T14" fmla="*/ 75 w 1383"/>
              <a:gd name="T15" fmla="*/ 181 h 839"/>
              <a:gd name="T16" fmla="*/ 166 w 1383"/>
              <a:gd name="T17" fmla="*/ 45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3" h="839">
                <a:moveTo>
                  <a:pt x="1028" y="0"/>
                </a:moveTo>
                <a:cubicBezTo>
                  <a:pt x="1084" y="37"/>
                  <a:pt x="1141" y="75"/>
                  <a:pt x="1164" y="136"/>
                </a:cubicBezTo>
                <a:cubicBezTo>
                  <a:pt x="1187" y="197"/>
                  <a:pt x="1134" y="288"/>
                  <a:pt x="1164" y="363"/>
                </a:cubicBezTo>
                <a:cubicBezTo>
                  <a:pt x="1194" y="438"/>
                  <a:pt x="1383" y="514"/>
                  <a:pt x="1345" y="589"/>
                </a:cubicBezTo>
                <a:cubicBezTo>
                  <a:pt x="1307" y="664"/>
                  <a:pt x="1118" y="793"/>
                  <a:pt x="937" y="816"/>
                </a:cubicBezTo>
                <a:cubicBezTo>
                  <a:pt x="756" y="839"/>
                  <a:pt x="408" y="778"/>
                  <a:pt x="257" y="725"/>
                </a:cubicBezTo>
                <a:cubicBezTo>
                  <a:pt x="106" y="672"/>
                  <a:pt x="60" y="590"/>
                  <a:pt x="30" y="499"/>
                </a:cubicBezTo>
                <a:cubicBezTo>
                  <a:pt x="0" y="408"/>
                  <a:pt x="52" y="257"/>
                  <a:pt x="75" y="181"/>
                </a:cubicBezTo>
                <a:cubicBezTo>
                  <a:pt x="98" y="105"/>
                  <a:pt x="132" y="75"/>
                  <a:pt x="166" y="4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7397" name="Text Box 21"/>
          <p:cNvSpPr txBox="1">
            <a:spLocks noChangeArrowheads="1"/>
          </p:cNvSpPr>
          <p:nvPr/>
        </p:nvSpPr>
        <p:spPr bwMode="auto">
          <a:xfrm>
            <a:off x="2916039" y="569642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DFS</a:t>
            </a:r>
          </a:p>
        </p:txBody>
      </p:sp>
      <p:sp>
        <p:nvSpPr>
          <p:cNvPr id="357398" name="Text Box 22"/>
          <p:cNvSpPr txBox="1">
            <a:spLocks noChangeArrowheads="1"/>
          </p:cNvSpPr>
          <p:nvPr/>
        </p:nvSpPr>
        <p:spPr bwMode="auto">
          <a:xfrm>
            <a:off x="2843808" y="3356992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/>
              <a:t>Rückwärtskante</a:t>
            </a:r>
          </a:p>
        </p:txBody>
      </p:sp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91269"/>
              </p:ext>
            </p:extLst>
          </p:nvPr>
        </p:nvGraphicFramePr>
        <p:xfrm>
          <a:off x="5724128" y="4509120"/>
          <a:ext cx="3312367" cy="1799731"/>
        </p:xfrm>
        <a:graphic>
          <a:graphicData uri="http://schemas.openxmlformats.org/drawingml/2006/table">
            <a:tbl>
              <a:tblPr/>
              <a:tblGrid>
                <a:gridCol w="1103905"/>
                <a:gridCol w="1104557"/>
                <a:gridCol w="1103905"/>
              </a:tblGrid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Kantentyp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dfsNum[v]&lt; dfsNum[w]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finishTime[v]&gt;</a:t>
                      </a:r>
                      <a:b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</a:b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finishTime[w]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Baum &amp; Vorwärts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Rückwärts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Kreuz</a:t>
                      </a:r>
                    </a:p>
                  </a:txBody>
                  <a:tcPr marL="81162" marR="81162" marT="42204" marB="42204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Nein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Ja</a:t>
                      </a:r>
                    </a:p>
                  </a:txBody>
                  <a:tcPr marL="81162" marR="81162" marT="42204" marB="42204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2915816" y="3717033"/>
            <a:ext cx="576064" cy="86409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65177" y="47434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 flipH="1">
            <a:off x="3175618" y="4715852"/>
            <a:ext cx="31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462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0" grpId="0"/>
      <p:bldP spid="357394" grpId="0" animBg="1"/>
      <p:bldP spid="357396" grpId="0" animBg="1"/>
      <p:bldP spid="357397" grpId="0"/>
      <p:bldP spid="357398" grpId="0"/>
      <p:bldP spid="26" grpId="0" animBg="1"/>
      <p:bldP spid="2" grpId="0"/>
      <p:bldP spid="2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B3AC-4D9A-8F46-B068-E01094F2FC08}" type="slidenum">
              <a:rPr lang="de-DE"/>
              <a:pPr/>
              <a:t>53</a:t>
            </a:fld>
            <a:endParaRPr lang="de-DE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Definition:</a:t>
            </a:r>
            <a:r>
              <a:rPr lang="de-DE" dirty="0"/>
              <a:t> Sei </a:t>
            </a:r>
            <a:r>
              <a:rPr lang="de-DE" dirty="0">
                <a:solidFill>
                  <a:schemeClr val="hlink"/>
                </a:solidFill>
              </a:rPr>
              <a:t>G=(V,E)</a:t>
            </a:r>
            <a:r>
              <a:rPr lang="de-DE" dirty="0"/>
              <a:t> ein gerichteter Graph.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hlink"/>
                </a:solidFill>
              </a:rPr>
              <a:t>U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V</a:t>
            </a:r>
            <a:r>
              <a:rPr lang="de-DE" dirty="0" smtClean="0"/>
              <a:t> </a:t>
            </a:r>
            <a:r>
              <a:rPr lang="de-DE" dirty="0"/>
              <a:t>ist eine </a:t>
            </a:r>
            <a:r>
              <a:rPr lang="de-DE" dirty="0">
                <a:solidFill>
                  <a:srgbClr val="FF0000"/>
                </a:solidFill>
              </a:rPr>
              <a:t>starke </a:t>
            </a:r>
            <a:r>
              <a:rPr lang="de-DE" dirty="0" smtClean="0">
                <a:solidFill>
                  <a:srgbClr val="FF0000"/>
                </a:solidFill>
              </a:rPr>
              <a:t>Zusammenhangskomponente</a:t>
            </a:r>
            <a:r>
              <a:rPr lang="de-DE" dirty="0" smtClean="0"/>
              <a:t> </a:t>
            </a:r>
            <a:r>
              <a:rPr lang="de-DE" dirty="0"/>
              <a:t>(ZHK) von </a:t>
            </a:r>
            <a:r>
              <a:rPr lang="de-DE" dirty="0">
                <a:solidFill>
                  <a:schemeClr val="hlink"/>
                </a:solidFill>
              </a:rPr>
              <a:t>V </a:t>
            </a:r>
            <a:r>
              <a:rPr lang="en-US" dirty="0" err="1" smtClean="0"/>
              <a:t>gdw</a:t>
            </a:r>
            <a:r>
              <a:rPr lang="en-US" dirty="0" smtClean="0"/>
              <a:t>.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 err="1">
                <a:solidFill>
                  <a:schemeClr val="hlink"/>
                </a:solidFill>
              </a:rPr>
              <a:t>u,v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U</a:t>
            </a:r>
            <a:r>
              <a:rPr lang="de-DE" dirty="0"/>
              <a:t> gibt es einen gerichteten Weg von </a:t>
            </a:r>
            <a:r>
              <a:rPr lang="de-DE" dirty="0" err="1">
                <a:solidFill>
                  <a:schemeClr val="hlink"/>
                </a:solidFill>
              </a:rPr>
              <a:t>u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in </a:t>
            </a:r>
            <a:r>
              <a:rPr lang="de-DE" dirty="0">
                <a:solidFill>
                  <a:schemeClr val="hlink"/>
                </a:solidFill>
              </a:rPr>
              <a:t>G </a:t>
            </a:r>
            <a:r>
              <a:rPr lang="de-DE" dirty="0"/>
              <a:t>und</a:t>
            </a:r>
            <a:r>
              <a:rPr lang="de-DE" dirty="0">
                <a:solidFill>
                  <a:schemeClr val="hlink"/>
                </a:solidFill>
              </a:rPr>
              <a:t> U </a:t>
            </a:r>
            <a:r>
              <a:rPr lang="de-DE" dirty="0"/>
              <a:t>maximal</a:t>
            </a:r>
          </a:p>
        </p:txBody>
      </p:sp>
      <p:sp>
        <p:nvSpPr>
          <p:cNvPr id="358404" name="Oval 4"/>
          <p:cNvSpPr>
            <a:spLocks noChangeArrowheads="1"/>
          </p:cNvSpPr>
          <p:nvPr/>
        </p:nvSpPr>
        <p:spPr bwMode="auto">
          <a:xfrm>
            <a:off x="4859338" y="49403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5" name="Oval 5"/>
          <p:cNvSpPr>
            <a:spLocks noChangeArrowheads="1"/>
          </p:cNvSpPr>
          <p:nvPr/>
        </p:nvSpPr>
        <p:spPr bwMode="auto">
          <a:xfrm>
            <a:off x="2987675" y="4076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6" name="Oval 6"/>
          <p:cNvSpPr>
            <a:spLocks noChangeArrowheads="1"/>
          </p:cNvSpPr>
          <p:nvPr/>
        </p:nvSpPr>
        <p:spPr bwMode="auto">
          <a:xfrm>
            <a:off x="3995738" y="371633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7" name="Oval 7"/>
          <p:cNvSpPr>
            <a:spLocks noChangeArrowheads="1"/>
          </p:cNvSpPr>
          <p:nvPr/>
        </p:nvSpPr>
        <p:spPr bwMode="auto">
          <a:xfrm>
            <a:off x="5291138" y="35718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6156325" y="4292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09" name="Line 9"/>
          <p:cNvSpPr>
            <a:spLocks noChangeShapeType="1"/>
          </p:cNvSpPr>
          <p:nvPr/>
        </p:nvSpPr>
        <p:spPr bwMode="auto">
          <a:xfrm flipH="1" flipV="1">
            <a:off x="3275013" y="4292600"/>
            <a:ext cx="15128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 flipH="1">
            <a:off x="5075238" y="4508500"/>
            <a:ext cx="10810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 flipV="1">
            <a:off x="3275013" y="3860800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 flipV="1">
            <a:off x="4283075" y="3644900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5507038" y="3787775"/>
            <a:ext cx="6492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>
            <a:off x="2338388" y="3787775"/>
            <a:ext cx="5762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5580063" y="3500437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V="1">
            <a:off x="2338388" y="4292600"/>
            <a:ext cx="5762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17" name="Oval 17"/>
          <p:cNvSpPr>
            <a:spLocks noChangeArrowheads="1"/>
          </p:cNvSpPr>
          <p:nvPr/>
        </p:nvSpPr>
        <p:spPr bwMode="auto">
          <a:xfrm>
            <a:off x="2771775" y="3429000"/>
            <a:ext cx="3960813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8" name="Oval 18"/>
          <p:cNvSpPr>
            <a:spLocks noChangeArrowheads="1"/>
          </p:cNvSpPr>
          <p:nvPr/>
        </p:nvSpPr>
        <p:spPr bwMode="auto">
          <a:xfrm>
            <a:off x="4787900" y="42195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flipH="1" flipV="1">
            <a:off x="4211638" y="3932237"/>
            <a:ext cx="5762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0" name="Line 20"/>
          <p:cNvSpPr>
            <a:spLocks noChangeShapeType="1"/>
          </p:cNvSpPr>
          <p:nvPr/>
        </p:nvSpPr>
        <p:spPr bwMode="auto">
          <a:xfrm flipH="1">
            <a:off x="5003800" y="3787775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>
            <a:off x="6443663" y="4364037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422" name="Text Box 22"/>
          <p:cNvSpPr txBox="1">
            <a:spLocks noChangeArrowheads="1"/>
          </p:cNvSpPr>
          <p:nvPr/>
        </p:nvSpPr>
        <p:spPr bwMode="auto">
          <a:xfrm>
            <a:off x="6269038" y="49403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2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8AE2-C9A9-7047-B3B8-1D234A761965}" type="slidenum">
              <a:rPr lang="de-DE"/>
              <a:pPr/>
              <a:t>54</a:t>
            </a:fld>
            <a:endParaRPr lang="de-DE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Beobachtung:</a:t>
            </a:r>
            <a:r>
              <a:rPr lang="de-DE"/>
              <a:t> Schrumpft man starke ZHKs zu einzelnen Knoten, dann ergibt sich DAG.</a:t>
            </a:r>
          </a:p>
        </p:txBody>
      </p:sp>
      <p:sp>
        <p:nvSpPr>
          <p:cNvPr id="359428" name="Oval 4"/>
          <p:cNvSpPr>
            <a:spLocks noChangeArrowheads="1"/>
          </p:cNvSpPr>
          <p:nvPr/>
        </p:nvSpPr>
        <p:spPr bwMode="auto">
          <a:xfrm>
            <a:off x="4572000" y="3932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29" name="Oval 5"/>
          <p:cNvSpPr>
            <a:spLocks noChangeArrowheads="1"/>
          </p:cNvSpPr>
          <p:nvPr/>
        </p:nvSpPr>
        <p:spPr bwMode="auto">
          <a:xfrm>
            <a:off x="2700338" y="30685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0" name="Oval 6"/>
          <p:cNvSpPr>
            <a:spLocks noChangeArrowheads="1"/>
          </p:cNvSpPr>
          <p:nvPr/>
        </p:nvSpPr>
        <p:spPr bwMode="auto">
          <a:xfrm>
            <a:off x="3708400" y="2708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1" name="Oval 7"/>
          <p:cNvSpPr>
            <a:spLocks noChangeArrowheads="1"/>
          </p:cNvSpPr>
          <p:nvPr/>
        </p:nvSpPr>
        <p:spPr bwMode="auto">
          <a:xfrm>
            <a:off x="5003800" y="25637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2" name="Oval 8"/>
          <p:cNvSpPr>
            <a:spLocks noChangeArrowheads="1"/>
          </p:cNvSpPr>
          <p:nvPr/>
        </p:nvSpPr>
        <p:spPr bwMode="auto">
          <a:xfrm>
            <a:off x="5868988" y="3284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 flipH="1" flipV="1">
            <a:off x="2987675" y="3284488"/>
            <a:ext cx="1512888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 flipH="1">
            <a:off x="4787900" y="3500388"/>
            <a:ext cx="1081088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 flipV="1">
            <a:off x="2987675" y="2852688"/>
            <a:ext cx="6477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 flipV="1">
            <a:off x="3995738" y="2636788"/>
            <a:ext cx="9366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5219700" y="2779663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2051050" y="2779663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 flipV="1">
            <a:off x="5292725" y="2492325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0" name="Line 16"/>
          <p:cNvSpPr>
            <a:spLocks noChangeShapeType="1"/>
          </p:cNvSpPr>
          <p:nvPr/>
        </p:nvSpPr>
        <p:spPr bwMode="auto">
          <a:xfrm flipV="1">
            <a:off x="2051050" y="3284488"/>
            <a:ext cx="5762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1" name="Oval 17"/>
          <p:cNvSpPr>
            <a:spLocks noChangeArrowheads="1"/>
          </p:cNvSpPr>
          <p:nvPr/>
        </p:nvSpPr>
        <p:spPr bwMode="auto">
          <a:xfrm>
            <a:off x="2484438" y="2420888"/>
            <a:ext cx="3960812" cy="18716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2" name="Oval 18"/>
          <p:cNvSpPr>
            <a:spLocks noChangeArrowheads="1"/>
          </p:cNvSpPr>
          <p:nvPr/>
        </p:nvSpPr>
        <p:spPr bwMode="auto">
          <a:xfrm>
            <a:off x="4500563" y="3211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9443" name="Line 19"/>
          <p:cNvSpPr>
            <a:spLocks noChangeShapeType="1"/>
          </p:cNvSpPr>
          <p:nvPr/>
        </p:nvSpPr>
        <p:spPr bwMode="auto">
          <a:xfrm flipH="1" flipV="1">
            <a:off x="3924300" y="292412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4" name="Line 20"/>
          <p:cNvSpPr>
            <a:spLocks noChangeShapeType="1"/>
          </p:cNvSpPr>
          <p:nvPr/>
        </p:nvSpPr>
        <p:spPr bwMode="auto">
          <a:xfrm flipH="1">
            <a:off x="4716463" y="2779663"/>
            <a:ext cx="2889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>
            <a:off x="6156325" y="3355925"/>
            <a:ext cx="7921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4500563" y="4437013"/>
            <a:ext cx="0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7" name="Oval 23"/>
          <p:cNvSpPr>
            <a:spLocks noChangeArrowheads="1"/>
          </p:cNvSpPr>
          <p:nvPr/>
        </p:nvSpPr>
        <p:spPr bwMode="auto">
          <a:xfrm>
            <a:off x="4067175" y="5084713"/>
            <a:ext cx="863600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59448" name="Line 24"/>
          <p:cNvSpPr>
            <a:spLocks noChangeShapeType="1"/>
          </p:cNvSpPr>
          <p:nvPr/>
        </p:nvSpPr>
        <p:spPr bwMode="auto">
          <a:xfrm>
            <a:off x="3492500" y="4940250"/>
            <a:ext cx="5762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49" name="Line 25"/>
          <p:cNvSpPr>
            <a:spLocks noChangeShapeType="1"/>
          </p:cNvSpPr>
          <p:nvPr/>
        </p:nvSpPr>
        <p:spPr bwMode="auto">
          <a:xfrm flipV="1">
            <a:off x="3492500" y="5445075"/>
            <a:ext cx="5762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0" name="Line 26"/>
          <p:cNvSpPr>
            <a:spLocks noChangeShapeType="1"/>
          </p:cNvSpPr>
          <p:nvPr/>
        </p:nvSpPr>
        <p:spPr bwMode="auto">
          <a:xfrm flipV="1">
            <a:off x="4716463" y="4940250"/>
            <a:ext cx="64770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451" name="Line 27"/>
          <p:cNvSpPr>
            <a:spLocks noChangeShapeType="1"/>
          </p:cNvSpPr>
          <p:nvPr/>
        </p:nvSpPr>
        <p:spPr bwMode="auto">
          <a:xfrm>
            <a:off x="4932363" y="5445075"/>
            <a:ext cx="792162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0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3A12-C30D-264C-9210-5C8EF0F93DA9}" type="slidenum">
              <a:rPr lang="de-DE"/>
              <a:pPr/>
              <a:t>55</a:t>
            </a:fld>
            <a:endParaRPr lang="de-DE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0451" name="Oval 3"/>
          <p:cNvSpPr>
            <a:spLocks noChangeArrowheads="1"/>
          </p:cNvSpPr>
          <p:nvPr/>
        </p:nvSpPr>
        <p:spPr bwMode="auto">
          <a:xfrm>
            <a:off x="1763713" y="4868863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0452" name="Oval 4"/>
          <p:cNvSpPr>
            <a:spLocks noChangeArrowheads="1"/>
          </p:cNvSpPr>
          <p:nvPr/>
        </p:nvSpPr>
        <p:spPr bwMode="auto">
          <a:xfrm>
            <a:off x="2987675" y="4149725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0453" name="Oval 5"/>
          <p:cNvSpPr>
            <a:spLocks noChangeArrowheads="1"/>
          </p:cNvSpPr>
          <p:nvPr/>
        </p:nvSpPr>
        <p:spPr bwMode="auto">
          <a:xfrm>
            <a:off x="4211638" y="35004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0454" name="Oval 6"/>
          <p:cNvSpPr>
            <a:spLocks noChangeArrowheads="1"/>
          </p:cNvSpPr>
          <p:nvPr/>
        </p:nvSpPr>
        <p:spPr bwMode="auto">
          <a:xfrm>
            <a:off x="5508625" y="27813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0455" name="Oval 7"/>
          <p:cNvSpPr>
            <a:spLocks noChangeArrowheads="1"/>
          </p:cNvSpPr>
          <p:nvPr/>
        </p:nvSpPr>
        <p:spPr bwMode="auto">
          <a:xfrm>
            <a:off x="680402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0456" name="Line 8"/>
          <p:cNvSpPr>
            <a:spLocks noChangeShapeType="1"/>
          </p:cNvSpPr>
          <p:nvPr/>
        </p:nvSpPr>
        <p:spPr bwMode="auto">
          <a:xfrm flipV="1">
            <a:off x="2268538" y="4508500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7" name="Line 9"/>
          <p:cNvSpPr>
            <a:spLocks noChangeShapeType="1"/>
          </p:cNvSpPr>
          <p:nvPr/>
        </p:nvSpPr>
        <p:spPr bwMode="auto">
          <a:xfrm flipV="1">
            <a:off x="3492500" y="3860800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8" name="Line 10"/>
          <p:cNvSpPr>
            <a:spLocks noChangeShapeType="1"/>
          </p:cNvSpPr>
          <p:nvPr/>
        </p:nvSpPr>
        <p:spPr bwMode="auto">
          <a:xfrm flipV="1">
            <a:off x="4716463" y="3213100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59" name="Line 11"/>
          <p:cNvSpPr>
            <a:spLocks noChangeShapeType="1"/>
          </p:cNvSpPr>
          <p:nvPr/>
        </p:nvSpPr>
        <p:spPr bwMode="auto">
          <a:xfrm flipV="1">
            <a:off x="6011863" y="249237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0" name="Oval 12"/>
          <p:cNvSpPr>
            <a:spLocks noChangeArrowheads="1"/>
          </p:cNvSpPr>
          <p:nvPr/>
        </p:nvSpPr>
        <p:spPr bwMode="auto">
          <a:xfrm>
            <a:off x="4211638" y="2349500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0461" name="Line 13"/>
          <p:cNvSpPr>
            <a:spLocks noChangeShapeType="1"/>
          </p:cNvSpPr>
          <p:nvPr/>
        </p:nvSpPr>
        <p:spPr bwMode="auto">
          <a:xfrm flipH="1" flipV="1">
            <a:off x="4716463" y="2636838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2" name="Line 14"/>
          <p:cNvSpPr>
            <a:spLocks noChangeShapeType="1"/>
          </p:cNvSpPr>
          <p:nvPr/>
        </p:nvSpPr>
        <p:spPr bwMode="auto">
          <a:xfrm flipH="1">
            <a:off x="4427538" y="2852738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3" name="Oval 15"/>
          <p:cNvSpPr>
            <a:spLocks noChangeArrowheads="1"/>
          </p:cNvSpPr>
          <p:nvPr/>
        </p:nvSpPr>
        <p:spPr bwMode="auto">
          <a:xfrm>
            <a:off x="2916238" y="2636838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0464" name="Oval 16"/>
          <p:cNvSpPr>
            <a:spLocks noChangeArrowheads="1"/>
          </p:cNvSpPr>
          <p:nvPr/>
        </p:nvSpPr>
        <p:spPr bwMode="auto">
          <a:xfrm>
            <a:off x="1692275" y="2133600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0465" name="Line 17"/>
          <p:cNvSpPr>
            <a:spLocks noChangeShapeType="1"/>
          </p:cNvSpPr>
          <p:nvPr/>
        </p:nvSpPr>
        <p:spPr bwMode="auto">
          <a:xfrm flipV="1">
            <a:off x="3203575" y="3141663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6" name="Line 18"/>
          <p:cNvSpPr>
            <a:spLocks noChangeShapeType="1"/>
          </p:cNvSpPr>
          <p:nvPr/>
        </p:nvSpPr>
        <p:spPr bwMode="auto">
          <a:xfrm flipH="1" flipV="1">
            <a:off x="2051050" y="2636838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7" name="Line 19"/>
          <p:cNvSpPr>
            <a:spLocks noChangeShapeType="1"/>
          </p:cNvSpPr>
          <p:nvPr/>
        </p:nvSpPr>
        <p:spPr bwMode="auto">
          <a:xfrm>
            <a:off x="1908175" y="2636838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68" name="Line 20"/>
          <p:cNvSpPr>
            <a:spLocks noChangeShapeType="1"/>
          </p:cNvSpPr>
          <p:nvPr/>
        </p:nvSpPr>
        <p:spPr bwMode="auto">
          <a:xfrm flipH="1" flipV="1">
            <a:off x="2195513" y="2420938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0469" name="AutoShape 21"/>
          <p:cNvCxnSpPr>
            <a:cxnSpLocks noChangeShapeType="1"/>
            <a:stCxn id="360454" idx="0"/>
            <a:endCxn id="360463" idx="0"/>
          </p:cNvCxnSpPr>
          <p:nvPr/>
        </p:nvCxnSpPr>
        <p:spPr bwMode="auto">
          <a:xfrm rot="5400000" flipH="1">
            <a:off x="4392613" y="1412875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0470" name="Oval 22"/>
          <p:cNvSpPr>
            <a:spLocks noChangeArrowheads="1"/>
          </p:cNvSpPr>
          <p:nvPr/>
        </p:nvSpPr>
        <p:spPr bwMode="auto">
          <a:xfrm>
            <a:off x="4140200" y="4868863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 flipV="1">
            <a:off x="3492500" y="4508500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472" name="Oval 24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3" name="Oval 25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4" name="Oval 26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5" name="Oval 27"/>
          <p:cNvSpPr>
            <a:spLocks noChangeArrowheads="1"/>
          </p:cNvSpPr>
          <p:nvPr/>
        </p:nvSpPr>
        <p:spPr bwMode="auto">
          <a:xfrm>
            <a:off x="3995738" y="4724400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0476" name="Oval 28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4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72" grpId="0" animBg="1"/>
      <p:bldP spid="360473" grpId="0" animBg="1"/>
      <p:bldP spid="360474" grpId="0" animBg="1"/>
      <p:bldP spid="360475" grpId="0" animBg="1"/>
      <p:bldP spid="3604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BBAF-53CC-D64C-8CA3-E04825C6E709}" type="slidenum">
              <a:rPr lang="de-DE"/>
              <a:pPr/>
              <a:t>56</a:t>
            </a:fld>
            <a:endParaRPr lang="de-DE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 - Beispiel</a:t>
            </a:r>
          </a:p>
        </p:txBody>
      </p:sp>
      <p:sp>
        <p:nvSpPr>
          <p:cNvPr id="361475" name="Oval 3"/>
          <p:cNvSpPr>
            <a:spLocks noChangeArrowheads="1"/>
          </p:cNvSpPr>
          <p:nvPr/>
        </p:nvSpPr>
        <p:spPr bwMode="auto">
          <a:xfrm rot="-1562588">
            <a:off x="2124075" y="1844675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6" name="Oval 4"/>
          <p:cNvSpPr>
            <a:spLocks noChangeArrowheads="1"/>
          </p:cNvSpPr>
          <p:nvPr/>
        </p:nvSpPr>
        <p:spPr bwMode="auto">
          <a:xfrm>
            <a:off x="154781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7" name="Oval 5"/>
          <p:cNvSpPr>
            <a:spLocks noChangeArrowheads="1"/>
          </p:cNvSpPr>
          <p:nvPr/>
        </p:nvSpPr>
        <p:spPr bwMode="auto">
          <a:xfrm>
            <a:off x="1619250" y="4724400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8" name="Oval 6"/>
          <p:cNvSpPr>
            <a:spLocks noChangeArrowheads="1"/>
          </p:cNvSpPr>
          <p:nvPr/>
        </p:nvSpPr>
        <p:spPr bwMode="auto">
          <a:xfrm>
            <a:off x="4211638" y="515778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79" name="Oval 7"/>
          <p:cNvSpPr>
            <a:spLocks noChangeArrowheads="1"/>
          </p:cNvSpPr>
          <p:nvPr/>
        </p:nvSpPr>
        <p:spPr bwMode="auto">
          <a:xfrm>
            <a:off x="6659563" y="1989138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H="1" flipV="1">
            <a:off x="2268538" y="2636838"/>
            <a:ext cx="287337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1" name="Line 9"/>
          <p:cNvSpPr>
            <a:spLocks noChangeShapeType="1"/>
          </p:cNvSpPr>
          <p:nvPr/>
        </p:nvSpPr>
        <p:spPr bwMode="auto">
          <a:xfrm>
            <a:off x="1908175" y="2781300"/>
            <a:ext cx="71438" cy="1943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H="1">
            <a:off x="2339975" y="4581525"/>
            <a:ext cx="3603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 flipV="1">
            <a:off x="6084888" y="2492375"/>
            <a:ext cx="57467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4" name="Line 12"/>
          <p:cNvSpPr>
            <a:spLocks noChangeShapeType="1"/>
          </p:cNvSpPr>
          <p:nvPr/>
        </p:nvSpPr>
        <p:spPr bwMode="auto">
          <a:xfrm flipH="1" flipV="1">
            <a:off x="4356100" y="4724400"/>
            <a:ext cx="144463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1485" name="Text Box 13"/>
          <p:cNvSpPr txBox="1">
            <a:spLocks noChangeArrowheads="1"/>
          </p:cNvSpPr>
          <p:nvPr/>
        </p:nvSpPr>
        <p:spPr bwMode="auto">
          <a:xfrm>
            <a:off x="6280150" y="4260850"/>
            <a:ext cx="95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DAG</a:t>
            </a:r>
          </a:p>
        </p:txBody>
      </p:sp>
    </p:spTree>
    <p:extLst>
      <p:ext uri="{BB962C8B-B14F-4D97-AF65-F5344CB8AC3E}">
        <p14:creationId xmlns:p14="http://schemas.microsoft.com/office/powerpoint/2010/main" val="23186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AB64-E73A-E54D-AC0C-CE988DB314F2}" type="slidenum">
              <a:rPr lang="de-DE"/>
              <a:pPr/>
              <a:t>57</a:t>
            </a:fld>
            <a:endParaRPr lang="de-DE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Ziel:</a:t>
            </a:r>
            <a:r>
              <a:rPr lang="de-DE" dirty="0"/>
              <a:t> Finde alle starken ZHKs im Graphen in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#Knoten, </a:t>
            </a:r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/>
              <a:t>: #Kanten)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Verwende DFS-Verfahren mit</a:t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>
                <a:solidFill>
                  <a:schemeClr val="hlink"/>
                </a:solidFill>
              </a:rPr>
              <a:t>1..n</a:t>
            </a:r>
          </a:p>
          <a:p>
            <a:pPr>
              <a:buFontTx/>
              <a:buNone/>
            </a:pPr>
            <a:endParaRPr lang="de-DE" sz="16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Am Ende:</a:t>
            </a:r>
            <a:r>
              <a:rPr lang="de-DE" dirty="0"/>
              <a:t> 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[v]=</a:t>
            </a: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⇔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/>
              <a:t> sind in derselben starken ZHK </a:t>
            </a:r>
          </a:p>
        </p:txBody>
      </p:sp>
      <p:sp>
        <p:nvSpPr>
          <p:cNvPr id="2" name="Rechteck 1"/>
          <p:cNvSpPr/>
          <p:nvPr/>
        </p:nvSpPr>
        <p:spPr>
          <a:xfrm>
            <a:off x="2664296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</a:t>
            </a:r>
            <a:r>
              <a:rPr lang="de-DE" sz="1200" dirty="0" err="1">
                <a:solidFill>
                  <a:srgbClr val="0000FF"/>
                </a:solidFill>
              </a:rPr>
              <a:t>Tarjan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 err="1">
                <a:solidFill>
                  <a:srgbClr val="0000FF"/>
                </a:solidFill>
              </a:rPr>
              <a:t>Depth</a:t>
            </a:r>
            <a:r>
              <a:rPr lang="de-DE" sz="1200" i="1" dirty="0">
                <a:solidFill>
                  <a:srgbClr val="0000FF"/>
                </a:solidFill>
              </a:rPr>
              <a:t>-first </a:t>
            </a:r>
            <a:r>
              <a:rPr lang="de-DE" sz="1200" i="1" dirty="0" err="1">
                <a:solidFill>
                  <a:srgbClr val="0000FF"/>
                </a:solidFill>
              </a:rPr>
              <a:t>search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and</a:t>
            </a:r>
            <a:r>
              <a:rPr lang="de-DE" sz="1200" i="1" dirty="0">
                <a:solidFill>
                  <a:srgbClr val="0000FF"/>
                </a:solidFill>
              </a:rPr>
              <a:t> linear </a:t>
            </a:r>
            <a:r>
              <a:rPr lang="de-DE" sz="1200" i="1" dirty="0" err="1">
                <a:solidFill>
                  <a:srgbClr val="0000FF"/>
                </a:solidFill>
              </a:rPr>
              <a:t>graph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In</a:t>
            </a:r>
            <a:r>
              <a:rPr lang="de-DE" sz="1200" dirty="0">
                <a:solidFill>
                  <a:srgbClr val="0000FF"/>
                </a:solidFill>
              </a:rPr>
              <a:t>: </a:t>
            </a:r>
            <a:r>
              <a:rPr lang="de-DE" sz="1200" i="1" dirty="0">
                <a:solidFill>
                  <a:srgbClr val="0000FF"/>
                </a:solidFill>
              </a:rPr>
              <a:t>SIAM Journal on Computing</a:t>
            </a:r>
            <a:r>
              <a:rPr lang="de-DE" sz="1200" dirty="0">
                <a:solidFill>
                  <a:srgbClr val="0000FF"/>
                </a:solidFill>
              </a:rPr>
              <a:t>. Bd. </a:t>
            </a:r>
            <a:r>
              <a:rPr lang="de-DE" sz="1200" dirty="0" smtClean="0">
                <a:solidFill>
                  <a:srgbClr val="0000FF"/>
                </a:solidFill>
              </a:rPr>
              <a:t>1, </a:t>
            </a:r>
            <a:r>
              <a:rPr lang="de-DE" sz="1200" dirty="0">
                <a:solidFill>
                  <a:srgbClr val="0000FF"/>
                </a:solidFill>
              </a:rPr>
              <a:t>Nr. 2, S. 146-</a:t>
            </a:r>
            <a:r>
              <a:rPr lang="de-DE" sz="1200" dirty="0" smtClean="0">
                <a:solidFill>
                  <a:srgbClr val="0000FF"/>
                </a:solidFill>
              </a:rPr>
              <a:t>160,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801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A16E-B06E-5D43-8628-313F0371A301}" type="slidenum">
              <a:rPr lang="de-DE"/>
              <a:pPr/>
              <a:t>58</a:t>
            </a:fld>
            <a:endParaRPr lang="de-DE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/>
              <a:t>Betrachte DFS auf </a:t>
            </a:r>
            <a:r>
              <a:rPr lang="de-DE" sz="2400" dirty="0">
                <a:solidFill>
                  <a:schemeClr val="hlink"/>
                </a:solidFill>
              </a:rPr>
              <a:t>G=(V,E)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Sei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=(</a:t>
            </a:r>
            <a:r>
              <a:rPr lang="de-DE" sz="2400" dirty="0" err="1">
                <a:solidFill>
                  <a:schemeClr val="hlink"/>
                </a:solidFill>
              </a:rPr>
              <a:t>V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 err="1">
                <a:solidFill>
                  <a:schemeClr val="hlink"/>
                </a:solidFill>
              </a:rPr>
              <a:t>,E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r>
              <a:rPr lang="de-DE" sz="2400" dirty="0">
                <a:solidFill>
                  <a:schemeClr val="hlink"/>
                </a:solidFill>
              </a:rPr>
              <a:t>)</a:t>
            </a:r>
            <a:r>
              <a:rPr lang="de-DE" sz="2400" dirty="0"/>
              <a:t> bereits besuchter Teilgraph von </a:t>
            </a:r>
            <a:r>
              <a:rPr lang="de-DE" sz="2400" dirty="0">
                <a:solidFill>
                  <a:schemeClr val="hlink"/>
                </a:solidFill>
              </a:rPr>
              <a:t>G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accent2"/>
                </a:solidFill>
              </a:rPr>
              <a:t>Ziel:</a:t>
            </a:r>
            <a:r>
              <a:rPr lang="de-DE" sz="2400" dirty="0"/>
              <a:t> bewahre starke ZHKs in </a:t>
            </a:r>
            <a:r>
              <a:rPr lang="de-DE" sz="2400" dirty="0" err="1">
                <a:solidFill>
                  <a:schemeClr val="hlink"/>
                </a:solidFill>
              </a:rPr>
              <a:t>G</a:t>
            </a:r>
            <a:r>
              <a:rPr lang="de-DE" sz="2400" baseline="-25000" dirty="0" err="1">
                <a:solidFill>
                  <a:schemeClr val="hlink"/>
                </a:solidFill>
              </a:rPr>
              <a:t>c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400" dirty="0" smtClean="0">
                <a:solidFill>
                  <a:schemeClr val="accent2"/>
                </a:solidFill>
              </a:rPr>
              <a:t>Idee:</a:t>
            </a:r>
          </a:p>
          <a:p>
            <a:pPr lvl="1">
              <a:lnSpc>
                <a:spcPct val="90000"/>
              </a:lnSpc>
            </a:pPr>
            <a:r>
              <a:rPr lang="de-DE" sz="2200" dirty="0" smtClean="0"/>
              <a:t>a</a:t>
            </a:r>
            <a:r>
              <a:rPr lang="de-DE" sz="2200" dirty="0"/>
              <a:t>)</a:t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endParaRPr lang="de-DE" sz="2200" dirty="0" smtClean="0"/>
          </a:p>
          <a:p>
            <a:pPr lvl="1">
              <a:lnSpc>
                <a:spcPct val="90000"/>
              </a:lnSpc>
            </a:pPr>
            <a:r>
              <a:rPr lang="de-DE" sz="2200" dirty="0" smtClean="0"/>
              <a:t>b</a:t>
            </a:r>
            <a:r>
              <a:rPr lang="de-DE" sz="2200" dirty="0"/>
              <a:t>)</a:t>
            </a:r>
            <a:br>
              <a:rPr lang="de-DE" sz="2200" dirty="0"/>
            </a:br>
            <a:endParaRPr lang="de-DE" sz="22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</a:t>
            </a:r>
          </a:p>
        </p:txBody>
      </p:sp>
      <p:sp>
        <p:nvSpPr>
          <p:cNvPr id="363524" name="Oval 4"/>
          <p:cNvSpPr>
            <a:spLocks noChangeArrowheads="1"/>
          </p:cNvSpPr>
          <p:nvPr/>
        </p:nvSpPr>
        <p:spPr bwMode="auto">
          <a:xfrm>
            <a:off x="2124075" y="306871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5" name="Oval 5"/>
          <p:cNvSpPr>
            <a:spLocks noChangeArrowheads="1"/>
          </p:cNvSpPr>
          <p:nvPr/>
        </p:nvSpPr>
        <p:spPr bwMode="auto">
          <a:xfrm>
            <a:off x="4284663" y="2852812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6" name="Oval 6"/>
          <p:cNvSpPr>
            <a:spLocks noChangeArrowheads="1"/>
          </p:cNvSpPr>
          <p:nvPr/>
        </p:nvSpPr>
        <p:spPr bwMode="auto">
          <a:xfrm>
            <a:off x="3419475" y="3573537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7" name="Oval 7"/>
          <p:cNvSpPr>
            <a:spLocks noChangeArrowheads="1"/>
          </p:cNvSpPr>
          <p:nvPr/>
        </p:nvSpPr>
        <p:spPr bwMode="auto">
          <a:xfrm>
            <a:off x="5867400" y="3357637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8" name="Oval 8"/>
          <p:cNvSpPr>
            <a:spLocks noChangeArrowheads="1"/>
          </p:cNvSpPr>
          <p:nvPr/>
        </p:nvSpPr>
        <p:spPr bwMode="auto">
          <a:xfrm>
            <a:off x="5435600" y="3214762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29" name="Line 9"/>
          <p:cNvSpPr>
            <a:spLocks noChangeShapeType="1"/>
          </p:cNvSpPr>
          <p:nvPr/>
        </p:nvSpPr>
        <p:spPr bwMode="auto">
          <a:xfrm flipV="1">
            <a:off x="2843213" y="3068712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0" name="Line 10"/>
          <p:cNvSpPr>
            <a:spLocks noChangeShapeType="1"/>
          </p:cNvSpPr>
          <p:nvPr/>
        </p:nvSpPr>
        <p:spPr bwMode="auto">
          <a:xfrm>
            <a:off x="5076825" y="3140150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1" name="Line 11"/>
          <p:cNvSpPr>
            <a:spLocks noChangeShapeType="1"/>
          </p:cNvSpPr>
          <p:nvPr/>
        </p:nvSpPr>
        <p:spPr bwMode="auto">
          <a:xfrm flipV="1">
            <a:off x="3851275" y="3284612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2" name="Line 12"/>
          <p:cNvSpPr>
            <a:spLocks noChangeShapeType="1"/>
          </p:cNvSpPr>
          <p:nvPr/>
        </p:nvSpPr>
        <p:spPr bwMode="auto">
          <a:xfrm>
            <a:off x="2843213" y="3500512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3" name="Line 13"/>
          <p:cNvSpPr>
            <a:spLocks noChangeShapeType="1"/>
          </p:cNvSpPr>
          <p:nvPr/>
        </p:nvSpPr>
        <p:spPr bwMode="auto">
          <a:xfrm flipH="1">
            <a:off x="3851275" y="3500512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4932363" y="3716412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059113" y="2708350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6" name="Text Box 16"/>
          <p:cNvSpPr txBox="1">
            <a:spLocks noChangeArrowheads="1"/>
          </p:cNvSpPr>
          <p:nvPr/>
        </p:nvSpPr>
        <p:spPr bwMode="auto">
          <a:xfrm>
            <a:off x="5867400" y="2636912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37" name="Oval 17"/>
          <p:cNvSpPr>
            <a:spLocks noChangeArrowheads="1"/>
          </p:cNvSpPr>
          <p:nvPr/>
        </p:nvSpPr>
        <p:spPr bwMode="auto">
          <a:xfrm>
            <a:off x="2051050" y="49403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8" name="Oval 18"/>
          <p:cNvSpPr>
            <a:spLocks noChangeArrowheads="1"/>
          </p:cNvSpPr>
          <p:nvPr/>
        </p:nvSpPr>
        <p:spPr bwMode="auto">
          <a:xfrm>
            <a:off x="3562350" y="5372175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39" name="Oval 19"/>
          <p:cNvSpPr>
            <a:spLocks noChangeArrowheads="1"/>
          </p:cNvSpPr>
          <p:nvPr/>
        </p:nvSpPr>
        <p:spPr bwMode="auto">
          <a:xfrm>
            <a:off x="4859338" y="4868937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0" name="Oval 20"/>
          <p:cNvSpPr>
            <a:spLocks noChangeArrowheads="1"/>
          </p:cNvSpPr>
          <p:nvPr/>
        </p:nvSpPr>
        <p:spPr bwMode="auto">
          <a:xfrm>
            <a:off x="5291138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1" name="Line 21"/>
          <p:cNvSpPr>
            <a:spLocks noChangeShapeType="1"/>
          </p:cNvSpPr>
          <p:nvPr/>
        </p:nvSpPr>
        <p:spPr bwMode="auto">
          <a:xfrm>
            <a:off x="5507038" y="5084837"/>
            <a:ext cx="7921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2" name="Oval 22"/>
          <p:cNvSpPr>
            <a:spLocks noChangeArrowheads="1"/>
          </p:cNvSpPr>
          <p:nvPr/>
        </p:nvSpPr>
        <p:spPr bwMode="auto">
          <a:xfrm>
            <a:off x="6299200" y="5013400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3" name="Oval 23"/>
          <p:cNvSpPr>
            <a:spLocks noChangeArrowheads="1"/>
          </p:cNvSpPr>
          <p:nvPr/>
        </p:nvSpPr>
        <p:spPr bwMode="auto">
          <a:xfrm>
            <a:off x="6154738" y="4868937"/>
            <a:ext cx="503237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6731000" y="4940375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3545" name="Line 25"/>
          <p:cNvSpPr>
            <a:spLocks noChangeShapeType="1"/>
          </p:cNvSpPr>
          <p:nvPr/>
        </p:nvSpPr>
        <p:spPr bwMode="auto">
          <a:xfrm>
            <a:off x="2770188" y="5300737"/>
            <a:ext cx="792162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354513" y="5300737"/>
            <a:ext cx="5762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>
            <a:off x="2843213" y="5084837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4211638" y="3284612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</p:spTree>
    <p:extLst>
      <p:ext uri="{BB962C8B-B14F-4D97-AF65-F5344CB8AC3E}">
        <p14:creationId xmlns:p14="http://schemas.microsoft.com/office/powerpoint/2010/main" val="33907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3" grpId="0" animBg="1"/>
      <p:bldP spid="363535" grpId="0" animBg="1"/>
      <p:bldP spid="363536" grpId="0"/>
      <p:bldP spid="363537" grpId="0" animBg="1"/>
      <p:bldP spid="363538" grpId="0" animBg="1"/>
      <p:bldP spid="363539" grpId="0" animBg="1"/>
      <p:bldP spid="363540" grpId="0" animBg="1"/>
      <p:bldP spid="363541" grpId="0" animBg="1"/>
      <p:bldP spid="363542" grpId="0" animBg="1"/>
      <p:bldP spid="363543" grpId="0" animBg="1"/>
      <p:bldP spid="363544" grpId="0"/>
      <p:bldP spid="363545" grpId="0" animBg="1"/>
      <p:bldP spid="363546" grpId="0" animBg="1"/>
      <p:bldP spid="363547" grpId="0" animBg="1"/>
      <p:bldP spid="3635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5AEA2-8BD9-FA40-B105-700FC809380C}" type="slidenum">
              <a:rPr lang="de-DE"/>
              <a:pPr/>
              <a:t>59</a:t>
            </a:fld>
            <a:endParaRPr lang="de-DE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/>
              <a:t>Warum ZHKs zu einer zusammenfassbar?</a:t>
            </a:r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endParaRPr lang="de-DE"/>
          </a:p>
          <a:p>
            <a:pPr marL="609600" indent="-609600">
              <a:buFontTx/>
              <a:buNone/>
            </a:pPr>
            <a:r>
              <a:rPr lang="de-DE"/>
              <a:t>Grund:</a:t>
            </a:r>
          </a:p>
        </p:txBody>
      </p:sp>
      <p:sp>
        <p:nvSpPr>
          <p:cNvPr id="364548" name="Oval 4"/>
          <p:cNvSpPr>
            <a:spLocks noChangeArrowheads="1"/>
          </p:cNvSpPr>
          <p:nvPr/>
        </p:nvSpPr>
        <p:spPr bwMode="auto">
          <a:xfrm>
            <a:off x="1620838" y="220461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49" name="Oval 5"/>
          <p:cNvSpPr>
            <a:spLocks noChangeArrowheads="1"/>
          </p:cNvSpPr>
          <p:nvPr/>
        </p:nvSpPr>
        <p:spPr bwMode="auto">
          <a:xfrm>
            <a:off x="3781425" y="1988716"/>
            <a:ext cx="792163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0" name="Oval 6"/>
          <p:cNvSpPr>
            <a:spLocks noChangeArrowheads="1"/>
          </p:cNvSpPr>
          <p:nvPr/>
        </p:nvSpPr>
        <p:spPr bwMode="auto">
          <a:xfrm>
            <a:off x="2916238" y="2709441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5364163" y="249354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4932363" y="2350666"/>
            <a:ext cx="792162" cy="5048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 flipV="1">
            <a:off x="2339975" y="2204616"/>
            <a:ext cx="144145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4" name="Line 10"/>
          <p:cNvSpPr>
            <a:spLocks noChangeShapeType="1"/>
          </p:cNvSpPr>
          <p:nvPr/>
        </p:nvSpPr>
        <p:spPr bwMode="auto">
          <a:xfrm>
            <a:off x="4573588" y="2276054"/>
            <a:ext cx="4318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5" name="Line 11"/>
          <p:cNvSpPr>
            <a:spLocks noChangeShapeType="1"/>
          </p:cNvSpPr>
          <p:nvPr/>
        </p:nvSpPr>
        <p:spPr bwMode="auto">
          <a:xfrm flipV="1">
            <a:off x="3348038" y="2420516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2339975" y="2636416"/>
            <a:ext cx="5762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7" name="Line 13"/>
          <p:cNvSpPr>
            <a:spLocks noChangeShapeType="1"/>
          </p:cNvSpPr>
          <p:nvPr/>
        </p:nvSpPr>
        <p:spPr bwMode="auto">
          <a:xfrm flipH="1">
            <a:off x="3348038" y="2636416"/>
            <a:ext cx="2016125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4429125" y="2852316"/>
            <a:ext cx="2711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 &amp; Kante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2555875" y="1844254"/>
            <a:ext cx="3384550" cy="165735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5364163" y="177281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neue ZHK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3708400" y="2420516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kein DAG</a:t>
            </a:r>
          </a:p>
        </p:txBody>
      </p:sp>
      <p:sp>
        <p:nvSpPr>
          <p:cNvPr id="364562" name="Oval 18"/>
          <p:cNvSpPr>
            <a:spLocks noChangeArrowheads="1"/>
          </p:cNvSpPr>
          <p:nvPr/>
        </p:nvSpPr>
        <p:spPr bwMode="auto">
          <a:xfrm>
            <a:off x="5580063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270033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3779838" y="45096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5" name="Oval 21"/>
          <p:cNvSpPr>
            <a:spLocks noChangeArrowheads="1"/>
          </p:cNvSpPr>
          <p:nvPr/>
        </p:nvSpPr>
        <p:spPr bwMode="auto">
          <a:xfrm>
            <a:off x="4932363" y="44382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Oval 22"/>
          <p:cNvSpPr>
            <a:spLocks noChangeArrowheads="1"/>
          </p:cNvSpPr>
          <p:nvPr/>
        </p:nvSpPr>
        <p:spPr bwMode="auto">
          <a:xfrm>
            <a:off x="6084888" y="4941466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7" name="Oval 23"/>
          <p:cNvSpPr>
            <a:spLocks noChangeArrowheads="1"/>
          </p:cNvSpPr>
          <p:nvPr/>
        </p:nvSpPr>
        <p:spPr bwMode="auto">
          <a:xfrm>
            <a:off x="3563938" y="4077866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8" name="Oval 24"/>
          <p:cNvSpPr>
            <a:spLocks noChangeArrowheads="1"/>
          </p:cNvSpPr>
          <p:nvPr/>
        </p:nvSpPr>
        <p:spPr bwMode="auto">
          <a:xfrm>
            <a:off x="1476375" y="4797004"/>
            <a:ext cx="1800225" cy="936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ZHK</a:t>
            </a:r>
          </a:p>
        </p:txBody>
      </p:sp>
      <p:sp>
        <p:nvSpPr>
          <p:cNvPr id="364569" name="Oval 25"/>
          <p:cNvSpPr>
            <a:spLocks noChangeArrowheads="1"/>
          </p:cNvSpPr>
          <p:nvPr/>
        </p:nvSpPr>
        <p:spPr bwMode="auto">
          <a:xfrm>
            <a:off x="5795963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0" name="Oval 26"/>
          <p:cNvSpPr>
            <a:spLocks noChangeArrowheads="1"/>
          </p:cNvSpPr>
          <p:nvPr/>
        </p:nvSpPr>
        <p:spPr bwMode="auto">
          <a:xfrm>
            <a:off x="2771775" y="5301829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1" name="Oval 27"/>
          <p:cNvSpPr>
            <a:spLocks noChangeArrowheads="1"/>
          </p:cNvSpPr>
          <p:nvPr/>
        </p:nvSpPr>
        <p:spPr bwMode="auto">
          <a:xfrm>
            <a:off x="1763713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2" name="Oval 28"/>
          <p:cNvSpPr>
            <a:spLocks noChangeArrowheads="1"/>
          </p:cNvSpPr>
          <p:nvPr/>
        </p:nvSpPr>
        <p:spPr bwMode="auto">
          <a:xfrm>
            <a:off x="6948488" y="5230391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73" name="Text Box 29"/>
          <p:cNvSpPr txBox="1">
            <a:spLocks noChangeArrowheads="1"/>
          </p:cNvSpPr>
          <p:nvPr/>
        </p:nvSpPr>
        <p:spPr bwMode="auto">
          <a:xfrm>
            <a:off x="1619250" y="494146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64574" name="Text Box 30"/>
          <p:cNvSpPr txBox="1">
            <a:spLocks noChangeArrowheads="1"/>
          </p:cNvSpPr>
          <p:nvPr/>
        </p:nvSpPr>
        <p:spPr bwMode="auto">
          <a:xfrm>
            <a:off x="6877050" y="4870029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64575" name="Line 31"/>
          <p:cNvSpPr>
            <a:spLocks noChangeShapeType="1"/>
          </p:cNvSpPr>
          <p:nvPr/>
        </p:nvSpPr>
        <p:spPr bwMode="auto">
          <a:xfrm flipV="1">
            <a:off x="2916238" y="46541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6" name="Line 32"/>
          <p:cNvSpPr>
            <a:spLocks noChangeShapeType="1"/>
          </p:cNvSpPr>
          <p:nvPr/>
        </p:nvSpPr>
        <p:spPr bwMode="auto">
          <a:xfrm>
            <a:off x="5148263" y="4581104"/>
            <a:ext cx="936625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4577" name="Line 33"/>
          <p:cNvSpPr>
            <a:spLocks noChangeShapeType="1"/>
          </p:cNvSpPr>
          <p:nvPr/>
        </p:nvSpPr>
        <p:spPr bwMode="auto">
          <a:xfrm flipH="1">
            <a:off x="2987675" y="5446291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4578" name="AutoShape 34"/>
          <p:cNvCxnSpPr>
            <a:cxnSpLocks noChangeShapeType="1"/>
            <a:stCxn id="364564" idx="0"/>
            <a:endCxn id="364565" idx="0"/>
          </p:cNvCxnSpPr>
          <p:nvPr/>
        </p:nvCxnSpPr>
        <p:spPr bwMode="auto">
          <a:xfrm rot="16200000">
            <a:off x="4428332" y="3897685"/>
            <a:ext cx="71437" cy="1152525"/>
          </a:xfrm>
          <a:prstGeom prst="curvedConnector3">
            <a:avLst>
              <a:gd name="adj1" fmla="val 415551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79" name="AutoShape 35"/>
          <p:cNvCxnSpPr>
            <a:cxnSpLocks noChangeShapeType="1"/>
            <a:stCxn id="364566" idx="7"/>
            <a:endCxn id="364572" idx="1"/>
          </p:cNvCxnSpPr>
          <p:nvPr/>
        </p:nvCxnSpPr>
        <p:spPr bwMode="auto">
          <a:xfrm rot="5400000" flipV="1">
            <a:off x="6480175" y="4762079"/>
            <a:ext cx="288925" cy="711200"/>
          </a:xfrm>
          <a:prstGeom prst="curvedConnector3">
            <a:avLst>
              <a:gd name="adj1" fmla="val -5495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0" name="AutoShape 36"/>
          <p:cNvCxnSpPr>
            <a:cxnSpLocks noChangeShapeType="1"/>
            <a:stCxn id="364572" idx="3"/>
            <a:endCxn id="364569" idx="5"/>
          </p:cNvCxnSpPr>
          <p:nvPr/>
        </p:nvCxnSpPr>
        <p:spPr bwMode="auto">
          <a:xfrm rot="5400000">
            <a:off x="6444457" y="4951785"/>
            <a:ext cx="71437" cy="1000125"/>
          </a:xfrm>
          <a:prstGeom prst="curvedConnector3">
            <a:avLst>
              <a:gd name="adj1" fmla="val 280000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1" name="AutoShape 37"/>
          <p:cNvCxnSpPr>
            <a:cxnSpLocks noChangeShapeType="1"/>
            <a:stCxn id="364571" idx="7"/>
            <a:endCxn id="364563" idx="1"/>
          </p:cNvCxnSpPr>
          <p:nvPr/>
        </p:nvCxnSpPr>
        <p:spPr bwMode="auto">
          <a:xfrm rot="16200000">
            <a:off x="2195513" y="4725566"/>
            <a:ext cx="288925" cy="784225"/>
          </a:xfrm>
          <a:prstGeom prst="curvedConnector3">
            <a:avLst>
              <a:gd name="adj1" fmla="val 104944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4582" name="AutoShape 38"/>
          <p:cNvCxnSpPr>
            <a:cxnSpLocks noChangeShapeType="1"/>
            <a:stCxn id="364570" idx="3"/>
            <a:endCxn id="364571" idx="5"/>
          </p:cNvCxnSpPr>
          <p:nvPr/>
        </p:nvCxnSpPr>
        <p:spPr bwMode="auto">
          <a:xfrm rot="16200000" flipV="1">
            <a:off x="2339975" y="5024017"/>
            <a:ext cx="71437" cy="855662"/>
          </a:xfrm>
          <a:prstGeom prst="curvedConnector3">
            <a:avLst>
              <a:gd name="adj1" fmla="val -186667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4583" name="Text Box 39"/>
          <p:cNvSpPr txBox="1">
            <a:spLocks noChangeArrowheads="1"/>
          </p:cNvSpPr>
          <p:nvPr/>
        </p:nvSpPr>
        <p:spPr bwMode="auto">
          <a:xfrm>
            <a:off x="5580063" y="3861966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für alle </a:t>
            </a:r>
            <a:r>
              <a:rPr lang="de-DE">
                <a:solidFill>
                  <a:schemeClr val="hlink"/>
                </a:solidFill>
              </a:rPr>
              <a:t>v,w</a:t>
            </a:r>
            <a:r>
              <a:rPr lang="de-DE"/>
              <a:t>: Weg von</a:t>
            </a:r>
            <a:br>
              <a:rPr lang="de-DE"/>
            </a:br>
            <a:r>
              <a:rPr lang="de-DE">
                <a:solidFill>
                  <a:schemeClr val="hlink"/>
                </a:solidFill>
              </a:rPr>
              <a:t>v</a:t>
            </a:r>
            <a:r>
              <a:rPr lang="de-DE"/>
              <a:t> nach </a:t>
            </a:r>
            <a:r>
              <a:rPr lang="de-DE">
                <a:solidFill>
                  <a:schemeClr val="hlink"/>
                </a:solidFill>
              </a:rPr>
              <a:t>w</a:t>
            </a:r>
            <a:r>
              <a:rPr lang="de-DE"/>
              <a:t> und umgekehrt</a:t>
            </a:r>
          </a:p>
        </p:txBody>
      </p:sp>
    </p:spTree>
    <p:extLst>
      <p:ext uri="{BB962C8B-B14F-4D97-AF65-F5344CB8AC3E}">
        <p14:creationId xmlns:p14="http://schemas.microsoft.com/office/powerpoint/2010/main" val="40008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02FC7-8726-E544-BED1-4C371A45FCFF}" type="slidenum">
              <a:rPr lang="de-DE"/>
              <a:pPr/>
              <a:t>6</a:t>
            </a:fld>
            <a:endParaRPr lang="de-DE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Graphen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Im </a:t>
            </a:r>
            <a:r>
              <a:rPr lang="de-DE" dirty="0" smtClean="0">
                <a:solidFill>
                  <a:schemeClr val="accent2"/>
                </a:solidFill>
              </a:rPr>
              <a:t>Folgenden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nur gerichtete Graphen</a:t>
            </a:r>
            <a:r>
              <a:rPr lang="de-DE" dirty="0"/>
              <a:t>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Modellierung </a:t>
            </a:r>
            <a:r>
              <a:rPr lang="de-DE" dirty="0"/>
              <a:t>eines </a:t>
            </a:r>
            <a:r>
              <a:rPr lang="de-DE" dirty="0" err="1"/>
              <a:t>ungerichteten</a:t>
            </a:r>
            <a:r>
              <a:rPr lang="de-DE" dirty="0"/>
              <a:t> Graphen als gerichteter Graph: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/>
              <a:t>: aktuelle Anzahl Knoten </a:t>
            </a:r>
          </a:p>
          <a:p>
            <a:r>
              <a:rPr lang="de-DE" dirty="0">
                <a:solidFill>
                  <a:schemeClr val="hlink"/>
                </a:solidFill>
              </a:rPr>
              <a:t>m</a:t>
            </a:r>
            <a:r>
              <a:rPr lang="de-DE" dirty="0">
                <a:solidFill>
                  <a:schemeClr val="accent2"/>
                </a:solidFill>
              </a:rPr>
              <a:t>: </a:t>
            </a:r>
            <a:r>
              <a:rPr lang="de-DE" dirty="0"/>
              <a:t>aktuelle Anzahl Kanten</a:t>
            </a:r>
          </a:p>
        </p:txBody>
      </p:sp>
      <p:sp>
        <p:nvSpPr>
          <p:cNvPr id="292868" name="Oval 4"/>
          <p:cNvSpPr>
            <a:spLocks noChangeArrowheads="1"/>
          </p:cNvSpPr>
          <p:nvPr/>
        </p:nvSpPr>
        <p:spPr bwMode="auto">
          <a:xfrm>
            <a:off x="190976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69" name="Oval 5"/>
          <p:cNvSpPr>
            <a:spLocks noChangeArrowheads="1"/>
          </p:cNvSpPr>
          <p:nvPr/>
        </p:nvSpPr>
        <p:spPr bwMode="auto">
          <a:xfrm>
            <a:off x="33496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125663" y="2924498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5076825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6589713" y="2851473"/>
            <a:ext cx="215900" cy="217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>
            <a:off x="5292725" y="2924498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5292725" y="2995935"/>
            <a:ext cx="12969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4068763" y="299593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11188" y="3284984"/>
            <a:ext cx="789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err="1"/>
              <a:t>Ungerichtete</a:t>
            </a:r>
            <a:r>
              <a:rPr lang="de-DE" sz="2400" dirty="0"/>
              <a:t> Kante ersetzt durch zwei gerichtete Kanten.</a:t>
            </a:r>
          </a:p>
        </p:txBody>
      </p:sp>
    </p:spTree>
    <p:extLst>
      <p:ext uri="{BB962C8B-B14F-4D97-AF65-F5344CB8AC3E}">
        <p14:creationId xmlns:p14="http://schemas.microsoft.com/office/powerpoint/2010/main" val="14089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963AF-81AE-6A46-8C5B-C154D026EFE4}" type="slidenum">
              <a:rPr lang="de-DE"/>
              <a:pPr/>
              <a:t>60</a:t>
            </a:fld>
            <a:endParaRPr lang="de-DE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65571" name="Oval 3"/>
          <p:cNvSpPr>
            <a:spLocks noChangeArrowheads="1"/>
          </p:cNvSpPr>
          <p:nvPr/>
        </p:nvSpPr>
        <p:spPr bwMode="auto">
          <a:xfrm>
            <a:off x="1763713" y="450852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65572" name="Oval 4"/>
          <p:cNvSpPr>
            <a:spLocks noChangeArrowheads="1"/>
          </p:cNvSpPr>
          <p:nvPr/>
        </p:nvSpPr>
        <p:spPr bwMode="auto">
          <a:xfrm>
            <a:off x="2987675" y="3789387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65573" name="Oval 5"/>
          <p:cNvSpPr>
            <a:spLocks noChangeArrowheads="1"/>
          </p:cNvSpPr>
          <p:nvPr/>
        </p:nvSpPr>
        <p:spPr bwMode="auto">
          <a:xfrm>
            <a:off x="4211638" y="3140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5508625" y="24209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680402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2268538" y="4148162"/>
            <a:ext cx="719137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7" name="Line 9"/>
          <p:cNvSpPr>
            <a:spLocks noChangeShapeType="1"/>
          </p:cNvSpPr>
          <p:nvPr/>
        </p:nvSpPr>
        <p:spPr bwMode="auto">
          <a:xfrm flipV="1">
            <a:off x="3492500" y="3500462"/>
            <a:ext cx="71913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8" name="Line 10"/>
          <p:cNvSpPr>
            <a:spLocks noChangeShapeType="1"/>
          </p:cNvSpPr>
          <p:nvPr/>
        </p:nvSpPr>
        <p:spPr bwMode="auto">
          <a:xfrm flipV="1">
            <a:off x="4716463" y="2852762"/>
            <a:ext cx="7921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79" name="Line 11"/>
          <p:cNvSpPr>
            <a:spLocks noChangeShapeType="1"/>
          </p:cNvSpPr>
          <p:nvPr/>
        </p:nvSpPr>
        <p:spPr bwMode="auto">
          <a:xfrm flipV="1">
            <a:off x="6011863" y="2132037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0" name="Oval 12"/>
          <p:cNvSpPr>
            <a:spLocks noChangeArrowheads="1"/>
          </p:cNvSpPr>
          <p:nvPr/>
        </p:nvSpPr>
        <p:spPr bwMode="auto">
          <a:xfrm>
            <a:off x="4211638" y="19891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65581" name="Line 13"/>
          <p:cNvSpPr>
            <a:spLocks noChangeShapeType="1"/>
          </p:cNvSpPr>
          <p:nvPr/>
        </p:nvSpPr>
        <p:spPr bwMode="auto">
          <a:xfrm flipH="1" flipV="1">
            <a:off x="4716463" y="2276500"/>
            <a:ext cx="7921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2" name="Line 14"/>
          <p:cNvSpPr>
            <a:spLocks noChangeShapeType="1"/>
          </p:cNvSpPr>
          <p:nvPr/>
        </p:nvSpPr>
        <p:spPr bwMode="auto">
          <a:xfrm flipH="1">
            <a:off x="4427538" y="2492400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3" name="Oval 15"/>
          <p:cNvSpPr>
            <a:spLocks noChangeArrowheads="1"/>
          </p:cNvSpPr>
          <p:nvPr/>
        </p:nvSpPr>
        <p:spPr bwMode="auto">
          <a:xfrm>
            <a:off x="2916238" y="22765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65584" name="Oval 16"/>
          <p:cNvSpPr>
            <a:spLocks noChangeArrowheads="1"/>
          </p:cNvSpPr>
          <p:nvPr/>
        </p:nvSpPr>
        <p:spPr bwMode="auto">
          <a:xfrm>
            <a:off x="1692275" y="1773262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65585" name="Line 17"/>
          <p:cNvSpPr>
            <a:spLocks noChangeShapeType="1"/>
          </p:cNvSpPr>
          <p:nvPr/>
        </p:nvSpPr>
        <p:spPr bwMode="auto">
          <a:xfrm flipV="1">
            <a:off x="3203575" y="2781325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6" name="Line 18"/>
          <p:cNvSpPr>
            <a:spLocks noChangeShapeType="1"/>
          </p:cNvSpPr>
          <p:nvPr/>
        </p:nvSpPr>
        <p:spPr bwMode="auto">
          <a:xfrm flipH="1" flipV="1">
            <a:off x="2051050" y="2276500"/>
            <a:ext cx="1008063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7" name="Line 19"/>
          <p:cNvSpPr>
            <a:spLocks noChangeShapeType="1"/>
          </p:cNvSpPr>
          <p:nvPr/>
        </p:nvSpPr>
        <p:spPr bwMode="auto">
          <a:xfrm>
            <a:off x="1908175" y="2276500"/>
            <a:ext cx="71438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 flipH="1" flipV="1">
            <a:off x="2195513" y="2060600"/>
            <a:ext cx="792162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65589" name="AutoShape 21"/>
          <p:cNvCxnSpPr>
            <a:cxnSpLocks noChangeShapeType="1"/>
            <a:stCxn id="365574" idx="0"/>
            <a:endCxn id="365583" idx="0"/>
          </p:cNvCxnSpPr>
          <p:nvPr/>
        </p:nvCxnSpPr>
        <p:spPr bwMode="auto">
          <a:xfrm rot="5400000" flipH="1">
            <a:off x="4392613" y="1052537"/>
            <a:ext cx="144462" cy="2592388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5590" name="Oval 22"/>
          <p:cNvSpPr>
            <a:spLocks noChangeArrowheads="1"/>
          </p:cNvSpPr>
          <p:nvPr/>
        </p:nvSpPr>
        <p:spPr bwMode="auto">
          <a:xfrm>
            <a:off x="4140200" y="4508525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 flipH="1" flipV="1">
            <a:off x="3492500" y="4148162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5592" name="Oval 24"/>
          <p:cNvSpPr>
            <a:spLocks noChangeArrowheads="1"/>
          </p:cNvSpPr>
          <p:nvPr/>
        </p:nvSpPr>
        <p:spPr bwMode="auto">
          <a:xfrm>
            <a:off x="3995738" y="4364062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3" name="Oval 25"/>
          <p:cNvSpPr>
            <a:spLocks noChangeArrowheads="1"/>
          </p:cNvSpPr>
          <p:nvPr/>
        </p:nvSpPr>
        <p:spPr bwMode="auto">
          <a:xfrm>
            <a:off x="2843213" y="3644925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4" name="Oval 26"/>
          <p:cNvSpPr>
            <a:spLocks noChangeArrowheads="1"/>
          </p:cNvSpPr>
          <p:nvPr/>
        </p:nvSpPr>
        <p:spPr bwMode="auto">
          <a:xfrm>
            <a:off x="1619250" y="4364062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5" name="Oval 27"/>
          <p:cNvSpPr>
            <a:spLocks noChangeArrowheads="1"/>
          </p:cNvSpPr>
          <p:nvPr/>
        </p:nvSpPr>
        <p:spPr bwMode="auto">
          <a:xfrm>
            <a:off x="2771775" y="2132037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6" name="Oval 28"/>
          <p:cNvSpPr>
            <a:spLocks noChangeArrowheads="1"/>
          </p:cNvSpPr>
          <p:nvPr/>
        </p:nvSpPr>
        <p:spPr bwMode="auto">
          <a:xfrm rot="-239444">
            <a:off x="2551113" y="1846287"/>
            <a:ext cx="1296987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7" name="Oval 29"/>
          <p:cNvSpPr>
            <a:spLocks noChangeArrowheads="1"/>
          </p:cNvSpPr>
          <p:nvPr/>
        </p:nvSpPr>
        <p:spPr bwMode="auto">
          <a:xfrm>
            <a:off x="154781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4067175" y="2997225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599" name="Oval 31"/>
          <p:cNvSpPr>
            <a:spLocks noChangeArrowheads="1"/>
          </p:cNvSpPr>
          <p:nvPr/>
        </p:nvSpPr>
        <p:spPr bwMode="auto">
          <a:xfrm>
            <a:off x="5364163" y="22765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0" name="Oval 32"/>
          <p:cNvSpPr>
            <a:spLocks noChangeArrowheads="1"/>
          </p:cNvSpPr>
          <p:nvPr/>
        </p:nvSpPr>
        <p:spPr bwMode="auto">
          <a:xfrm rot="-1562588">
            <a:off x="2124075" y="1450281"/>
            <a:ext cx="4110038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1" name="Oval 33"/>
          <p:cNvSpPr>
            <a:spLocks noChangeArrowheads="1"/>
          </p:cNvSpPr>
          <p:nvPr/>
        </p:nvSpPr>
        <p:spPr bwMode="auto">
          <a:xfrm>
            <a:off x="4067175" y="1844700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2" name="Oval 34"/>
          <p:cNvSpPr>
            <a:spLocks noChangeArrowheads="1"/>
          </p:cNvSpPr>
          <p:nvPr/>
        </p:nvSpPr>
        <p:spPr bwMode="auto">
          <a:xfrm>
            <a:off x="6659563" y="1628800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5603" name="Text Box 35"/>
          <p:cNvSpPr txBox="1">
            <a:spLocks noChangeArrowheads="1"/>
          </p:cNvSpPr>
          <p:nvPr/>
        </p:nvSpPr>
        <p:spPr bwMode="auto">
          <a:xfrm>
            <a:off x="1042988" y="5445150"/>
            <a:ext cx="708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Problem: wie fasst man ZHKs effizient zusammen?</a:t>
            </a:r>
          </a:p>
        </p:txBody>
      </p:sp>
    </p:spTree>
    <p:extLst>
      <p:ext uri="{BB962C8B-B14F-4D97-AF65-F5344CB8AC3E}">
        <p14:creationId xmlns:p14="http://schemas.microsoft.com/office/powerpoint/2010/main" val="737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65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65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65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365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3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3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10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65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3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92" grpId="0" animBg="1"/>
      <p:bldP spid="365593" grpId="0" animBg="1"/>
      <p:bldP spid="365593" grpId="1" animBg="1"/>
      <p:bldP spid="365594" grpId="0" animBg="1"/>
      <p:bldP spid="365595" grpId="0" animBg="1"/>
      <p:bldP spid="365595" grpId="1" animBg="1"/>
      <p:bldP spid="365596" grpId="0" animBg="1"/>
      <p:bldP spid="365596" grpId="1" animBg="1"/>
      <p:bldP spid="365597" grpId="0" animBg="1"/>
      <p:bldP spid="365598" grpId="0" animBg="1"/>
      <p:bldP spid="365598" grpId="1" animBg="1"/>
      <p:bldP spid="365599" grpId="0" animBg="1"/>
      <p:bldP spid="365599" grpId="1" animBg="1"/>
      <p:bldP spid="365600" grpId="0" animBg="1"/>
      <p:bldP spid="365601" grpId="0" animBg="1"/>
      <p:bldP spid="365601" grpId="1" animBg="1"/>
      <p:bldP spid="365602" grpId="0" animBg="1"/>
      <p:bldP spid="365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2B95-F830-0840-A742-1FBE225C14EC}" type="slidenum">
              <a:rPr lang="de-DE"/>
              <a:pPr/>
              <a:t>61</a:t>
            </a:fld>
            <a:endParaRPr lang="de-DE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200" dirty="0">
                <a:solidFill>
                  <a:schemeClr val="accent2"/>
                </a:solidFill>
              </a:rPr>
              <a:t>Definition:</a:t>
            </a:r>
          </a:p>
          <a:p>
            <a:r>
              <a:rPr lang="de-DE" sz="3200" dirty="0"/>
              <a:t>          : </a:t>
            </a:r>
            <a:r>
              <a:rPr lang="de-DE" sz="3200" dirty="0">
                <a:solidFill>
                  <a:srgbClr val="FF0000"/>
                </a:solidFill>
              </a:rPr>
              <a:t>unfertiger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    : </a:t>
            </a:r>
            <a:r>
              <a:rPr lang="de-DE" sz="3200" dirty="0">
                <a:solidFill>
                  <a:srgbClr val="FF0000"/>
                </a:solidFill>
              </a:rPr>
              <a:t>fertiger</a:t>
            </a:r>
            <a:r>
              <a:rPr lang="de-DE" sz="3200" dirty="0"/>
              <a:t> Knoten</a:t>
            </a:r>
          </a:p>
          <a:p>
            <a:r>
              <a:rPr lang="de-DE" sz="3200" dirty="0"/>
              <a:t>Eine ZHK in </a:t>
            </a:r>
            <a:r>
              <a:rPr lang="de-DE" sz="3200" dirty="0">
                <a:solidFill>
                  <a:schemeClr val="hlink"/>
                </a:solidFill>
              </a:rPr>
              <a:t>G</a:t>
            </a:r>
            <a:r>
              <a:rPr lang="de-DE" sz="3200" dirty="0"/>
              <a:t> heißt </a:t>
            </a:r>
            <a:r>
              <a:rPr lang="de-DE" sz="3200" dirty="0">
                <a:solidFill>
                  <a:srgbClr val="FF0000"/>
                </a:solidFill>
              </a:rPr>
              <a:t>offen</a:t>
            </a:r>
            <a:r>
              <a:rPr lang="de-DE" sz="3200" dirty="0"/>
              <a:t>, falls sie noch unfertige Knoten enthält. Sonst heißt sie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(</a:t>
            </a:r>
            <a:r>
              <a:rPr lang="de-DE" sz="3200" dirty="0"/>
              <a:t>und ihre Knoten) </a:t>
            </a:r>
            <a:r>
              <a:rPr lang="de-DE" sz="3200" dirty="0">
                <a:solidFill>
                  <a:srgbClr val="FF0000"/>
                </a:solidFill>
              </a:rPr>
              <a:t>geschlossen</a:t>
            </a:r>
            <a:r>
              <a:rPr lang="de-DE" sz="3200" dirty="0"/>
              <a:t>.</a:t>
            </a:r>
          </a:p>
          <a:p>
            <a:r>
              <a:rPr lang="de-DE" sz="3200" dirty="0">
                <a:solidFill>
                  <a:srgbClr val="FF0000"/>
                </a:solidFill>
              </a:rPr>
              <a:t>Repräsentant</a:t>
            </a:r>
            <a:r>
              <a:rPr lang="de-DE" sz="3200" dirty="0"/>
              <a:t> einer ZHK: Knoten mit kleinster </a:t>
            </a:r>
            <a:r>
              <a:rPr lang="de-DE" sz="3200" dirty="0" err="1"/>
              <a:t>dfsNum</a:t>
            </a:r>
            <a:r>
              <a:rPr lang="de-DE" sz="3200" dirty="0"/>
              <a:t>.</a:t>
            </a:r>
          </a:p>
        </p:txBody>
      </p:sp>
      <p:sp>
        <p:nvSpPr>
          <p:cNvPr id="366596" name="Oval 4"/>
          <p:cNvSpPr>
            <a:spLocks noChangeArrowheads="1"/>
          </p:cNvSpPr>
          <p:nvPr/>
        </p:nvSpPr>
        <p:spPr bwMode="auto">
          <a:xfrm>
            <a:off x="798962" y="1894405"/>
            <a:ext cx="358775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7" name="Oval 5"/>
          <p:cNvSpPr>
            <a:spLocks noChangeArrowheads="1"/>
          </p:cNvSpPr>
          <p:nvPr/>
        </p:nvSpPr>
        <p:spPr bwMode="auto">
          <a:xfrm>
            <a:off x="798962" y="2542105"/>
            <a:ext cx="358775" cy="3603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6598" name="Oval 6"/>
          <p:cNvSpPr>
            <a:spLocks noChangeArrowheads="1"/>
          </p:cNvSpPr>
          <p:nvPr/>
        </p:nvSpPr>
        <p:spPr bwMode="auto">
          <a:xfrm>
            <a:off x="1375224" y="1894405"/>
            <a:ext cx="358775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63E6A-3ED6-F749-A715-B26D61A700E5}" type="slidenum">
              <a:rPr lang="de-DE"/>
              <a:pPr/>
              <a:t>62</a:t>
            </a:fld>
            <a:endParaRPr lang="de-DE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offenen </a:t>
            </a:r>
            <a:r>
              <a:rPr lang="de-DE" dirty="0"/>
              <a:t>ZHKs sortiert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</a:t>
            </a:r>
            <a:r>
              <a:rPr lang="de-DE" dirty="0"/>
              <a:t>DFS-Nummern.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 Repräsentanten </a:t>
            </a:r>
            <a:br>
              <a:rPr lang="de-DE" dirty="0" smtClean="0"/>
            </a:br>
            <a:r>
              <a:rPr lang="de-DE" dirty="0" smtClean="0"/>
              <a:t>partitionieren </a:t>
            </a:r>
            <a:r>
              <a:rPr lang="de-DE" dirty="0"/>
              <a:t>diese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Folge </a:t>
            </a:r>
            <a:r>
              <a:rPr lang="de-DE" dirty="0"/>
              <a:t>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pic>
        <p:nvPicPr>
          <p:cNvPr id="2" name="Bild 1" descr="Screen Shot 2015-06-12 at 09.4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4355976" cy="291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63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Beobachtungen sind </a:t>
            </a:r>
            <a:r>
              <a:rPr lang="de-DE" dirty="0">
                <a:solidFill>
                  <a:srgbClr val="FF0000"/>
                </a:solidFill>
              </a:rPr>
              <a:t>Invarianten</a:t>
            </a:r>
            <a:r>
              <a:rPr lang="de-DE" dirty="0">
                <a:solidFill>
                  <a:schemeClr val="accent2"/>
                </a:solidFill>
              </a:rPr>
              <a:t>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Alle 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6595D-3421-9940-8750-CC7D19C01A9F}" type="slidenum">
              <a:rPr lang="de-DE"/>
              <a:pPr/>
              <a:t>64</a:t>
            </a:fld>
            <a:endParaRPr lang="de-DE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Wir betrachten verschiedene Fälle</a:t>
            </a:r>
          </a:p>
          <a:p>
            <a:endParaRPr lang="de-DE"/>
          </a:p>
        </p:txBody>
      </p:sp>
      <p:sp>
        <p:nvSpPr>
          <p:cNvPr id="369668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69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0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1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2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3" name="Oval 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4" name="Oval 1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5" name="Oval 1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79" name="Line 15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0" name="Line 16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1" name="Line 17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2" name="Line 18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83" name="Oval 19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69684" name="Oval 20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5" name="Oval 21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6" name="Oval 22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7" name="Oval 23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688" name="Text Box 24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69689" name="Line 25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3" name="Line 29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4" name="Line 30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69696" name="Line 32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7" name="Text Box 33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9699" name="Oval 35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69702" name="Line 38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7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F8196-DDF0-154E-8D10-F217E28842E1}" type="slidenum">
              <a:rPr lang="de-DE"/>
              <a:pPr/>
              <a:t>65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1: Kante zu unfertigem Knoten</a:t>
            </a:r>
          </a:p>
          <a:p>
            <a:endParaRPr lang="de-DE"/>
          </a:p>
        </p:txBody>
      </p:sp>
      <p:sp>
        <p:nvSpPr>
          <p:cNvPr id="370692" name="Oval 4"/>
          <p:cNvSpPr>
            <a:spLocks noChangeArrowheads="1"/>
          </p:cNvSpPr>
          <p:nvPr/>
        </p:nvSpPr>
        <p:spPr bwMode="auto">
          <a:xfrm>
            <a:off x="1331913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3" name="Oval 5"/>
          <p:cNvSpPr>
            <a:spLocks noChangeArrowheads="1"/>
          </p:cNvSpPr>
          <p:nvPr/>
        </p:nvSpPr>
        <p:spPr bwMode="auto">
          <a:xfrm>
            <a:off x="1979613" y="37165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2484438" y="41483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5" name="Oval 7"/>
          <p:cNvSpPr>
            <a:spLocks noChangeArrowheads="1"/>
          </p:cNvSpPr>
          <p:nvPr/>
        </p:nvSpPr>
        <p:spPr bwMode="auto">
          <a:xfrm>
            <a:off x="2700338" y="4724599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6" name="Oval 8"/>
          <p:cNvSpPr>
            <a:spLocks noChangeArrowheads="1"/>
          </p:cNvSpPr>
          <p:nvPr/>
        </p:nvSpPr>
        <p:spPr bwMode="auto">
          <a:xfrm>
            <a:off x="3421063" y="458013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 flipV="1">
            <a:off x="1476375" y="3860999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2124075" y="3860999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2628900" y="4292799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V="1">
            <a:off x="2844800" y="4653161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V="1">
            <a:off x="3563938" y="4508699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 flipV="1">
            <a:off x="2124075" y="3500636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3" name="Oval 15"/>
          <p:cNvSpPr>
            <a:spLocks noChangeArrowheads="1"/>
          </p:cNvSpPr>
          <p:nvPr/>
        </p:nvSpPr>
        <p:spPr bwMode="auto">
          <a:xfrm>
            <a:off x="2484438" y="2852936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0704" name="Oval 16"/>
          <p:cNvSpPr>
            <a:spLocks noChangeArrowheads="1"/>
          </p:cNvSpPr>
          <p:nvPr/>
        </p:nvSpPr>
        <p:spPr bwMode="auto">
          <a:xfrm>
            <a:off x="2197100" y="3860999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5" name="Oval 17"/>
          <p:cNvSpPr>
            <a:spLocks noChangeArrowheads="1"/>
          </p:cNvSpPr>
          <p:nvPr/>
        </p:nvSpPr>
        <p:spPr bwMode="auto">
          <a:xfrm rot="-1165313">
            <a:off x="3978275" y="3478411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1908175" y="36450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1260475" y="4076899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2176463" y="5321499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H="1" flipV="1">
            <a:off x="1547813" y="4508699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 flipH="1" flipV="1">
            <a:off x="2052638" y="4076899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2484438" y="4437261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2" name="Line 24"/>
          <p:cNvSpPr>
            <a:spLocks noChangeShapeType="1"/>
          </p:cNvSpPr>
          <p:nvPr/>
        </p:nvSpPr>
        <p:spPr bwMode="auto">
          <a:xfrm flipV="1">
            <a:off x="3708400" y="4653161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3" name="Line 25"/>
          <p:cNvSpPr>
            <a:spLocks noChangeShapeType="1"/>
          </p:cNvSpPr>
          <p:nvPr/>
        </p:nvSpPr>
        <p:spPr bwMode="auto">
          <a:xfrm>
            <a:off x="5672138" y="4418211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156325" y="4797624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flipH="1">
            <a:off x="2844800" y="3860999"/>
            <a:ext cx="1800225" cy="8651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16" name="Oval 28"/>
          <p:cNvSpPr>
            <a:spLocks noChangeArrowheads="1"/>
          </p:cNvSpPr>
          <p:nvPr/>
        </p:nvSpPr>
        <p:spPr bwMode="auto">
          <a:xfrm rot="-687328">
            <a:off x="1973263" y="3510161"/>
            <a:ext cx="3887787" cy="14382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7" name="Oval 29"/>
          <p:cNvSpPr>
            <a:spLocks noChangeArrowheads="1"/>
          </p:cNvSpPr>
          <p:nvPr/>
        </p:nvSpPr>
        <p:spPr bwMode="auto">
          <a:xfrm>
            <a:off x="4356100" y="443726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8" name="Oval 30"/>
          <p:cNvSpPr>
            <a:spLocks noChangeArrowheads="1"/>
          </p:cNvSpPr>
          <p:nvPr/>
        </p:nvSpPr>
        <p:spPr bwMode="auto">
          <a:xfrm>
            <a:off x="4573588" y="378956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19" name="Oval 31"/>
          <p:cNvSpPr>
            <a:spLocks noChangeArrowheads="1"/>
          </p:cNvSpPr>
          <p:nvPr/>
        </p:nvSpPr>
        <p:spPr bwMode="auto">
          <a:xfrm>
            <a:off x="5221288" y="3645099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0" name="Line 32"/>
          <p:cNvSpPr>
            <a:spLocks noChangeShapeType="1"/>
          </p:cNvSpPr>
          <p:nvPr/>
        </p:nvSpPr>
        <p:spPr bwMode="auto">
          <a:xfrm flipV="1">
            <a:off x="4429125" y="3934024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4716463" y="3718124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2" name="Line 34"/>
          <p:cNvSpPr>
            <a:spLocks noChangeShapeType="1"/>
          </p:cNvSpPr>
          <p:nvPr/>
        </p:nvSpPr>
        <p:spPr bwMode="auto">
          <a:xfrm flipH="1" flipV="1">
            <a:off x="4789488" y="3934024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3" name="Text Box 35"/>
          <p:cNvSpPr txBox="1">
            <a:spLocks noChangeArrowheads="1"/>
          </p:cNvSpPr>
          <p:nvPr/>
        </p:nvSpPr>
        <p:spPr bwMode="auto">
          <a:xfrm>
            <a:off x="6229350" y="3860999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0724" name="Line 36"/>
          <p:cNvSpPr>
            <a:spLocks noChangeShapeType="1"/>
          </p:cNvSpPr>
          <p:nvPr/>
        </p:nvSpPr>
        <p:spPr bwMode="auto">
          <a:xfrm>
            <a:off x="4500563" y="4581724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25" name="Oval 37"/>
          <p:cNvSpPr>
            <a:spLocks noChangeArrowheads="1"/>
          </p:cNvSpPr>
          <p:nvPr/>
        </p:nvSpPr>
        <p:spPr bwMode="auto">
          <a:xfrm>
            <a:off x="4645025" y="5013524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26" name="Text Box 38"/>
          <p:cNvSpPr txBox="1">
            <a:spLocks noChangeArrowheads="1"/>
          </p:cNvSpPr>
          <p:nvPr/>
        </p:nvSpPr>
        <p:spPr bwMode="auto">
          <a:xfrm>
            <a:off x="4789488" y="5084961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5868988" y="2997399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0728" name="Line 40"/>
          <p:cNvSpPr>
            <a:spLocks noChangeShapeType="1"/>
          </p:cNvSpPr>
          <p:nvPr/>
        </p:nvSpPr>
        <p:spPr bwMode="auto">
          <a:xfrm flipH="1">
            <a:off x="5437188" y="3284736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89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0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0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04" grpId="0" animBg="1"/>
      <p:bldP spid="370705" grpId="0" animBg="1"/>
      <p:bldP spid="370712" grpId="0" animBg="1"/>
      <p:bldP spid="3707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65F5C-C031-C441-B9D7-54818A5D0BF0}" type="slidenum">
              <a:rPr lang="de-DE"/>
              <a:pPr/>
              <a:t>66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2: Kante zu geschlossenem Knoten</a:t>
            </a:r>
          </a:p>
          <a:p>
            <a:endParaRPr lang="de-DE"/>
          </a:p>
        </p:txBody>
      </p:sp>
      <p:sp>
        <p:nvSpPr>
          <p:cNvPr id="371716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7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8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0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1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7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1728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0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1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32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6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7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8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1739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0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1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2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3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4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5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1746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47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48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1749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1750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51" name="Line 39"/>
          <p:cNvSpPr>
            <a:spLocks noChangeShapeType="1"/>
          </p:cNvSpPr>
          <p:nvPr/>
        </p:nvSpPr>
        <p:spPr bwMode="auto">
          <a:xfrm flipH="1" flipV="1">
            <a:off x="4141788" y="3501207"/>
            <a:ext cx="431800" cy="3603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E702-279A-114E-AD45-125ABA065CFC}" type="slidenum">
              <a:rPr lang="de-DE"/>
              <a:pPr/>
              <a:t>67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3: Kante zu fertigem Knoten</a:t>
            </a:r>
          </a:p>
          <a:p>
            <a:endParaRPr lang="de-DE"/>
          </a:p>
        </p:txBody>
      </p:sp>
      <p:sp>
        <p:nvSpPr>
          <p:cNvPr id="372740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2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1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2752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3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4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5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8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59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0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1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2763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4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5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66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7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8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69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2770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1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2772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2773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2774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5" name="Line 39"/>
          <p:cNvSpPr>
            <a:spLocks noChangeShapeType="1"/>
          </p:cNvSpPr>
          <p:nvPr/>
        </p:nvSpPr>
        <p:spPr bwMode="auto">
          <a:xfrm>
            <a:off x="4716463" y="4076452"/>
            <a:ext cx="503237" cy="288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2776" name="Oval 40"/>
          <p:cNvSpPr>
            <a:spLocks noChangeArrowheads="1"/>
          </p:cNvSpPr>
          <p:nvPr/>
        </p:nvSpPr>
        <p:spPr bwMode="auto">
          <a:xfrm>
            <a:off x="5219700" y="4293940"/>
            <a:ext cx="144463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701EB-A7F3-E642-9E4A-BF43CF244FF7}" type="slidenum">
              <a:rPr lang="de-DE"/>
              <a:pPr/>
              <a:t>68</a:t>
            </a:fld>
            <a:endParaRPr lang="de-DE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4: Kante zu nicht exploriertem Knoten</a:t>
            </a:r>
          </a:p>
          <a:p>
            <a:endParaRPr lang="de-DE"/>
          </a:p>
        </p:txBody>
      </p:sp>
      <p:sp>
        <p:nvSpPr>
          <p:cNvPr id="373764" name="Oval 4"/>
          <p:cNvSpPr>
            <a:spLocks noChangeArrowheads="1"/>
          </p:cNvSpPr>
          <p:nvPr/>
        </p:nvSpPr>
        <p:spPr bwMode="auto">
          <a:xfrm>
            <a:off x="1331913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5" name="Oval 5"/>
          <p:cNvSpPr>
            <a:spLocks noChangeArrowheads="1"/>
          </p:cNvSpPr>
          <p:nvPr/>
        </p:nvSpPr>
        <p:spPr bwMode="auto">
          <a:xfrm>
            <a:off x="1979613" y="38605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6" name="Oval 6"/>
          <p:cNvSpPr>
            <a:spLocks noChangeArrowheads="1"/>
          </p:cNvSpPr>
          <p:nvPr/>
        </p:nvSpPr>
        <p:spPr bwMode="auto">
          <a:xfrm>
            <a:off x="2484438" y="42923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7" name="Oval 7"/>
          <p:cNvSpPr>
            <a:spLocks noChangeArrowheads="1"/>
          </p:cNvSpPr>
          <p:nvPr/>
        </p:nvSpPr>
        <p:spPr bwMode="auto">
          <a:xfrm>
            <a:off x="2700338" y="4868615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8" name="Oval 8"/>
          <p:cNvSpPr>
            <a:spLocks noChangeArrowheads="1"/>
          </p:cNvSpPr>
          <p:nvPr/>
        </p:nvSpPr>
        <p:spPr bwMode="auto">
          <a:xfrm>
            <a:off x="3421063" y="4724152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69" name="Line 9"/>
          <p:cNvSpPr>
            <a:spLocks noChangeShapeType="1"/>
          </p:cNvSpPr>
          <p:nvPr/>
        </p:nvSpPr>
        <p:spPr bwMode="auto">
          <a:xfrm flipV="1">
            <a:off x="1476375" y="4005015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>
            <a:off x="2124075" y="4005015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2628900" y="4436815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V="1">
            <a:off x="2844800" y="4797177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3563938" y="4652715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 flipV="1">
            <a:off x="2124075" y="3644652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75" name="Oval 15"/>
          <p:cNvSpPr>
            <a:spLocks noChangeArrowheads="1"/>
          </p:cNvSpPr>
          <p:nvPr/>
        </p:nvSpPr>
        <p:spPr bwMode="auto">
          <a:xfrm>
            <a:off x="2484438" y="2996952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3776" name="Oval 16"/>
          <p:cNvSpPr>
            <a:spLocks noChangeArrowheads="1"/>
          </p:cNvSpPr>
          <p:nvPr/>
        </p:nvSpPr>
        <p:spPr bwMode="auto">
          <a:xfrm>
            <a:off x="2197100" y="4005015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7" name="Oval 17"/>
          <p:cNvSpPr>
            <a:spLocks noChangeArrowheads="1"/>
          </p:cNvSpPr>
          <p:nvPr/>
        </p:nvSpPr>
        <p:spPr bwMode="auto">
          <a:xfrm rot="-1165313">
            <a:off x="3978275" y="3622427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8" name="Oval 18"/>
          <p:cNvSpPr>
            <a:spLocks noChangeArrowheads="1"/>
          </p:cNvSpPr>
          <p:nvPr/>
        </p:nvSpPr>
        <p:spPr bwMode="auto">
          <a:xfrm>
            <a:off x="1908175" y="37891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79" name="Oval 19"/>
          <p:cNvSpPr>
            <a:spLocks noChangeArrowheads="1"/>
          </p:cNvSpPr>
          <p:nvPr/>
        </p:nvSpPr>
        <p:spPr bwMode="auto">
          <a:xfrm>
            <a:off x="1260475" y="42209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0" name="Text Box 20"/>
          <p:cNvSpPr txBox="1">
            <a:spLocks noChangeArrowheads="1"/>
          </p:cNvSpPr>
          <p:nvPr/>
        </p:nvSpPr>
        <p:spPr bwMode="auto">
          <a:xfrm>
            <a:off x="2176463" y="5465515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 flipH="1" flipV="1">
            <a:off x="1547813" y="4652715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2" name="Line 22"/>
          <p:cNvSpPr>
            <a:spLocks noChangeShapeType="1"/>
          </p:cNvSpPr>
          <p:nvPr/>
        </p:nvSpPr>
        <p:spPr bwMode="auto">
          <a:xfrm flipH="1" flipV="1">
            <a:off x="2052638" y="4220915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3" name="Line 23"/>
          <p:cNvSpPr>
            <a:spLocks noChangeShapeType="1"/>
          </p:cNvSpPr>
          <p:nvPr/>
        </p:nvSpPr>
        <p:spPr bwMode="auto">
          <a:xfrm flipV="1">
            <a:off x="2484438" y="458127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4" name="Line 24"/>
          <p:cNvSpPr>
            <a:spLocks noChangeShapeType="1"/>
          </p:cNvSpPr>
          <p:nvPr/>
        </p:nvSpPr>
        <p:spPr bwMode="auto">
          <a:xfrm flipV="1">
            <a:off x="3708400" y="4797177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5" name="Line 25"/>
          <p:cNvSpPr>
            <a:spLocks noChangeShapeType="1"/>
          </p:cNvSpPr>
          <p:nvPr/>
        </p:nvSpPr>
        <p:spPr bwMode="auto">
          <a:xfrm>
            <a:off x="5672138" y="4562227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86" name="Text Box 26"/>
          <p:cNvSpPr txBox="1">
            <a:spLocks noChangeArrowheads="1"/>
          </p:cNvSpPr>
          <p:nvPr/>
        </p:nvSpPr>
        <p:spPr bwMode="auto">
          <a:xfrm>
            <a:off x="6156325" y="4941640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3787" name="Oval 27"/>
          <p:cNvSpPr>
            <a:spLocks noChangeArrowheads="1"/>
          </p:cNvSpPr>
          <p:nvPr/>
        </p:nvSpPr>
        <p:spPr bwMode="auto">
          <a:xfrm>
            <a:off x="4356100" y="4581277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8" name="Oval 28"/>
          <p:cNvSpPr>
            <a:spLocks noChangeArrowheads="1"/>
          </p:cNvSpPr>
          <p:nvPr/>
        </p:nvSpPr>
        <p:spPr bwMode="auto">
          <a:xfrm>
            <a:off x="4573588" y="3933577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89" name="Oval 29"/>
          <p:cNvSpPr>
            <a:spLocks noChangeArrowheads="1"/>
          </p:cNvSpPr>
          <p:nvPr/>
        </p:nvSpPr>
        <p:spPr bwMode="auto">
          <a:xfrm>
            <a:off x="5221288" y="3789115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0" name="Line 30"/>
          <p:cNvSpPr>
            <a:spLocks noChangeShapeType="1"/>
          </p:cNvSpPr>
          <p:nvPr/>
        </p:nvSpPr>
        <p:spPr bwMode="auto">
          <a:xfrm flipV="1">
            <a:off x="4429125" y="4078040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1" name="Line 31"/>
          <p:cNvSpPr>
            <a:spLocks noChangeShapeType="1"/>
          </p:cNvSpPr>
          <p:nvPr/>
        </p:nvSpPr>
        <p:spPr bwMode="auto">
          <a:xfrm flipV="1">
            <a:off x="4716463" y="3862140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2" name="Line 32"/>
          <p:cNvSpPr>
            <a:spLocks noChangeShapeType="1"/>
          </p:cNvSpPr>
          <p:nvPr/>
        </p:nvSpPr>
        <p:spPr bwMode="auto">
          <a:xfrm flipH="1" flipV="1">
            <a:off x="4789488" y="4078040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3" name="Text Box 33"/>
          <p:cNvSpPr txBox="1">
            <a:spLocks noChangeArrowheads="1"/>
          </p:cNvSpPr>
          <p:nvPr/>
        </p:nvSpPr>
        <p:spPr bwMode="auto">
          <a:xfrm>
            <a:off x="6229350" y="4005015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3794" name="Line 34"/>
          <p:cNvSpPr>
            <a:spLocks noChangeShapeType="1"/>
          </p:cNvSpPr>
          <p:nvPr/>
        </p:nvSpPr>
        <p:spPr bwMode="auto">
          <a:xfrm>
            <a:off x="4500563" y="472574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5" name="Oval 35"/>
          <p:cNvSpPr>
            <a:spLocks noChangeArrowheads="1"/>
          </p:cNvSpPr>
          <p:nvPr/>
        </p:nvSpPr>
        <p:spPr bwMode="auto">
          <a:xfrm>
            <a:off x="4645025" y="5157540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796" name="Text Box 36"/>
          <p:cNvSpPr txBox="1">
            <a:spLocks noChangeArrowheads="1"/>
          </p:cNvSpPr>
          <p:nvPr/>
        </p:nvSpPr>
        <p:spPr bwMode="auto">
          <a:xfrm>
            <a:off x="4789488" y="5228977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3797" name="Text Box 37"/>
          <p:cNvSpPr txBox="1">
            <a:spLocks noChangeArrowheads="1"/>
          </p:cNvSpPr>
          <p:nvPr/>
        </p:nvSpPr>
        <p:spPr bwMode="auto">
          <a:xfrm>
            <a:off x="5868988" y="3141415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3798" name="Line 38"/>
          <p:cNvSpPr>
            <a:spLocks noChangeShapeType="1"/>
          </p:cNvSpPr>
          <p:nvPr/>
        </p:nvSpPr>
        <p:spPr bwMode="auto">
          <a:xfrm flipH="1">
            <a:off x="5437188" y="342875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799" name="Line 39"/>
          <p:cNvSpPr>
            <a:spLocks noChangeShapeType="1"/>
          </p:cNvSpPr>
          <p:nvPr/>
        </p:nvSpPr>
        <p:spPr bwMode="auto">
          <a:xfrm flipV="1">
            <a:off x="4643438" y="3357315"/>
            <a:ext cx="433387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3800" name="Oval 40"/>
          <p:cNvSpPr>
            <a:spLocks noChangeArrowheads="1"/>
          </p:cNvSpPr>
          <p:nvPr/>
        </p:nvSpPr>
        <p:spPr bwMode="auto">
          <a:xfrm>
            <a:off x="5076825" y="3212852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3801" name="Oval 41"/>
          <p:cNvSpPr>
            <a:spLocks noChangeArrowheads="1"/>
          </p:cNvSpPr>
          <p:nvPr/>
        </p:nvSpPr>
        <p:spPr bwMode="auto">
          <a:xfrm>
            <a:off x="5003800" y="3141415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64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0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1275-0A43-3F40-A81C-864DB4443D39}" type="slidenum">
              <a:rPr lang="de-DE"/>
              <a:pPr/>
              <a:t>69</a:t>
            </a:fld>
            <a:endParaRPr lang="de-DE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89" name="Oval 5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1" name="Oval 7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793" name="Line 9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799" name="Oval 15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4800" name="Oval 16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1" name="Oval 17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3" name="Oval 19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04" name="Text Box 20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6" name="Line 22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7" name="Line 23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8" name="Line 24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09" name="Line 25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0" name="Text Box 26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4811" name="Oval 27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2" name="Oval 28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3" name="Oval 29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14" name="Line 30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5" name="Line 31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6" name="Line 32"/>
          <p:cNvSpPr>
            <a:spLocks noChangeShapeType="1"/>
          </p:cNvSpPr>
          <p:nvPr/>
        </p:nvSpPr>
        <p:spPr bwMode="auto">
          <a:xfrm flipH="1" flipV="1">
            <a:off x="4789488" y="4006032"/>
            <a:ext cx="13684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7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4818" name="Line 34"/>
          <p:cNvSpPr>
            <a:spLocks noChangeShapeType="1"/>
          </p:cNvSpPr>
          <p:nvPr/>
        </p:nvSpPr>
        <p:spPr bwMode="auto">
          <a:xfrm>
            <a:off x="4500563" y="4653732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19" name="Oval 35"/>
          <p:cNvSpPr>
            <a:spLocks noChangeArrowheads="1"/>
          </p:cNvSpPr>
          <p:nvPr/>
        </p:nvSpPr>
        <p:spPr bwMode="auto">
          <a:xfrm>
            <a:off x="4645025" y="5085532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4820" name="Text Box 36"/>
          <p:cNvSpPr txBox="1">
            <a:spLocks noChangeArrowheads="1"/>
          </p:cNvSpPr>
          <p:nvPr/>
        </p:nvSpPr>
        <p:spPr bwMode="auto">
          <a:xfrm>
            <a:off x="4789488" y="5156969"/>
            <a:ext cx="122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noch nicht</a:t>
            </a:r>
            <a:br>
              <a:rPr lang="de-DE"/>
            </a:br>
            <a:r>
              <a:rPr lang="de-DE"/>
              <a:t>exploriert</a:t>
            </a:r>
          </a:p>
        </p:txBody>
      </p:sp>
      <p:sp>
        <p:nvSpPr>
          <p:cNvPr id="374821" name="Text Box 37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4822" name="Line 38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4823" name="Line 39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7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816" grpId="0" animBg="1"/>
      <p:bldP spid="3748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95442-2180-D64F-8350-5B4307BD36E1}" type="slidenum">
              <a:rPr lang="de-DE"/>
              <a:pPr/>
              <a:t>7</a:t>
            </a:fld>
            <a:endParaRPr lang="de-DE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de-DE" dirty="0" smtClean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Distanz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Länge </a:t>
            </a:r>
            <a:r>
              <a:rPr lang="de-DE" dirty="0"/>
              <a:t>eines kürzesten gerichteten </a:t>
            </a:r>
            <a:r>
              <a:rPr lang="de-DE" dirty="0" smtClean="0"/>
              <a:t>Weges</a:t>
            </a:r>
            <a:br>
              <a:rPr lang="de-DE" dirty="0" smtClean="0"/>
            </a:br>
            <a:r>
              <a:rPr lang="de-DE" dirty="0" smtClean="0"/>
              <a:t>	von </a:t>
            </a:r>
            <a:r>
              <a:rPr lang="de-DE" dirty="0" err="1">
                <a:solidFill>
                  <a:schemeClr val="accent2"/>
                </a:solidFill>
              </a:rPr>
              <a:t>w</a:t>
            </a:r>
            <a:r>
              <a:rPr lang="de-DE" dirty="0"/>
              <a:t> zu </a:t>
            </a:r>
            <a:r>
              <a:rPr lang="de-DE" dirty="0">
                <a:solidFill>
                  <a:schemeClr val="accent2"/>
                </a:solidFill>
              </a:rPr>
              <a:t>v</a:t>
            </a:r>
            <a:r>
              <a:rPr lang="de-DE" dirty="0"/>
              <a:t> in </a:t>
            </a:r>
            <a:r>
              <a:rPr lang="de-DE" dirty="0" smtClean="0">
                <a:solidFill>
                  <a:schemeClr val="accent2"/>
                </a:solidFill>
              </a:rPr>
              <a:t>G, ∞ </a:t>
            </a:r>
            <a:r>
              <a:rPr lang="de-DE" dirty="0" smtClean="0"/>
              <a:t>wenn</a:t>
            </a:r>
            <a:r>
              <a:rPr lang="de-DE" dirty="0" smtClean="0">
                <a:solidFill>
                  <a:schemeClr val="accent2"/>
                </a:solidFill>
              </a:rPr>
              <a:t> v </a:t>
            </a:r>
            <a:r>
              <a:rPr lang="de-DE" dirty="0" smtClean="0">
                <a:solidFill>
                  <a:srgbClr val="000000"/>
                </a:solidFill>
              </a:rPr>
              <a:t>von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nicht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rgbClr val="000000"/>
                </a:solidFill>
              </a:rPr>
              <a:t>erreichbar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D=</a:t>
            </a:r>
            <a:r>
              <a:rPr lang="de-DE" dirty="0" err="1">
                <a:solidFill>
                  <a:schemeClr val="accent2"/>
                </a:solidFill>
              </a:rPr>
              <a:t>max</a:t>
            </a:r>
            <a:r>
              <a:rPr lang="de-DE" baseline="-25000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>
                <a:solidFill>
                  <a:schemeClr val="accent2"/>
                </a:solidFill>
                <a:latin typeface="Symbol" charset="0"/>
                <a:sym typeface="Symbol" charset="0"/>
              </a:rPr>
              <a:t>𝛿</a:t>
            </a:r>
            <a:r>
              <a:rPr lang="de-DE" dirty="0" smtClean="0">
                <a:solidFill>
                  <a:schemeClr val="accent2"/>
                </a:solidFill>
              </a:rPr>
              <a:t>(</a:t>
            </a:r>
            <a:r>
              <a:rPr lang="de-DE" dirty="0" err="1">
                <a:solidFill>
                  <a:schemeClr val="accent2"/>
                </a:solidFill>
              </a:rPr>
              <a:t>v,w</a:t>
            </a:r>
            <a:r>
              <a:rPr lang="de-DE" dirty="0">
                <a:solidFill>
                  <a:schemeClr val="accent2"/>
                </a:solidFill>
              </a:rPr>
              <a:t>)</a:t>
            </a:r>
            <a:r>
              <a:rPr lang="de-DE" dirty="0"/>
              <a:t>: </a:t>
            </a:r>
            <a:r>
              <a:rPr lang="de-DE" dirty="0">
                <a:solidFill>
                  <a:schemeClr val="hlink"/>
                </a:solidFill>
              </a:rPr>
              <a:t>Durchmesser</a:t>
            </a:r>
            <a:r>
              <a:rPr lang="de-DE" dirty="0"/>
              <a:t> von </a:t>
            </a:r>
            <a:r>
              <a:rPr lang="de-DE" dirty="0">
                <a:solidFill>
                  <a:schemeClr val="accent2"/>
                </a:solidFill>
              </a:rPr>
              <a:t>G</a:t>
            </a:r>
          </a:p>
        </p:txBody>
      </p:sp>
      <p:sp>
        <p:nvSpPr>
          <p:cNvPr id="317445" name="Line 5"/>
          <p:cNvSpPr>
            <a:spLocks noChangeShapeType="1"/>
          </p:cNvSpPr>
          <p:nvPr/>
        </p:nvSpPr>
        <p:spPr bwMode="auto">
          <a:xfrm flipV="1">
            <a:off x="2209800" y="3491334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6" name="Line 6"/>
          <p:cNvSpPr>
            <a:spLocks noChangeShapeType="1"/>
          </p:cNvSpPr>
          <p:nvPr/>
        </p:nvSpPr>
        <p:spPr bwMode="auto">
          <a:xfrm>
            <a:off x="2209800" y="4405734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V="1">
            <a:off x="3505200" y="4481934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10000" y="3567534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 flipV="1">
            <a:off x="4876800" y="3872334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4876800" y="4558134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1" name="Line 11"/>
          <p:cNvSpPr>
            <a:spLocks noChangeShapeType="1"/>
          </p:cNvSpPr>
          <p:nvPr/>
        </p:nvSpPr>
        <p:spPr bwMode="auto">
          <a:xfrm flipH="1">
            <a:off x="6096000" y="3948534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41771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3" name="Oval 13"/>
          <p:cNvSpPr>
            <a:spLocks noChangeArrowheads="1"/>
          </p:cNvSpPr>
          <p:nvPr/>
        </p:nvSpPr>
        <p:spPr bwMode="auto">
          <a:xfrm>
            <a:off x="3581400" y="3338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4" name="Oval 14"/>
          <p:cNvSpPr>
            <a:spLocks noChangeArrowheads="1"/>
          </p:cNvSpPr>
          <p:nvPr/>
        </p:nvSpPr>
        <p:spPr bwMode="auto">
          <a:xfrm>
            <a:off x="4648200" y="4329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5" name="Oval 15"/>
          <p:cNvSpPr>
            <a:spLocks noChangeArrowheads="1"/>
          </p:cNvSpPr>
          <p:nvPr/>
        </p:nvSpPr>
        <p:spPr bwMode="auto">
          <a:xfrm>
            <a:off x="3276600" y="50915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6" name="Oval 16"/>
          <p:cNvSpPr>
            <a:spLocks noChangeArrowheads="1"/>
          </p:cNvSpPr>
          <p:nvPr/>
        </p:nvSpPr>
        <p:spPr bwMode="auto">
          <a:xfrm>
            <a:off x="5943600" y="52439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7" name="Oval 17"/>
          <p:cNvSpPr>
            <a:spLocks noChangeArrowheads="1"/>
          </p:cNvSpPr>
          <p:nvPr/>
        </p:nvSpPr>
        <p:spPr bwMode="auto">
          <a:xfrm>
            <a:off x="6372225" y="37453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1508125" y="3988222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3505200" y="364690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4643438" y="3818359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918325" y="4547022"/>
            <a:ext cx="847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D=4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3203575" y="453749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317464" name="Oval 24"/>
          <p:cNvSpPr>
            <a:spLocks noChangeArrowheads="1"/>
          </p:cNvSpPr>
          <p:nvPr/>
        </p:nvSpPr>
        <p:spPr bwMode="auto">
          <a:xfrm>
            <a:off x="3203575" y="5042322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7465" name="Oval 25"/>
          <p:cNvSpPr>
            <a:spLocks noChangeArrowheads="1"/>
          </p:cNvSpPr>
          <p:nvPr/>
        </p:nvSpPr>
        <p:spPr bwMode="auto">
          <a:xfrm>
            <a:off x="6300788" y="3673897"/>
            <a:ext cx="358775" cy="3603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781800" y="362696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6228184" y="527159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4" grpId="0" animBg="1"/>
      <p:bldP spid="31746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DF8F-81BB-034C-BBAC-EA9265CD25CE}" type="slidenum">
              <a:rPr lang="de-DE"/>
              <a:pPr/>
              <a:t>70</a:t>
            </a:fld>
            <a:endParaRPr lang="de-DE"/>
          </a:p>
        </p:txBody>
      </p:sp>
      <p:sp>
        <p:nvSpPr>
          <p:cNvPr id="375810" name="Oval 2"/>
          <p:cNvSpPr>
            <a:spLocks noChangeArrowheads="1"/>
          </p:cNvSpPr>
          <p:nvPr/>
        </p:nvSpPr>
        <p:spPr bwMode="auto">
          <a:xfrm rot="-1165313">
            <a:off x="3995738" y="3572644"/>
            <a:ext cx="1873250" cy="1223963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Beweis über vollständige Induktion.</a:t>
            </a:r>
          </a:p>
          <a:p>
            <a:r>
              <a:rPr lang="de-DE"/>
              <a:t>Anfangs gelten alle Invarianten</a:t>
            </a:r>
          </a:p>
          <a:p>
            <a:r>
              <a:rPr lang="de-DE"/>
              <a:t>Fall 5: Knoten exploriert</a:t>
            </a:r>
          </a:p>
          <a:p>
            <a:endParaRPr lang="de-DE"/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1331913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4" name="Oval 6"/>
          <p:cNvSpPr>
            <a:spLocks noChangeArrowheads="1"/>
          </p:cNvSpPr>
          <p:nvPr/>
        </p:nvSpPr>
        <p:spPr bwMode="auto">
          <a:xfrm>
            <a:off x="1979613" y="37885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5" name="Oval 7"/>
          <p:cNvSpPr>
            <a:spLocks noChangeArrowheads="1"/>
          </p:cNvSpPr>
          <p:nvPr/>
        </p:nvSpPr>
        <p:spPr bwMode="auto">
          <a:xfrm>
            <a:off x="2484438" y="42203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>
            <a:off x="2700338" y="4796607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7" name="Oval 9"/>
          <p:cNvSpPr>
            <a:spLocks noChangeArrowheads="1"/>
          </p:cNvSpPr>
          <p:nvPr/>
        </p:nvSpPr>
        <p:spPr bwMode="auto">
          <a:xfrm>
            <a:off x="3421063" y="4652144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76375" y="3933007"/>
            <a:ext cx="5032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124075" y="3933007"/>
            <a:ext cx="360363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>
            <a:off x="2628900" y="4364807"/>
            <a:ext cx="142875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V="1">
            <a:off x="2844800" y="4725169"/>
            <a:ext cx="5762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3563938" y="4580707"/>
            <a:ext cx="792162" cy="71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3" name="Line 15"/>
          <p:cNvSpPr>
            <a:spLocks noChangeShapeType="1"/>
          </p:cNvSpPr>
          <p:nvPr/>
        </p:nvSpPr>
        <p:spPr bwMode="auto">
          <a:xfrm flipV="1">
            <a:off x="2124075" y="3572644"/>
            <a:ext cx="4318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2484438" y="2924944"/>
            <a:ext cx="20161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geschlossene</a:t>
            </a:r>
            <a:br>
              <a:rPr lang="de-DE"/>
            </a:br>
            <a:r>
              <a:rPr lang="de-DE"/>
              <a:t>ZHK</a:t>
            </a:r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2197100" y="3933007"/>
            <a:ext cx="1582738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 rot="-1165313">
            <a:off x="3978275" y="3550419"/>
            <a:ext cx="187325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1908175" y="37171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1260475" y="4148907"/>
            <a:ext cx="288925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29" name="Text Box 21"/>
          <p:cNvSpPr txBox="1">
            <a:spLocks noChangeArrowheads="1"/>
          </p:cNvSpPr>
          <p:nvPr/>
        </p:nvSpPr>
        <p:spPr bwMode="auto">
          <a:xfrm>
            <a:off x="2176463" y="5393507"/>
            <a:ext cx="180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Repräsentanten</a:t>
            </a:r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H="1" flipV="1">
            <a:off x="1547813" y="4580707"/>
            <a:ext cx="576262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 flipH="1" flipV="1">
            <a:off x="2052638" y="4148907"/>
            <a:ext cx="21590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V="1">
            <a:off x="2484438" y="4509269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 flipV="1">
            <a:off x="3708400" y="4725169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>
            <a:off x="5672138" y="4490219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35" name="Text Box 27"/>
          <p:cNvSpPr txBox="1">
            <a:spLocks noChangeArrowheads="1"/>
          </p:cNvSpPr>
          <p:nvPr/>
        </p:nvSpPr>
        <p:spPr bwMode="auto">
          <a:xfrm>
            <a:off x="6156325" y="4869632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offene ZHK</a:t>
            </a:r>
          </a:p>
        </p:txBody>
      </p:sp>
      <p:sp>
        <p:nvSpPr>
          <p:cNvPr id="375836" name="Oval 28"/>
          <p:cNvSpPr>
            <a:spLocks noChangeArrowheads="1"/>
          </p:cNvSpPr>
          <p:nvPr/>
        </p:nvSpPr>
        <p:spPr bwMode="auto">
          <a:xfrm>
            <a:off x="4356100" y="4509269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4573588" y="3861569"/>
            <a:ext cx="144462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5221288" y="3717107"/>
            <a:ext cx="144462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5839" name="Line 31"/>
          <p:cNvSpPr>
            <a:spLocks noChangeShapeType="1"/>
          </p:cNvSpPr>
          <p:nvPr/>
        </p:nvSpPr>
        <p:spPr bwMode="auto">
          <a:xfrm flipV="1">
            <a:off x="4429125" y="4006032"/>
            <a:ext cx="2159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0" name="Line 32"/>
          <p:cNvSpPr>
            <a:spLocks noChangeShapeType="1"/>
          </p:cNvSpPr>
          <p:nvPr/>
        </p:nvSpPr>
        <p:spPr bwMode="auto">
          <a:xfrm flipV="1">
            <a:off x="4716463" y="3790132"/>
            <a:ext cx="504825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1" name="Text Box 33"/>
          <p:cNvSpPr txBox="1">
            <a:spLocks noChangeArrowheads="1"/>
          </p:cNvSpPr>
          <p:nvPr/>
        </p:nvSpPr>
        <p:spPr bwMode="auto">
          <a:xfrm>
            <a:off x="6229350" y="3933007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aktueller Knoten</a:t>
            </a:r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868988" y="3069407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fertiger Knoten</a:t>
            </a:r>
          </a:p>
        </p:txBody>
      </p:sp>
      <p:sp>
        <p:nvSpPr>
          <p:cNvPr id="375843" name="Line 35"/>
          <p:cNvSpPr>
            <a:spLocks noChangeShapeType="1"/>
          </p:cNvSpPr>
          <p:nvPr/>
        </p:nvSpPr>
        <p:spPr bwMode="auto">
          <a:xfrm flipH="1">
            <a:off x="5437188" y="3356744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4" name="Line 36"/>
          <p:cNvSpPr>
            <a:spLocks noChangeShapeType="1"/>
          </p:cNvSpPr>
          <p:nvPr/>
        </p:nvSpPr>
        <p:spPr bwMode="auto">
          <a:xfrm flipH="1">
            <a:off x="4643438" y="4077469"/>
            <a:ext cx="15128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5" name="Line 37"/>
          <p:cNvSpPr>
            <a:spLocks noChangeShapeType="1"/>
          </p:cNvSpPr>
          <p:nvPr/>
        </p:nvSpPr>
        <p:spPr bwMode="auto">
          <a:xfrm flipH="1">
            <a:off x="3563938" y="4077469"/>
            <a:ext cx="25923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5867400" y="3069407"/>
            <a:ext cx="244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geschlossener Knoten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6084888" y="4869632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geschlossene ZHK</a:t>
            </a:r>
          </a:p>
        </p:txBody>
      </p:sp>
    </p:spTree>
    <p:extLst>
      <p:ext uri="{BB962C8B-B14F-4D97-AF65-F5344CB8AC3E}">
        <p14:creationId xmlns:p14="http://schemas.microsoft.com/office/powerpoint/2010/main" val="17210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75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7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75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26" grpId="0" animBg="1"/>
      <p:bldP spid="375833" grpId="0" animBg="1"/>
      <p:bldP spid="375835" grpId="0"/>
      <p:bldP spid="375842" grpId="0"/>
      <p:bldP spid="375844" grpId="0" animBg="1"/>
      <p:bldP spid="375845" grpId="0" animBg="1"/>
      <p:bldP spid="375846" grpId="0"/>
      <p:bldP spid="37584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31F5-EFA4-B640-A409-7FA0010ADAFF}" type="slidenum">
              <a:rPr lang="de-DE"/>
              <a:pPr/>
              <a:t>71</a:t>
            </a:fld>
            <a:endParaRPr lang="de-DE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Eine geschlossene </a:t>
            </a:r>
            <a:r>
              <a:rPr lang="de-DE" dirty="0" smtClean="0"/>
              <a:t>ZHK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im besuchten Teilgraphen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de-DE" dirty="0" smtClean="0"/>
              <a:t> ist </a:t>
            </a:r>
            <a:r>
              <a:rPr lang="de-DE" dirty="0"/>
              <a:t>eine ZHK in </a:t>
            </a:r>
            <a:r>
              <a:rPr lang="de-DE" dirty="0">
                <a:solidFill>
                  <a:schemeClr val="hlink"/>
                </a:solidFill>
              </a:rPr>
              <a:t>G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: geschlossener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: ZHK in</a:t>
            </a:r>
            <a:r>
              <a:rPr lang="de-DE" dirty="0">
                <a:solidFill>
                  <a:schemeClr val="hlink"/>
                </a:solidFill>
              </a:rPr>
              <a:t> G</a:t>
            </a:r>
            <a:r>
              <a:rPr lang="de-DE" dirty="0"/>
              <a:t>, die</a:t>
            </a:r>
            <a:r>
              <a:rPr lang="de-DE" dirty="0">
                <a:solidFill>
                  <a:schemeClr val="hlink"/>
                </a:solidFill>
              </a:rPr>
              <a:t> 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: ZHK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, die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enthält</a:t>
            </a:r>
          </a:p>
          <a:p>
            <a:pPr>
              <a:lnSpc>
                <a:spcPct val="90000"/>
              </a:lnSpc>
            </a:pPr>
            <a:r>
              <a:rPr lang="de-DE" dirty="0"/>
              <a:t>Es gilt: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  <a:p>
            <a:pPr>
              <a:lnSpc>
                <a:spcPct val="90000"/>
              </a:lnSpc>
            </a:pPr>
            <a:r>
              <a:rPr lang="de-DE" dirty="0"/>
              <a:t>Zu zeigen: </a:t>
            </a:r>
            <a:r>
              <a:rPr lang="de-DE" dirty="0">
                <a:solidFill>
                  <a:schemeClr val="hlink"/>
                </a:solidFill>
              </a:rPr>
              <a:t>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⊆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err="1">
                <a:solidFill>
                  <a:schemeClr val="hlink"/>
                </a:solidFill>
              </a:rPr>
              <a:t>S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endParaRPr lang="de-DE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30491-5E7B-C341-803C-7DF5A6574823}" type="slidenum">
              <a:rPr lang="de-DE"/>
              <a:pPr/>
              <a:t>72</a:t>
            </a:fld>
            <a:endParaRPr lang="de-DE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78155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Beweis: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: beliebiger Knoten in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</a:p>
          <a:p>
            <a:r>
              <a:rPr lang="de-DE" sz="2800" dirty="0"/>
              <a:t>Es gibt gerichteten Kreis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durch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endParaRPr lang="de-DE" sz="2800" dirty="0">
              <a:solidFill>
                <a:schemeClr val="hlink"/>
              </a:solidFill>
            </a:endParaRPr>
          </a:p>
          <a:p>
            <a:r>
              <a:rPr lang="de-DE" sz="2800" dirty="0" smtClean="0">
                <a:solidFill>
                  <a:srgbClr val="000000"/>
                </a:solidFill>
              </a:rPr>
              <a:t>Nutze </a:t>
            </a:r>
            <a:r>
              <a:rPr lang="de-DE" sz="2800" dirty="0" smtClean="0">
                <a:solidFill>
                  <a:schemeClr val="accent2"/>
                </a:solidFill>
              </a:rPr>
              <a:t>Invariante </a:t>
            </a:r>
            <a:r>
              <a:rPr lang="de-DE" sz="2800" dirty="0">
                <a:solidFill>
                  <a:schemeClr val="accent2"/>
                </a:solidFill>
              </a:rPr>
              <a:t>1:</a:t>
            </a:r>
            <a:r>
              <a:rPr lang="de-DE" sz="2800" dirty="0"/>
              <a:t> alle Knoten in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geschlossen</a:t>
            </a:r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Da alle Kanten geschlossener Knoten exploriert worden sind, ist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G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und daher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S</a:t>
            </a:r>
            <a:r>
              <a:rPr lang="de-DE" sz="2800" baseline="-25000" dirty="0" err="1">
                <a:solidFill>
                  <a:schemeClr val="hlink"/>
                </a:solidFill>
              </a:rPr>
              <a:t>c</a:t>
            </a:r>
            <a:endParaRPr lang="de-DE" sz="2800" baseline="-25000" dirty="0">
              <a:solidFill>
                <a:schemeClr val="hlink"/>
              </a:solidFill>
            </a:endParaRPr>
          </a:p>
        </p:txBody>
      </p:sp>
      <p:sp>
        <p:nvSpPr>
          <p:cNvPr id="377860" name="Oval 4"/>
          <p:cNvSpPr>
            <a:spLocks noChangeArrowheads="1"/>
          </p:cNvSpPr>
          <p:nvPr/>
        </p:nvSpPr>
        <p:spPr bwMode="auto">
          <a:xfrm>
            <a:off x="5940425" y="1440210"/>
            <a:ext cx="2232025" cy="863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1" name="Oval 5"/>
          <p:cNvSpPr>
            <a:spLocks noChangeArrowheads="1"/>
          </p:cNvSpPr>
          <p:nvPr/>
        </p:nvSpPr>
        <p:spPr bwMode="auto">
          <a:xfrm>
            <a:off x="6372225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7524750" y="1800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6372225" y="144021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7380288" y="144021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5" name="Oval 9"/>
          <p:cNvSpPr>
            <a:spLocks noChangeArrowheads="1"/>
          </p:cNvSpPr>
          <p:nvPr/>
        </p:nvSpPr>
        <p:spPr bwMode="auto">
          <a:xfrm>
            <a:off x="2843213" y="41770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2843213" y="374526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77867" name="Oval 11"/>
          <p:cNvSpPr>
            <a:spLocks noChangeArrowheads="1"/>
          </p:cNvSpPr>
          <p:nvPr/>
        </p:nvSpPr>
        <p:spPr bwMode="auto">
          <a:xfrm>
            <a:off x="5651500" y="39611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68" name="Text Box 12"/>
          <p:cNvSpPr txBox="1">
            <a:spLocks noChangeArrowheads="1"/>
          </p:cNvSpPr>
          <p:nvPr/>
        </p:nvSpPr>
        <p:spPr bwMode="auto">
          <a:xfrm>
            <a:off x="5580063" y="360238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</a:t>
            </a:r>
          </a:p>
        </p:txBody>
      </p:sp>
      <p:sp>
        <p:nvSpPr>
          <p:cNvPr id="377869" name="Oval 13"/>
          <p:cNvSpPr>
            <a:spLocks noChangeArrowheads="1"/>
          </p:cNvSpPr>
          <p:nvPr/>
        </p:nvSpPr>
        <p:spPr bwMode="auto">
          <a:xfrm>
            <a:off x="3490913" y="367382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0" name="Oval 14"/>
          <p:cNvSpPr>
            <a:spLocks noChangeArrowheads="1"/>
          </p:cNvSpPr>
          <p:nvPr/>
        </p:nvSpPr>
        <p:spPr bwMode="auto">
          <a:xfrm>
            <a:off x="4716463" y="3602385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1" name="Oval 15"/>
          <p:cNvSpPr>
            <a:spLocks noChangeArrowheads="1"/>
          </p:cNvSpPr>
          <p:nvPr/>
        </p:nvSpPr>
        <p:spPr bwMode="auto">
          <a:xfrm>
            <a:off x="4283075" y="4392960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7872" name="Line 16"/>
          <p:cNvSpPr>
            <a:spLocks noChangeShapeType="1"/>
          </p:cNvSpPr>
          <p:nvPr/>
        </p:nvSpPr>
        <p:spPr bwMode="auto">
          <a:xfrm flipV="1">
            <a:off x="3059113" y="3889723"/>
            <a:ext cx="43180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3" name="Line 17"/>
          <p:cNvSpPr>
            <a:spLocks noChangeShapeType="1"/>
          </p:cNvSpPr>
          <p:nvPr/>
        </p:nvSpPr>
        <p:spPr bwMode="auto">
          <a:xfrm>
            <a:off x="3708400" y="3745260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4" name="Line 18"/>
          <p:cNvSpPr>
            <a:spLocks noChangeShapeType="1"/>
          </p:cNvSpPr>
          <p:nvPr/>
        </p:nvSpPr>
        <p:spPr bwMode="auto">
          <a:xfrm>
            <a:off x="4932363" y="3745260"/>
            <a:ext cx="7191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5" name="Line 19"/>
          <p:cNvSpPr>
            <a:spLocks noChangeShapeType="1"/>
          </p:cNvSpPr>
          <p:nvPr/>
        </p:nvSpPr>
        <p:spPr bwMode="auto">
          <a:xfrm flipH="1">
            <a:off x="4498975" y="4177060"/>
            <a:ext cx="1152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6" name="Line 20"/>
          <p:cNvSpPr>
            <a:spLocks noChangeShapeType="1"/>
          </p:cNvSpPr>
          <p:nvPr/>
        </p:nvSpPr>
        <p:spPr bwMode="auto">
          <a:xfrm flipH="1" flipV="1">
            <a:off x="3059113" y="4321523"/>
            <a:ext cx="1223962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7877" name="Text Box 21"/>
          <p:cNvSpPr txBox="1">
            <a:spLocks noChangeArrowheads="1"/>
          </p:cNvSpPr>
          <p:nvPr/>
        </p:nvSpPr>
        <p:spPr bwMode="auto">
          <a:xfrm>
            <a:off x="4211638" y="3889723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6877050" y="172913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3753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CEFE-BAFA-2A46-90BF-20BB1F9C82C4}" type="slidenum">
              <a:rPr lang="de-DE"/>
              <a:pPr/>
              <a:t>73</a:t>
            </a:fld>
            <a:endParaRPr lang="de-DE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 Invarianten</a:t>
            </a:r>
            <a:endParaRPr lang="de-DE" dirty="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 smtClean="0"/>
              <a:t>Alle </a:t>
            </a:r>
            <a:r>
              <a:rPr lang="de-DE" dirty="0"/>
              <a:t>Kanten aus geschlossenen Knoten führen zu geschlossenen Knoten.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Der Pfad zum aktuellen Knoten enthält die Repräsentanten aller offenen ZHKs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de-DE" dirty="0"/>
              <a:t>Betrachte die Knoten in offenen ZHKs sortiert nach DFS-Nummern. Die </a:t>
            </a:r>
            <a:r>
              <a:rPr lang="de-DE" dirty="0" smtClean="0"/>
              <a:t>Repräsentanten </a:t>
            </a:r>
            <a:r>
              <a:rPr lang="de-DE" dirty="0"/>
              <a:t>partitionieren diese Folge in die offenen ZHKs.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de-DE" dirty="0"/>
          </a:p>
          <a:p>
            <a:pPr marL="609600" indent="-609600">
              <a:lnSpc>
                <a:spcPct val="90000"/>
              </a:lnSpc>
            </a:pPr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43960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48785" y="3064729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52022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756847" y="3064729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24396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487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252022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756847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26008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4764910" y="5597180"/>
            <a:ext cx="3603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174465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529208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7969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42" y="559718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804967" y="5597180"/>
            <a:ext cx="360363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7308205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7813030" y="559718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4694383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6733788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8248166" y="5452718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3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0FC5C-368B-5247-915C-D0DA9B908167}" type="slidenum">
              <a:rPr lang="de-DE"/>
              <a:pPr/>
              <a:t>74</a:t>
            </a:fld>
            <a:endParaRPr lang="de-DE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Invarianten 2 und </a:t>
            </a:r>
            <a:r>
              <a:rPr lang="de-DE" dirty="0" smtClean="0">
                <a:solidFill>
                  <a:schemeClr val="accent2"/>
                </a:solidFill>
              </a:rPr>
              <a:t>3:</a:t>
            </a:r>
            <a:r>
              <a:rPr lang="de-DE" dirty="0"/>
              <a:t> </a:t>
            </a:r>
            <a:endParaRPr lang="de-DE" dirty="0" smtClean="0"/>
          </a:p>
          <a:p>
            <a:pPr>
              <a:buFontTx/>
              <a:buNone/>
            </a:pPr>
            <a:r>
              <a:rPr lang="de-DE" dirty="0" smtClean="0"/>
              <a:t>einfache </a:t>
            </a:r>
            <a:r>
              <a:rPr lang="de-DE" dirty="0"/>
              <a:t>Methode, um offene ZHKs in </a:t>
            </a:r>
            <a:r>
              <a:rPr lang="de-DE" dirty="0" err="1">
                <a:solidFill>
                  <a:schemeClr val="hlink"/>
                </a:solidFill>
              </a:rPr>
              <a:t>G</a:t>
            </a:r>
            <a:r>
              <a:rPr lang="de-DE" baseline="-25000" dirty="0" err="1">
                <a:solidFill>
                  <a:schemeClr val="hlink"/>
                </a:solidFill>
              </a:rPr>
              <a:t>c</a:t>
            </a:r>
            <a:r>
              <a:rPr lang="de-DE" dirty="0"/>
              <a:t> </a:t>
            </a:r>
            <a:r>
              <a:rPr lang="de-DE" dirty="0" smtClean="0"/>
              <a:t>zu repräsentieren</a:t>
            </a:r>
            <a:r>
              <a:rPr lang="de-DE" dirty="0"/>
              <a:t>:</a:t>
            </a:r>
          </a:p>
          <a:p>
            <a:r>
              <a:rPr lang="de-DE" dirty="0"/>
              <a:t>Wir verwalten Folge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/>
              <a:t> aller offenen (nicht geschl.) Knoten in steigender DFS-Nummer und eine Teilfolge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aller offenen ZHK-Repräsentanten</a:t>
            </a:r>
          </a:p>
          <a:p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ausreichend für beide Folgen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26853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7733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3276600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3781425" y="4797598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8" name="Rectangle 8"/>
          <p:cNvSpPr>
            <a:spLocks noChangeArrowheads="1"/>
          </p:cNvSpPr>
          <p:nvPr/>
        </p:nvSpPr>
        <p:spPr bwMode="auto">
          <a:xfrm>
            <a:off x="4284663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4789488" y="4797598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>
            <a:off x="2124075" y="4653136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>
            <a:off x="2124075" y="4653136"/>
            <a:ext cx="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>
            <a:off x="2124075" y="5302423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>
            <a:off x="5795963" y="4942061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3810-0F82-5747-ADE0-2789E2C44903}" type="slidenum">
              <a:rPr lang="de-DE"/>
              <a:pPr/>
              <a:t>75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Wiederholung: Tiefensuche-Schema</a:t>
            </a:r>
            <a:endParaRPr lang="de-DE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solidFill>
                  <a:schemeClr val="accent2"/>
                </a:solidFill>
              </a:rPr>
              <a:t>Übergeordnete </a:t>
            </a:r>
            <a:r>
              <a:rPr lang="de-DE" sz="2000" dirty="0" smtClean="0">
                <a:solidFill>
                  <a:schemeClr val="accent2"/>
                </a:solidFill>
              </a:rPr>
              <a:t>Prozedur </a:t>
            </a:r>
            <a:r>
              <a:rPr lang="de-DE" sz="2000" smtClean="0">
                <a:solidFill>
                  <a:schemeClr val="accent2"/>
                </a:solidFill>
              </a:rPr>
              <a:t>= Bestimme ZHKs</a:t>
            </a:r>
            <a:r>
              <a:rPr lang="de-DE" sz="2000" dirty="0">
                <a:solidFill>
                  <a:schemeClr val="accent2"/>
                </a:solidFill>
              </a:rPr>
              <a:t/>
            </a:r>
            <a:br>
              <a:rPr lang="de-DE" sz="2000" dirty="0">
                <a:solidFill>
                  <a:schemeClr val="accent2"/>
                </a:solidFill>
              </a:rPr>
            </a:br>
            <a:r>
              <a:rPr lang="de-DE" sz="2000" dirty="0" err="1"/>
              <a:t>unmark</a:t>
            </a:r>
            <a:r>
              <a:rPr lang="de-DE" sz="2000" dirty="0"/>
              <a:t> all </a:t>
            </a:r>
            <a:r>
              <a:rPr lang="de-DE" sz="2000" dirty="0" err="1"/>
              <a:t>nodes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init</a:t>
            </a:r>
            <a:r>
              <a:rPr lang="de-DE" sz="2000" dirty="0">
                <a:solidFill>
                  <a:srgbClr val="FF0000"/>
                </a:solidFill>
              </a:rPr>
              <a:t>()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chemeClr val="hlink"/>
                </a:solidFill>
              </a:rPr>
              <a:t>s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V</a:t>
            </a:r>
            <a:r>
              <a:rPr lang="de-DE" sz="2000" dirty="0" smtClean="0"/>
              <a:t> </a:t>
            </a:r>
            <a:r>
              <a:rPr lang="de-DE" sz="2000" dirty="0"/>
              <a:t>do  </a:t>
            </a:r>
            <a:r>
              <a:rPr lang="de-DE" sz="2000" dirty="0">
                <a:solidFill>
                  <a:srgbClr val="FF0000"/>
                </a:solidFill>
              </a:rPr>
              <a:t>// stelle sicher, dass alle Knoten besucht werden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>
                <a:solidFill>
                  <a:srgbClr val="FF0000"/>
                </a:solidFill>
              </a:rPr>
              <a:t>root</a:t>
            </a:r>
            <a:r>
              <a:rPr lang="de-DE" sz="2000" dirty="0">
                <a:solidFill>
                  <a:srgbClr val="FF0000"/>
                </a:solidFill>
              </a:rPr>
              <a:t>(s)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s,s</a:t>
            </a:r>
            <a:r>
              <a:rPr lang="de-DE" sz="2000" dirty="0"/>
              <a:t>)    </a:t>
            </a:r>
            <a:r>
              <a:rPr lang="de-DE" sz="2000" dirty="0">
                <a:solidFill>
                  <a:srgbClr val="FF0000"/>
                </a:solidFill>
              </a:rPr>
              <a:t>// s: Startknoten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err="1"/>
              <a:t>Procedure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accent2"/>
                </a:solidFill>
              </a:rPr>
              <a:t>DFS</a:t>
            </a:r>
            <a:r>
              <a:rPr lang="de-DE" sz="2000" dirty="0"/>
              <a:t>(</a:t>
            </a:r>
            <a:r>
              <a:rPr lang="de-DE" sz="2000" dirty="0" err="1">
                <a:solidFill>
                  <a:schemeClr val="hlink"/>
                </a:solidFill>
              </a:rPr>
              <a:t>u,v</a:t>
            </a:r>
            <a:r>
              <a:rPr lang="de-DE" sz="2000" dirty="0"/>
              <a:t>: </a:t>
            </a:r>
            <a:r>
              <a:rPr lang="de-DE" sz="2000" dirty="0" err="1">
                <a:solidFill>
                  <a:schemeClr val="hlink"/>
                </a:solidFill>
              </a:rPr>
              <a:t>Node</a:t>
            </a:r>
            <a:r>
              <a:rPr lang="de-DE" sz="2000" dirty="0"/>
              <a:t>)  </a:t>
            </a:r>
            <a:r>
              <a:rPr lang="de-DE" sz="2000" dirty="0">
                <a:solidFill>
                  <a:srgbClr val="FF0000"/>
                </a:solidFill>
              </a:rPr>
              <a:t>// </a:t>
            </a:r>
            <a:r>
              <a:rPr lang="de-DE" sz="2000" dirty="0" err="1">
                <a:solidFill>
                  <a:srgbClr val="FF0000"/>
                </a:solidFill>
              </a:rPr>
              <a:t>u</a:t>
            </a:r>
            <a:r>
              <a:rPr lang="de-DE" sz="2000" dirty="0">
                <a:solidFill>
                  <a:srgbClr val="FF0000"/>
                </a:solidFill>
              </a:rPr>
              <a:t>: Vater von v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/>
              <a:t>foreach</a:t>
            </a:r>
            <a:r>
              <a:rPr lang="de-DE" sz="2000" dirty="0"/>
              <a:t> </a:t>
            </a:r>
            <a:r>
              <a:rPr lang="de-DE" sz="2000" dirty="0">
                <a:solidFill>
                  <a:schemeClr val="hlink"/>
                </a:solidFill>
              </a:rPr>
              <a:t>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000" dirty="0" smtClean="0">
                <a:solidFill>
                  <a:schemeClr val="hlink"/>
                </a:solidFill>
              </a:rPr>
              <a:t>E</a:t>
            </a:r>
            <a:r>
              <a:rPr lang="de-DE" sz="2000" dirty="0" smtClean="0"/>
              <a:t> </a:t>
            </a:r>
            <a:r>
              <a:rPr lang="de-DE" sz="2000" dirty="0"/>
              <a:t>do</a:t>
            </a:r>
            <a:br>
              <a:rPr lang="de-DE" sz="2000" dirty="0"/>
            </a:br>
            <a:r>
              <a:rPr lang="de-DE" sz="2000" dirty="0"/>
              <a:t>    </a:t>
            </a:r>
            <a:r>
              <a:rPr lang="de-DE" sz="2000" dirty="0" err="1"/>
              <a:t>if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marked</a:t>
            </a:r>
            <a:r>
              <a:rPr lang="de-DE" sz="2000" dirty="0"/>
              <a:t> </a:t>
            </a:r>
            <a:r>
              <a:rPr lang="de-DE" sz="2000" dirty="0" err="1"/>
              <a:t>then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traverseNonTreeEdge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/>
              <a:t>   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>
                <a:solidFill>
                  <a:srgbClr val="FF0000"/>
                </a:solidFill>
              </a:rPr>
              <a:t>traverseTreeEdge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v,w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 err="1"/>
              <a:t>mark</a:t>
            </a:r>
            <a:r>
              <a:rPr lang="de-DE" sz="2000" dirty="0"/>
              <a:t> </a:t>
            </a:r>
            <a:r>
              <a:rPr lang="de-DE" sz="2000" dirty="0" err="1">
                <a:solidFill>
                  <a:schemeClr val="hlink"/>
                </a:solidFill>
              </a:rPr>
              <a:t>w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        </a:t>
            </a:r>
            <a:r>
              <a:rPr lang="de-DE" sz="2000" dirty="0">
                <a:solidFill>
                  <a:schemeClr val="accent2"/>
                </a:solidFill>
              </a:rPr>
              <a:t>DFS(</a:t>
            </a:r>
            <a:r>
              <a:rPr lang="de-DE" sz="2000" dirty="0" err="1">
                <a:solidFill>
                  <a:schemeClr val="hlink"/>
                </a:solidFill>
              </a:rPr>
              <a:t>v,w</a:t>
            </a:r>
            <a:r>
              <a:rPr lang="de-DE" sz="2000" dirty="0"/>
              <a:t>)</a:t>
            </a:r>
            <a:br>
              <a:rPr lang="de-DE" sz="2000" dirty="0"/>
            </a:br>
            <a:r>
              <a:rPr lang="de-DE" sz="2000" dirty="0" err="1">
                <a:solidFill>
                  <a:srgbClr val="FF0000"/>
                </a:solidFill>
              </a:rPr>
              <a:t>backtrack</a:t>
            </a:r>
            <a:r>
              <a:rPr lang="de-DE" sz="2000" dirty="0">
                <a:solidFill>
                  <a:srgbClr val="FF0000"/>
                </a:solidFill>
              </a:rPr>
              <a:t>(</a:t>
            </a:r>
            <a:r>
              <a:rPr lang="de-DE" sz="2000" dirty="0" err="1">
                <a:solidFill>
                  <a:srgbClr val="FF0000"/>
                </a:solidFill>
              </a:rPr>
              <a:t>u,v</a:t>
            </a:r>
            <a:r>
              <a:rPr lang="de-DE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92275" y="5876925"/>
            <a:ext cx="52048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/>
              <a:t>Prozeduren </a:t>
            </a:r>
            <a:r>
              <a:rPr lang="de-DE" sz="2400" dirty="0"/>
              <a:t>in rot: noch zu spezifizieren</a:t>
            </a:r>
          </a:p>
        </p:txBody>
      </p:sp>
    </p:spTree>
    <p:extLst>
      <p:ext uri="{BB962C8B-B14F-4D97-AF65-F5344CB8AC3E}">
        <p14:creationId xmlns:p14="http://schemas.microsoft.com/office/powerpoint/2010/main" val="459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C2E9-477E-5D41-ADBF-EAD9F504A243}" type="slidenum">
              <a:rPr lang="de-DE"/>
              <a:pPr/>
              <a:t>76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init</a:t>
            </a:r>
            <a:r>
              <a:rPr lang="de-DE" dirty="0" smtClean="0">
                <a:solidFill>
                  <a:srgbClr val="FF0000"/>
                </a:solidFill>
              </a:rPr>
              <a:t>()</a:t>
            </a:r>
            <a:r>
              <a:rPr lang="de-DE" dirty="0" smtClean="0">
                <a:solidFill>
                  <a:schemeClr val="accent2"/>
                </a:solidFill>
              </a:rPr>
              <a:t>:</a:t>
            </a:r>
            <a:r>
              <a:rPr lang="de-DE" dirty="0">
                <a:solidFill>
                  <a:schemeClr val="accent2"/>
                </a:solidFill>
              </a:rPr>
              <a:t/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component</a:t>
            </a:r>
            <a:r>
              <a:rPr lang="de-DE" dirty="0">
                <a:solidFill>
                  <a:schemeClr val="hlink"/>
                </a:solidFill>
              </a:rPr>
              <a:t>:</a:t>
            </a:r>
            <a:r>
              <a:rPr lang="de-DE" dirty="0"/>
              <a:t> Array </a:t>
            </a:r>
            <a:r>
              <a:rPr lang="de-DE" dirty="0">
                <a:solidFill>
                  <a:schemeClr val="hlink"/>
                </a:solidFill>
              </a:rPr>
              <a:t>[1..n]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>
                <a:solidFill>
                  <a:schemeClr val="hlink"/>
                </a:solidFill>
              </a:rPr>
              <a:t> = &lt;&gt;:</a:t>
            </a:r>
            <a:r>
              <a:rPr lang="de-DE" dirty="0"/>
              <a:t> </a:t>
            </a:r>
            <a:r>
              <a:rPr lang="de-DE" dirty="0">
                <a:solidFill>
                  <a:schemeClr val="hlink"/>
                </a:solidFill>
              </a:rPr>
              <a:t>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= &lt;&gt;: Stack</a:t>
            </a:r>
            <a:r>
              <a:rPr lang="de-DE" dirty="0"/>
              <a:t> of </a:t>
            </a:r>
            <a:r>
              <a:rPr lang="de-DE" dirty="0" err="1">
                <a:solidFill>
                  <a:schemeClr val="hlink"/>
                </a:solidFill>
              </a:rPr>
              <a:t>NodeId</a:t>
            </a:r>
            <a:r>
              <a:rPr lang="de-DE" dirty="0">
                <a:solidFill>
                  <a:schemeClr val="hlink"/>
                </a:solidFill>
              </a:rPr>
              <a:t/>
            </a:r>
            <a:br>
              <a:rPr lang="de-DE" dirty="0">
                <a:solidFill>
                  <a:schemeClr val="hlink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:=1</a:t>
            </a:r>
            <a:r>
              <a:rPr lang="de-DE" dirty="0"/>
              <a:t/>
            </a:r>
            <a:br>
              <a:rPr lang="de-DE" dirty="0"/>
            </a:br>
            <a:endParaRPr lang="de-DE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 err="1">
                <a:solidFill>
                  <a:srgbClr val="FF0000"/>
                </a:solidFill>
              </a:rPr>
              <a:t>root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 oder </a:t>
            </a:r>
            <a:r>
              <a:rPr lang="de-DE" dirty="0" err="1">
                <a:solidFill>
                  <a:srgbClr val="FF0000"/>
                </a:solidFill>
              </a:rPr>
              <a:t>traverseTreeEdge</a:t>
            </a:r>
            <a:r>
              <a:rPr lang="de-DE" dirty="0">
                <a:solidFill>
                  <a:srgbClr val="FF0000"/>
                </a:solidFill>
              </a:rPr>
              <a:t>(</a:t>
            </a:r>
            <a:r>
              <a:rPr lang="de-DE" dirty="0" err="1">
                <a:solidFill>
                  <a:srgbClr val="FF0000"/>
                </a:solidFill>
              </a:rPr>
              <a:t>v,w</a:t>
            </a:r>
            <a:r>
              <a:rPr lang="de-DE" dirty="0">
                <a:solidFill>
                  <a:srgbClr val="FF0000"/>
                </a:solidFill>
              </a:rPr>
              <a:t>)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 smtClean="0"/>
              <a:t>)     </a:t>
            </a:r>
            <a:r>
              <a:rPr lang="de-DE" dirty="0">
                <a:solidFill>
                  <a:srgbClr val="FF0000"/>
                </a:solidFill>
              </a:rPr>
              <a:t>// neue ZHK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>
                <a:solidFill>
                  <a:schemeClr val="accent2"/>
                </a:solidFill>
              </a:rPr>
              <a:t>push</a:t>
            </a:r>
            <a:r>
              <a:rPr lang="de-DE" dirty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 smtClean="0"/>
              <a:t>)   </a:t>
            </a:r>
            <a:r>
              <a:rPr lang="de-DE" dirty="0">
                <a:solidFill>
                  <a:srgbClr val="FF0000"/>
                </a:solidFill>
              </a:rPr>
              <a:t>// neuer offener Knoten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chemeClr val="hlink"/>
                </a:solidFill>
              </a:rPr>
              <a:t>dfsNum</a:t>
            </a:r>
            <a:r>
              <a:rPr lang="de-DE" dirty="0">
                <a:solidFill>
                  <a:schemeClr val="hlink"/>
                </a:solidFill>
              </a:rPr>
              <a:t>[</a:t>
            </a:r>
            <a:r>
              <a:rPr lang="de-DE" dirty="0" err="1">
                <a:solidFill>
                  <a:schemeClr val="hlink"/>
                </a:solidFill>
              </a:rPr>
              <a:t>w</a:t>
            </a:r>
            <a:r>
              <a:rPr lang="de-DE" dirty="0">
                <a:solidFill>
                  <a:schemeClr val="hlink"/>
                </a:solidFill>
              </a:rPr>
              <a:t>]:=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; </a:t>
            </a:r>
            <a:r>
              <a:rPr lang="de-DE" dirty="0" err="1">
                <a:solidFill>
                  <a:schemeClr val="hlink"/>
                </a:solidFill>
              </a:rPr>
              <a:t>dfsPos</a:t>
            </a:r>
            <a:r>
              <a:rPr lang="de-DE" dirty="0">
                <a:solidFill>
                  <a:schemeClr val="hlink"/>
                </a:solidFill>
              </a:rPr>
              <a:t>:=dfsPos+1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CE0D-6C16-5E48-A91E-9B9F4F260E3E}" type="slidenum">
              <a:rPr lang="de-DE"/>
              <a:pPr/>
              <a:t>77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traverseNonTreeEdge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v,w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kombiniere ZHKs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while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 &lt;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dfsNum</a:t>
            </a:r>
            <a:r>
              <a:rPr lang="de-DE" sz="2800" dirty="0" smtClean="0">
                <a:solidFill>
                  <a:schemeClr val="hlink"/>
                </a:solidFill>
              </a:rPr>
              <a:t>[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  <a:r>
              <a:rPr lang="de-DE" sz="2800" dirty="0"/>
              <a:t> do</a:t>
            </a:r>
            <a:br>
              <a:rPr lang="de-DE" sz="2800" dirty="0"/>
            </a:br>
            <a:r>
              <a:rPr lang="de-DE" sz="2800" dirty="0" smtClean="0"/>
              <a:t>    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>
                <a:solidFill>
                  <a:schemeClr val="accent2"/>
                </a:solidFill>
              </a:rPr>
              <a:t>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err="1">
                <a:solidFill>
                  <a:srgbClr val="FF0000"/>
                </a:solidFill>
              </a:rPr>
              <a:t>backtrack</a:t>
            </a:r>
            <a:r>
              <a:rPr lang="de-DE" sz="2800" dirty="0">
                <a:solidFill>
                  <a:srgbClr val="FF0000"/>
                </a:solidFill>
              </a:rPr>
              <a:t>(</a:t>
            </a:r>
            <a:r>
              <a:rPr lang="de-DE" sz="2800" dirty="0" err="1">
                <a:solidFill>
                  <a:srgbClr val="FF0000"/>
                </a:solidFill>
              </a:rPr>
              <a:t>u,v</a:t>
            </a:r>
            <a:r>
              <a:rPr lang="de-DE" sz="2800" dirty="0">
                <a:solidFill>
                  <a:srgbClr val="FF0000"/>
                </a:solidFill>
              </a:rPr>
              <a:t>)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v </a:t>
            </a:r>
            <a:r>
              <a:rPr lang="de-DE" sz="2800" dirty="0" smtClean="0">
                <a:solidFill>
                  <a:schemeClr val="hlink"/>
                </a:solidFill>
              </a:rPr>
              <a:t>= </a:t>
            </a:r>
            <a:r>
              <a:rPr lang="de-DE" sz="2800" dirty="0" smtClean="0">
                <a:solidFill>
                  <a:schemeClr val="accent2"/>
                </a:solidFill>
              </a:rPr>
              <a:t>top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</a:t>
            </a:r>
            <a:r>
              <a:rPr lang="de-DE" sz="2800" dirty="0" err="1"/>
              <a:t>then</a:t>
            </a:r>
            <a:r>
              <a:rPr lang="de-DE" sz="2800" dirty="0"/>
              <a:t>  </a:t>
            </a:r>
            <a:r>
              <a:rPr lang="de-DE" sz="2800" dirty="0">
                <a:solidFill>
                  <a:srgbClr val="FF0000"/>
                </a:solidFill>
              </a:rPr>
              <a:t>// v Repräsentant?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hlink"/>
                </a:solidFill>
              </a:rPr>
              <a:t>   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oReps</a:t>
            </a:r>
            <a:r>
              <a:rPr lang="de-DE" sz="2800" dirty="0" smtClean="0"/>
              <a:t>)  </a:t>
            </a:r>
            <a:r>
              <a:rPr lang="de-DE" sz="2800" dirty="0">
                <a:solidFill>
                  <a:srgbClr val="FF0000"/>
                </a:solidFill>
              </a:rPr>
              <a:t>// ja: entferne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repeat</a:t>
            </a:r>
            <a:r>
              <a:rPr lang="de-DE" sz="2800" dirty="0"/>
              <a:t>            </a:t>
            </a:r>
            <a:r>
              <a:rPr lang="de-DE" sz="2800" dirty="0">
                <a:solidFill>
                  <a:srgbClr val="FF0000"/>
                </a:solidFill>
              </a:rPr>
              <a:t>// und offene Knoten bis v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de-DE" sz="2800" dirty="0" smtClean="0"/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pop</a:t>
            </a:r>
            <a:r>
              <a:rPr lang="de-DE" sz="2800" dirty="0" smtClean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oNodes</a:t>
            </a:r>
            <a:r>
              <a:rPr lang="de-DE" sz="2800" dirty="0" smtClean="0"/>
              <a:t>)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        </a:t>
            </a:r>
            <a:r>
              <a:rPr lang="de-DE" sz="2800" dirty="0" err="1">
                <a:solidFill>
                  <a:schemeClr val="hlink"/>
                </a:solidFill>
              </a:rPr>
              <a:t>component</a:t>
            </a:r>
            <a:r>
              <a:rPr lang="de-DE" sz="2800" dirty="0">
                <a:solidFill>
                  <a:schemeClr val="hlink"/>
                </a:solidFill>
              </a:rPr>
              <a:t>[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]:=v</a:t>
            </a:r>
            <a:br>
              <a:rPr lang="de-DE" sz="2800" dirty="0">
                <a:solidFill>
                  <a:schemeClr val="hlink"/>
                </a:solidFill>
              </a:rPr>
            </a:br>
            <a:r>
              <a:rPr lang="de-DE" sz="2800" dirty="0"/>
              <a:t>    </a:t>
            </a:r>
            <a:r>
              <a:rPr lang="de-DE" sz="2800" dirty="0" err="1"/>
              <a:t>until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37382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78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Beispiel</a:t>
            </a:r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387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4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6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9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3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5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 nodeType="clickPar">
                      <p:stCondLst>
                        <p:cond delay="indefinite"/>
                      </p:stCondLst>
                      <p:childTnLst>
                        <p:par>
                          <p:cTn id="3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83EE5-691B-714E-9B16-240ADA71269A}" type="slidenum">
              <a:rPr lang="de-DE"/>
              <a:pPr/>
              <a:t>79</a:t>
            </a:fld>
            <a:endParaRPr lang="de-DE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Starke ZHKs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smtClean="0">
                <a:solidFill>
                  <a:schemeClr val="accent2"/>
                </a:solidFill>
              </a:rPr>
              <a:t>Behauptung:</a:t>
            </a:r>
            <a:r>
              <a:rPr lang="de-DE" dirty="0" smtClean="0"/>
              <a:t> </a:t>
            </a:r>
            <a:r>
              <a:rPr lang="de-DE" dirty="0"/>
              <a:t>Der DFS-basierte Algorithmus für starke ZHKs benötigt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Beweis:</a:t>
            </a:r>
            <a:endParaRPr lang="de-DE" dirty="0"/>
          </a:p>
          <a:p>
            <a:r>
              <a:rPr lang="de-DE" dirty="0" err="1">
                <a:solidFill>
                  <a:schemeClr val="accent2"/>
                </a:solidFill>
              </a:rPr>
              <a:t>init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root</a:t>
            </a:r>
            <a:r>
              <a:rPr lang="de-DE" dirty="0">
                <a:solidFill>
                  <a:schemeClr val="accent2"/>
                </a:solidFill>
              </a:rPr>
              <a:t>, </a:t>
            </a:r>
            <a:r>
              <a:rPr lang="de-DE" dirty="0" err="1">
                <a:solidFill>
                  <a:schemeClr val="accent2"/>
                </a:solidFill>
              </a:rPr>
              <a:t>traverseTreeEdge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Zeit </a:t>
            </a:r>
            <a:r>
              <a:rPr lang="de-DE" dirty="0">
                <a:solidFill>
                  <a:schemeClr val="hlink"/>
                </a:solidFill>
              </a:rPr>
              <a:t>O(1)</a:t>
            </a:r>
          </a:p>
          <a:p>
            <a:r>
              <a:rPr lang="de-DE" dirty="0">
                <a:solidFill>
                  <a:schemeClr val="accent2"/>
                </a:solidFill>
              </a:rPr>
              <a:t>Backtrack, </a:t>
            </a:r>
            <a:r>
              <a:rPr lang="de-DE" dirty="0" err="1">
                <a:solidFill>
                  <a:schemeClr val="accent2"/>
                </a:solidFill>
              </a:rPr>
              <a:t>traverseNonTreeEdge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da jeder Knoten nur höchstens einmal in </a:t>
            </a:r>
            <a:r>
              <a:rPr lang="de-DE" dirty="0" err="1">
                <a:solidFill>
                  <a:schemeClr val="hlink"/>
                </a:solidFill>
              </a:rPr>
              <a:t>oReps</a:t>
            </a:r>
            <a:r>
              <a:rPr lang="de-DE" dirty="0"/>
              <a:t> und </a:t>
            </a:r>
            <a:r>
              <a:rPr lang="de-DE" dirty="0" err="1">
                <a:solidFill>
                  <a:schemeClr val="hlink"/>
                </a:solidFill>
              </a:rPr>
              <a:t>oNodes</a:t>
            </a:r>
            <a:r>
              <a:rPr lang="de-DE" dirty="0">
                <a:solidFill>
                  <a:schemeClr val="hlink"/>
                </a:solidFill>
              </a:rPr>
              <a:t> </a:t>
            </a:r>
            <a:r>
              <a:rPr lang="de-DE" dirty="0"/>
              <a:t>landet, insgesamt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r>
              <a:rPr lang="de-DE" dirty="0"/>
              <a:t>DFS-Gerüst: Zeit </a:t>
            </a:r>
            <a:r>
              <a:rPr lang="de-DE" dirty="0">
                <a:solidFill>
                  <a:schemeClr val="hlink"/>
                </a:solidFill>
              </a:rPr>
              <a:t>O(</a:t>
            </a:r>
            <a:r>
              <a:rPr lang="de-DE" dirty="0" err="1">
                <a:solidFill>
                  <a:schemeClr val="hlink"/>
                </a:solidFill>
              </a:rPr>
              <a:t>n+m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08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05CF-7874-2843-9215-95E67E640937}" type="slidenum">
              <a:rPr lang="de-DE"/>
              <a:pPr/>
              <a:t>8</a:t>
            </a:fld>
            <a:endParaRPr lang="de-DE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Graphen</a:t>
            </a:r>
            <a:endParaRPr lang="de-DE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G</a:t>
            </a:r>
            <a:r>
              <a:rPr lang="de-DE" sz="2800" dirty="0"/>
              <a:t> heißt </a:t>
            </a:r>
          </a:p>
          <a:p>
            <a:r>
              <a:rPr lang="de-DE" sz="2800" dirty="0">
                <a:solidFill>
                  <a:schemeClr val="accent2"/>
                </a:solidFill>
              </a:rPr>
              <a:t>(schwach) zusammenhängend</a:t>
            </a:r>
            <a:r>
              <a:rPr lang="de-DE" sz="2800" dirty="0"/>
              <a:t>: Durchmesser </a:t>
            </a:r>
            <a:r>
              <a:rPr lang="de-DE" sz="2800" dirty="0">
                <a:solidFill>
                  <a:schemeClr val="hlink"/>
                </a:solidFill>
              </a:rPr>
              <a:t>D</a:t>
            </a:r>
            <a:r>
              <a:rPr lang="de-DE" sz="2800" dirty="0"/>
              <a:t> endlich, wenn alle Kanten </a:t>
            </a:r>
            <a:r>
              <a:rPr lang="de-DE" sz="2800" dirty="0" smtClean="0"/>
              <a:t>als </a:t>
            </a:r>
            <a:r>
              <a:rPr lang="de-DE" sz="2800" dirty="0" err="1" smtClean="0"/>
              <a:t>ungerichtet</a:t>
            </a:r>
            <a:r>
              <a:rPr lang="de-DE" sz="2800" dirty="0" smtClean="0"/>
              <a:t> betrachtet werden</a:t>
            </a:r>
            <a:endParaRPr lang="de-DE" sz="2800" dirty="0">
              <a:solidFill>
                <a:schemeClr val="accent2"/>
              </a:solidFill>
            </a:endParaRPr>
          </a:p>
          <a:p>
            <a:r>
              <a:rPr lang="de-DE" sz="2800" dirty="0">
                <a:solidFill>
                  <a:schemeClr val="accent2"/>
                </a:solidFill>
              </a:rPr>
              <a:t>stark zusammenhängend</a:t>
            </a:r>
            <a:r>
              <a:rPr lang="de-DE" sz="2800" dirty="0"/>
              <a:t>: </a:t>
            </a:r>
            <a:r>
              <a:rPr lang="de-DE" sz="2800" dirty="0" smtClean="0"/>
              <a:t>wenn </a:t>
            </a:r>
            <a:r>
              <a:rPr lang="de-DE" sz="2800" dirty="0" smtClean="0">
                <a:solidFill>
                  <a:schemeClr val="hlink"/>
                </a:solidFill>
              </a:rPr>
              <a:t>D</a:t>
            </a:r>
            <a:r>
              <a:rPr lang="de-DE" sz="2800" dirty="0" smtClean="0"/>
              <a:t> </a:t>
            </a:r>
            <a:r>
              <a:rPr lang="de-DE" sz="2800" dirty="0"/>
              <a:t>endlich</a:t>
            </a:r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 flipV="1">
            <a:off x="2209800" y="3983831"/>
            <a:ext cx="1371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2209800" y="4898231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V="1">
            <a:off x="3505200" y="4974431"/>
            <a:ext cx="1143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3810000" y="4060031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V="1">
            <a:off x="4876800" y="4364831"/>
            <a:ext cx="1524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4876800" y="5050631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6096000" y="4441031"/>
            <a:ext cx="381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9739" name="Oval 11"/>
          <p:cNvSpPr>
            <a:spLocks noChangeArrowheads="1"/>
          </p:cNvSpPr>
          <p:nvPr/>
        </p:nvSpPr>
        <p:spPr bwMode="auto">
          <a:xfrm>
            <a:off x="1981200" y="46696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0" name="Oval 12"/>
          <p:cNvSpPr>
            <a:spLocks noChangeArrowheads="1"/>
          </p:cNvSpPr>
          <p:nvPr/>
        </p:nvSpPr>
        <p:spPr bwMode="auto">
          <a:xfrm>
            <a:off x="3581400" y="3831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1" name="Oval 13"/>
          <p:cNvSpPr>
            <a:spLocks noChangeArrowheads="1"/>
          </p:cNvSpPr>
          <p:nvPr/>
        </p:nvSpPr>
        <p:spPr bwMode="auto">
          <a:xfrm>
            <a:off x="4648200" y="4822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2" name="Oval 14"/>
          <p:cNvSpPr>
            <a:spLocks noChangeArrowheads="1"/>
          </p:cNvSpPr>
          <p:nvPr/>
        </p:nvSpPr>
        <p:spPr bwMode="auto">
          <a:xfrm>
            <a:off x="3276600" y="55840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5943600" y="57364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4" name="Oval 16"/>
          <p:cNvSpPr>
            <a:spLocks noChangeArrowheads="1"/>
          </p:cNvSpPr>
          <p:nvPr/>
        </p:nvSpPr>
        <p:spPr bwMode="auto">
          <a:xfrm>
            <a:off x="6372225" y="4237831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9745" name="Text Box 17"/>
          <p:cNvSpPr txBox="1">
            <a:spLocks noChangeArrowheads="1"/>
          </p:cNvSpPr>
          <p:nvPr/>
        </p:nvSpPr>
        <p:spPr bwMode="auto">
          <a:xfrm>
            <a:off x="1508125" y="44807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6781800" y="3987006"/>
            <a:ext cx="3834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H</a:t>
            </a:r>
            <a:endParaRPr lang="de-DE" sz="2400" dirty="0">
              <a:solidFill>
                <a:schemeClr val="accent2"/>
              </a:solidFill>
            </a:endParaRPr>
          </a:p>
        </p:txBody>
      </p:sp>
      <p:sp>
        <p:nvSpPr>
          <p:cNvPr id="329747" name="Text Box 19"/>
          <p:cNvSpPr txBox="1">
            <a:spLocks noChangeArrowheads="1"/>
          </p:cNvSpPr>
          <p:nvPr/>
        </p:nvSpPr>
        <p:spPr bwMode="auto">
          <a:xfrm>
            <a:off x="3505200" y="413940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329748" name="Text Box 20"/>
          <p:cNvSpPr txBox="1">
            <a:spLocks noChangeArrowheads="1"/>
          </p:cNvSpPr>
          <p:nvPr/>
        </p:nvSpPr>
        <p:spPr bwMode="auto">
          <a:xfrm>
            <a:off x="4643438" y="4310856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3203575" y="502999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6228184" y="5631631"/>
            <a:ext cx="3345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F</a:t>
            </a: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38236-600B-9F49-B588-DCD8566B3710}" type="slidenum">
              <a:rPr lang="de-DE"/>
              <a:pPr/>
              <a:t>80</a:t>
            </a:fld>
            <a:endParaRPr lang="de-DE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</p:txBody>
      </p:sp>
      <p:sp>
        <p:nvSpPr>
          <p:cNvPr id="313348" name="Oval 4"/>
          <p:cNvSpPr>
            <a:spLocks noChangeArrowheads="1"/>
          </p:cNvSpPr>
          <p:nvPr/>
        </p:nvSpPr>
        <p:spPr bwMode="auto">
          <a:xfrm>
            <a:off x="2844800" y="27808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49" name="Oval 5"/>
          <p:cNvSpPr>
            <a:spLocks noChangeArrowheads="1"/>
          </p:cNvSpPr>
          <p:nvPr/>
        </p:nvSpPr>
        <p:spPr bwMode="auto">
          <a:xfrm>
            <a:off x="4645025" y="25649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0" name="Oval 6"/>
          <p:cNvSpPr>
            <a:spLocks noChangeArrowheads="1"/>
          </p:cNvSpPr>
          <p:nvPr/>
        </p:nvSpPr>
        <p:spPr bwMode="auto">
          <a:xfrm>
            <a:off x="3779838" y="37888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148263" y="4149229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2" name="Oval 8"/>
          <p:cNvSpPr>
            <a:spLocks noChangeArrowheads="1"/>
          </p:cNvSpPr>
          <p:nvPr/>
        </p:nvSpPr>
        <p:spPr bwMode="auto">
          <a:xfrm>
            <a:off x="6300788" y="29967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3" name="Oval 9"/>
          <p:cNvSpPr>
            <a:spLocks noChangeArrowheads="1"/>
          </p:cNvSpPr>
          <p:nvPr/>
        </p:nvSpPr>
        <p:spPr bwMode="auto">
          <a:xfrm>
            <a:off x="2124075" y="4004767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4" name="Oval 10"/>
          <p:cNvSpPr>
            <a:spLocks noChangeArrowheads="1"/>
          </p:cNvSpPr>
          <p:nvPr/>
        </p:nvSpPr>
        <p:spPr bwMode="auto">
          <a:xfrm>
            <a:off x="3205163" y="4725492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6805613" y="429210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2339975" y="4220667"/>
            <a:ext cx="865188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 flipV="1">
            <a:off x="3348038" y="4004767"/>
            <a:ext cx="4318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 flipV="1">
            <a:off x="2268538" y="2996704"/>
            <a:ext cx="576262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>
            <a:off x="3060700" y="2996704"/>
            <a:ext cx="7191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060700" y="2636342"/>
            <a:ext cx="15113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4787900" y="2780804"/>
            <a:ext cx="433388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3995738" y="3933329"/>
            <a:ext cx="10810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 flipV="1">
            <a:off x="4860925" y="2709367"/>
            <a:ext cx="1439863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4" name="Line 20"/>
          <p:cNvSpPr>
            <a:spLocks noChangeShapeType="1"/>
          </p:cNvSpPr>
          <p:nvPr/>
        </p:nvSpPr>
        <p:spPr bwMode="auto">
          <a:xfrm>
            <a:off x="5364163" y="4292104"/>
            <a:ext cx="13684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5" name="Line 21"/>
          <p:cNvSpPr>
            <a:spLocks noChangeShapeType="1"/>
          </p:cNvSpPr>
          <p:nvPr/>
        </p:nvSpPr>
        <p:spPr bwMode="auto">
          <a:xfrm>
            <a:off x="6445250" y="3212604"/>
            <a:ext cx="43180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6" name="Line 22"/>
          <p:cNvSpPr>
            <a:spLocks noChangeShapeType="1"/>
          </p:cNvSpPr>
          <p:nvPr/>
        </p:nvSpPr>
        <p:spPr bwMode="auto">
          <a:xfrm flipH="1">
            <a:off x="3924300" y="2780804"/>
            <a:ext cx="720725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7" name="Line 23"/>
          <p:cNvSpPr>
            <a:spLocks noChangeShapeType="1"/>
          </p:cNvSpPr>
          <p:nvPr/>
        </p:nvSpPr>
        <p:spPr bwMode="auto">
          <a:xfrm flipV="1">
            <a:off x="5364163" y="3212604"/>
            <a:ext cx="9366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1619250" y="38603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A</a:t>
            </a:r>
          </a:p>
        </p:txBody>
      </p:sp>
      <p:sp>
        <p:nvSpPr>
          <p:cNvPr id="313369" name="Text Box 25"/>
          <p:cNvSpPr txBox="1">
            <a:spLocks noChangeArrowheads="1"/>
          </p:cNvSpPr>
          <p:nvPr/>
        </p:nvSpPr>
        <p:spPr bwMode="auto">
          <a:xfrm>
            <a:off x="6732588" y="278080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392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13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51A39-0CFD-4641-9794-AA2CC8D6FEEA}" type="slidenum">
              <a:rPr lang="de-DE"/>
              <a:pPr/>
              <a:t>81</a:t>
            </a:fld>
            <a:endParaRPr lang="de-DE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Zentrale Frage: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komme ich am schnellsten von A nach B?</a:t>
            </a:r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Fälle:</a:t>
            </a:r>
          </a:p>
          <a:p>
            <a:r>
              <a:rPr lang="de-DE" dirty="0"/>
              <a:t>Kantenkosten 1</a:t>
            </a:r>
          </a:p>
          <a:p>
            <a:r>
              <a:rPr lang="de-DE" dirty="0"/>
              <a:t>DAG, beliebige Kantenkosten</a:t>
            </a:r>
          </a:p>
          <a:p>
            <a:r>
              <a:rPr lang="de-DE" dirty="0"/>
              <a:t>Beliebiger Graph, positive Kantenkosten</a:t>
            </a:r>
          </a:p>
          <a:p>
            <a:r>
              <a:rPr lang="de-DE" dirty="0"/>
              <a:t>Beliebiger Graph, beliebige Kosten</a:t>
            </a:r>
          </a:p>
        </p:txBody>
      </p:sp>
    </p:spTree>
    <p:extLst>
      <p:ext uri="{BB962C8B-B14F-4D97-AF65-F5344CB8AC3E}">
        <p14:creationId xmlns:p14="http://schemas.microsoft.com/office/powerpoint/2010/main" val="21383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EB82C-D969-8B49-8589-45445194B546}" type="slidenum">
              <a:rPr lang="de-DE"/>
              <a:pPr/>
              <a:t>82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Starke </a:t>
            </a:r>
            <a:r>
              <a:rPr lang="de-DE" dirty="0" smtClean="0"/>
              <a:t>ZHKs </a:t>
            </a:r>
            <a:r>
              <a:rPr lang="de-DE" dirty="0"/>
              <a:t>- </a:t>
            </a:r>
            <a:r>
              <a:rPr lang="de-DE" dirty="0" smtClean="0"/>
              <a:t>Wiederholung</a:t>
            </a:r>
            <a:endParaRPr lang="de-DE" dirty="0"/>
          </a:p>
        </p:txBody>
      </p:sp>
      <p:sp>
        <p:nvSpPr>
          <p:cNvPr id="384003" name="Oval 3"/>
          <p:cNvSpPr>
            <a:spLocks noChangeArrowheads="1"/>
          </p:cNvSpPr>
          <p:nvPr/>
        </p:nvSpPr>
        <p:spPr bwMode="auto">
          <a:xfrm>
            <a:off x="1908175" y="436450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a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3132138" y="364537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c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4356100" y="29960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f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5653088" y="22769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g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694848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i</a:t>
            </a:r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2413000" y="4004146"/>
            <a:ext cx="719138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09" name="Line 9"/>
          <p:cNvSpPr>
            <a:spLocks noChangeShapeType="1"/>
          </p:cNvSpPr>
          <p:nvPr/>
        </p:nvSpPr>
        <p:spPr bwMode="auto">
          <a:xfrm flipV="1">
            <a:off x="3636963" y="3356446"/>
            <a:ext cx="7191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V="1">
            <a:off x="4860925" y="2708746"/>
            <a:ext cx="7921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V="1">
            <a:off x="6156325" y="1988021"/>
            <a:ext cx="8651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4356100" y="1845146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h</a:t>
            </a:r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 flipV="1">
            <a:off x="4860925" y="2132484"/>
            <a:ext cx="7921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H="1">
            <a:off x="4572000" y="2348384"/>
            <a:ext cx="730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Oval 15"/>
          <p:cNvSpPr>
            <a:spLocks noChangeArrowheads="1"/>
          </p:cNvSpPr>
          <p:nvPr/>
        </p:nvSpPr>
        <p:spPr bwMode="auto">
          <a:xfrm>
            <a:off x="3060700" y="213248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</a:p>
        </p:txBody>
      </p:sp>
      <p:sp>
        <p:nvSpPr>
          <p:cNvPr id="384016" name="Oval 16"/>
          <p:cNvSpPr>
            <a:spLocks noChangeArrowheads="1"/>
          </p:cNvSpPr>
          <p:nvPr/>
        </p:nvSpPr>
        <p:spPr bwMode="auto">
          <a:xfrm>
            <a:off x="1836738" y="162924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e</a:t>
            </a:r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 flipV="1">
            <a:off x="3348038" y="2637309"/>
            <a:ext cx="0" cy="10080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 flipH="1" flipV="1">
            <a:off x="2195513" y="2132484"/>
            <a:ext cx="1008062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>
            <a:off x="2052638" y="2132484"/>
            <a:ext cx="71437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 flipH="1" flipV="1">
            <a:off x="2339975" y="191658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4021" name="AutoShape 21"/>
          <p:cNvCxnSpPr>
            <a:cxnSpLocks noChangeShapeType="1"/>
            <a:stCxn id="384006" idx="0"/>
            <a:endCxn id="384015" idx="0"/>
          </p:cNvCxnSpPr>
          <p:nvPr/>
        </p:nvCxnSpPr>
        <p:spPr bwMode="auto">
          <a:xfrm rot="5400000" flipH="1">
            <a:off x="4537076" y="908521"/>
            <a:ext cx="144462" cy="2592387"/>
          </a:xfrm>
          <a:prstGeom prst="curvedConnector3">
            <a:avLst>
              <a:gd name="adj1" fmla="val 547250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4022" name="Oval 22"/>
          <p:cNvSpPr>
            <a:spLocks noChangeArrowheads="1"/>
          </p:cNvSpPr>
          <p:nvPr/>
        </p:nvSpPr>
        <p:spPr bwMode="auto">
          <a:xfrm>
            <a:off x="4284663" y="436450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b</a:t>
            </a:r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H="1" flipV="1">
            <a:off x="3636963" y="4004146"/>
            <a:ext cx="64770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Oval 24"/>
          <p:cNvSpPr>
            <a:spLocks noChangeArrowheads="1"/>
          </p:cNvSpPr>
          <p:nvPr/>
        </p:nvSpPr>
        <p:spPr bwMode="auto">
          <a:xfrm>
            <a:off x="4140200" y="4220046"/>
            <a:ext cx="792163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5" name="Oval 25"/>
          <p:cNvSpPr>
            <a:spLocks noChangeArrowheads="1"/>
          </p:cNvSpPr>
          <p:nvPr/>
        </p:nvSpPr>
        <p:spPr bwMode="auto">
          <a:xfrm>
            <a:off x="2987675" y="3500909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6" name="Oval 26"/>
          <p:cNvSpPr>
            <a:spLocks noChangeArrowheads="1"/>
          </p:cNvSpPr>
          <p:nvPr/>
        </p:nvSpPr>
        <p:spPr bwMode="auto">
          <a:xfrm>
            <a:off x="1763713" y="4220046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2916238" y="1988021"/>
            <a:ext cx="792162" cy="7921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8" name="Oval 28"/>
          <p:cNvSpPr>
            <a:spLocks noChangeArrowheads="1"/>
          </p:cNvSpPr>
          <p:nvPr/>
        </p:nvSpPr>
        <p:spPr bwMode="auto">
          <a:xfrm rot="-239444">
            <a:off x="2695575" y="1702271"/>
            <a:ext cx="1296988" cy="28019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29" name="Oval 29"/>
          <p:cNvSpPr>
            <a:spLocks noChangeArrowheads="1"/>
          </p:cNvSpPr>
          <p:nvPr/>
        </p:nvSpPr>
        <p:spPr bwMode="auto">
          <a:xfrm>
            <a:off x="169227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0" name="Oval 30"/>
          <p:cNvSpPr>
            <a:spLocks noChangeArrowheads="1"/>
          </p:cNvSpPr>
          <p:nvPr/>
        </p:nvSpPr>
        <p:spPr bwMode="auto">
          <a:xfrm>
            <a:off x="4211638" y="2853209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508625" y="21324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2" name="Oval 32"/>
          <p:cNvSpPr>
            <a:spLocks noChangeArrowheads="1"/>
          </p:cNvSpPr>
          <p:nvPr/>
        </p:nvSpPr>
        <p:spPr bwMode="auto">
          <a:xfrm rot="-1562588">
            <a:off x="2268538" y="1701800"/>
            <a:ext cx="4110037" cy="28495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3" name="Oval 33"/>
          <p:cNvSpPr>
            <a:spLocks noChangeArrowheads="1"/>
          </p:cNvSpPr>
          <p:nvPr/>
        </p:nvSpPr>
        <p:spPr bwMode="auto">
          <a:xfrm>
            <a:off x="4211638" y="1700684"/>
            <a:ext cx="792162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4" name="Oval 34"/>
          <p:cNvSpPr>
            <a:spLocks noChangeArrowheads="1"/>
          </p:cNvSpPr>
          <p:nvPr/>
        </p:nvSpPr>
        <p:spPr bwMode="auto">
          <a:xfrm>
            <a:off x="6804025" y="1484784"/>
            <a:ext cx="792163" cy="7921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4036" name="Text Box 36"/>
          <p:cNvSpPr txBox="1">
            <a:spLocks noChangeArrowheads="1"/>
          </p:cNvSpPr>
          <p:nvPr/>
        </p:nvSpPr>
        <p:spPr bwMode="auto">
          <a:xfrm>
            <a:off x="611188" y="5299546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oNodes:</a:t>
            </a:r>
          </a:p>
        </p:txBody>
      </p:sp>
      <p:sp>
        <p:nvSpPr>
          <p:cNvPr id="384037" name="Text Box 37"/>
          <p:cNvSpPr txBox="1">
            <a:spLocks noChangeArrowheads="1"/>
          </p:cNvSpPr>
          <p:nvPr/>
        </p:nvSpPr>
        <p:spPr bwMode="auto">
          <a:xfrm>
            <a:off x="5146675" y="5299546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oReps:</a:t>
            </a:r>
          </a:p>
        </p:txBody>
      </p:sp>
      <p:sp>
        <p:nvSpPr>
          <p:cNvPr id="384038" name="Rectangle 38"/>
          <p:cNvSpPr>
            <a:spLocks noChangeArrowheads="1"/>
          </p:cNvSpPr>
          <p:nvPr/>
        </p:nvSpPr>
        <p:spPr bwMode="auto">
          <a:xfrm>
            <a:off x="20510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39" name="Rectangle 39"/>
          <p:cNvSpPr>
            <a:spLocks noChangeArrowheads="1"/>
          </p:cNvSpPr>
          <p:nvPr/>
        </p:nvSpPr>
        <p:spPr bwMode="auto">
          <a:xfrm>
            <a:off x="24828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1" name="Rectangle 41"/>
          <p:cNvSpPr>
            <a:spLocks noChangeArrowheads="1"/>
          </p:cNvSpPr>
          <p:nvPr/>
        </p:nvSpPr>
        <p:spPr bwMode="auto">
          <a:xfrm>
            <a:off x="29146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42" name="Rectangle 42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43" name="Rectangle 43"/>
          <p:cNvSpPr>
            <a:spLocks noChangeArrowheads="1"/>
          </p:cNvSpPr>
          <p:nvPr/>
        </p:nvSpPr>
        <p:spPr bwMode="auto">
          <a:xfrm>
            <a:off x="6370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384044" name="Rectangle 44"/>
          <p:cNvSpPr>
            <a:spLocks noChangeArrowheads="1"/>
          </p:cNvSpPr>
          <p:nvPr/>
        </p:nvSpPr>
        <p:spPr bwMode="auto">
          <a:xfrm>
            <a:off x="6802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84045" name="Rectangle 45"/>
          <p:cNvSpPr>
            <a:spLocks noChangeArrowheads="1"/>
          </p:cNvSpPr>
          <p:nvPr/>
        </p:nvSpPr>
        <p:spPr bwMode="auto">
          <a:xfrm>
            <a:off x="72342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84046" name="Line 46"/>
          <p:cNvSpPr>
            <a:spLocks noChangeShapeType="1"/>
          </p:cNvSpPr>
          <p:nvPr/>
        </p:nvSpPr>
        <p:spPr bwMode="auto">
          <a:xfrm>
            <a:off x="1978025" y="5228109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7" name="Line 47"/>
          <p:cNvSpPr>
            <a:spLocks noChangeShapeType="1"/>
          </p:cNvSpPr>
          <p:nvPr/>
        </p:nvSpPr>
        <p:spPr bwMode="auto">
          <a:xfrm flipH="1">
            <a:off x="1978025" y="5228109"/>
            <a:ext cx="0" cy="5032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8" name="Line 48"/>
          <p:cNvSpPr>
            <a:spLocks noChangeShapeType="1"/>
          </p:cNvSpPr>
          <p:nvPr/>
        </p:nvSpPr>
        <p:spPr bwMode="auto">
          <a:xfrm>
            <a:off x="1978025" y="5731346"/>
            <a:ext cx="3097213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49" name="Line 49"/>
          <p:cNvSpPr>
            <a:spLocks noChangeShapeType="1"/>
          </p:cNvSpPr>
          <p:nvPr/>
        </p:nvSpPr>
        <p:spPr bwMode="auto">
          <a:xfrm>
            <a:off x="6297613" y="5226521"/>
            <a:ext cx="194468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0" name="Line 50"/>
          <p:cNvSpPr>
            <a:spLocks noChangeShapeType="1"/>
          </p:cNvSpPr>
          <p:nvPr/>
        </p:nvSpPr>
        <p:spPr bwMode="auto">
          <a:xfrm flipH="1">
            <a:off x="6297613" y="5226521"/>
            <a:ext cx="0" cy="5032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1" name="Line 51"/>
          <p:cNvSpPr>
            <a:spLocks noChangeShapeType="1"/>
          </p:cNvSpPr>
          <p:nvPr/>
        </p:nvSpPr>
        <p:spPr bwMode="auto">
          <a:xfrm>
            <a:off x="6297613" y="5729759"/>
            <a:ext cx="1944687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52" name="Rectangle 5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84054" name="Rectangle 54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384055" name="Rectangle 55"/>
          <p:cNvSpPr>
            <a:spLocks noChangeArrowheads="1"/>
          </p:cNvSpPr>
          <p:nvPr/>
        </p:nvSpPr>
        <p:spPr bwMode="auto">
          <a:xfrm>
            <a:off x="37782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6" name="Rectangle 56"/>
          <p:cNvSpPr>
            <a:spLocks noChangeArrowheads="1"/>
          </p:cNvSpPr>
          <p:nvPr/>
        </p:nvSpPr>
        <p:spPr bwMode="auto">
          <a:xfrm>
            <a:off x="3346450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7" name="Rectangle 57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84058" name="Rectangle 58"/>
          <p:cNvSpPr>
            <a:spLocks noChangeArrowheads="1"/>
          </p:cNvSpPr>
          <p:nvPr/>
        </p:nvSpPr>
        <p:spPr bwMode="auto">
          <a:xfrm>
            <a:off x="76676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84059" name="Rectangle 59"/>
          <p:cNvSpPr>
            <a:spLocks noChangeArrowheads="1"/>
          </p:cNvSpPr>
          <p:nvPr/>
        </p:nvSpPr>
        <p:spPr bwMode="auto">
          <a:xfrm>
            <a:off x="42116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0" name="Rectangle 60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384061" name="Rectangle 61"/>
          <p:cNvSpPr>
            <a:spLocks noChangeArrowheads="1"/>
          </p:cNvSpPr>
          <p:nvPr/>
        </p:nvSpPr>
        <p:spPr bwMode="auto">
          <a:xfrm>
            <a:off x="4643438" y="5299546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84062" name="Rectangle 62"/>
          <p:cNvSpPr>
            <a:spLocks noChangeArrowheads="1"/>
          </p:cNvSpPr>
          <p:nvPr/>
        </p:nvSpPr>
        <p:spPr bwMode="auto">
          <a:xfrm>
            <a:off x="7235825" y="5299546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546314" y="3481398"/>
            <a:ext cx="5580536" cy="1539089"/>
          </a:xfrm>
          <a:prstGeom prst="cloudCallout">
            <a:avLst>
              <a:gd name="adj1" fmla="val -29045"/>
              <a:gd name="adj2" fmla="val -1477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rgbClr val="215968"/>
                </a:solidFill>
              </a:rPr>
              <a:t>traverseNonTreeEdge</a:t>
            </a:r>
            <a:r>
              <a:rPr lang="de-DE" sz="1400" dirty="0">
                <a:solidFill>
                  <a:srgbClr val="215968"/>
                </a:solidFill>
              </a:rPr>
              <a:t>(</a:t>
            </a:r>
            <a:r>
              <a:rPr lang="de-DE" sz="1400" dirty="0" err="1">
                <a:solidFill>
                  <a:srgbClr val="215968"/>
                </a:solidFill>
              </a:rPr>
              <a:t>v,w</a:t>
            </a:r>
            <a:r>
              <a:rPr lang="de-DE" sz="1400" dirty="0">
                <a:solidFill>
                  <a:srgbClr val="215968"/>
                </a:solidFill>
              </a:rPr>
              <a:t>):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 err="1">
                <a:solidFill>
                  <a:srgbClr val="215968"/>
                </a:solidFill>
              </a:rPr>
              <a:t>if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w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en-US" sz="1400" dirty="0">
                <a:solidFill>
                  <a:srgbClr val="215968"/>
                </a:solidFill>
                <a:latin typeface="cmsy10" charset="0"/>
              </a:rPr>
              <a:t>∈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oNodes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then</a:t>
            </a:r>
            <a:r>
              <a:rPr lang="de-DE" sz="1400" dirty="0">
                <a:solidFill>
                  <a:srgbClr val="215968"/>
                </a:solidFill>
              </a:rPr>
              <a:t>  // kombiniere ZHKs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>
                <a:solidFill>
                  <a:srgbClr val="215968"/>
                </a:solidFill>
              </a:rPr>
              <a:t>    </a:t>
            </a:r>
            <a:r>
              <a:rPr lang="de-DE" sz="1400" dirty="0" err="1">
                <a:solidFill>
                  <a:srgbClr val="215968"/>
                </a:solidFill>
              </a:rPr>
              <a:t>while</a:t>
            </a:r>
            <a:r>
              <a:rPr lang="de-DE" sz="1400" dirty="0">
                <a:solidFill>
                  <a:srgbClr val="215968"/>
                </a:solidFill>
              </a:rPr>
              <a:t> </a:t>
            </a:r>
            <a:r>
              <a:rPr lang="de-DE" sz="1400" dirty="0" err="1">
                <a:solidFill>
                  <a:srgbClr val="215968"/>
                </a:solidFill>
              </a:rPr>
              <a:t>dfsNum</a:t>
            </a:r>
            <a:r>
              <a:rPr lang="de-DE" sz="1400" dirty="0">
                <a:solidFill>
                  <a:srgbClr val="215968"/>
                </a:solidFill>
              </a:rPr>
              <a:t>[</a:t>
            </a:r>
            <a:r>
              <a:rPr lang="de-DE" sz="1400" dirty="0" err="1">
                <a:solidFill>
                  <a:srgbClr val="215968"/>
                </a:solidFill>
              </a:rPr>
              <a:t>w</a:t>
            </a:r>
            <a:r>
              <a:rPr lang="de-DE" sz="1400" dirty="0">
                <a:solidFill>
                  <a:srgbClr val="215968"/>
                </a:solidFill>
              </a:rPr>
              <a:t>] &lt; </a:t>
            </a:r>
            <a:r>
              <a:rPr lang="de-DE" sz="1400" dirty="0" err="1">
                <a:solidFill>
                  <a:srgbClr val="215968"/>
                </a:solidFill>
              </a:rPr>
              <a:t>dfsNum</a:t>
            </a:r>
            <a:r>
              <a:rPr lang="de-DE" sz="1400" dirty="0">
                <a:solidFill>
                  <a:srgbClr val="215968"/>
                </a:solidFill>
              </a:rPr>
              <a:t>[top(</a:t>
            </a:r>
            <a:r>
              <a:rPr lang="de-DE" sz="1400" dirty="0" err="1">
                <a:solidFill>
                  <a:srgbClr val="215968"/>
                </a:solidFill>
              </a:rPr>
              <a:t>oReps</a:t>
            </a:r>
            <a:r>
              <a:rPr lang="de-DE" sz="1400" dirty="0">
                <a:solidFill>
                  <a:srgbClr val="215968"/>
                </a:solidFill>
              </a:rPr>
              <a:t>)] do</a:t>
            </a:r>
            <a:br>
              <a:rPr lang="de-DE" sz="1400" dirty="0">
                <a:solidFill>
                  <a:srgbClr val="215968"/>
                </a:solidFill>
              </a:rPr>
            </a:br>
            <a:r>
              <a:rPr lang="de-DE" sz="1400" dirty="0">
                <a:solidFill>
                  <a:srgbClr val="215968"/>
                </a:solidFill>
              </a:rPr>
              <a:t>        </a:t>
            </a:r>
            <a:r>
              <a:rPr lang="de-DE" sz="1400" dirty="0" err="1">
                <a:solidFill>
                  <a:srgbClr val="215968"/>
                </a:solidFill>
              </a:rPr>
              <a:t>pop</a:t>
            </a:r>
            <a:r>
              <a:rPr lang="de-DE" sz="1400" dirty="0">
                <a:solidFill>
                  <a:srgbClr val="215968"/>
                </a:solidFill>
              </a:rPr>
              <a:t>(</a:t>
            </a:r>
            <a:r>
              <a:rPr lang="de-DE" sz="1400" dirty="0" err="1">
                <a:solidFill>
                  <a:srgbClr val="215968"/>
                </a:solidFill>
              </a:rPr>
              <a:t>oReps</a:t>
            </a:r>
            <a:r>
              <a:rPr lang="de-DE" sz="1400" dirty="0" smtClean="0">
                <a:solidFill>
                  <a:srgbClr val="215968"/>
                </a:solidFill>
              </a:rPr>
              <a:t>)</a:t>
            </a:r>
            <a:endParaRPr lang="de-DE" sz="1400" dirty="0">
              <a:solidFill>
                <a:srgbClr val="215968"/>
              </a:solidFill>
            </a:endParaRPr>
          </a:p>
        </p:txBody>
      </p:sp>
      <p:sp>
        <p:nvSpPr>
          <p:cNvPr id="64" name="Cloud Callout 63"/>
          <p:cNvSpPr/>
          <p:nvPr/>
        </p:nvSpPr>
        <p:spPr>
          <a:xfrm>
            <a:off x="4698714" y="3101986"/>
            <a:ext cx="5580536" cy="2070902"/>
          </a:xfrm>
          <a:prstGeom prst="cloudCallout">
            <a:avLst>
              <a:gd name="adj1" fmla="val -67897"/>
              <a:gd name="adj2" fmla="val -124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backtrack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u,v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):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if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v = top(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then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// v Repräsentant?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pop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oReps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  // ja: entferne 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repeat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    // und offene Knoten bis 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:=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pop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oNodes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component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]:=v</a:t>
            </a:r>
            <a:br>
              <a:rPr lang="de-DE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until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=v</a:t>
            </a:r>
          </a:p>
        </p:txBody>
      </p:sp>
    </p:spTree>
    <p:extLst>
      <p:ext uri="{BB962C8B-B14F-4D97-AF65-F5344CB8AC3E}">
        <p14:creationId xmlns:p14="http://schemas.microsoft.com/office/powerpoint/2010/main" val="1266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38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84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8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384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384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384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384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38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38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38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0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3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5" dur="500"/>
                                        <p:tgtEl>
                                          <p:spTgt spid="38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8" dur="500"/>
                                        <p:tgtEl>
                                          <p:spTgt spid="384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9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4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38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4" dur="500"/>
                                        <p:tgtEl>
                                          <p:spTgt spid="38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38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2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3000"/>
                            </p:stCondLst>
                            <p:childTnLst>
                              <p:par>
                                <p:cTn id="34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6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9" dur="500"/>
                                        <p:tgtEl>
                                          <p:spTgt spid="38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5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384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8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1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24" grpId="0" animBg="1"/>
      <p:bldP spid="384025" grpId="0" animBg="1"/>
      <p:bldP spid="384025" grpId="1" animBg="1"/>
      <p:bldP spid="384026" grpId="0" animBg="1"/>
      <p:bldP spid="384027" grpId="0" animBg="1"/>
      <p:bldP spid="384027" grpId="1" animBg="1"/>
      <p:bldP spid="384028" grpId="0" animBg="1"/>
      <p:bldP spid="384028" grpId="1" animBg="1"/>
      <p:bldP spid="384029" grpId="0" animBg="1"/>
      <p:bldP spid="384030" grpId="0" animBg="1"/>
      <p:bldP spid="384030" grpId="1" animBg="1"/>
      <p:bldP spid="384031" grpId="0" animBg="1"/>
      <p:bldP spid="384031" grpId="1" animBg="1"/>
      <p:bldP spid="384032" grpId="0" animBg="1"/>
      <p:bldP spid="384033" grpId="0" animBg="1"/>
      <p:bldP spid="384033" grpId="1" animBg="1"/>
      <p:bldP spid="384034" grpId="0" animBg="1"/>
      <p:bldP spid="384038" grpId="0" animBg="1"/>
      <p:bldP spid="384038" grpId="1" animBg="1"/>
      <p:bldP spid="384039" grpId="0" animBg="1"/>
      <p:bldP spid="384039" grpId="1" animBg="1"/>
      <p:bldP spid="384040" grpId="0" animBg="1"/>
      <p:bldP spid="384040" grpId="1" animBg="1"/>
      <p:bldP spid="384041" grpId="0" animBg="1"/>
      <p:bldP spid="384041" grpId="1" animBg="1"/>
      <p:bldP spid="384042" grpId="0" animBg="1"/>
      <p:bldP spid="384042" grpId="1" animBg="1"/>
      <p:bldP spid="384043" grpId="0" animBg="1"/>
      <p:bldP spid="384043" grpId="1" animBg="1"/>
      <p:bldP spid="384044" grpId="0" animBg="1"/>
      <p:bldP spid="384044" grpId="1" animBg="1"/>
      <p:bldP spid="384045" grpId="0" animBg="1"/>
      <p:bldP spid="384045" grpId="1" animBg="1"/>
      <p:bldP spid="384052" grpId="0" animBg="1"/>
      <p:bldP spid="384052" grpId="1" animBg="1"/>
      <p:bldP spid="384054" grpId="0" animBg="1"/>
      <p:bldP spid="384054" grpId="1" animBg="1"/>
      <p:bldP spid="384055" grpId="0" animBg="1"/>
      <p:bldP spid="384055" grpId="1" animBg="1"/>
      <p:bldP spid="384056" grpId="0" animBg="1"/>
      <p:bldP spid="384056" grpId="1" animBg="1"/>
      <p:bldP spid="384057" grpId="0" animBg="1"/>
      <p:bldP spid="384057" grpId="1" animBg="1"/>
      <p:bldP spid="384058" grpId="0" animBg="1"/>
      <p:bldP spid="384058" grpId="1" animBg="1"/>
      <p:bldP spid="384059" grpId="0" animBg="1"/>
      <p:bldP spid="384059" grpId="1" animBg="1"/>
      <p:bldP spid="384060" grpId="0" animBg="1"/>
      <p:bldP spid="384060" grpId="1" animBg="1"/>
      <p:bldP spid="384061" grpId="0" animBg="1"/>
      <p:bldP spid="384061" grpId="1" animBg="1"/>
      <p:bldP spid="384062" grpId="0" animBg="1"/>
      <p:bldP spid="384062" grpId="1" animBg="1"/>
      <p:bldP spid="3" grpId="0" animBg="1"/>
      <p:bldP spid="3" grpId="1" animBg="1"/>
      <p:bldP spid="64" grpId="0" animBg="1"/>
      <p:bldP spid="64" grpId="2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43A0-A8DB-434D-9F3C-9C29952CACE8}" type="slidenum">
              <a:rPr lang="de-DE"/>
              <a:pPr/>
              <a:t>83</a:t>
            </a:fld>
            <a:endParaRPr lang="de-DE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Kürzeste-Wege-Problem:</a:t>
            </a:r>
          </a:p>
          <a:p>
            <a:pPr>
              <a:lnSpc>
                <a:spcPct val="90000"/>
              </a:lnSpc>
            </a:pPr>
            <a:r>
              <a:rPr lang="de-DE" dirty="0"/>
              <a:t>gerichteter Graph </a:t>
            </a:r>
            <a:r>
              <a:rPr lang="de-DE" dirty="0" smtClean="0">
                <a:solidFill>
                  <a:schemeClr val="hlink"/>
                </a:solidFill>
              </a:rPr>
              <a:t>G = (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 smtClean="0">
                <a:solidFill>
                  <a:schemeClr val="hlink"/>
                </a:solidFill>
              </a:rPr>
              <a:t>, E</a:t>
            </a:r>
            <a:r>
              <a:rPr lang="de-DE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de-DE" dirty="0"/>
              <a:t>Kantenkosten </a:t>
            </a:r>
            <a:r>
              <a:rPr lang="de-DE" dirty="0" smtClean="0">
                <a:solidFill>
                  <a:schemeClr val="hlink"/>
                </a:solidFill>
              </a:rPr>
              <a:t>c : E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⟶</a:t>
            </a:r>
            <a:r>
              <a:rPr lang="de-DE" dirty="0" err="1" smtClean="0">
                <a:solidFill>
                  <a:schemeClr val="hlink"/>
                </a:solidFill>
              </a:rPr>
              <a:t>ℝ</a:t>
            </a:r>
            <a:endParaRPr lang="de-DE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SSSP</a:t>
            </a:r>
            <a:r>
              <a:rPr lang="de-DE" dirty="0"/>
              <a:t> (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von einer Quelle zu allen anderen Knoten</a:t>
            </a:r>
          </a:p>
          <a:p>
            <a:pPr>
              <a:lnSpc>
                <a:spcPct val="90000"/>
              </a:lnSpc>
            </a:pPr>
            <a:r>
              <a:rPr lang="de-DE" dirty="0">
                <a:solidFill>
                  <a:schemeClr val="accent2"/>
                </a:solidFill>
              </a:rPr>
              <a:t>APSP</a:t>
            </a:r>
            <a:r>
              <a:rPr lang="de-DE" dirty="0"/>
              <a:t> (all </a:t>
            </a:r>
            <a:r>
              <a:rPr lang="de-DE" dirty="0" err="1"/>
              <a:t>pairs</a:t>
            </a:r>
            <a:r>
              <a:rPr lang="de-DE" dirty="0"/>
              <a:t> </a:t>
            </a:r>
            <a:r>
              <a:rPr lang="de-DE" dirty="0" err="1"/>
              <a:t>shortest</a:t>
            </a:r>
            <a:r>
              <a:rPr lang="de-DE" dirty="0"/>
              <a:t> </a:t>
            </a:r>
            <a:r>
              <a:rPr lang="de-DE" dirty="0" err="1"/>
              <a:t>path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Kürzeste Wege zwischen allen Paaren</a:t>
            </a:r>
          </a:p>
        </p:txBody>
      </p:sp>
      <p:sp>
        <p:nvSpPr>
          <p:cNvPr id="2" name="Rechteck 1"/>
          <p:cNvSpPr/>
          <p:nvPr/>
        </p:nvSpPr>
        <p:spPr>
          <a:xfrm>
            <a:off x="2592288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H. C. </a:t>
            </a:r>
            <a:r>
              <a:rPr lang="de-DE" sz="1200" dirty="0" smtClean="0">
                <a:solidFill>
                  <a:srgbClr val="0000FF"/>
                </a:solidFill>
              </a:rPr>
              <a:t>Joksch. </a:t>
            </a:r>
            <a:r>
              <a:rPr lang="de-DE" sz="1200" i="1" dirty="0">
                <a:solidFill>
                  <a:srgbClr val="0000FF"/>
                </a:solidFill>
              </a:rPr>
              <a:t>The </a:t>
            </a:r>
            <a:r>
              <a:rPr lang="de-DE" sz="1200" i="1" dirty="0" err="1">
                <a:solidFill>
                  <a:srgbClr val="0000FF"/>
                </a:solidFill>
              </a:rPr>
              <a:t>shortest</a:t>
            </a:r>
            <a:r>
              <a:rPr lang="de-DE" sz="1200" i="1" dirty="0">
                <a:solidFill>
                  <a:srgbClr val="0000FF"/>
                </a:solidFill>
              </a:rPr>
              <a:t> route </a:t>
            </a:r>
            <a:r>
              <a:rPr lang="de-DE" sz="1200" i="1" dirty="0" err="1">
                <a:solidFill>
                  <a:srgbClr val="0000FF"/>
                </a:solidFill>
              </a:rPr>
              <a:t>problem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with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constraints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smtClean="0">
                <a:solidFill>
                  <a:srgbClr val="0000FF"/>
                </a:solidFill>
              </a:rPr>
              <a:t>J</a:t>
            </a:r>
            <a:r>
              <a:rPr lang="de-DE" sz="1200" dirty="0">
                <a:solidFill>
                  <a:srgbClr val="0000FF"/>
                </a:solidFill>
              </a:rPr>
              <a:t>. Math. </a:t>
            </a:r>
            <a:r>
              <a:rPr lang="de-DE" sz="1200" dirty="0" smtClean="0">
                <a:solidFill>
                  <a:srgbClr val="0000FF"/>
                </a:solidFill>
              </a:rPr>
              <a:t>Analysis </a:t>
            </a:r>
            <a:r>
              <a:rPr lang="de-DE" sz="1200" dirty="0" err="1" smtClean="0">
                <a:solidFill>
                  <a:srgbClr val="0000FF"/>
                </a:solidFill>
              </a:rPr>
              <a:t>and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Applications</a:t>
            </a:r>
            <a:r>
              <a:rPr lang="de-DE" sz="1200" dirty="0" smtClean="0">
                <a:solidFill>
                  <a:srgbClr val="0000FF"/>
                </a:solidFill>
              </a:rPr>
              <a:t>. </a:t>
            </a:r>
            <a:r>
              <a:rPr lang="de-DE" sz="1200" dirty="0">
                <a:solidFill>
                  <a:srgbClr val="0000FF"/>
                </a:solidFill>
              </a:rPr>
              <a:t>14, Seite 191–</a:t>
            </a:r>
            <a:r>
              <a:rPr lang="de-DE" sz="1200" dirty="0" smtClean="0">
                <a:solidFill>
                  <a:srgbClr val="0000FF"/>
                </a:solidFill>
              </a:rPr>
              <a:t>197, </a:t>
            </a:r>
            <a:r>
              <a:rPr lang="de-DE" sz="1200" b="1" dirty="0">
                <a:solidFill>
                  <a:srgbClr val="FF0000"/>
                </a:solidFill>
              </a:rPr>
              <a:t>1966</a:t>
            </a:r>
          </a:p>
        </p:txBody>
      </p:sp>
    </p:spTree>
    <p:extLst>
      <p:ext uri="{BB962C8B-B14F-4D97-AF65-F5344CB8AC3E}">
        <p14:creationId xmlns:p14="http://schemas.microsoft.com/office/powerpoint/2010/main" val="17134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118CB-260A-0449-ACC6-DFE9B5C61BF7}" type="slidenum">
              <a:rPr lang="de-DE"/>
              <a:pPr/>
              <a:t>84</a:t>
            </a:fld>
            <a:endParaRPr lang="de-DE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0932" name="Oval 4"/>
          <p:cNvSpPr>
            <a:spLocks noChangeArrowheads="1"/>
          </p:cNvSpPr>
          <p:nvPr/>
        </p:nvSpPr>
        <p:spPr bwMode="auto">
          <a:xfrm>
            <a:off x="1981200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3" name="Oval 5"/>
          <p:cNvSpPr>
            <a:spLocks noChangeArrowheads="1"/>
          </p:cNvSpPr>
          <p:nvPr/>
        </p:nvSpPr>
        <p:spPr bwMode="auto">
          <a:xfrm>
            <a:off x="1981200" y="2566194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4429125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3205163" y="1342231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6" name="Oval 8"/>
          <p:cNvSpPr>
            <a:spLocks noChangeArrowheads="1"/>
          </p:cNvSpPr>
          <p:nvPr/>
        </p:nvSpPr>
        <p:spPr bwMode="auto">
          <a:xfrm>
            <a:off x="4429125" y="1342231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7" name="Oval 9"/>
          <p:cNvSpPr>
            <a:spLocks noChangeArrowheads="1"/>
          </p:cNvSpPr>
          <p:nvPr/>
        </p:nvSpPr>
        <p:spPr bwMode="auto">
          <a:xfrm>
            <a:off x="3205163" y="2566194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0938" name="Oval 10"/>
          <p:cNvSpPr>
            <a:spLocks noChangeArrowheads="1"/>
          </p:cNvSpPr>
          <p:nvPr/>
        </p:nvSpPr>
        <p:spPr bwMode="auto">
          <a:xfrm>
            <a:off x="5581650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0939" name="Oval 11"/>
          <p:cNvSpPr>
            <a:spLocks noChangeArrowheads="1"/>
          </p:cNvSpPr>
          <p:nvPr/>
        </p:nvSpPr>
        <p:spPr bwMode="auto">
          <a:xfrm>
            <a:off x="6805613" y="1342231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0" name="Oval 12"/>
          <p:cNvSpPr>
            <a:spLocks noChangeArrowheads="1"/>
          </p:cNvSpPr>
          <p:nvPr/>
        </p:nvSpPr>
        <p:spPr bwMode="auto">
          <a:xfrm>
            <a:off x="5581650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0941" name="Oval 13"/>
          <p:cNvSpPr>
            <a:spLocks noChangeArrowheads="1"/>
          </p:cNvSpPr>
          <p:nvPr/>
        </p:nvSpPr>
        <p:spPr bwMode="auto">
          <a:xfrm>
            <a:off x="6805613" y="2566194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 flipV="1">
            <a:off x="47164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3" name="Line 15"/>
          <p:cNvSpPr>
            <a:spLocks noChangeShapeType="1"/>
          </p:cNvSpPr>
          <p:nvPr/>
        </p:nvSpPr>
        <p:spPr bwMode="auto">
          <a:xfrm flipV="1">
            <a:off x="3636963" y="1774031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4" name="Line 16"/>
          <p:cNvSpPr>
            <a:spLocks noChangeShapeType="1"/>
          </p:cNvSpPr>
          <p:nvPr/>
        </p:nvSpPr>
        <p:spPr bwMode="auto">
          <a:xfrm>
            <a:off x="4932363" y="2782094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5" name="Line 17"/>
          <p:cNvSpPr>
            <a:spLocks noChangeShapeType="1"/>
          </p:cNvSpPr>
          <p:nvPr/>
        </p:nvSpPr>
        <p:spPr bwMode="auto">
          <a:xfrm flipH="1">
            <a:off x="3708400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6" name="Line 18"/>
          <p:cNvSpPr>
            <a:spLocks noChangeShapeType="1"/>
          </p:cNvSpPr>
          <p:nvPr/>
        </p:nvSpPr>
        <p:spPr bwMode="auto">
          <a:xfrm flipH="1">
            <a:off x="248443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7" name="Line 19"/>
          <p:cNvSpPr>
            <a:spLocks noChangeShapeType="1"/>
          </p:cNvSpPr>
          <p:nvPr/>
        </p:nvSpPr>
        <p:spPr bwMode="auto">
          <a:xfrm>
            <a:off x="248443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3421063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5868988" y="1845469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0" name="Line 22"/>
          <p:cNvSpPr>
            <a:spLocks noChangeShapeType="1"/>
          </p:cNvSpPr>
          <p:nvPr/>
        </p:nvSpPr>
        <p:spPr bwMode="auto">
          <a:xfrm flipV="1">
            <a:off x="6084888" y="1845469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1" name="Line 23"/>
          <p:cNvSpPr>
            <a:spLocks noChangeShapeType="1"/>
          </p:cNvSpPr>
          <p:nvPr/>
        </p:nvSpPr>
        <p:spPr bwMode="auto">
          <a:xfrm flipH="1">
            <a:off x="6084888" y="1558131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2" name="Line 24"/>
          <p:cNvSpPr>
            <a:spLocks noChangeShapeType="1"/>
          </p:cNvSpPr>
          <p:nvPr/>
        </p:nvSpPr>
        <p:spPr bwMode="auto">
          <a:xfrm>
            <a:off x="6084888" y="2782094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0953" name="Text Box 25"/>
          <p:cNvSpPr txBox="1">
            <a:spLocks noChangeArrowheads="1"/>
          </p:cNvSpPr>
          <p:nvPr/>
        </p:nvSpPr>
        <p:spPr bwMode="auto">
          <a:xfrm>
            <a:off x="4068763" y="256619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4768850" y="200898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55" name="Text Box 27"/>
          <p:cNvSpPr txBox="1">
            <a:spLocks noChangeArrowheads="1"/>
          </p:cNvSpPr>
          <p:nvPr/>
        </p:nvSpPr>
        <p:spPr bwMode="auto">
          <a:xfrm>
            <a:off x="5148263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56" name="Text Box 28"/>
          <p:cNvSpPr txBox="1">
            <a:spLocks noChangeArrowheads="1"/>
          </p:cNvSpPr>
          <p:nvPr/>
        </p:nvSpPr>
        <p:spPr bwMode="auto">
          <a:xfrm>
            <a:off x="6300788" y="2853531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7" name="Text Box 29"/>
          <p:cNvSpPr txBox="1">
            <a:spLocks noChangeArrowheads="1"/>
          </p:cNvSpPr>
          <p:nvPr/>
        </p:nvSpPr>
        <p:spPr bwMode="auto">
          <a:xfrm>
            <a:off x="6661150" y="20613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58" name="Text Box 30"/>
          <p:cNvSpPr txBox="1">
            <a:spLocks noChangeArrowheads="1"/>
          </p:cNvSpPr>
          <p:nvPr/>
        </p:nvSpPr>
        <p:spPr bwMode="auto">
          <a:xfrm>
            <a:off x="6300788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0959" name="Text Box 31"/>
          <p:cNvSpPr txBox="1">
            <a:spLocks noChangeArrowheads="1"/>
          </p:cNvSpPr>
          <p:nvPr/>
        </p:nvSpPr>
        <p:spPr bwMode="auto">
          <a:xfrm>
            <a:off x="5508625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0960" name="Text Box 32"/>
          <p:cNvSpPr txBox="1">
            <a:spLocks noChangeArrowheads="1"/>
          </p:cNvSpPr>
          <p:nvPr/>
        </p:nvSpPr>
        <p:spPr bwMode="auto">
          <a:xfrm>
            <a:off x="3781425" y="1916906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0961" name="Text Box 33"/>
          <p:cNvSpPr txBox="1">
            <a:spLocks noChangeArrowheads="1"/>
          </p:cNvSpPr>
          <p:nvPr/>
        </p:nvSpPr>
        <p:spPr bwMode="auto">
          <a:xfrm>
            <a:off x="3924300" y="112474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3060700" y="198993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0963" name="Text Box 35"/>
          <p:cNvSpPr txBox="1">
            <a:spLocks noChangeArrowheads="1"/>
          </p:cNvSpPr>
          <p:nvPr/>
        </p:nvSpPr>
        <p:spPr bwMode="auto">
          <a:xfrm>
            <a:off x="2700338" y="2924969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0964" name="Text Box 36"/>
          <p:cNvSpPr txBox="1">
            <a:spLocks noChangeArrowheads="1"/>
          </p:cNvSpPr>
          <p:nvPr/>
        </p:nvSpPr>
        <p:spPr bwMode="auto">
          <a:xfrm>
            <a:off x="2700338" y="112474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0965" name="Text Box 37"/>
          <p:cNvSpPr txBox="1">
            <a:spLocks noChangeArrowheads="1"/>
          </p:cNvSpPr>
          <p:nvPr/>
        </p:nvSpPr>
        <p:spPr bwMode="auto">
          <a:xfrm>
            <a:off x="2339975" y="3572669"/>
            <a:ext cx="4193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):</a:t>
            </a:r>
            <a:r>
              <a:rPr lang="de-DE" sz="2400" dirty="0"/>
              <a:t> Distanz zwischen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und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6" name="Text Box 38"/>
          <p:cNvSpPr txBox="1">
            <a:spLocks noChangeArrowheads="1"/>
          </p:cNvSpPr>
          <p:nvPr/>
        </p:nvSpPr>
        <p:spPr bwMode="auto">
          <a:xfrm>
            <a:off x="873323" y="4796631"/>
            <a:ext cx="6916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𝜇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s,v</a:t>
            </a:r>
            <a:r>
              <a:rPr lang="de-DE" sz="2400" dirty="0">
                <a:solidFill>
                  <a:schemeClr val="hlink"/>
                </a:solidFill>
              </a:rPr>
              <a:t>) =      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      </a:t>
            </a:r>
            <a:r>
              <a:rPr lang="de-DE" sz="2400" dirty="0"/>
              <a:t>Weg </a:t>
            </a:r>
            <a:r>
              <a:rPr lang="de-DE" sz="2400" dirty="0" err="1"/>
              <a:t>bel</a:t>
            </a:r>
            <a:r>
              <a:rPr lang="de-DE" sz="2400" dirty="0"/>
              <a:t>. kleiner Kosten von </a:t>
            </a:r>
            <a:r>
              <a:rPr lang="de-DE" sz="2400" dirty="0">
                <a:solidFill>
                  <a:schemeClr val="hlink"/>
                </a:solidFill>
              </a:rPr>
              <a:t>s</a:t>
            </a:r>
            <a:r>
              <a:rPr lang="de-DE" sz="2400" dirty="0"/>
              <a:t> nach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2339975" y="4293394"/>
            <a:ext cx="363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>
                <a:solidFill>
                  <a:schemeClr val="hlink"/>
                </a:solidFill>
                <a:latin typeface="cmsy10" charset="0"/>
              </a:rPr>
              <a:t> </a:t>
            </a:r>
            <a:r>
              <a:rPr lang="de-DE" sz="2400" dirty="0" smtClean="0"/>
              <a:t>     </a:t>
            </a:r>
            <a:r>
              <a:rPr lang="de-DE" sz="2400" dirty="0"/>
              <a:t>kein Weg von s nach v</a:t>
            </a:r>
          </a:p>
        </p:txBody>
      </p:sp>
      <p:sp>
        <p:nvSpPr>
          <p:cNvPr id="380968" name="Text Box 40"/>
          <p:cNvSpPr txBox="1">
            <a:spLocks noChangeArrowheads="1"/>
          </p:cNvSpPr>
          <p:nvPr/>
        </p:nvSpPr>
        <p:spPr bwMode="auto">
          <a:xfrm>
            <a:off x="2268538" y="5372894"/>
            <a:ext cx="480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min{ c(p) | p</a:t>
            </a:r>
            <a:r>
              <a:rPr lang="de-DE" sz="2400"/>
              <a:t> ist Weg von </a:t>
            </a:r>
            <a:r>
              <a:rPr lang="de-DE" sz="2400">
                <a:solidFill>
                  <a:schemeClr val="hlink"/>
                </a:solidFill>
              </a:rPr>
              <a:t>s</a:t>
            </a:r>
            <a:r>
              <a:rPr lang="de-DE" sz="2400"/>
              <a:t> nach </a:t>
            </a:r>
            <a:r>
              <a:rPr lang="de-DE" sz="2400">
                <a:solidFill>
                  <a:schemeClr val="hlink"/>
                </a:solidFill>
              </a:rPr>
              <a:t>v}</a:t>
            </a:r>
          </a:p>
        </p:txBody>
      </p:sp>
      <p:sp>
        <p:nvSpPr>
          <p:cNvPr id="380969" name="AutoShape 41"/>
          <p:cNvSpPr>
            <a:spLocks noChangeArrowheads="1"/>
          </p:cNvSpPr>
          <p:nvPr/>
        </p:nvSpPr>
        <p:spPr bwMode="auto">
          <a:xfrm>
            <a:off x="1979613" y="4220369"/>
            <a:ext cx="6624637" cy="1584325"/>
          </a:xfrm>
          <a:prstGeom prst="bracePair">
            <a:avLst>
              <a:gd name="adj" fmla="val 8333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A3576-0174-DC45-AEED-F3797E396033}" type="slidenum">
              <a:rPr lang="de-DE"/>
              <a:pPr/>
              <a:t>85</a:t>
            </a:fld>
            <a:endParaRPr lang="de-DE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2979" name="Oval 3"/>
          <p:cNvSpPr>
            <a:spLocks noChangeArrowheads="1"/>
          </p:cNvSpPr>
          <p:nvPr/>
        </p:nvSpPr>
        <p:spPr bwMode="auto">
          <a:xfrm>
            <a:off x="1981200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0" name="Oval 4"/>
          <p:cNvSpPr>
            <a:spLocks noChangeArrowheads="1"/>
          </p:cNvSpPr>
          <p:nvPr/>
        </p:nvSpPr>
        <p:spPr bwMode="auto">
          <a:xfrm>
            <a:off x="1981200" y="2638202"/>
            <a:ext cx="503238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+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1" name="Oval 5"/>
          <p:cNvSpPr>
            <a:spLocks noChangeArrowheads="1"/>
          </p:cNvSpPr>
          <p:nvPr/>
        </p:nvSpPr>
        <p:spPr bwMode="auto">
          <a:xfrm>
            <a:off x="4429125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82982" name="Oval 6"/>
          <p:cNvSpPr>
            <a:spLocks noChangeArrowheads="1"/>
          </p:cNvSpPr>
          <p:nvPr/>
        </p:nvSpPr>
        <p:spPr bwMode="auto">
          <a:xfrm>
            <a:off x="3205163" y="1414239"/>
            <a:ext cx="503237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3" name="Oval 7"/>
          <p:cNvSpPr>
            <a:spLocks noChangeArrowheads="1"/>
          </p:cNvSpPr>
          <p:nvPr/>
        </p:nvSpPr>
        <p:spPr bwMode="auto">
          <a:xfrm>
            <a:off x="4429125" y="1414239"/>
            <a:ext cx="503238" cy="50323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4" name="Oval 8"/>
          <p:cNvSpPr>
            <a:spLocks noChangeArrowheads="1"/>
          </p:cNvSpPr>
          <p:nvPr/>
        </p:nvSpPr>
        <p:spPr bwMode="auto">
          <a:xfrm>
            <a:off x="3205163" y="2638202"/>
            <a:ext cx="503237" cy="5032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 smtClean="0"/>
              <a:t>-</a:t>
            </a:r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82985" name="Oval 9"/>
          <p:cNvSpPr>
            <a:spLocks noChangeArrowheads="1"/>
          </p:cNvSpPr>
          <p:nvPr/>
        </p:nvSpPr>
        <p:spPr bwMode="auto">
          <a:xfrm>
            <a:off x="5581650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2986" name="Oval 10"/>
          <p:cNvSpPr>
            <a:spLocks noChangeArrowheads="1"/>
          </p:cNvSpPr>
          <p:nvPr/>
        </p:nvSpPr>
        <p:spPr bwMode="auto">
          <a:xfrm>
            <a:off x="6805613" y="1414239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7" name="Oval 11"/>
          <p:cNvSpPr>
            <a:spLocks noChangeArrowheads="1"/>
          </p:cNvSpPr>
          <p:nvPr/>
        </p:nvSpPr>
        <p:spPr bwMode="auto">
          <a:xfrm>
            <a:off x="5581650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-1</a:t>
            </a:r>
          </a:p>
        </p:txBody>
      </p:sp>
      <p:sp>
        <p:nvSpPr>
          <p:cNvPr id="382988" name="Oval 12"/>
          <p:cNvSpPr>
            <a:spLocks noChangeArrowheads="1"/>
          </p:cNvSpPr>
          <p:nvPr/>
        </p:nvSpPr>
        <p:spPr bwMode="auto">
          <a:xfrm>
            <a:off x="6805613" y="2638202"/>
            <a:ext cx="5048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-3</a:t>
            </a:r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V="1">
            <a:off x="47164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 flipV="1">
            <a:off x="3636963" y="1846039"/>
            <a:ext cx="86360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4932363" y="2854102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 flipH="1">
            <a:off x="3708400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3" name="Line 17"/>
          <p:cNvSpPr>
            <a:spLocks noChangeShapeType="1"/>
          </p:cNvSpPr>
          <p:nvPr/>
        </p:nvSpPr>
        <p:spPr bwMode="auto">
          <a:xfrm flipH="1">
            <a:off x="248443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48443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5" name="Line 19"/>
          <p:cNvSpPr>
            <a:spLocks noChangeShapeType="1"/>
          </p:cNvSpPr>
          <p:nvPr/>
        </p:nvSpPr>
        <p:spPr bwMode="auto">
          <a:xfrm>
            <a:off x="3421063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5868988" y="1917477"/>
            <a:ext cx="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84888" y="1917477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8" name="Line 22"/>
          <p:cNvSpPr>
            <a:spLocks noChangeShapeType="1"/>
          </p:cNvSpPr>
          <p:nvPr/>
        </p:nvSpPr>
        <p:spPr bwMode="auto">
          <a:xfrm flipH="1">
            <a:off x="6084888" y="1630139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2999" name="Line 23"/>
          <p:cNvSpPr>
            <a:spLocks noChangeShapeType="1"/>
          </p:cNvSpPr>
          <p:nvPr/>
        </p:nvSpPr>
        <p:spPr bwMode="auto">
          <a:xfrm>
            <a:off x="6084888" y="285410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4068763" y="26382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4768850" y="208098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5148263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6300788" y="2925539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6661150" y="21333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6300788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5</a:t>
            </a:r>
          </a:p>
        </p:txBody>
      </p:sp>
      <p:sp>
        <p:nvSpPr>
          <p:cNvPr id="383006" name="Text Box 30"/>
          <p:cNvSpPr txBox="1">
            <a:spLocks noChangeArrowheads="1"/>
          </p:cNvSpPr>
          <p:nvPr/>
        </p:nvSpPr>
        <p:spPr bwMode="auto">
          <a:xfrm>
            <a:off x="5508625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3007" name="Text Box 31"/>
          <p:cNvSpPr txBox="1">
            <a:spLocks noChangeArrowheads="1"/>
          </p:cNvSpPr>
          <p:nvPr/>
        </p:nvSpPr>
        <p:spPr bwMode="auto">
          <a:xfrm>
            <a:off x="3781425" y="1988914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-1</a:t>
            </a:r>
          </a:p>
        </p:txBody>
      </p:sp>
      <p:sp>
        <p:nvSpPr>
          <p:cNvPr id="383008" name="Text Box 32"/>
          <p:cNvSpPr txBox="1">
            <a:spLocks noChangeArrowheads="1"/>
          </p:cNvSpPr>
          <p:nvPr/>
        </p:nvSpPr>
        <p:spPr bwMode="auto">
          <a:xfrm>
            <a:off x="3924300" y="119675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09" name="Text Box 33"/>
          <p:cNvSpPr txBox="1">
            <a:spLocks noChangeArrowheads="1"/>
          </p:cNvSpPr>
          <p:nvPr/>
        </p:nvSpPr>
        <p:spPr bwMode="auto">
          <a:xfrm>
            <a:off x="3060700" y="206193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0</a:t>
            </a:r>
          </a:p>
        </p:txBody>
      </p:sp>
      <p:sp>
        <p:nvSpPr>
          <p:cNvPr id="383010" name="Text Box 34"/>
          <p:cNvSpPr txBox="1">
            <a:spLocks noChangeArrowheads="1"/>
          </p:cNvSpPr>
          <p:nvPr/>
        </p:nvSpPr>
        <p:spPr bwMode="auto">
          <a:xfrm>
            <a:off x="2700338" y="2996977"/>
            <a:ext cx="38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-2</a:t>
            </a:r>
          </a:p>
        </p:txBody>
      </p:sp>
      <p:sp>
        <p:nvSpPr>
          <p:cNvPr id="383011" name="Text Box 35"/>
          <p:cNvSpPr txBox="1">
            <a:spLocks noChangeArrowheads="1"/>
          </p:cNvSpPr>
          <p:nvPr/>
        </p:nvSpPr>
        <p:spPr bwMode="auto">
          <a:xfrm>
            <a:off x="2700338" y="119675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42</a:t>
            </a:r>
          </a:p>
        </p:txBody>
      </p:sp>
      <p:sp>
        <p:nvSpPr>
          <p:cNvPr id="383017" name="Text Box 41"/>
          <p:cNvSpPr txBox="1">
            <a:spLocks noChangeArrowheads="1"/>
          </p:cNvSpPr>
          <p:nvPr/>
        </p:nvSpPr>
        <p:spPr bwMode="auto">
          <a:xfrm>
            <a:off x="900113" y="3716114"/>
            <a:ext cx="344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dirty="0"/>
              <a:t>Wann sind die Kosten </a:t>
            </a:r>
            <a:r>
              <a:rPr lang="de-DE" sz="2400" dirty="0" smtClean="0">
                <a:solidFill>
                  <a:schemeClr val="hlink"/>
                </a:solidFill>
              </a:rPr>
              <a:t>-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383018" name="Text Box 42"/>
          <p:cNvSpPr txBox="1">
            <a:spLocks noChangeArrowheads="1"/>
          </p:cNvSpPr>
          <p:nvPr/>
        </p:nvSpPr>
        <p:spPr bwMode="auto">
          <a:xfrm>
            <a:off x="900113" y="4220939"/>
            <a:ext cx="506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Wenn es einen negativen Kreis gibt:</a:t>
            </a:r>
          </a:p>
        </p:txBody>
      </p:sp>
      <p:sp>
        <p:nvSpPr>
          <p:cNvPr id="383019" name="Oval 43"/>
          <p:cNvSpPr>
            <a:spLocks noChangeArrowheads="1"/>
          </p:cNvSpPr>
          <p:nvPr/>
        </p:nvSpPr>
        <p:spPr bwMode="auto">
          <a:xfrm>
            <a:off x="2216150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0" name="Oval 44"/>
          <p:cNvSpPr>
            <a:spLocks noChangeArrowheads="1"/>
          </p:cNvSpPr>
          <p:nvPr/>
        </p:nvSpPr>
        <p:spPr bwMode="auto">
          <a:xfrm>
            <a:off x="315118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1" name="Oval 45"/>
          <p:cNvSpPr>
            <a:spLocks noChangeArrowheads="1"/>
          </p:cNvSpPr>
          <p:nvPr/>
        </p:nvSpPr>
        <p:spPr bwMode="auto">
          <a:xfrm>
            <a:off x="4519613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2" name="Oval 46"/>
          <p:cNvSpPr>
            <a:spLocks noChangeArrowheads="1"/>
          </p:cNvSpPr>
          <p:nvPr/>
        </p:nvSpPr>
        <p:spPr bwMode="auto">
          <a:xfrm>
            <a:off x="5456238" y="5208364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3023" name="Text Box 47"/>
          <p:cNvSpPr txBox="1">
            <a:spLocks noChangeArrowheads="1"/>
          </p:cNvSpPr>
          <p:nvPr/>
        </p:nvSpPr>
        <p:spPr bwMode="auto">
          <a:xfrm>
            <a:off x="1835150" y="508453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3024" name="Text Box 48"/>
          <p:cNvSpPr txBox="1">
            <a:spLocks noChangeArrowheads="1"/>
          </p:cNvSpPr>
          <p:nvPr/>
        </p:nvSpPr>
        <p:spPr bwMode="auto">
          <a:xfrm>
            <a:off x="5795963" y="5155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3025" name="Line 49"/>
          <p:cNvSpPr>
            <a:spLocks noChangeShapeType="1"/>
          </p:cNvSpPr>
          <p:nvPr/>
        </p:nvSpPr>
        <p:spPr bwMode="auto">
          <a:xfrm>
            <a:off x="2432050" y="5279802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3026" name="AutoShape 50"/>
          <p:cNvCxnSpPr>
            <a:cxnSpLocks noChangeShapeType="1"/>
            <a:stCxn id="383020" idx="7"/>
            <a:endCxn id="383021" idx="1"/>
          </p:cNvCxnSpPr>
          <p:nvPr/>
        </p:nvCxnSpPr>
        <p:spPr bwMode="auto">
          <a:xfrm rot="5400000" flipV="1">
            <a:off x="3942557" y="4632895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3027" name="AutoShape 51"/>
          <p:cNvCxnSpPr>
            <a:cxnSpLocks noChangeShapeType="1"/>
            <a:stCxn id="383021" idx="3"/>
            <a:endCxn id="383020" idx="5"/>
          </p:cNvCxnSpPr>
          <p:nvPr/>
        </p:nvCxnSpPr>
        <p:spPr bwMode="auto">
          <a:xfrm rot="5400000">
            <a:off x="3942557" y="4785295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4735513" y="5279802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3029" name="Text Box 53"/>
          <p:cNvSpPr txBox="1">
            <a:spLocks noChangeArrowheads="1"/>
          </p:cNvSpPr>
          <p:nvPr/>
        </p:nvSpPr>
        <p:spPr bwMode="auto">
          <a:xfrm>
            <a:off x="3779838" y="5084539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3030" name="Text Box 54"/>
          <p:cNvSpPr txBox="1">
            <a:spLocks noChangeArrowheads="1"/>
          </p:cNvSpPr>
          <p:nvPr/>
        </p:nvSpPr>
        <p:spPr bwMode="auto">
          <a:xfrm>
            <a:off x="6751638" y="5062314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945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14585-8BF6-DE4F-84E6-4E38A05843ED}" type="slidenum">
              <a:rPr lang="de-DE"/>
              <a:pPr/>
              <a:t>86</a:t>
            </a:fld>
            <a:endParaRPr lang="de-DE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5060" name="Text Box 36"/>
          <p:cNvSpPr txBox="1">
            <a:spLocks noChangeArrowheads="1"/>
          </p:cNvSpPr>
          <p:nvPr/>
        </p:nvSpPr>
        <p:spPr bwMode="auto">
          <a:xfrm>
            <a:off x="827088" y="1340768"/>
            <a:ext cx="671260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hinreichend und notwendig</a:t>
            </a:r>
            <a:br>
              <a:rPr lang="de-DE" sz="2800" dirty="0"/>
            </a:br>
            <a:r>
              <a:rPr lang="de-DE" sz="2800" dirty="0"/>
              <a:t>für Wegekosten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.</a:t>
            </a:r>
            <a:endParaRPr lang="de-DE" sz="2800" dirty="0"/>
          </a:p>
        </p:txBody>
      </p:sp>
      <p:sp>
        <p:nvSpPr>
          <p:cNvPr id="385061" name="Text Box 37"/>
          <p:cNvSpPr txBox="1">
            <a:spLocks noChangeArrowheads="1"/>
          </p:cNvSpPr>
          <p:nvPr/>
        </p:nvSpPr>
        <p:spPr bwMode="auto">
          <a:xfrm>
            <a:off x="827088" y="2399630"/>
            <a:ext cx="466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/>
              <a:t>Negativer Kreis hinreichend:</a:t>
            </a:r>
          </a:p>
        </p:txBody>
      </p:sp>
      <p:sp>
        <p:nvSpPr>
          <p:cNvPr id="385062" name="Oval 38"/>
          <p:cNvSpPr>
            <a:spLocks noChangeArrowheads="1"/>
          </p:cNvSpPr>
          <p:nvPr/>
        </p:nvSpPr>
        <p:spPr bwMode="auto">
          <a:xfrm>
            <a:off x="2143125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3" name="Oval 39"/>
          <p:cNvSpPr>
            <a:spLocks noChangeArrowheads="1"/>
          </p:cNvSpPr>
          <p:nvPr/>
        </p:nvSpPr>
        <p:spPr bwMode="auto">
          <a:xfrm>
            <a:off x="307816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4" name="Oval 40"/>
          <p:cNvSpPr>
            <a:spLocks noChangeArrowheads="1"/>
          </p:cNvSpPr>
          <p:nvPr/>
        </p:nvSpPr>
        <p:spPr bwMode="auto">
          <a:xfrm>
            <a:off x="4446588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5383213" y="343785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5066" name="Text Box 42"/>
          <p:cNvSpPr txBox="1">
            <a:spLocks noChangeArrowheads="1"/>
          </p:cNvSpPr>
          <p:nvPr/>
        </p:nvSpPr>
        <p:spPr bwMode="auto">
          <a:xfrm>
            <a:off x="1762125" y="33140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s</a:t>
            </a: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5722938" y="338546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v</a:t>
            </a:r>
          </a:p>
        </p:txBody>
      </p:sp>
      <p:sp>
        <p:nvSpPr>
          <p:cNvPr id="385068" name="Line 44"/>
          <p:cNvSpPr>
            <a:spLocks noChangeShapeType="1"/>
          </p:cNvSpPr>
          <p:nvPr/>
        </p:nvSpPr>
        <p:spPr bwMode="auto">
          <a:xfrm>
            <a:off x="2359025" y="350929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cxnSp>
        <p:nvCxnSpPr>
          <p:cNvPr id="385069" name="AutoShape 45"/>
          <p:cNvCxnSpPr>
            <a:cxnSpLocks noChangeShapeType="1"/>
            <a:stCxn id="385063" idx="7"/>
            <a:endCxn id="385064" idx="1"/>
          </p:cNvCxnSpPr>
          <p:nvPr/>
        </p:nvCxnSpPr>
        <p:spPr bwMode="auto">
          <a:xfrm rot="5400000" flipV="1">
            <a:off x="3869532" y="2862386"/>
            <a:ext cx="1588" cy="1216025"/>
          </a:xfrm>
          <a:prstGeom prst="curvedConnector3">
            <a:avLst>
              <a:gd name="adj1" fmla="val -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5070" name="AutoShape 46"/>
          <p:cNvCxnSpPr>
            <a:cxnSpLocks noChangeShapeType="1"/>
            <a:stCxn id="385064" idx="3"/>
            <a:endCxn id="385063" idx="5"/>
          </p:cNvCxnSpPr>
          <p:nvPr/>
        </p:nvCxnSpPr>
        <p:spPr bwMode="auto">
          <a:xfrm rot="5400000">
            <a:off x="3869532" y="3014786"/>
            <a:ext cx="1588" cy="1216025"/>
          </a:xfrm>
          <a:prstGeom prst="curvedConnector3">
            <a:avLst>
              <a:gd name="adj1" fmla="val 1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5071" name="Line 47"/>
          <p:cNvSpPr>
            <a:spLocks noChangeShapeType="1"/>
          </p:cNvSpPr>
          <p:nvPr/>
        </p:nvSpPr>
        <p:spPr bwMode="auto">
          <a:xfrm flipV="1">
            <a:off x="4572000" y="340769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5072" name="Text Box 48"/>
          <p:cNvSpPr txBox="1">
            <a:spLocks noChangeArrowheads="1"/>
          </p:cNvSpPr>
          <p:nvPr/>
        </p:nvSpPr>
        <p:spPr bwMode="auto">
          <a:xfrm>
            <a:off x="3706813" y="331403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C</a:t>
            </a:r>
          </a:p>
        </p:txBody>
      </p:sp>
      <p:sp>
        <p:nvSpPr>
          <p:cNvPr id="385073" name="Text Box 49"/>
          <p:cNvSpPr txBox="1">
            <a:spLocks noChangeArrowheads="1"/>
          </p:cNvSpPr>
          <p:nvPr/>
        </p:nvSpPr>
        <p:spPr bwMode="auto">
          <a:xfrm>
            <a:off x="6678613" y="3291805"/>
            <a:ext cx="1108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hlink"/>
                </a:solidFill>
              </a:rPr>
              <a:t>c(C)&lt;0</a:t>
            </a:r>
          </a:p>
        </p:txBody>
      </p:sp>
      <p:sp>
        <p:nvSpPr>
          <p:cNvPr id="385074" name="Text Box 50"/>
          <p:cNvSpPr txBox="1">
            <a:spLocks noChangeArrowheads="1"/>
          </p:cNvSpPr>
          <p:nvPr/>
        </p:nvSpPr>
        <p:spPr bwMode="auto">
          <a:xfrm>
            <a:off x="2339975" y="3118768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p</a:t>
            </a:r>
          </a:p>
        </p:txBody>
      </p:sp>
      <p:sp>
        <p:nvSpPr>
          <p:cNvPr id="385075" name="Text Box 51"/>
          <p:cNvSpPr txBox="1">
            <a:spLocks noChangeArrowheads="1"/>
          </p:cNvSpPr>
          <p:nvPr/>
        </p:nvSpPr>
        <p:spPr bwMode="auto">
          <a:xfrm>
            <a:off x="4427538" y="297589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Weg q</a:t>
            </a:r>
          </a:p>
        </p:txBody>
      </p:sp>
      <p:sp>
        <p:nvSpPr>
          <p:cNvPr id="385076" name="Text Box 52"/>
          <p:cNvSpPr txBox="1">
            <a:spLocks noChangeArrowheads="1"/>
          </p:cNvSpPr>
          <p:nvPr/>
        </p:nvSpPr>
        <p:spPr bwMode="auto">
          <a:xfrm>
            <a:off x="827088" y="4342730"/>
            <a:ext cx="5547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Kosten für 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/>
              <a:t>-fachen Durchlauf von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dirty="0">
                <a:solidFill>
                  <a:schemeClr val="hlink"/>
                </a:solidFill>
              </a:rPr>
              <a:t>c(p) +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∙</a:t>
            </a:r>
            <a:r>
              <a:rPr lang="de-DE" sz="2800" dirty="0" smtClean="0">
                <a:solidFill>
                  <a:schemeClr val="hlink"/>
                </a:solidFill>
              </a:rPr>
              <a:t>c</a:t>
            </a:r>
            <a:r>
              <a:rPr lang="de-DE" sz="2800" dirty="0">
                <a:solidFill>
                  <a:schemeClr val="hlink"/>
                </a:solidFill>
              </a:rPr>
              <a:t>(C) + c(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</a:p>
          <a:p>
            <a:r>
              <a:rPr lang="de-DE" sz="2800" dirty="0"/>
              <a:t>Für 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⟶∞</a:t>
            </a:r>
            <a:r>
              <a:rPr lang="de-DE" sz="2800" dirty="0" smtClean="0"/>
              <a:t> </a:t>
            </a:r>
            <a:r>
              <a:rPr lang="de-DE" sz="2800" dirty="0"/>
              <a:t>geht Ausdruck gegen 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>
                <a:solidFill>
                  <a:schemeClr val="hlink"/>
                </a:solidFill>
              </a:rPr>
              <a:t>.</a:t>
            </a:r>
            <a:endParaRPr lang="de-DE" sz="2800" dirty="0">
              <a:solidFill>
                <a:schemeClr val="hlink"/>
              </a:solidFill>
            </a:endParaRPr>
          </a:p>
        </p:txBody>
      </p:sp>
      <p:cxnSp>
        <p:nvCxnSpPr>
          <p:cNvPr id="385078" name="AutoShape 54"/>
          <p:cNvCxnSpPr>
            <a:cxnSpLocks noChangeShapeType="1"/>
            <a:stCxn id="385063" idx="0"/>
            <a:endCxn id="385064" idx="0"/>
          </p:cNvCxnSpPr>
          <p:nvPr/>
        </p:nvCxnSpPr>
        <p:spPr bwMode="auto">
          <a:xfrm rot="5400000" flipV="1">
            <a:off x="3869532" y="2754436"/>
            <a:ext cx="1588" cy="1368425"/>
          </a:xfrm>
          <a:prstGeom prst="curvedConnector3">
            <a:avLst>
              <a:gd name="adj1" fmla="val -23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53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D4BF1-F1C4-0341-8C30-E2FCDA2243E1}" type="slidenum">
              <a:rPr lang="de-DE"/>
              <a:pPr/>
              <a:t>87</a:t>
            </a:fld>
            <a:endParaRPr lang="de-DE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827088" y="1412776"/>
            <a:ext cx="789831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Negativer Kreis notwendig:</a:t>
            </a:r>
          </a:p>
          <a:p>
            <a:pPr>
              <a:buFontTx/>
              <a:buChar char="•"/>
            </a:pPr>
            <a:r>
              <a:rPr lang="de-DE" sz="2800" dirty="0" smtClean="0"/>
              <a:t> Kosten v=</a:t>
            </a:r>
            <a:r>
              <a:rPr lang="de-DE" sz="2800" dirty="0" smtClean="0">
                <a:solidFill>
                  <a:schemeClr val="hlink"/>
                </a:solidFill>
              </a:rPr>
              <a:t>-</a:t>
            </a:r>
            <a:r>
              <a:rPr lang="en-US" sz="2800" dirty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, also Kreis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sz="2800" dirty="0" smtClean="0"/>
              <a:t> vorhanden</a:t>
            </a:r>
          </a:p>
          <a:p>
            <a:pPr>
              <a:buFontTx/>
              <a:buChar char="•"/>
            </a:pPr>
            <a:r>
              <a:rPr lang="de-DE" sz="2800" dirty="0" smtClean="0">
                <a:solidFill>
                  <a:schemeClr val="hlink"/>
                </a:solidFill>
              </a:rPr>
              <a:t> l</a:t>
            </a:r>
            <a:r>
              <a:rPr lang="de-DE" sz="2800" dirty="0"/>
              <a:t>: minimale Kosten eines </a:t>
            </a:r>
            <a:r>
              <a:rPr lang="de-DE" sz="2800" dirty="0">
                <a:solidFill>
                  <a:srgbClr val="FF0000"/>
                </a:solidFill>
              </a:rPr>
              <a:t>einfachen</a:t>
            </a:r>
            <a:r>
              <a:rPr lang="de-DE" sz="2800" dirty="0"/>
              <a:t> Weges</a:t>
            </a:r>
            <a:br>
              <a:rPr lang="de-DE" sz="2800" dirty="0"/>
            </a:br>
            <a:r>
              <a:rPr lang="de-DE" sz="2800" dirty="0"/>
              <a:t>    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Es </a:t>
            </a:r>
            <a:r>
              <a:rPr lang="de-DE" sz="2800" dirty="0"/>
              <a:t>gibt </a:t>
            </a:r>
            <a:r>
              <a:rPr lang="de-DE" sz="2800" dirty="0" smtClean="0">
                <a:solidFill>
                  <a:srgbClr val="FF0000"/>
                </a:solidFill>
              </a:rPr>
              <a:t>nicht einfachen</a:t>
            </a:r>
            <a:r>
              <a:rPr lang="de-DE" sz="2800" dirty="0" smtClean="0"/>
              <a:t> </a:t>
            </a:r>
            <a:r>
              <a:rPr lang="de-DE" sz="2800" dirty="0"/>
              <a:t>Weg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nach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mit</a:t>
            </a:r>
            <a:br>
              <a:rPr lang="de-DE" sz="2800" dirty="0"/>
            </a:br>
            <a:r>
              <a:rPr lang="de-DE" sz="2800" dirty="0"/>
              <a:t>  Kosten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)&lt;</a:t>
            </a:r>
            <a:r>
              <a:rPr lang="de-DE" sz="2800" dirty="0" smtClean="0">
                <a:solidFill>
                  <a:schemeClr val="hlink"/>
                </a:solidFill>
              </a:rPr>
              <a:t>l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nicht einfach: Zerlegung </a:t>
            </a:r>
            <a:r>
              <a:rPr lang="de-DE" sz="2800" dirty="0" smtClean="0"/>
              <a:t>von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800" dirty="0" smtClean="0"/>
              <a:t>in </a:t>
            </a:r>
            <a:r>
              <a:rPr lang="de-DE" sz="2800" dirty="0" err="1">
                <a:solidFill>
                  <a:schemeClr val="hlink"/>
                </a:solidFill>
              </a:rPr>
              <a:t>pCq</a:t>
            </a:r>
            <a:r>
              <a:rPr lang="de-DE" sz="2800" dirty="0"/>
              <a:t>, wobei </a:t>
            </a:r>
            <a:r>
              <a:rPr lang="de-DE" sz="2800" dirty="0">
                <a:solidFill>
                  <a:schemeClr val="hlink"/>
                </a:solidFill>
              </a:rPr>
              <a:t>C</a:t>
            </a:r>
            <a:r>
              <a:rPr lang="de-DE" sz="2800" dirty="0"/>
              <a:t> ein</a:t>
            </a:r>
            <a:br>
              <a:rPr lang="de-DE" sz="2800" dirty="0"/>
            </a:br>
            <a:r>
              <a:rPr lang="de-DE" sz="2800" dirty="0"/>
              <a:t>  Kreis ist und 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/>
              <a:t> ein einfacher </a:t>
            </a:r>
            <a:r>
              <a:rPr lang="de-DE" sz="2800" dirty="0" smtClean="0"/>
              <a:t>Weg</a:t>
            </a:r>
            <a:endParaRPr lang="de-DE" sz="2800" dirty="0"/>
          </a:p>
          <a:p>
            <a:pPr>
              <a:buFontTx/>
              <a:buChar char="•"/>
            </a:pPr>
            <a:r>
              <a:rPr lang="de-DE" sz="2800" dirty="0"/>
              <a:t> </a:t>
            </a:r>
            <a:r>
              <a:rPr lang="de-DE" sz="2800" dirty="0" smtClean="0"/>
              <a:t>Da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) &lt; l </a:t>
            </a:r>
            <a:r>
              <a:rPr lang="en-US" sz="2400" dirty="0" smtClean="0">
                <a:solidFill>
                  <a:schemeClr val="hlink"/>
                </a:solidFill>
                <a:latin typeface="msam6" charset="0"/>
              </a:rPr>
              <a:t>≤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c(</a:t>
            </a:r>
            <a:r>
              <a:rPr lang="de-DE" sz="2800" dirty="0" err="1">
                <a:solidFill>
                  <a:schemeClr val="hlink"/>
                </a:solidFill>
              </a:rPr>
              <a:t>pq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ist, gilt </a:t>
            </a:r>
            <a:r>
              <a:rPr lang="de-DE" sz="2800" dirty="0">
                <a:solidFill>
                  <a:schemeClr val="hlink"/>
                </a:solidFill>
              </a:rPr>
              <a:t>c(C)&lt;0</a:t>
            </a:r>
          </a:p>
        </p:txBody>
      </p:sp>
    </p:spTree>
    <p:extLst>
      <p:ext uri="{BB962C8B-B14F-4D97-AF65-F5344CB8AC3E}">
        <p14:creationId xmlns:p14="http://schemas.microsoft.com/office/powerpoint/2010/main" val="389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D737B-D419-EB43-932F-83913EF9098D}" type="slidenum">
              <a:rPr lang="de-DE"/>
              <a:pPr/>
              <a:t>88</a:t>
            </a:fld>
            <a:endParaRPr lang="de-DE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</a:t>
            </a:r>
            <a:r>
              <a:rPr lang="de-DE" dirty="0" smtClean="0"/>
              <a:t>Wege in Graphen</a:t>
            </a:r>
            <a:endParaRPr lang="de-DE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Graph mit Kantenkosten 1:</a:t>
            </a:r>
          </a:p>
          <a:p>
            <a:pPr>
              <a:buFontTx/>
              <a:buNone/>
            </a:pPr>
            <a:r>
              <a:rPr lang="de-DE"/>
              <a:t>Führe Breitensuche durch.</a:t>
            </a:r>
          </a:p>
        </p:txBody>
      </p:sp>
      <p:sp>
        <p:nvSpPr>
          <p:cNvPr id="384004" name="Oval 4"/>
          <p:cNvSpPr>
            <a:spLocks noChangeArrowheads="1"/>
          </p:cNvSpPr>
          <p:nvPr/>
        </p:nvSpPr>
        <p:spPr bwMode="auto">
          <a:xfrm>
            <a:off x="969963" y="45816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4005" name="Oval 5"/>
          <p:cNvSpPr>
            <a:spLocks noChangeArrowheads="1"/>
          </p:cNvSpPr>
          <p:nvPr/>
        </p:nvSpPr>
        <p:spPr bwMode="auto">
          <a:xfrm>
            <a:off x="1187450" y="3286200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6" name="Oval 6"/>
          <p:cNvSpPr>
            <a:spLocks noChangeArrowheads="1"/>
          </p:cNvSpPr>
          <p:nvPr/>
        </p:nvSpPr>
        <p:spPr bwMode="auto">
          <a:xfrm>
            <a:off x="2338388" y="40053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4007" name="Oval 7"/>
          <p:cNvSpPr>
            <a:spLocks noChangeArrowheads="1"/>
          </p:cNvSpPr>
          <p:nvPr/>
        </p:nvSpPr>
        <p:spPr bwMode="auto">
          <a:xfrm>
            <a:off x="3490913" y="49419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3995738" y="35735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09" name="Oval 9"/>
          <p:cNvSpPr>
            <a:spLocks noChangeArrowheads="1"/>
          </p:cNvSpPr>
          <p:nvPr/>
        </p:nvSpPr>
        <p:spPr bwMode="auto">
          <a:xfrm>
            <a:off x="5075238" y="472606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0" name="Oval 10"/>
          <p:cNvSpPr>
            <a:spLocks noChangeArrowheads="1"/>
          </p:cNvSpPr>
          <p:nvPr/>
        </p:nvSpPr>
        <p:spPr bwMode="auto">
          <a:xfrm>
            <a:off x="2843213" y="27099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4011" name="Oval 11"/>
          <p:cNvSpPr>
            <a:spLocks noChangeArrowheads="1"/>
          </p:cNvSpPr>
          <p:nvPr/>
        </p:nvSpPr>
        <p:spPr bwMode="auto">
          <a:xfrm>
            <a:off x="4643438" y="2636912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2" name="Oval 12"/>
          <p:cNvSpPr>
            <a:spLocks noChangeArrowheads="1"/>
          </p:cNvSpPr>
          <p:nvPr/>
        </p:nvSpPr>
        <p:spPr bwMode="auto">
          <a:xfrm>
            <a:off x="6154738" y="3502100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4013" name="Oval 13"/>
          <p:cNvSpPr>
            <a:spLocks noChangeArrowheads="1"/>
          </p:cNvSpPr>
          <p:nvPr/>
        </p:nvSpPr>
        <p:spPr bwMode="auto">
          <a:xfrm>
            <a:off x="7523163" y="2997275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 flipV="1">
            <a:off x="1258888" y="3789437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5" name="Line 15"/>
          <p:cNvSpPr>
            <a:spLocks noChangeShapeType="1"/>
          </p:cNvSpPr>
          <p:nvPr/>
        </p:nvSpPr>
        <p:spPr bwMode="auto">
          <a:xfrm flipV="1">
            <a:off x="1474788" y="4365700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6" name="Line 16"/>
          <p:cNvSpPr>
            <a:spLocks noChangeShapeType="1"/>
          </p:cNvSpPr>
          <p:nvPr/>
        </p:nvSpPr>
        <p:spPr bwMode="auto">
          <a:xfrm flipV="1">
            <a:off x="1619250" y="2997275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7" name="Line 17"/>
          <p:cNvSpPr>
            <a:spLocks noChangeShapeType="1"/>
          </p:cNvSpPr>
          <p:nvPr/>
        </p:nvSpPr>
        <p:spPr bwMode="auto">
          <a:xfrm>
            <a:off x="2770188" y="4437137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8" name="Line 18"/>
          <p:cNvSpPr>
            <a:spLocks noChangeShapeType="1"/>
          </p:cNvSpPr>
          <p:nvPr/>
        </p:nvSpPr>
        <p:spPr bwMode="auto">
          <a:xfrm>
            <a:off x="2843213" y="4221237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19" name="Line 19"/>
          <p:cNvSpPr>
            <a:spLocks noChangeShapeType="1"/>
          </p:cNvSpPr>
          <p:nvPr/>
        </p:nvSpPr>
        <p:spPr bwMode="auto">
          <a:xfrm flipV="1">
            <a:off x="3995738" y="5086425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3275013" y="3141737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 flipV="1">
            <a:off x="3346450" y="2852812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2" name="Line 22"/>
          <p:cNvSpPr>
            <a:spLocks noChangeShapeType="1"/>
          </p:cNvSpPr>
          <p:nvPr/>
        </p:nvSpPr>
        <p:spPr bwMode="auto">
          <a:xfrm flipV="1">
            <a:off x="4498975" y="3789437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3" name="Line 23"/>
          <p:cNvSpPr>
            <a:spLocks noChangeShapeType="1"/>
          </p:cNvSpPr>
          <p:nvPr/>
        </p:nvSpPr>
        <p:spPr bwMode="auto">
          <a:xfrm flipV="1">
            <a:off x="5507038" y="4005337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4" name="Line 24"/>
          <p:cNvSpPr>
            <a:spLocks noChangeShapeType="1"/>
          </p:cNvSpPr>
          <p:nvPr/>
        </p:nvSpPr>
        <p:spPr bwMode="auto">
          <a:xfrm>
            <a:off x="5146675" y="2997275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5" name="Line 25"/>
          <p:cNvSpPr>
            <a:spLocks noChangeShapeType="1"/>
          </p:cNvSpPr>
          <p:nvPr/>
        </p:nvSpPr>
        <p:spPr bwMode="auto">
          <a:xfrm flipH="1">
            <a:off x="3851275" y="4078362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6659563" y="3357637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7" name="Oval 27"/>
          <p:cNvSpPr>
            <a:spLocks noChangeArrowheads="1"/>
          </p:cNvSpPr>
          <p:nvPr/>
        </p:nvSpPr>
        <p:spPr bwMode="auto">
          <a:xfrm>
            <a:off x="7596188" y="4437137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>
            <a:off x="6588125" y="3933900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29" name="Line 29"/>
          <p:cNvSpPr>
            <a:spLocks noChangeShapeType="1"/>
          </p:cNvSpPr>
          <p:nvPr/>
        </p:nvSpPr>
        <p:spPr bwMode="auto">
          <a:xfrm flipH="1" flipV="1">
            <a:off x="1692275" y="3573537"/>
            <a:ext cx="2303463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4030" name="Line 30"/>
          <p:cNvSpPr>
            <a:spLocks noChangeShapeType="1"/>
          </p:cNvSpPr>
          <p:nvPr/>
        </p:nvSpPr>
        <p:spPr bwMode="auto">
          <a:xfrm flipH="1">
            <a:off x="5651500" y="4799087"/>
            <a:ext cx="19446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1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4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4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40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40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4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4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4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40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4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4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D16B2-19E6-3F45-A329-AD134DDAD455}" type="slidenum">
              <a:rPr lang="de-DE"/>
              <a:pPr/>
              <a:t>89</a:t>
            </a:fld>
            <a:endParaRPr lang="de-DE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</a:t>
            </a:r>
            <a:r>
              <a:rPr lang="de-DE" dirty="0">
                <a:solidFill>
                  <a:srgbClr val="FF0000"/>
                </a:solidFill>
              </a:rPr>
              <a:t>in DAGs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Reine Breitensuche funktioniert </a:t>
            </a:r>
            <a:r>
              <a:rPr lang="de-DE" dirty="0" smtClean="0"/>
              <a:t>nicht, wenn Kantenkosten nicht gleich 1.</a:t>
            </a:r>
            <a:endParaRPr lang="de-DE" dirty="0"/>
          </a:p>
        </p:txBody>
      </p:sp>
      <p:sp>
        <p:nvSpPr>
          <p:cNvPr id="388100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8101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8102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3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8104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8105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8106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8107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8108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88109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1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2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3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4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5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8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19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0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1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3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127" name="Text Box 31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28" name="Text Box 32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29" name="Text Box 33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8131" name="Text Box 35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8132" name="Text Box 36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3" name="Text Box 37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4" name="Text Box 38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6" name="Text Box 40"/>
          <p:cNvSpPr txBox="1">
            <a:spLocks noChangeArrowheads="1"/>
          </p:cNvSpPr>
          <p:nvPr/>
        </p:nvSpPr>
        <p:spPr bwMode="auto">
          <a:xfrm>
            <a:off x="4427538" y="530175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7" name="Text Box 41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38" name="Text Box 42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8139" name="Text Box 43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8140" name="Text Box 44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11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8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8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8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8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8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8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88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8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88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AB86-5172-E540-81F2-752418128DAE}" type="slidenum">
              <a:rPr lang="de-DE"/>
              <a:pPr/>
              <a:t>9</a:t>
            </a:fld>
            <a:endParaRPr lang="de-DE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Operationen auf Graphen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rgbClr val="000000"/>
                </a:solidFill>
              </a:rPr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G</a:t>
            </a:r>
            <a:r>
              <a:rPr lang="de-DE" sz="2800" dirty="0">
                <a:solidFill>
                  <a:schemeClr val="hlink"/>
                </a:solidFill>
              </a:rPr>
              <a:t>=(V</a:t>
            </a:r>
            <a:r>
              <a:rPr lang="de-DE" sz="2800" dirty="0" smtClean="0">
                <a:solidFill>
                  <a:schemeClr val="hlink"/>
                </a:solidFill>
              </a:rPr>
              <a:t>, E)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smtClean="0">
                <a:solidFill>
                  <a:srgbClr val="000000"/>
                </a:solidFill>
              </a:rPr>
              <a:t>ein Graph,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de-DE" sz="2800" dirty="0" smtClean="0">
                <a:solidFill>
                  <a:srgbClr val="000000"/>
                </a:solidFill>
              </a:rPr>
              <a:t> eine Kante und </a:t>
            </a:r>
            <a:r>
              <a:rPr lang="de-DE" sz="2800" dirty="0" smtClean="0">
                <a:solidFill>
                  <a:srgbClr val="3C8C93"/>
                </a:solidFill>
              </a:rPr>
              <a:t>v</a:t>
            </a:r>
            <a:r>
              <a:rPr lang="de-DE" sz="2800" dirty="0" smtClean="0">
                <a:solidFill>
                  <a:srgbClr val="000000"/>
                </a:solidFill>
              </a:rPr>
              <a:t> ein Knoten</a:t>
            </a:r>
            <a:endParaRPr lang="de-DE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800" dirty="0" smtClean="0">
                <a:solidFill>
                  <a:schemeClr val="accent2"/>
                </a:solidFill>
              </a:rPr>
              <a:t>Operationen</a:t>
            </a:r>
            <a:r>
              <a:rPr lang="de-DE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E:=E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∪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</a:t>
            </a:r>
            <a:endParaRPr lang="de-DE" sz="2800" dirty="0"/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 </a:t>
            </a:r>
            <a:r>
              <a:rPr lang="de-DE" sz="2800" dirty="0">
                <a:solidFill>
                  <a:schemeClr val="hlink"/>
                </a:solidFill>
              </a:rPr>
              <a:t>E:=</a:t>
            </a:r>
            <a:r>
              <a:rPr lang="de-DE" sz="2800" dirty="0" smtClean="0">
                <a:solidFill>
                  <a:schemeClr val="hlink"/>
                </a:solidFill>
              </a:rPr>
              <a:t>E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} </a:t>
            </a:r>
            <a:r>
              <a:rPr lang="de-DE" sz="2800" dirty="0"/>
              <a:t>für die Kante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=(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de-DE" sz="2800" dirty="0" smtClean="0">
                <a:solidFill>
                  <a:schemeClr val="hlink"/>
                </a:solidFill>
              </a:rPr>
              <a:t/>
            </a:r>
            <a:br>
              <a:rPr lang="de-DE" sz="2800" dirty="0" smtClean="0">
                <a:solidFill>
                  <a:schemeClr val="hlink"/>
                </a:solidFill>
              </a:rPr>
            </a:br>
            <a:r>
              <a:rPr lang="de-DE" sz="2800" dirty="0" smtClean="0">
                <a:solidFill>
                  <a:schemeClr val="hlink"/>
                </a:solidFill>
              </a:rPr>
              <a:t>                             </a:t>
            </a:r>
            <a:r>
              <a:rPr lang="de-DE" sz="2800" dirty="0" smtClean="0"/>
              <a:t>mit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insert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v,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>
                <a:solidFill>
                  <a:schemeClr val="hlink"/>
                </a:solidFill>
              </a:rPr>
              <a:t>V:=V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{v}</a:t>
            </a:r>
          </a:p>
          <a:p>
            <a:pPr>
              <a:lnSpc>
                <a:spcPct val="80000"/>
              </a:lnSpc>
            </a:pPr>
            <a:r>
              <a:rPr lang="de-DE" sz="2800" dirty="0" err="1" smtClean="0">
                <a:solidFill>
                  <a:srgbClr val="FF0000"/>
                </a:solidFill>
              </a:rPr>
              <a:t>remove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</a:t>
            </a:r>
            <a:r>
              <a:rPr lang="de-DE" sz="2800" dirty="0" smtClean="0"/>
              <a:t>Sei 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V</a:t>
            </a:r>
            <a:r>
              <a:rPr lang="de-DE" sz="2800" dirty="0" smtClean="0"/>
              <a:t> </a:t>
            </a:r>
            <a:r>
              <a:rPr lang="de-DE" sz="2800" dirty="0"/>
              <a:t>der Knoten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</a:t>
            </a:r>
            <a:r>
              <a:rPr lang="de-DE" sz="2800" dirty="0" smtClean="0">
                <a:solidFill>
                  <a:schemeClr val="hlink"/>
                </a:solidFill>
              </a:rPr>
              <a:t>i</a:t>
            </a:r>
            <a:r>
              <a:rPr lang="de-DE" sz="2800" dirty="0" smtClean="0"/>
              <a:t>  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                         </a:t>
            </a:r>
            <a:r>
              <a:rPr lang="de-DE" sz="2800" dirty="0" smtClean="0">
                <a:solidFill>
                  <a:schemeClr val="hlink"/>
                </a:solidFill>
              </a:rPr>
              <a:t>V := V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v}, </a:t>
            </a:r>
            <a:r>
              <a:rPr lang="de-DE" sz="2800" dirty="0" smtClean="0">
                <a:solidFill>
                  <a:schemeClr val="hlink"/>
                </a:solidFill>
              </a:rPr>
              <a:t>E := E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 \ </a:t>
            </a:r>
            <a:r>
              <a:rPr lang="de-DE" sz="2800" dirty="0" smtClean="0">
                <a:solidFill>
                  <a:schemeClr val="hlink"/>
                </a:solidFill>
              </a:rPr>
              <a:t>{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x,y</a:t>
            </a:r>
            <a:r>
              <a:rPr lang="de-DE" sz="2800" dirty="0">
                <a:solidFill>
                  <a:schemeClr val="hlink"/>
                </a:solidFill>
              </a:rPr>
              <a:t>) | x=v </a:t>
            </a:r>
            <a:r>
              <a:rPr lang="en-US" sz="1400" dirty="0" smtClean="0">
                <a:solidFill>
                  <a:schemeClr val="hlink"/>
                </a:solidFill>
                <a:latin typeface="cmsy10" charset="0"/>
              </a:rPr>
              <a:t>∨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 err="1">
                <a:solidFill>
                  <a:schemeClr val="hlink"/>
                </a:solidFill>
              </a:rPr>
              <a:t>y</a:t>
            </a:r>
            <a:r>
              <a:rPr lang="de-DE" sz="2800" dirty="0">
                <a:solidFill>
                  <a:schemeClr val="hlink"/>
                </a:solidFill>
              </a:rPr>
              <a:t>=v} 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 smtClean="0">
                <a:solidFill>
                  <a:schemeClr val="hlink"/>
                </a:solidFill>
              </a:rPr>
              <a:t>i, G</a:t>
            </a:r>
            <a:r>
              <a:rPr lang="de-DE" sz="2800" dirty="0" smtClean="0"/>
              <a:t>)</a:t>
            </a:r>
            <a:r>
              <a:rPr lang="de-DE" sz="2800" dirty="0"/>
              <a:t>: gib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mit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</a:p>
          <a:p>
            <a:pPr>
              <a:lnSpc>
                <a:spcPct val="80000"/>
              </a:lnSpc>
            </a:pPr>
            <a:r>
              <a:rPr lang="de-DE" sz="2800" dirty="0" smtClean="0">
                <a:solidFill>
                  <a:srgbClr val="FF0000"/>
                </a:solidFill>
              </a:rPr>
              <a:t>find</a:t>
            </a:r>
            <a:r>
              <a:rPr lang="de-DE" sz="2800" dirty="0"/>
              <a:t>(</a:t>
            </a:r>
            <a:r>
              <a:rPr lang="de-DE" sz="2800" dirty="0">
                <a:solidFill>
                  <a:schemeClr val="hlink"/>
                </a:solidFill>
              </a:rPr>
              <a:t>i</a:t>
            </a:r>
            <a:r>
              <a:rPr lang="de-DE" sz="2800" dirty="0" smtClean="0">
                <a:solidFill>
                  <a:schemeClr val="hlink"/>
                </a:solidFill>
              </a:rPr>
              <a:t>, </a:t>
            </a:r>
            <a:r>
              <a:rPr lang="de-DE" sz="2800" dirty="0" err="1" smtClean="0">
                <a:solidFill>
                  <a:schemeClr val="hlink"/>
                </a:solidFill>
              </a:rPr>
              <a:t>j</a:t>
            </a:r>
            <a:r>
              <a:rPr lang="de-DE" sz="2800" dirty="0" smtClean="0">
                <a:solidFill>
                  <a:schemeClr val="hlink"/>
                </a:solidFill>
              </a:rPr>
              <a:t>, G</a:t>
            </a:r>
            <a:r>
              <a:rPr lang="de-DE" sz="2800" dirty="0" smtClean="0"/>
              <a:t>)</a:t>
            </a:r>
            <a:r>
              <a:rPr lang="de-DE" sz="2800" dirty="0"/>
              <a:t>: gib Kante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aus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 mit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 err="1" smtClean="0">
                <a:solidFill>
                  <a:schemeClr val="hlink"/>
                </a:solidFill>
              </a:rPr>
              <a:t>ey</a:t>
            </a:r>
            <a:r>
              <a:rPr lang="de-DE" sz="2800" dirty="0">
                <a:solidFill>
                  <a:schemeClr val="hlink"/>
                </a:solidFill>
              </a:rPr>
              <a:t>(v)=i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j</a:t>
            </a:r>
            <a:endParaRPr lang="de-DE" sz="28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1FCF-FF6D-E749-9CFC-08D942DC701C}" type="slidenum">
              <a:rPr lang="de-DE"/>
              <a:pPr/>
              <a:t>90</a:t>
            </a:fld>
            <a:endParaRPr lang="de-DE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Kürzeste Wege in DAGs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/>
              <a:t>Korrekte Distanzen:</a:t>
            </a:r>
          </a:p>
        </p:txBody>
      </p:sp>
      <p:sp>
        <p:nvSpPr>
          <p:cNvPr id="389124" name="Oval 4"/>
          <p:cNvSpPr>
            <a:spLocks noChangeArrowheads="1"/>
          </p:cNvSpPr>
          <p:nvPr/>
        </p:nvSpPr>
        <p:spPr bwMode="auto">
          <a:xfrm>
            <a:off x="969963" y="472549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89125" name="Oval 5"/>
          <p:cNvSpPr>
            <a:spLocks noChangeArrowheads="1"/>
          </p:cNvSpPr>
          <p:nvPr/>
        </p:nvSpPr>
        <p:spPr bwMode="auto">
          <a:xfrm>
            <a:off x="1187450" y="343009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89126" name="Oval 6"/>
          <p:cNvSpPr>
            <a:spLocks noChangeArrowheads="1"/>
          </p:cNvSpPr>
          <p:nvPr/>
        </p:nvSpPr>
        <p:spPr bwMode="auto">
          <a:xfrm>
            <a:off x="2338388" y="41492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27" name="Oval 7"/>
          <p:cNvSpPr>
            <a:spLocks noChangeArrowheads="1"/>
          </p:cNvSpPr>
          <p:nvPr/>
        </p:nvSpPr>
        <p:spPr bwMode="auto">
          <a:xfrm>
            <a:off x="3490913" y="5085854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28" name="Oval 8"/>
          <p:cNvSpPr>
            <a:spLocks noChangeArrowheads="1"/>
          </p:cNvSpPr>
          <p:nvPr/>
        </p:nvSpPr>
        <p:spPr bwMode="auto">
          <a:xfrm>
            <a:off x="3995738" y="37174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89129" name="Oval 9"/>
          <p:cNvSpPr>
            <a:spLocks noChangeArrowheads="1"/>
          </p:cNvSpPr>
          <p:nvPr/>
        </p:nvSpPr>
        <p:spPr bwMode="auto">
          <a:xfrm>
            <a:off x="5075238" y="486995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0" name="Oval 10"/>
          <p:cNvSpPr>
            <a:spLocks noChangeArrowheads="1"/>
          </p:cNvSpPr>
          <p:nvPr/>
        </p:nvSpPr>
        <p:spPr bwMode="auto">
          <a:xfrm>
            <a:off x="2843213" y="285382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89131" name="Oval 11"/>
          <p:cNvSpPr>
            <a:spLocks noChangeArrowheads="1"/>
          </p:cNvSpPr>
          <p:nvPr/>
        </p:nvSpPr>
        <p:spPr bwMode="auto">
          <a:xfrm>
            <a:off x="4643438" y="278080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2" name="Oval 12"/>
          <p:cNvSpPr>
            <a:spLocks noChangeArrowheads="1"/>
          </p:cNvSpPr>
          <p:nvPr/>
        </p:nvSpPr>
        <p:spPr bwMode="auto">
          <a:xfrm>
            <a:off x="6154738" y="3645992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89133" name="Oval 13"/>
          <p:cNvSpPr>
            <a:spLocks noChangeArrowheads="1"/>
          </p:cNvSpPr>
          <p:nvPr/>
        </p:nvSpPr>
        <p:spPr bwMode="auto">
          <a:xfrm>
            <a:off x="7523163" y="3141167"/>
            <a:ext cx="503237" cy="5032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 flipV="1">
            <a:off x="1258888" y="3933329"/>
            <a:ext cx="144462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5" name="Line 15"/>
          <p:cNvSpPr>
            <a:spLocks noChangeShapeType="1"/>
          </p:cNvSpPr>
          <p:nvPr/>
        </p:nvSpPr>
        <p:spPr bwMode="auto">
          <a:xfrm flipV="1">
            <a:off x="1474788" y="450959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6" name="Line 16"/>
          <p:cNvSpPr>
            <a:spLocks noChangeShapeType="1"/>
          </p:cNvSpPr>
          <p:nvPr/>
        </p:nvSpPr>
        <p:spPr bwMode="auto">
          <a:xfrm flipV="1">
            <a:off x="1619250" y="3141167"/>
            <a:ext cx="1223963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7" name="Line 17"/>
          <p:cNvSpPr>
            <a:spLocks noChangeShapeType="1"/>
          </p:cNvSpPr>
          <p:nvPr/>
        </p:nvSpPr>
        <p:spPr bwMode="auto">
          <a:xfrm>
            <a:off x="2770188" y="458102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8" name="Line 18"/>
          <p:cNvSpPr>
            <a:spLocks noChangeShapeType="1"/>
          </p:cNvSpPr>
          <p:nvPr/>
        </p:nvSpPr>
        <p:spPr bwMode="auto">
          <a:xfrm>
            <a:off x="2843213" y="436512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39" name="Line 19"/>
          <p:cNvSpPr>
            <a:spLocks noChangeShapeType="1"/>
          </p:cNvSpPr>
          <p:nvPr/>
        </p:nvSpPr>
        <p:spPr bwMode="auto">
          <a:xfrm flipV="1">
            <a:off x="3995738" y="523031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3275013" y="3285629"/>
            <a:ext cx="720725" cy="503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 flipV="1">
            <a:off x="3346450" y="299670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2" name="Line 22"/>
          <p:cNvSpPr>
            <a:spLocks noChangeShapeType="1"/>
          </p:cNvSpPr>
          <p:nvPr/>
        </p:nvSpPr>
        <p:spPr bwMode="auto">
          <a:xfrm flipV="1">
            <a:off x="4498975" y="3933329"/>
            <a:ext cx="15843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3" name="Line 23"/>
          <p:cNvSpPr>
            <a:spLocks noChangeShapeType="1"/>
          </p:cNvSpPr>
          <p:nvPr/>
        </p:nvSpPr>
        <p:spPr bwMode="auto">
          <a:xfrm flipV="1">
            <a:off x="5507038" y="414922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4" name="Line 24"/>
          <p:cNvSpPr>
            <a:spLocks noChangeShapeType="1"/>
          </p:cNvSpPr>
          <p:nvPr/>
        </p:nvSpPr>
        <p:spPr bwMode="auto">
          <a:xfrm>
            <a:off x="5146675" y="314116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5" name="Line 25"/>
          <p:cNvSpPr>
            <a:spLocks noChangeShapeType="1"/>
          </p:cNvSpPr>
          <p:nvPr/>
        </p:nvSpPr>
        <p:spPr bwMode="auto">
          <a:xfrm flipH="1">
            <a:off x="3851275" y="4222254"/>
            <a:ext cx="287338" cy="863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6659563" y="3501529"/>
            <a:ext cx="863600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7" name="Oval 27"/>
          <p:cNvSpPr>
            <a:spLocks noChangeArrowheads="1"/>
          </p:cNvSpPr>
          <p:nvPr/>
        </p:nvSpPr>
        <p:spPr bwMode="auto">
          <a:xfrm>
            <a:off x="7596188" y="4581029"/>
            <a:ext cx="503237" cy="5032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>
            <a:off x="6588125" y="4077792"/>
            <a:ext cx="10080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900113" y="40762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979613" y="47254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051050" y="28522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2" name="Text Box 32"/>
          <p:cNvSpPr txBox="1">
            <a:spLocks noChangeArrowheads="1"/>
          </p:cNvSpPr>
          <p:nvPr/>
        </p:nvSpPr>
        <p:spPr bwMode="auto">
          <a:xfrm>
            <a:off x="2843213" y="4868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89153" name="Text Box 33"/>
          <p:cNvSpPr txBox="1">
            <a:spLocks noChangeArrowheads="1"/>
          </p:cNvSpPr>
          <p:nvPr/>
        </p:nvSpPr>
        <p:spPr bwMode="auto">
          <a:xfrm>
            <a:off x="3276600" y="41492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3779838" y="2564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3348038" y="35015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003800" y="357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7" name="Text Box 37"/>
          <p:cNvSpPr txBox="1">
            <a:spLocks noChangeArrowheads="1"/>
          </p:cNvSpPr>
          <p:nvPr/>
        </p:nvSpPr>
        <p:spPr bwMode="auto">
          <a:xfrm>
            <a:off x="5724525" y="30681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58" name="Text Box 38"/>
          <p:cNvSpPr txBox="1">
            <a:spLocks noChangeArrowheads="1"/>
          </p:cNvSpPr>
          <p:nvPr/>
        </p:nvSpPr>
        <p:spPr bwMode="auto">
          <a:xfrm>
            <a:off x="4427538" y="5445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59" name="Text Box 39"/>
          <p:cNvSpPr txBox="1">
            <a:spLocks noChangeArrowheads="1"/>
          </p:cNvSpPr>
          <p:nvPr/>
        </p:nvSpPr>
        <p:spPr bwMode="auto">
          <a:xfrm>
            <a:off x="5940425" y="458102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0" name="Text Box 40"/>
          <p:cNvSpPr txBox="1">
            <a:spLocks noChangeArrowheads="1"/>
          </p:cNvSpPr>
          <p:nvPr/>
        </p:nvSpPr>
        <p:spPr bwMode="auto">
          <a:xfrm>
            <a:off x="6877050" y="3141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89161" name="Text Box 41"/>
          <p:cNvSpPr txBox="1">
            <a:spLocks noChangeArrowheads="1"/>
          </p:cNvSpPr>
          <p:nvPr/>
        </p:nvSpPr>
        <p:spPr bwMode="auto">
          <a:xfrm>
            <a:off x="7019925" y="40047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89162" name="Text Box 42"/>
          <p:cNvSpPr txBox="1">
            <a:spLocks noChangeArrowheads="1"/>
          </p:cNvSpPr>
          <p:nvPr/>
        </p:nvSpPr>
        <p:spPr bwMode="auto">
          <a:xfrm>
            <a:off x="4140200" y="429369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07A9-AC60-1A43-B170-AAE3F824F23F}" type="slidenum">
              <a:rPr lang="de-DE"/>
              <a:pPr/>
              <a:t>91</a:t>
            </a:fld>
            <a:endParaRPr lang="de-DE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</a:t>
            </a:r>
            <a:r>
              <a:rPr lang="de-DE" dirty="0"/>
              <a:t> nutze aus, dass Knoten in DAGs topologisch sortiert werden können (alle Kanten </a:t>
            </a:r>
            <a:r>
              <a:rPr lang="de-DE" dirty="0" smtClean="0"/>
              <a:t>erfüllen </a:t>
            </a:r>
            <a:r>
              <a:rPr lang="de-DE" dirty="0">
                <a:solidFill>
                  <a:schemeClr val="hlink"/>
                </a:solidFill>
              </a:rPr>
              <a:t>a&lt;b</a:t>
            </a:r>
            <a:r>
              <a:rPr lang="de-DE" dirty="0"/>
              <a:t>) </a:t>
            </a:r>
          </a:p>
        </p:txBody>
      </p:sp>
      <p:sp>
        <p:nvSpPr>
          <p:cNvPr id="390148" name="Oval 4"/>
          <p:cNvSpPr>
            <a:spLocks noChangeArrowheads="1"/>
          </p:cNvSpPr>
          <p:nvPr/>
        </p:nvSpPr>
        <p:spPr bwMode="auto">
          <a:xfrm>
            <a:off x="969963" y="52223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0149" name="Oval 5"/>
          <p:cNvSpPr>
            <a:spLocks noChangeArrowheads="1"/>
          </p:cNvSpPr>
          <p:nvPr/>
        </p:nvSpPr>
        <p:spPr bwMode="auto">
          <a:xfrm>
            <a:off x="1187450" y="392692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0" name="Oval 6"/>
          <p:cNvSpPr>
            <a:spLocks noChangeArrowheads="1"/>
          </p:cNvSpPr>
          <p:nvPr/>
        </p:nvSpPr>
        <p:spPr bwMode="auto">
          <a:xfrm>
            <a:off x="2338388" y="46460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1" name="Oval 7"/>
          <p:cNvSpPr>
            <a:spLocks noChangeArrowheads="1"/>
          </p:cNvSpPr>
          <p:nvPr/>
        </p:nvSpPr>
        <p:spPr bwMode="auto">
          <a:xfrm>
            <a:off x="3490913" y="55826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2" name="Oval 8"/>
          <p:cNvSpPr>
            <a:spLocks noChangeArrowheads="1"/>
          </p:cNvSpPr>
          <p:nvPr/>
        </p:nvSpPr>
        <p:spPr bwMode="auto">
          <a:xfrm>
            <a:off x="3995738" y="42142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3" name="Oval 9"/>
          <p:cNvSpPr>
            <a:spLocks noChangeArrowheads="1"/>
          </p:cNvSpPr>
          <p:nvPr/>
        </p:nvSpPr>
        <p:spPr bwMode="auto">
          <a:xfrm>
            <a:off x="5075238" y="536679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4" name="Oval 10"/>
          <p:cNvSpPr>
            <a:spLocks noChangeArrowheads="1"/>
          </p:cNvSpPr>
          <p:nvPr/>
        </p:nvSpPr>
        <p:spPr bwMode="auto">
          <a:xfrm>
            <a:off x="2843213" y="33506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5" name="Oval 11"/>
          <p:cNvSpPr>
            <a:spLocks noChangeArrowheads="1"/>
          </p:cNvSpPr>
          <p:nvPr/>
        </p:nvSpPr>
        <p:spPr bwMode="auto">
          <a:xfrm>
            <a:off x="4643438" y="327764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6" name="Oval 12"/>
          <p:cNvSpPr>
            <a:spLocks noChangeArrowheads="1"/>
          </p:cNvSpPr>
          <p:nvPr/>
        </p:nvSpPr>
        <p:spPr bwMode="auto">
          <a:xfrm>
            <a:off x="6154738" y="414282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7" name="Oval 13"/>
          <p:cNvSpPr>
            <a:spLocks noChangeArrowheads="1"/>
          </p:cNvSpPr>
          <p:nvPr/>
        </p:nvSpPr>
        <p:spPr bwMode="auto">
          <a:xfrm>
            <a:off x="7523163" y="363800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1258888" y="4430166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1474788" y="5006429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0" name="Line 16"/>
          <p:cNvSpPr>
            <a:spLocks noChangeShapeType="1"/>
          </p:cNvSpPr>
          <p:nvPr/>
        </p:nvSpPr>
        <p:spPr bwMode="auto">
          <a:xfrm flipV="1">
            <a:off x="1619250" y="3638004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1" name="Line 17"/>
          <p:cNvSpPr>
            <a:spLocks noChangeShapeType="1"/>
          </p:cNvSpPr>
          <p:nvPr/>
        </p:nvSpPr>
        <p:spPr bwMode="auto">
          <a:xfrm>
            <a:off x="2770188" y="5077866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2" name="Line 18"/>
          <p:cNvSpPr>
            <a:spLocks noChangeShapeType="1"/>
          </p:cNvSpPr>
          <p:nvPr/>
        </p:nvSpPr>
        <p:spPr bwMode="auto">
          <a:xfrm>
            <a:off x="2843213" y="4861966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3" name="Line 19"/>
          <p:cNvSpPr>
            <a:spLocks noChangeShapeType="1"/>
          </p:cNvSpPr>
          <p:nvPr/>
        </p:nvSpPr>
        <p:spPr bwMode="auto">
          <a:xfrm flipV="1">
            <a:off x="3995738" y="5727154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3275013" y="3782466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 flipV="1">
            <a:off x="3346450" y="3493541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6" name="Line 22"/>
          <p:cNvSpPr>
            <a:spLocks noChangeShapeType="1"/>
          </p:cNvSpPr>
          <p:nvPr/>
        </p:nvSpPr>
        <p:spPr bwMode="auto">
          <a:xfrm flipV="1">
            <a:off x="4498975" y="4430166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7" name="Line 23"/>
          <p:cNvSpPr>
            <a:spLocks noChangeShapeType="1"/>
          </p:cNvSpPr>
          <p:nvPr/>
        </p:nvSpPr>
        <p:spPr bwMode="auto">
          <a:xfrm flipV="1">
            <a:off x="5507038" y="4646066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8" name="Line 24"/>
          <p:cNvSpPr>
            <a:spLocks noChangeShapeType="1"/>
          </p:cNvSpPr>
          <p:nvPr/>
        </p:nvSpPr>
        <p:spPr bwMode="auto">
          <a:xfrm>
            <a:off x="5146675" y="3638004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69" name="Line 25"/>
          <p:cNvSpPr>
            <a:spLocks noChangeShapeType="1"/>
          </p:cNvSpPr>
          <p:nvPr/>
        </p:nvSpPr>
        <p:spPr bwMode="auto">
          <a:xfrm flipH="1">
            <a:off x="3851275" y="4719091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6659563" y="3998366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1" name="Oval 27"/>
          <p:cNvSpPr>
            <a:spLocks noChangeArrowheads="1"/>
          </p:cNvSpPr>
          <p:nvPr/>
        </p:nvSpPr>
        <p:spPr bwMode="auto">
          <a:xfrm>
            <a:off x="7596188" y="507786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>
            <a:off x="6588125" y="4574629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73" name="Text Box 29"/>
          <p:cNvSpPr txBox="1">
            <a:spLocks noChangeArrowheads="1"/>
          </p:cNvSpPr>
          <p:nvPr/>
        </p:nvSpPr>
        <p:spPr bwMode="auto">
          <a:xfrm>
            <a:off x="900113" y="45730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4" name="Text Box 30"/>
          <p:cNvSpPr txBox="1">
            <a:spLocks noChangeArrowheads="1"/>
          </p:cNvSpPr>
          <p:nvPr/>
        </p:nvSpPr>
        <p:spPr bwMode="auto">
          <a:xfrm>
            <a:off x="1979613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5" name="Text Box 31"/>
          <p:cNvSpPr txBox="1">
            <a:spLocks noChangeArrowheads="1"/>
          </p:cNvSpPr>
          <p:nvPr/>
        </p:nvSpPr>
        <p:spPr bwMode="auto">
          <a:xfrm>
            <a:off x="2051050" y="33490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76" name="Text Box 32"/>
          <p:cNvSpPr txBox="1">
            <a:spLocks noChangeArrowheads="1"/>
          </p:cNvSpPr>
          <p:nvPr/>
        </p:nvSpPr>
        <p:spPr bwMode="auto">
          <a:xfrm>
            <a:off x="2843213" y="53652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0177" name="Text Box 33"/>
          <p:cNvSpPr txBox="1">
            <a:spLocks noChangeArrowheads="1"/>
          </p:cNvSpPr>
          <p:nvPr/>
        </p:nvSpPr>
        <p:spPr bwMode="auto">
          <a:xfrm>
            <a:off x="3276600" y="46460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0178" name="Text Box 34"/>
          <p:cNvSpPr txBox="1">
            <a:spLocks noChangeArrowheads="1"/>
          </p:cNvSpPr>
          <p:nvPr/>
        </p:nvSpPr>
        <p:spPr bwMode="auto">
          <a:xfrm>
            <a:off x="3779838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79" name="Text Box 35"/>
          <p:cNvSpPr txBox="1">
            <a:spLocks noChangeArrowheads="1"/>
          </p:cNvSpPr>
          <p:nvPr/>
        </p:nvSpPr>
        <p:spPr bwMode="auto">
          <a:xfrm>
            <a:off x="3348038" y="39983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0" name="Text Box 36"/>
          <p:cNvSpPr txBox="1">
            <a:spLocks noChangeArrowheads="1"/>
          </p:cNvSpPr>
          <p:nvPr/>
        </p:nvSpPr>
        <p:spPr bwMode="auto">
          <a:xfrm>
            <a:off x="5003800" y="40698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1" name="Text Box 37"/>
          <p:cNvSpPr txBox="1">
            <a:spLocks noChangeArrowheads="1"/>
          </p:cNvSpPr>
          <p:nvPr/>
        </p:nvSpPr>
        <p:spPr bwMode="auto">
          <a:xfrm>
            <a:off x="5724525" y="356497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2" name="Text Box 38"/>
          <p:cNvSpPr txBox="1">
            <a:spLocks noChangeArrowheads="1"/>
          </p:cNvSpPr>
          <p:nvPr/>
        </p:nvSpPr>
        <p:spPr bwMode="auto">
          <a:xfrm>
            <a:off x="4427538" y="57985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3" name="Text Box 39"/>
          <p:cNvSpPr txBox="1">
            <a:spLocks noChangeArrowheads="1"/>
          </p:cNvSpPr>
          <p:nvPr/>
        </p:nvSpPr>
        <p:spPr bwMode="auto">
          <a:xfrm>
            <a:off x="5940425" y="50778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4" name="Text Box 40"/>
          <p:cNvSpPr txBox="1">
            <a:spLocks noChangeArrowheads="1"/>
          </p:cNvSpPr>
          <p:nvPr/>
        </p:nvSpPr>
        <p:spPr bwMode="auto">
          <a:xfrm>
            <a:off x="6877050" y="36380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5" name="Text Box 41"/>
          <p:cNvSpPr txBox="1">
            <a:spLocks noChangeArrowheads="1"/>
          </p:cNvSpPr>
          <p:nvPr/>
        </p:nvSpPr>
        <p:spPr bwMode="auto">
          <a:xfrm>
            <a:off x="7019925" y="450160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0186" name="Text Box 42"/>
          <p:cNvSpPr txBox="1">
            <a:spLocks noChangeArrowheads="1"/>
          </p:cNvSpPr>
          <p:nvPr/>
        </p:nvSpPr>
        <p:spPr bwMode="auto">
          <a:xfrm>
            <a:off x="4140200" y="47905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0187" name="Oval 43"/>
          <p:cNvSpPr>
            <a:spLocks noChangeArrowheads="1"/>
          </p:cNvSpPr>
          <p:nvPr/>
        </p:nvSpPr>
        <p:spPr bwMode="auto">
          <a:xfrm>
            <a:off x="24844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90188" name="Oval 44"/>
          <p:cNvSpPr>
            <a:spLocks noChangeArrowheads="1"/>
          </p:cNvSpPr>
          <p:nvPr/>
        </p:nvSpPr>
        <p:spPr bwMode="auto">
          <a:xfrm>
            <a:off x="3348038" y="2341016"/>
            <a:ext cx="287337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90189" name="Line 45"/>
          <p:cNvSpPr>
            <a:spLocks noChangeShapeType="1"/>
          </p:cNvSpPr>
          <p:nvPr/>
        </p:nvSpPr>
        <p:spPr bwMode="auto">
          <a:xfrm>
            <a:off x="2771775" y="2485479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0190" name="Text Box 46"/>
          <p:cNvSpPr txBox="1">
            <a:spLocks noChangeArrowheads="1"/>
          </p:cNvSpPr>
          <p:nvPr/>
        </p:nvSpPr>
        <p:spPr bwMode="auto">
          <a:xfrm>
            <a:off x="611188" y="522232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0191" name="Text Box 47"/>
          <p:cNvSpPr txBox="1">
            <a:spLocks noChangeArrowheads="1"/>
          </p:cNvSpPr>
          <p:nvPr/>
        </p:nvSpPr>
        <p:spPr bwMode="auto">
          <a:xfrm>
            <a:off x="1042988" y="3566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0192" name="Text Box 48"/>
          <p:cNvSpPr txBox="1">
            <a:spLocks noChangeArrowheads="1"/>
          </p:cNvSpPr>
          <p:nvPr/>
        </p:nvSpPr>
        <p:spPr bwMode="auto">
          <a:xfrm>
            <a:off x="2411413" y="42142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0193" name="Text Box 49"/>
          <p:cNvSpPr txBox="1">
            <a:spLocks noChangeArrowheads="1"/>
          </p:cNvSpPr>
          <p:nvPr/>
        </p:nvSpPr>
        <p:spPr bwMode="auto">
          <a:xfrm>
            <a:off x="2627313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0194" name="Text Box 50"/>
          <p:cNvSpPr txBox="1">
            <a:spLocks noChangeArrowheads="1"/>
          </p:cNvSpPr>
          <p:nvPr/>
        </p:nvSpPr>
        <p:spPr bwMode="auto">
          <a:xfrm>
            <a:off x="5076825" y="30617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0195" name="Text Box 51"/>
          <p:cNvSpPr txBox="1">
            <a:spLocks noChangeArrowheads="1"/>
          </p:cNvSpPr>
          <p:nvPr/>
        </p:nvSpPr>
        <p:spPr bwMode="auto">
          <a:xfrm>
            <a:off x="4427538" y="392534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0196" name="Text Box 52"/>
          <p:cNvSpPr txBox="1">
            <a:spLocks noChangeArrowheads="1"/>
          </p:cNvSpPr>
          <p:nvPr/>
        </p:nvSpPr>
        <p:spPr bwMode="auto">
          <a:xfrm>
            <a:off x="3203575" y="57255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0197" name="Text Box 53"/>
          <p:cNvSpPr txBox="1">
            <a:spLocks noChangeArrowheads="1"/>
          </p:cNvSpPr>
          <p:nvPr/>
        </p:nvSpPr>
        <p:spPr bwMode="auto">
          <a:xfrm>
            <a:off x="5651500" y="558269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0198" name="Text Box 54"/>
          <p:cNvSpPr txBox="1">
            <a:spLocks noChangeArrowheads="1"/>
          </p:cNvSpPr>
          <p:nvPr/>
        </p:nvSpPr>
        <p:spPr bwMode="auto">
          <a:xfrm>
            <a:off x="6372225" y="378246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0199" name="Text Box 55"/>
          <p:cNvSpPr txBox="1">
            <a:spLocks noChangeArrowheads="1"/>
          </p:cNvSpPr>
          <p:nvPr/>
        </p:nvSpPr>
        <p:spPr bwMode="auto">
          <a:xfrm>
            <a:off x="7596188" y="327764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0200" name="Text Box 56"/>
          <p:cNvSpPr txBox="1">
            <a:spLocks noChangeArrowheads="1"/>
          </p:cNvSpPr>
          <p:nvPr/>
        </p:nvSpPr>
        <p:spPr bwMode="auto">
          <a:xfrm>
            <a:off x="7667625" y="4717504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67194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9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9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9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9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9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9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9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9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90" grpId="0"/>
      <p:bldP spid="390191" grpId="0"/>
      <p:bldP spid="390192" grpId="0"/>
      <p:bldP spid="390193" grpId="0"/>
      <p:bldP spid="390194" grpId="0"/>
      <p:bldP spid="390195" grpId="0"/>
      <p:bldP spid="390196" grpId="0"/>
      <p:bldP spid="390197" grpId="0"/>
      <p:bldP spid="390198" grpId="0"/>
      <p:bldP spid="390199" grpId="0"/>
      <p:bldP spid="39020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A68-CB76-1749-84C8-21DE9119B0E4}" type="slidenum">
              <a:rPr lang="de-DE"/>
              <a:pPr/>
              <a:t>92</a:t>
            </a:fld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Strategie: </a:t>
            </a:r>
            <a:r>
              <a:rPr lang="de-DE" dirty="0" smtClean="0">
                <a:solidFill>
                  <a:schemeClr val="accent2"/>
                </a:solidFill>
              </a:rPr>
              <a:t/>
            </a:r>
            <a:br>
              <a:rPr lang="de-DE" dirty="0" smtClean="0">
                <a:solidFill>
                  <a:schemeClr val="accent2"/>
                </a:solidFill>
              </a:rPr>
            </a:br>
            <a:r>
              <a:rPr lang="de-DE" dirty="0" smtClean="0"/>
              <a:t>Betrachte </a:t>
            </a:r>
            <a:r>
              <a:rPr lang="de-DE" dirty="0"/>
              <a:t>dann Knoten in der Reihenfolge </a:t>
            </a:r>
            <a:r>
              <a:rPr lang="de-DE" dirty="0" smtClean="0"/>
              <a:t>ihrer </a:t>
            </a:r>
            <a:r>
              <a:rPr lang="de-DE" dirty="0" err="1" smtClean="0"/>
              <a:t>topo</a:t>
            </a:r>
            <a:r>
              <a:rPr lang="de-DE" dirty="0" smtClean="0"/>
              <a:t>-logischen </a:t>
            </a:r>
            <a:r>
              <a:rPr lang="de-DE" dirty="0"/>
              <a:t>Sortierung und aktualisiere Distanzen zu </a:t>
            </a:r>
            <a:r>
              <a:rPr lang="de-DE" dirty="0">
                <a:solidFill>
                  <a:schemeClr val="hlink"/>
                </a:solidFill>
              </a:rPr>
              <a:t>s</a:t>
            </a:r>
          </a:p>
        </p:txBody>
      </p:sp>
      <p:sp>
        <p:nvSpPr>
          <p:cNvPr id="392238" name="Oval 46"/>
          <p:cNvSpPr>
            <a:spLocks noChangeArrowheads="1"/>
          </p:cNvSpPr>
          <p:nvPr/>
        </p:nvSpPr>
        <p:spPr bwMode="auto">
          <a:xfrm>
            <a:off x="969963" y="50135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s</a:t>
            </a:r>
          </a:p>
        </p:txBody>
      </p:sp>
      <p:sp>
        <p:nvSpPr>
          <p:cNvPr id="392239" name="Oval 47"/>
          <p:cNvSpPr>
            <a:spLocks noChangeArrowheads="1"/>
          </p:cNvSpPr>
          <p:nvPr/>
        </p:nvSpPr>
        <p:spPr bwMode="auto">
          <a:xfrm>
            <a:off x="1187450" y="3718124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2240" name="Oval 48"/>
          <p:cNvSpPr>
            <a:spLocks noChangeArrowheads="1"/>
          </p:cNvSpPr>
          <p:nvPr/>
        </p:nvSpPr>
        <p:spPr bwMode="auto">
          <a:xfrm>
            <a:off x="2338388" y="44372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1" name="Oval 49"/>
          <p:cNvSpPr>
            <a:spLocks noChangeArrowheads="1"/>
          </p:cNvSpPr>
          <p:nvPr/>
        </p:nvSpPr>
        <p:spPr bwMode="auto">
          <a:xfrm>
            <a:off x="3490913" y="53738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2" name="Oval 50"/>
          <p:cNvSpPr>
            <a:spLocks noChangeArrowheads="1"/>
          </p:cNvSpPr>
          <p:nvPr/>
        </p:nvSpPr>
        <p:spPr bwMode="auto">
          <a:xfrm>
            <a:off x="3995738" y="40054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2243" name="Oval 51"/>
          <p:cNvSpPr>
            <a:spLocks noChangeArrowheads="1"/>
          </p:cNvSpPr>
          <p:nvPr/>
        </p:nvSpPr>
        <p:spPr bwMode="auto">
          <a:xfrm>
            <a:off x="5075238" y="515798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4" name="Oval 52"/>
          <p:cNvSpPr>
            <a:spLocks noChangeArrowheads="1"/>
          </p:cNvSpPr>
          <p:nvPr/>
        </p:nvSpPr>
        <p:spPr bwMode="auto">
          <a:xfrm>
            <a:off x="2843213" y="31418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2245" name="Oval 53"/>
          <p:cNvSpPr>
            <a:spLocks noChangeArrowheads="1"/>
          </p:cNvSpPr>
          <p:nvPr/>
        </p:nvSpPr>
        <p:spPr bwMode="auto">
          <a:xfrm>
            <a:off x="4643438" y="3068836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2246" name="Oval 54"/>
          <p:cNvSpPr>
            <a:spLocks noChangeArrowheads="1"/>
          </p:cNvSpPr>
          <p:nvPr/>
        </p:nvSpPr>
        <p:spPr bwMode="auto">
          <a:xfrm>
            <a:off x="6154738" y="3934024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47" name="Oval 55"/>
          <p:cNvSpPr>
            <a:spLocks noChangeArrowheads="1"/>
          </p:cNvSpPr>
          <p:nvPr/>
        </p:nvSpPr>
        <p:spPr bwMode="auto">
          <a:xfrm>
            <a:off x="7523163" y="342919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2248" name="Line 56"/>
          <p:cNvSpPr>
            <a:spLocks noChangeShapeType="1"/>
          </p:cNvSpPr>
          <p:nvPr/>
        </p:nvSpPr>
        <p:spPr bwMode="auto">
          <a:xfrm flipV="1">
            <a:off x="1258888" y="4221361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49" name="Line 57"/>
          <p:cNvSpPr>
            <a:spLocks noChangeShapeType="1"/>
          </p:cNvSpPr>
          <p:nvPr/>
        </p:nvSpPr>
        <p:spPr bwMode="auto">
          <a:xfrm flipV="1">
            <a:off x="1474788" y="4797624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0" name="Line 58"/>
          <p:cNvSpPr>
            <a:spLocks noChangeShapeType="1"/>
          </p:cNvSpPr>
          <p:nvPr/>
        </p:nvSpPr>
        <p:spPr bwMode="auto">
          <a:xfrm flipV="1">
            <a:off x="1619250" y="3429199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1" name="Line 59"/>
          <p:cNvSpPr>
            <a:spLocks noChangeShapeType="1"/>
          </p:cNvSpPr>
          <p:nvPr/>
        </p:nvSpPr>
        <p:spPr bwMode="auto">
          <a:xfrm>
            <a:off x="2770188" y="4869061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2" name="Line 60"/>
          <p:cNvSpPr>
            <a:spLocks noChangeShapeType="1"/>
          </p:cNvSpPr>
          <p:nvPr/>
        </p:nvSpPr>
        <p:spPr bwMode="auto">
          <a:xfrm>
            <a:off x="2843213" y="4653161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3" name="Line 61"/>
          <p:cNvSpPr>
            <a:spLocks noChangeShapeType="1"/>
          </p:cNvSpPr>
          <p:nvPr/>
        </p:nvSpPr>
        <p:spPr bwMode="auto">
          <a:xfrm flipV="1">
            <a:off x="3995738" y="5518349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4" name="Line 62"/>
          <p:cNvSpPr>
            <a:spLocks noChangeShapeType="1"/>
          </p:cNvSpPr>
          <p:nvPr/>
        </p:nvSpPr>
        <p:spPr bwMode="auto">
          <a:xfrm>
            <a:off x="3275013" y="3573661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5" name="Line 63"/>
          <p:cNvSpPr>
            <a:spLocks noChangeShapeType="1"/>
          </p:cNvSpPr>
          <p:nvPr/>
        </p:nvSpPr>
        <p:spPr bwMode="auto">
          <a:xfrm flipV="1">
            <a:off x="3346450" y="3284736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6" name="Line 64"/>
          <p:cNvSpPr>
            <a:spLocks noChangeShapeType="1"/>
          </p:cNvSpPr>
          <p:nvPr/>
        </p:nvSpPr>
        <p:spPr bwMode="auto">
          <a:xfrm flipV="1">
            <a:off x="4498975" y="4221361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7" name="Line 65"/>
          <p:cNvSpPr>
            <a:spLocks noChangeShapeType="1"/>
          </p:cNvSpPr>
          <p:nvPr/>
        </p:nvSpPr>
        <p:spPr bwMode="auto">
          <a:xfrm flipV="1">
            <a:off x="5507038" y="4437261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8" name="Line 66"/>
          <p:cNvSpPr>
            <a:spLocks noChangeShapeType="1"/>
          </p:cNvSpPr>
          <p:nvPr/>
        </p:nvSpPr>
        <p:spPr bwMode="auto">
          <a:xfrm>
            <a:off x="5146675" y="3429199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59" name="Line 67"/>
          <p:cNvSpPr>
            <a:spLocks noChangeShapeType="1"/>
          </p:cNvSpPr>
          <p:nvPr/>
        </p:nvSpPr>
        <p:spPr bwMode="auto">
          <a:xfrm flipH="1">
            <a:off x="3851275" y="4510286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0" name="Line 68"/>
          <p:cNvSpPr>
            <a:spLocks noChangeShapeType="1"/>
          </p:cNvSpPr>
          <p:nvPr/>
        </p:nvSpPr>
        <p:spPr bwMode="auto">
          <a:xfrm flipV="1">
            <a:off x="6659563" y="3789561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1" name="Oval 69"/>
          <p:cNvSpPr>
            <a:spLocks noChangeArrowheads="1"/>
          </p:cNvSpPr>
          <p:nvPr/>
        </p:nvSpPr>
        <p:spPr bwMode="auto">
          <a:xfrm>
            <a:off x="7596188" y="4869061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2262" name="Line 70"/>
          <p:cNvSpPr>
            <a:spLocks noChangeShapeType="1"/>
          </p:cNvSpPr>
          <p:nvPr/>
        </p:nvSpPr>
        <p:spPr bwMode="auto">
          <a:xfrm>
            <a:off x="6588125" y="4365824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2263" name="Text Box 71"/>
          <p:cNvSpPr txBox="1">
            <a:spLocks noChangeArrowheads="1"/>
          </p:cNvSpPr>
          <p:nvPr/>
        </p:nvSpPr>
        <p:spPr bwMode="auto">
          <a:xfrm>
            <a:off x="900113" y="43642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4" name="Text Box 72"/>
          <p:cNvSpPr txBox="1">
            <a:spLocks noChangeArrowheads="1"/>
          </p:cNvSpPr>
          <p:nvPr/>
        </p:nvSpPr>
        <p:spPr bwMode="auto">
          <a:xfrm>
            <a:off x="1979613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2051050" y="31402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66" name="Text Box 74"/>
          <p:cNvSpPr txBox="1">
            <a:spLocks noChangeArrowheads="1"/>
          </p:cNvSpPr>
          <p:nvPr/>
        </p:nvSpPr>
        <p:spPr bwMode="auto">
          <a:xfrm>
            <a:off x="2843213" y="51563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67" name="Text Box 75"/>
          <p:cNvSpPr txBox="1">
            <a:spLocks noChangeArrowheads="1"/>
          </p:cNvSpPr>
          <p:nvPr/>
        </p:nvSpPr>
        <p:spPr bwMode="auto">
          <a:xfrm>
            <a:off x="3276600" y="44372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2268" name="Text Box 76"/>
          <p:cNvSpPr txBox="1">
            <a:spLocks noChangeArrowheads="1"/>
          </p:cNvSpPr>
          <p:nvPr/>
        </p:nvSpPr>
        <p:spPr bwMode="auto">
          <a:xfrm>
            <a:off x="3779838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69" name="Text Box 77"/>
          <p:cNvSpPr txBox="1">
            <a:spLocks noChangeArrowheads="1"/>
          </p:cNvSpPr>
          <p:nvPr/>
        </p:nvSpPr>
        <p:spPr bwMode="auto">
          <a:xfrm>
            <a:off x="3348038" y="37895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0" name="Text Box 78"/>
          <p:cNvSpPr txBox="1">
            <a:spLocks noChangeArrowheads="1"/>
          </p:cNvSpPr>
          <p:nvPr/>
        </p:nvSpPr>
        <p:spPr bwMode="auto">
          <a:xfrm>
            <a:off x="5003800" y="38609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1" name="Text Box 79"/>
          <p:cNvSpPr txBox="1">
            <a:spLocks noChangeArrowheads="1"/>
          </p:cNvSpPr>
          <p:nvPr/>
        </p:nvSpPr>
        <p:spPr bwMode="auto">
          <a:xfrm>
            <a:off x="5724525" y="335617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2" name="Text Box 80"/>
          <p:cNvSpPr txBox="1">
            <a:spLocks noChangeArrowheads="1"/>
          </p:cNvSpPr>
          <p:nvPr/>
        </p:nvSpPr>
        <p:spPr bwMode="auto">
          <a:xfrm>
            <a:off x="4427538" y="55897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3" name="Text Box 81"/>
          <p:cNvSpPr txBox="1">
            <a:spLocks noChangeArrowheads="1"/>
          </p:cNvSpPr>
          <p:nvPr/>
        </p:nvSpPr>
        <p:spPr bwMode="auto">
          <a:xfrm>
            <a:off x="5940425" y="48690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4" name="Text Box 82"/>
          <p:cNvSpPr txBox="1">
            <a:spLocks noChangeArrowheads="1"/>
          </p:cNvSpPr>
          <p:nvPr/>
        </p:nvSpPr>
        <p:spPr bwMode="auto">
          <a:xfrm>
            <a:off x="6877050" y="34291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5" name="Text Box 83"/>
          <p:cNvSpPr txBox="1">
            <a:spLocks noChangeArrowheads="1"/>
          </p:cNvSpPr>
          <p:nvPr/>
        </p:nvSpPr>
        <p:spPr bwMode="auto">
          <a:xfrm>
            <a:off x="7019925" y="429279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2276" name="Text Box 84"/>
          <p:cNvSpPr txBox="1">
            <a:spLocks noChangeArrowheads="1"/>
          </p:cNvSpPr>
          <p:nvPr/>
        </p:nvSpPr>
        <p:spPr bwMode="auto">
          <a:xfrm>
            <a:off x="4140200" y="45817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2277" name="Text Box 85"/>
          <p:cNvSpPr txBox="1">
            <a:spLocks noChangeArrowheads="1"/>
          </p:cNvSpPr>
          <p:nvPr/>
        </p:nvSpPr>
        <p:spPr bwMode="auto">
          <a:xfrm>
            <a:off x="611188" y="50135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2278" name="Text Box 86"/>
          <p:cNvSpPr txBox="1">
            <a:spLocks noChangeArrowheads="1"/>
          </p:cNvSpPr>
          <p:nvPr/>
        </p:nvSpPr>
        <p:spPr bwMode="auto">
          <a:xfrm>
            <a:off x="1042988" y="3357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2279" name="Text Box 87"/>
          <p:cNvSpPr txBox="1">
            <a:spLocks noChangeArrowheads="1"/>
          </p:cNvSpPr>
          <p:nvPr/>
        </p:nvSpPr>
        <p:spPr bwMode="auto">
          <a:xfrm>
            <a:off x="241141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2280" name="Text Box 88"/>
          <p:cNvSpPr txBox="1">
            <a:spLocks noChangeArrowheads="1"/>
          </p:cNvSpPr>
          <p:nvPr/>
        </p:nvSpPr>
        <p:spPr bwMode="auto">
          <a:xfrm>
            <a:off x="2627313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2281" name="Text Box 89"/>
          <p:cNvSpPr txBox="1">
            <a:spLocks noChangeArrowheads="1"/>
          </p:cNvSpPr>
          <p:nvPr/>
        </p:nvSpPr>
        <p:spPr bwMode="auto">
          <a:xfrm>
            <a:off x="5076825" y="28529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2282" name="Text Box 90"/>
          <p:cNvSpPr txBox="1">
            <a:spLocks noChangeArrowheads="1"/>
          </p:cNvSpPr>
          <p:nvPr/>
        </p:nvSpPr>
        <p:spPr bwMode="auto">
          <a:xfrm>
            <a:off x="4427538" y="371653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92283" name="Text Box 91"/>
          <p:cNvSpPr txBox="1">
            <a:spLocks noChangeArrowheads="1"/>
          </p:cNvSpPr>
          <p:nvPr/>
        </p:nvSpPr>
        <p:spPr bwMode="auto">
          <a:xfrm>
            <a:off x="3203575" y="55167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2284" name="Text Box 92"/>
          <p:cNvSpPr txBox="1">
            <a:spLocks noChangeArrowheads="1"/>
          </p:cNvSpPr>
          <p:nvPr/>
        </p:nvSpPr>
        <p:spPr bwMode="auto">
          <a:xfrm>
            <a:off x="5651500" y="53738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2285" name="Text Box 93"/>
          <p:cNvSpPr txBox="1">
            <a:spLocks noChangeArrowheads="1"/>
          </p:cNvSpPr>
          <p:nvPr/>
        </p:nvSpPr>
        <p:spPr bwMode="auto">
          <a:xfrm>
            <a:off x="6372225" y="35736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92286" name="Text Box 94"/>
          <p:cNvSpPr txBox="1">
            <a:spLocks noChangeArrowheads="1"/>
          </p:cNvSpPr>
          <p:nvPr/>
        </p:nvSpPr>
        <p:spPr bwMode="auto">
          <a:xfrm>
            <a:off x="7596188" y="3068836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2287" name="Text Box 95"/>
          <p:cNvSpPr txBox="1">
            <a:spLocks noChangeArrowheads="1"/>
          </p:cNvSpPr>
          <p:nvPr/>
        </p:nvSpPr>
        <p:spPr bwMode="auto">
          <a:xfrm>
            <a:off x="7667625" y="4508699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2288" name="Text Box 96"/>
          <p:cNvSpPr txBox="1">
            <a:spLocks noChangeArrowheads="1"/>
          </p:cNvSpPr>
          <p:nvPr/>
        </p:nvSpPr>
        <p:spPr bwMode="auto">
          <a:xfrm>
            <a:off x="6227763" y="400546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2289" name="Text Box 97"/>
          <p:cNvSpPr txBox="1">
            <a:spLocks noChangeArrowheads="1"/>
          </p:cNvSpPr>
          <p:nvPr/>
        </p:nvSpPr>
        <p:spPr bwMode="auto">
          <a:xfrm>
            <a:off x="3563938" y="544532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4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2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92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2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2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2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9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9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92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9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92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922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2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39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39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9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3922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88" grpId="0"/>
      <p:bldP spid="39228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1F551-8278-3946-B06B-A0AFCBEAAB36}" type="slidenum">
              <a:rPr lang="de-DE"/>
              <a:pPr/>
              <a:t>93</a:t>
            </a:fld>
            <a:endParaRPr lang="de-DE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Warum funktioniert das??</a:t>
            </a:r>
          </a:p>
        </p:txBody>
      </p:sp>
    </p:spTree>
    <p:extLst>
      <p:ext uri="{BB962C8B-B14F-4D97-AF65-F5344CB8AC3E}">
        <p14:creationId xmlns:p14="http://schemas.microsoft.com/office/powerpoint/2010/main" val="13893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0AAB9-9575-504B-87DC-7108856EF567}" type="slidenum">
              <a:rPr lang="de-DE"/>
              <a:pPr/>
              <a:t>94</a:t>
            </a:fld>
            <a:endParaRPr lang="de-DE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</a:t>
            </a:r>
            <a:r>
              <a:rPr lang="de-DE" dirty="0" smtClean="0"/>
              <a:t>für </a:t>
            </a:r>
            <a:r>
              <a:rPr lang="de-DE" dirty="0"/>
              <a:t>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/>
              <a:t>Besuch in topologischer Reihenfolge führt zu richtigen Distanzen (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 =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𝛴</a:t>
            </a:r>
            <a:r>
              <a:rPr lang="de-DE" baseline="-25000" dirty="0" err="1" smtClean="0">
                <a:solidFill>
                  <a:schemeClr val="hlink"/>
                </a:solidFill>
                <a:sym typeface="Symbol" charset="0"/>
              </a:rPr>
              <a:t>j≤i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>
                <a:solidFill>
                  <a:schemeClr val="hlink"/>
                </a:solidFill>
              </a:rPr>
              <a:t>c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).</a:t>
            </a:r>
          </a:p>
        </p:txBody>
      </p:sp>
      <p:sp>
        <p:nvSpPr>
          <p:cNvPr id="393222" name="Oval 6"/>
          <p:cNvSpPr>
            <a:spLocks noChangeArrowheads="1"/>
          </p:cNvSpPr>
          <p:nvPr/>
        </p:nvSpPr>
        <p:spPr bwMode="auto">
          <a:xfrm>
            <a:off x="1185863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6987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3224" name="Oval 8"/>
          <p:cNvSpPr>
            <a:spLocks noChangeArrowheads="1"/>
          </p:cNvSpPr>
          <p:nvPr/>
        </p:nvSpPr>
        <p:spPr bwMode="auto">
          <a:xfrm>
            <a:off x="4210050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3225" name="Oval 9"/>
          <p:cNvSpPr>
            <a:spLocks noChangeArrowheads="1"/>
          </p:cNvSpPr>
          <p:nvPr/>
        </p:nvSpPr>
        <p:spPr bwMode="auto">
          <a:xfrm>
            <a:off x="5722938" y="2709118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3226" name="Oval 10"/>
          <p:cNvSpPr>
            <a:spLocks noChangeArrowheads="1"/>
          </p:cNvSpPr>
          <p:nvPr/>
        </p:nvSpPr>
        <p:spPr bwMode="auto">
          <a:xfrm>
            <a:off x="7235825" y="2709118"/>
            <a:ext cx="503238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754063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7883525" y="270911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3229" name="Line 13"/>
          <p:cNvSpPr>
            <a:spLocks noChangeShapeType="1"/>
          </p:cNvSpPr>
          <p:nvPr/>
        </p:nvSpPr>
        <p:spPr bwMode="auto">
          <a:xfrm>
            <a:off x="16906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0" name="Line 14"/>
          <p:cNvSpPr>
            <a:spLocks noChangeShapeType="1"/>
          </p:cNvSpPr>
          <p:nvPr/>
        </p:nvSpPr>
        <p:spPr bwMode="auto">
          <a:xfrm>
            <a:off x="3201988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1" name="Line 15"/>
          <p:cNvSpPr>
            <a:spLocks noChangeShapeType="1"/>
          </p:cNvSpPr>
          <p:nvPr/>
        </p:nvSpPr>
        <p:spPr bwMode="auto">
          <a:xfrm>
            <a:off x="4714875" y="2925018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2" name="Line 16"/>
          <p:cNvSpPr>
            <a:spLocks noChangeShapeType="1"/>
          </p:cNvSpPr>
          <p:nvPr/>
        </p:nvSpPr>
        <p:spPr bwMode="auto">
          <a:xfrm>
            <a:off x="6227763" y="2925018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1331913" y="213285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284321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42846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5795963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7308850" y="213444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958975" y="301709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34925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5003800" y="2998043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6516688" y="2998043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1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3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3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93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3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F56-239A-D946-ADF7-89F23BDFCC58}" type="slidenum">
              <a:rPr lang="de-DE"/>
              <a:pPr/>
              <a:t>95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2026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Betrachte </a:t>
            </a:r>
            <a:r>
              <a:rPr lang="de-DE" dirty="0">
                <a:solidFill>
                  <a:srgbClr val="FF0000"/>
                </a:solidFill>
              </a:rPr>
              <a:t>kürzesten Weg</a:t>
            </a:r>
            <a:r>
              <a:rPr lang="de-DE" dirty="0"/>
              <a:t> von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nach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/>
              <a:t>Dieser hat topologische Sortierung </a:t>
            </a:r>
            <a:r>
              <a:rPr lang="de-DE" dirty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mit </a:t>
            </a:r>
            <a:r>
              <a:rPr lang="de-DE" dirty="0" err="1">
                <a:solidFill>
                  <a:schemeClr val="hlink"/>
                </a:solidFill>
              </a:rPr>
              <a:t>t</a:t>
            </a:r>
            <a:r>
              <a:rPr lang="de-DE" baseline="-25000" dirty="0" err="1">
                <a:solidFill>
                  <a:schemeClr val="hlink"/>
                </a:solidFill>
              </a:rPr>
              <a:t>i</a:t>
            </a:r>
            <a:r>
              <a:rPr lang="de-DE" dirty="0">
                <a:solidFill>
                  <a:schemeClr val="hlink"/>
                </a:solidFill>
              </a:rPr>
              <a:t>&lt;t</a:t>
            </a:r>
            <a:r>
              <a:rPr lang="de-DE" baseline="-25000" dirty="0">
                <a:solidFill>
                  <a:schemeClr val="hlink"/>
                </a:solidFill>
              </a:rPr>
              <a:t>i+1</a:t>
            </a:r>
            <a:r>
              <a:rPr lang="de-DE" dirty="0"/>
              <a:t> für alle </a:t>
            </a:r>
            <a:r>
              <a:rPr lang="de-DE" dirty="0">
                <a:solidFill>
                  <a:schemeClr val="hlink"/>
                </a:solidFill>
              </a:rPr>
              <a:t>i</a:t>
            </a:r>
            <a:r>
              <a:rPr lang="de-DE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Bemerkung:</a:t>
            </a:r>
            <a:r>
              <a:rPr lang="de-DE" dirty="0"/>
              <a:t> kein Knoten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i+1</a:t>
            </a:r>
            <a:r>
              <a:rPr lang="de-DE" dirty="0" smtClean="0"/>
              <a:t> auf </a:t>
            </a:r>
            <a:r>
              <a:rPr lang="de-DE" dirty="0"/>
              <a:t>dem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kann </a:t>
            </a:r>
            <a:r>
              <a:rPr lang="de-DE" dirty="0"/>
              <a:t>Distanz </a:t>
            </a:r>
            <a:r>
              <a:rPr lang="de-DE" dirty="0" smtClean="0">
                <a:solidFill>
                  <a:schemeClr val="hlink"/>
                </a:solidFill>
              </a:rPr>
              <a:t>&lt; </a:t>
            </a:r>
            <a:r>
              <a:rPr lang="de-DE" dirty="0">
                <a:solidFill>
                  <a:schemeClr val="hlink"/>
                </a:solidFill>
              </a:rPr>
              <a:t>d</a:t>
            </a:r>
            <a:r>
              <a:rPr lang="de-DE" baseline="-25000" dirty="0">
                <a:solidFill>
                  <a:schemeClr val="hlink"/>
                </a:solidFill>
              </a:rPr>
              <a:t>i</a:t>
            </a:r>
            <a:r>
              <a:rPr lang="de-DE" dirty="0"/>
              <a:t> zu </a:t>
            </a: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/>
              <a:t> haben,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 </a:t>
            </a:r>
            <a:r>
              <a:rPr lang="de-DE" dirty="0"/>
              <a:t>sonst kürzerer Weg zu </a:t>
            </a:r>
            <a:r>
              <a:rPr lang="de-DE" dirty="0">
                <a:solidFill>
                  <a:schemeClr val="hlink"/>
                </a:solidFill>
              </a:rPr>
              <a:t>v</a:t>
            </a:r>
            <a:r>
              <a:rPr lang="de-DE" dirty="0"/>
              <a:t> </a:t>
            </a:r>
            <a:r>
              <a:rPr lang="de-DE" dirty="0" smtClean="0"/>
              <a:t>bzw.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i+1</a:t>
            </a:r>
            <a:r>
              <a:rPr lang="de-DE" dirty="0"/>
              <a:t> möglich wäre.</a:t>
            </a:r>
          </a:p>
        </p:txBody>
      </p:sp>
      <p:sp>
        <p:nvSpPr>
          <p:cNvPr id="395268" name="Oval 4"/>
          <p:cNvSpPr>
            <a:spLocks noChangeArrowheads="1"/>
          </p:cNvSpPr>
          <p:nvPr/>
        </p:nvSpPr>
        <p:spPr bwMode="auto">
          <a:xfrm>
            <a:off x="1185863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0</a:t>
            </a:r>
          </a:p>
        </p:txBody>
      </p:sp>
      <p:sp>
        <p:nvSpPr>
          <p:cNvPr id="395269" name="Oval 5"/>
          <p:cNvSpPr>
            <a:spLocks noChangeArrowheads="1"/>
          </p:cNvSpPr>
          <p:nvPr/>
        </p:nvSpPr>
        <p:spPr bwMode="auto">
          <a:xfrm>
            <a:off x="26987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1</a:t>
            </a:r>
          </a:p>
        </p:txBody>
      </p:sp>
      <p:sp>
        <p:nvSpPr>
          <p:cNvPr id="395270" name="Oval 6"/>
          <p:cNvSpPr>
            <a:spLocks noChangeArrowheads="1"/>
          </p:cNvSpPr>
          <p:nvPr/>
        </p:nvSpPr>
        <p:spPr bwMode="auto">
          <a:xfrm>
            <a:off x="4210050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2</a:t>
            </a:r>
          </a:p>
        </p:txBody>
      </p:sp>
      <p:sp>
        <p:nvSpPr>
          <p:cNvPr id="395271" name="Oval 7"/>
          <p:cNvSpPr>
            <a:spLocks noChangeArrowheads="1"/>
          </p:cNvSpPr>
          <p:nvPr/>
        </p:nvSpPr>
        <p:spPr bwMode="auto">
          <a:xfrm>
            <a:off x="5722938" y="2709739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3</a:t>
            </a:r>
          </a:p>
        </p:txBody>
      </p:sp>
      <p:sp>
        <p:nvSpPr>
          <p:cNvPr id="395272" name="Oval 8"/>
          <p:cNvSpPr>
            <a:spLocks noChangeArrowheads="1"/>
          </p:cNvSpPr>
          <p:nvPr/>
        </p:nvSpPr>
        <p:spPr bwMode="auto">
          <a:xfrm>
            <a:off x="7235825" y="2709739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d</a:t>
            </a:r>
            <a:r>
              <a:rPr lang="de-DE" baseline="-25000"/>
              <a:t>4</a:t>
            </a:r>
          </a:p>
        </p:txBody>
      </p:sp>
      <p:sp>
        <p:nvSpPr>
          <p:cNvPr id="395273" name="Text Box 9"/>
          <p:cNvSpPr txBox="1">
            <a:spLocks noChangeArrowheads="1"/>
          </p:cNvSpPr>
          <p:nvPr/>
        </p:nvSpPr>
        <p:spPr bwMode="auto">
          <a:xfrm>
            <a:off x="754063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</a:t>
            </a:r>
          </a:p>
        </p:txBody>
      </p:sp>
      <p:sp>
        <p:nvSpPr>
          <p:cNvPr id="395274" name="Text Box 10"/>
          <p:cNvSpPr txBox="1">
            <a:spLocks noChangeArrowheads="1"/>
          </p:cNvSpPr>
          <p:nvPr/>
        </p:nvSpPr>
        <p:spPr bwMode="auto">
          <a:xfrm>
            <a:off x="7883525" y="2709739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v</a:t>
            </a:r>
          </a:p>
        </p:txBody>
      </p:sp>
      <p:sp>
        <p:nvSpPr>
          <p:cNvPr id="395275" name="Line 11"/>
          <p:cNvSpPr>
            <a:spLocks noChangeShapeType="1"/>
          </p:cNvSpPr>
          <p:nvPr/>
        </p:nvSpPr>
        <p:spPr bwMode="auto">
          <a:xfrm>
            <a:off x="16906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6" name="Line 12"/>
          <p:cNvSpPr>
            <a:spLocks noChangeShapeType="1"/>
          </p:cNvSpPr>
          <p:nvPr/>
        </p:nvSpPr>
        <p:spPr bwMode="auto">
          <a:xfrm>
            <a:off x="3201988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7" name="Line 13"/>
          <p:cNvSpPr>
            <a:spLocks noChangeShapeType="1"/>
          </p:cNvSpPr>
          <p:nvPr/>
        </p:nvSpPr>
        <p:spPr bwMode="auto">
          <a:xfrm>
            <a:off x="4714875" y="2925639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8" name="Line 14"/>
          <p:cNvSpPr>
            <a:spLocks noChangeShapeType="1"/>
          </p:cNvSpPr>
          <p:nvPr/>
        </p:nvSpPr>
        <p:spPr bwMode="auto">
          <a:xfrm>
            <a:off x="6227763" y="2925639"/>
            <a:ext cx="1008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5279" name="Text Box 15"/>
          <p:cNvSpPr txBox="1">
            <a:spLocks noChangeArrowheads="1"/>
          </p:cNvSpPr>
          <p:nvPr/>
        </p:nvSpPr>
        <p:spPr bwMode="auto">
          <a:xfrm>
            <a:off x="1331913" y="2133476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1</a:t>
            </a:r>
          </a:p>
        </p:txBody>
      </p:sp>
      <p:sp>
        <p:nvSpPr>
          <p:cNvPr id="395280" name="Text Box 16"/>
          <p:cNvSpPr txBox="1">
            <a:spLocks noChangeArrowheads="1"/>
          </p:cNvSpPr>
          <p:nvPr/>
        </p:nvSpPr>
        <p:spPr bwMode="auto">
          <a:xfrm>
            <a:off x="284321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2</a:t>
            </a:r>
          </a:p>
        </p:txBody>
      </p:sp>
      <p:sp>
        <p:nvSpPr>
          <p:cNvPr id="395281" name="Text Box 17"/>
          <p:cNvSpPr txBox="1">
            <a:spLocks noChangeArrowheads="1"/>
          </p:cNvSpPr>
          <p:nvPr/>
        </p:nvSpPr>
        <p:spPr bwMode="auto">
          <a:xfrm>
            <a:off x="42846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3</a:t>
            </a:r>
          </a:p>
        </p:txBody>
      </p:sp>
      <p:sp>
        <p:nvSpPr>
          <p:cNvPr id="395282" name="Text Box 18"/>
          <p:cNvSpPr txBox="1">
            <a:spLocks noChangeArrowheads="1"/>
          </p:cNvSpPr>
          <p:nvPr/>
        </p:nvSpPr>
        <p:spPr bwMode="auto">
          <a:xfrm>
            <a:off x="5795963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4</a:t>
            </a:r>
          </a:p>
        </p:txBody>
      </p:sp>
      <p:sp>
        <p:nvSpPr>
          <p:cNvPr id="395283" name="Text Box 19"/>
          <p:cNvSpPr txBox="1">
            <a:spLocks noChangeArrowheads="1"/>
          </p:cNvSpPr>
          <p:nvPr/>
        </p:nvSpPr>
        <p:spPr bwMode="auto">
          <a:xfrm>
            <a:off x="7308850" y="21350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t</a:t>
            </a:r>
            <a:r>
              <a:rPr lang="de-DE" sz="2400" baseline="-25000"/>
              <a:t>5</a:t>
            </a:r>
          </a:p>
        </p:txBody>
      </p: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1958975" y="301600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1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34925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2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5003800" y="2996952"/>
            <a:ext cx="449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3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6516688" y="2996952"/>
            <a:ext cx="449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c</a:t>
            </a:r>
            <a:r>
              <a:rPr lang="de-DE" sz="2400" baseline="-25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5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0DE3-F0FC-FA43-8BE9-49BC79BF1420}" type="slidenum">
              <a:rPr lang="de-DE"/>
              <a:pPr/>
              <a:t>96</a:t>
            </a:fld>
            <a:endParaRPr lang="de-DE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Graphen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Allgemeine Strategie: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Am Anfang, setze </a:t>
            </a:r>
            <a:r>
              <a:rPr lang="de-DE" sz="2800" dirty="0">
                <a:solidFill>
                  <a:schemeClr val="hlink"/>
                </a:solidFill>
              </a:rPr>
              <a:t>d(s):=0</a:t>
            </a:r>
            <a:r>
              <a:rPr lang="de-DE" sz="2800" dirty="0"/>
              <a:t> und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hlink"/>
                </a:solidFill>
              </a:rPr>
              <a:t>d(v</a:t>
            </a:r>
            <a:r>
              <a:rPr lang="de-DE" sz="2800" dirty="0">
                <a:solidFill>
                  <a:schemeClr val="hlink"/>
                </a:solidFill>
              </a:rPr>
              <a:t>):</a:t>
            </a:r>
            <a:r>
              <a:rPr lang="de-DE" sz="2800" dirty="0" smtClean="0">
                <a:solidFill>
                  <a:schemeClr val="hlink"/>
                </a:solidFill>
              </a:rPr>
              <a:t>=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de-DE" sz="2800" dirty="0" smtClean="0"/>
              <a:t> </a:t>
            </a:r>
            <a:r>
              <a:rPr lang="de-DE" sz="2800" dirty="0"/>
              <a:t>für alle </a:t>
            </a:r>
            <a:r>
              <a:rPr lang="de-DE" sz="2800" dirty="0" smtClean="0"/>
              <a:t>Knoten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v ∈ V \ {s}</a:t>
            </a:r>
            <a:endParaRPr lang="de-DE" sz="2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e-DE" sz="2800" dirty="0" smtClean="0"/>
              <a:t>Besuche </a:t>
            </a:r>
            <a:r>
              <a:rPr lang="de-DE" sz="2800" dirty="0"/>
              <a:t>Knoten in einer Reihenfolge, die </a:t>
            </a:r>
            <a:r>
              <a:rPr lang="de-DE" sz="2800" dirty="0">
                <a:solidFill>
                  <a:srgbClr val="FF0000"/>
                </a:solidFill>
              </a:rPr>
              <a:t>sicherstellt</a:t>
            </a:r>
            <a:r>
              <a:rPr lang="de-DE" sz="2800" dirty="0"/>
              <a:t>, dass </a:t>
            </a:r>
            <a:r>
              <a:rPr lang="de-DE" sz="2800" dirty="0">
                <a:solidFill>
                  <a:srgbClr val="FF0000"/>
                </a:solidFill>
              </a:rPr>
              <a:t>mindestens ein</a:t>
            </a:r>
            <a:r>
              <a:rPr lang="de-DE" sz="2800" dirty="0"/>
              <a:t> kürzester Weg von </a:t>
            </a:r>
            <a:r>
              <a:rPr lang="de-DE" sz="2800" dirty="0">
                <a:solidFill>
                  <a:schemeClr val="hlink"/>
                </a:solidFill>
              </a:rPr>
              <a:t>s</a:t>
            </a:r>
            <a:r>
              <a:rPr lang="de-DE" sz="2800" dirty="0"/>
              <a:t> zu jedem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in der Reihenfolge seiner Knoten besucht wird</a:t>
            </a:r>
          </a:p>
          <a:p>
            <a:pPr>
              <a:lnSpc>
                <a:spcPct val="90000"/>
              </a:lnSpc>
            </a:pPr>
            <a:r>
              <a:rPr lang="de-DE" sz="2800" dirty="0" smtClean="0"/>
              <a:t>Für </a:t>
            </a:r>
            <a:r>
              <a:rPr lang="de-DE" sz="2800" dirty="0"/>
              <a:t>jeden besuchten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, aktualisiere die Distanzen der 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 smtClean="0">
                <a:solidFill>
                  <a:schemeClr val="hlink"/>
                </a:solidFill>
              </a:rPr>
              <a:t>)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E, </a:t>
            </a:r>
            <a:r>
              <a:rPr lang="de-DE" sz="2800" dirty="0"/>
              <a:t>d.h. setze </a:t>
            </a:r>
            <a:r>
              <a:rPr lang="de-DE" sz="2800" dirty="0">
                <a:solidFill>
                  <a:schemeClr val="hlink"/>
                </a:solidFill>
              </a:rPr>
              <a:t>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 := min{d(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), d(v)+c(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)}</a:t>
            </a:r>
          </a:p>
        </p:txBody>
      </p:sp>
    </p:spTree>
    <p:extLst>
      <p:ext uri="{BB962C8B-B14F-4D97-AF65-F5344CB8AC3E}">
        <p14:creationId xmlns:p14="http://schemas.microsoft.com/office/powerpoint/2010/main" val="8547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5EDD-63DA-A049-8CFA-F2FB75B0CC12}" type="slidenum">
              <a:rPr lang="de-DE"/>
              <a:pPr/>
              <a:t>97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Zurück zur Strategie: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Topologische Sortierung der Knoten</a:t>
            </a:r>
          </a:p>
          <a:p>
            <a:pPr marL="609600" indent="-609600">
              <a:buFontTx/>
              <a:buAutoNum type="arabicPeriod"/>
            </a:pPr>
            <a:r>
              <a:rPr lang="de-DE"/>
              <a:t>Aktualisierung der Distanzen gemäß der topologischen Sortierung</a:t>
            </a:r>
          </a:p>
          <a:p>
            <a:pPr marL="609600" indent="-609600">
              <a:buFontTx/>
              <a:buAutoNum type="arabicPeriod"/>
            </a:pPr>
            <a:endParaRPr lang="de-DE"/>
          </a:p>
          <a:p>
            <a:pPr marL="609600" indent="-609600" algn="ctr">
              <a:buFontTx/>
              <a:buNone/>
            </a:pPr>
            <a:r>
              <a:rPr lang="de-DE">
                <a:solidFill>
                  <a:srgbClr val="FF0000"/>
                </a:solidFill>
              </a:rPr>
              <a:t>Wie führe ich eine topologische </a:t>
            </a:r>
            <a:br>
              <a:rPr lang="de-DE">
                <a:solidFill>
                  <a:srgbClr val="FF0000"/>
                </a:solidFill>
              </a:rPr>
            </a:br>
            <a:r>
              <a:rPr lang="de-DE">
                <a:solidFill>
                  <a:srgbClr val="FF0000"/>
                </a:solidFill>
              </a:rPr>
              <a:t>Sortierung durch?</a:t>
            </a:r>
          </a:p>
        </p:txBody>
      </p:sp>
    </p:spTree>
    <p:extLst>
      <p:ext uri="{BB962C8B-B14F-4D97-AF65-F5344CB8AC3E}">
        <p14:creationId xmlns:p14="http://schemas.microsoft.com/office/powerpoint/2010/main" val="34239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577B0-4F89-E440-9D86-21223C614D1E}" type="slidenum">
              <a:rPr lang="de-DE"/>
              <a:pPr/>
              <a:t>98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Topologische Sortierung: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Verwende eine FIFO Queue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2000" dirty="0"/>
          </a:p>
          <a:p>
            <a:pPr>
              <a:lnSpc>
                <a:spcPct val="90000"/>
              </a:lnSpc>
            </a:pPr>
            <a:r>
              <a:rPr lang="de-DE" sz="2800" dirty="0"/>
              <a:t>Anfangs enthält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alle Knoten, die </a:t>
            </a:r>
            <a:r>
              <a:rPr lang="de-DE" sz="2800" dirty="0">
                <a:solidFill>
                  <a:srgbClr val="FF0000"/>
                </a:solidFill>
              </a:rPr>
              <a:t>keine</a:t>
            </a:r>
            <a:r>
              <a:rPr lang="de-DE" sz="2800" dirty="0"/>
              <a:t> eingehende Kante haben (Quellen).</a:t>
            </a:r>
          </a:p>
          <a:p>
            <a:pPr>
              <a:lnSpc>
                <a:spcPct val="90000"/>
              </a:lnSpc>
            </a:pPr>
            <a:r>
              <a:rPr lang="de-DE" sz="2800" dirty="0"/>
              <a:t>Entnehme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aus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und markiere alle 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v,w</a:t>
            </a:r>
            <a:r>
              <a:rPr lang="de-DE" sz="2800" dirty="0">
                <a:solidFill>
                  <a:schemeClr val="hlink"/>
                </a:solidFill>
              </a:rPr>
              <a:t>) </a:t>
            </a:r>
            <a:r>
              <a:rPr lang="en-US" sz="2800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E</a:t>
            </a:r>
            <a:r>
              <a:rPr lang="de-DE" sz="2800" dirty="0"/>
              <a:t>. Falls alle Kanten nach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 </a:t>
            </a:r>
            <a:r>
              <a:rPr lang="de-DE" sz="2800" dirty="0"/>
              <a:t>markiert sind und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noch nicht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war, füge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in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ein. Wiederhole das, bis </a:t>
            </a:r>
            <a:r>
              <a:rPr lang="de-DE" sz="2800" dirty="0" err="1">
                <a:solidFill>
                  <a:schemeClr val="hlink"/>
                </a:solidFill>
              </a:rPr>
              <a:t>q</a:t>
            </a:r>
            <a:r>
              <a:rPr lang="de-DE" sz="2800" dirty="0"/>
              <a:t> leer ist.</a:t>
            </a:r>
          </a:p>
        </p:txBody>
      </p:sp>
      <p:sp>
        <p:nvSpPr>
          <p:cNvPr id="397316" name="Line 4"/>
          <p:cNvSpPr>
            <a:spLocks noChangeShapeType="1"/>
          </p:cNvSpPr>
          <p:nvPr/>
        </p:nvSpPr>
        <p:spPr bwMode="auto">
          <a:xfrm>
            <a:off x="2268538" y="2492152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7" name="Line 5"/>
          <p:cNvSpPr>
            <a:spLocks noChangeShapeType="1"/>
          </p:cNvSpPr>
          <p:nvPr/>
        </p:nvSpPr>
        <p:spPr bwMode="auto">
          <a:xfrm>
            <a:off x="2268538" y="3068415"/>
            <a:ext cx="403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484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19" name="Rectangle 7"/>
          <p:cNvSpPr>
            <a:spLocks noChangeArrowheads="1"/>
          </p:cNvSpPr>
          <p:nvPr/>
        </p:nvSpPr>
        <p:spPr bwMode="auto">
          <a:xfrm>
            <a:off x="29162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0" name="Rectangle 8"/>
          <p:cNvSpPr>
            <a:spLocks noChangeArrowheads="1"/>
          </p:cNvSpPr>
          <p:nvPr/>
        </p:nvSpPr>
        <p:spPr bwMode="auto">
          <a:xfrm>
            <a:off x="33480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1" name="Rectangle 9"/>
          <p:cNvSpPr>
            <a:spLocks noChangeArrowheads="1"/>
          </p:cNvSpPr>
          <p:nvPr/>
        </p:nvSpPr>
        <p:spPr bwMode="auto">
          <a:xfrm>
            <a:off x="37798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2" name="Rectangle 10"/>
          <p:cNvSpPr>
            <a:spLocks noChangeArrowheads="1"/>
          </p:cNvSpPr>
          <p:nvPr/>
        </p:nvSpPr>
        <p:spPr bwMode="auto">
          <a:xfrm>
            <a:off x="42116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3" name="Rectangle 11"/>
          <p:cNvSpPr>
            <a:spLocks noChangeArrowheads="1"/>
          </p:cNvSpPr>
          <p:nvPr/>
        </p:nvSpPr>
        <p:spPr bwMode="auto">
          <a:xfrm>
            <a:off x="4643438" y="2636615"/>
            <a:ext cx="28733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50768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5" name="Rectangle 13"/>
          <p:cNvSpPr>
            <a:spLocks noChangeArrowheads="1"/>
          </p:cNvSpPr>
          <p:nvPr/>
        </p:nvSpPr>
        <p:spPr bwMode="auto">
          <a:xfrm>
            <a:off x="55086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6" name="Rectangle 14"/>
          <p:cNvSpPr>
            <a:spLocks noChangeArrowheads="1"/>
          </p:cNvSpPr>
          <p:nvPr/>
        </p:nvSpPr>
        <p:spPr bwMode="auto">
          <a:xfrm>
            <a:off x="5940425" y="2636615"/>
            <a:ext cx="28733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 flipH="1">
            <a:off x="665956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 flipH="1">
            <a:off x="1547813" y="277949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50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7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0780-6FE7-8D4B-9FA4-33D898110A50}" type="slidenum">
              <a:rPr lang="de-DE"/>
              <a:pPr/>
              <a:t>99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Kürzeste Wege in DAGs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2800">
                <a:solidFill>
                  <a:schemeClr val="accent2"/>
                </a:solidFill>
              </a:rPr>
              <a:t>Beispiel:</a:t>
            </a:r>
          </a:p>
          <a:p>
            <a:r>
              <a:rPr lang="de-DE" sz="2800"/>
              <a:t>     : Knoten momentan in Queue </a:t>
            </a:r>
            <a:r>
              <a:rPr lang="de-DE" sz="2800">
                <a:solidFill>
                  <a:schemeClr val="hlink"/>
                </a:solidFill>
              </a:rPr>
              <a:t>q</a:t>
            </a:r>
          </a:p>
          <a:p>
            <a:r>
              <a:rPr lang="de-DE" sz="2800"/>
              <a:t>Nummerierung nach Einfügereihenfolge</a:t>
            </a:r>
          </a:p>
        </p:txBody>
      </p:sp>
      <p:sp>
        <p:nvSpPr>
          <p:cNvPr id="398340" name="Oval 4"/>
          <p:cNvSpPr>
            <a:spLocks noChangeArrowheads="1"/>
          </p:cNvSpPr>
          <p:nvPr/>
        </p:nvSpPr>
        <p:spPr bwMode="auto">
          <a:xfrm>
            <a:off x="969963" y="50855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Oval 5"/>
          <p:cNvSpPr>
            <a:spLocks noChangeArrowheads="1"/>
          </p:cNvSpPr>
          <p:nvPr/>
        </p:nvSpPr>
        <p:spPr bwMode="auto">
          <a:xfrm>
            <a:off x="1187450" y="3790132"/>
            <a:ext cx="503238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98342" name="Oval 6"/>
          <p:cNvSpPr>
            <a:spLocks noChangeArrowheads="1"/>
          </p:cNvSpPr>
          <p:nvPr/>
        </p:nvSpPr>
        <p:spPr bwMode="auto">
          <a:xfrm>
            <a:off x="2338388" y="45092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3" name="Oval 7"/>
          <p:cNvSpPr>
            <a:spLocks noChangeArrowheads="1"/>
          </p:cNvSpPr>
          <p:nvPr/>
        </p:nvSpPr>
        <p:spPr bwMode="auto">
          <a:xfrm>
            <a:off x="3490913" y="54458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7</a:t>
            </a:r>
          </a:p>
        </p:txBody>
      </p:sp>
      <p:sp>
        <p:nvSpPr>
          <p:cNvPr id="398344" name="Oval 8"/>
          <p:cNvSpPr>
            <a:spLocks noChangeArrowheads="1"/>
          </p:cNvSpPr>
          <p:nvPr/>
        </p:nvSpPr>
        <p:spPr bwMode="auto">
          <a:xfrm>
            <a:off x="3995738" y="40774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5" name="Oval 9"/>
          <p:cNvSpPr>
            <a:spLocks noChangeArrowheads="1"/>
          </p:cNvSpPr>
          <p:nvPr/>
        </p:nvSpPr>
        <p:spPr bwMode="auto">
          <a:xfrm>
            <a:off x="5075238" y="522999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</a:t>
            </a:r>
          </a:p>
        </p:txBody>
      </p:sp>
      <p:sp>
        <p:nvSpPr>
          <p:cNvPr id="398346" name="Oval 10"/>
          <p:cNvSpPr>
            <a:spLocks noChangeArrowheads="1"/>
          </p:cNvSpPr>
          <p:nvPr/>
        </p:nvSpPr>
        <p:spPr bwMode="auto">
          <a:xfrm>
            <a:off x="2843213" y="32138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4</a:t>
            </a:r>
          </a:p>
        </p:txBody>
      </p:sp>
      <p:sp>
        <p:nvSpPr>
          <p:cNvPr id="398347" name="Oval 11"/>
          <p:cNvSpPr>
            <a:spLocks noChangeArrowheads="1"/>
          </p:cNvSpPr>
          <p:nvPr/>
        </p:nvSpPr>
        <p:spPr bwMode="auto">
          <a:xfrm>
            <a:off x="4643438" y="3140844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6154738" y="4006032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7523163" y="3501207"/>
            <a:ext cx="503237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50" name="Line 14"/>
          <p:cNvSpPr>
            <a:spLocks noChangeShapeType="1"/>
          </p:cNvSpPr>
          <p:nvPr/>
        </p:nvSpPr>
        <p:spPr bwMode="auto">
          <a:xfrm flipV="1">
            <a:off x="1258888" y="4293369"/>
            <a:ext cx="1444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V="1">
            <a:off x="1474788" y="4869632"/>
            <a:ext cx="8636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 flipV="1">
            <a:off x="1619250" y="3501207"/>
            <a:ext cx="12239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>
            <a:off x="2770188" y="4941069"/>
            <a:ext cx="7921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2843213" y="4725169"/>
            <a:ext cx="2232025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V="1">
            <a:off x="3995738" y="5590357"/>
            <a:ext cx="1079500" cy="71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275013" y="3645669"/>
            <a:ext cx="7207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Line 21"/>
          <p:cNvSpPr>
            <a:spLocks noChangeShapeType="1"/>
          </p:cNvSpPr>
          <p:nvPr/>
        </p:nvSpPr>
        <p:spPr bwMode="auto">
          <a:xfrm flipV="1">
            <a:off x="3346450" y="3356744"/>
            <a:ext cx="1296988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8" name="Line 22"/>
          <p:cNvSpPr>
            <a:spLocks noChangeShapeType="1"/>
          </p:cNvSpPr>
          <p:nvPr/>
        </p:nvSpPr>
        <p:spPr bwMode="auto">
          <a:xfrm flipV="1">
            <a:off x="4498975" y="4293369"/>
            <a:ext cx="1584325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9" name="Line 23"/>
          <p:cNvSpPr>
            <a:spLocks noChangeShapeType="1"/>
          </p:cNvSpPr>
          <p:nvPr/>
        </p:nvSpPr>
        <p:spPr bwMode="auto">
          <a:xfrm flipV="1">
            <a:off x="5507038" y="4509269"/>
            <a:ext cx="7921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5146675" y="3501207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 flipH="1">
            <a:off x="3851275" y="4582294"/>
            <a:ext cx="287338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V="1">
            <a:off x="6659563" y="3861569"/>
            <a:ext cx="86360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Oval 27"/>
          <p:cNvSpPr>
            <a:spLocks noChangeArrowheads="1"/>
          </p:cNvSpPr>
          <p:nvPr/>
        </p:nvSpPr>
        <p:spPr bwMode="auto">
          <a:xfrm>
            <a:off x="7596188" y="4941069"/>
            <a:ext cx="503237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11</a:t>
            </a:r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>
            <a:off x="6588125" y="4437832"/>
            <a:ext cx="10080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Text Box 29"/>
          <p:cNvSpPr txBox="1">
            <a:spLocks noChangeArrowheads="1"/>
          </p:cNvSpPr>
          <p:nvPr/>
        </p:nvSpPr>
        <p:spPr bwMode="auto">
          <a:xfrm>
            <a:off x="900113" y="44362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1979613" y="50855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2051050" y="32122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2843213" y="52284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4</a:t>
            </a:r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3276600" y="45092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3</a:t>
            </a:r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779838" y="2924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3348038" y="38615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2" name="Text Box 36"/>
          <p:cNvSpPr txBox="1">
            <a:spLocks noChangeArrowheads="1"/>
          </p:cNvSpPr>
          <p:nvPr/>
        </p:nvSpPr>
        <p:spPr bwMode="auto">
          <a:xfrm>
            <a:off x="5003800" y="39330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3" name="Text Box 37"/>
          <p:cNvSpPr txBox="1">
            <a:spLocks noChangeArrowheads="1"/>
          </p:cNvSpPr>
          <p:nvPr/>
        </p:nvSpPr>
        <p:spPr bwMode="auto">
          <a:xfrm>
            <a:off x="5724525" y="342818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4427538" y="566179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5940425" y="494106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6877050" y="35012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77" name="Text Box 41"/>
          <p:cNvSpPr txBox="1">
            <a:spLocks noChangeArrowheads="1"/>
          </p:cNvSpPr>
          <p:nvPr/>
        </p:nvSpPr>
        <p:spPr bwMode="auto">
          <a:xfrm>
            <a:off x="7019925" y="436480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2</a:t>
            </a:r>
          </a:p>
        </p:txBody>
      </p:sp>
      <p:sp>
        <p:nvSpPr>
          <p:cNvPr id="398378" name="Text Box 42"/>
          <p:cNvSpPr txBox="1">
            <a:spLocks noChangeArrowheads="1"/>
          </p:cNvSpPr>
          <p:nvPr/>
        </p:nvSpPr>
        <p:spPr bwMode="auto">
          <a:xfrm>
            <a:off x="4140200" y="46537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</a:t>
            </a:r>
          </a:p>
        </p:txBody>
      </p:sp>
      <p:sp>
        <p:nvSpPr>
          <p:cNvPr id="398390" name="Oval 54"/>
          <p:cNvSpPr>
            <a:spLocks noChangeArrowheads="1"/>
          </p:cNvSpPr>
          <p:nvPr/>
        </p:nvSpPr>
        <p:spPr bwMode="auto">
          <a:xfrm>
            <a:off x="827584" y="1773064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8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8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8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983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8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98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83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983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98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98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98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983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98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3983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98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398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10059</Words>
  <Application>Microsoft Macintosh PowerPoint</Application>
  <PresentationFormat>On-screen Show (4:3)</PresentationFormat>
  <Paragraphs>3528</Paragraphs>
  <Slides>234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234</vt:i4>
      </vt:variant>
    </vt:vector>
  </HeadingPairs>
  <TitlesOfParts>
    <vt:vector size="246" baseType="lpstr">
      <vt:lpstr>Arial Unicode MS</vt:lpstr>
      <vt:lpstr>Calibri</vt:lpstr>
      <vt:lpstr>Cambria Math</vt:lpstr>
      <vt:lpstr>cmsy10</vt:lpstr>
      <vt:lpstr>Gill Sans MT</vt:lpstr>
      <vt:lpstr>Lucida Grande</vt:lpstr>
      <vt:lpstr>ＭＳ Ｐゴシック</vt:lpstr>
      <vt:lpstr>msam6</vt:lpstr>
      <vt:lpstr>Myriad Pro</vt:lpstr>
      <vt:lpstr>Symbol</vt:lpstr>
      <vt:lpstr>Arial</vt:lpstr>
      <vt:lpstr>7_Standarddesign</vt:lpstr>
      <vt:lpstr>Algorithmen und Datenstrukturen</vt:lpstr>
      <vt:lpstr>Danksagung</vt:lpstr>
      <vt:lpstr>Graphen</vt:lpstr>
      <vt:lpstr>Graphen</vt:lpstr>
      <vt:lpstr>Graphen</vt:lpstr>
      <vt:lpstr>Graphen</vt:lpstr>
      <vt:lpstr>Graphen</vt:lpstr>
      <vt:lpstr>Graphen</vt:lpstr>
      <vt:lpstr>Operationen auf Graphen</vt:lpstr>
      <vt:lpstr>Operationen auf Graphen</vt:lpstr>
      <vt:lpstr>Operationen auf Graphen</vt:lpstr>
      <vt:lpstr>Operationen auf Graphen</vt:lpstr>
      <vt:lpstr>Graphrepräsentationen</vt:lpstr>
      <vt:lpstr>Graphrepräsentationen</vt:lpstr>
      <vt:lpstr>Sequenz von Kanten</vt:lpstr>
      <vt:lpstr>Graphrepräsentationen</vt:lpstr>
      <vt:lpstr>Adjazenzfeld</vt:lpstr>
      <vt:lpstr>Graphrepräsentationen</vt:lpstr>
      <vt:lpstr>Adjazenzliste</vt:lpstr>
      <vt:lpstr>Graphrepräsentationen</vt:lpstr>
      <vt:lpstr>Adjazenzmatrix</vt:lpstr>
      <vt:lpstr>Graphrepräsentationen</vt:lpstr>
      <vt:lpstr>Adjazenzliste+Hashtabelle</vt:lpstr>
      <vt:lpstr>Graphrepräsentationen</vt:lpstr>
      <vt:lpstr>Graphrepräsentationen</vt:lpstr>
      <vt:lpstr>Graphdurchlauf</vt:lpstr>
      <vt:lpstr>Graphdurchlauf</vt:lpstr>
      <vt:lpstr>Breitensuche</vt:lpstr>
      <vt:lpstr>Tiefensuche</vt:lpstr>
      <vt:lpstr>Breitensuche</vt:lpstr>
      <vt:lpstr>Breitensuche</vt:lpstr>
      <vt:lpstr>Breitensuche</vt:lpstr>
      <vt:lpstr>Breitensuche</vt:lpstr>
      <vt:lpstr>Breitensuche</vt:lpstr>
      <vt:lpstr>Iteratoren</vt:lpstr>
      <vt:lpstr>Iteratoren</vt:lpstr>
      <vt:lpstr>Breitensuche</vt:lpstr>
      <vt:lpstr>BFS(b)</vt:lpstr>
      <vt:lpstr>BFS(a)</vt:lpstr>
      <vt:lpstr>Tiefensuche</vt:lpstr>
      <vt:lpstr>Tiefensuche - Schema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DFS-Nummerierung</vt:lpstr>
      <vt:lpstr>Starke ZHKs</vt:lpstr>
      <vt:lpstr>Starke ZHKs</vt:lpstr>
      <vt:lpstr>Starke ZHKs - Beispiel</vt:lpstr>
      <vt:lpstr>Starke ZHKs - Beispiel</vt:lpstr>
      <vt:lpstr>Starke ZHKs</vt:lpstr>
      <vt:lpstr>Starke ZHKs</vt:lpstr>
      <vt:lpstr>Starke ZHKs</vt:lpstr>
      <vt:lpstr>Starke ZHKs - Beispiel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Starke ZHKs</vt:lpstr>
      <vt:lpstr>Wiederholung Invarianten</vt:lpstr>
      <vt:lpstr>Starke ZHKs</vt:lpstr>
      <vt:lpstr>Wiederholung: Tiefensuche-Schema</vt:lpstr>
      <vt:lpstr>Starke ZHKs</vt:lpstr>
      <vt:lpstr>Starke ZHKs</vt:lpstr>
      <vt:lpstr>Starke ZHKs - Beispiel</vt:lpstr>
      <vt:lpstr>Starke ZHKs</vt:lpstr>
      <vt:lpstr>Kürzeste Wege</vt:lpstr>
      <vt:lpstr>Kürzeste Wege</vt:lpstr>
      <vt:lpstr>Starke ZHKs - Wiederholung</vt:lpstr>
      <vt:lpstr>Kürzeste Wege</vt:lpstr>
      <vt:lpstr>Kürzeste Wege</vt:lpstr>
      <vt:lpstr>Kürzeste Wege</vt:lpstr>
      <vt:lpstr>Kürzeste Wege</vt:lpstr>
      <vt:lpstr>Kürzeste Wege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Graphen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Kürzeste Wege in DAGs</vt:lpstr>
      <vt:lpstr>Dijkstras Algorithmus</vt:lpstr>
      <vt:lpstr>Dijkstras Algorithmus</vt:lpstr>
      <vt:lpstr>Dijkstras Algorithmus</vt:lpstr>
      <vt:lpstr>Dijkstras Algorithmus</vt:lpstr>
      <vt:lpstr>Dijkstras Algorithmus</vt:lpstr>
      <vt:lpstr>Kürzeste Wege</vt:lpstr>
      <vt:lpstr>Kürzeste Wege</vt:lpstr>
      <vt:lpstr>Kürzeste Wege: Heuristische Suche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A* - Beispiel </vt:lpstr>
      <vt:lpstr>Vereinbarung: Mehrfachwertzuweisung</vt:lpstr>
      <vt:lpstr>Vereinbarung: Getter und Setter</vt:lpstr>
      <vt:lpstr>Vereinbarung: Datentypen, Initwerte und Keys</vt:lpstr>
      <vt:lpstr>Funktion A*</vt:lpstr>
      <vt:lpstr>Hilfsfunktionen</vt:lpstr>
      <vt:lpstr>Hilfsfunktionen</vt:lpstr>
      <vt:lpstr>Analyse</vt:lpstr>
      <vt:lpstr>Analyse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Bellman-Ford Algorithmus</vt:lpstr>
      <vt:lpstr>All Pairs Shortest Paths</vt:lpstr>
      <vt:lpstr>All Pairs Shortest Paths</vt:lpstr>
      <vt:lpstr>Naive Erhöhung?</vt:lpstr>
      <vt:lpstr>Neuer Ansatz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Annahme: Ungerichteter Graph gegeben</vt:lpstr>
      <vt:lpstr>Annahme: Ungerichteter Graph gegeben</vt:lpstr>
      <vt:lpstr>Transitive Hülle / Erreichbarkeit für DAGs</vt:lpstr>
      <vt:lpstr>Naives Verfahren für Erreichbarkeit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Transitive Hülle</vt:lpstr>
      <vt:lpstr>Neues Anwendungsproblem</vt:lpstr>
      <vt:lpstr>Minimaler Spannbaum</vt:lpstr>
      <vt:lpstr>Anwendungen in der Praxis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Minimaler Spannbaum</vt:lpstr>
      <vt:lpstr>Erinnerung: Union-Find DS</vt:lpstr>
      <vt:lpstr>Minimaler Spannbaum</vt:lpstr>
      <vt:lpstr>MinSpanningTree-Algorithmus</vt:lpstr>
      <vt:lpstr>Kruskal-Algorithmus</vt:lpstr>
      <vt:lpstr>Minimaler Spannbaum</vt:lpstr>
      <vt:lpstr>Minimaler Spannbaum</vt:lpstr>
      <vt:lpstr>Jarnik-Prim Algorithmus</vt:lpstr>
      <vt:lpstr>Jarnik-Prim Algorithmus</vt:lpstr>
      <vt:lpstr>Danksagung</vt:lpstr>
      <vt:lpstr>Betrachtete Arten von Netzwerken</vt:lpstr>
      <vt:lpstr>Netzwerke</vt:lpstr>
      <vt:lpstr>Problem des maximalen Flusses in Netzwerken</vt:lpstr>
      <vt:lpstr>Problem des maximalen Flusses in Netzwerken</vt:lpstr>
      <vt:lpstr>Netzwerkfluss</vt:lpstr>
      <vt:lpstr>Netzwerkfluss</vt:lpstr>
      <vt:lpstr>Netzwerkfluss</vt:lpstr>
      <vt:lpstr>Beispiel für flusserhöhende Pfade</vt:lpstr>
      <vt:lpstr>Ford-Fulkerson-Algorithmus</vt:lpstr>
      <vt:lpstr>Tiefensuche – Schema: FF-DFS</vt:lpstr>
      <vt:lpstr>Ford-Fulkerson Algo – Beispieldurchlauf</vt:lpstr>
      <vt:lpstr>Ford-Fulkerson Algo – Beispieldurchlauf</vt:lpstr>
      <vt:lpstr>Ford-Fulkerson Algo – Beispieldurchlauf</vt:lpstr>
      <vt:lpstr>Ford-Fulkerson Algo – Beispieldurchlauf</vt:lpstr>
      <vt:lpstr>Analyse des Algorithmus von Ford/Fulkerson</vt:lpstr>
      <vt:lpstr>Max Flow/Min Cut-Theorem</vt:lpstr>
      <vt:lpstr>Ford-Fulkerson Algorithmus – Analyse</vt:lpstr>
      <vt:lpstr>Schlechte Abfolge von zunehmenden Pfaden</vt:lpstr>
      <vt:lpstr>Ford-Fulkerson Algorithmus – Analyse</vt:lpstr>
      <vt:lpstr>Edmonds-Karp Algorithmus</vt:lpstr>
      <vt:lpstr>Praktische Fragestellung</vt:lpstr>
      <vt:lpstr>Mehrere Quellen und mehreren Senken</vt:lpstr>
      <vt:lpstr>Anwendung: Maximale bipartite Matchings</vt:lpstr>
      <vt:lpstr>Bipartites Matching</vt:lpstr>
      <vt:lpstr>Lösung des maximalen Bipartiten Matchings</vt:lpstr>
      <vt:lpstr>Maximaler Fluss ⇔  Maximales bipartites Matching</vt:lpstr>
      <vt:lpstr>Weiteres Beispiel zur Lösung von kombinatorischen Problemen mit Hilfe des maximalen Flusses</vt:lpstr>
      <vt:lpstr>Übersicht über Max-Flow-Algorithmen          (n=|V|, e=|E|, U=max{c(e) für alle e∈E})</vt:lpstr>
      <vt:lpstr>Königsberger Brückenproblem</vt:lpstr>
      <vt:lpstr>Transformation des Problems</vt:lpstr>
      <vt:lpstr>Definition des Problems </vt:lpstr>
      <vt:lpstr>Entwurfsmuster Suchproblem?</vt:lpstr>
      <vt:lpstr>Beobachtung</vt:lpstr>
      <vt:lpstr>Neuformulierung des Problems</vt:lpstr>
      <vt:lpstr>Analyse auf Graphenebene</vt:lpstr>
      <vt:lpstr>Algorithmus Euler (1)</vt:lpstr>
      <vt:lpstr>Algorithmus Euler (2)</vt:lpstr>
      <vt:lpstr>Entwurfsmuster: Nachdenken</vt:lpstr>
      <vt:lpstr>Kleine Modifikation</vt:lpstr>
      <vt:lpstr>Zusammenfassung Fluss in Netzwerken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1955</cp:revision>
  <cp:lastPrinted>2018-06-28T13:27:07Z</cp:lastPrinted>
  <dcterms:created xsi:type="dcterms:W3CDTF">2010-04-27T12:26:40Z</dcterms:created>
  <dcterms:modified xsi:type="dcterms:W3CDTF">2018-06-28T13:27:14Z</dcterms:modified>
</cp:coreProperties>
</file>