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68"/>
  </p:notesMasterIdLst>
  <p:handoutMasterIdLst>
    <p:handoutMasterId r:id="rId69"/>
  </p:handoutMasterIdLst>
  <p:sldIdLst>
    <p:sldId id="359" r:id="rId2"/>
    <p:sldId id="311" r:id="rId3"/>
    <p:sldId id="274" r:id="rId4"/>
    <p:sldId id="317" r:id="rId5"/>
    <p:sldId id="276" r:id="rId6"/>
    <p:sldId id="277" r:id="rId7"/>
    <p:sldId id="312" r:id="rId8"/>
    <p:sldId id="279" r:id="rId9"/>
    <p:sldId id="280" r:id="rId10"/>
    <p:sldId id="319" r:id="rId11"/>
    <p:sldId id="318" r:id="rId12"/>
    <p:sldId id="283" r:id="rId13"/>
    <p:sldId id="284" r:id="rId14"/>
    <p:sldId id="285" r:id="rId15"/>
    <p:sldId id="286" r:id="rId16"/>
    <p:sldId id="313" r:id="rId17"/>
    <p:sldId id="314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315" r:id="rId29"/>
    <p:sldId id="316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21" r:id="rId40"/>
    <p:sldId id="320" r:id="rId41"/>
    <p:sldId id="322" r:id="rId42"/>
    <p:sldId id="323" r:id="rId43"/>
    <p:sldId id="324" r:id="rId44"/>
    <p:sldId id="327" r:id="rId45"/>
    <p:sldId id="331" r:id="rId46"/>
    <p:sldId id="332" r:id="rId47"/>
    <p:sldId id="333" r:id="rId48"/>
    <p:sldId id="334" r:id="rId49"/>
    <p:sldId id="335" r:id="rId50"/>
    <p:sldId id="336" r:id="rId51"/>
    <p:sldId id="337" r:id="rId52"/>
    <p:sldId id="348" r:id="rId53"/>
    <p:sldId id="349" r:id="rId54"/>
    <p:sldId id="350" r:id="rId55"/>
    <p:sldId id="351" r:id="rId56"/>
    <p:sldId id="352" r:id="rId57"/>
    <p:sldId id="338" r:id="rId58"/>
    <p:sldId id="340" r:id="rId59"/>
    <p:sldId id="341" r:id="rId60"/>
    <p:sldId id="342" r:id="rId61"/>
    <p:sldId id="353" r:id="rId62"/>
    <p:sldId id="354" r:id="rId63"/>
    <p:sldId id="355" r:id="rId64"/>
    <p:sldId id="356" r:id="rId65"/>
    <p:sldId id="357" r:id="rId66"/>
    <p:sldId id="344" r:id="rId6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1D34FF"/>
    <a:srgbClr val="99CC00"/>
    <a:srgbClr val="38F769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732" autoAdjust="0"/>
    <p:restoredTop sz="94666"/>
  </p:normalViewPr>
  <p:slideViewPr>
    <p:cSldViewPr>
      <p:cViewPr>
        <p:scale>
          <a:sx n="96" d="100"/>
          <a:sy n="96" d="100"/>
        </p:scale>
        <p:origin x="1016" y="8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notesMaster" Target="notesMasters/notesMaster1.xml"/><Relationship Id="rId69" Type="http://schemas.openxmlformats.org/officeDocument/2006/relationships/handoutMaster" Target="handoutMasters/handoutMaster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04.07.18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04.07.18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0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 smtClean="0">
                <a:cs typeface="+mj-cs"/>
              </a:rPr>
              <a:t>Algorithmen und Datenstrukturen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565052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 smtClean="0">
              <a:cs typeface="+mn-cs"/>
            </a:endParaRP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Tanya </a:t>
            </a:r>
            <a:r>
              <a:rPr lang="de-DE" sz="2400" smtClean="0">
                <a:cs typeface="+mn-cs"/>
              </a:rPr>
              <a:t>Braun </a:t>
            </a:r>
            <a:r>
              <a:rPr lang="de-DE" sz="2400" smtClean="0">
                <a:cs typeface="+mn-cs"/>
              </a:rPr>
              <a:t>(</a:t>
            </a:r>
            <a:r>
              <a:rPr lang="de-DE" sz="2400" dirty="0" smtClean="0">
                <a:cs typeface="+mn-cs"/>
              </a:rPr>
              <a:t>Übungen)</a:t>
            </a: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sowie viele Tutoren</a:t>
            </a:r>
          </a:p>
        </p:txBody>
      </p:sp>
    </p:spTree>
    <p:extLst>
      <p:ext uri="{BB962C8B-B14F-4D97-AF65-F5344CB8AC3E}">
        <p14:creationId xmlns:p14="http://schemas.microsoft.com/office/powerpoint/2010/main" val="37329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</a:t>
            </a:r>
            <a:endParaRPr lang="de-DE" dirty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827584" y="2030760"/>
            <a:ext cx="500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T: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846634" y="2945160"/>
            <a:ext cx="4810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P: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6630194" y="4011960"/>
            <a:ext cx="12398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j</a:t>
            </a:r>
            <a:r>
              <a:rPr lang="th-TH" altLang="de-DE" sz="2800" baseline="-25000" dirty="0"/>
              <a:t>new</a:t>
            </a:r>
            <a:r>
              <a:rPr lang="th-TH" altLang="de-DE" sz="2800" dirty="0"/>
              <a:t> = 2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650831" y="3007072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j = 5</a:t>
            </a:r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4555331" y="1465610"/>
            <a:ext cx="0" cy="647700"/>
          </a:xfrm>
          <a:prstGeom prst="line">
            <a:avLst/>
          </a:prstGeom>
          <a:noFill/>
          <a:ln w="12700">
            <a:solidFill>
              <a:schemeClr val="accent1">
                <a:lumMod val="50000"/>
              </a:schemeClr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4566444" y="1268760"/>
            <a:ext cx="268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/>
              <a:t>i</a:t>
            </a:r>
            <a:endParaRPr lang="th-TH" altLang="de-DE"/>
          </a:p>
        </p:txBody>
      </p:sp>
      <p:sp>
        <p:nvSpPr>
          <p:cNvPr id="18" name="Textfeld 17"/>
          <p:cNvSpPr txBox="1"/>
          <p:nvPr/>
        </p:nvSpPr>
        <p:spPr>
          <a:xfrm>
            <a:off x="1979712" y="4861669"/>
            <a:ext cx="2313903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C00000"/>
                </a:solidFill>
              </a:rPr>
              <a:t>Diese Vergleiche</a:t>
            </a:r>
          </a:p>
          <a:p>
            <a:r>
              <a:rPr lang="de-DE" sz="2000" b="1" dirty="0" smtClean="0">
                <a:solidFill>
                  <a:srgbClr val="C00000"/>
                </a:solidFill>
              </a:rPr>
              <a:t>brauchen wir nicht</a:t>
            </a:r>
          </a:p>
          <a:p>
            <a:r>
              <a:rPr lang="de-DE" sz="2000" b="1" dirty="0" smtClean="0">
                <a:solidFill>
                  <a:srgbClr val="C00000"/>
                </a:solidFill>
              </a:rPr>
              <a:t>durchzuführen</a:t>
            </a:r>
            <a:endParaRPr lang="de-DE" sz="2000" b="1" dirty="0">
              <a:solidFill>
                <a:srgbClr val="C0000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860032" y="4861669"/>
            <a:ext cx="1850315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accent2"/>
                </a:solidFill>
              </a:rPr>
              <a:t>Fortsetzen des</a:t>
            </a:r>
          </a:p>
          <a:p>
            <a:r>
              <a:rPr lang="de-DE" sz="2000" b="1" dirty="0" smtClean="0">
                <a:solidFill>
                  <a:schemeClr val="accent2"/>
                </a:solidFill>
              </a:rPr>
              <a:t>Vergleichens</a:t>
            </a:r>
          </a:p>
          <a:p>
            <a:r>
              <a:rPr lang="de-DE" sz="2000" b="1" dirty="0" smtClean="0">
                <a:solidFill>
                  <a:schemeClr val="accent2"/>
                </a:solidFill>
              </a:rPr>
              <a:t>ab hier</a:t>
            </a:r>
            <a:endParaRPr lang="de-DE" sz="2000" b="1" dirty="0">
              <a:solidFill>
                <a:schemeClr val="accent2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04266" y="2125365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623329" y="2139653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875741" y="2125365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993216" y="2139653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3245629" y="2125365"/>
            <a:ext cx="37623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3364691" y="2139653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3621866" y="2125365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3740929" y="2139653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3991754" y="2125365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4106054" y="2139653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4363229" y="2125365"/>
            <a:ext cx="369888" cy="369888"/>
          </a:xfrm>
          <a:prstGeom prst="rect">
            <a:avLst/>
          </a:prstGeom>
          <a:solidFill>
            <a:srgbClr val="E6E6E6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4475941" y="2139653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18"/>
          <p:cNvSpPr>
            <a:spLocks noChangeArrowheads="1"/>
          </p:cNvSpPr>
          <p:nvPr/>
        </p:nvSpPr>
        <p:spPr bwMode="auto">
          <a:xfrm>
            <a:off x="4733116" y="2125365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" name="Rectangle 19"/>
          <p:cNvSpPr>
            <a:spLocks noChangeArrowheads="1"/>
          </p:cNvSpPr>
          <p:nvPr/>
        </p:nvSpPr>
        <p:spPr bwMode="auto">
          <a:xfrm>
            <a:off x="4780865" y="2139653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31" name="Rectangle 20"/>
          <p:cNvSpPr>
            <a:spLocks noChangeArrowheads="1"/>
          </p:cNvSpPr>
          <p:nvPr/>
        </p:nvSpPr>
        <p:spPr bwMode="auto">
          <a:xfrm>
            <a:off x="5104591" y="2125365"/>
            <a:ext cx="369888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2" name="Rectangle 21"/>
          <p:cNvSpPr>
            <a:spLocks noChangeArrowheads="1"/>
          </p:cNvSpPr>
          <p:nvPr/>
        </p:nvSpPr>
        <p:spPr bwMode="auto">
          <a:xfrm>
            <a:off x="5150753" y="2139653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33" name="Rectangle 22"/>
          <p:cNvSpPr>
            <a:spLocks noChangeArrowheads="1"/>
          </p:cNvSpPr>
          <p:nvPr/>
        </p:nvSpPr>
        <p:spPr bwMode="auto">
          <a:xfrm>
            <a:off x="5474479" y="2125365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4" name="Rectangle 23"/>
          <p:cNvSpPr>
            <a:spLocks noChangeArrowheads="1"/>
          </p:cNvSpPr>
          <p:nvPr/>
        </p:nvSpPr>
        <p:spPr bwMode="auto">
          <a:xfrm>
            <a:off x="5526990" y="2139653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61" name="Rectangle 50"/>
          <p:cNvSpPr>
            <a:spLocks noChangeArrowheads="1"/>
          </p:cNvSpPr>
          <p:nvPr/>
        </p:nvSpPr>
        <p:spPr bwMode="auto">
          <a:xfrm>
            <a:off x="2504266" y="3088704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2" name="Rectangle 51"/>
          <p:cNvSpPr>
            <a:spLocks noChangeArrowheads="1"/>
          </p:cNvSpPr>
          <p:nvPr/>
        </p:nvSpPr>
        <p:spPr bwMode="auto">
          <a:xfrm>
            <a:off x="2623329" y="3102992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52"/>
          <p:cNvSpPr>
            <a:spLocks noChangeArrowheads="1"/>
          </p:cNvSpPr>
          <p:nvPr/>
        </p:nvSpPr>
        <p:spPr bwMode="auto">
          <a:xfrm>
            <a:off x="2875741" y="3088704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4" name="Rectangle 53"/>
          <p:cNvSpPr>
            <a:spLocks noChangeArrowheads="1"/>
          </p:cNvSpPr>
          <p:nvPr/>
        </p:nvSpPr>
        <p:spPr bwMode="auto">
          <a:xfrm>
            <a:off x="2993216" y="3102992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54"/>
          <p:cNvSpPr>
            <a:spLocks noChangeArrowheads="1"/>
          </p:cNvSpPr>
          <p:nvPr/>
        </p:nvSpPr>
        <p:spPr bwMode="auto">
          <a:xfrm>
            <a:off x="3245629" y="3088704"/>
            <a:ext cx="37623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6" name="Rectangle 55"/>
          <p:cNvSpPr>
            <a:spLocks noChangeArrowheads="1"/>
          </p:cNvSpPr>
          <p:nvPr/>
        </p:nvSpPr>
        <p:spPr bwMode="auto">
          <a:xfrm>
            <a:off x="3364691" y="3102992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56"/>
          <p:cNvSpPr>
            <a:spLocks noChangeArrowheads="1"/>
          </p:cNvSpPr>
          <p:nvPr/>
        </p:nvSpPr>
        <p:spPr bwMode="auto">
          <a:xfrm>
            <a:off x="3621866" y="3088704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8" name="Rectangle 57"/>
          <p:cNvSpPr>
            <a:spLocks noChangeArrowheads="1"/>
          </p:cNvSpPr>
          <p:nvPr/>
        </p:nvSpPr>
        <p:spPr bwMode="auto">
          <a:xfrm>
            <a:off x="3740929" y="3102992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tangle 58"/>
          <p:cNvSpPr>
            <a:spLocks noChangeArrowheads="1"/>
          </p:cNvSpPr>
          <p:nvPr/>
        </p:nvSpPr>
        <p:spPr bwMode="auto">
          <a:xfrm>
            <a:off x="3991754" y="3088704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0" name="Rectangle 59"/>
          <p:cNvSpPr>
            <a:spLocks noChangeArrowheads="1"/>
          </p:cNvSpPr>
          <p:nvPr/>
        </p:nvSpPr>
        <p:spPr bwMode="auto">
          <a:xfrm>
            <a:off x="4106054" y="3102992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60"/>
          <p:cNvSpPr>
            <a:spLocks noChangeArrowheads="1"/>
          </p:cNvSpPr>
          <p:nvPr/>
        </p:nvSpPr>
        <p:spPr bwMode="auto">
          <a:xfrm>
            <a:off x="4363229" y="3088704"/>
            <a:ext cx="369888" cy="369888"/>
          </a:xfrm>
          <a:prstGeom prst="rect">
            <a:avLst/>
          </a:prstGeom>
          <a:solidFill>
            <a:srgbClr val="CFD1FD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2" name="Rectangle 61"/>
          <p:cNvSpPr>
            <a:spLocks noChangeArrowheads="1"/>
          </p:cNvSpPr>
          <p:nvPr/>
        </p:nvSpPr>
        <p:spPr bwMode="auto">
          <a:xfrm>
            <a:off x="4475941" y="3102992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solidFill>
                  <a:srgbClr val="40458C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Rectangle 83"/>
          <p:cNvSpPr>
            <a:spLocks noChangeArrowheads="1"/>
          </p:cNvSpPr>
          <p:nvPr/>
        </p:nvSpPr>
        <p:spPr bwMode="auto">
          <a:xfrm>
            <a:off x="3635896" y="4096816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5" name="Rectangle 84"/>
          <p:cNvSpPr>
            <a:spLocks noChangeArrowheads="1"/>
          </p:cNvSpPr>
          <p:nvPr/>
        </p:nvSpPr>
        <p:spPr bwMode="auto">
          <a:xfrm>
            <a:off x="3750196" y="4111104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Rectangle 85"/>
          <p:cNvSpPr>
            <a:spLocks noChangeArrowheads="1"/>
          </p:cNvSpPr>
          <p:nvPr/>
        </p:nvSpPr>
        <p:spPr bwMode="auto">
          <a:xfrm>
            <a:off x="4007371" y="4096816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7" name="Rectangle 86"/>
          <p:cNvSpPr>
            <a:spLocks noChangeArrowheads="1"/>
          </p:cNvSpPr>
          <p:nvPr/>
        </p:nvSpPr>
        <p:spPr bwMode="auto">
          <a:xfrm>
            <a:off x="4120084" y="4111104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Rectangle 87"/>
          <p:cNvSpPr>
            <a:spLocks noChangeArrowheads="1"/>
          </p:cNvSpPr>
          <p:nvPr/>
        </p:nvSpPr>
        <p:spPr bwMode="auto">
          <a:xfrm>
            <a:off x="4377259" y="4096816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accent2"/>
              </a:solidFill>
            </a:endParaRPr>
          </a:p>
        </p:txBody>
      </p:sp>
      <p:sp>
        <p:nvSpPr>
          <p:cNvPr id="99" name="Rectangle 88"/>
          <p:cNvSpPr>
            <a:spLocks noChangeArrowheads="1"/>
          </p:cNvSpPr>
          <p:nvPr/>
        </p:nvSpPr>
        <p:spPr bwMode="auto">
          <a:xfrm>
            <a:off x="4491559" y="4111104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cs typeface="Arial" pitchFamily="34" charset="0"/>
            </a:endParaRPr>
          </a:p>
        </p:txBody>
      </p:sp>
      <p:sp>
        <p:nvSpPr>
          <p:cNvPr id="100" name="Rectangle 89"/>
          <p:cNvSpPr>
            <a:spLocks noChangeArrowheads="1"/>
          </p:cNvSpPr>
          <p:nvPr/>
        </p:nvSpPr>
        <p:spPr bwMode="auto">
          <a:xfrm>
            <a:off x="4748734" y="4096816"/>
            <a:ext cx="369888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accent2"/>
              </a:solidFill>
            </a:endParaRPr>
          </a:p>
        </p:txBody>
      </p:sp>
      <p:sp>
        <p:nvSpPr>
          <p:cNvPr id="101" name="Rectangle 90"/>
          <p:cNvSpPr>
            <a:spLocks noChangeArrowheads="1"/>
          </p:cNvSpPr>
          <p:nvPr/>
        </p:nvSpPr>
        <p:spPr bwMode="auto">
          <a:xfrm>
            <a:off x="4872559" y="4111104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cs typeface="Arial" pitchFamily="34" charset="0"/>
            </a:endParaRPr>
          </a:p>
        </p:txBody>
      </p:sp>
      <p:sp>
        <p:nvSpPr>
          <p:cNvPr id="102" name="Rectangle 91"/>
          <p:cNvSpPr>
            <a:spLocks noChangeArrowheads="1"/>
          </p:cNvSpPr>
          <p:nvPr/>
        </p:nvSpPr>
        <p:spPr bwMode="auto">
          <a:xfrm>
            <a:off x="5118621" y="4096816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accent2"/>
              </a:solidFill>
            </a:endParaRPr>
          </a:p>
        </p:txBody>
      </p:sp>
      <p:sp>
        <p:nvSpPr>
          <p:cNvPr id="103" name="Rectangle 92"/>
          <p:cNvSpPr>
            <a:spLocks noChangeArrowheads="1"/>
          </p:cNvSpPr>
          <p:nvPr/>
        </p:nvSpPr>
        <p:spPr bwMode="auto">
          <a:xfrm>
            <a:off x="5232921" y="4111104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solidFill>
                  <a:srgbClr val="40458C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Rectangle 93"/>
          <p:cNvSpPr>
            <a:spLocks noChangeArrowheads="1"/>
          </p:cNvSpPr>
          <p:nvPr/>
        </p:nvSpPr>
        <p:spPr bwMode="auto">
          <a:xfrm>
            <a:off x="5490096" y="4096816"/>
            <a:ext cx="369888" cy="369888"/>
          </a:xfrm>
          <a:prstGeom prst="rect">
            <a:avLst/>
          </a:prstGeom>
          <a:solidFill>
            <a:srgbClr val="FFFFFF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5" name="Rectangle 94"/>
          <p:cNvSpPr>
            <a:spLocks noChangeArrowheads="1"/>
          </p:cNvSpPr>
          <p:nvPr/>
        </p:nvSpPr>
        <p:spPr bwMode="auto">
          <a:xfrm>
            <a:off x="5604396" y="4111104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solidFill>
                  <a:srgbClr val="40458C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Rectangle 18"/>
          <p:cNvSpPr>
            <a:spLocks noChangeArrowheads="1"/>
          </p:cNvSpPr>
          <p:nvPr/>
        </p:nvSpPr>
        <p:spPr bwMode="auto">
          <a:xfrm>
            <a:off x="1396489" y="2125365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6" name="Rectangle 19"/>
          <p:cNvSpPr>
            <a:spLocks noChangeArrowheads="1"/>
          </p:cNvSpPr>
          <p:nvPr/>
        </p:nvSpPr>
        <p:spPr bwMode="auto">
          <a:xfrm>
            <a:off x="1444238" y="2139653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37" name="Rectangle 20"/>
          <p:cNvSpPr>
            <a:spLocks noChangeArrowheads="1"/>
          </p:cNvSpPr>
          <p:nvPr/>
        </p:nvSpPr>
        <p:spPr bwMode="auto">
          <a:xfrm>
            <a:off x="1767964" y="2125365"/>
            <a:ext cx="369888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8" name="Rectangle 21"/>
          <p:cNvSpPr>
            <a:spLocks noChangeArrowheads="1"/>
          </p:cNvSpPr>
          <p:nvPr/>
        </p:nvSpPr>
        <p:spPr bwMode="auto">
          <a:xfrm>
            <a:off x="1814126" y="2139653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39" name="Rectangle 22"/>
          <p:cNvSpPr>
            <a:spLocks noChangeArrowheads="1"/>
          </p:cNvSpPr>
          <p:nvPr/>
        </p:nvSpPr>
        <p:spPr bwMode="auto">
          <a:xfrm>
            <a:off x="2137852" y="2125365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0" name="Rectangle 23"/>
          <p:cNvSpPr>
            <a:spLocks noChangeArrowheads="1"/>
          </p:cNvSpPr>
          <p:nvPr/>
        </p:nvSpPr>
        <p:spPr bwMode="auto">
          <a:xfrm>
            <a:off x="2190363" y="2139653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cxnSp>
        <p:nvCxnSpPr>
          <p:cNvPr id="142" name="Gerade Verbindung 141"/>
          <p:cNvCxnSpPr/>
          <p:nvPr/>
        </p:nvCxnSpPr>
        <p:spPr>
          <a:xfrm>
            <a:off x="4362190" y="1953612"/>
            <a:ext cx="16396" cy="4001517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Gerade Verbindung 142"/>
          <p:cNvCxnSpPr/>
          <p:nvPr/>
        </p:nvCxnSpPr>
        <p:spPr>
          <a:xfrm>
            <a:off x="3638550" y="4556303"/>
            <a:ext cx="715442" cy="0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Gerade Verbindung 144"/>
          <p:cNvCxnSpPr/>
          <p:nvPr/>
        </p:nvCxnSpPr>
        <p:spPr>
          <a:xfrm flipV="1">
            <a:off x="3996271" y="4645645"/>
            <a:ext cx="123813" cy="504056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Gerade Verbindung 147"/>
          <p:cNvCxnSpPr/>
          <p:nvPr/>
        </p:nvCxnSpPr>
        <p:spPr>
          <a:xfrm flipH="1" flipV="1">
            <a:off x="4572521" y="4556303"/>
            <a:ext cx="300039" cy="665406"/>
          </a:xfrm>
          <a:prstGeom prst="line">
            <a:avLst/>
          </a:prstGeom>
          <a:ln w="38100">
            <a:solidFill>
              <a:schemeClr val="accent2"/>
            </a:solidFill>
            <a:prstDash val="solid"/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feld 150"/>
          <p:cNvSpPr txBox="1"/>
          <p:nvPr/>
        </p:nvSpPr>
        <p:spPr>
          <a:xfrm>
            <a:off x="4436452" y="3412217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C00000"/>
                </a:solidFill>
              </a:rPr>
              <a:t>j</a:t>
            </a:r>
            <a:endParaRPr lang="de-DE" b="1" dirty="0">
              <a:solidFill>
                <a:srgbClr val="C00000"/>
              </a:solidFill>
            </a:endParaRPr>
          </a:p>
        </p:txBody>
      </p:sp>
      <p:cxnSp>
        <p:nvCxnSpPr>
          <p:cNvPr id="5" name="Gerade Verbindung 4"/>
          <p:cNvCxnSpPr/>
          <p:nvPr/>
        </p:nvCxnSpPr>
        <p:spPr>
          <a:xfrm flipV="1">
            <a:off x="2517588" y="2485405"/>
            <a:ext cx="1118308" cy="59370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72"/>
          <p:cNvCxnSpPr/>
          <p:nvPr/>
        </p:nvCxnSpPr>
        <p:spPr>
          <a:xfrm flipV="1">
            <a:off x="3242235" y="2485405"/>
            <a:ext cx="1113741" cy="59370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502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</a:t>
            </a:fld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642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Knuth-Morris-Pratt-Algorithmus (KMP)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Vergleich des Musters im Text von links nach rechts</a:t>
            </a:r>
          </a:p>
          <a:p>
            <a:pPr lvl="1"/>
            <a:r>
              <a:rPr lang="de-DE" dirty="0" smtClean="0"/>
              <a:t>Wie der </a:t>
            </a:r>
            <a:r>
              <a:rPr lang="de-DE" dirty="0" err="1" smtClean="0"/>
              <a:t>Brute</a:t>
            </a:r>
            <a:r>
              <a:rPr lang="de-DE" dirty="0" smtClean="0"/>
              <a:t>-Force-Ansatz</a:t>
            </a:r>
          </a:p>
          <a:p>
            <a:r>
              <a:rPr lang="de-DE" dirty="0" smtClean="0"/>
              <a:t>Bessere Verschiebung des Musters zum Text als bei </a:t>
            </a:r>
            <a:r>
              <a:rPr lang="de-DE" dirty="0" err="1" smtClean="0"/>
              <a:t>Brute</a:t>
            </a:r>
            <a:r>
              <a:rPr lang="de-DE" dirty="0" smtClean="0"/>
              <a:t>-Force</a:t>
            </a:r>
          </a:p>
          <a:p>
            <a:pPr lvl="1"/>
            <a:r>
              <a:rPr lang="de-DE" b="1" dirty="0" smtClean="0"/>
              <a:t>Frage:</a:t>
            </a:r>
            <a:r>
              <a:rPr lang="de-DE" dirty="0" smtClean="0"/>
              <a:t> Falls das Muster an der Stelle j falsifiziert wird, was ist die größtmögliche Verschiebung, um unnötige Vergleiche zu sparen?</a:t>
            </a:r>
          </a:p>
          <a:p>
            <a:pPr lvl="1"/>
            <a:r>
              <a:rPr lang="de-DE" b="1" dirty="0" smtClean="0"/>
              <a:t>Antwort:</a:t>
            </a:r>
            <a:r>
              <a:rPr lang="de-DE" dirty="0" smtClean="0"/>
              <a:t> um den längsten Präfix von P[0..j-1], </a:t>
            </a:r>
            <a:br>
              <a:rPr lang="de-DE" dirty="0" smtClean="0"/>
            </a:br>
            <a:r>
              <a:rPr lang="de-DE" dirty="0" smtClean="0"/>
              <a:t>der ein Suffix von T[i-j..i-1] ist</a:t>
            </a:r>
          </a:p>
          <a:p>
            <a:endParaRPr lang="de-DE" dirty="0" smtClean="0"/>
          </a:p>
          <a:p>
            <a:r>
              <a:rPr lang="de-DE" dirty="0" smtClean="0"/>
              <a:t>Wie können solche Präfixe </a:t>
            </a:r>
            <a:br>
              <a:rPr lang="de-DE" dirty="0" smtClean="0"/>
            </a:br>
            <a:r>
              <a:rPr lang="de-DE" dirty="0" smtClean="0"/>
              <a:t>mit vertretbarem Aufwand bestimmt werden?</a:t>
            </a:r>
            <a:endParaRPr lang="de-DE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grpSp>
        <p:nvGrpSpPr>
          <p:cNvPr id="10" name="Gruppierung 9"/>
          <p:cNvGrpSpPr/>
          <p:nvPr/>
        </p:nvGrpSpPr>
        <p:grpSpPr>
          <a:xfrm>
            <a:off x="5580112" y="4437112"/>
            <a:ext cx="2186118" cy="1305436"/>
            <a:chOff x="5580112" y="4437112"/>
            <a:chExt cx="2186118" cy="1305436"/>
          </a:xfrm>
        </p:grpSpPr>
        <p:grpSp>
          <p:nvGrpSpPr>
            <p:cNvPr id="8" name="Gruppierung 7"/>
            <p:cNvGrpSpPr/>
            <p:nvPr/>
          </p:nvGrpSpPr>
          <p:grpSpPr>
            <a:xfrm>
              <a:off x="5580112" y="4653136"/>
              <a:ext cx="2186118" cy="1089412"/>
              <a:chOff x="5580112" y="4653136"/>
              <a:chExt cx="2186118" cy="1089412"/>
            </a:xfrm>
          </p:grpSpPr>
          <p:pic>
            <p:nvPicPr>
              <p:cNvPr id="4" name="Bild 3" descr="Screen Shot 2015-11-16 at 13.17.47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56176" y="4757890"/>
                <a:ext cx="1610054" cy="975366"/>
              </a:xfrm>
              <a:prstGeom prst="rect">
                <a:avLst/>
              </a:prstGeom>
            </p:spPr>
          </p:pic>
          <p:sp>
            <p:nvSpPr>
              <p:cNvPr id="6" name="Rechteck 5"/>
              <p:cNvSpPr/>
              <p:nvPr/>
            </p:nvSpPr>
            <p:spPr>
              <a:xfrm>
                <a:off x="5580112" y="5373216"/>
                <a:ext cx="3074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dirty="0"/>
                  <a:t>P</a:t>
                </a:r>
              </a:p>
            </p:txBody>
          </p:sp>
          <p:sp>
            <p:nvSpPr>
              <p:cNvPr id="7" name="Rechteck 6"/>
              <p:cNvSpPr/>
              <p:nvPr/>
            </p:nvSpPr>
            <p:spPr>
              <a:xfrm>
                <a:off x="5580112" y="4653136"/>
                <a:ext cx="3129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dirty="0" smtClean="0"/>
                  <a:t>T</a:t>
                </a:r>
                <a:endParaRPr lang="de-DE" dirty="0"/>
              </a:p>
            </p:txBody>
          </p:sp>
        </p:grpSp>
        <p:sp>
          <p:nvSpPr>
            <p:cNvPr id="9" name="Rechteck 8"/>
            <p:cNvSpPr/>
            <p:nvPr/>
          </p:nvSpPr>
          <p:spPr>
            <a:xfrm>
              <a:off x="7524328" y="4437112"/>
              <a:ext cx="2407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 smtClean="0"/>
                <a:t>i</a:t>
              </a:r>
              <a:endParaRPr lang="de-DE" dirty="0"/>
            </a:p>
          </p:txBody>
        </p:sp>
      </p:grpSp>
      <p:sp>
        <p:nvSpPr>
          <p:cNvPr id="11" name="Rechteck 8"/>
          <p:cNvSpPr/>
          <p:nvPr/>
        </p:nvSpPr>
        <p:spPr>
          <a:xfrm>
            <a:off x="7522407" y="5733256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 smtClean="0"/>
              <a:t>j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301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KMP Fehlerfunktion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65042"/>
          </a:xfrm>
        </p:spPr>
        <p:txBody>
          <a:bodyPr/>
          <a:lstStyle/>
          <a:p>
            <a:r>
              <a:rPr lang="en-US" dirty="0"/>
              <a:t>KMP </a:t>
            </a:r>
            <a:r>
              <a:rPr lang="en-US" dirty="0" err="1" smtClean="0"/>
              <a:t>verarbeitet</a:t>
            </a:r>
            <a:r>
              <a:rPr lang="en-US" dirty="0" smtClean="0"/>
              <a:t> das Muster </a:t>
            </a:r>
            <a:r>
              <a:rPr lang="en-US" dirty="0" err="1" smtClean="0"/>
              <a:t>vor</a:t>
            </a:r>
            <a:r>
              <a:rPr lang="en-US" dirty="0" smtClean="0"/>
              <a:t>, um </a:t>
            </a:r>
            <a:r>
              <a:rPr lang="en-US" dirty="0" err="1" smtClean="0"/>
              <a:t>Übereinstimmungen</a:t>
            </a:r>
            <a:r>
              <a:rPr lang="en-US" dirty="0" smtClean="0"/>
              <a:t> </a:t>
            </a:r>
            <a:r>
              <a:rPr lang="en-US" dirty="0" err="1" smtClean="0"/>
              <a:t>zwischen</a:t>
            </a:r>
            <a:r>
              <a:rPr lang="en-US" dirty="0" smtClean="0"/>
              <a:t> den </a:t>
            </a:r>
            <a:r>
              <a:rPr lang="en-US" dirty="0" err="1" smtClean="0"/>
              <a:t>Präfixen</a:t>
            </a:r>
            <a:r>
              <a:rPr lang="en-US" dirty="0" smtClean="0"/>
              <a:t> des Musters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sich</a:t>
            </a:r>
            <a:r>
              <a:rPr lang="en-US" dirty="0" smtClean="0"/>
              <a:t> </a:t>
            </a:r>
            <a:r>
              <a:rPr lang="en-US" dirty="0" err="1" smtClean="0"/>
              <a:t>selbst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finden</a:t>
            </a:r>
            <a:endParaRPr lang="en-US" dirty="0"/>
          </a:p>
          <a:p>
            <a:r>
              <a:rPr lang="en-US" dirty="0"/>
              <a:t>j = </a:t>
            </a:r>
            <a:r>
              <a:rPr lang="en-US" dirty="0" smtClean="0"/>
              <a:t>Position der </a:t>
            </a:r>
            <a:r>
              <a:rPr lang="en-US" dirty="0" err="1" smtClean="0"/>
              <a:t>Ungleichheit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smtClean="0"/>
              <a:t>P</a:t>
            </a:r>
            <a:endParaRPr lang="en-US" dirty="0"/>
          </a:p>
          <a:p>
            <a:r>
              <a:rPr lang="en-US" dirty="0"/>
              <a:t>k = </a:t>
            </a:r>
            <a:r>
              <a:rPr lang="en-US" dirty="0" smtClean="0"/>
              <a:t>Position </a:t>
            </a:r>
            <a:r>
              <a:rPr lang="en-US" dirty="0" err="1" smtClean="0"/>
              <a:t>vor</a:t>
            </a:r>
            <a:r>
              <a:rPr lang="en-US" dirty="0" smtClean="0"/>
              <a:t> der </a:t>
            </a:r>
            <a:r>
              <a:rPr lang="en-US" dirty="0" err="1" smtClean="0"/>
              <a:t>Ungleichheit</a:t>
            </a:r>
            <a:r>
              <a:rPr lang="en-US" dirty="0" smtClean="0"/>
              <a:t> </a:t>
            </a:r>
            <a:r>
              <a:rPr lang="en-US" dirty="0"/>
              <a:t>(k = j-1).</a:t>
            </a:r>
          </a:p>
          <a:p>
            <a:r>
              <a:rPr lang="en-US" dirty="0" smtClean="0"/>
              <a:t>Die </a:t>
            </a:r>
            <a:r>
              <a:rPr lang="en-US" dirty="0" err="1" smtClean="0"/>
              <a:t>sog</a:t>
            </a:r>
            <a:r>
              <a:rPr lang="en-US" dirty="0" smtClean="0"/>
              <a:t>. </a:t>
            </a:r>
            <a:r>
              <a:rPr lang="en-US" dirty="0" err="1" smtClean="0"/>
              <a:t>Fehlerfunktion</a:t>
            </a:r>
            <a:r>
              <a:rPr lang="en-US" dirty="0" smtClean="0"/>
              <a:t> </a:t>
            </a:r>
            <a:r>
              <a:rPr lang="en-US" dirty="0"/>
              <a:t>F(k)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definiert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die </a:t>
            </a:r>
            <a:r>
              <a:rPr lang="en-US" dirty="0" err="1" smtClean="0"/>
              <a:t>Länge</a:t>
            </a:r>
            <a:r>
              <a:rPr lang="en-US" dirty="0" smtClean="0"/>
              <a:t> des </a:t>
            </a:r>
            <a:r>
              <a:rPr lang="en-US" dirty="0" err="1" smtClean="0">
                <a:solidFill>
                  <a:srgbClr val="1D34FF"/>
                </a:solidFill>
              </a:rPr>
              <a:t>längsten</a:t>
            </a:r>
            <a:r>
              <a:rPr lang="en-US" dirty="0" smtClean="0">
                <a:solidFill>
                  <a:srgbClr val="1D34FF"/>
                </a:solidFill>
              </a:rPr>
              <a:t> </a:t>
            </a:r>
            <a:r>
              <a:rPr lang="en-US" dirty="0" err="1" smtClean="0">
                <a:solidFill>
                  <a:srgbClr val="1D34FF"/>
                </a:solidFill>
              </a:rPr>
              <a:t>Präfixes</a:t>
            </a:r>
            <a:r>
              <a:rPr lang="en-US" dirty="0" smtClean="0">
                <a:solidFill>
                  <a:srgbClr val="1D34FF"/>
                </a:solidFill>
              </a:rPr>
              <a:t> von </a:t>
            </a:r>
            <a:r>
              <a:rPr lang="en-US" dirty="0">
                <a:solidFill>
                  <a:srgbClr val="1D34FF"/>
                </a:solidFill>
              </a:rPr>
              <a:t>P[0..k</a:t>
            </a:r>
            <a:r>
              <a:rPr lang="en-US" dirty="0" smtClean="0">
                <a:solidFill>
                  <a:srgbClr val="1D34FF"/>
                </a:solidFill>
              </a:rPr>
              <a:t>], </a:t>
            </a:r>
            <a:r>
              <a:rPr lang="en-US" dirty="0" err="1" smtClean="0"/>
              <a:t>welcher</a:t>
            </a:r>
            <a:r>
              <a:rPr lang="en-US" dirty="0" smtClean="0"/>
              <a:t> </a:t>
            </a:r>
            <a:r>
              <a:rPr lang="en-US" dirty="0" err="1" smtClean="0"/>
              <a:t>auch</a:t>
            </a:r>
            <a:r>
              <a:rPr lang="en-US" dirty="0" smtClean="0"/>
              <a:t> </a:t>
            </a:r>
            <a:r>
              <a:rPr lang="en-US" dirty="0" err="1" smtClean="0"/>
              <a:t>ein</a:t>
            </a:r>
            <a:r>
              <a:rPr lang="en-US" dirty="0" smtClean="0"/>
              <a:t> Suffix </a:t>
            </a:r>
            <a:br>
              <a:rPr lang="en-US" dirty="0" smtClean="0"/>
            </a:br>
            <a:r>
              <a:rPr lang="de-DE" dirty="0" smtClean="0"/>
              <a:t>T</a:t>
            </a:r>
            <a:r>
              <a:rPr lang="de-DE" dirty="0"/>
              <a:t>[i-j..i-1</a:t>
            </a:r>
            <a:r>
              <a:rPr lang="de-DE" dirty="0" smtClean="0"/>
              <a:t>] </a:t>
            </a:r>
            <a:r>
              <a:rPr lang="en-US" dirty="0" smtClean="0"/>
              <a:t>von T </a:t>
            </a:r>
            <a:r>
              <a:rPr lang="en-US" dirty="0" err="1" smtClean="0"/>
              <a:t>ist</a:t>
            </a:r>
            <a:endParaRPr lang="en-US" dirty="0" smtClean="0"/>
          </a:p>
          <a:p>
            <a:r>
              <a:rPr lang="en-US" dirty="0" smtClean="0"/>
              <a:t>Oder </a:t>
            </a:r>
            <a:r>
              <a:rPr lang="en-US" dirty="0" err="1" smtClean="0"/>
              <a:t>welcher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1D34FF"/>
                </a:solidFill>
              </a:rPr>
              <a:t>auch</a:t>
            </a:r>
            <a:r>
              <a:rPr lang="en-US" dirty="0" smtClean="0">
                <a:solidFill>
                  <a:srgbClr val="1D34FF"/>
                </a:solidFill>
              </a:rPr>
              <a:t> </a:t>
            </a:r>
            <a:r>
              <a:rPr lang="en-US" dirty="0" err="1" smtClean="0">
                <a:solidFill>
                  <a:srgbClr val="1D34FF"/>
                </a:solidFill>
              </a:rPr>
              <a:t>ein</a:t>
            </a:r>
            <a:r>
              <a:rPr lang="en-US" dirty="0" smtClean="0">
                <a:solidFill>
                  <a:srgbClr val="1D34FF"/>
                </a:solidFill>
              </a:rPr>
              <a:t> Suffix von P[0..k] </a:t>
            </a:r>
            <a:r>
              <a:rPr lang="en-US" dirty="0" err="1" smtClean="0"/>
              <a:t>ist</a:t>
            </a:r>
            <a:r>
              <a:rPr lang="en-US" dirty="0" smtClean="0"/>
              <a:t>!</a:t>
            </a:r>
          </a:p>
          <a:p>
            <a:pPr lvl="1"/>
            <a:r>
              <a:rPr lang="en-US" dirty="0" err="1" smtClean="0"/>
              <a:t>Wenn</a:t>
            </a:r>
            <a:r>
              <a:rPr lang="en-US" dirty="0" smtClean="0"/>
              <a:t> das </a:t>
            </a:r>
            <a:r>
              <a:rPr lang="en-US" dirty="0" err="1" smtClean="0"/>
              <a:t>nicht</a:t>
            </a:r>
            <a:r>
              <a:rPr lang="en-US" dirty="0" smtClean="0"/>
              <a:t> so </a:t>
            </a:r>
            <a:r>
              <a:rPr lang="en-US" dirty="0" err="1" smtClean="0"/>
              <a:t>wäre</a:t>
            </a:r>
            <a:r>
              <a:rPr lang="en-US" dirty="0" smtClean="0"/>
              <a:t>, </a:t>
            </a:r>
            <a:r>
              <a:rPr lang="en-US" dirty="0" err="1" smtClean="0"/>
              <a:t>käme</a:t>
            </a:r>
            <a:r>
              <a:rPr lang="en-US" dirty="0" smtClean="0"/>
              <a:t> man </a:t>
            </a:r>
            <a:r>
              <a:rPr lang="en-US" dirty="0" err="1" smtClean="0"/>
              <a:t>nicht</a:t>
            </a:r>
            <a:r>
              <a:rPr lang="en-US" dirty="0" smtClean="0"/>
              <a:t> an die Pos. j</a:t>
            </a:r>
            <a:endParaRPr lang="de-DE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grpSp>
        <p:nvGrpSpPr>
          <p:cNvPr id="6" name="Gruppierung 7"/>
          <p:cNvGrpSpPr/>
          <p:nvPr/>
        </p:nvGrpSpPr>
        <p:grpSpPr>
          <a:xfrm>
            <a:off x="6778495" y="467492"/>
            <a:ext cx="2186118" cy="1089412"/>
            <a:chOff x="5580112" y="4653136"/>
            <a:chExt cx="2186118" cy="1089412"/>
          </a:xfrm>
        </p:grpSpPr>
        <p:pic>
          <p:nvPicPr>
            <p:cNvPr id="7" name="Bild 3" descr="Screen Shot 2015-11-16 at 13.17.47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6176" y="4757890"/>
              <a:ext cx="1610054" cy="975366"/>
            </a:xfrm>
            <a:prstGeom prst="rect">
              <a:avLst/>
            </a:prstGeom>
          </p:spPr>
        </p:pic>
        <p:sp>
          <p:nvSpPr>
            <p:cNvPr id="8" name="Rechteck 5"/>
            <p:cNvSpPr/>
            <p:nvPr/>
          </p:nvSpPr>
          <p:spPr>
            <a:xfrm>
              <a:off x="5580112" y="5373216"/>
              <a:ext cx="3074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/>
                <a:t>P</a:t>
              </a:r>
            </a:p>
          </p:txBody>
        </p:sp>
        <p:sp>
          <p:nvSpPr>
            <p:cNvPr id="9" name="Rechteck 6"/>
            <p:cNvSpPr/>
            <p:nvPr/>
          </p:nvSpPr>
          <p:spPr>
            <a:xfrm>
              <a:off x="5580112" y="4653136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 smtClean="0"/>
                <a:t>T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222831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 Fehlerfunktion</a:t>
            </a:r>
            <a:endParaRPr lang="de-DE" dirty="0"/>
          </a:p>
        </p:txBody>
      </p:sp>
      <p:sp>
        <p:nvSpPr>
          <p:cNvPr id="32" name="Text Box 39"/>
          <p:cNvSpPr txBox="1">
            <a:spLocks noChangeArrowheads="1"/>
          </p:cNvSpPr>
          <p:nvPr/>
        </p:nvSpPr>
        <p:spPr bwMode="auto">
          <a:xfrm>
            <a:off x="6012160" y="2403565"/>
            <a:ext cx="2954655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altLang="de-DE" dirty="0" smtClean="0">
                <a:latin typeface="+mn-lt"/>
              </a:rPr>
              <a:t>F(</a:t>
            </a:r>
            <a:r>
              <a:rPr lang="de-DE" altLang="de-DE" dirty="0" err="1" smtClean="0">
                <a:latin typeface="+mn-lt"/>
              </a:rPr>
              <a:t>k</a:t>
            </a:r>
            <a:r>
              <a:rPr lang="de-DE" altLang="de-DE" dirty="0" smtClean="0">
                <a:latin typeface="+mn-lt"/>
              </a:rPr>
              <a:t>) ist die Länge</a:t>
            </a:r>
            <a:r>
              <a:rPr lang="th-TH" altLang="de-DE" dirty="0" smtClean="0">
                <a:latin typeface="+mn-lt"/>
              </a:rPr>
              <a:t> </a:t>
            </a:r>
            <a:r>
              <a:rPr lang="de-DE" altLang="de-DE" dirty="0">
                <a:latin typeface="+mn-lt"/>
              </a:rPr>
              <a:t/>
            </a:r>
            <a:br>
              <a:rPr lang="de-DE" altLang="de-DE" dirty="0">
                <a:latin typeface="+mn-lt"/>
              </a:rPr>
            </a:br>
            <a:r>
              <a:rPr lang="de-DE" altLang="de-DE" dirty="0" smtClean="0">
                <a:latin typeface="+mn-lt"/>
              </a:rPr>
              <a:t>des längsten Präfix</a:t>
            </a:r>
            <a:br>
              <a:rPr lang="de-DE" altLang="de-DE" dirty="0" smtClean="0">
                <a:latin typeface="+mn-lt"/>
              </a:rPr>
            </a:br>
            <a:r>
              <a:rPr lang="de-DE" altLang="de-DE" dirty="0" smtClean="0">
                <a:latin typeface="+mn-lt"/>
              </a:rPr>
              <a:t>(</a:t>
            </a:r>
            <a:r>
              <a:rPr lang="de-DE" altLang="de-DE" dirty="0" err="1" smtClean="0">
                <a:latin typeface="+mn-lt"/>
              </a:rPr>
              <a:t>j</a:t>
            </a:r>
            <a:r>
              <a:rPr lang="de-DE" altLang="de-DE" baseline="-25000" dirty="0" err="1" smtClean="0">
                <a:latin typeface="+mn-lt"/>
              </a:rPr>
              <a:t>new</a:t>
            </a:r>
            <a:r>
              <a:rPr lang="de-DE" altLang="de-DE" dirty="0" smtClean="0">
                <a:latin typeface="+mn-lt"/>
              </a:rPr>
              <a:t> für </a:t>
            </a:r>
            <a:r>
              <a:rPr lang="de-DE" altLang="de-DE" dirty="0" err="1" smtClean="0">
                <a:latin typeface="+mn-lt"/>
              </a:rPr>
              <a:t>j</a:t>
            </a:r>
            <a:r>
              <a:rPr lang="de-DE" altLang="de-DE" dirty="0" smtClean="0">
                <a:latin typeface="+mn-lt"/>
              </a:rPr>
              <a:t>=k+1)</a:t>
            </a:r>
            <a:endParaRPr lang="th-TH" altLang="de-DE" dirty="0">
              <a:latin typeface="+mn-lt"/>
            </a:endParaRPr>
          </a:p>
        </p:txBody>
      </p:sp>
      <p:sp>
        <p:nvSpPr>
          <p:cNvPr id="59" name="Rectangle 50"/>
          <p:cNvSpPr>
            <a:spLocks noChangeArrowheads="1"/>
          </p:cNvSpPr>
          <p:nvPr/>
        </p:nvSpPr>
        <p:spPr bwMode="auto">
          <a:xfrm>
            <a:off x="1187624" y="1944067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0" name="Rectangle 51"/>
          <p:cNvSpPr>
            <a:spLocks noChangeArrowheads="1"/>
          </p:cNvSpPr>
          <p:nvPr/>
        </p:nvSpPr>
        <p:spPr bwMode="auto">
          <a:xfrm>
            <a:off x="1306687" y="1958355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52"/>
          <p:cNvSpPr>
            <a:spLocks noChangeArrowheads="1"/>
          </p:cNvSpPr>
          <p:nvPr/>
        </p:nvSpPr>
        <p:spPr bwMode="auto">
          <a:xfrm>
            <a:off x="1559099" y="1944067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2" name="Rectangle 53"/>
          <p:cNvSpPr>
            <a:spLocks noChangeArrowheads="1"/>
          </p:cNvSpPr>
          <p:nvPr/>
        </p:nvSpPr>
        <p:spPr bwMode="auto">
          <a:xfrm>
            <a:off x="1676574" y="1958355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54"/>
          <p:cNvSpPr>
            <a:spLocks noChangeArrowheads="1"/>
          </p:cNvSpPr>
          <p:nvPr/>
        </p:nvSpPr>
        <p:spPr bwMode="auto">
          <a:xfrm>
            <a:off x="1928987" y="1944067"/>
            <a:ext cx="37623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4" name="Rectangle 55"/>
          <p:cNvSpPr>
            <a:spLocks noChangeArrowheads="1"/>
          </p:cNvSpPr>
          <p:nvPr/>
        </p:nvSpPr>
        <p:spPr bwMode="auto">
          <a:xfrm>
            <a:off x="2048049" y="1958355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56"/>
          <p:cNvSpPr>
            <a:spLocks noChangeArrowheads="1"/>
          </p:cNvSpPr>
          <p:nvPr/>
        </p:nvSpPr>
        <p:spPr bwMode="auto">
          <a:xfrm>
            <a:off x="2305224" y="1944067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6" name="Rectangle 57"/>
          <p:cNvSpPr>
            <a:spLocks noChangeArrowheads="1"/>
          </p:cNvSpPr>
          <p:nvPr/>
        </p:nvSpPr>
        <p:spPr bwMode="auto">
          <a:xfrm>
            <a:off x="2424287" y="1958355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58"/>
          <p:cNvSpPr>
            <a:spLocks noChangeArrowheads="1"/>
          </p:cNvSpPr>
          <p:nvPr/>
        </p:nvSpPr>
        <p:spPr bwMode="auto">
          <a:xfrm>
            <a:off x="2675112" y="1944067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8" name="Rectangle 59"/>
          <p:cNvSpPr>
            <a:spLocks noChangeArrowheads="1"/>
          </p:cNvSpPr>
          <p:nvPr/>
        </p:nvSpPr>
        <p:spPr bwMode="auto">
          <a:xfrm>
            <a:off x="2789412" y="1958355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56"/>
          <p:cNvSpPr>
            <a:spLocks noChangeArrowheads="1"/>
          </p:cNvSpPr>
          <p:nvPr/>
        </p:nvSpPr>
        <p:spPr bwMode="auto">
          <a:xfrm>
            <a:off x="3047079" y="1942410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2" name="Rectangle 55"/>
          <p:cNvSpPr>
            <a:spLocks noChangeArrowheads="1"/>
          </p:cNvSpPr>
          <p:nvPr/>
        </p:nvSpPr>
        <p:spPr bwMode="auto">
          <a:xfrm>
            <a:off x="3153172" y="1958355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803373" y="1443524"/>
            <a:ext cx="2656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j:   </a:t>
            </a:r>
            <a:r>
              <a:rPr lang="en-US" sz="2800" dirty="0" smtClean="0"/>
              <a:t>0  1   2   3  4   5</a:t>
            </a:r>
            <a:endParaRPr lang="de-DE" sz="2800" dirty="0"/>
          </a:p>
        </p:txBody>
      </p:sp>
      <p:sp>
        <p:nvSpPr>
          <p:cNvPr id="99" name="Rectangle 16"/>
          <p:cNvSpPr>
            <a:spLocks noChangeArrowheads="1"/>
          </p:cNvSpPr>
          <p:nvPr/>
        </p:nvSpPr>
        <p:spPr bwMode="auto">
          <a:xfrm>
            <a:off x="1559087" y="2601431"/>
            <a:ext cx="369888" cy="369888"/>
          </a:xfrm>
          <a:prstGeom prst="rect">
            <a:avLst/>
          </a:prstGeom>
          <a:solidFill>
            <a:srgbClr val="E6E6E6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0" name="Rectangle 17"/>
          <p:cNvSpPr>
            <a:spLocks noChangeArrowheads="1"/>
          </p:cNvSpPr>
          <p:nvPr/>
        </p:nvSpPr>
        <p:spPr bwMode="auto">
          <a:xfrm>
            <a:off x="1671799" y="2615719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Rectangle 18"/>
          <p:cNvSpPr>
            <a:spLocks noChangeArrowheads="1"/>
          </p:cNvSpPr>
          <p:nvPr/>
        </p:nvSpPr>
        <p:spPr bwMode="auto">
          <a:xfrm>
            <a:off x="1928974" y="2601431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2" name="Rectangle 19"/>
          <p:cNvSpPr>
            <a:spLocks noChangeArrowheads="1"/>
          </p:cNvSpPr>
          <p:nvPr/>
        </p:nvSpPr>
        <p:spPr bwMode="auto">
          <a:xfrm>
            <a:off x="1976723" y="2615719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03" name="Rectangle 22"/>
          <p:cNvSpPr>
            <a:spLocks noChangeArrowheads="1"/>
          </p:cNvSpPr>
          <p:nvPr/>
        </p:nvSpPr>
        <p:spPr bwMode="auto">
          <a:xfrm>
            <a:off x="816149" y="2601431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4" name="Rectangle 23"/>
          <p:cNvSpPr>
            <a:spLocks noChangeArrowheads="1"/>
          </p:cNvSpPr>
          <p:nvPr/>
        </p:nvSpPr>
        <p:spPr bwMode="auto">
          <a:xfrm>
            <a:off x="868660" y="2615719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cxnSp>
        <p:nvCxnSpPr>
          <p:cNvPr id="105" name="Gewinkelte Verbindung 104"/>
          <p:cNvCxnSpPr>
            <a:stCxn id="106" idx="3"/>
            <a:endCxn id="99" idx="0"/>
          </p:cNvCxnSpPr>
          <p:nvPr/>
        </p:nvCxnSpPr>
        <p:spPr>
          <a:xfrm>
            <a:off x="681965" y="2389530"/>
            <a:ext cx="1062066" cy="211901"/>
          </a:xfrm>
          <a:prstGeom prst="bentConnector2">
            <a:avLst/>
          </a:prstGeom>
          <a:ln w="25400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feld 105"/>
          <p:cNvSpPr txBox="1"/>
          <p:nvPr/>
        </p:nvSpPr>
        <p:spPr>
          <a:xfrm>
            <a:off x="187919" y="2204864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j=1</a:t>
            </a:r>
            <a:endParaRPr lang="de-DE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Text Box 7"/>
          <p:cNvSpPr txBox="1">
            <a:spLocks noChangeArrowheads="1"/>
          </p:cNvSpPr>
          <p:nvPr/>
        </p:nvSpPr>
        <p:spPr bwMode="auto">
          <a:xfrm>
            <a:off x="2339752" y="2515855"/>
            <a:ext cx="11320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dirty="0"/>
              <a:t>j</a:t>
            </a:r>
            <a:r>
              <a:rPr lang="th-TH" altLang="de-DE" baseline="-25000" dirty="0"/>
              <a:t>new</a:t>
            </a:r>
            <a:r>
              <a:rPr lang="th-TH" altLang="de-DE" dirty="0"/>
              <a:t> = </a:t>
            </a:r>
            <a:r>
              <a:rPr lang="de-DE" altLang="de-DE" dirty="0" smtClean="0"/>
              <a:t>0</a:t>
            </a:r>
            <a:endParaRPr lang="th-TH" altLang="de-DE" dirty="0"/>
          </a:p>
        </p:txBody>
      </p:sp>
      <p:sp>
        <p:nvSpPr>
          <p:cNvPr id="108" name="Rectangle 50"/>
          <p:cNvSpPr>
            <a:spLocks noChangeArrowheads="1"/>
          </p:cNvSpPr>
          <p:nvPr/>
        </p:nvSpPr>
        <p:spPr bwMode="auto">
          <a:xfrm>
            <a:off x="1187395" y="2601430"/>
            <a:ext cx="371475" cy="376089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9" name="Rectangle 51"/>
          <p:cNvSpPr>
            <a:spLocks noChangeArrowheads="1"/>
          </p:cNvSpPr>
          <p:nvPr/>
        </p:nvSpPr>
        <p:spPr bwMode="auto">
          <a:xfrm>
            <a:off x="1306458" y="2613205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012160" y="3524815"/>
            <a:ext cx="29350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Im</a:t>
            </a:r>
            <a:r>
              <a:rPr lang="en-US" sz="2400" dirty="0"/>
              <a:t> Code </a:t>
            </a:r>
            <a:r>
              <a:rPr lang="en-US" sz="2400" dirty="0" err="1" smtClean="0"/>
              <a:t>wird</a:t>
            </a:r>
            <a:r>
              <a:rPr lang="en-US" sz="2400" dirty="0" smtClean="0"/>
              <a:t> F(k) </a:t>
            </a:r>
            <a:r>
              <a:rPr lang="en-US" altLang="de-DE" sz="2400" dirty="0"/>
              <a:t/>
            </a:r>
            <a:br>
              <a:rPr lang="en-US" altLang="de-DE" sz="2400" dirty="0"/>
            </a:br>
            <a:r>
              <a:rPr lang="en-US" sz="2400" dirty="0" err="1" smtClean="0"/>
              <a:t>als</a:t>
            </a:r>
            <a:r>
              <a:rPr lang="en-US" sz="2400" dirty="0" smtClean="0"/>
              <a:t> </a:t>
            </a:r>
            <a:r>
              <a:rPr lang="en-US" sz="2400" dirty="0" err="1"/>
              <a:t>ein</a:t>
            </a:r>
            <a:r>
              <a:rPr lang="en-US" sz="2400" dirty="0"/>
              <a:t> Feld </a:t>
            </a:r>
            <a:r>
              <a:rPr lang="en-US" sz="2400" dirty="0" err="1"/>
              <a:t>gespeichert</a:t>
            </a:r>
            <a:endParaRPr lang="de-DE" sz="2400" dirty="0"/>
          </a:p>
        </p:txBody>
      </p:sp>
      <p:sp>
        <p:nvSpPr>
          <p:cNvPr id="110" name="Rectangle 50"/>
          <p:cNvSpPr>
            <a:spLocks noChangeArrowheads="1"/>
          </p:cNvSpPr>
          <p:nvPr/>
        </p:nvSpPr>
        <p:spPr bwMode="auto">
          <a:xfrm>
            <a:off x="1187624" y="3312219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1" name="Rectangle 51"/>
          <p:cNvSpPr>
            <a:spLocks noChangeArrowheads="1"/>
          </p:cNvSpPr>
          <p:nvPr/>
        </p:nvSpPr>
        <p:spPr bwMode="auto">
          <a:xfrm>
            <a:off x="1306687" y="3326507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Rectangle 52"/>
          <p:cNvSpPr>
            <a:spLocks noChangeArrowheads="1"/>
          </p:cNvSpPr>
          <p:nvPr/>
        </p:nvSpPr>
        <p:spPr bwMode="auto">
          <a:xfrm>
            <a:off x="1559099" y="3312219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3" name="Rectangle 53"/>
          <p:cNvSpPr>
            <a:spLocks noChangeArrowheads="1"/>
          </p:cNvSpPr>
          <p:nvPr/>
        </p:nvSpPr>
        <p:spPr bwMode="auto">
          <a:xfrm>
            <a:off x="1676574" y="3326507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Rectangle 50"/>
          <p:cNvSpPr>
            <a:spLocks noChangeArrowheads="1"/>
          </p:cNvSpPr>
          <p:nvPr/>
        </p:nvSpPr>
        <p:spPr bwMode="auto">
          <a:xfrm>
            <a:off x="1187624" y="4032299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5" name="Rectangle 51"/>
          <p:cNvSpPr>
            <a:spLocks noChangeArrowheads="1"/>
          </p:cNvSpPr>
          <p:nvPr/>
        </p:nvSpPr>
        <p:spPr bwMode="auto">
          <a:xfrm>
            <a:off x="1306687" y="4046587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Rectangle 52"/>
          <p:cNvSpPr>
            <a:spLocks noChangeArrowheads="1"/>
          </p:cNvSpPr>
          <p:nvPr/>
        </p:nvSpPr>
        <p:spPr bwMode="auto">
          <a:xfrm>
            <a:off x="1559099" y="4032299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7" name="Rectangle 53"/>
          <p:cNvSpPr>
            <a:spLocks noChangeArrowheads="1"/>
          </p:cNvSpPr>
          <p:nvPr/>
        </p:nvSpPr>
        <p:spPr bwMode="auto">
          <a:xfrm>
            <a:off x="1676574" y="4046587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Rectangle 54"/>
          <p:cNvSpPr>
            <a:spLocks noChangeArrowheads="1"/>
          </p:cNvSpPr>
          <p:nvPr/>
        </p:nvSpPr>
        <p:spPr bwMode="auto">
          <a:xfrm>
            <a:off x="1928987" y="4032299"/>
            <a:ext cx="37623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9" name="Rectangle 55"/>
          <p:cNvSpPr>
            <a:spLocks noChangeArrowheads="1"/>
          </p:cNvSpPr>
          <p:nvPr/>
        </p:nvSpPr>
        <p:spPr bwMode="auto">
          <a:xfrm>
            <a:off x="2048049" y="4046587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Rectangle 50"/>
          <p:cNvSpPr>
            <a:spLocks noChangeArrowheads="1"/>
          </p:cNvSpPr>
          <p:nvPr/>
        </p:nvSpPr>
        <p:spPr bwMode="auto">
          <a:xfrm>
            <a:off x="1187624" y="4752379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1" name="Rectangle 51"/>
          <p:cNvSpPr>
            <a:spLocks noChangeArrowheads="1"/>
          </p:cNvSpPr>
          <p:nvPr/>
        </p:nvSpPr>
        <p:spPr bwMode="auto">
          <a:xfrm>
            <a:off x="1306687" y="4766667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Rectangle 52"/>
          <p:cNvSpPr>
            <a:spLocks noChangeArrowheads="1"/>
          </p:cNvSpPr>
          <p:nvPr/>
        </p:nvSpPr>
        <p:spPr bwMode="auto">
          <a:xfrm>
            <a:off x="1559099" y="4752379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3" name="Rectangle 53"/>
          <p:cNvSpPr>
            <a:spLocks noChangeArrowheads="1"/>
          </p:cNvSpPr>
          <p:nvPr/>
        </p:nvSpPr>
        <p:spPr bwMode="auto">
          <a:xfrm>
            <a:off x="1676574" y="4766667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Rectangle 54"/>
          <p:cNvSpPr>
            <a:spLocks noChangeArrowheads="1"/>
          </p:cNvSpPr>
          <p:nvPr/>
        </p:nvSpPr>
        <p:spPr bwMode="auto">
          <a:xfrm>
            <a:off x="1928987" y="4752379"/>
            <a:ext cx="37623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5" name="Rectangle 55"/>
          <p:cNvSpPr>
            <a:spLocks noChangeArrowheads="1"/>
          </p:cNvSpPr>
          <p:nvPr/>
        </p:nvSpPr>
        <p:spPr bwMode="auto">
          <a:xfrm>
            <a:off x="2048049" y="4766667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Rectangle 56"/>
          <p:cNvSpPr>
            <a:spLocks noChangeArrowheads="1"/>
          </p:cNvSpPr>
          <p:nvPr/>
        </p:nvSpPr>
        <p:spPr bwMode="auto">
          <a:xfrm>
            <a:off x="2305224" y="4752379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7" name="Rectangle 57"/>
          <p:cNvSpPr>
            <a:spLocks noChangeArrowheads="1"/>
          </p:cNvSpPr>
          <p:nvPr/>
        </p:nvSpPr>
        <p:spPr bwMode="auto">
          <a:xfrm>
            <a:off x="2424287" y="4766667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Rectangle 50"/>
          <p:cNvSpPr>
            <a:spLocks noChangeArrowheads="1"/>
          </p:cNvSpPr>
          <p:nvPr/>
        </p:nvSpPr>
        <p:spPr bwMode="auto">
          <a:xfrm>
            <a:off x="1187624" y="5472459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9" name="Rectangle 51"/>
          <p:cNvSpPr>
            <a:spLocks noChangeArrowheads="1"/>
          </p:cNvSpPr>
          <p:nvPr/>
        </p:nvSpPr>
        <p:spPr bwMode="auto">
          <a:xfrm>
            <a:off x="1306687" y="5486747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Rectangle 52"/>
          <p:cNvSpPr>
            <a:spLocks noChangeArrowheads="1"/>
          </p:cNvSpPr>
          <p:nvPr/>
        </p:nvSpPr>
        <p:spPr bwMode="auto">
          <a:xfrm>
            <a:off x="1559099" y="5472459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1" name="Rectangle 53"/>
          <p:cNvSpPr>
            <a:spLocks noChangeArrowheads="1"/>
          </p:cNvSpPr>
          <p:nvPr/>
        </p:nvSpPr>
        <p:spPr bwMode="auto">
          <a:xfrm>
            <a:off x="1676574" y="5486747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Rectangle 54"/>
          <p:cNvSpPr>
            <a:spLocks noChangeArrowheads="1"/>
          </p:cNvSpPr>
          <p:nvPr/>
        </p:nvSpPr>
        <p:spPr bwMode="auto">
          <a:xfrm>
            <a:off x="1928987" y="5472459"/>
            <a:ext cx="37623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3" name="Rectangle 55"/>
          <p:cNvSpPr>
            <a:spLocks noChangeArrowheads="1"/>
          </p:cNvSpPr>
          <p:nvPr/>
        </p:nvSpPr>
        <p:spPr bwMode="auto">
          <a:xfrm>
            <a:off x="2048049" y="5486747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Rectangle 56"/>
          <p:cNvSpPr>
            <a:spLocks noChangeArrowheads="1"/>
          </p:cNvSpPr>
          <p:nvPr/>
        </p:nvSpPr>
        <p:spPr bwMode="auto">
          <a:xfrm>
            <a:off x="2305224" y="5472459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5" name="Rectangle 57"/>
          <p:cNvSpPr>
            <a:spLocks noChangeArrowheads="1"/>
          </p:cNvSpPr>
          <p:nvPr/>
        </p:nvSpPr>
        <p:spPr bwMode="auto">
          <a:xfrm>
            <a:off x="2424287" y="5486747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Rectangle 58"/>
          <p:cNvSpPr>
            <a:spLocks noChangeArrowheads="1"/>
          </p:cNvSpPr>
          <p:nvPr/>
        </p:nvSpPr>
        <p:spPr bwMode="auto">
          <a:xfrm>
            <a:off x="2675112" y="5472459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7" name="Rectangle 59"/>
          <p:cNvSpPr>
            <a:spLocks noChangeArrowheads="1"/>
          </p:cNvSpPr>
          <p:nvPr/>
        </p:nvSpPr>
        <p:spPr bwMode="auto">
          <a:xfrm>
            <a:off x="2789412" y="5486747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Rectangle 16"/>
          <p:cNvSpPr>
            <a:spLocks noChangeArrowheads="1"/>
          </p:cNvSpPr>
          <p:nvPr/>
        </p:nvSpPr>
        <p:spPr bwMode="auto">
          <a:xfrm>
            <a:off x="1920730" y="3312219"/>
            <a:ext cx="369888" cy="369888"/>
          </a:xfrm>
          <a:prstGeom prst="rect">
            <a:avLst/>
          </a:prstGeom>
          <a:solidFill>
            <a:srgbClr val="E6E6E6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9" name="Rectangle 17"/>
          <p:cNvSpPr>
            <a:spLocks noChangeArrowheads="1"/>
          </p:cNvSpPr>
          <p:nvPr/>
        </p:nvSpPr>
        <p:spPr bwMode="auto">
          <a:xfrm>
            <a:off x="2033442" y="3326507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Rectangle 18"/>
          <p:cNvSpPr>
            <a:spLocks noChangeArrowheads="1"/>
          </p:cNvSpPr>
          <p:nvPr/>
        </p:nvSpPr>
        <p:spPr bwMode="auto">
          <a:xfrm>
            <a:off x="2290617" y="3312219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1" name="Rectangle 19"/>
          <p:cNvSpPr>
            <a:spLocks noChangeArrowheads="1"/>
          </p:cNvSpPr>
          <p:nvPr/>
        </p:nvSpPr>
        <p:spPr bwMode="auto">
          <a:xfrm>
            <a:off x="2338366" y="3326507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cxnSp>
        <p:nvCxnSpPr>
          <p:cNvPr id="142" name="Gewinkelte Verbindung 141"/>
          <p:cNvCxnSpPr>
            <a:stCxn id="143" idx="3"/>
            <a:endCxn id="138" idx="0"/>
          </p:cNvCxnSpPr>
          <p:nvPr/>
        </p:nvCxnSpPr>
        <p:spPr>
          <a:xfrm>
            <a:off x="673558" y="3109610"/>
            <a:ext cx="1432116" cy="202609"/>
          </a:xfrm>
          <a:prstGeom prst="bentConnector2">
            <a:avLst/>
          </a:prstGeom>
          <a:ln w="25400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feld 142"/>
          <p:cNvSpPr txBox="1"/>
          <p:nvPr/>
        </p:nvSpPr>
        <p:spPr>
          <a:xfrm>
            <a:off x="179512" y="2924944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j=2</a:t>
            </a:r>
            <a:endParaRPr lang="de-DE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" name="Rectangle 16"/>
          <p:cNvSpPr>
            <a:spLocks noChangeArrowheads="1"/>
          </p:cNvSpPr>
          <p:nvPr/>
        </p:nvSpPr>
        <p:spPr bwMode="auto">
          <a:xfrm>
            <a:off x="2302337" y="4032299"/>
            <a:ext cx="369888" cy="369888"/>
          </a:xfrm>
          <a:prstGeom prst="rect">
            <a:avLst/>
          </a:prstGeom>
          <a:solidFill>
            <a:srgbClr val="E6E6E6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5" name="Rectangle 17"/>
          <p:cNvSpPr>
            <a:spLocks noChangeArrowheads="1"/>
          </p:cNvSpPr>
          <p:nvPr/>
        </p:nvSpPr>
        <p:spPr bwMode="auto">
          <a:xfrm>
            <a:off x="2415049" y="4046587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Rectangle 18"/>
          <p:cNvSpPr>
            <a:spLocks noChangeArrowheads="1"/>
          </p:cNvSpPr>
          <p:nvPr/>
        </p:nvSpPr>
        <p:spPr bwMode="auto">
          <a:xfrm>
            <a:off x="2672224" y="4032299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7" name="Rectangle 19"/>
          <p:cNvSpPr>
            <a:spLocks noChangeArrowheads="1"/>
          </p:cNvSpPr>
          <p:nvPr/>
        </p:nvSpPr>
        <p:spPr bwMode="auto">
          <a:xfrm>
            <a:off x="2719973" y="4046587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cxnSp>
        <p:nvCxnSpPr>
          <p:cNvPr id="148" name="Gewinkelte Verbindung 147"/>
          <p:cNvCxnSpPr>
            <a:stCxn id="149" idx="3"/>
            <a:endCxn id="144" idx="0"/>
          </p:cNvCxnSpPr>
          <p:nvPr/>
        </p:nvCxnSpPr>
        <p:spPr>
          <a:xfrm>
            <a:off x="673558" y="3829690"/>
            <a:ext cx="1813723" cy="202609"/>
          </a:xfrm>
          <a:prstGeom prst="bentConnector2">
            <a:avLst/>
          </a:prstGeom>
          <a:ln w="25400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feld 148"/>
          <p:cNvSpPr txBox="1"/>
          <p:nvPr/>
        </p:nvSpPr>
        <p:spPr>
          <a:xfrm>
            <a:off x="179512" y="3645024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j=3</a:t>
            </a:r>
            <a:endParaRPr lang="de-DE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0" name="Rectangle 16"/>
          <p:cNvSpPr>
            <a:spLocks noChangeArrowheads="1"/>
          </p:cNvSpPr>
          <p:nvPr/>
        </p:nvSpPr>
        <p:spPr bwMode="auto">
          <a:xfrm>
            <a:off x="2678206" y="4752378"/>
            <a:ext cx="369888" cy="371506"/>
          </a:xfrm>
          <a:prstGeom prst="rect">
            <a:avLst/>
          </a:prstGeom>
          <a:solidFill>
            <a:srgbClr val="E6E6E6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51" name="Rectangle 17"/>
          <p:cNvSpPr>
            <a:spLocks noChangeArrowheads="1"/>
          </p:cNvSpPr>
          <p:nvPr/>
        </p:nvSpPr>
        <p:spPr bwMode="auto">
          <a:xfrm>
            <a:off x="2790918" y="4768284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Rectangle 18"/>
          <p:cNvSpPr>
            <a:spLocks noChangeArrowheads="1"/>
          </p:cNvSpPr>
          <p:nvPr/>
        </p:nvSpPr>
        <p:spPr bwMode="auto">
          <a:xfrm>
            <a:off x="3048093" y="4752378"/>
            <a:ext cx="371475" cy="371506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53" name="Rectangle 19"/>
          <p:cNvSpPr>
            <a:spLocks noChangeArrowheads="1"/>
          </p:cNvSpPr>
          <p:nvPr/>
        </p:nvSpPr>
        <p:spPr bwMode="auto">
          <a:xfrm>
            <a:off x="3095842" y="4768284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cxnSp>
        <p:nvCxnSpPr>
          <p:cNvPr id="154" name="Gewinkelte Verbindung 153"/>
          <p:cNvCxnSpPr>
            <a:stCxn id="155" idx="3"/>
            <a:endCxn id="150" idx="0"/>
          </p:cNvCxnSpPr>
          <p:nvPr/>
        </p:nvCxnSpPr>
        <p:spPr>
          <a:xfrm>
            <a:off x="673558" y="4549770"/>
            <a:ext cx="2189592" cy="202608"/>
          </a:xfrm>
          <a:prstGeom prst="bentConnector2">
            <a:avLst/>
          </a:prstGeom>
          <a:ln w="25400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feld 154"/>
          <p:cNvSpPr txBox="1"/>
          <p:nvPr/>
        </p:nvSpPr>
        <p:spPr>
          <a:xfrm>
            <a:off x="179512" y="4365104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j=4</a:t>
            </a:r>
            <a:endParaRPr lang="de-DE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" name="Rectangle 16"/>
          <p:cNvSpPr>
            <a:spLocks noChangeArrowheads="1"/>
          </p:cNvSpPr>
          <p:nvPr/>
        </p:nvSpPr>
        <p:spPr bwMode="auto">
          <a:xfrm>
            <a:off x="3048886" y="5472459"/>
            <a:ext cx="369888" cy="369888"/>
          </a:xfrm>
          <a:prstGeom prst="rect">
            <a:avLst/>
          </a:prstGeom>
          <a:solidFill>
            <a:srgbClr val="E6E6E6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57" name="Rectangle 17"/>
          <p:cNvSpPr>
            <a:spLocks noChangeArrowheads="1"/>
          </p:cNvSpPr>
          <p:nvPr/>
        </p:nvSpPr>
        <p:spPr bwMode="auto">
          <a:xfrm>
            <a:off x="3161598" y="5486747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Rectangle 18"/>
          <p:cNvSpPr>
            <a:spLocks noChangeArrowheads="1"/>
          </p:cNvSpPr>
          <p:nvPr/>
        </p:nvSpPr>
        <p:spPr bwMode="auto">
          <a:xfrm>
            <a:off x="3418773" y="5472459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59" name="Rectangle 19"/>
          <p:cNvSpPr>
            <a:spLocks noChangeArrowheads="1"/>
          </p:cNvSpPr>
          <p:nvPr/>
        </p:nvSpPr>
        <p:spPr bwMode="auto">
          <a:xfrm>
            <a:off x="3466522" y="5486747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cxnSp>
        <p:nvCxnSpPr>
          <p:cNvPr id="160" name="Gewinkelte Verbindung 159"/>
          <p:cNvCxnSpPr>
            <a:stCxn id="161" idx="3"/>
            <a:endCxn id="156" idx="0"/>
          </p:cNvCxnSpPr>
          <p:nvPr/>
        </p:nvCxnSpPr>
        <p:spPr>
          <a:xfrm>
            <a:off x="673558" y="5269850"/>
            <a:ext cx="2560272" cy="202609"/>
          </a:xfrm>
          <a:prstGeom prst="bentConnector2">
            <a:avLst/>
          </a:prstGeom>
          <a:ln w="25400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feld 160"/>
          <p:cNvSpPr txBox="1"/>
          <p:nvPr/>
        </p:nvSpPr>
        <p:spPr>
          <a:xfrm>
            <a:off x="179512" y="5085184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j=5</a:t>
            </a:r>
            <a:endParaRPr lang="de-DE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" name="Rectangle 22"/>
          <p:cNvSpPr>
            <a:spLocks noChangeArrowheads="1"/>
          </p:cNvSpPr>
          <p:nvPr/>
        </p:nvSpPr>
        <p:spPr bwMode="auto">
          <a:xfrm>
            <a:off x="816149" y="3312218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3" name="Rectangle 23"/>
          <p:cNvSpPr>
            <a:spLocks noChangeArrowheads="1"/>
          </p:cNvSpPr>
          <p:nvPr/>
        </p:nvSpPr>
        <p:spPr bwMode="auto">
          <a:xfrm>
            <a:off x="868660" y="3326506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64" name="Rectangle 22"/>
          <p:cNvSpPr>
            <a:spLocks noChangeArrowheads="1"/>
          </p:cNvSpPr>
          <p:nvPr/>
        </p:nvSpPr>
        <p:spPr bwMode="auto">
          <a:xfrm>
            <a:off x="816149" y="4031987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5" name="Rectangle 23"/>
          <p:cNvSpPr>
            <a:spLocks noChangeArrowheads="1"/>
          </p:cNvSpPr>
          <p:nvPr/>
        </p:nvSpPr>
        <p:spPr bwMode="auto">
          <a:xfrm>
            <a:off x="868660" y="4046275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66" name="Rectangle 22"/>
          <p:cNvSpPr>
            <a:spLocks noChangeArrowheads="1"/>
          </p:cNvSpPr>
          <p:nvPr/>
        </p:nvSpPr>
        <p:spPr bwMode="auto">
          <a:xfrm>
            <a:off x="816149" y="4752378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7" name="Rectangle 23"/>
          <p:cNvSpPr>
            <a:spLocks noChangeArrowheads="1"/>
          </p:cNvSpPr>
          <p:nvPr/>
        </p:nvSpPr>
        <p:spPr bwMode="auto">
          <a:xfrm>
            <a:off x="868660" y="4766666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68" name="Rectangle 22"/>
          <p:cNvSpPr>
            <a:spLocks noChangeArrowheads="1"/>
          </p:cNvSpPr>
          <p:nvPr/>
        </p:nvSpPr>
        <p:spPr bwMode="auto">
          <a:xfrm>
            <a:off x="816149" y="5474959"/>
            <a:ext cx="371475" cy="365731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9" name="Rectangle 23"/>
          <p:cNvSpPr>
            <a:spLocks noChangeArrowheads="1"/>
          </p:cNvSpPr>
          <p:nvPr/>
        </p:nvSpPr>
        <p:spPr bwMode="auto">
          <a:xfrm>
            <a:off x="868660" y="5489247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70" name="Text Box 7"/>
          <p:cNvSpPr txBox="1">
            <a:spLocks noChangeArrowheads="1"/>
          </p:cNvSpPr>
          <p:nvPr/>
        </p:nvSpPr>
        <p:spPr bwMode="auto">
          <a:xfrm>
            <a:off x="2656687" y="3212976"/>
            <a:ext cx="11144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dirty="0"/>
              <a:t>j</a:t>
            </a:r>
            <a:r>
              <a:rPr lang="th-TH" altLang="de-DE" baseline="-25000" dirty="0"/>
              <a:t>new</a:t>
            </a:r>
            <a:r>
              <a:rPr lang="th-TH" altLang="de-DE" dirty="0"/>
              <a:t> = </a:t>
            </a:r>
            <a:r>
              <a:rPr lang="de-DE" altLang="de-DE" dirty="0"/>
              <a:t>0</a:t>
            </a:r>
            <a:endParaRPr lang="th-TH" altLang="de-DE" dirty="0"/>
          </a:p>
        </p:txBody>
      </p:sp>
      <p:sp>
        <p:nvSpPr>
          <p:cNvPr id="171" name="Text Box 7"/>
          <p:cNvSpPr txBox="1">
            <a:spLocks noChangeArrowheads="1"/>
          </p:cNvSpPr>
          <p:nvPr/>
        </p:nvSpPr>
        <p:spPr bwMode="auto">
          <a:xfrm>
            <a:off x="3079920" y="3933056"/>
            <a:ext cx="11144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th-TH" altLang="de-DE" dirty="0"/>
              <a:t>j</a:t>
            </a:r>
            <a:r>
              <a:rPr lang="th-TH" altLang="de-DE" baseline="-25000" dirty="0"/>
              <a:t>new</a:t>
            </a:r>
            <a:r>
              <a:rPr lang="th-TH" altLang="de-DE" dirty="0"/>
              <a:t> = </a:t>
            </a:r>
            <a:r>
              <a:rPr lang="de-DE" altLang="de-DE" dirty="0" smtClean="0"/>
              <a:t>1</a:t>
            </a:r>
            <a:endParaRPr lang="th-TH" altLang="de-DE" dirty="0"/>
          </a:p>
        </p:txBody>
      </p:sp>
      <p:sp>
        <p:nvSpPr>
          <p:cNvPr id="172" name="Text Box 7"/>
          <p:cNvSpPr txBox="1">
            <a:spLocks noChangeArrowheads="1"/>
          </p:cNvSpPr>
          <p:nvPr/>
        </p:nvSpPr>
        <p:spPr bwMode="auto">
          <a:xfrm>
            <a:off x="3416967" y="4695527"/>
            <a:ext cx="11320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dirty="0"/>
              <a:t>j</a:t>
            </a:r>
            <a:r>
              <a:rPr lang="th-TH" altLang="de-DE" baseline="-25000" dirty="0"/>
              <a:t>new</a:t>
            </a:r>
            <a:r>
              <a:rPr lang="th-TH" altLang="de-DE" dirty="0"/>
              <a:t> = </a:t>
            </a:r>
            <a:r>
              <a:rPr lang="de-DE" altLang="de-DE" dirty="0" smtClean="0"/>
              <a:t>1</a:t>
            </a:r>
            <a:endParaRPr lang="th-TH" altLang="de-DE" dirty="0"/>
          </a:p>
        </p:txBody>
      </p:sp>
      <p:sp>
        <p:nvSpPr>
          <p:cNvPr id="173" name="Text Box 7"/>
          <p:cNvSpPr txBox="1">
            <a:spLocks noChangeArrowheads="1"/>
          </p:cNvSpPr>
          <p:nvPr/>
        </p:nvSpPr>
        <p:spPr bwMode="auto">
          <a:xfrm>
            <a:off x="3779912" y="5415607"/>
            <a:ext cx="11320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dirty="0"/>
              <a:t>j</a:t>
            </a:r>
            <a:r>
              <a:rPr lang="th-TH" altLang="de-DE" baseline="-25000" dirty="0"/>
              <a:t>new</a:t>
            </a:r>
            <a:r>
              <a:rPr lang="th-TH" altLang="de-DE" dirty="0"/>
              <a:t> = </a:t>
            </a:r>
            <a:r>
              <a:rPr lang="de-DE" altLang="de-DE" dirty="0" smtClean="0"/>
              <a:t>2</a:t>
            </a:r>
            <a:endParaRPr lang="th-TH" altLang="de-DE" dirty="0"/>
          </a:p>
        </p:txBody>
      </p:sp>
      <p:graphicFrame>
        <p:nvGraphicFramePr>
          <p:cNvPr id="19" name="Tabel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463580"/>
              </p:ext>
            </p:extLst>
          </p:nvPr>
        </p:nvGraphicFramePr>
        <p:xfrm>
          <a:off x="4209371" y="1268760"/>
          <a:ext cx="4752000" cy="1112520"/>
        </p:xfrm>
        <a:graphic>
          <a:graphicData uri="http://schemas.openxmlformats.org/drawingml/2006/table">
            <a:tbl>
              <a:tblPr firstCol="1" bandRow="1">
                <a:tableStyleId>{21E4AEA4-8DFA-4A89-87EB-49C32662AFE0}</a:tableStyleId>
              </a:tblPr>
              <a:tblGrid>
                <a:gridCol w="1154717"/>
                <a:gridCol w="720080"/>
                <a:gridCol w="720080"/>
                <a:gridCol w="720080"/>
                <a:gridCol w="720080"/>
                <a:gridCol w="716963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5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 =j-1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F(k)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4" name="Text Box 6"/>
          <p:cNvSpPr txBox="1">
            <a:spLocks noChangeArrowheads="1"/>
          </p:cNvSpPr>
          <p:nvPr/>
        </p:nvSpPr>
        <p:spPr bwMode="auto">
          <a:xfrm>
            <a:off x="200953" y="1844824"/>
            <a:ext cx="4810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P:</a:t>
            </a:r>
          </a:p>
        </p:txBody>
      </p:sp>
      <p:sp>
        <p:nvSpPr>
          <p:cNvPr id="175" name="Text Box 5"/>
          <p:cNvSpPr txBox="1">
            <a:spLocks noChangeArrowheads="1"/>
          </p:cNvSpPr>
          <p:nvPr/>
        </p:nvSpPr>
        <p:spPr bwMode="auto">
          <a:xfrm>
            <a:off x="173401" y="2487131"/>
            <a:ext cx="500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T:</a:t>
            </a:r>
          </a:p>
        </p:txBody>
      </p:sp>
      <p:sp>
        <p:nvSpPr>
          <p:cNvPr id="176" name="Text Box 5"/>
          <p:cNvSpPr txBox="1">
            <a:spLocks noChangeArrowheads="1"/>
          </p:cNvSpPr>
          <p:nvPr/>
        </p:nvSpPr>
        <p:spPr bwMode="auto">
          <a:xfrm>
            <a:off x="173496" y="3237606"/>
            <a:ext cx="500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T:</a:t>
            </a:r>
          </a:p>
        </p:txBody>
      </p:sp>
      <p:sp>
        <p:nvSpPr>
          <p:cNvPr id="177" name="Text Box 5"/>
          <p:cNvSpPr txBox="1">
            <a:spLocks noChangeArrowheads="1"/>
          </p:cNvSpPr>
          <p:nvPr/>
        </p:nvSpPr>
        <p:spPr bwMode="auto">
          <a:xfrm>
            <a:off x="173471" y="3964002"/>
            <a:ext cx="500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T:</a:t>
            </a:r>
          </a:p>
        </p:txBody>
      </p:sp>
      <p:sp>
        <p:nvSpPr>
          <p:cNvPr id="178" name="Text Box 5"/>
          <p:cNvSpPr txBox="1">
            <a:spLocks noChangeArrowheads="1"/>
          </p:cNvSpPr>
          <p:nvPr/>
        </p:nvSpPr>
        <p:spPr bwMode="auto">
          <a:xfrm>
            <a:off x="173451" y="4677766"/>
            <a:ext cx="500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T:</a:t>
            </a:r>
          </a:p>
        </p:txBody>
      </p:sp>
      <p:sp>
        <p:nvSpPr>
          <p:cNvPr id="179" name="Text Box 5"/>
          <p:cNvSpPr txBox="1">
            <a:spLocks noChangeArrowheads="1"/>
          </p:cNvSpPr>
          <p:nvPr/>
        </p:nvSpPr>
        <p:spPr bwMode="auto">
          <a:xfrm>
            <a:off x="173426" y="5398268"/>
            <a:ext cx="500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T:</a:t>
            </a:r>
          </a:p>
        </p:txBody>
      </p:sp>
      <p:sp>
        <p:nvSpPr>
          <p:cNvPr id="21" name="Rechteckige Legende 20"/>
          <p:cNvSpPr/>
          <p:nvPr/>
        </p:nvSpPr>
        <p:spPr>
          <a:xfrm>
            <a:off x="4572000" y="3485036"/>
            <a:ext cx="1503958" cy="1711842"/>
          </a:xfrm>
          <a:prstGeom prst="wedgeRectCallout">
            <a:avLst>
              <a:gd name="adj1" fmla="val -76059"/>
              <a:gd name="adj2" fmla="val -9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Das erste </a:t>
            </a:r>
            <a:r>
              <a:rPr lang="de-D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dirty="0" smtClean="0">
                <a:solidFill>
                  <a:schemeClr val="tx1"/>
                </a:solidFill>
              </a:rPr>
              <a:t> in </a:t>
            </a:r>
            <a:r>
              <a:rPr lang="de-D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de-DE" dirty="0" smtClean="0">
                <a:solidFill>
                  <a:schemeClr val="tx1"/>
                </a:solidFill>
              </a:rPr>
              <a:t> braucht bei fortgesetzter Suche nicht überprüft zu werden!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80" name="Rechteckige Legende 179"/>
          <p:cNvSpPr/>
          <p:nvPr/>
        </p:nvSpPr>
        <p:spPr>
          <a:xfrm>
            <a:off x="5076056" y="5501269"/>
            <a:ext cx="3816424" cy="592027"/>
          </a:xfrm>
          <a:prstGeom prst="wedgeRectCallout">
            <a:avLst>
              <a:gd name="adj1" fmla="val -56972"/>
              <a:gd name="adj2" fmla="val -288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dirty="0" smtClean="0">
                <a:solidFill>
                  <a:schemeClr val="tx1"/>
                </a:solidFill>
              </a:rPr>
              <a:t> und </a:t>
            </a:r>
            <a:r>
              <a:rPr lang="de-D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de-DE" dirty="0" smtClean="0">
                <a:solidFill>
                  <a:schemeClr val="tx1"/>
                </a:solidFill>
              </a:rPr>
              <a:t> in </a:t>
            </a:r>
            <a:r>
              <a:rPr lang="de-D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de-DE" dirty="0" smtClean="0">
                <a:solidFill>
                  <a:schemeClr val="tx1"/>
                </a:solidFill>
              </a:rPr>
              <a:t> braucht bei fortgesetzter Suche nicht überprüft zu werden!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81" name="Rechteckige Legende 180"/>
          <p:cNvSpPr/>
          <p:nvPr/>
        </p:nvSpPr>
        <p:spPr>
          <a:xfrm>
            <a:off x="4572000" y="3485036"/>
            <a:ext cx="1503958" cy="1711842"/>
          </a:xfrm>
          <a:prstGeom prst="wedgeRectCallout">
            <a:avLst>
              <a:gd name="adj1" fmla="val -59339"/>
              <a:gd name="adj2" fmla="val 322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Das erste </a:t>
            </a:r>
            <a:r>
              <a:rPr lang="de-D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dirty="0" smtClean="0">
                <a:solidFill>
                  <a:schemeClr val="tx1"/>
                </a:solidFill>
              </a:rPr>
              <a:t> in </a:t>
            </a:r>
            <a:r>
              <a:rPr lang="de-D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de-DE" dirty="0" smtClean="0">
                <a:solidFill>
                  <a:schemeClr val="tx1"/>
                </a:solidFill>
              </a:rPr>
              <a:t> braucht bei fortgesetzter Suche nicht überprüft zu werden!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6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99" grpId="0" animBg="1"/>
      <p:bldP spid="100" grpId="0"/>
      <p:bldP spid="101" grpId="0" animBg="1"/>
      <p:bldP spid="102" grpId="0"/>
      <p:bldP spid="103" grpId="0" animBg="1"/>
      <p:bldP spid="104" grpId="0"/>
      <p:bldP spid="106" grpId="0"/>
      <p:bldP spid="107" grpId="0"/>
      <p:bldP spid="108" grpId="0" animBg="1"/>
      <p:bldP spid="109" grpId="0"/>
      <p:bldP spid="12" grpId="0"/>
      <p:bldP spid="110" grpId="0" animBg="1"/>
      <p:bldP spid="111" grpId="0"/>
      <p:bldP spid="112" grpId="0" animBg="1"/>
      <p:bldP spid="113" grpId="0"/>
      <p:bldP spid="114" grpId="0" animBg="1"/>
      <p:bldP spid="115" grpId="0"/>
      <p:bldP spid="116" grpId="0" animBg="1"/>
      <p:bldP spid="117" grpId="0"/>
      <p:bldP spid="118" grpId="0" animBg="1"/>
      <p:bldP spid="119" grpId="0"/>
      <p:bldP spid="120" grpId="0" animBg="1"/>
      <p:bldP spid="121" grpId="0"/>
      <p:bldP spid="122" grpId="0" animBg="1"/>
      <p:bldP spid="123" grpId="0"/>
      <p:bldP spid="124" grpId="0" animBg="1"/>
      <p:bldP spid="125" grpId="0"/>
      <p:bldP spid="126" grpId="0" animBg="1"/>
      <p:bldP spid="127" grpId="0"/>
      <p:bldP spid="128" grpId="0" animBg="1"/>
      <p:bldP spid="129" grpId="0"/>
      <p:bldP spid="130" grpId="0" animBg="1"/>
      <p:bldP spid="131" grpId="0"/>
      <p:bldP spid="132" grpId="0" animBg="1"/>
      <p:bldP spid="133" grpId="0"/>
      <p:bldP spid="134" grpId="0" animBg="1"/>
      <p:bldP spid="135" grpId="0"/>
      <p:bldP spid="136" grpId="0" animBg="1"/>
      <p:bldP spid="137" grpId="0"/>
      <p:bldP spid="138" grpId="0" animBg="1"/>
      <p:bldP spid="139" grpId="0"/>
      <p:bldP spid="140" grpId="0" animBg="1"/>
      <p:bldP spid="141" grpId="0"/>
      <p:bldP spid="143" grpId="0"/>
      <p:bldP spid="144" grpId="0" animBg="1"/>
      <p:bldP spid="145" grpId="0"/>
      <p:bldP spid="146" grpId="0" animBg="1"/>
      <p:bldP spid="147" grpId="0"/>
      <p:bldP spid="149" grpId="0"/>
      <p:bldP spid="150" grpId="0" animBg="1"/>
      <p:bldP spid="151" grpId="0"/>
      <p:bldP spid="152" grpId="0" animBg="1"/>
      <p:bldP spid="153" grpId="0"/>
      <p:bldP spid="155" grpId="0"/>
      <p:bldP spid="156" grpId="0" animBg="1"/>
      <p:bldP spid="157" grpId="0"/>
      <p:bldP spid="158" grpId="0" animBg="1"/>
      <p:bldP spid="159" grpId="0"/>
      <p:bldP spid="161" grpId="0"/>
      <p:bldP spid="162" grpId="0" animBg="1"/>
      <p:bldP spid="163" grpId="0"/>
      <p:bldP spid="164" grpId="0" animBg="1"/>
      <p:bldP spid="165" grpId="0"/>
      <p:bldP spid="166" grpId="0" animBg="1"/>
      <p:bldP spid="167" grpId="0"/>
      <p:bldP spid="168" grpId="0" animBg="1"/>
      <p:bldP spid="169" grpId="0"/>
      <p:bldP spid="170" grpId="0"/>
      <p:bldP spid="171" grpId="0"/>
      <p:bldP spid="172" grpId="0"/>
      <p:bldP spid="173" grpId="0"/>
      <p:bldP spid="175" grpId="0"/>
      <p:bldP spid="176" grpId="0"/>
      <p:bldP spid="177" grpId="0"/>
      <p:bldP spid="178" grpId="0"/>
      <p:bldP spid="179" grpId="0"/>
      <p:bldP spid="21" grpId="0" animBg="1"/>
      <p:bldP spid="180" grpId="0" animBg="1"/>
      <p:bldP spid="18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</a:t>
            </a:r>
            <a:endParaRPr lang="de-DE" dirty="0"/>
          </a:p>
        </p:txBody>
      </p:sp>
      <p:sp>
        <p:nvSpPr>
          <p:cNvPr id="5" name="Rectangle 40"/>
          <p:cNvSpPr>
            <a:spLocks noChangeArrowheads="1"/>
          </p:cNvSpPr>
          <p:nvPr/>
        </p:nvSpPr>
        <p:spPr bwMode="auto">
          <a:xfrm>
            <a:off x="266700" y="1268760"/>
            <a:ext cx="8610600" cy="47244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pic>
        <p:nvPicPr>
          <p:cNvPr id="6" name="Grafik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497360"/>
            <a:ext cx="7772400" cy="415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487613" y="5307360"/>
            <a:ext cx="479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/>
              <a:t>0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487613" y="4850160"/>
            <a:ext cx="4794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/>
              <a:t>3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967038" y="5307360"/>
            <a:ext cx="477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/>
              <a:t>1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967038" y="4850160"/>
            <a:ext cx="4778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/>
              <a:t>4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2008188" y="4850160"/>
            <a:ext cx="4794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/>
              <a:t>2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528763" y="4850160"/>
            <a:ext cx="4794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/>
              <a:t>1</a:t>
            </a: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1050925" y="4850160"/>
            <a:ext cx="477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/>
              <a:t>0</a:t>
            </a: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419100" y="4850160"/>
            <a:ext cx="6318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 b="1" i="1"/>
              <a:t>k</a:t>
            </a: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2008188" y="5307360"/>
            <a:ext cx="479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/>
              <a:t>1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1528763" y="5307360"/>
            <a:ext cx="479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/>
              <a:t>0</a:t>
            </a: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1050925" y="5307360"/>
            <a:ext cx="477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/>
              <a:t>0</a:t>
            </a: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419100" y="5307360"/>
            <a:ext cx="631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 b="1" i="1"/>
              <a:t>F</a:t>
            </a:r>
            <a:r>
              <a:rPr lang="en-US" altLang="de-DE" sz="1800"/>
              <a:t>(</a:t>
            </a:r>
            <a:r>
              <a:rPr lang="en-US" altLang="de-DE" sz="1800" b="1" i="1"/>
              <a:t>k</a:t>
            </a:r>
            <a:r>
              <a:rPr lang="en-US" altLang="de-DE" sz="1800"/>
              <a:t>)</a:t>
            </a:r>
          </a:p>
        </p:txBody>
      </p:sp>
      <p:sp>
        <p:nvSpPr>
          <p:cNvPr id="19" name="Line 26"/>
          <p:cNvSpPr>
            <a:spLocks noChangeShapeType="1"/>
          </p:cNvSpPr>
          <p:nvPr/>
        </p:nvSpPr>
        <p:spPr bwMode="auto">
          <a:xfrm>
            <a:off x="419100" y="4850160"/>
            <a:ext cx="29718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0" name="Line 27"/>
          <p:cNvSpPr>
            <a:spLocks noChangeShapeType="1"/>
          </p:cNvSpPr>
          <p:nvPr/>
        </p:nvSpPr>
        <p:spPr bwMode="auto">
          <a:xfrm>
            <a:off x="419100" y="5764560"/>
            <a:ext cx="29718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1" name="Line 28"/>
          <p:cNvSpPr>
            <a:spLocks noChangeShapeType="1"/>
          </p:cNvSpPr>
          <p:nvPr/>
        </p:nvSpPr>
        <p:spPr bwMode="auto">
          <a:xfrm>
            <a:off x="419100" y="4850160"/>
            <a:ext cx="0" cy="914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2" name="Line 29"/>
          <p:cNvSpPr>
            <a:spLocks noChangeShapeType="1"/>
          </p:cNvSpPr>
          <p:nvPr/>
        </p:nvSpPr>
        <p:spPr bwMode="auto">
          <a:xfrm>
            <a:off x="1528763" y="485016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3" name="Line 30"/>
          <p:cNvSpPr>
            <a:spLocks noChangeShapeType="1"/>
          </p:cNvSpPr>
          <p:nvPr/>
        </p:nvSpPr>
        <p:spPr bwMode="auto">
          <a:xfrm>
            <a:off x="2008188" y="485016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4" name="Line 31"/>
          <p:cNvSpPr>
            <a:spLocks noChangeShapeType="1"/>
          </p:cNvSpPr>
          <p:nvPr/>
        </p:nvSpPr>
        <p:spPr bwMode="auto">
          <a:xfrm>
            <a:off x="2487613" y="485016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5" name="Line 32"/>
          <p:cNvSpPr>
            <a:spLocks noChangeShapeType="1"/>
          </p:cNvSpPr>
          <p:nvPr/>
        </p:nvSpPr>
        <p:spPr bwMode="auto">
          <a:xfrm>
            <a:off x="3390900" y="4850160"/>
            <a:ext cx="0" cy="914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6" name="Line 33"/>
          <p:cNvSpPr>
            <a:spLocks noChangeShapeType="1"/>
          </p:cNvSpPr>
          <p:nvPr/>
        </p:nvSpPr>
        <p:spPr bwMode="auto">
          <a:xfrm>
            <a:off x="1050925" y="4850160"/>
            <a:ext cx="0" cy="914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7" name="Line 35"/>
          <p:cNvSpPr>
            <a:spLocks noChangeShapeType="1"/>
          </p:cNvSpPr>
          <p:nvPr/>
        </p:nvSpPr>
        <p:spPr bwMode="auto">
          <a:xfrm>
            <a:off x="419100" y="5215285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8" name="Line 37"/>
          <p:cNvSpPr>
            <a:spLocks noChangeShapeType="1"/>
          </p:cNvSpPr>
          <p:nvPr/>
        </p:nvSpPr>
        <p:spPr bwMode="auto">
          <a:xfrm>
            <a:off x="2967038" y="485016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9" name="Text Box 38"/>
          <p:cNvSpPr txBox="1">
            <a:spLocks noChangeArrowheads="1"/>
          </p:cNvSpPr>
          <p:nvPr/>
        </p:nvSpPr>
        <p:spPr bwMode="auto">
          <a:xfrm>
            <a:off x="452438" y="1421160"/>
            <a:ext cx="5000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T:</a:t>
            </a:r>
          </a:p>
        </p:txBody>
      </p:sp>
      <p:sp>
        <p:nvSpPr>
          <p:cNvPr id="30" name="Text Box 39"/>
          <p:cNvSpPr txBox="1">
            <a:spLocks noChangeArrowheads="1"/>
          </p:cNvSpPr>
          <p:nvPr/>
        </p:nvSpPr>
        <p:spPr bwMode="auto">
          <a:xfrm>
            <a:off x="504825" y="2183160"/>
            <a:ext cx="4810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P: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635896" y="2268228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F(4)=1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5004048" y="2968824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F(0)=0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5417783" y="3760912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F(3)=0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403648" y="1958224"/>
            <a:ext cx="2108269" cy="307777"/>
          </a:xfrm>
          <a:prstGeom prst="rect">
            <a:avLst/>
          </a:prstGeom>
          <a:solidFill>
            <a:srgbClr val="99CC00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0      1        2        3       4       5   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2843808" y="2689175"/>
            <a:ext cx="2108269" cy="307777"/>
          </a:xfrm>
          <a:prstGeom prst="rect">
            <a:avLst/>
          </a:prstGeom>
          <a:solidFill>
            <a:srgbClr val="99CC00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0      1        2        3       4       5   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3255819" y="3429000"/>
            <a:ext cx="2108269" cy="307777"/>
          </a:xfrm>
          <a:prstGeom prst="rect">
            <a:avLst/>
          </a:prstGeom>
          <a:solidFill>
            <a:srgbClr val="99CC00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0      1        2        3       4       5   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4729999" y="4171760"/>
            <a:ext cx="2108269" cy="307777"/>
          </a:xfrm>
          <a:prstGeom prst="rect">
            <a:avLst/>
          </a:prstGeom>
          <a:solidFill>
            <a:srgbClr val="99CC00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0      1        2        3       4       5   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5091364" y="4926696"/>
            <a:ext cx="2108269" cy="307777"/>
          </a:xfrm>
          <a:prstGeom prst="rect">
            <a:avLst/>
          </a:prstGeom>
          <a:solidFill>
            <a:srgbClr val="99CC00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0      1        2        3       4       5   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6876256" y="4120952"/>
            <a:ext cx="18879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  <a:cs typeface="Times New Roman" panose="02020603050405020304" pitchFamily="18" charset="0"/>
              </a:rPr>
              <a:t>Kein </a:t>
            </a:r>
            <a:r>
              <a:rPr lang="de-DE" dirty="0" err="1" smtClean="0">
                <a:latin typeface="+mn-lt"/>
                <a:cs typeface="Times New Roman" panose="02020603050405020304" pitchFamily="18" charset="0"/>
              </a:rPr>
              <a:t>übereinstim</a:t>
            </a:r>
            <a:r>
              <a:rPr lang="de-DE" dirty="0" smtClean="0">
                <a:latin typeface="+mn-lt"/>
                <a:cs typeface="Times New Roman" panose="02020603050405020304" pitchFamily="18" charset="0"/>
              </a:rPr>
              <a:t>-</a:t>
            </a:r>
            <a:br>
              <a:rPr lang="de-DE" dirty="0" smtClean="0">
                <a:latin typeface="+mn-lt"/>
                <a:cs typeface="Times New Roman" panose="02020603050405020304" pitchFamily="18" charset="0"/>
              </a:rPr>
            </a:br>
            <a:r>
              <a:rPr lang="de-DE" dirty="0" err="1" smtClean="0">
                <a:latin typeface="+mn-lt"/>
                <a:cs typeface="Times New Roman" panose="02020603050405020304" pitchFamily="18" charset="0"/>
              </a:rPr>
              <a:t>mendes</a:t>
            </a:r>
            <a:r>
              <a:rPr lang="de-DE" dirty="0" smtClean="0">
                <a:latin typeface="+mn-lt"/>
                <a:cs typeface="Times New Roman" panose="02020603050405020304" pitchFamily="18" charset="0"/>
              </a:rPr>
              <a:t> Zeichen</a:t>
            </a:r>
            <a:br>
              <a:rPr lang="de-DE" dirty="0" smtClean="0">
                <a:latin typeface="+mn-lt"/>
                <a:cs typeface="Times New Roman" panose="02020603050405020304" pitchFamily="18" charset="0"/>
              </a:rPr>
            </a:b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i:=i+1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6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Unterschiede im Code zum </a:t>
            </a:r>
            <a:r>
              <a:rPr lang="de-DE" sz="2800" dirty="0" err="1" smtClean="0"/>
              <a:t>Brute</a:t>
            </a:r>
            <a:r>
              <a:rPr lang="de-DE" sz="2800" dirty="0" smtClean="0"/>
              <a:t>-Force-Algorithmus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Knuth-Morris-Pratt Ansatz modifiziert den </a:t>
            </a:r>
            <a:r>
              <a:rPr lang="de-DE" dirty="0" err="1" smtClean="0"/>
              <a:t>Brute</a:t>
            </a:r>
            <a:r>
              <a:rPr lang="de-DE" dirty="0" smtClean="0"/>
              <a:t>-Force-Algorithmus</a:t>
            </a:r>
            <a:endParaRPr lang="de-DE" dirty="0"/>
          </a:p>
          <a:p>
            <a:r>
              <a:rPr lang="de-DE" dirty="0" smtClean="0"/>
              <a:t>Falls keine Übereinstimmung bei </a:t>
            </a:r>
            <a:r>
              <a:rPr lang="de-DE" dirty="0">
                <a:solidFill>
                  <a:srgbClr val="3C8C93"/>
                </a:solidFill>
              </a:rPr>
              <a:t>P[j]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smtClean="0"/>
              <a:t>(d.h. </a:t>
            </a:r>
            <a:r>
              <a:rPr lang="de-DE" dirty="0">
                <a:solidFill>
                  <a:srgbClr val="3C8C93"/>
                </a:solidFill>
              </a:rPr>
              <a:t>P[j] </a:t>
            </a:r>
            <a:r>
              <a:rPr lang="de-DE" dirty="0" smtClean="0">
                <a:solidFill>
                  <a:srgbClr val="3C8C93"/>
                </a:solidFill>
              </a:rPr>
              <a:t>≠ </a:t>
            </a:r>
            <a:r>
              <a:rPr lang="de-DE" dirty="0">
                <a:solidFill>
                  <a:srgbClr val="3C8C93"/>
                </a:solidFill>
              </a:rPr>
              <a:t>T[i]</a:t>
            </a:r>
            <a:r>
              <a:rPr lang="de-DE" dirty="0"/>
              <a:t>), </a:t>
            </a:r>
            <a:r>
              <a:rPr lang="de-DE" dirty="0" smtClean="0"/>
              <a:t>dann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  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:=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j-1</a:t>
            </a:r>
            <a:r>
              <a:rPr lang="de-DE" dirty="0"/>
              <a:t>;</a:t>
            </a:r>
            <a:br>
              <a:rPr lang="de-DE" dirty="0"/>
            </a:br>
            <a:r>
              <a:rPr lang="de-DE" dirty="0"/>
              <a:t>   </a:t>
            </a:r>
            <a:r>
              <a:rPr lang="de-DE" dirty="0" err="1">
                <a:solidFill>
                  <a:srgbClr val="3C8C93"/>
                </a:solidFill>
              </a:rPr>
              <a:t>j</a:t>
            </a:r>
            <a:r>
              <a:rPr lang="de-DE" dirty="0">
                <a:solidFill>
                  <a:srgbClr val="3C8C93"/>
                </a:solidFill>
              </a:rPr>
              <a:t> </a:t>
            </a:r>
            <a:r>
              <a:rPr lang="de-DE" dirty="0" smtClean="0">
                <a:solidFill>
                  <a:srgbClr val="3C8C93"/>
                </a:solidFill>
              </a:rPr>
              <a:t>:= </a:t>
            </a:r>
            <a:r>
              <a:rPr lang="de-DE" dirty="0">
                <a:solidFill>
                  <a:srgbClr val="3C8C93"/>
                </a:solidFill>
              </a:rPr>
              <a:t>F(k)</a:t>
            </a:r>
            <a:r>
              <a:rPr lang="de-DE" dirty="0"/>
              <a:t>;     // </a:t>
            </a:r>
            <a:r>
              <a:rPr lang="de-DE" dirty="0" smtClean="0"/>
              <a:t>berechne neues </a:t>
            </a:r>
            <a:r>
              <a:rPr lang="de-DE" dirty="0">
                <a:solidFill>
                  <a:srgbClr val="3C8C93"/>
                </a:solidFill>
              </a:rPr>
              <a:t>j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246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F6E4-C8FF-AC49-8EF6-082450278B3B}" type="slidenum">
              <a:rPr lang="de-DE"/>
              <a:pPr/>
              <a:t>16</a:t>
            </a:fld>
            <a:endParaRPr lang="de-DE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Verfahren Knuth-Morris-Pratt</a:t>
            </a:r>
            <a:endParaRPr lang="de-DE" dirty="0"/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000" dirty="0" err="1"/>
              <a:t>Procedure</a:t>
            </a:r>
            <a:r>
              <a:rPr lang="de-DE" sz="2000" dirty="0"/>
              <a:t> </a:t>
            </a:r>
            <a:r>
              <a:rPr lang="de-DE" sz="2000" dirty="0" err="1" smtClean="0">
                <a:solidFill>
                  <a:schemeClr val="accent2"/>
                </a:solidFill>
              </a:rPr>
              <a:t>KMPsearch</a:t>
            </a:r>
            <a:r>
              <a:rPr lang="de-DE" sz="2000" dirty="0" smtClean="0"/>
              <a:t>(</a:t>
            </a:r>
            <a:r>
              <a:rPr lang="de-DE" sz="2000" dirty="0" err="1" smtClean="0">
                <a:solidFill>
                  <a:schemeClr val="hlink"/>
                </a:solidFill>
              </a:rPr>
              <a:t>text</a:t>
            </a:r>
            <a:r>
              <a:rPr lang="de-DE" sz="2000" dirty="0" smtClean="0">
                <a:solidFill>
                  <a:schemeClr val="hlink"/>
                </a:solidFill>
              </a:rPr>
              <a:t>, </a:t>
            </a:r>
            <a:r>
              <a:rPr lang="de-DE" sz="2000" dirty="0" err="1" smtClean="0">
                <a:solidFill>
                  <a:schemeClr val="hlink"/>
                </a:solidFill>
              </a:rPr>
              <a:t>pattern</a:t>
            </a:r>
            <a:r>
              <a:rPr lang="de-DE" sz="2000" dirty="0" smtClean="0"/>
              <a:t>: </a:t>
            </a:r>
            <a:r>
              <a:rPr lang="de-DE" sz="2000" dirty="0" smtClean="0">
                <a:solidFill>
                  <a:schemeClr val="hlink"/>
                </a:solidFill>
              </a:rPr>
              <a:t>String</a:t>
            </a:r>
            <a:r>
              <a:rPr lang="de-DE" sz="2000" dirty="0" smtClean="0"/>
              <a:t>): Integer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err="1">
                <a:solidFill>
                  <a:schemeClr val="hlink"/>
                </a:solidFill>
              </a:rPr>
              <a:t>n</a:t>
            </a:r>
            <a:r>
              <a:rPr lang="de-DE" sz="2000" dirty="0">
                <a:solidFill>
                  <a:schemeClr val="hlink"/>
                </a:solidFill>
              </a:rPr>
              <a:t> </a:t>
            </a:r>
            <a:r>
              <a:rPr lang="de-DE" sz="2000" dirty="0" smtClean="0">
                <a:solidFill>
                  <a:schemeClr val="hlink"/>
                </a:solidFill>
              </a:rPr>
              <a:t>:= </a:t>
            </a:r>
            <a:r>
              <a:rPr lang="de-DE" sz="2000" dirty="0" err="1">
                <a:solidFill>
                  <a:schemeClr val="hlink"/>
                </a:solidFill>
              </a:rPr>
              <a:t>length</a:t>
            </a:r>
            <a:r>
              <a:rPr lang="de-DE" sz="2000" dirty="0">
                <a:solidFill>
                  <a:schemeClr val="hlink"/>
                </a:solidFill>
              </a:rPr>
              <a:t>(</a:t>
            </a:r>
            <a:r>
              <a:rPr lang="de-DE" sz="2000" dirty="0" err="1">
                <a:solidFill>
                  <a:schemeClr val="hlink"/>
                </a:solidFill>
              </a:rPr>
              <a:t>text</a:t>
            </a:r>
            <a:r>
              <a:rPr lang="de-DE" sz="2000" dirty="0">
                <a:solidFill>
                  <a:schemeClr val="hlink"/>
                </a:solidFill>
              </a:rPr>
              <a:t>); m </a:t>
            </a:r>
            <a:r>
              <a:rPr lang="de-DE" sz="2000" dirty="0" smtClean="0">
                <a:solidFill>
                  <a:schemeClr val="hlink"/>
                </a:solidFill>
              </a:rPr>
              <a:t>:= </a:t>
            </a:r>
            <a:r>
              <a:rPr lang="de-DE" sz="2000" dirty="0" err="1">
                <a:solidFill>
                  <a:schemeClr val="hlink"/>
                </a:solidFill>
              </a:rPr>
              <a:t>length</a:t>
            </a:r>
            <a:r>
              <a:rPr lang="de-DE" sz="2000" dirty="0">
                <a:solidFill>
                  <a:schemeClr val="hlink"/>
                </a:solidFill>
              </a:rPr>
              <a:t>(</a:t>
            </a:r>
            <a:r>
              <a:rPr lang="de-DE" sz="2000" dirty="0" err="1">
                <a:solidFill>
                  <a:schemeClr val="hlink"/>
                </a:solidFill>
              </a:rPr>
              <a:t>pattern</a:t>
            </a:r>
            <a:r>
              <a:rPr lang="de-DE" sz="2000" dirty="0">
                <a:solidFill>
                  <a:schemeClr val="hlink"/>
                </a:solidFill>
              </a:rPr>
              <a:t>) 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smtClean="0">
                <a:solidFill>
                  <a:srgbClr val="3C8C93"/>
                </a:solidFill>
              </a:rPr>
              <a:t>F[</a:t>
            </a:r>
            <a:r>
              <a:rPr lang="de-DE" sz="2000" dirty="0">
                <a:solidFill>
                  <a:srgbClr val="3C8C93"/>
                </a:solidFill>
              </a:rPr>
              <a:t>] := </a:t>
            </a:r>
            <a:r>
              <a:rPr lang="de-DE" sz="2000" dirty="0" err="1">
                <a:solidFill>
                  <a:schemeClr val="accent2">
                    <a:lumMod val="75000"/>
                  </a:schemeClr>
                </a:solidFill>
              </a:rPr>
              <a:t>computeF</a:t>
            </a:r>
            <a:r>
              <a:rPr lang="de-DE" sz="2000" dirty="0">
                <a:solidFill>
                  <a:srgbClr val="3C8C93"/>
                </a:solidFill>
              </a:rPr>
              <a:t>(</a:t>
            </a:r>
            <a:r>
              <a:rPr lang="de-DE" sz="2000" dirty="0" err="1">
                <a:solidFill>
                  <a:srgbClr val="3C8C93"/>
                </a:solidFill>
              </a:rPr>
              <a:t>pattern</a:t>
            </a:r>
            <a:r>
              <a:rPr lang="de-DE" sz="2000" dirty="0">
                <a:solidFill>
                  <a:srgbClr val="3C8C93"/>
                </a:solidFill>
              </a:rPr>
              <a:t>)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smtClean="0">
                <a:solidFill>
                  <a:srgbClr val="3C8C93"/>
                </a:solidFill>
              </a:rPr>
              <a:t>i := 0; </a:t>
            </a:r>
            <a:r>
              <a:rPr lang="de-DE" sz="2000" dirty="0" err="1" smtClean="0">
                <a:solidFill>
                  <a:srgbClr val="3C8C93"/>
                </a:solidFill>
              </a:rPr>
              <a:t>j</a:t>
            </a:r>
            <a:r>
              <a:rPr lang="de-DE" sz="2000" dirty="0" smtClean="0">
                <a:solidFill>
                  <a:srgbClr val="3C8C93"/>
                </a:solidFill>
              </a:rPr>
              <a:t> := 0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err="1" smtClean="0"/>
              <a:t>while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i&lt;</a:t>
            </a:r>
            <a:r>
              <a:rPr lang="de-DE" sz="2000" dirty="0" err="1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000" dirty="0" smtClean="0"/>
              <a:t>do    </a:t>
            </a:r>
            <a:r>
              <a:rPr lang="de-DE" sz="2000" dirty="0">
                <a:solidFill>
                  <a:srgbClr val="FF0000"/>
                </a:solidFill>
              </a:rPr>
              <a:t>// passende Teilkette 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 </a:t>
            </a:r>
            <a:r>
              <a:rPr lang="de-DE" sz="2000" dirty="0" smtClean="0"/>
              <a:t>   </a:t>
            </a:r>
            <a:r>
              <a:rPr lang="de-DE" sz="2000" dirty="0" err="1" smtClean="0"/>
              <a:t>if</a:t>
            </a:r>
            <a:r>
              <a:rPr lang="de-DE" sz="2000" dirty="0" smtClean="0"/>
              <a:t> </a:t>
            </a:r>
            <a:r>
              <a:rPr lang="de-DE" sz="2000" dirty="0" err="1">
                <a:solidFill>
                  <a:srgbClr val="3C8C93"/>
                </a:solidFill>
              </a:rPr>
              <a:t>pattern</a:t>
            </a:r>
            <a:r>
              <a:rPr lang="de-DE" sz="2000" dirty="0">
                <a:solidFill>
                  <a:srgbClr val="3C8C93"/>
                </a:solidFill>
              </a:rPr>
              <a:t>[</a:t>
            </a:r>
            <a:r>
              <a:rPr lang="de-DE" sz="2000" dirty="0" err="1">
                <a:solidFill>
                  <a:srgbClr val="3C8C93"/>
                </a:solidFill>
              </a:rPr>
              <a:t>j</a:t>
            </a:r>
            <a:r>
              <a:rPr lang="de-DE" sz="2000" dirty="0">
                <a:solidFill>
                  <a:srgbClr val="3C8C93"/>
                </a:solidFill>
              </a:rPr>
              <a:t>] </a:t>
            </a:r>
            <a:r>
              <a:rPr lang="de-DE" sz="2000" dirty="0">
                <a:solidFill>
                  <a:schemeClr val="hlink"/>
                </a:solidFill>
              </a:rPr>
              <a:t>= </a:t>
            </a:r>
            <a:r>
              <a:rPr lang="de-DE" sz="2000" dirty="0" err="1">
                <a:solidFill>
                  <a:schemeClr val="hlink"/>
                </a:solidFill>
              </a:rPr>
              <a:t>text</a:t>
            </a:r>
            <a:r>
              <a:rPr lang="de-DE" sz="2000" dirty="0">
                <a:solidFill>
                  <a:schemeClr val="hlink"/>
                </a:solidFill>
              </a:rPr>
              <a:t>[i] </a:t>
            </a:r>
            <a:r>
              <a:rPr lang="de-DE" sz="2000" dirty="0" err="1"/>
              <a:t>then</a:t>
            </a:r>
            <a:r>
              <a:rPr lang="de-DE" sz="2000" dirty="0"/>
              <a:t> </a:t>
            </a:r>
            <a:br>
              <a:rPr lang="de-DE" sz="2000" dirty="0"/>
            </a:br>
            <a:r>
              <a:rPr lang="de-DE" sz="2000" dirty="0"/>
              <a:t> </a:t>
            </a:r>
            <a:r>
              <a:rPr lang="de-DE" sz="2000" dirty="0" smtClean="0"/>
              <a:t>      </a:t>
            </a:r>
            <a:r>
              <a:rPr lang="de-DE" sz="2000" dirty="0" err="1" smtClean="0"/>
              <a:t>if</a:t>
            </a:r>
            <a:r>
              <a:rPr lang="de-DE" sz="2000" dirty="0" smtClean="0"/>
              <a:t> </a:t>
            </a:r>
            <a:r>
              <a:rPr lang="de-DE" sz="2000" dirty="0" err="1" smtClean="0">
                <a:solidFill>
                  <a:srgbClr val="3C8C93"/>
                </a:solidFill>
              </a:rPr>
              <a:t>j</a:t>
            </a:r>
            <a:r>
              <a:rPr lang="de-DE" sz="2000" dirty="0" smtClean="0">
                <a:solidFill>
                  <a:srgbClr val="3C8C93"/>
                </a:solidFill>
              </a:rPr>
              <a:t> = m - 1</a:t>
            </a:r>
            <a:r>
              <a:rPr lang="de-DE" sz="2000" dirty="0" smtClean="0">
                <a:solidFill>
                  <a:schemeClr val="hlink"/>
                </a:solidFill>
              </a:rPr>
              <a:t> </a:t>
            </a:r>
            <a:r>
              <a:rPr lang="de-DE" sz="2000" dirty="0" err="1"/>
              <a:t>then</a:t>
            </a:r>
            <a:r>
              <a:rPr lang="de-DE" sz="2000" dirty="0"/>
              <a:t> </a:t>
            </a:r>
            <a:br>
              <a:rPr lang="de-DE" sz="2000" dirty="0"/>
            </a:br>
            <a:r>
              <a:rPr lang="de-DE" sz="2000" dirty="0" smtClean="0"/>
              <a:t>          </a:t>
            </a:r>
            <a:r>
              <a:rPr lang="de-DE" sz="2000" dirty="0" err="1"/>
              <a:t>return</a:t>
            </a:r>
            <a:r>
              <a:rPr lang="de-DE" sz="2000" dirty="0"/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i – m + 1</a:t>
            </a:r>
            <a:r>
              <a:rPr lang="de-DE" sz="2000" dirty="0" smtClean="0"/>
              <a:t> </a:t>
            </a:r>
            <a:r>
              <a:rPr lang="de-DE" sz="2000" dirty="0">
                <a:solidFill>
                  <a:srgbClr val="FF0000"/>
                </a:solidFill>
              </a:rPr>
              <a:t>// erfolgreiche Suche</a:t>
            </a:r>
            <a:br>
              <a:rPr lang="de-DE" sz="2000" dirty="0">
                <a:solidFill>
                  <a:srgbClr val="FF0000"/>
                </a:solidFill>
              </a:rPr>
            </a:br>
            <a:r>
              <a:rPr lang="de-DE" sz="2000" dirty="0" smtClean="0">
                <a:solidFill>
                  <a:srgbClr val="3C8C93"/>
                </a:solidFill>
              </a:rPr>
              <a:t>       i := i + 1</a:t>
            </a:r>
            <a:br>
              <a:rPr lang="de-DE" sz="2000" dirty="0" smtClean="0">
                <a:solidFill>
                  <a:srgbClr val="3C8C93"/>
                </a:solidFill>
              </a:rPr>
            </a:br>
            <a:r>
              <a:rPr lang="de-DE" sz="2000" dirty="0" smtClean="0">
                <a:solidFill>
                  <a:srgbClr val="3C8C93"/>
                </a:solidFill>
              </a:rPr>
              <a:t>       </a:t>
            </a:r>
            <a:r>
              <a:rPr lang="de-DE" sz="2000" dirty="0" err="1" smtClean="0">
                <a:solidFill>
                  <a:srgbClr val="3C8C93"/>
                </a:solidFill>
              </a:rPr>
              <a:t>j</a:t>
            </a:r>
            <a:r>
              <a:rPr lang="de-DE" sz="2000" dirty="0" smtClean="0">
                <a:solidFill>
                  <a:srgbClr val="3C8C93"/>
                </a:solidFill>
              </a:rPr>
              <a:t> := </a:t>
            </a:r>
            <a:r>
              <a:rPr lang="de-DE" sz="2000" dirty="0" err="1" smtClean="0">
                <a:solidFill>
                  <a:srgbClr val="3C8C93"/>
                </a:solidFill>
              </a:rPr>
              <a:t>j</a:t>
            </a:r>
            <a:r>
              <a:rPr lang="de-DE" sz="2000" dirty="0" smtClean="0">
                <a:solidFill>
                  <a:srgbClr val="3C8C93"/>
                </a:solidFill>
              </a:rPr>
              <a:t> + 1</a:t>
            </a:r>
          </a:p>
          <a:p>
            <a:pPr>
              <a:buFontTx/>
              <a:buNone/>
            </a:pPr>
            <a:r>
              <a:rPr lang="de-DE" sz="2000" dirty="0">
                <a:solidFill>
                  <a:srgbClr val="3C8C93"/>
                </a:solidFill>
              </a:rPr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         </a:t>
            </a:r>
            <a:r>
              <a:rPr lang="de-DE" sz="2000" dirty="0" err="1" smtClean="0"/>
              <a:t>else</a:t>
            </a:r>
            <a:r>
              <a:rPr lang="de-DE" sz="2000" dirty="0" smtClean="0"/>
              <a:t> </a:t>
            </a:r>
            <a:r>
              <a:rPr lang="de-DE" sz="2000" dirty="0" err="1" smtClean="0"/>
              <a:t>if</a:t>
            </a:r>
            <a:r>
              <a:rPr lang="de-DE" sz="2000" dirty="0" smtClean="0">
                <a:solidFill>
                  <a:srgbClr val="3C8C93"/>
                </a:solidFill>
              </a:rPr>
              <a:t> </a:t>
            </a:r>
            <a:r>
              <a:rPr lang="de-DE" sz="2000" dirty="0" err="1" smtClean="0">
                <a:solidFill>
                  <a:srgbClr val="3C8C93"/>
                </a:solidFill>
              </a:rPr>
              <a:t>j</a:t>
            </a:r>
            <a:r>
              <a:rPr lang="de-DE" sz="2000" dirty="0" smtClean="0">
                <a:solidFill>
                  <a:srgbClr val="3C8C93"/>
                </a:solidFill>
              </a:rPr>
              <a:t> &gt; 0 </a:t>
            </a:r>
            <a:r>
              <a:rPr lang="de-DE" sz="2000" dirty="0" err="1" smtClean="0">
                <a:solidFill>
                  <a:srgbClr val="000000"/>
                </a:solidFill>
              </a:rPr>
              <a:t>then</a:t>
            </a:r>
            <a:endParaRPr lang="de-DE" sz="2000" dirty="0" smtClean="0">
              <a:solidFill>
                <a:srgbClr val="000000"/>
              </a:solidFill>
            </a:endParaRPr>
          </a:p>
          <a:p>
            <a:pPr>
              <a:buFontTx/>
              <a:buNone/>
            </a:pPr>
            <a:r>
              <a:rPr lang="de-DE" sz="2000" dirty="0">
                <a:solidFill>
                  <a:srgbClr val="3C8C93"/>
                </a:solidFill>
              </a:rPr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                       </a:t>
            </a:r>
            <a:r>
              <a:rPr lang="de-DE" sz="2000" dirty="0" err="1" smtClean="0">
                <a:solidFill>
                  <a:srgbClr val="3C8C93"/>
                </a:solidFill>
              </a:rPr>
              <a:t>j</a:t>
            </a:r>
            <a:r>
              <a:rPr lang="de-DE" sz="2000" dirty="0" smtClean="0">
                <a:solidFill>
                  <a:srgbClr val="3C8C93"/>
                </a:solidFill>
              </a:rPr>
              <a:t> := F[</a:t>
            </a:r>
            <a:r>
              <a:rPr lang="de-DE" sz="2000" dirty="0" err="1" smtClean="0">
                <a:solidFill>
                  <a:srgbClr val="3C8C93"/>
                </a:solidFill>
              </a:rPr>
              <a:t>j</a:t>
            </a:r>
            <a:r>
              <a:rPr lang="de-DE" sz="2000" dirty="0" smtClean="0">
                <a:solidFill>
                  <a:srgbClr val="3C8C93"/>
                </a:solidFill>
              </a:rPr>
              <a:t> – 1]</a:t>
            </a:r>
          </a:p>
          <a:p>
            <a:pPr>
              <a:buFontTx/>
              <a:buNone/>
            </a:pPr>
            <a:r>
              <a:rPr lang="de-DE" sz="2000" dirty="0">
                <a:solidFill>
                  <a:srgbClr val="3C8C93"/>
                </a:solidFill>
              </a:rPr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                  </a:t>
            </a:r>
            <a:r>
              <a:rPr lang="de-DE" sz="2000" dirty="0" err="1" smtClean="0">
                <a:solidFill>
                  <a:srgbClr val="000000"/>
                </a:solidFill>
              </a:rPr>
              <a:t>else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i := i + 1</a:t>
            </a:r>
          </a:p>
          <a:p>
            <a:pPr>
              <a:buFontTx/>
              <a:buNone/>
            </a:pPr>
            <a:r>
              <a:rPr lang="de-DE" sz="2000" dirty="0" smtClean="0"/>
              <a:t>       </a:t>
            </a:r>
            <a:r>
              <a:rPr lang="de-DE" sz="2000" dirty="0" err="1" smtClean="0"/>
              <a:t>return</a:t>
            </a:r>
            <a:r>
              <a:rPr lang="de-DE" sz="2000" dirty="0" smtClean="0"/>
              <a:t> </a:t>
            </a:r>
            <a:r>
              <a:rPr lang="de-DE" sz="2000" dirty="0">
                <a:solidFill>
                  <a:srgbClr val="3C8C93"/>
                </a:solidFill>
              </a:rPr>
              <a:t>-1 </a:t>
            </a:r>
            <a:r>
              <a:rPr lang="de-DE" sz="2000" dirty="0">
                <a:solidFill>
                  <a:srgbClr val="FF0000"/>
                </a:solidFill>
              </a:rPr>
              <a:t>// erfolglose Suche</a:t>
            </a:r>
            <a:endParaRPr lang="de-DE" sz="2000" dirty="0">
              <a:solidFill>
                <a:schemeClr val="hlink"/>
              </a:solidFill>
            </a:endParaRPr>
          </a:p>
        </p:txBody>
      </p:sp>
      <p:cxnSp>
        <p:nvCxnSpPr>
          <p:cNvPr id="5" name="Gerade Verbindung 4"/>
          <p:cNvCxnSpPr/>
          <p:nvPr/>
        </p:nvCxnSpPr>
        <p:spPr>
          <a:xfrm>
            <a:off x="971600" y="2924944"/>
            <a:ext cx="0" cy="23762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>
            <a:off x="971600" y="5301208"/>
            <a:ext cx="2160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54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F6E4-C8FF-AC49-8EF6-082450278B3B}" type="slidenum">
              <a:rPr lang="de-DE"/>
              <a:pPr/>
              <a:t>17</a:t>
            </a:fld>
            <a:endParaRPr lang="de-DE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Fehlerfunktion </a:t>
            </a:r>
            <a:r>
              <a:rPr lang="de-DE" dirty="0" err="1" smtClean="0"/>
              <a:t>computeF</a:t>
            </a:r>
            <a:endParaRPr lang="de-DE" dirty="0"/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1800" dirty="0" err="1" smtClean="0"/>
              <a:t>function</a:t>
            </a:r>
            <a:r>
              <a:rPr lang="de-DE" sz="1800" dirty="0" smtClean="0"/>
              <a:t> </a:t>
            </a:r>
            <a:r>
              <a:rPr lang="de-DE" sz="1800" dirty="0" err="1" smtClean="0">
                <a:solidFill>
                  <a:schemeClr val="accent2"/>
                </a:solidFill>
              </a:rPr>
              <a:t>computeF</a:t>
            </a:r>
            <a:r>
              <a:rPr lang="de-DE" sz="1800" dirty="0" smtClean="0"/>
              <a:t>(</a:t>
            </a:r>
            <a:r>
              <a:rPr lang="de-DE" sz="1800" dirty="0" err="1" smtClean="0">
                <a:solidFill>
                  <a:schemeClr val="hlink"/>
                </a:solidFill>
              </a:rPr>
              <a:t>pattern</a:t>
            </a:r>
            <a:r>
              <a:rPr lang="de-DE" sz="1800" dirty="0" smtClean="0"/>
              <a:t>: </a:t>
            </a:r>
            <a:r>
              <a:rPr lang="de-DE" sz="1800" dirty="0" smtClean="0">
                <a:solidFill>
                  <a:schemeClr val="hlink"/>
                </a:solidFill>
              </a:rPr>
              <a:t>String</a:t>
            </a:r>
            <a:r>
              <a:rPr lang="de-DE" sz="1800" dirty="0" smtClean="0"/>
              <a:t>): Array[] of </a:t>
            </a:r>
            <a:r>
              <a:rPr lang="de-DE" sz="1800" dirty="0" smtClean="0">
                <a:solidFill>
                  <a:schemeClr val="hlink"/>
                </a:solidFill>
              </a:rPr>
              <a:t>IN</a:t>
            </a:r>
            <a:br>
              <a:rPr lang="de-DE" sz="1800" dirty="0" smtClean="0">
                <a:solidFill>
                  <a:schemeClr val="hlink"/>
                </a:solidFill>
              </a:rPr>
            </a:br>
            <a:r>
              <a:rPr lang="de-DE" sz="1800" dirty="0" smtClean="0">
                <a:solidFill>
                  <a:schemeClr val="hlink"/>
                </a:solidFill>
              </a:rPr>
              <a:t>F:= &lt;</a:t>
            </a:r>
            <a:r>
              <a:rPr lang="en-US" sz="1800" dirty="0" smtClean="0">
                <a:solidFill>
                  <a:schemeClr val="hlink"/>
                </a:solidFill>
                <a:latin typeface="cmsy10" charset="0"/>
              </a:rPr>
              <a:t>0</a:t>
            </a:r>
            <a:r>
              <a:rPr lang="de-DE" sz="1800" dirty="0" smtClean="0">
                <a:solidFill>
                  <a:schemeClr val="hlink"/>
                </a:solidFill>
              </a:rPr>
              <a:t>,</a:t>
            </a:r>
            <a:r>
              <a:rPr lang="de-DE" sz="1800" dirty="0">
                <a:solidFill>
                  <a:schemeClr val="hlink"/>
                </a:solidFill>
              </a:rPr>
              <a:t>…</a:t>
            </a:r>
            <a:r>
              <a:rPr lang="de-DE" sz="1800" dirty="0" smtClean="0">
                <a:solidFill>
                  <a:schemeClr val="hlink"/>
                </a:solidFill>
              </a:rPr>
              <a:t>,</a:t>
            </a:r>
            <a:r>
              <a:rPr lang="en-US" sz="1800" dirty="0" smtClean="0">
                <a:solidFill>
                  <a:schemeClr val="hlink"/>
                </a:solidFill>
                <a:latin typeface="cmsy10" charset="0"/>
              </a:rPr>
              <a:t>0</a:t>
            </a:r>
            <a:r>
              <a:rPr lang="de-DE" sz="1800" dirty="0" smtClean="0">
                <a:solidFill>
                  <a:schemeClr val="hlink"/>
                </a:solidFill>
              </a:rPr>
              <a:t>&gt;</a:t>
            </a:r>
            <a:r>
              <a:rPr lang="de-DE" sz="1800" dirty="0">
                <a:solidFill>
                  <a:schemeClr val="hlink"/>
                </a:solidFill>
              </a:rPr>
              <a:t>:</a:t>
            </a:r>
            <a:r>
              <a:rPr lang="de-DE" sz="1800" dirty="0"/>
              <a:t> Array </a:t>
            </a:r>
            <a:r>
              <a:rPr lang="de-DE" sz="1800" dirty="0" smtClean="0">
                <a:solidFill>
                  <a:srgbClr val="000000"/>
                </a:solidFill>
              </a:rPr>
              <a:t>[</a:t>
            </a:r>
            <a:r>
              <a:rPr lang="de-DE" sz="1800" dirty="0" smtClean="0">
                <a:solidFill>
                  <a:schemeClr val="hlink"/>
                </a:solidFill>
              </a:rPr>
              <a:t>0..length(</a:t>
            </a:r>
            <a:r>
              <a:rPr lang="de-DE" sz="1800" dirty="0" err="1" smtClean="0">
                <a:solidFill>
                  <a:schemeClr val="hlink"/>
                </a:solidFill>
              </a:rPr>
              <a:t>pattern</a:t>
            </a:r>
            <a:r>
              <a:rPr lang="de-DE" sz="1800" dirty="0" smtClean="0">
                <a:solidFill>
                  <a:schemeClr val="hlink"/>
                </a:solidFill>
              </a:rPr>
              <a:t>)-1 - 1</a:t>
            </a:r>
            <a:r>
              <a:rPr lang="de-DE" sz="1800" dirty="0" smtClean="0">
                <a:solidFill>
                  <a:srgbClr val="000000"/>
                </a:solidFill>
              </a:rPr>
              <a:t>]</a:t>
            </a:r>
            <a:r>
              <a:rPr lang="de-DE" sz="1800" dirty="0" smtClean="0"/>
              <a:t> </a:t>
            </a:r>
            <a:r>
              <a:rPr lang="de-DE" sz="1800" dirty="0"/>
              <a:t>of </a:t>
            </a:r>
            <a:r>
              <a:rPr lang="de-DE" sz="1800" dirty="0" smtClean="0">
                <a:solidFill>
                  <a:schemeClr val="hlink"/>
                </a:solidFill>
              </a:rPr>
              <a:t>IN</a:t>
            </a:r>
            <a:r>
              <a:rPr lang="de-DE" sz="1800" dirty="0"/>
              <a:t/>
            </a:r>
            <a:br>
              <a:rPr lang="de-DE" sz="1800" dirty="0"/>
            </a:br>
            <a:r>
              <a:rPr lang="de-DE" sz="1800" dirty="0" smtClean="0">
                <a:solidFill>
                  <a:schemeClr val="hlink"/>
                </a:solidFill>
              </a:rPr>
              <a:t>F[</a:t>
            </a:r>
            <a:r>
              <a:rPr lang="de-DE" sz="1800" dirty="0" smtClean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de-DE" sz="1800" dirty="0" smtClean="0">
                <a:solidFill>
                  <a:schemeClr val="hlink"/>
                </a:solidFill>
              </a:rPr>
              <a:t>] := 0</a:t>
            </a:r>
            <a:r>
              <a:rPr lang="de-DE" sz="1800" dirty="0"/>
              <a:t/>
            </a:r>
            <a:br>
              <a:rPr lang="de-DE" sz="1800" dirty="0"/>
            </a:br>
            <a:r>
              <a:rPr lang="de-DE" sz="1800" dirty="0" smtClean="0">
                <a:solidFill>
                  <a:schemeClr val="hlink"/>
                </a:solidFill>
              </a:rPr>
              <a:t>m := </a:t>
            </a:r>
            <a:r>
              <a:rPr lang="de-DE" sz="1800" dirty="0" err="1" smtClean="0">
                <a:solidFill>
                  <a:schemeClr val="hlink"/>
                </a:solidFill>
              </a:rPr>
              <a:t>length</a:t>
            </a:r>
            <a:r>
              <a:rPr lang="de-DE" sz="1800" dirty="0" smtClean="0">
                <a:solidFill>
                  <a:schemeClr val="hlink"/>
                </a:solidFill>
              </a:rPr>
              <a:t>(F)</a:t>
            </a:r>
            <a:br>
              <a:rPr lang="de-DE" sz="1800" dirty="0" smtClean="0">
                <a:solidFill>
                  <a:schemeClr val="hlink"/>
                </a:solidFill>
              </a:rPr>
            </a:br>
            <a:r>
              <a:rPr lang="de-DE" sz="1800" dirty="0" smtClean="0">
                <a:solidFill>
                  <a:schemeClr val="hlink"/>
                </a:solidFill>
              </a:rPr>
              <a:t>i := 1; </a:t>
            </a:r>
            <a:r>
              <a:rPr lang="de-DE" sz="1800" dirty="0" err="1" smtClean="0">
                <a:solidFill>
                  <a:schemeClr val="hlink"/>
                </a:solidFill>
              </a:rPr>
              <a:t>j</a:t>
            </a:r>
            <a:r>
              <a:rPr lang="de-DE" sz="1800" dirty="0" smtClean="0">
                <a:solidFill>
                  <a:schemeClr val="hlink"/>
                </a:solidFill>
              </a:rPr>
              <a:t> := 0</a:t>
            </a:r>
            <a:br>
              <a:rPr lang="de-DE" sz="1800" dirty="0" smtClean="0">
                <a:solidFill>
                  <a:schemeClr val="hlink"/>
                </a:solidFill>
              </a:rPr>
            </a:br>
            <a:r>
              <a:rPr lang="de-DE" sz="1800" dirty="0" err="1" smtClean="0"/>
              <a:t>while</a:t>
            </a:r>
            <a:r>
              <a:rPr lang="de-DE" sz="1800" dirty="0" smtClean="0"/>
              <a:t> </a:t>
            </a:r>
            <a:r>
              <a:rPr lang="de-DE" sz="1800" dirty="0">
                <a:solidFill>
                  <a:schemeClr val="hlink"/>
                </a:solidFill>
              </a:rPr>
              <a:t>i</a:t>
            </a:r>
            <a:r>
              <a:rPr lang="de-DE" sz="1800" dirty="0" smtClean="0">
                <a:solidFill>
                  <a:schemeClr val="hlink"/>
                </a:solidFill>
              </a:rPr>
              <a:t> &lt; m</a:t>
            </a:r>
            <a:r>
              <a:rPr lang="de-DE" sz="1800" dirty="0" smtClean="0"/>
              <a:t> </a:t>
            </a:r>
            <a:r>
              <a:rPr lang="de-DE" sz="1800" dirty="0"/>
              <a:t>do  </a:t>
            </a:r>
            <a:br>
              <a:rPr lang="de-DE" sz="1800" dirty="0"/>
            </a:br>
            <a:r>
              <a:rPr lang="de-DE" sz="1800" dirty="0"/>
              <a:t>    </a:t>
            </a:r>
            <a:r>
              <a:rPr lang="de-DE" sz="1800" dirty="0" err="1"/>
              <a:t>if</a:t>
            </a:r>
            <a:r>
              <a:rPr lang="de-DE" sz="1800" dirty="0"/>
              <a:t> </a:t>
            </a:r>
            <a:r>
              <a:rPr lang="de-DE" sz="1800" dirty="0" err="1" smtClean="0">
                <a:solidFill>
                  <a:schemeClr val="hlink"/>
                </a:solidFill>
              </a:rPr>
              <a:t>pattern</a:t>
            </a:r>
            <a:r>
              <a:rPr lang="de-DE" sz="1800" dirty="0" smtClean="0">
                <a:solidFill>
                  <a:schemeClr val="hlink"/>
                </a:solidFill>
              </a:rPr>
              <a:t>[</a:t>
            </a:r>
            <a:r>
              <a:rPr lang="de-DE" sz="1800" dirty="0" err="1" smtClean="0">
                <a:solidFill>
                  <a:schemeClr val="hlink"/>
                </a:solidFill>
              </a:rPr>
              <a:t>j</a:t>
            </a:r>
            <a:r>
              <a:rPr lang="de-DE" sz="1800" dirty="0" smtClean="0">
                <a:solidFill>
                  <a:schemeClr val="hlink"/>
                </a:solidFill>
              </a:rPr>
              <a:t>] = </a:t>
            </a:r>
            <a:r>
              <a:rPr lang="de-DE" sz="1800" dirty="0" err="1" smtClean="0">
                <a:solidFill>
                  <a:schemeClr val="hlink"/>
                </a:solidFill>
              </a:rPr>
              <a:t>pattern</a:t>
            </a:r>
            <a:r>
              <a:rPr lang="de-DE" sz="1800" dirty="0" smtClean="0">
                <a:solidFill>
                  <a:schemeClr val="hlink"/>
                </a:solidFill>
              </a:rPr>
              <a:t>[i] </a:t>
            </a:r>
            <a:r>
              <a:rPr lang="de-DE" sz="1800" dirty="0" err="1" smtClean="0"/>
              <a:t>then</a:t>
            </a:r>
            <a:r>
              <a:rPr lang="de-DE" sz="1800" dirty="0" smtClean="0"/>
              <a:t>     </a:t>
            </a:r>
            <a:r>
              <a:rPr lang="de-DE" sz="1800" dirty="0"/>
              <a:t/>
            </a:r>
            <a:br>
              <a:rPr lang="de-DE" sz="1800" dirty="0"/>
            </a:br>
            <a:r>
              <a:rPr lang="de-DE" sz="1800" dirty="0" smtClean="0"/>
              <a:t>       </a:t>
            </a:r>
            <a:r>
              <a:rPr lang="de-DE" sz="1800" dirty="0" smtClean="0">
                <a:solidFill>
                  <a:srgbClr val="FF0000"/>
                </a:solidFill>
              </a:rPr>
              <a:t>// j+1 Zeichen stimmen überein</a:t>
            </a:r>
            <a:r>
              <a:rPr lang="de-DE" sz="1800" dirty="0">
                <a:solidFill>
                  <a:schemeClr val="hlink"/>
                </a:solidFill>
              </a:rPr>
              <a:t/>
            </a:r>
            <a:br>
              <a:rPr lang="de-DE" sz="1800" dirty="0">
                <a:solidFill>
                  <a:schemeClr val="hlink"/>
                </a:solidFill>
              </a:rPr>
            </a:br>
            <a:r>
              <a:rPr lang="de-DE" sz="1800" dirty="0"/>
              <a:t>    </a:t>
            </a:r>
            <a:r>
              <a:rPr lang="de-DE" sz="1800" dirty="0" smtClean="0"/>
              <a:t>   </a:t>
            </a:r>
            <a:r>
              <a:rPr lang="de-DE" sz="1800" dirty="0" smtClean="0">
                <a:solidFill>
                  <a:schemeClr val="hlink"/>
                </a:solidFill>
              </a:rPr>
              <a:t>F[</a:t>
            </a:r>
            <a:r>
              <a:rPr lang="de-DE" sz="1800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1800" dirty="0" smtClean="0">
                <a:solidFill>
                  <a:schemeClr val="hlink"/>
                </a:solidFill>
              </a:rPr>
              <a:t>] </a:t>
            </a:r>
            <a:r>
              <a:rPr lang="de-DE" sz="1800" dirty="0">
                <a:solidFill>
                  <a:schemeClr val="hlink"/>
                </a:solidFill>
              </a:rPr>
              <a:t>:= </a:t>
            </a:r>
            <a:r>
              <a:rPr lang="de-DE" sz="1800" dirty="0" err="1" smtClean="0">
                <a:solidFill>
                  <a:schemeClr val="hlink"/>
                </a:solidFill>
              </a:rPr>
              <a:t>j</a:t>
            </a:r>
            <a:r>
              <a:rPr lang="de-DE" sz="1800" dirty="0" smtClean="0">
                <a:solidFill>
                  <a:schemeClr val="hlink"/>
                </a:solidFill>
              </a:rPr>
              <a:t> + 1</a:t>
            </a:r>
            <a:r>
              <a:rPr lang="de-DE" sz="1800" dirty="0">
                <a:solidFill>
                  <a:schemeClr val="hlink"/>
                </a:solidFill>
              </a:rPr>
              <a:t/>
            </a:r>
            <a:br>
              <a:rPr lang="de-DE" sz="1800" dirty="0">
                <a:solidFill>
                  <a:schemeClr val="hlink"/>
                </a:solidFill>
              </a:rPr>
            </a:br>
            <a:r>
              <a:rPr lang="de-DE" sz="1800" dirty="0" smtClean="0">
                <a:solidFill>
                  <a:schemeClr val="hlink"/>
                </a:solidFill>
              </a:rPr>
              <a:t>       i := i + 1; </a:t>
            </a:r>
            <a:r>
              <a:rPr lang="de-DE" sz="1800" dirty="0" err="1" smtClean="0">
                <a:solidFill>
                  <a:schemeClr val="hlink"/>
                </a:solidFill>
              </a:rPr>
              <a:t>j</a:t>
            </a:r>
            <a:r>
              <a:rPr lang="de-DE" sz="1800" dirty="0" smtClean="0">
                <a:solidFill>
                  <a:schemeClr val="hlink"/>
                </a:solidFill>
              </a:rPr>
              <a:t> := </a:t>
            </a:r>
            <a:r>
              <a:rPr lang="de-DE" sz="1800" dirty="0" err="1" smtClean="0">
                <a:solidFill>
                  <a:schemeClr val="hlink"/>
                </a:solidFill>
              </a:rPr>
              <a:t>j</a:t>
            </a:r>
            <a:r>
              <a:rPr lang="de-DE" sz="1800" dirty="0" smtClean="0">
                <a:solidFill>
                  <a:schemeClr val="hlink"/>
                </a:solidFill>
              </a:rPr>
              <a:t> +1</a:t>
            </a:r>
            <a:br>
              <a:rPr lang="de-DE" sz="1800" dirty="0" smtClean="0">
                <a:solidFill>
                  <a:schemeClr val="hlink"/>
                </a:solidFill>
              </a:rPr>
            </a:br>
            <a:r>
              <a:rPr lang="de-DE" sz="1800" dirty="0" smtClean="0">
                <a:solidFill>
                  <a:schemeClr val="hlink"/>
                </a:solidFill>
              </a:rPr>
              <a:t>    </a:t>
            </a:r>
            <a:r>
              <a:rPr lang="de-DE" sz="1800" dirty="0" err="1" smtClean="0"/>
              <a:t>else</a:t>
            </a:r>
            <a:r>
              <a:rPr lang="de-DE" sz="1800" dirty="0" smtClean="0"/>
              <a:t> </a:t>
            </a:r>
            <a:r>
              <a:rPr lang="de-DE" sz="1800" dirty="0" err="1" smtClean="0"/>
              <a:t>if</a:t>
            </a:r>
            <a:r>
              <a:rPr lang="de-DE" sz="1800" dirty="0" smtClean="0">
                <a:solidFill>
                  <a:schemeClr val="hlink"/>
                </a:solidFill>
              </a:rPr>
              <a:t> </a:t>
            </a:r>
            <a:r>
              <a:rPr lang="de-DE" sz="1800" dirty="0" err="1" smtClean="0">
                <a:solidFill>
                  <a:schemeClr val="hlink"/>
                </a:solidFill>
              </a:rPr>
              <a:t>j</a:t>
            </a:r>
            <a:r>
              <a:rPr lang="de-DE" sz="1800" dirty="0" smtClean="0">
                <a:solidFill>
                  <a:schemeClr val="hlink"/>
                </a:solidFill>
              </a:rPr>
              <a:t> &gt; 0 </a:t>
            </a:r>
            <a:r>
              <a:rPr lang="de-DE" sz="1800" dirty="0" err="1" smtClean="0"/>
              <a:t>then</a:t>
            </a:r>
            <a:r>
              <a:rPr lang="de-DE" sz="1800" dirty="0" smtClean="0">
                <a:solidFill>
                  <a:schemeClr val="hlink"/>
                </a:solidFill>
              </a:rPr>
              <a:t>  </a:t>
            </a:r>
            <a:r>
              <a:rPr lang="de-DE" sz="1800" dirty="0"/>
              <a:t> </a:t>
            </a:r>
            <a:endParaRPr lang="de-DE" sz="1800" dirty="0" smtClean="0"/>
          </a:p>
          <a:p>
            <a:pPr>
              <a:buFontTx/>
              <a:buNone/>
            </a:pPr>
            <a:r>
              <a:rPr lang="de-DE" sz="1800" dirty="0">
                <a:solidFill>
                  <a:srgbClr val="FF0000"/>
                </a:solidFill>
              </a:rPr>
              <a:t> </a:t>
            </a:r>
            <a:r>
              <a:rPr lang="de-DE" sz="1800" dirty="0" smtClean="0">
                <a:solidFill>
                  <a:srgbClr val="FF0000"/>
                </a:solidFill>
              </a:rPr>
              <a:t>                      // </a:t>
            </a:r>
            <a:r>
              <a:rPr lang="de-DE" sz="1800" dirty="0" err="1" smtClean="0">
                <a:solidFill>
                  <a:srgbClr val="FF0000"/>
                </a:solidFill>
              </a:rPr>
              <a:t>j</a:t>
            </a:r>
            <a:r>
              <a:rPr lang="de-DE" sz="1800" dirty="0" smtClean="0">
                <a:solidFill>
                  <a:srgbClr val="FF0000"/>
                </a:solidFill>
              </a:rPr>
              <a:t> folgt dem </a:t>
            </a:r>
            <a:r>
              <a:rPr lang="de-DE" sz="1800" dirty="0" err="1" smtClean="0">
                <a:solidFill>
                  <a:srgbClr val="FF0000"/>
                </a:solidFill>
              </a:rPr>
              <a:t>übereinstim</a:t>
            </a:r>
            <a:r>
              <a:rPr lang="de-DE" sz="1800" dirty="0" smtClean="0">
                <a:solidFill>
                  <a:srgbClr val="FF0000"/>
                </a:solidFill>
              </a:rPr>
              <a:t>-</a:t>
            </a:r>
            <a:br>
              <a:rPr lang="de-DE" sz="1800" dirty="0" smtClean="0">
                <a:solidFill>
                  <a:srgbClr val="FF0000"/>
                </a:solidFill>
              </a:rPr>
            </a:br>
            <a:r>
              <a:rPr lang="de-DE" sz="1800" dirty="0" smtClean="0">
                <a:solidFill>
                  <a:srgbClr val="FF0000"/>
                </a:solidFill>
              </a:rPr>
              <a:t>                // </a:t>
            </a:r>
            <a:r>
              <a:rPr lang="de-DE" sz="1800" dirty="0" err="1" smtClean="0">
                <a:solidFill>
                  <a:srgbClr val="FF0000"/>
                </a:solidFill>
              </a:rPr>
              <a:t>menden</a:t>
            </a:r>
            <a:r>
              <a:rPr lang="de-DE" sz="1800" dirty="0">
                <a:solidFill>
                  <a:srgbClr val="FF0000"/>
                </a:solidFill>
              </a:rPr>
              <a:t> </a:t>
            </a:r>
            <a:r>
              <a:rPr lang="de-DE" sz="1800" dirty="0" smtClean="0">
                <a:solidFill>
                  <a:srgbClr val="FF0000"/>
                </a:solidFill>
              </a:rPr>
              <a:t>Präfix</a:t>
            </a:r>
            <a:endParaRPr lang="de-DE" sz="1800" dirty="0" smtClean="0">
              <a:solidFill>
                <a:schemeClr val="hlink"/>
              </a:solidFill>
            </a:endParaRPr>
          </a:p>
          <a:p>
            <a:pPr>
              <a:buFontTx/>
              <a:buNone/>
            </a:pPr>
            <a:r>
              <a:rPr lang="de-DE" sz="1800" dirty="0">
                <a:solidFill>
                  <a:schemeClr val="hlink"/>
                </a:solidFill>
              </a:rPr>
              <a:t> </a:t>
            </a:r>
            <a:r>
              <a:rPr lang="de-DE" sz="1800" dirty="0" smtClean="0">
                <a:solidFill>
                  <a:schemeClr val="hlink"/>
                </a:solidFill>
              </a:rPr>
              <a:t>                       </a:t>
            </a:r>
            <a:r>
              <a:rPr lang="de-DE" sz="1800" dirty="0" err="1" smtClean="0">
                <a:solidFill>
                  <a:schemeClr val="hlink"/>
                </a:solidFill>
              </a:rPr>
              <a:t>j</a:t>
            </a:r>
            <a:r>
              <a:rPr lang="de-DE" sz="1800" dirty="0" smtClean="0">
                <a:solidFill>
                  <a:schemeClr val="hlink"/>
                </a:solidFill>
              </a:rPr>
              <a:t> := F[</a:t>
            </a:r>
            <a:r>
              <a:rPr lang="de-DE" sz="1800" dirty="0" err="1" smtClean="0">
                <a:solidFill>
                  <a:schemeClr val="hlink"/>
                </a:solidFill>
              </a:rPr>
              <a:t>j</a:t>
            </a:r>
            <a:r>
              <a:rPr lang="de-DE" sz="1800" dirty="0" smtClean="0">
                <a:solidFill>
                  <a:schemeClr val="hlink"/>
                </a:solidFill>
              </a:rPr>
              <a:t> – 1]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/>
              <a:t>             </a:t>
            </a:r>
            <a:r>
              <a:rPr lang="de-DE" sz="1800" dirty="0" err="1" smtClean="0"/>
              <a:t>else</a:t>
            </a:r>
            <a:r>
              <a:rPr lang="de-DE" sz="1800" dirty="0" smtClean="0"/>
              <a:t>     </a:t>
            </a:r>
            <a:r>
              <a:rPr lang="de-DE" sz="1800" dirty="0">
                <a:solidFill>
                  <a:srgbClr val="FF0000"/>
                </a:solidFill>
              </a:rPr>
              <a:t>// </a:t>
            </a:r>
            <a:r>
              <a:rPr lang="de-DE" sz="1800" dirty="0" smtClean="0">
                <a:solidFill>
                  <a:srgbClr val="FF0000"/>
                </a:solidFill>
              </a:rPr>
              <a:t>keine Übereinstimmung</a:t>
            </a:r>
            <a:r>
              <a:rPr lang="de-DE" sz="18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de-DE" sz="1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sz="1800" dirty="0" smtClean="0">
                <a:solidFill>
                  <a:schemeClr val="accent1">
                    <a:lumMod val="50000"/>
                  </a:schemeClr>
                </a:solidFill>
              </a:rPr>
              <a:t>                 F[i] := 0</a:t>
            </a:r>
            <a:r>
              <a:rPr lang="de-DE" sz="1800" dirty="0">
                <a:solidFill>
                  <a:schemeClr val="hlink"/>
                </a:solidFill>
              </a:rPr>
              <a:t/>
            </a:r>
            <a:br>
              <a:rPr lang="de-DE" sz="1800" dirty="0">
                <a:solidFill>
                  <a:schemeClr val="hlink"/>
                </a:solidFill>
              </a:rPr>
            </a:br>
            <a:r>
              <a:rPr lang="de-DE" sz="1800" dirty="0" smtClean="0">
                <a:solidFill>
                  <a:schemeClr val="hlink"/>
                </a:solidFill>
              </a:rPr>
              <a:t>                 i := i + 1</a:t>
            </a:r>
            <a:br>
              <a:rPr lang="de-DE" sz="1800" dirty="0" smtClean="0">
                <a:solidFill>
                  <a:schemeClr val="hlink"/>
                </a:solidFill>
              </a:rPr>
            </a:br>
            <a:r>
              <a:rPr lang="de-DE" sz="1800" dirty="0" err="1" smtClean="0"/>
              <a:t>return</a:t>
            </a:r>
            <a:r>
              <a:rPr lang="de-DE" sz="1800" dirty="0" smtClean="0"/>
              <a:t> </a:t>
            </a:r>
            <a:r>
              <a:rPr lang="de-DE" sz="1800" dirty="0" smtClean="0">
                <a:solidFill>
                  <a:schemeClr val="hlink"/>
                </a:solidFill>
              </a:rPr>
              <a:t>F</a:t>
            </a:r>
            <a:endParaRPr lang="de-DE" sz="18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5" name="Gerade Verbindung 4"/>
          <p:cNvCxnSpPr/>
          <p:nvPr/>
        </p:nvCxnSpPr>
        <p:spPr>
          <a:xfrm>
            <a:off x="971600" y="2996952"/>
            <a:ext cx="0" cy="28803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>
            <a:off x="971600" y="5877272"/>
            <a:ext cx="5760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16832"/>
            <a:ext cx="4176589" cy="4164269"/>
          </a:xfrm>
          <a:prstGeom prst="rect">
            <a:avLst/>
          </a:prstGeom>
        </p:spPr>
      </p:pic>
      <p:grpSp>
        <p:nvGrpSpPr>
          <p:cNvPr id="15" name="Gruppierung 7"/>
          <p:cNvGrpSpPr/>
          <p:nvPr/>
        </p:nvGrpSpPr>
        <p:grpSpPr>
          <a:xfrm>
            <a:off x="6778495" y="467492"/>
            <a:ext cx="2186118" cy="1089412"/>
            <a:chOff x="5580112" y="4653136"/>
            <a:chExt cx="2186118" cy="1089412"/>
          </a:xfrm>
        </p:grpSpPr>
        <p:pic>
          <p:nvPicPr>
            <p:cNvPr id="17" name="Bild 3" descr="Screen Shot 2015-11-16 at 13.17.47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6176" y="4757890"/>
              <a:ext cx="1610054" cy="975366"/>
            </a:xfrm>
            <a:prstGeom prst="rect">
              <a:avLst/>
            </a:prstGeom>
          </p:spPr>
        </p:pic>
        <p:sp>
          <p:nvSpPr>
            <p:cNvPr id="18" name="Rechteck 5"/>
            <p:cNvSpPr/>
            <p:nvPr/>
          </p:nvSpPr>
          <p:spPr>
            <a:xfrm>
              <a:off x="5580112" y="5373216"/>
              <a:ext cx="3074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/>
                <a:t>P</a:t>
              </a:r>
            </a:p>
          </p:txBody>
        </p:sp>
        <p:sp>
          <p:nvSpPr>
            <p:cNvPr id="19" name="Rechteck 6"/>
            <p:cNvSpPr/>
            <p:nvPr/>
          </p:nvSpPr>
          <p:spPr>
            <a:xfrm>
              <a:off x="5580112" y="4653136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 smtClean="0"/>
                <a:t>T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201054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Analyse des Knuth-Morris-Pratt-Algorithmus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Der Algorithmus springt niemals zurück im Text</a:t>
            </a:r>
          </a:p>
          <a:p>
            <a:pPr lvl="1"/>
            <a:r>
              <a:rPr lang="de-DE" dirty="0" smtClean="0"/>
              <a:t>Geeignet für Datenströme</a:t>
            </a:r>
          </a:p>
          <a:p>
            <a:r>
              <a:rPr lang="de-DE" dirty="0" smtClean="0"/>
              <a:t>Komplexität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m+n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r>
              <a:rPr lang="de-DE" dirty="0" smtClean="0"/>
              <a:t>Algorithmus wird i.a. langsamer, </a:t>
            </a:r>
            <a:br>
              <a:rPr lang="de-DE" dirty="0" smtClean="0"/>
            </a:br>
            <a:r>
              <a:rPr lang="de-DE" dirty="0" smtClean="0"/>
              <a:t>wenn das Alphabet größer ist</a:t>
            </a:r>
          </a:p>
          <a:p>
            <a:pPr lvl="1"/>
            <a:r>
              <a:rPr lang="de-DE" dirty="0" smtClean="0"/>
              <a:t>Werte der Fehlerfunktion werden tendenziell kleiner</a:t>
            </a:r>
            <a:endParaRPr lang="de-DE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132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Erweiterungen von Knuth-Morris-Pratt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Der Original-Algorithmus berücksichtigt bei der Verschiebung nicht das Zeichen auf Grund dessen keine Übereinstimmung gefunden wurde</a:t>
            </a:r>
            <a:endParaRPr lang="de-DE" dirty="0"/>
          </a:p>
        </p:txBody>
      </p:sp>
      <p:sp>
        <p:nvSpPr>
          <p:cNvPr id="97" name="Line 4"/>
          <p:cNvSpPr>
            <a:spLocks noChangeShapeType="1"/>
          </p:cNvSpPr>
          <p:nvPr/>
        </p:nvSpPr>
        <p:spPr bwMode="auto">
          <a:xfrm>
            <a:off x="1056481" y="3361184"/>
            <a:ext cx="472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98" name="Line 5"/>
          <p:cNvSpPr>
            <a:spLocks noChangeShapeType="1"/>
          </p:cNvSpPr>
          <p:nvPr/>
        </p:nvSpPr>
        <p:spPr bwMode="auto">
          <a:xfrm>
            <a:off x="1056481" y="3818384"/>
            <a:ext cx="472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99" name="Line 6"/>
          <p:cNvSpPr>
            <a:spLocks noChangeShapeType="1"/>
          </p:cNvSpPr>
          <p:nvPr/>
        </p:nvSpPr>
        <p:spPr bwMode="auto">
          <a:xfrm>
            <a:off x="2123281" y="336118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00" name="Line 7"/>
          <p:cNvSpPr>
            <a:spLocks noChangeShapeType="1"/>
          </p:cNvSpPr>
          <p:nvPr/>
        </p:nvSpPr>
        <p:spPr bwMode="auto">
          <a:xfrm>
            <a:off x="2504281" y="336118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01" name="Line 8"/>
          <p:cNvSpPr>
            <a:spLocks noChangeShapeType="1"/>
          </p:cNvSpPr>
          <p:nvPr/>
        </p:nvSpPr>
        <p:spPr bwMode="auto">
          <a:xfrm>
            <a:off x="2885281" y="336118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02" name="Line 9"/>
          <p:cNvSpPr>
            <a:spLocks noChangeShapeType="1"/>
          </p:cNvSpPr>
          <p:nvPr/>
        </p:nvSpPr>
        <p:spPr bwMode="auto">
          <a:xfrm>
            <a:off x="3266281" y="336118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03" name="Line 10"/>
          <p:cNvSpPr>
            <a:spLocks noChangeShapeType="1"/>
          </p:cNvSpPr>
          <p:nvPr/>
        </p:nvSpPr>
        <p:spPr bwMode="auto">
          <a:xfrm>
            <a:off x="3647281" y="336118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04" name="Line 11"/>
          <p:cNvSpPr>
            <a:spLocks noChangeShapeType="1"/>
          </p:cNvSpPr>
          <p:nvPr/>
        </p:nvSpPr>
        <p:spPr bwMode="auto">
          <a:xfrm>
            <a:off x="4028281" y="336118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05" name="Line 21"/>
          <p:cNvSpPr>
            <a:spLocks noChangeShapeType="1"/>
          </p:cNvSpPr>
          <p:nvPr/>
        </p:nvSpPr>
        <p:spPr bwMode="auto">
          <a:xfrm>
            <a:off x="1742281" y="336118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06" name="Text Box 23"/>
          <p:cNvSpPr txBox="1">
            <a:spLocks noChangeArrowheads="1"/>
          </p:cNvSpPr>
          <p:nvPr/>
        </p:nvSpPr>
        <p:spPr bwMode="auto">
          <a:xfrm>
            <a:off x="1781969" y="3284984"/>
            <a:ext cx="341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107" name="Text Box 24"/>
          <p:cNvSpPr txBox="1">
            <a:spLocks noChangeArrowheads="1"/>
          </p:cNvSpPr>
          <p:nvPr/>
        </p:nvSpPr>
        <p:spPr bwMode="auto">
          <a:xfrm>
            <a:off x="2543969" y="3284984"/>
            <a:ext cx="341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108" name="Text Box 25"/>
          <p:cNvSpPr txBox="1">
            <a:spLocks noChangeArrowheads="1"/>
          </p:cNvSpPr>
          <p:nvPr/>
        </p:nvSpPr>
        <p:spPr bwMode="auto">
          <a:xfrm>
            <a:off x="2885281" y="3284984"/>
            <a:ext cx="341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109" name="Text Box 29"/>
          <p:cNvSpPr txBox="1">
            <a:spLocks noChangeArrowheads="1"/>
          </p:cNvSpPr>
          <p:nvPr/>
        </p:nvSpPr>
        <p:spPr bwMode="auto">
          <a:xfrm>
            <a:off x="2123281" y="3284984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b</a:t>
            </a:r>
          </a:p>
        </p:txBody>
      </p:sp>
      <p:sp>
        <p:nvSpPr>
          <p:cNvPr id="110" name="Text Box 30"/>
          <p:cNvSpPr txBox="1">
            <a:spLocks noChangeArrowheads="1"/>
          </p:cNvSpPr>
          <p:nvPr/>
        </p:nvSpPr>
        <p:spPr bwMode="auto">
          <a:xfrm>
            <a:off x="3285331" y="3299272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b</a:t>
            </a:r>
          </a:p>
        </p:txBody>
      </p:sp>
      <p:sp>
        <p:nvSpPr>
          <p:cNvPr id="112" name="Text Box 34"/>
          <p:cNvSpPr txBox="1">
            <a:spLocks noChangeArrowheads="1"/>
          </p:cNvSpPr>
          <p:nvPr/>
        </p:nvSpPr>
        <p:spPr bwMode="auto">
          <a:xfrm>
            <a:off x="3666331" y="3284984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x</a:t>
            </a:r>
          </a:p>
        </p:txBody>
      </p:sp>
      <p:sp>
        <p:nvSpPr>
          <p:cNvPr id="113" name="Line 35"/>
          <p:cNvSpPr>
            <a:spLocks noChangeShapeType="1"/>
          </p:cNvSpPr>
          <p:nvPr/>
        </p:nvSpPr>
        <p:spPr bwMode="auto">
          <a:xfrm>
            <a:off x="3799681" y="3818384"/>
            <a:ext cx="0" cy="381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grpSp>
        <p:nvGrpSpPr>
          <p:cNvPr id="114" name="Group 37"/>
          <p:cNvGrpSpPr>
            <a:grpSpLocks/>
          </p:cNvGrpSpPr>
          <p:nvPr/>
        </p:nvGrpSpPr>
        <p:grpSpPr bwMode="auto">
          <a:xfrm>
            <a:off x="1694990" y="4118258"/>
            <a:ext cx="2380761" cy="533401"/>
            <a:chOff x="1296" y="2928"/>
            <a:chExt cx="1440" cy="336"/>
          </a:xfrm>
        </p:grpSpPr>
        <p:sp>
          <p:nvSpPr>
            <p:cNvPr id="119" name="Line 38"/>
            <p:cNvSpPr>
              <a:spLocks noChangeShapeType="1"/>
            </p:cNvSpPr>
            <p:nvPr/>
          </p:nvSpPr>
          <p:spPr bwMode="auto">
            <a:xfrm>
              <a:off x="1776" y="297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20" name="Line 39"/>
            <p:cNvSpPr>
              <a:spLocks noChangeShapeType="1"/>
            </p:cNvSpPr>
            <p:nvPr/>
          </p:nvSpPr>
          <p:spPr bwMode="auto">
            <a:xfrm>
              <a:off x="2016" y="297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21" name="Line 40"/>
            <p:cNvSpPr>
              <a:spLocks noChangeShapeType="1"/>
            </p:cNvSpPr>
            <p:nvPr/>
          </p:nvSpPr>
          <p:spPr bwMode="auto">
            <a:xfrm>
              <a:off x="2256" y="297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22" name="Line 41"/>
            <p:cNvSpPr>
              <a:spLocks noChangeShapeType="1"/>
            </p:cNvSpPr>
            <p:nvPr/>
          </p:nvSpPr>
          <p:spPr bwMode="auto">
            <a:xfrm>
              <a:off x="2496" y="297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23" name="Rectangle 42"/>
            <p:cNvSpPr>
              <a:spLocks noChangeArrowheads="1"/>
            </p:cNvSpPr>
            <p:nvPr/>
          </p:nvSpPr>
          <p:spPr bwMode="auto">
            <a:xfrm>
              <a:off x="1296" y="2976"/>
              <a:ext cx="1440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24" name="Line 43"/>
            <p:cNvSpPr>
              <a:spLocks noChangeShapeType="1"/>
            </p:cNvSpPr>
            <p:nvPr/>
          </p:nvSpPr>
          <p:spPr bwMode="auto">
            <a:xfrm>
              <a:off x="1536" y="297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25" name="Text Box 44"/>
            <p:cNvSpPr txBox="1">
              <a:spLocks noChangeArrowheads="1"/>
            </p:cNvSpPr>
            <p:nvPr/>
          </p:nvSpPr>
          <p:spPr bwMode="auto">
            <a:xfrm>
              <a:off x="1298" y="2937"/>
              <a:ext cx="21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th-TH" altLang="de-DE" sz="2800"/>
                <a:t>a</a:t>
              </a:r>
            </a:p>
          </p:txBody>
        </p:sp>
        <p:sp>
          <p:nvSpPr>
            <p:cNvPr id="126" name="Text Box 45"/>
            <p:cNvSpPr txBox="1">
              <a:spLocks noChangeArrowheads="1"/>
            </p:cNvSpPr>
            <p:nvPr/>
          </p:nvSpPr>
          <p:spPr bwMode="auto">
            <a:xfrm>
              <a:off x="1778" y="2937"/>
              <a:ext cx="21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th-TH" altLang="de-DE" sz="2800"/>
                <a:t>a</a:t>
              </a:r>
            </a:p>
          </p:txBody>
        </p:sp>
        <p:sp>
          <p:nvSpPr>
            <p:cNvPr id="127" name="Text Box 46"/>
            <p:cNvSpPr txBox="1">
              <a:spLocks noChangeArrowheads="1"/>
            </p:cNvSpPr>
            <p:nvPr/>
          </p:nvSpPr>
          <p:spPr bwMode="auto">
            <a:xfrm>
              <a:off x="1993" y="2937"/>
              <a:ext cx="21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th-TH" altLang="de-DE" sz="2800"/>
                <a:t>a</a:t>
              </a:r>
            </a:p>
          </p:txBody>
        </p:sp>
        <p:sp>
          <p:nvSpPr>
            <p:cNvPr id="128" name="Text Box 47"/>
            <p:cNvSpPr txBox="1">
              <a:spLocks noChangeArrowheads="1"/>
            </p:cNvSpPr>
            <p:nvPr/>
          </p:nvSpPr>
          <p:spPr bwMode="auto">
            <a:xfrm>
              <a:off x="1536" y="292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th-TH" altLang="de-DE" sz="2800"/>
                <a:t>b</a:t>
              </a:r>
            </a:p>
          </p:txBody>
        </p:sp>
        <p:sp>
          <p:nvSpPr>
            <p:cNvPr id="129" name="Text Box 48"/>
            <p:cNvSpPr txBox="1">
              <a:spLocks noChangeArrowheads="1"/>
            </p:cNvSpPr>
            <p:nvPr/>
          </p:nvSpPr>
          <p:spPr bwMode="auto">
            <a:xfrm>
              <a:off x="2268" y="2937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th-TH" altLang="de-DE" sz="2800"/>
                <a:t>b</a:t>
              </a:r>
            </a:p>
          </p:txBody>
        </p:sp>
        <p:sp>
          <p:nvSpPr>
            <p:cNvPr id="130" name="Text Box 49"/>
            <p:cNvSpPr txBox="1">
              <a:spLocks noChangeArrowheads="1"/>
            </p:cNvSpPr>
            <p:nvPr/>
          </p:nvSpPr>
          <p:spPr bwMode="auto">
            <a:xfrm>
              <a:off x="2521" y="2928"/>
              <a:ext cx="21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th-TH" altLang="de-DE" sz="2800" dirty="0"/>
                <a:t>a</a:t>
              </a:r>
            </a:p>
          </p:txBody>
        </p:sp>
      </p:grpSp>
      <p:sp>
        <p:nvSpPr>
          <p:cNvPr id="115" name="Line 50"/>
          <p:cNvSpPr>
            <a:spLocks noChangeShapeType="1"/>
          </p:cNvSpPr>
          <p:nvPr/>
        </p:nvSpPr>
        <p:spPr bwMode="auto">
          <a:xfrm>
            <a:off x="1742281" y="5113784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16" name="Text Box 51"/>
          <p:cNvSpPr txBox="1">
            <a:spLocks noChangeArrowheads="1"/>
          </p:cNvSpPr>
          <p:nvPr/>
        </p:nvSpPr>
        <p:spPr bwMode="auto">
          <a:xfrm>
            <a:off x="556419" y="3299272"/>
            <a:ext cx="500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T:</a:t>
            </a:r>
          </a:p>
        </p:txBody>
      </p:sp>
      <p:sp>
        <p:nvSpPr>
          <p:cNvPr id="117" name="Text Box 52"/>
          <p:cNvSpPr txBox="1">
            <a:spLocks noChangeArrowheads="1"/>
          </p:cNvSpPr>
          <p:nvPr/>
        </p:nvSpPr>
        <p:spPr bwMode="auto">
          <a:xfrm>
            <a:off x="1185069" y="4137472"/>
            <a:ext cx="4810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P:</a:t>
            </a:r>
          </a:p>
        </p:txBody>
      </p:sp>
      <p:sp>
        <p:nvSpPr>
          <p:cNvPr id="118" name="Text Box 53"/>
          <p:cNvSpPr txBox="1">
            <a:spLocks noChangeArrowheads="1"/>
          </p:cNvSpPr>
          <p:nvPr/>
        </p:nvSpPr>
        <p:spPr bwMode="auto">
          <a:xfrm>
            <a:off x="5655177" y="3706456"/>
            <a:ext cx="3310522" cy="954107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de-DE" altLang="de-DE" sz="2800" dirty="0" smtClean="0"/>
              <a:t>Original-</a:t>
            </a:r>
            <a:r>
              <a:rPr lang="th-TH" altLang="de-DE" sz="2800" dirty="0" smtClean="0"/>
              <a:t>KMP</a:t>
            </a:r>
            <a:endParaRPr lang="th-TH" altLang="de-DE" sz="2800" dirty="0"/>
          </a:p>
          <a:p>
            <a:r>
              <a:rPr lang="de-DE" altLang="de-DE" sz="2800" dirty="0" smtClean="0"/>
              <a:t>„macht“ dieses </a:t>
            </a:r>
            <a:r>
              <a:rPr lang="de-DE" altLang="de-DE" sz="2800" b="1" dirty="0" smtClean="0"/>
              <a:t>nicht</a:t>
            </a:r>
            <a:r>
              <a:rPr lang="de-DE" altLang="de-DE" sz="2800" dirty="0" smtClean="0"/>
              <a:t>!</a:t>
            </a:r>
            <a:endParaRPr lang="th-TH" altLang="de-DE" sz="2800" dirty="0"/>
          </a:p>
        </p:txBody>
      </p:sp>
      <p:grpSp>
        <p:nvGrpSpPr>
          <p:cNvPr id="156" name="Group 37"/>
          <p:cNvGrpSpPr>
            <a:grpSpLocks/>
          </p:cNvGrpSpPr>
          <p:nvPr/>
        </p:nvGrpSpPr>
        <p:grpSpPr bwMode="auto">
          <a:xfrm>
            <a:off x="4067944" y="4808993"/>
            <a:ext cx="2317199" cy="533401"/>
            <a:chOff x="1296" y="2928"/>
            <a:chExt cx="1440" cy="336"/>
          </a:xfrm>
        </p:grpSpPr>
        <p:sp>
          <p:nvSpPr>
            <p:cNvPr id="157" name="Line 38"/>
            <p:cNvSpPr>
              <a:spLocks noChangeShapeType="1"/>
            </p:cNvSpPr>
            <p:nvPr/>
          </p:nvSpPr>
          <p:spPr bwMode="auto">
            <a:xfrm>
              <a:off x="1776" y="297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58" name="Line 39"/>
            <p:cNvSpPr>
              <a:spLocks noChangeShapeType="1"/>
            </p:cNvSpPr>
            <p:nvPr/>
          </p:nvSpPr>
          <p:spPr bwMode="auto">
            <a:xfrm>
              <a:off x="2016" y="297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59" name="Line 40"/>
            <p:cNvSpPr>
              <a:spLocks noChangeShapeType="1"/>
            </p:cNvSpPr>
            <p:nvPr/>
          </p:nvSpPr>
          <p:spPr bwMode="auto">
            <a:xfrm>
              <a:off x="2256" y="297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60" name="Line 41"/>
            <p:cNvSpPr>
              <a:spLocks noChangeShapeType="1"/>
            </p:cNvSpPr>
            <p:nvPr/>
          </p:nvSpPr>
          <p:spPr bwMode="auto">
            <a:xfrm>
              <a:off x="2496" y="297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61" name="Rectangle 42"/>
            <p:cNvSpPr>
              <a:spLocks noChangeArrowheads="1"/>
            </p:cNvSpPr>
            <p:nvPr/>
          </p:nvSpPr>
          <p:spPr bwMode="auto">
            <a:xfrm>
              <a:off x="1296" y="2976"/>
              <a:ext cx="1440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62" name="Line 43"/>
            <p:cNvSpPr>
              <a:spLocks noChangeShapeType="1"/>
            </p:cNvSpPr>
            <p:nvPr/>
          </p:nvSpPr>
          <p:spPr bwMode="auto">
            <a:xfrm>
              <a:off x="1536" y="297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63" name="Text Box 44"/>
            <p:cNvSpPr txBox="1">
              <a:spLocks noChangeArrowheads="1"/>
            </p:cNvSpPr>
            <p:nvPr/>
          </p:nvSpPr>
          <p:spPr bwMode="auto">
            <a:xfrm>
              <a:off x="1298" y="2937"/>
              <a:ext cx="21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th-TH" altLang="de-DE" sz="2800"/>
                <a:t>a</a:t>
              </a:r>
            </a:p>
          </p:txBody>
        </p:sp>
        <p:sp>
          <p:nvSpPr>
            <p:cNvPr id="164" name="Text Box 45"/>
            <p:cNvSpPr txBox="1">
              <a:spLocks noChangeArrowheads="1"/>
            </p:cNvSpPr>
            <p:nvPr/>
          </p:nvSpPr>
          <p:spPr bwMode="auto">
            <a:xfrm>
              <a:off x="1778" y="2937"/>
              <a:ext cx="21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th-TH" altLang="de-DE" sz="2800" dirty="0"/>
                <a:t>a</a:t>
              </a:r>
            </a:p>
          </p:txBody>
        </p:sp>
        <p:sp>
          <p:nvSpPr>
            <p:cNvPr id="165" name="Text Box 46"/>
            <p:cNvSpPr txBox="1">
              <a:spLocks noChangeArrowheads="1"/>
            </p:cNvSpPr>
            <p:nvPr/>
          </p:nvSpPr>
          <p:spPr bwMode="auto">
            <a:xfrm>
              <a:off x="1993" y="2937"/>
              <a:ext cx="21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th-TH" altLang="de-DE" sz="2800"/>
                <a:t>a</a:t>
              </a:r>
            </a:p>
          </p:txBody>
        </p:sp>
        <p:sp>
          <p:nvSpPr>
            <p:cNvPr id="166" name="Text Box 47"/>
            <p:cNvSpPr txBox="1">
              <a:spLocks noChangeArrowheads="1"/>
            </p:cNvSpPr>
            <p:nvPr/>
          </p:nvSpPr>
          <p:spPr bwMode="auto">
            <a:xfrm>
              <a:off x="1536" y="292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th-TH" altLang="de-DE" sz="2800"/>
                <a:t>b</a:t>
              </a:r>
            </a:p>
          </p:txBody>
        </p:sp>
        <p:sp>
          <p:nvSpPr>
            <p:cNvPr id="167" name="Text Box 48"/>
            <p:cNvSpPr txBox="1">
              <a:spLocks noChangeArrowheads="1"/>
            </p:cNvSpPr>
            <p:nvPr/>
          </p:nvSpPr>
          <p:spPr bwMode="auto">
            <a:xfrm>
              <a:off x="2268" y="2937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th-TH" altLang="de-DE" sz="2800"/>
                <a:t>b</a:t>
              </a:r>
            </a:p>
          </p:txBody>
        </p:sp>
        <p:sp>
          <p:nvSpPr>
            <p:cNvPr id="168" name="Text Box 49"/>
            <p:cNvSpPr txBox="1">
              <a:spLocks noChangeArrowheads="1"/>
            </p:cNvSpPr>
            <p:nvPr/>
          </p:nvSpPr>
          <p:spPr bwMode="auto">
            <a:xfrm>
              <a:off x="2521" y="2928"/>
              <a:ext cx="21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th-TH" altLang="de-DE" sz="2800" dirty="0"/>
                <a:t>a</a:t>
              </a:r>
            </a:p>
          </p:txBody>
        </p:sp>
      </p:grpSp>
      <p:sp>
        <p:nvSpPr>
          <p:cNvPr id="51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371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Danksagung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smtClean="0"/>
              <a:t>Das folgende Präsentationsmaterial wurde von Sven Groppe für das Modul Algorithmen und Datenstrukturen erstellt und mit Änderungen hier übernommen </a:t>
            </a:r>
            <a:br>
              <a:rPr lang="de-DE" sz="2400" dirty="0" smtClean="0"/>
            </a:br>
            <a:r>
              <a:rPr lang="de-DE" sz="2400" dirty="0" smtClean="0"/>
              <a:t>(z.B. werden Algorithmen im Pseudocode präsentiert)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00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Boyer-Moore-Algorithmus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Basiert auf 2 Techniken</a:t>
            </a:r>
          </a:p>
          <a:p>
            <a:pPr lvl="1"/>
            <a:r>
              <a:rPr lang="de-DE" dirty="0" smtClean="0"/>
              <a:t>Spiegeltechnik</a:t>
            </a:r>
          </a:p>
          <a:p>
            <a:pPr lvl="2"/>
            <a:r>
              <a:rPr lang="de-DE" dirty="0" smtClean="0"/>
              <a:t>Finde </a:t>
            </a:r>
            <a:r>
              <a:rPr lang="de-DE" dirty="0" smtClean="0">
                <a:solidFill>
                  <a:srgbClr val="3C8C93"/>
                </a:solidFill>
              </a:rPr>
              <a:t>P</a:t>
            </a:r>
            <a:r>
              <a:rPr lang="de-DE" dirty="0" smtClean="0"/>
              <a:t> in </a:t>
            </a:r>
            <a:r>
              <a:rPr lang="de-DE" dirty="0" smtClean="0">
                <a:solidFill>
                  <a:srgbClr val="3C8C93"/>
                </a:solidFill>
              </a:rPr>
              <a:t>T</a:t>
            </a:r>
            <a:r>
              <a:rPr lang="de-DE" dirty="0" smtClean="0"/>
              <a:t> durch Rückwärtslaufen durch </a:t>
            </a:r>
            <a:r>
              <a:rPr lang="de-DE" dirty="0" smtClean="0">
                <a:solidFill>
                  <a:srgbClr val="3C8C93"/>
                </a:solidFill>
              </a:rPr>
              <a:t>P</a:t>
            </a:r>
            <a:r>
              <a:rPr lang="de-DE" dirty="0" smtClean="0"/>
              <a:t>, am Ende beginnend</a:t>
            </a:r>
          </a:p>
          <a:p>
            <a:pPr lvl="1"/>
            <a:r>
              <a:rPr lang="de-DE" dirty="0" smtClean="0"/>
              <a:t>Zeichensprungtechnik</a:t>
            </a:r>
          </a:p>
          <a:p>
            <a:pPr lvl="2"/>
            <a:r>
              <a:rPr lang="de-DE" dirty="0" smtClean="0"/>
              <a:t>Im Falle von Nichtübereinstimmung </a:t>
            </a:r>
            <a:br>
              <a:rPr lang="de-DE" dirty="0" smtClean="0"/>
            </a:br>
            <a:r>
              <a:rPr lang="de-DE" dirty="0" smtClean="0"/>
              <a:t>des Textes an der </a:t>
            </a:r>
            <a:br>
              <a:rPr lang="de-DE" dirty="0" smtClean="0"/>
            </a:br>
            <a:r>
              <a:rPr lang="de-DE" dirty="0" smtClean="0"/>
              <a:t>i-</a:t>
            </a:r>
            <a:r>
              <a:rPr lang="de-DE" dirty="0" err="1" smtClean="0"/>
              <a:t>ten</a:t>
            </a:r>
            <a:r>
              <a:rPr lang="de-DE" dirty="0" smtClean="0"/>
              <a:t> Position (</a:t>
            </a:r>
            <a:r>
              <a:rPr lang="de-DE" dirty="0" smtClean="0">
                <a:solidFill>
                  <a:srgbClr val="3C8C93"/>
                </a:solidFill>
              </a:rPr>
              <a:t>T[i]=x</a:t>
            </a:r>
            <a:r>
              <a:rPr lang="de-DE" dirty="0" smtClean="0"/>
              <a:t>) </a:t>
            </a:r>
            <a:br>
              <a:rPr lang="de-DE" dirty="0" smtClean="0"/>
            </a:br>
            <a:r>
              <a:rPr lang="de-DE" dirty="0" smtClean="0"/>
              <a:t>und des Musters an der </a:t>
            </a:r>
            <a:br>
              <a:rPr lang="de-DE" dirty="0" smtClean="0"/>
            </a:br>
            <a:r>
              <a:rPr lang="de-DE" dirty="0" err="1" smtClean="0"/>
              <a:t>j-ten</a:t>
            </a:r>
            <a:r>
              <a:rPr lang="de-DE" dirty="0" smtClean="0"/>
              <a:t> Position</a:t>
            </a:r>
            <a:r>
              <a:rPr lang="de-DE" dirty="0"/>
              <a:t> </a:t>
            </a:r>
            <a:r>
              <a:rPr lang="de-DE" dirty="0" smtClean="0"/>
              <a:t>(</a:t>
            </a:r>
            <a:r>
              <a:rPr lang="de-DE" dirty="0" smtClean="0">
                <a:solidFill>
                  <a:srgbClr val="3C8C93"/>
                </a:solidFill>
              </a:rPr>
              <a:t>P[</a:t>
            </a:r>
            <a:r>
              <a:rPr lang="de-DE" dirty="0" err="1" smtClean="0">
                <a:solidFill>
                  <a:srgbClr val="3C8C93"/>
                </a:solidFill>
              </a:rPr>
              <a:t>j</a:t>
            </a:r>
            <a:r>
              <a:rPr lang="de-DE" dirty="0" smtClean="0">
                <a:solidFill>
                  <a:srgbClr val="3C8C93"/>
                </a:solidFill>
              </a:rPr>
              <a:t>]≠T[i]</a:t>
            </a:r>
            <a:r>
              <a:rPr lang="de-DE" dirty="0" smtClean="0"/>
              <a:t>)</a:t>
            </a:r>
          </a:p>
          <a:p>
            <a:pPr lvl="2"/>
            <a:r>
              <a:rPr lang="de-DE" dirty="0" smtClean="0"/>
              <a:t>3 Fälle…</a:t>
            </a:r>
            <a:endParaRPr lang="de-DE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22020" y="3969047"/>
            <a:ext cx="2743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7265020" y="396904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7646020" y="396904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8027020" y="396904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258670" y="3954760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x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660308" y="3935710"/>
            <a:ext cx="341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652120" y="3764260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T</a:t>
            </a:r>
            <a:endParaRPr lang="th-TH" altLang="de-DE" sz="280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7265020" y="3068960"/>
            <a:ext cx="282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i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7417420" y="351184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122020" y="5566792"/>
            <a:ext cx="22098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7188820" y="556679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7493620" y="556679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7798420" y="556679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7188820" y="5490592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b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7460283" y="5487417"/>
            <a:ext cx="341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5675933" y="5292155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P</a:t>
            </a:r>
            <a:endParaRPr lang="th-TH" altLang="de-DE" sz="2800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7341220" y="510959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7211045" y="4581128"/>
            <a:ext cx="282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j</a:t>
            </a:r>
          </a:p>
        </p:txBody>
      </p:sp>
      <p:sp>
        <p:nvSpPr>
          <p:cNvPr id="2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525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Fall 1: P enthält x nur links von j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Bewege P nach rechts, um das letzte Vorkommen von x in P mit T[i] abzugleichen</a:t>
            </a:r>
            <a:endParaRPr lang="de-DE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89000" y="2950096"/>
            <a:ext cx="2743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2032000" y="29500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2413000" y="29500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794000" y="29500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025650" y="2935809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x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427288" y="2916759"/>
            <a:ext cx="341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19100" y="2745309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T</a:t>
            </a:r>
            <a:endParaRPr lang="th-TH" altLang="de-DE" sz="280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032000" y="3331096"/>
            <a:ext cx="282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i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2184400" y="24928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89000" y="4702696"/>
            <a:ext cx="16637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1955800" y="47026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2260600" y="47026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2565400" y="47026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1955800" y="4626496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b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2227263" y="4623321"/>
            <a:ext cx="341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442913" y="4428059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P</a:t>
            </a:r>
            <a:endParaRPr lang="th-TH" altLang="de-DE" sz="2800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2108200" y="42454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1978025" y="5159896"/>
            <a:ext cx="282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j</a:t>
            </a:r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1651000" y="47026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1346200" y="47026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1333500" y="4624909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x</a:t>
            </a: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1638300" y="4659834"/>
            <a:ext cx="341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c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219700" y="2950096"/>
            <a:ext cx="3505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6362700" y="29500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6743700" y="29500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7124700" y="29500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6356350" y="2935809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x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6757988" y="2916759"/>
            <a:ext cx="341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4749800" y="2745309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T</a:t>
            </a:r>
            <a:endParaRPr lang="th-TH" altLang="de-DE" sz="2800"/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7431088" y="3331096"/>
            <a:ext cx="6842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i</a:t>
            </a:r>
            <a:r>
              <a:rPr lang="th-TH" altLang="de-DE" sz="2800" baseline="-25000"/>
              <a:t>new</a:t>
            </a:r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>
            <a:off x="7581900" y="24928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5981700" y="4702696"/>
            <a:ext cx="16764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>
            <a:off x="7048500" y="47026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>
            <a:off x="7353300" y="47026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>
            <a:off x="7658100" y="47026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7048500" y="4626496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b</a:t>
            </a: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7319963" y="4623321"/>
            <a:ext cx="341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5535613" y="4428059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P</a:t>
            </a:r>
            <a:endParaRPr lang="th-TH" altLang="de-DE" sz="2800"/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>
            <a:off x="7505700" y="42454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4" name="Text Box 43"/>
          <p:cNvSpPr txBox="1">
            <a:spLocks noChangeArrowheads="1"/>
          </p:cNvSpPr>
          <p:nvPr/>
        </p:nvSpPr>
        <p:spPr bwMode="auto">
          <a:xfrm>
            <a:off x="7354888" y="5159896"/>
            <a:ext cx="6842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j</a:t>
            </a:r>
            <a:r>
              <a:rPr lang="th-TH" altLang="de-DE" sz="2800" baseline="-25000"/>
              <a:t>new</a:t>
            </a:r>
          </a:p>
        </p:txBody>
      </p:sp>
      <p:sp>
        <p:nvSpPr>
          <p:cNvPr id="45" name="Line 44"/>
          <p:cNvSpPr>
            <a:spLocks noChangeShapeType="1"/>
          </p:cNvSpPr>
          <p:nvPr/>
        </p:nvSpPr>
        <p:spPr bwMode="auto">
          <a:xfrm>
            <a:off x="6743700" y="47026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6" name="Line 45"/>
          <p:cNvSpPr>
            <a:spLocks noChangeShapeType="1"/>
          </p:cNvSpPr>
          <p:nvPr/>
        </p:nvSpPr>
        <p:spPr bwMode="auto">
          <a:xfrm>
            <a:off x="6438900" y="47026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7" name="Text Box 46"/>
          <p:cNvSpPr txBox="1">
            <a:spLocks noChangeArrowheads="1"/>
          </p:cNvSpPr>
          <p:nvPr/>
        </p:nvSpPr>
        <p:spPr bwMode="auto">
          <a:xfrm>
            <a:off x="6426200" y="4624909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x</a:t>
            </a:r>
          </a:p>
        </p:txBody>
      </p:sp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6731000" y="4659834"/>
            <a:ext cx="341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c</a:t>
            </a:r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>
            <a:off x="6591300" y="3407296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0" name="Line 49"/>
          <p:cNvSpPr>
            <a:spLocks noChangeShapeType="1"/>
          </p:cNvSpPr>
          <p:nvPr/>
        </p:nvSpPr>
        <p:spPr bwMode="auto">
          <a:xfrm>
            <a:off x="7429500" y="29500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1" name="Line 50"/>
          <p:cNvSpPr>
            <a:spLocks noChangeShapeType="1"/>
          </p:cNvSpPr>
          <p:nvPr/>
        </p:nvSpPr>
        <p:spPr bwMode="auto">
          <a:xfrm>
            <a:off x="7734300" y="29500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2" name="Text Box 51"/>
          <p:cNvSpPr txBox="1">
            <a:spLocks noChangeArrowheads="1"/>
          </p:cNvSpPr>
          <p:nvPr/>
        </p:nvSpPr>
        <p:spPr bwMode="auto">
          <a:xfrm>
            <a:off x="7088188" y="2873896"/>
            <a:ext cx="341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?</a:t>
            </a:r>
          </a:p>
        </p:txBody>
      </p:sp>
      <p:sp>
        <p:nvSpPr>
          <p:cNvPr id="53" name="Text Box 52"/>
          <p:cNvSpPr txBox="1">
            <a:spLocks noChangeArrowheads="1"/>
          </p:cNvSpPr>
          <p:nvPr/>
        </p:nvSpPr>
        <p:spPr bwMode="auto">
          <a:xfrm>
            <a:off x="7429500" y="2888184"/>
            <a:ext cx="341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?</a:t>
            </a:r>
          </a:p>
        </p:txBody>
      </p:sp>
      <p:sp>
        <p:nvSpPr>
          <p:cNvPr id="54" name="Line 53"/>
          <p:cNvSpPr>
            <a:spLocks noChangeShapeType="1"/>
          </p:cNvSpPr>
          <p:nvPr/>
        </p:nvSpPr>
        <p:spPr bwMode="auto">
          <a:xfrm>
            <a:off x="3467100" y="4016896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5" name="Text Box 54"/>
          <p:cNvSpPr txBox="1">
            <a:spLocks noChangeArrowheads="1"/>
          </p:cNvSpPr>
          <p:nvPr/>
        </p:nvSpPr>
        <p:spPr bwMode="auto">
          <a:xfrm>
            <a:off x="3251520" y="3551154"/>
            <a:ext cx="223774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de-DE" altLang="de-DE" dirty="0" smtClean="0">
                <a:latin typeface="Myriad Pro"/>
                <a:cs typeface="Myriad Pro"/>
              </a:rPr>
              <a:t>u</a:t>
            </a:r>
            <a:r>
              <a:rPr lang="th-TH" altLang="de-DE" dirty="0" smtClean="0">
                <a:latin typeface="Myriad Pro"/>
                <a:cs typeface="Myriad Pro"/>
              </a:rPr>
              <a:t>nd </a:t>
            </a:r>
            <a:endParaRPr lang="th-TH" altLang="de-DE" dirty="0">
              <a:latin typeface="Myriad Pro"/>
              <a:cs typeface="Myriad Pro"/>
            </a:endParaRPr>
          </a:p>
          <a:p>
            <a:r>
              <a:rPr lang="de-DE" altLang="de-DE" dirty="0" smtClean="0">
                <a:latin typeface="Myriad Pro"/>
                <a:cs typeface="Myriad Pro"/>
              </a:rPr>
              <a:t>bewege</a:t>
            </a:r>
            <a:r>
              <a:rPr lang="th-TH" altLang="de-DE" dirty="0" smtClean="0">
                <a:latin typeface="Myriad Pro"/>
                <a:cs typeface="Myriad Pro"/>
              </a:rPr>
              <a:t> </a:t>
            </a:r>
            <a:r>
              <a:rPr lang="th-TH" altLang="de-DE" dirty="0">
                <a:latin typeface="Myriad Pro"/>
                <a:cs typeface="Myriad Pro"/>
              </a:rPr>
              <a:t>i </a:t>
            </a:r>
            <a:r>
              <a:rPr lang="de-DE" altLang="de-DE" dirty="0" smtClean="0">
                <a:latin typeface="Myriad Pro"/>
                <a:cs typeface="Myriad Pro"/>
              </a:rPr>
              <a:t>u</a:t>
            </a:r>
            <a:r>
              <a:rPr lang="th-TH" altLang="de-DE" dirty="0" smtClean="0">
                <a:latin typeface="Myriad Pro"/>
                <a:cs typeface="Myriad Pro"/>
              </a:rPr>
              <a:t>nd </a:t>
            </a:r>
            <a:endParaRPr lang="th-TH" altLang="de-DE" dirty="0">
              <a:latin typeface="Myriad Pro"/>
              <a:cs typeface="Myriad Pro"/>
            </a:endParaRPr>
          </a:p>
          <a:p>
            <a:r>
              <a:rPr lang="th-TH" altLang="de-DE" dirty="0">
                <a:latin typeface="Myriad Pro"/>
                <a:cs typeface="Myriad Pro"/>
              </a:rPr>
              <a:t>j </a:t>
            </a:r>
            <a:r>
              <a:rPr lang="de-DE" altLang="de-DE" dirty="0" smtClean="0">
                <a:latin typeface="Myriad Pro"/>
                <a:cs typeface="Myriad Pro"/>
              </a:rPr>
              <a:t>nach rechts</a:t>
            </a:r>
            <a:r>
              <a:rPr lang="th-TH" altLang="de-DE" dirty="0" smtClean="0">
                <a:latin typeface="Myriad Pro"/>
                <a:cs typeface="Myriad Pro"/>
              </a:rPr>
              <a:t>, </a:t>
            </a:r>
            <a:r>
              <a:rPr lang="th-TH" altLang="de-DE" dirty="0">
                <a:latin typeface="Myriad Pro"/>
                <a:cs typeface="Myriad Pro"/>
              </a:rPr>
              <a:t>so</a:t>
            </a:r>
          </a:p>
          <a:p>
            <a:r>
              <a:rPr lang="de-DE" altLang="de-DE" dirty="0" smtClean="0">
                <a:latin typeface="Myriad Pro"/>
                <a:cs typeface="Myriad Pro"/>
              </a:rPr>
              <a:t>dass </a:t>
            </a:r>
            <a:r>
              <a:rPr lang="th-TH" altLang="de-DE" dirty="0" smtClean="0">
                <a:latin typeface="Myriad Pro"/>
                <a:cs typeface="Myriad Pro"/>
              </a:rPr>
              <a:t>j </a:t>
            </a:r>
            <a:r>
              <a:rPr lang="de-DE" altLang="de-DE" dirty="0" smtClean="0">
                <a:latin typeface="Myriad Pro"/>
                <a:cs typeface="Myriad Pro"/>
              </a:rPr>
              <a:t>am Ende</a:t>
            </a:r>
            <a:endParaRPr lang="th-TH" altLang="de-DE" sz="2800" dirty="0">
              <a:latin typeface="Myriad Pro"/>
              <a:cs typeface="Myriad Pro"/>
            </a:endParaRPr>
          </a:p>
        </p:txBody>
      </p:sp>
      <p:sp>
        <p:nvSpPr>
          <p:cNvPr id="5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sp>
        <p:nvSpPr>
          <p:cNvPr id="57" name="Text Box 57"/>
          <p:cNvSpPr txBox="1">
            <a:spLocks noChangeArrowheads="1"/>
          </p:cNvSpPr>
          <p:nvPr/>
        </p:nvSpPr>
        <p:spPr bwMode="auto">
          <a:xfrm>
            <a:off x="282310" y="5373216"/>
            <a:ext cx="1478311" cy="83099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dirty="0">
                <a:latin typeface="+mn-lt"/>
              </a:rPr>
              <a:t>x </a:t>
            </a:r>
            <a:r>
              <a:rPr lang="th-TH" altLang="de-DE" dirty="0" smtClean="0">
                <a:latin typeface="+mn-lt"/>
              </a:rPr>
              <a:t>is</a:t>
            </a:r>
            <a:r>
              <a:rPr lang="de-DE" altLang="de-DE" dirty="0" smtClean="0">
                <a:latin typeface="+mn-lt"/>
              </a:rPr>
              <a:t>t</a:t>
            </a:r>
            <a:endParaRPr lang="th-TH" altLang="de-DE" dirty="0">
              <a:latin typeface="+mn-lt"/>
            </a:endParaRPr>
          </a:p>
          <a:p>
            <a:r>
              <a:rPr lang="de-DE" altLang="de-DE" dirty="0" smtClean="0">
                <a:latin typeface="+mn-lt"/>
              </a:rPr>
              <a:t>links von </a:t>
            </a:r>
            <a:r>
              <a:rPr lang="th-TH" altLang="de-DE" dirty="0" smtClean="0">
                <a:latin typeface="+mn-lt"/>
              </a:rPr>
              <a:t>j</a:t>
            </a:r>
            <a:endParaRPr lang="th-TH" altLang="de-DE" dirty="0">
              <a:latin typeface="+mn-lt"/>
            </a:endParaRPr>
          </a:p>
        </p:txBody>
      </p:sp>
      <p:sp>
        <p:nvSpPr>
          <p:cNvPr id="58" name="Line 58"/>
          <p:cNvSpPr>
            <a:spLocks noChangeShapeType="1"/>
          </p:cNvSpPr>
          <p:nvPr/>
        </p:nvSpPr>
        <p:spPr bwMode="auto">
          <a:xfrm flipV="1">
            <a:off x="1043608" y="5157192"/>
            <a:ext cx="432048" cy="21602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160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6523038" y="4371802"/>
            <a:ext cx="441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w</a:t>
            </a: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6899275" y="4338464"/>
            <a:ext cx="341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7196138" y="4343404"/>
            <a:ext cx="4365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x</a:t>
            </a: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1493168" y="4271417"/>
            <a:ext cx="441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w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2273300" y="4210472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x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1869405" y="4238079"/>
            <a:ext cx="341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90575" y="4326467"/>
            <a:ext cx="1830388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Fall 2: P enthält x rechts von j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Bewege P um 1 Zeichen nach T[i+1]</a:t>
            </a:r>
            <a:endParaRPr lang="de-DE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30250" y="2662064"/>
            <a:ext cx="2743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873250" y="26620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2254250" y="26620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635250" y="26620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876425" y="2598564"/>
            <a:ext cx="341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259013" y="2628727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x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60350" y="2457277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T</a:t>
            </a:r>
            <a:endParaRPr lang="th-TH" altLang="de-DE" sz="280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631950" y="3043064"/>
            <a:ext cx="282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i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1784350" y="22048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1884645" y="4320331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2259013" y="4314279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346993" y="4039642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P</a:t>
            </a:r>
            <a:endParaRPr lang="th-TH" altLang="de-DE" sz="2800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1672555" y="3857079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1542380" y="4771479"/>
            <a:ext cx="282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j</a:t>
            </a:r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1555080" y="4314279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1250280" y="4314279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1247105" y="4236492"/>
            <a:ext cx="341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c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378450" y="2662064"/>
            <a:ext cx="3505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6521450" y="26620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6902450" y="26620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7283450" y="26620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6524625" y="2647777"/>
            <a:ext cx="341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6907213" y="2628727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x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4908550" y="2457277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T</a:t>
            </a:r>
            <a:endParaRPr lang="th-TH" altLang="de-DE" sz="2800"/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7285038" y="3043064"/>
            <a:ext cx="6842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i</a:t>
            </a:r>
            <a:r>
              <a:rPr lang="th-TH" altLang="de-DE" sz="2800" baseline="-25000"/>
              <a:t>new</a:t>
            </a:r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>
            <a:off x="7435850" y="22048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5822950" y="4414664"/>
            <a:ext cx="17653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>
            <a:off x="6913657" y="4416339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>
            <a:off x="7236296" y="44146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5376863" y="4140027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P</a:t>
            </a:r>
            <a:endParaRPr lang="th-TH" altLang="de-DE" sz="2800"/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>
            <a:off x="7346950" y="39574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4" name="Text Box 43"/>
          <p:cNvSpPr txBox="1">
            <a:spLocks noChangeArrowheads="1"/>
          </p:cNvSpPr>
          <p:nvPr/>
        </p:nvSpPr>
        <p:spPr bwMode="auto">
          <a:xfrm>
            <a:off x="7196138" y="4871864"/>
            <a:ext cx="6842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j</a:t>
            </a:r>
            <a:r>
              <a:rPr lang="th-TH" altLang="de-DE" sz="2800" baseline="-25000"/>
              <a:t>new</a:t>
            </a:r>
          </a:p>
        </p:txBody>
      </p:sp>
      <p:sp>
        <p:nvSpPr>
          <p:cNvPr id="45" name="Line 44"/>
          <p:cNvSpPr>
            <a:spLocks noChangeShapeType="1"/>
          </p:cNvSpPr>
          <p:nvPr/>
        </p:nvSpPr>
        <p:spPr bwMode="auto">
          <a:xfrm>
            <a:off x="6584950" y="44146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6" name="Line 45"/>
          <p:cNvSpPr>
            <a:spLocks noChangeShapeType="1"/>
          </p:cNvSpPr>
          <p:nvPr/>
        </p:nvSpPr>
        <p:spPr bwMode="auto">
          <a:xfrm>
            <a:off x="6280150" y="44146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7" name="Text Box 46"/>
          <p:cNvSpPr txBox="1">
            <a:spLocks noChangeArrowheads="1"/>
          </p:cNvSpPr>
          <p:nvPr/>
        </p:nvSpPr>
        <p:spPr bwMode="auto">
          <a:xfrm>
            <a:off x="6276975" y="4336877"/>
            <a:ext cx="341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c</a:t>
            </a:r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>
            <a:off x="6737350" y="3119264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0" name="Line 49"/>
          <p:cNvSpPr>
            <a:spLocks noChangeShapeType="1"/>
          </p:cNvSpPr>
          <p:nvPr/>
        </p:nvSpPr>
        <p:spPr bwMode="auto">
          <a:xfrm>
            <a:off x="7588250" y="26620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1" name="Line 50"/>
          <p:cNvSpPr>
            <a:spLocks noChangeShapeType="1"/>
          </p:cNvSpPr>
          <p:nvPr/>
        </p:nvSpPr>
        <p:spPr bwMode="auto">
          <a:xfrm>
            <a:off x="7893050" y="26620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2" name="Text Box 51"/>
          <p:cNvSpPr txBox="1">
            <a:spLocks noChangeArrowheads="1"/>
          </p:cNvSpPr>
          <p:nvPr/>
        </p:nvSpPr>
        <p:spPr bwMode="auto">
          <a:xfrm>
            <a:off x="7246938" y="2585864"/>
            <a:ext cx="341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?</a:t>
            </a:r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>
            <a:off x="3308350" y="3728864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4" name="Text Box 54"/>
          <p:cNvSpPr txBox="1">
            <a:spLocks noChangeArrowheads="1"/>
          </p:cNvSpPr>
          <p:nvPr/>
        </p:nvSpPr>
        <p:spPr bwMode="auto">
          <a:xfrm>
            <a:off x="2653670" y="3263122"/>
            <a:ext cx="311594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de-DE" altLang="de-DE" dirty="0" smtClean="0">
                <a:latin typeface="+mn-lt"/>
              </a:rPr>
              <a:t>u</a:t>
            </a:r>
            <a:r>
              <a:rPr lang="th-TH" altLang="de-DE" dirty="0" smtClean="0">
                <a:latin typeface="Myriad Pro"/>
                <a:cs typeface="Myriad Pro"/>
              </a:rPr>
              <a:t>nd</a:t>
            </a:r>
            <a:r>
              <a:rPr lang="th-TH" altLang="de-DE" dirty="0" smtClean="0">
                <a:latin typeface="+mn-lt"/>
              </a:rPr>
              <a:t> </a:t>
            </a:r>
            <a:endParaRPr lang="th-TH" altLang="de-DE" dirty="0">
              <a:latin typeface="+mn-lt"/>
            </a:endParaRPr>
          </a:p>
          <a:p>
            <a:r>
              <a:rPr lang="de-DE" altLang="de-DE" dirty="0" smtClean="0">
                <a:latin typeface="+mn-lt"/>
              </a:rPr>
              <a:t>bewege</a:t>
            </a:r>
            <a:r>
              <a:rPr lang="th-TH" altLang="de-DE" dirty="0" smtClean="0">
                <a:latin typeface="+mn-lt"/>
              </a:rPr>
              <a:t> </a:t>
            </a:r>
            <a:r>
              <a:rPr lang="th-TH" altLang="de-DE" dirty="0">
                <a:latin typeface="+mn-lt"/>
              </a:rPr>
              <a:t>i </a:t>
            </a:r>
            <a:r>
              <a:rPr lang="de-DE" altLang="de-DE" dirty="0" smtClean="0">
                <a:latin typeface="+mn-lt"/>
              </a:rPr>
              <a:t>um m - j u</a:t>
            </a:r>
            <a:r>
              <a:rPr lang="th-TH" altLang="de-DE" dirty="0" smtClean="0">
                <a:latin typeface="+mn-lt"/>
              </a:rPr>
              <a:t>nd </a:t>
            </a:r>
            <a:endParaRPr lang="th-TH" altLang="de-DE" dirty="0">
              <a:latin typeface="+mn-lt"/>
            </a:endParaRPr>
          </a:p>
          <a:p>
            <a:r>
              <a:rPr lang="th-TH" altLang="de-DE" dirty="0">
                <a:latin typeface="+mn-lt"/>
              </a:rPr>
              <a:t>j </a:t>
            </a:r>
            <a:r>
              <a:rPr lang="de-DE" altLang="de-DE" dirty="0" smtClean="0">
                <a:latin typeface="+mn-lt"/>
              </a:rPr>
              <a:t>nach rechts</a:t>
            </a:r>
            <a:r>
              <a:rPr lang="th-TH" altLang="de-DE" dirty="0" smtClean="0">
                <a:latin typeface="+mn-lt"/>
              </a:rPr>
              <a:t>, </a:t>
            </a:r>
            <a:r>
              <a:rPr lang="th-TH" altLang="de-DE" dirty="0">
                <a:latin typeface="+mn-lt"/>
              </a:rPr>
              <a:t>so</a:t>
            </a:r>
          </a:p>
          <a:p>
            <a:r>
              <a:rPr lang="de-DE" altLang="de-DE" dirty="0">
                <a:latin typeface="+mn-lt"/>
              </a:rPr>
              <a:t>d</a:t>
            </a:r>
            <a:r>
              <a:rPr lang="de-DE" altLang="de-DE" dirty="0" smtClean="0">
                <a:latin typeface="+mn-lt"/>
              </a:rPr>
              <a:t>ass </a:t>
            </a:r>
            <a:r>
              <a:rPr lang="th-TH" altLang="de-DE" dirty="0" smtClean="0">
                <a:latin typeface="+mn-lt"/>
              </a:rPr>
              <a:t>j </a:t>
            </a:r>
            <a:r>
              <a:rPr lang="de-DE" altLang="de-DE" dirty="0" smtClean="0">
                <a:latin typeface="+mn-lt"/>
              </a:rPr>
              <a:t>am Ende</a:t>
            </a:r>
            <a:endParaRPr lang="th-TH" altLang="de-DE" dirty="0">
              <a:latin typeface="+mn-lt"/>
            </a:endParaRPr>
          </a:p>
        </p:txBody>
      </p:sp>
      <p:sp>
        <p:nvSpPr>
          <p:cNvPr id="55" name="Line 55"/>
          <p:cNvSpPr>
            <a:spLocks noChangeShapeType="1"/>
          </p:cNvSpPr>
          <p:nvPr/>
        </p:nvSpPr>
        <p:spPr bwMode="auto">
          <a:xfrm>
            <a:off x="1555750" y="26620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6" name="Text Box 56"/>
          <p:cNvSpPr txBox="1">
            <a:spLocks noChangeArrowheads="1"/>
          </p:cNvSpPr>
          <p:nvPr/>
        </p:nvSpPr>
        <p:spPr bwMode="auto">
          <a:xfrm>
            <a:off x="1555750" y="2600152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x</a:t>
            </a:r>
          </a:p>
        </p:txBody>
      </p:sp>
      <p:sp>
        <p:nvSpPr>
          <p:cNvPr id="57" name="Text Box 57"/>
          <p:cNvSpPr txBox="1">
            <a:spLocks noChangeArrowheads="1"/>
          </p:cNvSpPr>
          <p:nvPr/>
        </p:nvSpPr>
        <p:spPr bwMode="auto">
          <a:xfrm>
            <a:off x="2498907" y="5050091"/>
            <a:ext cx="1683906" cy="83099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dirty="0">
                <a:latin typeface="+mn-lt"/>
              </a:rPr>
              <a:t>x </a:t>
            </a:r>
            <a:r>
              <a:rPr lang="th-TH" altLang="de-DE" dirty="0" smtClean="0">
                <a:latin typeface="+mn-lt"/>
              </a:rPr>
              <a:t>is</a:t>
            </a:r>
            <a:r>
              <a:rPr lang="de-DE" altLang="de-DE" dirty="0" smtClean="0">
                <a:latin typeface="+mn-lt"/>
              </a:rPr>
              <a:t>t</a:t>
            </a:r>
            <a:endParaRPr lang="th-TH" altLang="de-DE" dirty="0">
              <a:latin typeface="+mn-lt"/>
            </a:endParaRPr>
          </a:p>
          <a:p>
            <a:r>
              <a:rPr lang="de-DE" altLang="de-DE" dirty="0">
                <a:latin typeface="+mn-lt"/>
              </a:rPr>
              <a:t>rechts von </a:t>
            </a:r>
            <a:r>
              <a:rPr lang="th-TH" altLang="de-DE" dirty="0" smtClean="0">
                <a:latin typeface="+mn-lt"/>
              </a:rPr>
              <a:t>j</a:t>
            </a:r>
            <a:endParaRPr lang="th-TH" altLang="de-DE" dirty="0">
              <a:latin typeface="+mn-lt"/>
            </a:endParaRPr>
          </a:p>
        </p:txBody>
      </p:sp>
      <p:sp>
        <p:nvSpPr>
          <p:cNvPr id="58" name="Line 58"/>
          <p:cNvSpPr>
            <a:spLocks noChangeShapeType="1"/>
          </p:cNvSpPr>
          <p:nvPr/>
        </p:nvSpPr>
        <p:spPr bwMode="auto">
          <a:xfrm flipH="1" flipV="1">
            <a:off x="2228180" y="4847679"/>
            <a:ext cx="228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9" name="Line 59"/>
          <p:cNvSpPr>
            <a:spLocks noChangeShapeType="1"/>
          </p:cNvSpPr>
          <p:nvPr/>
        </p:nvSpPr>
        <p:spPr bwMode="auto">
          <a:xfrm>
            <a:off x="6216650" y="26620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60" name="Text Box 60"/>
          <p:cNvSpPr txBox="1">
            <a:spLocks noChangeArrowheads="1"/>
          </p:cNvSpPr>
          <p:nvPr/>
        </p:nvSpPr>
        <p:spPr bwMode="auto">
          <a:xfrm>
            <a:off x="6216650" y="2600152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x</a:t>
            </a:r>
          </a:p>
        </p:txBody>
      </p:sp>
      <p:sp>
        <p:nvSpPr>
          <p:cNvPr id="61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948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2267744" y="4410472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b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2718520" y="4407297"/>
            <a:ext cx="341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a</a:t>
            </a: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1638300" y="4408885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d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-60280"/>
            <a:ext cx="8229600" cy="503238"/>
          </a:xfrm>
        </p:spPr>
        <p:txBody>
          <a:bodyPr/>
          <a:lstStyle/>
          <a:p>
            <a:r>
              <a:rPr lang="de-DE" dirty="0" smtClean="0"/>
              <a:t>Fall 3: Falls Fall 1 und 2 nicht anzuwenden sind (x ist </a:t>
            </a:r>
            <a:r>
              <a:rPr lang="de-DE" i="1" dirty="0" smtClean="0"/>
              <a:t>nicht</a:t>
            </a:r>
            <a:r>
              <a:rPr lang="de-DE" dirty="0" smtClean="0"/>
              <a:t> in P enthalten)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37050"/>
          </a:xfrm>
        </p:spPr>
        <p:txBody>
          <a:bodyPr/>
          <a:lstStyle/>
          <a:p>
            <a:r>
              <a:rPr lang="de-DE" dirty="0" smtClean="0"/>
              <a:t>Bewege P nach rechts, um P[0] und T[i+1] abzugleichen</a:t>
            </a:r>
            <a:endParaRPr lang="de-DE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93800" y="2734072"/>
            <a:ext cx="2743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2336800" y="27340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2717800" y="27340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3098800" y="27340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330450" y="2719785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x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732088" y="2700735"/>
            <a:ext cx="341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723900" y="2529285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T</a:t>
            </a:r>
            <a:endParaRPr lang="th-TH" altLang="de-DE" sz="280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336800" y="3115072"/>
            <a:ext cx="282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i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2489200" y="22768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638300" y="4486672"/>
            <a:ext cx="14351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2260600" y="44866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2692400" y="447476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1257300" y="4212035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P</a:t>
            </a:r>
            <a:endParaRPr lang="th-TH" altLang="de-DE" sz="2800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2478087" y="40294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2282825" y="4943872"/>
            <a:ext cx="282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j</a:t>
            </a:r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1955800" y="44866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1943100" y="4443810"/>
            <a:ext cx="341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c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600700" y="2734072"/>
            <a:ext cx="29718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6210300" y="27340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6591300" y="27340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6972300" y="27340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6203950" y="2719785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x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6605588" y="2700735"/>
            <a:ext cx="341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5143500" y="2505472"/>
            <a:ext cx="43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T</a:t>
            </a:r>
            <a:endParaRPr lang="th-TH" altLang="de-DE" sz="2800"/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7583488" y="3115072"/>
            <a:ext cx="6842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i</a:t>
            </a:r>
            <a:r>
              <a:rPr lang="th-TH" altLang="de-DE" sz="2800" baseline="-25000"/>
              <a:t>new</a:t>
            </a:r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>
            <a:off x="7734300" y="22768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6743700" y="4486672"/>
            <a:ext cx="1219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>
            <a:off x="7353300" y="44866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>
            <a:off x="7658100" y="44866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>
            <a:off x="7962900" y="44866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7353300" y="4410472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b</a:t>
            </a: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7624763" y="4407297"/>
            <a:ext cx="341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6334125" y="4212035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P</a:t>
            </a:r>
            <a:endParaRPr lang="th-TH" altLang="de-DE" sz="2800"/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>
            <a:off x="7810500" y="40294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4" name="Text Box 43"/>
          <p:cNvSpPr txBox="1">
            <a:spLocks noChangeArrowheads="1"/>
          </p:cNvSpPr>
          <p:nvPr/>
        </p:nvSpPr>
        <p:spPr bwMode="auto">
          <a:xfrm>
            <a:off x="7659688" y="4943872"/>
            <a:ext cx="6842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j</a:t>
            </a:r>
            <a:r>
              <a:rPr lang="th-TH" altLang="de-DE" sz="2800" baseline="-25000"/>
              <a:t>new</a:t>
            </a:r>
          </a:p>
        </p:txBody>
      </p:sp>
      <p:sp>
        <p:nvSpPr>
          <p:cNvPr id="45" name="Line 44"/>
          <p:cNvSpPr>
            <a:spLocks noChangeShapeType="1"/>
          </p:cNvSpPr>
          <p:nvPr/>
        </p:nvSpPr>
        <p:spPr bwMode="auto">
          <a:xfrm>
            <a:off x="7048500" y="44866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6" name="Line 45"/>
          <p:cNvSpPr>
            <a:spLocks noChangeShapeType="1"/>
          </p:cNvSpPr>
          <p:nvPr/>
        </p:nvSpPr>
        <p:spPr bwMode="auto">
          <a:xfrm>
            <a:off x="6743700" y="44866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7" name="Text Box 46"/>
          <p:cNvSpPr txBox="1">
            <a:spLocks noChangeArrowheads="1"/>
          </p:cNvSpPr>
          <p:nvPr/>
        </p:nvSpPr>
        <p:spPr bwMode="auto">
          <a:xfrm>
            <a:off x="6731000" y="4408885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d</a:t>
            </a:r>
          </a:p>
        </p:txBody>
      </p:sp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7035800" y="4443810"/>
            <a:ext cx="341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c</a:t>
            </a:r>
          </a:p>
        </p:txBody>
      </p:sp>
      <p:sp>
        <p:nvSpPr>
          <p:cNvPr id="49" name="Line 49"/>
          <p:cNvSpPr>
            <a:spLocks noChangeShapeType="1"/>
          </p:cNvSpPr>
          <p:nvPr/>
        </p:nvSpPr>
        <p:spPr bwMode="auto">
          <a:xfrm>
            <a:off x="7277100" y="27340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0" name="Line 50"/>
          <p:cNvSpPr>
            <a:spLocks noChangeShapeType="1"/>
          </p:cNvSpPr>
          <p:nvPr/>
        </p:nvSpPr>
        <p:spPr bwMode="auto">
          <a:xfrm>
            <a:off x="7581900" y="27340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1" name="Text Box 51"/>
          <p:cNvSpPr txBox="1">
            <a:spLocks noChangeArrowheads="1"/>
          </p:cNvSpPr>
          <p:nvPr/>
        </p:nvSpPr>
        <p:spPr bwMode="auto">
          <a:xfrm>
            <a:off x="6935788" y="2657872"/>
            <a:ext cx="341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?</a:t>
            </a:r>
          </a:p>
        </p:txBody>
      </p:sp>
      <p:sp>
        <p:nvSpPr>
          <p:cNvPr id="52" name="Text Box 52"/>
          <p:cNvSpPr txBox="1">
            <a:spLocks noChangeArrowheads="1"/>
          </p:cNvSpPr>
          <p:nvPr/>
        </p:nvSpPr>
        <p:spPr bwMode="auto">
          <a:xfrm>
            <a:off x="7277100" y="2672160"/>
            <a:ext cx="341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?</a:t>
            </a:r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>
            <a:off x="3771900" y="3800872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4" name="Text Box 54"/>
          <p:cNvSpPr txBox="1">
            <a:spLocks noChangeArrowheads="1"/>
          </p:cNvSpPr>
          <p:nvPr/>
        </p:nvSpPr>
        <p:spPr bwMode="auto">
          <a:xfrm>
            <a:off x="3556321" y="3335130"/>
            <a:ext cx="223774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de-DE" altLang="de-DE" dirty="0" smtClean="0">
                <a:latin typeface="Myriad Pro"/>
                <a:cs typeface="Myriad Pro"/>
              </a:rPr>
              <a:t>u</a:t>
            </a:r>
            <a:r>
              <a:rPr lang="th-TH" altLang="de-DE" dirty="0" smtClean="0">
                <a:latin typeface="Myriad Pro"/>
                <a:cs typeface="Myriad Pro"/>
              </a:rPr>
              <a:t>nd </a:t>
            </a:r>
            <a:endParaRPr lang="th-TH" altLang="de-DE" dirty="0">
              <a:latin typeface="Myriad Pro"/>
              <a:cs typeface="Myriad Pro"/>
            </a:endParaRPr>
          </a:p>
          <a:p>
            <a:r>
              <a:rPr lang="de-DE" altLang="de-DE" dirty="0" smtClean="0">
                <a:latin typeface="Myriad Pro"/>
                <a:cs typeface="Myriad Pro"/>
              </a:rPr>
              <a:t>bewege</a:t>
            </a:r>
            <a:r>
              <a:rPr lang="th-TH" altLang="de-DE" dirty="0" smtClean="0">
                <a:latin typeface="Myriad Pro"/>
                <a:cs typeface="Myriad Pro"/>
              </a:rPr>
              <a:t> </a:t>
            </a:r>
            <a:r>
              <a:rPr lang="th-TH" altLang="de-DE" dirty="0">
                <a:latin typeface="Myriad Pro"/>
                <a:cs typeface="Myriad Pro"/>
              </a:rPr>
              <a:t>i </a:t>
            </a:r>
            <a:r>
              <a:rPr lang="de-DE" altLang="de-DE" dirty="0" smtClean="0">
                <a:latin typeface="Myriad Pro"/>
                <a:cs typeface="Myriad Pro"/>
              </a:rPr>
              <a:t>u</a:t>
            </a:r>
            <a:r>
              <a:rPr lang="th-TH" altLang="de-DE" dirty="0" smtClean="0">
                <a:latin typeface="Myriad Pro"/>
                <a:cs typeface="Myriad Pro"/>
              </a:rPr>
              <a:t>nd </a:t>
            </a:r>
            <a:endParaRPr lang="th-TH" altLang="de-DE" dirty="0">
              <a:latin typeface="Myriad Pro"/>
              <a:cs typeface="Myriad Pro"/>
            </a:endParaRPr>
          </a:p>
          <a:p>
            <a:r>
              <a:rPr lang="th-TH" altLang="de-DE" dirty="0">
                <a:latin typeface="Myriad Pro"/>
                <a:cs typeface="Myriad Pro"/>
              </a:rPr>
              <a:t>j </a:t>
            </a:r>
            <a:r>
              <a:rPr lang="de-DE" altLang="de-DE" dirty="0" smtClean="0">
                <a:latin typeface="Myriad Pro"/>
                <a:cs typeface="Myriad Pro"/>
              </a:rPr>
              <a:t>nach rechts</a:t>
            </a:r>
            <a:r>
              <a:rPr lang="th-TH" altLang="de-DE" dirty="0" smtClean="0">
                <a:latin typeface="Myriad Pro"/>
                <a:cs typeface="Myriad Pro"/>
              </a:rPr>
              <a:t>, </a:t>
            </a:r>
            <a:r>
              <a:rPr lang="th-TH" altLang="de-DE" dirty="0">
                <a:latin typeface="Myriad Pro"/>
                <a:cs typeface="Myriad Pro"/>
              </a:rPr>
              <a:t>so</a:t>
            </a:r>
          </a:p>
          <a:p>
            <a:r>
              <a:rPr lang="de-DE" altLang="de-DE" dirty="0" smtClean="0">
                <a:latin typeface="Myriad Pro"/>
                <a:cs typeface="Myriad Pro"/>
              </a:rPr>
              <a:t>dass </a:t>
            </a:r>
            <a:r>
              <a:rPr lang="th-TH" altLang="de-DE" dirty="0" smtClean="0">
                <a:latin typeface="Myriad Pro"/>
                <a:cs typeface="Myriad Pro"/>
              </a:rPr>
              <a:t>j a</a:t>
            </a:r>
            <a:r>
              <a:rPr lang="de-DE" altLang="de-DE" dirty="0" smtClean="0">
                <a:latin typeface="Myriad Pro"/>
                <a:cs typeface="Myriad Pro"/>
              </a:rPr>
              <a:t>m</a:t>
            </a:r>
            <a:r>
              <a:rPr lang="th-TH" altLang="de-DE" dirty="0" smtClean="0">
                <a:latin typeface="Myriad Pro"/>
                <a:cs typeface="Myriad Pro"/>
              </a:rPr>
              <a:t> </a:t>
            </a:r>
            <a:r>
              <a:rPr lang="de-DE" altLang="de-DE" dirty="0" smtClean="0">
                <a:latin typeface="Myriad Pro"/>
                <a:cs typeface="Myriad Pro"/>
              </a:rPr>
              <a:t>E</a:t>
            </a:r>
            <a:r>
              <a:rPr lang="th-TH" altLang="de-DE" dirty="0" smtClean="0">
                <a:latin typeface="Myriad Pro"/>
                <a:cs typeface="Myriad Pro"/>
              </a:rPr>
              <a:t>nd</a:t>
            </a:r>
            <a:r>
              <a:rPr lang="de-DE" altLang="de-DE" dirty="0" smtClean="0">
                <a:latin typeface="Myriad Pro"/>
                <a:cs typeface="Myriad Pro"/>
              </a:rPr>
              <a:t>e</a:t>
            </a:r>
            <a:endParaRPr lang="th-TH" altLang="de-DE" sz="2800" dirty="0">
              <a:latin typeface="Myriad Pro"/>
              <a:cs typeface="Myriad Pro"/>
            </a:endParaRPr>
          </a:p>
        </p:txBody>
      </p:sp>
      <p:sp>
        <p:nvSpPr>
          <p:cNvPr id="55" name="Text Box 55"/>
          <p:cNvSpPr txBox="1">
            <a:spLocks noChangeArrowheads="1"/>
          </p:cNvSpPr>
          <p:nvPr/>
        </p:nvSpPr>
        <p:spPr bwMode="auto">
          <a:xfrm>
            <a:off x="87974" y="4994012"/>
            <a:ext cx="1819730" cy="52322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de-DE" altLang="de-DE" sz="2800" dirty="0" smtClean="0"/>
              <a:t>Kein</a:t>
            </a:r>
            <a:r>
              <a:rPr lang="th-TH" altLang="de-DE" sz="2800" dirty="0" smtClean="0"/>
              <a:t> </a:t>
            </a:r>
            <a:r>
              <a:rPr lang="th-TH" altLang="de-DE" sz="2800" dirty="0"/>
              <a:t>x in P</a:t>
            </a:r>
          </a:p>
        </p:txBody>
      </p:sp>
      <p:sp>
        <p:nvSpPr>
          <p:cNvPr id="56" name="Line 56"/>
          <p:cNvSpPr>
            <a:spLocks noChangeShapeType="1"/>
          </p:cNvSpPr>
          <p:nvPr/>
        </p:nvSpPr>
        <p:spPr bwMode="auto">
          <a:xfrm>
            <a:off x="7886700" y="27340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7" name="Text Box 57"/>
          <p:cNvSpPr txBox="1">
            <a:spLocks noChangeArrowheads="1"/>
          </p:cNvSpPr>
          <p:nvPr/>
        </p:nvSpPr>
        <p:spPr bwMode="auto">
          <a:xfrm>
            <a:off x="7581900" y="2734072"/>
            <a:ext cx="341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?</a:t>
            </a:r>
          </a:p>
        </p:txBody>
      </p:sp>
      <p:sp>
        <p:nvSpPr>
          <p:cNvPr id="58" name="Line 58"/>
          <p:cNvSpPr>
            <a:spLocks noChangeShapeType="1"/>
          </p:cNvSpPr>
          <p:nvPr/>
        </p:nvSpPr>
        <p:spPr bwMode="auto">
          <a:xfrm>
            <a:off x="6819900" y="3191272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9" name="Text Box 59"/>
          <p:cNvSpPr txBox="1">
            <a:spLocks noChangeArrowheads="1"/>
          </p:cNvSpPr>
          <p:nvPr/>
        </p:nvSpPr>
        <p:spPr bwMode="auto">
          <a:xfrm>
            <a:off x="6762750" y="4913710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0</a:t>
            </a:r>
          </a:p>
        </p:txBody>
      </p:sp>
      <p:sp>
        <p:nvSpPr>
          <p:cNvPr id="6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999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 (Boyer-Moore)</a:t>
            </a:r>
            <a:endParaRPr lang="de-DE" dirty="0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0" y="2545432"/>
            <a:ext cx="9144000" cy="2971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pic>
        <p:nvPicPr>
          <p:cNvPr id="6" name="Grafik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3001045"/>
            <a:ext cx="8867775" cy="243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4800" y="2545432"/>
            <a:ext cx="59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T: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6200" y="4374232"/>
            <a:ext cx="56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P: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1676400" y="3459832"/>
            <a:ext cx="0" cy="6858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2286000" y="3536032"/>
            <a:ext cx="0" cy="1371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3886200" y="3459832"/>
            <a:ext cx="0" cy="6858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7010400" y="3459832"/>
            <a:ext cx="0" cy="6858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5410200" y="3536032"/>
            <a:ext cx="0" cy="1371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8382000" y="3536032"/>
            <a:ext cx="0" cy="1371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122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Funktion des letzten Vorkommens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3139" y="1340768"/>
            <a:ext cx="8315325" cy="4536504"/>
          </a:xfrm>
        </p:spPr>
        <p:txBody>
          <a:bodyPr/>
          <a:lstStyle/>
          <a:p>
            <a:r>
              <a:rPr lang="de-DE" dirty="0" smtClean="0"/>
              <a:t>Der Boyer-Moore Algorithmus verarbeitet das Muster </a:t>
            </a:r>
            <a:r>
              <a:rPr lang="de-DE" dirty="0" smtClean="0">
                <a:solidFill>
                  <a:srgbClr val="3C8C93"/>
                </a:solidFill>
              </a:rPr>
              <a:t>P</a:t>
            </a:r>
            <a:r>
              <a:rPr lang="de-DE" dirty="0" smtClean="0"/>
              <a:t> und das Alphabet </a:t>
            </a:r>
            <a:r>
              <a:rPr lang="de-DE" dirty="0" smtClean="0">
                <a:solidFill>
                  <a:srgbClr val="3C8C93"/>
                </a:solidFill>
              </a:rPr>
              <a:t>A</a:t>
            </a:r>
            <a:r>
              <a:rPr lang="de-DE" dirty="0" smtClean="0"/>
              <a:t> vor, so dass eine Funktion L des letzten Vorkommens berechnet wird  </a:t>
            </a:r>
          </a:p>
          <a:p>
            <a:pPr lvl="1"/>
            <a:r>
              <a:rPr lang="de-DE" dirty="0" smtClean="0">
                <a:solidFill>
                  <a:srgbClr val="3C8C93"/>
                </a:solidFill>
              </a:rPr>
              <a:t>L</a:t>
            </a:r>
            <a:r>
              <a:rPr lang="de-DE" dirty="0" smtClean="0"/>
              <a:t> bildet alle Zeichen des Alphabets auf ganzzahlige Werte ab</a:t>
            </a:r>
          </a:p>
          <a:p>
            <a:r>
              <a:rPr lang="de-DE" dirty="0" smtClean="0">
                <a:solidFill>
                  <a:srgbClr val="3C8C93"/>
                </a:solidFill>
              </a:rPr>
              <a:t>L(x)</a:t>
            </a:r>
            <a:r>
              <a:rPr lang="de-DE" dirty="0" smtClean="0"/>
              <a:t> (mit </a:t>
            </a:r>
            <a:r>
              <a:rPr lang="de-DE" dirty="0" smtClean="0">
                <a:solidFill>
                  <a:srgbClr val="3C8C93"/>
                </a:solidFill>
              </a:rPr>
              <a:t>x</a:t>
            </a:r>
            <a:r>
              <a:rPr lang="de-DE" dirty="0" smtClean="0"/>
              <a:t> ist Zeichen aus </a:t>
            </a:r>
            <a:r>
              <a:rPr lang="de-DE" dirty="0" smtClean="0">
                <a:solidFill>
                  <a:srgbClr val="3C8C93"/>
                </a:solidFill>
              </a:rPr>
              <a:t>A</a:t>
            </a:r>
            <a:r>
              <a:rPr lang="de-DE" dirty="0" smtClean="0"/>
              <a:t>) ist definiert als</a:t>
            </a:r>
          </a:p>
          <a:p>
            <a:pPr lvl="1"/>
            <a:r>
              <a:rPr lang="de-DE" dirty="0" smtClean="0"/>
              <a:t>den größten Index </a:t>
            </a:r>
            <a:r>
              <a:rPr lang="de-DE" dirty="0" smtClean="0">
                <a:solidFill>
                  <a:srgbClr val="3C8C93"/>
                </a:solidFill>
              </a:rPr>
              <a:t>i</a:t>
            </a:r>
            <a:r>
              <a:rPr lang="de-DE" dirty="0" smtClean="0"/>
              <a:t>, so dass </a:t>
            </a:r>
            <a:r>
              <a:rPr lang="de-DE" dirty="0" smtClean="0">
                <a:solidFill>
                  <a:srgbClr val="3C8C93"/>
                </a:solidFill>
              </a:rPr>
              <a:t>P[i]=x</a:t>
            </a:r>
            <a:r>
              <a:rPr lang="de-DE" dirty="0" smtClean="0"/>
              <a:t>, oder</a:t>
            </a:r>
          </a:p>
          <a:p>
            <a:pPr lvl="1"/>
            <a:r>
              <a:rPr lang="de-DE" dirty="0" smtClean="0">
                <a:solidFill>
                  <a:srgbClr val="3C8C93"/>
                </a:solidFill>
              </a:rPr>
              <a:t>-1</a:t>
            </a:r>
            <a:r>
              <a:rPr lang="de-DE" dirty="0" smtClean="0"/>
              <a:t>, falls solch ein Index nicht existiert</a:t>
            </a:r>
          </a:p>
          <a:p>
            <a:r>
              <a:rPr lang="de-DE" dirty="0" smtClean="0"/>
              <a:t>Implementationen</a:t>
            </a:r>
          </a:p>
          <a:p>
            <a:pPr lvl="1"/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de-DE" dirty="0" smtClean="0"/>
              <a:t> ist meist in einem Feld der Größe </a:t>
            </a:r>
            <a:r>
              <a:rPr lang="de-DE" dirty="0" smtClean="0">
                <a:solidFill>
                  <a:srgbClr val="3C8C93"/>
                </a:solidFill>
              </a:rPr>
              <a:t>|A|</a:t>
            </a:r>
            <a:r>
              <a:rPr lang="de-DE" dirty="0" smtClean="0"/>
              <a:t> gespeichert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810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 L</a:t>
            </a:r>
            <a:endParaRPr lang="de-DE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765925" y="4273327"/>
            <a:ext cx="15398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3200"/>
              <a:t>-1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224463" y="4273327"/>
            <a:ext cx="1541462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3200"/>
              <a:t>3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690938" y="4273327"/>
            <a:ext cx="15335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3200"/>
              <a:t>5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149475" y="4273327"/>
            <a:ext cx="1541463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3200"/>
              <a:t>4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9600" y="4273327"/>
            <a:ext cx="1539875" cy="65722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3200" b="1" i="1">
                <a:solidFill>
                  <a:srgbClr val="000000"/>
                </a:solidFill>
              </a:rPr>
              <a:t>L</a:t>
            </a:r>
            <a:r>
              <a:rPr lang="en-US" altLang="de-DE" sz="3200">
                <a:solidFill>
                  <a:srgbClr val="000000"/>
                </a:solidFill>
              </a:rPr>
              <a:t>(</a:t>
            </a:r>
            <a:r>
              <a:rPr lang="en-US" altLang="de-DE" sz="3200" b="1" i="1">
                <a:solidFill>
                  <a:srgbClr val="000000"/>
                </a:solidFill>
              </a:rPr>
              <a:t>x</a:t>
            </a:r>
            <a:r>
              <a:rPr lang="en-US" altLang="de-DE" sz="320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765925" y="3668490"/>
            <a:ext cx="1539875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3200" b="1" i="1"/>
              <a:t>d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224463" y="3668490"/>
            <a:ext cx="1541462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3200" b="1" i="1"/>
              <a:t>c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690938" y="3668490"/>
            <a:ext cx="1533525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3200" b="1" i="1"/>
              <a:t>b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149475" y="3668490"/>
            <a:ext cx="1541463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3200" b="1" i="1"/>
              <a:t>a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09600" y="3668490"/>
            <a:ext cx="1539875" cy="60483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3200" b="1" i="1">
                <a:solidFill>
                  <a:srgbClr val="000000"/>
                </a:solidFill>
              </a:rPr>
              <a:t>x</a:t>
            </a:r>
            <a:endParaRPr lang="en-US" altLang="de-DE" sz="3200" b="1" i="1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609600" y="3668490"/>
            <a:ext cx="76962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609600" y="4930552"/>
            <a:ext cx="76962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609600" y="3668490"/>
            <a:ext cx="0" cy="12620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3690938" y="3668490"/>
            <a:ext cx="0" cy="1262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5224463" y="3668490"/>
            <a:ext cx="0" cy="1262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6765925" y="3668490"/>
            <a:ext cx="0" cy="1262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8305800" y="3668490"/>
            <a:ext cx="0" cy="12620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2149475" y="3668490"/>
            <a:ext cx="0" cy="12620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609600" y="4273327"/>
            <a:ext cx="76962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800600" y="1425352"/>
            <a:ext cx="2667000" cy="609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5257800" y="1425352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5715000" y="1425352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6172200" y="1425352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6629400" y="1425352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7086600" y="1425352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4859338" y="1439640"/>
            <a:ext cx="341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5287963" y="1439640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b</a:t>
            </a: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5735638" y="1439640"/>
            <a:ext cx="341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6173788" y="1439640"/>
            <a:ext cx="341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c</a:t>
            </a:r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6611938" y="1439640"/>
            <a:ext cx="341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7040563" y="1439640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b</a:t>
            </a:r>
          </a:p>
        </p:txBody>
      </p:sp>
      <p:sp>
        <p:nvSpPr>
          <p:cNvPr id="37" name="Text Box 39"/>
          <p:cNvSpPr txBox="1">
            <a:spLocks noChangeArrowheads="1"/>
          </p:cNvSpPr>
          <p:nvPr/>
        </p:nvSpPr>
        <p:spPr bwMode="auto">
          <a:xfrm>
            <a:off x="4819650" y="1973040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0</a:t>
            </a:r>
          </a:p>
        </p:txBody>
      </p:sp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5276850" y="1973040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1</a:t>
            </a:r>
          </a:p>
        </p:txBody>
      </p:sp>
      <p:sp>
        <p:nvSpPr>
          <p:cNvPr id="39" name="Text Box 41"/>
          <p:cNvSpPr txBox="1">
            <a:spLocks noChangeArrowheads="1"/>
          </p:cNvSpPr>
          <p:nvPr/>
        </p:nvSpPr>
        <p:spPr bwMode="auto">
          <a:xfrm>
            <a:off x="5734050" y="1973040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2</a:t>
            </a:r>
          </a:p>
        </p:txBody>
      </p:sp>
      <p:sp>
        <p:nvSpPr>
          <p:cNvPr id="40" name="Text Box 42"/>
          <p:cNvSpPr txBox="1">
            <a:spLocks noChangeArrowheads="1"/>
          </p:cNvSpPr>
          <p:nvPr/>
        </p:nvSpPr>
        <p:spPr bwMode="auto">
          <a:xfrm>
            <a:off x="6191250" y="1973040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3</a:t>
            </a:r>
          </a:p>
        </p:txBody>
      </p:sp>
      <p:sp>
        <p:nvSpPr>
          <p:cNvPr id="41" name="Text Box 43"/>
          <p:cNvSpPr txBox="1">
            <a:spLocks noChangeArrowheads="1"/>
          </p:cNvSpPr>
          <p:nvPr/>
        </p:nvSpPr>
        <p:spPr bwMode="auto">
          <a:xfrm>
            <a:off x="6648450" y="1973040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4</a:t>
            </a:r>
          </a:p>
        </p:txBody>
      </p:sp>
      <p:sp>
        <p:nvSpPr>
          <p:cNvPr id="42" name="Text Box 44"/>
          <p:cNvSpPr txBox="1">
            <a:spLocks noChangeArrowheads="1"/>
          </p:cNvSpPr>
          <p:nvPr/>
        </p:nvSpPr>
        <p:spPr bwMode="auto">
          <a:xfrm>
            <a:off x="7105650" y="1973040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5</a:t>
            </a:r>
          </a:p>
        </p:txBody>
      </p:sp>
      <p:sp>
        <p:nvSpPr>
          <p:cNvPr id="43" name="Text Box 45"/>
          <p:cNvSpPr txBox="1">
            <a:spLocks noChangeArrowheads="1"/>
          </p:cNvSpPr>
          <p:nvPr/>
        </p:nvSpPr>
        <p:spPr bwMode="auto">
          <a:xfrm>
            <a:off x="4356100" y="1196752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P</a:t>
            </a:r>
          </a:p>
        </p:txBody>
      </p:sp>
      <p:sp>
        <p:nvSpPr>
          <p:cNvPr id="44" name="Line 46"/>
          <p:cNvSpPr>
            <a:spLocks noChangeShapeType="1"/>
          </p:cNvSpPr>
          <p:nvPr/>
        </p:nvSpPr>
        <p:spPr bwMode="auto">
          <a:xfrm flipH="1">
            <a:off x="5410200" y="2720752"/>
            <a:ext cx="1524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5" name="Text Box 47"/>
          <p:cNvSpPr txBox="1">
            <a:spLocks noChangeArrowheads="1"/>
          </p:cNvSpPr>
          <p:nvPr/>
        </p:nvSpPr>
        <p:spPr bwMode="auto">
          <a:xfrm>
            <a:off x="2364849" y="5584136"/>
            <a:ext cx="38223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de-DE" altLang="de-DE" sz="2800" dirty="0" smtClean="0">
                <a:latin typeface="+mn-lt"/>
              </a:rPr>
              <a:t>L speichert Indexe von</a:t>
            </a:r>
            <a:r>
              <a:rPr lang="th-TH" altLang="de-DE" sz="2800" dirty="0" smtClean="0">
                <a:latin typeface="+mn-lt"/>
              </a:rPr>
              <a:t> P</a:t>
            </a:r>
            <a:endParaRPr lang="th-TH" altLang="de-DE" sz="2800" dirty="0">
              <a:latin typeface="+mn-lt"/>
            </a:endParaRPr>
          </a:p>
        </p:txBody>
      </p:sp>
      <p:sp>
        <p:nvSpPr>
          <p:cNvPr id="4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755576" y="1592605"/>
            <a:ext cx="24545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A = {a, b, c, d}</a:t>
            </a:r>
          </a:p>
          <a:p>
            <a:r>
              <a:rPr lang="de-DE" sz="3200" dirty="0" smtClean="0"/>
              <a:t>P = „</a:t>
            </a:r>
            <a:r>
              <a:rPr lang="de-DE" sz="3200" dirty="0" err="1" smtClean="0"/>
              <a:t>abacab</a:t>
            </a:r>
            <a:r>
              <a:rPr lang="de-DE" sz="3200" dirty="0" smtClean="0"/>
              <a:t>“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53125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Zweites Boyer-Moore-Beispiel</a:t>
            </a:r>
            <a:endParaRPr lang="de-DE" dirty="0"/>
          </a:p>
        </p:txBody>
      </p:sp>
      <p:sp>
        <p:nvSpPr>
          <p:cNvPr id="5" name="Rectangle 1049"/>
          <p:cNvSpPr>
            <a:spLocks noChangeArrowheads="1"/>
          </p:cNvSpPr>
          <p:nvPr/>
        </p:nvSpPr>
        <p:spPr bwMode="auto">
          <a:xfrm>
            <a:off x="111125" y="1268760"/>
            <a:ext cx="8870950" cy="40386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pic>
        <p:nvPicPr>
          <p:cNvPr id="6" name="Grafik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344960"/>
            <a:ext cx="8610600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1029"/>
          <p:cNvGrpSpPr>
            <a:grpSpLocks/>
          </p:cNvGrpSpPr>
          <p:nvPr/>
        </p:nvGrpSpPr>
        <p:grpSpPr bwMode="auto">
          <a:xfrm>
            <a:off x="4410075" y="5459760"/>
            <a:ext cx="4648200" cy="762000"/>
            <a:chOff x="2352" y="2016"/>
            <a:chExt cx="2928" cy="480"/>
          </a:xfrm>
        </p:grpSpPr>
        <p:sp>
          <p:nvSpPr>
            <p:cNvPr id="10" name="Rectangle 1030"/>
            <p:cNvSpPr>
              <a:spLocks noChangeArrowheads="1"/>
            </p:cNvSpPr>
            <p:nvPr/>
          </p:nvSpPr>
          <p:spPr bwMode="auto">
            <a:xfrm>
              <a:off x="4694" y="2246"/>
              <a:ext cx="5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buFont typeface="Monotype Sorts" pitchFamily="2" charset="2"/>
                <a:buNone/>
              </a:pPr>
              <a:r>
                <a:rPr lang="en-US" altLang="de-DE" sz="1800">
                  <a:latin typeface="Symbol" pitchFamily="18" charset="2"/>
                </a:rPr>
                <a:t>-</a:t>
              </a:r>
              <a:r>
                <a:rPr lang="en-US" altLang="de-DE" sz="1800"/>
                <a:t>1</a:t>
              </a:r>
            </a:p>
          </p:txBody>
        </p:sp>
        <p:sp>
          <p:nvSpPr>
            <p:cNvPr id="11" name="Rectangle 1031"/>
            <p:cNvSpPr>
              <a:spLocks noChangeArrowheads="1"/>
            </p:cNvSpPr>
            <p:nvPr/>
          </p:nvSpPr>
          <p:spPr bwMode="auto">
            <a:xfrm>
              <a:off x="4108" y="2246"/>
              <a:ext cx="5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buFont typeface="Monotype Sorts" pitchFamily="2" charset="2"/>
                <a:buNone/>
              </a:pPr>
              <a:r>
                <a:rPr lang="en-US" altLang="de-DE" sz="1800"/>
                <a:t>3</a:t>
              </a:r>
            </a:p>
          </p:txBody>
        </p:sp>
        <p:sp>
          <p:nvSpPr>
            <p:cNvPr id="12" name="Rectangle 1032"/>
            <p:cNvSpPr>
              <a:spLocks noChangeArrowheads="1"/>
            </p:cNvSpPr>
            <p:nvPr/>
          </p:nvSpPr>
          <p:spPr bwMode="auto">
            <a:xfrm>
              <a:off x="3524" y="2246"/>
              <a:ext cx="5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buFont typeface="Monotype Sorts" pitchFamily="2" charset="2"/>
                <a:buNone/>
              </a:pPr>
              <a:r>
                <a:rPr lang="en-US" altLang="de-DE" sz="1800"/>
                <a:t>5</a:t>
              </a:r>
            </a:p>
          </p:txBody>
        </p:sp>
        <p:sp>
          <p:nvSpPr>
            <p:cNvPr id="13" name="Rectangle 1033"/>
            <p:cNvSpPr>
              <a:spLocks noChangeArrowheads="1"/>
            </p:cNvSpPr>
            <p:nvPr/>
          </p:nvSpPr>
          <p:spPr bwMode="auto">
            <a:xfrm>
              <a:off x="2938" y="2246"/>
              <a:ext cx="5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buFont typeface="Monotype Sorts" pitchFamily="2" charset="2"/>
                <a:buNone/>
              </a:pPr>
              <a:r>
                <a:rPr lang="en-US" altLang="de-DE" sz="1800"/>
                <a:t>4</a:t>
              </a:r>
            </a:p>
          </p:txBody>
        </p:sp>
        <p:sp>
          <p:nvSpPr>
            <p:cNvPr id="14" name="Rectangle 1034"/>
            <p:cNvSpPr>
              <a:spLocks noChangeArrowheads="1"/>
            </p:cNvSpPr>
            <p:nvPr/>
          </p:nvSpPr>
          <p:spPr bwMode="auto">
            <a:xfrm>
              <a:off x="2352" y="2246"/>
              <a:ext cx="5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buFont typeface="Monotype Sorts" pitchFamily="2" charset="2"/>
                <a:buNone/>
              </a:pPr>
              <a:r>
                <a:rPr lang="en-US" altLang="de-DE" sz="1800" b="1" i="1"/>
                <a:t>L</a:t>
              </a:r>
              <a:r>
                <a:rPr lang="en-US" altLang="de-DE" sz="1800"/>
                <a:t>(</a:t>
              </a:r>
              <a:r>
                <a:rPr lang="en-US" altLang="de-DE" sz="1800" b="1" i="1"/>
                <a:t>x</a:t>
              </a:r>
              <a:r>
                <a:rPr lang="en-US" altLang="de-DE" sz="1800"/>
                <a:t>)</a:t>
              </a:r>
            </a:p>
          </p:txBody>
        </p:sp>
        <p:sp>
          <p:nvSpPr>
            <p:cNvPr id="15" name="Rectangle 1035"/>
            <p:cNvSpPr>
              <a:spLocks noChangeArrowheads="1"/>
            </p:cNvSpPr>
            <p:nvPr/>
          </p:nvSpPr>
          <p:spPr bwMode="auto">
            <a:xfrm>
              <a:off x="4694" y="2016"/>
              <a:ext cx="58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buFont typeface="Monotype Sorts" pitchFamily="2" charset="2"/>
                <a:buNone/>
              </a:pPr>
              <a:r>
                <a:rPr lang="en-US" altLang="de-DE" sz="1800" b="1" i="1"/>
                <a:t>d</a:t>
              </a:r>
            </a:p>
          </p:txBody>
        </p:sp>
        <p:sp>
          <p:nvSpPr>
            <p:cNvPr id="16" name="Rectangle 1036"/>
            <p:cNvSpPr>
              <a:spLocks noChangeArrowheads="1"/>
            </p:cNvSpPr>
            <p:nvPr/>
          </p:nvSpPr>
          <p:spPr bwMode="auto">
            <a:xfrm>
              <a:off x="4108" y="2016"/>
              <a:ext cx="58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buFont typeface="Monotype Sorts" pitchFamily="2" charset="2"/>
                <a:buNone/>
              </a:pPr>
              <a:r>
                <a:rPr lang="en-US" altLang="de-DE" sz="1800" b="1" i="1"/>
                <a:t>c</a:t>
              </a:r>
            </a:p>
          </p:txBody>
        </p:sp>
        <p:sp>
          <p:nvSpPr>
            <p:cNvPr id="17" name="Rectangle 1037"/>
            <p:cNvSpPr>
              <a:spLocks noChangeArrowheads="1"/>
            </p:cNvSpPr>
            <p:nvPr/>
          </p:nvSpPr>
          <p:spPr bwMode="auto">
            <a:xfrm>
              <a:off x="3524" y="2016"/>
              <a:ext cx="584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buFont typeface="Monotype Sorts" pitchFamily="2" charset="2"/>
                <a:buNone/>
              </a:pPr>
              <a:r>
                <a:rPr lang="en-US" altLang="de-DE" sz="1800" b="1" i="1"/>
                <a:t>b</a:t>
              </a:r>
            </a:p>
          </p:txBody>
        </p:sp>
        <p:sp>
          <p:nvSpPr>
            <p:cNvPr id="18" name="Rectangle 1038"/>
            <p:cNvSpPr>
              <a:spLocks noChangeArrowheads="1"/>
            </p:cNvSpPr>
            <p:nvPr/>
          </p:nvSpPr>
          <p:spPr bwMode="auto">
            <a:xfrm>
              <a:off x="2938" y="2016"/>
              <a:ext cx="58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buFont typeface="Monotype Sorts" pitchFamily="2" charset="2"/>
                <a:buNone/>
              </a:pPr>
              <a:r>
                <a:rPr lang="en-US" altLang="de-DE" sz="1800" b="1" i="1"/>
                <a:t>a</a:t>
              </a:r>
            </a:p>
          </p:txBody>
        </p:sp>
        <p:sp>
          <p:nvSpPr>
            <p:cNvPr id="19" name="Rectangle 1039"/>
            <p:cNvSpPr>
              <a:spLocks noChangeArrowheads="1"/>
            </p:cNvSpPr>
            <p:nvPr/>
          </p:nvSpPr>
          <p:spPr bwMode="auto">
            <a:xfrm>
              <a:off x="2352" y="2016"/>
              <a:ext cx="58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buFont typeface="Monotype Sorts" pitchFamily="2" charset="2"/>
                <a:buNone/>
              </a:pPr>
              <a:r>
                <a:rPr lang="en-US" altLang="de-DE" sz="1800" b="1" i="1"/>
                <a:t>x</a:t>
              </a:r>
            </a:p>
          </p:txBody>
        </p:sp>
        <p:sp>
          <p:nvSpPr>
            <p:cNvPr id="20" name="Line 1040"/>
            <p:cNvSpPr>
              <a:spLocks noChangeShapeType="1"/>
            </p:cNvSpPr>
            <p:nvPr/>
          </p:nvSpPr>
          <p:spPr bwMode="auto">
            <a:xfrm>
              <a:off x="2352" y="2016"/>
              <a:ext cx="292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1" name="Line 1041"/>
            <p:cNvSpPr>
              <a:spLocks noChangeShapeType="1"/>
            </p:cNvSpPr>
            <p:nvPr/>
          </p:nvSpPr>
          <p:spPr bwMode="auto">
            <a:xfrm>
              <a:off x="2352" y="2496"/>
              <a:ext cx="292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2" name="Line 1042"/>
            <p:cNvSpPr>
              <a:spLocks noChangeShapeType="1"/>
            </p:cNvSpPr>
            <p:nvPr/>
          </p:nvSpPr>
          <p:spPr bwMode="auto">
            <a:xfrm>
              <a:off x="2352" y="2016"/>
              <a:ext cx="0" cy="48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3" name="Line 1043"/>
            <p:cNvSpPr>
              <a:spLocks noChangeShapeType="1"/>
            </p:cNvSpPr>
            <p:nvPr/>
          </p:nvSpPr>
          <p:spPr bwMode="auto">
            <a:xfrm>
              <a:off x="3524" y="2016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4" name="Line 1044"/>
            <p:cNvSpPr>
              <a:spLocks noChangeShapeType="1"/>
            </p:cNvSpPr>
            <p:nvPr/>
          </p:nvSpPr>
          <p:spPr bwMode="auto">
            <a:xfrm>
              <a:off x="4108" y="2016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5" name="Line 1045"/>
            <p:cNvSpPr>
              <a:spLocks noChangeShapeType="1"/>
            </p:cNvSpPr>
            <p:nvPr/>
          </p:nvSpPr>
          <p:spPr bwMode="auto">
            <a:xfrm>
              <a:off x="4694" y="2016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6" name="Line 1046"/>
            <p:cNvSpPr>
              <a:spLocks noChangeShapeType="1"/>
            </p:cNvSpPr>
            <p:nvPr/>
          </p:nvSpPr>
          <p:spPr bwMode="auto">
            <a:xfrm>
              <a:off x="5280" y="2016"/>
              <a:ext cx="0" cy="48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7" name="Line 1047"/>
            <p:cNvSpPr>
              <a:spLocks noChangeShapeType="1"/>
            </p:cNvSpPr>
            <p:nvPr/>
          </p:nvSpPr>
          <p:spPr bwMode="auto">
            <a:xfrm>
              <a:off x="2938" y="2016"/>
              <a:ext cx="0" cy="48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8" name="Line 1048"/>
            <p:cNvSpPr>
              <a:spLocks noChangeShapeType="1"/>
            </p:cNvSpPr>
            <p:nvPr/>
          </p:nvSpPr>
          <p:spPr bwMode="auto">
            <a:xfrm>
              <a:off x="2352" y="2246"/>
              <a:ext cx="292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</p:grpSp>
      <p:sp>
        <p:nvSpPr>
          <p:cNvPr id="8" name="Text Box 1050"/>
          <p:cNvSpPr txBox="1">
            <a:spLocks noChangeArrowheads="1"/>
          </p:cNvSpPr>
          <p:nvPr/>
        </p:nvSpPr>
        <p:spPr bwMode="auto">
          <a:xfrm>
            <a:off x="85725" y="1313210"/>
            <a:ext cx="59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T: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9" name="Text Box 1051"/>
          <p:cNvSpPr txBox="1">
            <a:spLocks noChangeArrowheads="1"/>
          </p:cNvSpPr>
          <p:nvPr/>
        </p:nvSpPr>
        <p:spPr bwMode="auto">
          <a:xfrm>
            <a:off x="111125" y="2106960"/>
            <a:ext cx="56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P: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018320" y="2191053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(a)=4, j=5</a:t>
            </a:r>
          </a:p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i+=m-</a:t>
            </a:r>
            <a:r>
              <a:rPr lang="de-DE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(j, </a:t>
            </a:r>
            <a:r>
              <a:rPr lang="de-DE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(a)+1)=1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3460748" y="2981400"/>
            <a:ext cx="1239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(a)=4,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j=3</a:t>
            </a:r>
          </a:p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i+=3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4283968" y="4661029"/>
            <a:ext cx="1329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(d)=-1, j=5</a:t>
            </a:r>
          </a:p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i+=6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539552" y="1954560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m=6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6732240" y="3773488"/>
            <a:ext cx="1239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(a)=4, j=5</a:t>
            </a:r>
          </a:p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i+=1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2555776" y="4268252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(a)=4, j=5, i+=1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266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F6E4-C8FF-AC49-8EF6-082450278B3B}" type="slidenum">
              <a:rPr lang="de-DE"/>
              <a:pPr/>
              <a:t>28</a:t>
            </a:fld>
            <a:endParaRPr lang="de-DE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Funktion des letzten Vorkommens</a:t>
            </a:r>
            <a:endParaRPr lang="de-DE" dirty="0"/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507288" cy="4968875"/>
          </a:xfrm>
        </p:spPr>
        <p:txBody>
          <a:bodyPr/>
          <a:lstStyle/>
          <a:p>
            <a:pPr>
              <a:buFontTx/>
              <a:buNone/>
            </a:pPr>
            <a:r>
              <a:rPr lang="de-DE" sz="2400" dirty="0" err="1" smtClean="0"/>
              <a:t>function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chemeClr val="accent2"/>
                </a:solidFill>
              </a:rPr>
              <a:t>buildL</a:t>
            </a:r>
            <a:r>
              <a:rPr lang="de-DE" sz="2400" dirty="0" smtClean="0"/>
              <a:t>(</a:t>
            </a:r>
            <a:r>
              <a:rPr lang="de-DE" sz="2400" dirty="0" err="1" smtClean="0">
                <a:solidFill>
                  <a:schemeClr val="hlink"/>
                </a:solidFill>
              </a:rPr>
              <a:t>pattern</a:t>
            </a:r>
            <a:r>
              <a:rPr lang="de-DE" sz="2400" dirty="0" smtClean="0"/>
              <a:t>: </a:t>
            </a:r>
            <a:r>
              <a:rPr lang="de-DE" sz="2400" dirty="0" smtClean="0">
                <a:solidFill>
                  <a:schemeClr val="hlink"/>
                </a:solidFill>
              </a:rPr>
              <a:t>String</a:t>
            </a:r>
            <a:r>
              <a:rPr lang="de-DE" sz="2400" dirty="0" smtClean="0"/>
              <a:t>): Array[0..127] of Integer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smtClean="0">
                <a:solidFill>
                  <a:schemeClr val="hlink"/>
                </a:solidFill>
              </a:rPr>
              <a:t>L := &lt;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-1</a:t>
            </a:r>
            <a:r>
              <a:rPr lang="de-DE" sz="2400" dirty="0" smtClean="0">
                <a:solidFill>
                  <a:schemeClr val="hlink"/>
                </a:solidFill>
              </a:rPr>
              <a:t>,</a:t>
            </a:r>
            <a:r>
              <a:rPr lang="de-DE" sz="2400" dirty="0">
                <a:solidFill>
                  <a:schemeClr val="hlink"/>
                </a:solidFill>
              </a:rPr>
              <a:t>…</a:t>
            </a:r>
            <a:r>
              <a:rPr lang="de-DE" sz="2400" dirty="0" smtClean="0">
                <a:solidFill>
                  <a:schemeClr val="hlink"/>
                </a:solidFill>
              </a:rPr>
              <a:t>,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-1</a:t>
            </a:r>
            <a:r>
              <a:rPr lang="de-DE" sz="2400" dirty="0" smtClean="0">
                <a:solidFill>
                  <a:schemeClr val="hlink"/>
                </a:solidFill>
              </a:rPr>
              <a:t>&gt;</a:t>
            </a:r>
            <a:r>
              <a:rPr lang="de-DE" sz="2400" dirty="0">
                <a:solidFill>
                  <a:schemeClr val="hlink"/>
                </a:solidFill>
              </a:rPr>
              <a:t>:</a:t>
            </a:r>
            <a:r>
              <a:rPr lang="de-DE" sz="2400" dirty="0"/>
              <a:t> Array </a:t>
            </a:r>
            <a:r>
              <a:rPr lang="de-DE" sz="2400" dirty="0" smtClean="0">
                <a:solidFill>
                  <a:schemeClr val="hlink"/>
                </a:solidFill>
              </a:rPr>
              <a:t>[0..127]</a:t>
            </a:r>
            <a:r>
              <a:rPr lang="de-DE" sz="2400" dirty="0" smtClean="0"/>
              <a:t> </a:t>
            </a:r>
            <a:r>
              <a:rPr lang="de-DE" sz="2400" dirty="0"/>
              <a:t>of </a:t>
            </a:r>
            <a:r>
              <a:rPr lang="de-DE" sz="2400" dirty="0" smtClean="0">
                <a:solidFill>
                  <a:schemeClr val="hlink"/>
                </a:solidFill>
              </a:rPr>
              <a:t>Integer </a:t>
            </a:r>
            <a:r>
              <a:rPr lang="de-DE" sz="2400" dirty="0" smtClean="0">
                <a:solidFill>
                  <a:srgbClr val="FF0000"/>
                </a:solidFill>
              </a:rPr>
              <a:t>/</a:t>
            </a:r>
            <a:r>
              <a:rPr lang="de-DE" sz="2400" dirty="0">
                <a:solidFill>
                  <a:srgbClr val="FF0000"/>
                </a:solidFill>
              </a:rPr>
              <a:t>/ </a:t>
            </a:r>
            <a:r>
              <a:rPr lang="de-DE" sz="2400" dirty="0" smtClean="0">
                <a:solidFill>
                  <a:srgbClr val="FF0000"/>
                </a:solidFill>
              </a:rPr>
              <a:t>nur ASCII unterstützt </a:t>
            </a:r>
            <a:br>
              <a:rPr lang="de-DE" sz="2400" dirty="0" smtClean="0">
                <a:solidFill>
                  <a:srgbClr val="FF0000"/>
                </a:solidFill>
              </a:rPr>
            </a:b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3C8C93"/>
                </a:solidFill>
              </a:rPr>
              <a:t>i</a:t>
            </a:r>
            <a:r>
              <a:rPr lang="de-DE" sz="2400" dirty="0" smtClean="0"/>
              <a:t> </a:t>
            </a:r>
            <a:r>
              <a:rPr lang="de-DE" sz="2400" dirty="0" err="1" smtClean="0"/>
              <a:t>from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3C8C93"/>
                </a:solidFill>
              </a:rPr>
              <a:t>0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rgbClr val="3C8C93"/>
                </a:solidFill>
              </a:rPr>
              <a:t>length</a:t>
            </a:r>
            <a:r>
              <a:rPr lang="de-DE" sz="2400" dirty="0" smtClean="0">
                <a:solidFill>
                  <a:srgbClr val="3C8C93"/>
                </a:solidFill>
              </a:rPr>
              <a:t>(</a:t>
            </a:r>
            <a:r>
              <a:rPr lang="de-DE" sz="2400" dirty="0" err="1" smtClean="0">
                <a:solidFill>
                  <a:srgbClr val="3C8C93"/>
                </a:solidFill>
              </a:rPr>
              <a:t>pattern</a:t>
            </a:r>
            <a:r>
              <a:rPr lang="de-DE" sz="2400" dirty="0" smtClean="0">
                <a:solidFill>
                  <a:srgbClr val="3C8C93"/>
                </a:solidFill>
              </a:rPr>
              <a:t>)-1</a:t>
            </a:r>
            <a:r>
              <a:rPr lang="de-DE" sz="2400" dirty="0" smtClean="0"/>
              <a:t> do</a:t>
            </a:r>
            <a:br>
              <a:rPr lang="de-DE" sz="2400" dirty="0" smtClean="0"/>
            </a:br>
            <a:r>
              <a:rPr lang="de-DE" sz="2400" dirty="0" smtClean="0"/>
              <a:t>    </a:t>
            </a:r>
            <a:r>
              <a:rPr lang="de-DE" sz="2400" dirty="0">
                <a:solidFill>
                  <a:srgbClr val="3C8C93"/>
                </a:solidFill>
              </a:rPr>
              <a:t>L</a:t>
            </a:r>
            <a:r>
              <a:rPr lang="de-DE" sz="2400" dirty="0" smtClean="0">
                <a:solidFill>
                  <a:srgbClr val="3C8C93"/>
                </a:solidFill>
              </a:rPr>
              <a:t>[</a:t>
            </a:r>
            <a:r>
              <a:rPr lang="de-DE" sz="2400" dirty="0" err="1" smtClean="0">
                <a:solidFill>
                  <a:srgbClr val="3C8C93"/>
                </a:solidFill>
              </a:rPr>
              <a:t>pattern</a:t>
            </a:r>
            <a:r>
              <a:rPr lang="de-DE" sz="2400" dirty="0" smtClean="0">
                <a:solidFill>
                  <a:srgbClr val="3C8C93"/>
                </a:solidFill>
              </a:rPr>
              <a:t>[i]] := i</a:t>
            </a:r>
            <a:br>
              <a:rPr lang="de-DE" sz="2400" dirty="0" smtClean="0">
                <a:solidFill>
                  <a:srgbClr val="3C8C93"/>
                </a:solidFill>
              </a:rPr>
            </a:br>
            <a:r>
              <a:rPr lang="de-DE" sz="2400" dirty="0" err="1" smtClean="0"/>
              <a:t>return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L</a:t>
            </a:r>
            <a:endParaRPr lang="de-DE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54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F6E4-C8FF-AC49-8EF6-082450278B3B}" type="slidenum">
              <a:rPr lang="de-DE"/>
              <a:pPr/>
              <a:t>29</a:t>
            </a:fld>
            <a:endParaRPr lang="de-DE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Boyer-Moore-Verfahren</a:t>
            </a:r>
            <a:endParaRPr lang="de-DE" dirty="0"/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91838"/>
            <a:ext cx="8229600" cy="5328369"/>
          </a:xfrm>
        </p:spPr>
        <p:txBody>
          <a:bodyPr/>
          <a:lstStyle/>
          <a:p>
            <a:pPr>
              <a:buFontTx/>
              <a:buNone/>
            </a:pPr>
            <a:r>
              <a:rPr lang="de-DE" sz="2000" dirty="0" err="1"/>
              <a:t>p</a:t>
            </a:r>
            <a:r>
              <a:rPr lang="de-DE" sz="2000" dirty="0" err="1" smtClean="0"/>
              <a:t>rocedure</a:t>
            </a:r>
            <a:r>
              <a:rPr lang="de-DE" sz="2000" dirty="0" smtClean="0"/>
              <a:t> </a:t>
            </a:r>
            <a:r>
              <a:rPr lang="de-DE" sz="2000" dirty="0" err="1" smtClean="0">
                <a:solidFill>
                  <a:schemeClr val="accent2"/>
                </a:solidFill>
              </a:rPr>
              <a:t>BMsearch</a:t>
            </a:r>
            <a:r>
              <a:rPr lang="de-DE" sz="2000" dirty="0" smtClean="0"/>
              <a:t>(</a:t>
            </a:r>
            <a:r>
              <a:rPr lang="de-DE" sz="2000" dirty="0" err="1" smtClean="0">
                <a:solidFill>
                  <a:srgbClr val="3C8C93"/>
                </a:solidFill>
              </a:rPr>
              <a:t>text</a:t>
            </a:r>
            <a:r>
              <a:rPr lang="de-DE" sz="2000" dirty="0" smtClean="0">
                <a:solidFill>
                  <a:srgbClr val="3C8C93"/>
                </a:solidFill>
              </a:rPr>
              <a:t>, </a:t>
            </a:r>
            <a:r>
              <a:rPr lang="de-DE" sz="2000" dirty="0" err="1" smtClean="0">
                <a:solidFill>
                  <a:schemeClr val="hlink"/>
                </a:solidFill>
              </a:rPr>
              <a:t>pattern</a:t>
            </a:r>
            <a:r>
              <a:rPr lang="de-DE" sz="2000" dirty="0" smtClean="0"/>
              <a:t>: </a:t>
            </a:r>
            <a:r>
              <a:rPr lang="de-DE" sz="2000" dirty="0" smtClean="0">
                <a:solidFill>
                  <a:schemeClr val="hlink"/>
                </a:solidFill>
              </a:rPr>
              <a:t>String</a:t>
            </a:r>
            <a:r>
              <a:rPr lang="de-DE" sz="2000" dirty="0" smtClean="0"/>
              <a:t>): Integer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smtClean="0">
                <a:solidFill>
                  <a:schemeClr val="hlink"/>
                </a:solidFill>
              </a:rPr>
              <a:t>l := </a:t>
            </a:r>
            <a:r>
              <a:rPr lang="de-DE" sz="2000" dirty="0" err="1" smtClean="0">
                <a:solidFill>
                  <a:schemeClr val="hlink"/>
                </a:solidFill>
              </a:rPr>
              <a:t>buildL</a:t>
            </a:r>
            <a:r>
              <a:rPr lang="de-DE" sz="2000" dirty="0" smtClean="0">
                <a:solidFill>
                  <a:schemeClr val="hlink"/>
                </a:solidFill>
              </a:rPr>
              <a:t>(</a:t>
            </a:r>
            <a:r>
              <a:rPr lang="de-DE" sz="2000" dirty="0" err="1" smtClean="0">
                <a:solidFill>
                  <a:schemeClr val="hlink"/>
                </a:solidFill>
              </a:rPr>
              <a:t>pattern</a:t>
            </a:r>
            <a:r>
              <a:rPr lang="de-DE" sz="2000" dirty="0" smtClean="0">
                <a:solidFill>
                  <a:schemeClr val="hlink"/>
                </a:solidFill>
              </a:rPr>
              <a:t>) 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err="1" smtClean="0">
                <a:solidFill>
                  <a:schemeClr val="hlink"/>
                </a:solidFill>
              </a:rPr>
              <a:t>n</a:t>
            </a:r>
            <a:r>
              <a:rPr lang="de-DE" sz="2000" dirty="0" smtClean="0">
                <a:solidFill>
                  <a:schemeClr val="hlink"/>
                </a:solidFill>
              </a:rPr>
              <a:t> := </a:t>
            </a:r>
            <a:r>
              <a:rPr lang="de-DE" sz="2000" dirty="0" err="1" smtClean="0">
                <a:solidFill>
                  <a:schemeClr val="hlink"/>
                </a:solidFill>
              </a:rPr>
              <a:t>length</a:t>
            </a:r>
            <a:r>
              <a:rPr lang="de-DE" sz="2000" dirty="0" smtClean="0">
                <a:solidFill>
                  <a:schemeClr val="hlink"/>
                </a:solidFill>
              </a:rPr>
              <a:t>(</a:t>
            </a:r>
            <a:r>
              <a:rPr lang="de-DE" sz="2000" dirty="0" err="1" smtClean="0">
                <a:solidFill>
                  <a:schemeClr val="hlink"/>
                </a:solidFill>
              </a:rPr>
              <a:t>text</a:t>
            </a:r>
            <a:r>
              <a:rPr lang="de-DE" sz="2000" dirty="0" smtClean="0">
                <a:solidFill>
                  <a:schemeClr val="hlink"/>
                </a:solidFill>
              </a:rPr>
              <a:t>); m := </a:t>
            </a:r>
            <a:r>
              <a:rPr lang="de-DE" sz="2000" dirty="0" err="1" smtClean="0">
                <a:solidFill>
                  <a:schemeClr val="hlink"/>
                </a:solidFill>
              </a:rPr>
              <a:t>length</a:t>
            </a:r>
            <a:r>
              <a:rPr lang="de-DE" sz="2000" dirty="0" smtClean="0">
                <a:solidFill>
                  <a:schemeClr val="hlink"/>
                </a:solidFill>
              </a:rPr>
              <a:t>(</a:t>
            </a:r>
            <a:r>
              <a:rPr lang="de-DE" sz="2000" dirty="0" err="1" smtClean="0">
                <a:solidFill>
                  <a:schemeClr val="hlink"/>
                </a:solidFill>
              </a:rPr>
              <a:t>pattern</a:t>
            </a:r>
            <a:r>
              <a:rPr lang="de-DE" sz="2000" dirty="0" smtClean="0">
                <a:solidFill>
                  <a:schemeClr val="hlink"/>
                </a:solidFill>
              </a:rPr>
              <a:t>)</a:t>
            </a:r>
            <a:br>
              <a:rPr lang="de-DE" sz="2000" dirty="0" smtClean="0">
                <a:solidFill>
                  <a:schemeClr val="hlink"/>
                </a:solidFill>
              </a:rPr>
            </a:br>
            <a:r>
              <a:rPr lang="de-DE" sz="2000" dirty="0" smtClean="0">
                <a:solidFill>
                  <a:schemeClr val="hlink"/>
                </a:solidFill>
              </a:rPr>
              <a:t>i := m - 1</a:t>
            </a:r>
            <a:br>
              <a:rPr lang="de-DE" sz="2000" dirty="0" smtClean="0">
                <a:solidFill>
                  <a:schemeClr val="hlink"/>
                </a:solidFill>
              </a:rPr>
            </a:br>
            <a:r>
              <a:rPr lang="de-DE" sz="2000" dirty="0" err="1" smtClean="0"/>
              <a:t>if</a:t>
            </a:r>
            <a:r>
              <a:rPr lang="de-DE" sz="2000" dirty="0"/>
              <a:t> </a:t>
            </a:r>
            <a:r>
              <a:rPr lang="de-DE" sz="2000" dirty="0" smtClean="0">
                <a:solidFill>
                  <a:schemeClr val="hlink"/>
                </a:solidFill>
              </a:rPr>
              <a:t>i &gt; </a:t>
            </a:r>
            <a:r>
              <a:rPr lang="de-DE" sz="2000" dirty="0" err="1" smtClean="0">
                <a:solidFill>
                  <a:schemeClr val="hlink"/>
                </a:solidFill>
              </a:rPr>
              <a:t>n</a:t>
            </a:r>
            <a:r>
              <a:rPr lang="de-DE" sz="2000" dirty="0" smtClean="0">
                <a:solidFill>
                  <a:schemeClr val="hlink"/>
                </a:solidFill>
              </a:rPr>
              <a:t> - 1 </a:t>
            </a:r>
            <a:r>
              <a:rPr lang="de-DE" sz="2000" dirty="0" err="1" smtClean="0"/>
              <a:t>then</a:t>
            </a:r>
            <a:r>
              <a:rPr lang="de-DE" sz="2000" dirty="0">
                <a:solidFill>
                  <a:schemeClr val="hlink"/>
                </a:solidFill>
              </a:rPr>
              <a:t/>
            </a:r>
            <a:br>
              <a:rPr lang="de-DE" sz="2000" dirty="0">
                <a:solidFill>
                  <a:schemeClr val="hlink"/>
                </a:solidFill>
              </a:rPr>
            </a:br>
            <a:r>
              <a:rPr lang="de-DE" sz="2000" dirty="0" smtClean="0">
                <a:solidFill>
                  <a:schemeClr val="hlink"/>
                </a:solidFill>
              </a:rPr>
              <a:t>      </a:t>
            </a:r>
            <a:r>
              <a:rPr lang="de-DE" sz="2000" dirty="0" err="1" smtClean="0"/>
              <a:t>return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chemeClr val="hlink"/>
                </a:solidFill>
              </a:rPr>
              <a:t>-1        </a:t>
            </a:r>
            <a:r>
              <a:rPr lang="de-DE" sz="2000" dirty="0" smtClean="0">
                <a:solidFill>
                  <a:srgbClr val="FF0000"/>
                </a:solidFill>
              </a:rPr>
              <a:t>/</a:t>
            </a:r>
            <a:r>
              <a:rPr lang="de-DE" sz="2000" dirty="0">
                <a:solidFill>
                  <a:srgbClr val="FF0000"/>
                </a:solidFill>
              </a:rPr>
              <a:t>/ </a:t>
            </a:r>
            <a:r>
              <a:rPr lang="de-DE" sz="2000" dirty="0" smtClean="0">
                <a:solidFill>
                  <a:srgbClr val="FF0000"/>
                </a:solidFill>
              </a:rPr>
              <a:t>Muster länger als Text, Suche erfolglos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err="1" smtClean="0">
                <a:solidFill>
                  <a:schemeClr val="hlink"/>
                </a:solidFill>
              </a:rPr>
              <a:t>j</a:t>
            </a:r>
            <a:r>
              <a:rPr lang="de-DE" sz="2000" dirty="0" smtClean="0">
                <a:solidFill>
                  <a:schemeClr val="hlink"/>
                </a:solidFill>
              </a:rPr>
              <a:t> := m – 1</a:t>
            </a:r>
            <a:br>
              <a:rPr lang="de-DE" sz="2000" dirty="0" smtClean="0">
                <a:solidFill>
                  <a:schemeClr val="hlink"/>
                </a:solidFill>
              </a:rPr>
            </a:br>
            <a:r>
              <a:rPr lang="de-DE" sz="2000" dirty="0" err="1" smtClean="0"/>
              <a:t>repeat</a:t>
            </a:r>
            <a:r>
              <a:rPr lang="de-DE" sz="2000" dirty="0" smtClean="0">
                <a:solidFill>
                  <a:schemeClr val="hlink"/>
                </a:solidFill>
              </a:rPr>
              <a:t/>
            </a:r>
            <a:br>
              <a:rPr lang="de-DE" sz="2000" dirty="0" smtClean="0">
                <a:solidFill>
                  <a:schemeClr val="hlink"/>
                </a:solidFill>
              </a:rPr>
            </a:br>
            <a:r>
              <a:rPr lang="de-DE" sz="2000" dirty="0" smtClean="0">
                <a:solidFill>
                  <a:schemeClr val="hlink"/>
                </a:solidFill>
              </a:rPr>
              <a:t>    </a:t>
            </a:r>
            <a:r>
              <a:rPr lang="de-DE" sz="2000" dirty="0" err="1" smtClean="0"/>
              <a:t>if</a:t>
            </a:r>
            <a:r>
              <a:rPr lang="de-DE" sz="2000" dirty="0" smtClean="0"/>
              <a:t> </a:t>
            </a:r>
            <a:r>
              <a:rPr lang="de-DE" sz="2000" dirty="0" err="1" smtClean="0">
                <a:solidFill>
                  <a:schemeClr val="hlink"/>
                </a:solidFill>
              </a:rPr>
              <a:t>pattern</a:t>
            </a:r>
            <a:r>
              <a:rPr lang="de-DE" sz="2000" dirty="0" smtClean="0">
                <a:solidFill>
                  <a:schemeClr val="hlink"/>
                </a:solidFill>
              </a:rPr>
              <a:t>[</a:t>
            </a:r>
            <a:r>
              <a:rPr lang="de-DE" sz="2000" dirty="0" err="1" smtClean="0">
                <a:solidFill>
                  <a:schemeClr val="hlink"/>
                </a:solidFill>
              </a:rPr>
              <a:t>j</a:t>
            </a:r>
            <a:r>
              <a:rPr lang="de-DE" sz="2000" dirty="0" smtClean="0">
                <a:solidFill>
                  <a:schemeClr val="hlink"/>
                </a:solidFill>
              </a:rPr>
              <a:t>] = </a:t>
            </a:r>
            <a:r>
              <a:rPr lang="de-DE" sz="2000" dirty="0" err="1" smtClean="0">
                <a:solidFill>
                  <a:schemeClr val="hlink"/>
                </a:solidFill>
              </a:rPr>
              <a:t>text</a:t>
            </a:r>
            <a:r>
              <a:rPr lang="de-DE" sz="2000" dirty="0" smtClean="0">
                <a:solidFill>
                  <a:schemeClr val="hlink"/>
                </a:solidFill>
              </a:rPr>
              <a:t>[i] </a:t>
            </a:r>
            <a:r>
              <a:rPr lang="de-DE" sz="2000" dirty="0" err="1" smtClean="0"/>
              <a:t>then</a:t>
            </a:r>
            <a:r>
              <a:rPr lang="de-DE" sz="2000" dirty="0" smtClean="0">
                <a:solidFill>
                  <a:schemeClr val="hlink"/>
                </a:solidFill>
              </a:rPr>
              <a:t/>
            </a:r>
            <a:br>
              <a:rPr lang="de-DE" sz="2000" dirty="0" smtClean="0">
                <a:solidFill>
                  <a:schemeClr val="hlink"/>
                </a:solidFill>
              </a:rPr>
            </a:br>
            <a:r>
              <a:rPr lang="de-DE" sz="2000" dirty="0" smtClean="0">
                <a:solidFill>
                  <a:schemeClr val="hlink"/>
                </a:solidFill>
              </a:rPr>
              <a:t>        </a:t>
            </a:r>
            <a:r>
              <a:rPr lang="de-DE" sz="2000" dirty="0" err="1" smtClean="0"/>
              <a:t>if</a:t>
            </a:r>
            <a:r>
              <a:rPr lang="de-DE" sz="2000" dirty="0" smtClean="0"/>
              <a:t> </a:t>
            </a:r>
            <a:r>
              <a:rPr lang="de-DE" sz="2000" dirty="0" err="1" smtClean="0">
                <a:solidFill>
                  <a:schemeClr val="hlink"/>
                </a:solidFill>
              </a:rPr>
              <a:t>j</a:t>
            </a:r>
            <a:r>
              <a:rPr lang="de-DE" sz="2000" dirty="0" smtClean="0">
                <a:solidFill>
                  <a:schemeClr val="hlink"/>
                </a:solidFill>
              </a:rPr>
              <a:t> = 0 </a:t>
            </a:r>
            <a:r>
              <a:rPr lang="de-DE" sz="2000" dirty="0" err="1" smtClean="0"/>
              <a:t>then</a:t>
            </a:r>
            <a:r>
              <a:rPr lang="de-DE" sz="2000" dirty="0" smtClean="0">
                <a:solidFill>
                  <a:schemeClr val="hlink"/>
                </a:solidFill>
              </a:rPr>
              <a:t/>
            </a:r>
            <a:br>
              <a:rPr lang="de-DE" sz="2000" dirty="0" smtClean="0">
                <a:solidFill>
                  <a:schemeClr val="hlink"/>
                </a:solidFill>
              </a:rPr>
            </a:br>
            <a:r>
              <a:rPr lang="de-DE" sz="2000" dirty="0" smtClean="0">
                <a:solidFill>
                  <a:schemeClr val="hlink"/>
                </a:solidFill>
              </a:rPr>
              <a:t>            </a:t>
            </a:r>
            <a:r>
              <a:rPr lang="de-DE" sz="2000" dirty="0" err="1" smtClean="0"/>
              <a:t>return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chemeClr val="hlink"/>
                </a:solidFill>
              </a:rPr>
              <a:t>i    </a:t>
            </a:r>
            <a:r>
              <a:rPr lang="de-DE" sz="2000" dirty="0" smtClean="0">
                <a:solidFill>
                  <a:srgbClr val="FF0000"/>
                </a:solidFill>
              </a:rPr>
              <a:t>/</a:t>
            </a:r>
            <a:r>
              <a:rPr lang="de-DE" sz="2000" dirty="0">
                <a:solidFill>
                  <a:srgbClr val="FF0000"/>
                </a:solidFill>
              </a:rPr>
              <a:t>/ </a:t>
            </a:r>
            <a:r>
              <a:rPr lang="de-DE" sz="2000" dirty="0" smtClean="0">
                <a:solidFill>
                  <a:srgbClr val="FF0000"/>
                </a:solidFill>
              </a:rPr>
              <a:t>Suche erfolgreich</a:t>
            </a:r>
            <a:r>
              <a:rPr lang="de-DE" sz="2000" dirty="0" smtClean="0">
                <a:solidFill>
                  <a:schemeClr val="hlink"/>
                </a:solidFill>
              </a:rPr>
              <a:t/>
            </a:r>
            <a:br>
              <a:rPr lang="de-DE" sz="2000" dirty="0" smtClean="0">
                <a:solidFill>
                  <a:schemeClr val="hlink"/>
                </a:solidFill>
              </a:rPr>
            </a:br>
            <a:r>
              <a:rPr lang="de-DE" sz="2000" dirty="0" smtClean="0">
                <a:solidFill>
                  <a:schemeClr val="hlink"/>
                </a:solidFill>
              </a:rPr>
              <a:t>        </a:t>
            </a:r>
            <a:r>
              <a:rPr lang="de-DE" sz="2000" dirty="0" err="1" smtClean="0"/>
              <a:t>else</a:t>
            </a:r>
            <a:r>
              <a:rPr lang="de-DE" sz="2000" dirty="0" smtClean="0">
                <a:solidFill>
                  <a:schemeClr val="hlink"/>
                </a:solidFill>
              </a:rPr>
              <a:t>              </a:t>
            </a:r>
            <a:r>
              <a:rPr lang="de-DE" sz="2000" dirty="0" smtClean="0">
                <a:solidFill>
                  <a:srgbClr val="FF0000"/>
                </a:solidFill>
              </a:rPr>
              <a:t>/</a:t>
            </a:r>
            <a:r>
              <a:rPr lang="de-DE" sz="2000" dirty="0">
                <a:solidFill>
                  <a:srgbClr val="FF0000"/>
                </a:solidFill>
              </a:rPr>
              <a:t>/ </a:t>
            </a:r>
            <a:r>
              <a:rPr lang="de-DE" sz="2000" dirty="0" smtClean="0">
                <a:solidFill>
                  <a:srgbClr val="FF0000"/>
                </a:solidFill>
              </a:rPr>
              <a:t>Spiegeltechnik</a:t>
            </a:r>
            <a:r>
              <a:rPr lang="de-DE" sz="2000" dirty="0">
                <a:solidFill>
                  <a:schemeClr val="hlink"/>
                </a:solidFill>
              </a:rPr>
              <a:t/>
            </a:r>
            <a:br>
              <a:rPr lang="de-DE" sz="2000" dirty="0">
                <a:solidFill>
                  <a:schemeClr val="hlink"/>
                </a:solidFill>
              </a:rPr>
            </a:br>
            <a:r>
              <a:rPr lang="de-DE" sz="2000" dirty="0" smtClean="0">
                <a:solidFill>
                  <a:schemeClr val="hlink"/>
                </a:solidFill>
              </a:rPr>
              <a:t>            i := i -1; </a:t>
            </a:r>
            <a:r>
              <a:rPr lang="de-DE" sz="2000" dirty="0" err="1" smtClean="0">
                <a:solidFill>
                  <a:schemeClr val="hlink"/>
                </a:solidFill>
              </a:rPr>
              <a:t>j</a:t>
            </a:r>
            <a:r>
              <a:rPr lang="de-DE" sz="2000" dirty="0" smtClean="0">
                <a:solidFill>
                  <a:schemeClr val="hlink"/>
                </a:solidFill>
              </a:rPr>
              <a:t> := </a:t>
            </a:r>
            <a:r>
              <a:rPr lang="de-DE" sz="2000" dirty="0" err="1" smtClean="0">
                <a:solidFill>
                  <a:schemeClr val="hlink"/>
                </a:solidFill>
              </a:rPr>
              <a:t>j</a:t>
            </a:r>
            <a:r>
              <a:rPr lang="de-DE" sz="2000" dirty="0" smtClean="0">
                <a:solidFill>
                  <a:schemeClr val="hlink"/>
                </a:solidFill>
              </a:rPr>
              <a:t> -1</a:t>
            </a:r>
            <a:br>
              <a:rPr lang="de-DE" sz="2000" dirty="0" smtClean="0">
                <a:solidFill>
                  <a:schemeClr val="hlink"/>
                </a:solidFill>
              </a:rPr>
            </a:br>
            <a:r>
              <a:rPr lang="de-DE" sz="2000" dirty="0" smtClean="0">
                <a:solidFill>
                  <a:schemeClr val="hlink"/>
                </a:solidFill>
              </a:rPr>
              <a:t>    </a:t>
            </a:r>
            <a:r>
              <a:rPr lang="de-DE" sz="2000" dirty="0" err="1" smtClean="0"/>
              <a:t>else</a:t>
            </a:r>
            <a:r>
              <a:rPr lang="de-DE" sz="2000" dirty="0" smtClean="0">
                <a:solidFill>
                  <a:schemeClr val="hlink"/>
                </a:solidFill>
              </a:rPr>
              <a:t>                  </a:t>
            </a:r>
            <a:r>
              <a:rPr lang="de-DE" sz="2000" dirty="0" smtClean="0">
                <a:solidFill>
                  <a:srgbClr val="FF0000"/>
                </a:solidFill>
              </a:rPr>
              <a:t>/</a:t>
            </a:r>
            <a:r>
              <a:rPr lang="de-DE" sz="2000" dirty="0">
                <a:solidFill>
                  <a:srgbClr val="FF0000"/>
                </a:solidFill>
              </a:rPr>
              <a:t>/ </a:t>
            </a:r>
            <a:r>
              <a:rPr lang="de-DE" sz="2000" dirty="0" smtClean="0">
                <a:solidFill>
                  <a:srgbClr val="FF0000"/>
                </a:solidFill>
              </a:rPr>
              <a:t>Zeichensprungtechnik</a:t>
            </a:r>
            <a:r>
              <a:rPr lang="de-DE" sz="2000" dirty="0" smtClean="0">
                <a:solidFill>
                  <a:schemeClr val="hlink"/>
                </a:solidFill>
              </a:rPr>
              <a:t/>
            </a:r>
            <a:br>
              <a:rPr lang="de-DE" sz="2000" dirty="0" smtClean="0">
                <a:solidFill>
                  <a:schemeClr val="hlink"/>
                </a:solidFill>
              </a:rPr>
            </a:br>
            <a:r>
              <a:rPr lang="de-DE" sz="2000" dirty="0" smtClean="0">
                <a:solidFill>
                  <a:schemeClr val="hlink"/>
                </a:solidFill>
              </a:rPr>
              <a:t>        </a:t>
            </a:r>
            <a:r>
              <a:rPr lang="de-DE" sz="2000" dirty="0" err="1" smtClean="0">
                <a:solidFill>
                  <a:schemeClr val="hlink"/>
                </a:solidFill>
              </a:rPr>
              <a:t>lo</a:t>
            </a:r>
            <a:r>
              <a:rPr lang="de-DE" sz="2000" dirty="0" smtClean="0">
                <a:solidFill>
                  <a:schemeClr val="hlink"/>
                </a:solidFill>
              </a:rPr>
              <a:t> := l[</a:t>
            </a:r>
            <a:r>
              <a:rPr lang="de-DE" sz="2000" dirty="0" err="1" smtClean="0">
                <a:solidFill>
                  <a:schemeClr val="hlink"/>
                </a:solidFill>
              </a:rPr>
              <a:t>text</a:t>
            </a:r>
            <a:r>
              <a:rPr lang="de-DE" sz="2000" dirty="0" smtClean="0">
                <a:solidFill>
                  <a:schemeClr val="hlink"/>
                </a:solidFill>
              </a:rPr>
              <a:t>[i]]; i := i + m – min(</a:t>
            </a:r>
            <a:r>
              <a:rPr lang="de-DE" sz="2000" dirty="0" err="1" smtClean="0">
                <a:solidFill>
                  <a:schemeClr val="hlink"/>
                </a:solidFill>
              </a:rPr>
              <a:t>j</a:t>
            </a:r>
            <a:r>
              <a:rPr lang="de-DE" sz="2000" dirty="0" smtClean="0">
                <a:solidFill>
                  <a:schemeClr val="hlink"/>
                </a:solidFill>
              </a:rPr>
              <a:t>, lo+1); </a:t>
            </a:r>
            <a:r>
              <a:rPr lang="de-DE" sz="2000" dirty="0" err="1" smtClean="0">
                <a:solidFill>
                  <a:schemeClr val="hlink"/>
                </a:solidFill>
              </a:rPr>
              <a:t>j</a:t>
            </a:r>
            <a:r>
              <a:rPr lang="de-DE" sz="2000" dirty="0" smtClean="0">
                <a:solidFill>
                  <a:schemeClr val="hlink"/>
                </a:solidFill>
              </a:rPr>
              <a:t> := m – 1</a:t>
            </a:r>
            <a:br>
              <a:rPr lang="de-DE" sz="2000" dirty="0" smtClean="0">
                <a:solidFill>
                  <a:schemeClr val="hlink"/>
                </a:solidFill>
              </a:rPr>
            </a:br>
            <a:r>
              <a:rPr lang="de-DE" sz="2000" dirty="0" err="1" smtClean="0"/>
              <a:t>until</a:t>
            </a:r>
            <a:r>
              <a:rPr lang="de-DE" sz="2000" dirty="0" smtClean="0"/>
              <a:t> </a:t>
            </a:r>
            <a:r>
              <a:rPr lang="de-DE" sz="2000" dirty="0" err="1" smtClean="0">
                <a:solidFill>
                  <a:schemeClr val="hlink"/>
                </a:solidFill>
              </a:rPr>
              <a:t>j</a:t>
            </a:r>
            <a:r>
              <a:rPr lang="de-DE" sz="2000" dirty="0" smtClean="0">
                <a:solidFill>
                  <a:schemeClr val="hlink"/>
                </a:solidFill>
              </a:rPr>
              <a:t> ≤ </a:t>
            </a:r>
            <a:r>
              <a:rPr lang="de-DE" sz="2000" dirty="0" err="1" smtClean="0">
                <a:solidFill>
                  <a:schemeClr val="hlink"/>
                </a:solidFill>
              </a:rPr>
              <a:t>n</a:t>
            </a:r>
            <a:r>
              <a:rPr lang="de-DE" sz="2000" dirty="0" smtClean="0">
                <a:solidFill>
                  <a:schemeClr val="hlink"/>
                </a:solidFill>
              </a:rPr>
              <a:t> – 1</a:t>
            </a:r>
            <a:br>
              <a:rPr lang="de-DE" sz="2000" dirty="0" smtClean="0">
                <a:solidFill>
                  <a:schemeClr val="hlink"/>
                </a:solidFill>
              </a:rPr>
            </a:br>
            <a:r>
              <a:rPr lang="de-DE" sz="2000" dirty="0" err="1" smtClean="0"/>
              <a:t>return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chemeClr val="hlink"/>
                </a:solidFill>
              </a:rPr>
              <a:t>-1            </a:t>
            </a:r>
            <a:r>
              <a:rPr lang="de-DE" sz="2000" dirty="0" smtClean="0">
                <a:solidFill>
                  <a:srgbClr val="FF0000"/>
                </a:solidFill>
              </a:rPr>
              <a:t>/</a:t>
            </a:r>
            <a:r>
              <a:rPr lang="de-DE" sz="2000" dirty="0">
                <a:solidFill>
                  <a:srgbClr val="FF0000"/>
                </a:solidFill>
              </a:rPr>
              <a:t>/ </a:t>
            </a:r>
            <a:r>
              <a:rPr lang="de-DE" sz="2000" dirty="0" smtClean="0">
                <a:solidFill>
                  <a:srgbClr val="FF0000"/>
                </a:solidFill>
              </a:rPr>
              <a:t>Suche erfolglos</a:t>
            </a:r>
            <a:endParaRPr lang="de-DE" sz="20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54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Motivation Zeichenkettenabgleich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752"/>
            <a:ext cx="8315325" cy="4173538"/>
          </a:xfrm>
        </p:spPr>
        <p:txBody>
          <a:bodyPr/>
          <a:lstStyle/>
          <a:p>
            <a:r>
              <a:rPr lang="de-DE" sz="2400" dirty="0" smtClean="0"/>
              <a:t>Gegeben eine Folge von Zeichen (Text), in der eine Zeichenkette (Muster) gefunden werden soll </a:t>
            </a:r>
          </a:p>
          <a:p>
            <a:r>
              <a:rPr lang="de-DE" sz="2400" dirty="0" smtClean="0"/>
              <a:t>Varianten</a:t>
            </a:r>
          </a:p>
          <a:p>
            <a:pPr lvl="1"/>
            <a:r>
              <a:rPr lang="de-DE" sz="2000" dirty="0" smtClean="0"/>
              <a:t>Alle Vorkommen des Musters im Text</a:t>
            </a:r>
          </a:p>
          <a:p>
            <a:pPr lvl="1"/>
            <a:r>
              <a:rPr lang="de-DE" sz="2000" dirty="0" smtClean="0"/>
              <a:t>Ein beliebiges Vorkommen im Text</a:t>
            </a:r>
          </a:p>
          <a:p>
            <a:pPr lvl="1"/>
            <a:r>
              <a:rPr lang="de-DE" sz="2000" dirty="0" smtClean="0"/>
              <a:t>Erstes Vorkommen im Text</a:t>
            </a:r>
          </a:p>
          <a:p>
            <a:r>
              <a:rPr lang="de-DE" sz="2400" dirty="0" smtClean="0"/>
              <a:t>Anwendungen</a:t>
            </a:r>
          </a:p>
          <a:p>
            <a:pPr lvl="1"/>
            <a:r>
              <a:rPr lang="de-DE" sz="2000" smtClean="0"/>
              <a:t>Suchen </a:t>
            </a:r>
            <a:r>
              <a:rPr lang="de-DE" sz="2000" dirty="0"/>
              <a:t>von Mustern in DNA-Sequenzen 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(</a:t>
            </a:r>
            <a:r>
              <a:rPr lang="de-DE" sz="2000" dirty="0"/>
              <a:t>begrenztes Alphabet: A, C, G, T)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588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Analyse der Komplexität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412776"/>
            <a:ext cx="3579563" cy="4173538"/>
          </a:xfrm>
        </p:spPr>
        <p:txBody>
          <a:bodyPr/>
          <a:lstStyle/>
          <a:p>
            <a:r>
              <a:rPr lang="de-DE" dirty="0" smtClean="0"/>
              <a:t>Schlechtester Fall</a:t>
            </a:r>
          </a:p>
          <a:p>
            <a:pPr lvl="1"/>
            <a:r>
              <a:rPr lang="de-DE" dirty="0" smtClean="0"/>
              <a:t>Beispiel</a:t>
            </a:r>
          </a:p>
          <a:p>
            <a:pPr lvl="2"/>
            <a:r>
              <a:rPr lang="de-DE" dirty="0" smtClean="0"/>
              <a:t>T: „</a:t>
            </a:r>
            <a:r>
              <a:rPr lang="de-DE" dirty="0" err="1" smtClean="0"/>
              <a:t>aaaaaaaaaa</a:t>
            </a:r>
            <a:r>
              <a:rPr lang="de-DE" dirty="0" smtClean="0"/>
              <a:t>…a“</a:t>
            </a:r>
          </a:p>
          <a:p>
            <a:pPr lvl="2"/>
            <a:r>
              <a:rPr lang="de-DE" dirty="0" smtClean="0"/>
              <a:t>P: „</a:t>
            </a:r>
            <a:r>
              <a:rPr lang="de-DE" dirty="0" err="1" smtClean="0"/>
              <a:t>baa</a:t>
            </a:r>
            <a:r>
              <a:rPr lang="de-DE" dirty="0" smtClean="0"/>
              <a:t>…a“</a:t>
            </a:r>
          </a:p>
          <a:p>
            <a:pPr lvl="1"/>
            <a:r>
              <a:rPr lang="de-DE" dirty="0" smtClean="0"/>
              <a:t>O(</a:t>
            </a:r>
            <a:r>
              <a:rPr lang="de-DE" dirty="0" err="1" smtClean="0"/>
              <a:t>m∙n</a:t>
            </a:r>
            <a:r>
              <a:rPr lang="de-DE" dirty="0" smtClean="0"/>
              <a:t> + |A|)</a:t>
            </a:r>
          </a:p>
          <a:p>
            <a:pPr lvl="1"/>
            <a:r>
              <a:rPr lang="de-DE" dirty="0" smtClean="0"/>
              <a:t>Wahrscheinlichkeit hoch für schlechtesten Fall bei kleinem Alphabet</a:t>
            </a:r>
            <a:endParaRPr lang="de-DE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31083" y="1261218"/>
            <a:ext cx="5205413" cy="4876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pic>
        <p:nvPicPr>
          <p:cNvPr id="6" name="Grafik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408" y="1337418"/>
            <a:ext cx="5018088" cy="482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854896" y="1504106"/>
            <a:ext cx="500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T: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831083" y="2480418"/>
            <a:ext cx="4810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P:</a:t>
            </a:r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936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Analyse der Komplexität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15325" cy="4173538"/>
          </a:xfrm>
        </p:spPr>
        <p:txBody>
          <a:bodyPr/>
          <a:lstStyle/>
          <a:p>
            <a:r>
              <a:rPr lang="de-DE" sz="2400" dirty="0" smtClean="0"/>
              <a:t>Bester Fall</a:t>
            </a:r>
          </a:p>
          <a:p>
            <a:pPr lvl="1"/>
            <a:r>
              <a:rPr lang="de-DE" sz="2000" dirty="0" smtClean="0"/>
              <a:t>Immer Fall 3, d.h. P wird jedes Mal um m nach rechts bewegt</a:t>
            </a:r>
          </a:p>
          <a:p>
            <a:pPr lvl="1"/>
            <a:r>
              <a:rPr lang="de-DE" sz="2000" dirty="0" smtClean="0"/>
              <a:t>Beispiel</a:t>
            </a:r>
          </a:p>
          <a:p>
            <a:pPr lvl="2"/>
            <a:r>
              <a:rPr lang="de-DE" sz="1800" dirty="0" smtClean="0"/>
              <a:t>T: „</a:t>
            </a:r>
            <a:r>
              <a:rPr lang="de-DE" sz="1800" dirty="0" err="1" smtClean="0"/>
              <a:t>aaaaaaaa</a:t>
            </a:r>
            <a:r>
              <a:rPr lang="de-DE" sz="1800" dirty="0" smtClean="0"/>
              <a:t>…a“</a:t>
            </a:r>
          </a:p>
          <a:p>
            <a:pPr lvl="2"/>
            <a:r>
              <a:rPr lang="de-DE" sz="1800" dirty="0" smtClean="0"/>
              <a:t>P: „</a:t>
            </a:r>
            <a:r>
              <a:rPr lang="de-DE" sz="1800" dirty="0" err="1" smtClean="0"/>
              <a:t>bbb</a:t>
            </a:r>
            <a:r>
              <a:rPr lang="de-DE" sz="1800" dirty="0" smtClean="0"/>
              <a:t>…b“</a:t>
            </a:r>
          </a:p>
          <a:p>
            <a:pPr lvl="1"/>
            <a:r>
              <a:rPr lang="de-DE" sz="2000" dirty="0" smtClean="0"/>
              <a:t>O(</a:t>
            </a:r>
            <a:r>
              <a:rPr lang="de-DE" sz="2000" dirty="0" err="1" smtClean="0"/>
              <a:t>n</a:t>
            </a:r>
            <a:r>
              <a:rPr lang="de-DE" sz="2000" dirty="0" smtClean="0"/>
              <a:t>/m + |A|)</a:t>
            </a:r>
          </a:p>
          <a:p>
            <a:pPr lvl="1"/>
            <a:r>
              <a:rPr lang="de-DE" sz="2000" dirty="0" smtClean="0"/>
              <a:t>Wahrscheinlichkeit für besten Fall höher bei großem Alphabet</a:t>
            </a:r>
          </a:p>
          <a:p>
            <a:r>
              <a:rPr lang="de-DE" sz="2400" dirty="0" smtClean="0"/>
              <a:t>Durchschnittlicher Fall</a:t>
            </a:r>
          </a:p>
          <a:p>
            <a:pPr lvl="1"/>
            <a:r>
              <a:rPr lang="de-DE" sz="2000" dirty="0" smtClean="0"/>
              <a:t>nahe am besten Fall: O(</a:t>
            </a:r>
            <a:r>
              <a:rPr lang="de-DE" sz="2000" dirty="0" err="1" smtClean="0"/>
              <a:t>n</a:t>
            </a:r>
            <a:r>
              <a:rPr lang="de-DE" sz="2000" dirty="0" smtClean="0"/>
              <a:t>/m + |A|)</a:t>
            </a:r>
            <a:endParaRPr lang="de-DE" sz="2000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721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Rabin-</a:t>
            </a:r>
            <a:r>
              <a:rPr lang="de-DE" dirty="0" err="1"/>
              <a:t>Karp</a:t>
            </a:r>
            <a:r>
              <a:rPr lang="de-DE" dirty="0"/>
              <a:t>-Algorithmus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Idee</a:t>
            </a:r>
          </a:p>
          <a:p>
            <a:pPr lvl="1"/>
            <a:r>
              <a:rPr lang="de-DE" dirty="0" smtClean="0"/>
              <a:t>Ermittle eine Hash-Signatur des Musters </a:t>
            </a:r>
          </a:p>
          <a:p>
            <a:pPr lvl="1"/>
            <a:r>
              <a:rPr lang="de-DE" dirty="0" smtClean="0"/>
              <a:t>Gehe durch den zu suchenden Text durch und vergleiche die jeweilige Hash-Signatur mit der des Musters</a:t>
            </a:r>
          </a:p>
          <a:p>
            <a:pPr lvl="2"/>
            <a:r>
              <a:rPr lang="de-DE" dirty="0" smtClean="0"/>
              <a:t>Mit geeigneten Hash-Funktionen ist es möglich, dass die Hash-Signatur iterativ mit konstantem Aufwand pro zu durchsuchenden Zeichen berechnet wird</a:t>
            </a:r>
          </a:p>
          <a:p>
            <a:pPr lvl="2"/>
            <a:r>
              <a:rPr lang="de-DE" dirty="0" smtClean="0"/>
              <a:t>Falls die Hash-Signaturen übereinstimmen, dann überprüfe noch einmal die Teilzeichenketten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43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Hash-Funktion für Rabin-</a:t>
            </a:r>
            <a:r>
              <a:rPr lang="de-DE" dirty="0" err="1" smtClean="0"/>
              <a:t>Karp</a:t>
            </a:r>
            <a:r>
              <a:rPr lang="de-DE" dirty="0" smtClean="0"/>
              <a:t>-Algorithmus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b="0" dirty="0" smtClean="0"/>
              <a:t>Für ein Zeichen</a:t>
            </a:r>
          </a:p>
          <a:p>
            <a:pPr lvl="1"/>
            <a:r>
              <a:rPr lang="de-DE" sz="2200" dirty="0" smtClean="0"/>
              <a:t>h(</a:t>
            </a:r>
            <a:r>
              <a:rPr lang="de-DE" sz="2200" dirty="0" err="1" smtClean="0"/>
              <a:t>k</a:t>
            </a:r>
            <a:r>
              <a:rPr lang="de-DE" sz="2200" dirty="0" smtClean="0"/>
              <a:t>)=</a:t>
            </a:r>
            <a:r>
              <a:rPr lang="de-DE" sz="2200" dirty="0" err="1" smtClean="0"/>
              <a:t>k∙q</a:t>
            </a:r>
            <a:r>
              <a:rPr lang="de-DE" sz="2200" dirty="0" smtClean="0"/>
              <a:t> mit </a:t>
            </a:r>
            <a:r>
              <a:rPr lang="de-DE" sz="2200" dirty="0" err="1" smtClean="0"/>
              <a:t>k</a:t>
            </a:r>
            <a:r>
              <a:rPr lang="de-DE" sz="2200" dirty="0" smtClean="0"/>
              <a:t> </a:t>
            </a:r>
            <a:r>
              <a:rPr lang="de-DE" sz="2200" dirty="0" err="1" smtClean="0"/>
              <a:t>z.B</a:t>
            </a:r>
            <a:r>
              <a:rPr lang="de-DE" sz="2200" dirty="0" smtClean="0"/>
              <a:t> ASCII-Code des betrachteten Zeichens </a:t>
            </a:r>
            <a:br>
              <a:rPr lang="de-DE" sz="2200" dirty="0" smtClean="0"/>
            </a:br>
            <a:r>
              <a:rPr lang="de-DE" sz="2200" dirty="0" smtClean="0"/>
              <a:t>und </a:t>
            </a:r>
            <a:r>
              <a:rPr lang="de-DE" sz="2200" dirty="0" err="1" smtClean="0"/>
              <a:t>q</a:t>
            </a:r>
            <a:r>
              <a:rPr lang="de-DE" sz="2200" dirty="0" smtClean="0"/>
              <a:t> eine Primzahl</a:t>
            </a:r>
          </a:p>
          <a:p>
            <a:r>
              <a:rPr lang="de-DE" sz="2400" dirty="0" smtClean="0"/>
              <a:t>Für eine Zeichenkette</a:t>
            </a:r>
          </a:p>
          <a:p>
            <a:pPr lvl="1"/>
            <a:r>
              <a:rPr lang="de-DE" sz="2200" dirty="0" smtClean="0"/>
              <a:t>h‘(k</a:t>
            </a:r>
            <a:r>
              <a:rPr lang="de-DE" sz="2200" baseline="-25000" dirty="0" smtClean="0"/>
              <a:t>1</a:t>
            </a:r>
            <a:r>
              <a:rPr lang="de-DE" sz="2200" dirty="0" smtClean="0"/>
              <a:t>..k</a:t>
            </a:r>
            <a:r>
              <a:rPr lang="de-DE" sz="2200" baseline="-25000" dirty="0" smtClean="0"/>
              <a:t>m</a:t>
            </a:r>
            <a:r>
              <a:rPr lang="de-DE" sz="2200" dirty="0" smtClean="0"/>
              <a:t>) = h(k</a:t>
            </a:r>
            <a:r>
              <a:rPr lang="de-DE" sz="2200" baseline="-25000" dirty="0" smtClean="0"/>
              <a:t>1</a:t>
            </a:r>
            <a:r>
              <a:rPr lang="de-DE" sz="2200" dirty="0" smtClean="0"/>
              <a:t>) + ... + h(k</a:t>
            </a:r>
            <a:r>
              <a:rPr lang="de-DE" sz="2200" baseline="-25000" dirty="0" smtClean="0"/>
              <a:t>m</a:t>
            </a:r>
            <a:r>
              <a:rPr lang="de-DE" sz="2200" dirty="0" smtClean="0"/>
              <a:t>)</a:t>
            </a:r>
          </a:p>
          <a:p>
            <a:r>
              <a:rPr lang="de-DE" sz="2400" dirty="0" smtClean="0"/>
              <a:t>Beispiel</a:t>
            </a:r>
          </a:p>
          <a:p>
            <a:pPr lvl="1"/>
            <a:r>
              <a:rPr lang="de-DE" sz="2200" dirty="0" err="1" smtClean="0"/>
              <a:t>q</a:t>
            </a:r>
            <a:r>
              <a:rPr lang="de-DE" sz="2200" dirty="0" smtClean="0"/>
              <a:t>=5 </a:t>
            </a:r>
            <a:r>
              <a:rPr lang="de-DE" sz="1600" dirty="0" smtClean="0">
                <a:solidFill>
                  <a:srgbClr val="000000"/>
                </a:solidFill>
              </a:rPr>
              <a:t>(in der Praxis sollte allerdings eine möglichst große Primzahl gewählt werden)</a:t>
            </a:r>
            <a:endParaRPr lang="de-DE" sz="1600" i="1" dirty="0" smtClean="0">
              <a:latin typeface="Cambria Math"/>
            </a:endParaRPr>
          </a:p>
          <a:p>
            <a:pPr lvl="1"/>
            <a:r>
              <a:rPr lang="de-DE" sz="2000" dirty="0" smtClean="0"/>
              <a:t>A={1, 2, 3, 4}</a:t>
            </a:r>
          </a:p>
          <a:p>
            <a:pPr lvl="1"/>
            <a:r>
              <a:rPr lang="de-DE" sz="2000" dirty="0" smtClean="0"/>
              <a:t>der Einfachheit halber sei der Code des Zeichens i wiederum i</a:t>
            </a:r>
          </a:p>
          <a:p>
            <a:r>
              <a:rPr lang="de-DE" sz="2400" dirty="0" smtClean="0"/>
              <a:t>Berechnung der Hash-Signatur des Musters 1234:</a:t>
            </a:r>
          </a:p>
          <a:p>
            <a:pPr lvl="1"/>
            <a:r>
              <a:rPr lang="de-DE" sz="2200" dirty="0" smtClean="0"/>
              <a:t>h‘(1234) = 1∙5 + 2</a:t>
            </a:r>
            <a:r>
              <a:rPr lang="de-DE" sz="2200" dirty="0"/>
              <a:t>∙</a:t>
            </a:r>
            <a:r>
              <a:rPr lang="de-DE" sz="2200" dirty="0" smtClean="0"/>
              <a:t>5 + 3</a:t>
            </a:r>
            <a:r>
              <a:rPr lang="de-DE" sz="2200" dirty="0"/>
              <a:t>∙</a:t>
            </a:r>
            <a:r>
              <a:rPr lang="de-DE" sz="2200" dirty="0" smtClean="0"/>
              <a:t>5 +4</a:t>
            </a:r>
            <a:r>
              <a:rPr lang="de-DE" sz="2200" dirty="0"/>
              <a:t>∙</a:t>
            </a:r>
            <a:r>
              <a:rPr lang="de-DE" sz="2200" dirty="0" smtClean="0"/>
              <a:t>5 = 50</a:t>
            </a:r>
            <a:endParaRPr lang="de-DE" sz="2200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976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Suche nach der Hash-Signatur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Einmaliges Durchlaufen des zu durchsuchenden Textes und Vergleich der aktualisierten Hash-Signatur mit Hash-Signatur des Musters</a:t>
            </a:r>
          </a:p>
          <a:p>
            <a:r>
              <a:rPr lang="de-DE" dirty="0" smtClean="0"/>
              <a:t>Hash-Signatur kann iterativ gebildet werden:</a:t>
            </a:r>
            <a:br>
              <a:rPr lang="de-DE" dirty="0" smtClean="0"/>
            </a:br>
            <a:r>
              <a:rPr lang="de-DE" dirty="0" smtClean="0"/>
              <a:t>h‘(k</a:t>
            </a:r>
            <a:r>
              <a:rPr lang="de-DE" baseline="-25000" dirty="0" smtClean="0"/>
              <a:t>2</a:t>
            </a:r>
            <a:r>
              <a:rPr lang="de-DE" dirty="0" smtClean="0"/>
              <a:t>..k</a:t>
            </a:r>
            <a:r>
              <a:rPr lang="de-DE" baseline="-25000" dirty="0" smtClean="0"/>
              <a:t>m</a:t>
            </a:r>
            <a:r>
              <a:rPr lang="de-DE" dirty="0" smtClean="0"/>
              <a:t> k</a:t>
            </a:r>
            <a:r>
              <a:rPr lang="de-DE" baseline="-25000" dirty="0" smtClean="0"/>
              <a:t>m+1</a:t>
            </a:r>
            <a:r>
              <a:rPr lang="de-DE" dirty="0" smtClean="0"/>
              <a:t>)=h‘(k</a:t>
            </a:r>
            <a:r>
              <a:rPr lang="de-DE" baseline="-25000" dirty="0" smtClean="0"/>
              <a:t>1</a:t>
            </a:r>
            <a:r>
              <a:rPr lang="de-DE" dirty="0" smtClean="0"/>
              <a:t> k</a:t>
            </a:r>
            <a:r>
              <a:rPr lang="de-DE" baseline="-25000" dirty="0" smtClean="0"/>
              <a:t>2</a:t>
            </a:r>
            <a:r>
              <a:rPr lang="de-DE" dirty="0" smtClean="0"/>
              <a:t> ... k</a:t>
            </a:r>
            <a:r>
              <a:rPr lang="de-DE" baseline="-25000" dirty="0" smtClean="0"/>
              <a:t>m</a:t>
            </a:r>
            <a:r>
              <a:rPr lang="de-DE" dirty="0" smtClean="0"/>
              <a:t>) – k</a:t>
            </a:r>
            <a:r>
              <a:rPr lang="de-DE" baseline="-25000" dirty="0" smtClean="0"/>
              <a:t>1</a:t>
            </a:r>
            <a:r>
              <a:rPr lang="de-DE" sz="2800" dirty="0" smtClean="0"/>
              <a:t>∙q + k</a:t>
            </a:r>
            <a:r>
              <a:rPr lang="de-DE" sz="2800" baseline="-25000" dirty="0" smtClean="0"/>
              <a:t>m+1</a:t>
            </a:r>
            <a:r>
              <a:rPr lang="de-DE" sz="2800" dirty="0" smtClean="0"/>
              <a:t>∙q</a:t>
            </a:r>
            <a:br>
              <a:rPr lang="de-DE" sz="2800" dirty="0" smtClean="0"/>
            </a:br>
            <a:r>
              <a:rPr lang="de-DE" sz="2800" dirty="0" smtClean="0"/>
              <a:t>   = h‘(k</a:t>
            </a:r>
            <a:r>
              <a:rPr lang="de-DE" sz="2800" baseline="-25000" dirty="0" smtClean="0"/>
              <a:t>1</a:t>
            </a:r>
            <a:r>
              <a:rPr lang="de-DE" sz="2800" dirty="0" smtClean="0"/>
              <a:t> k</a:t>
            </a:r>
            <a:r>
              <a:rPr lang="de-DE" sz="2800" baseline="-25000" dirty="0" smtClean="0"/>
              <a:t>2</a:t>
            </a:r>
            <a:r>
              <a:rPr lang="de-DE" sz="2800" dirty="0" smtClean="0"/>
              <a:t> ... k</a:t>
            </a:r>
            <a:r>
              <a:rPr lang="de-DE" sz="2800" baseline="-25000" dirty="0" smtClean="0"/>
              <a:t>m</a:t>
            </a:r>
            <a:r>
              <a:rPr lang="de-DE" sz="2800" dirty="0" smtClean="0"/>
              <a:t>) + (k</a:t>
            </a:r>
            <a:r>
              <a:rPr lang="de-DE" sz="2800" baseline="-25000" dirty="0" smtClean="0"/>
              <a:t>m+1</a:t>
            </a:r>
            <a:r>
              <a:rPr lang="de-DE" sz="2800" dirty="0" smtClean="0"/>
              <a:t> – k</a:t>
            </a:r>
            <a:r>
              <a:rPr lang="de-DE" sz="2800" baseline="-25000" dirty="0" smtClean="0"/>
              <a:t>1</a:t>
            </a:r>
            <a:r>
              <a:rPr lang="de-DE" sz="2800" dirty="0" smtClean="0"/>
              <a:t>)</a:t>
            </a:r>
            <a:r>
              <a:rPr lang="de-DE" sz="2800" dirty="0"/>
              <a:t> </a:t>
            </a:r>
            <a:r>
              <a:rPr lang="de-DE" sz="2800" dirty="0" smtClean="0"/>
              <a:t>∙ </a:t>
            </a:r>
            <a:r>
              <a:rPr lang="de-DE" sz="2800" dirty="0" err="1" smtClean="0"/>
              <a:t>q</a:t>
            </a:r>
            <a:endParaRPr lang="de-DE" dirty="0" smtClean="0"/>
          </a:p>
          <a:p>
            <a:r>
              <a:rPr lang="de-DE" b="1" dirty="0" smtClean="0"/>
              <a:t>Man beachte: </a:t>
            </a:r>
            <a:r>
              <a:rPr lang="de-DE" dirty="0" smtClean="0"/>
              <a:t>Konstanter Aufwand pro Zeichen</a:t>
            </a:r>
            <a:endParaRPr lang="de-DE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463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erade Verbindung 19"/>
          <p:cNvCxnSpPr/>
          <p:nvPr/>
        </p:nvCxnSpPr>
        <p:spPr>
          <a:xfrm>
            <a:off x="3234731" y="1268760"/>
            <a:ext cx="63402" cy="46805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3572494" y="1268760"/>
            <a:ext cx="63402" cy="46805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3923928" y="1268760"/>
            <a:ext cx="63402" cy="46805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>
            <a:off x="4283968" y="1268760"/>
            <a:ext cx="63402" cy="46805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4602883" y="1268760"/>
            <a:ext cx="63402" cy="46805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>
            <a:off x="4940646" y="1268760"/>
            <a:ext cx="63402" cy="46805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>
            <a:off x="5300686" y="1268760"/>
            <a:ext cx="63402" cy="46805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>
            <a:off x="5660726" y="1268760"/>
            <a:ext cx="63402" cy="46805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>
            <a:off x="6020766" y="1268760"/>
            <a:ext cx="63402" cy="46805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Beispiel: Suche nach der Hash-Signatur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691680" y="1127670"/>
                <a:ext cx="5928717" cy="41735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i="1">
                          <a:latin typeface="Cambria Math"/>
                        </a:rPr>
                        <m:t>1  </m:t>
                      </m:r>
                      <m:r>
                        <a:rPr lang="de-DE" sz="2800" i="1">
                          <a:solidFill>
                            <a:srgbClr val="FFC000"/>
                          </a:solidFill>
                          <a:latin typeface="Cambria Math"/>
                        </a:rPr>
                        <m:t>3</m:t>
                      </m:r>
                      <m:r>
                        <a:rPr lang="de-DE" sz="2800" i="1">
                          <a:latin typeface="Cambria Math"/>
                        </a:rPr>
                        <m:t>  </m:t>
                      </m:r>
                      <m:r>
                        <a:rPr lang="de-DE" sz="2800" i="1">
                          <a:solidFill>
                            <a:srgbClr val="7030A0"/>
                          </a:solidFill>
                          <a:latin typeface="Cambria Math"/>
                        </a:rPr>
                        <m:t>4</m:t>
                      </m:r>
                      <m:r>
                        <a:rPr lang="de-DE" sz="2800" i="1">
                          <a:latin typeface="Cambria Math"/>
                        </a:rPr>
                        <m:t>  </m:t>
                      </m:r>
                      <m:r>
                        <a:rPr lang="de-DE" sz="2800" i="1">
                          <a:solidFill>
                            <a:srgbClr val="C00000"/>
                          </a:solidFill>
                          <a:latin typeface="Cambria Math"/>
                        </a:rPr>
                        <m:t>2</m:t>
                      </m:r>
                      <m:r>
                        <a:rPr lang="de-DE" sz="2800" i="1">
                          <a:latin typeface="Cambria Math"/>
                        </a:rPr>
                        <m:t>  </m:t>
                      </m:r>
                      <m:r>
                        <a:rPr lang="de-DE" sz="2800" i="1">
                          <a:solidFill>
                            <a:schemeClr val="accent2"/>
                          </a:solidFill>
                          <a:latin typeface="Cambria Math"/>
                        </a:rPr>
                        <m:t>3</m:t>
                      </m:r>
                      <m:r>
                        <a:rPr lang="de-DE" sz="2800" i="1">
                          <a:latin typeface="Cambria Math"/>
                        </a:rPr>
                        <m:t>  </m:t>
                      </m:r>
                      <m:r>
                        <a:rPr lang="de-DE" sz="28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2</m:t>
                      </m:r>
                      <m:r>
                        <a:rPr lang="de-DE" sz="2800" i="1">
                          <a:latin typeface="Cambria Math"/>
                        </a:rPr>
                        <m:t>  </m:t>
                      </m:r>
                      <m:r>
                        <a:rPr lang="de-DE" sz="2800" i="1">
                          <a:solidFill>
                            <a:srgbClr val="00B050"/>
                          </a:solidFill>
                          <a:latin typeface="Cambria Math"/>
                        </a:rPr>
                        <m:t>1  2  3  4</m:t>
                      </m:r>
                    </m:oMath>
                  </m:oMathPara>
                </a14:m>
                <a:endParaRPr lang="de-DE" sz="2800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de-DE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91680" y="1127670"/>
                <a:ext cx="5928717" cy="4173538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Geschweifte Klammer rechts 4"/>
          <p:cNvSpPr/>
          <p:nvPr/>
        </p:nvSpPr>
        <p:spPr>
          <a:xfrm rot="5400000">
            <a:off x="3442431" y="1178496"/>
            <a:ext cx="323528" cy="1368152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2313172" y="2012724"/>
                <a:ext cx="25820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de-DE" i="1" dirty="0" smtClean="0">
                        <a:latin typeface="Cambria Math"/>
                      </a:rPr>
                      <m:t>50</m:t>
                    </m:r>
                  </m:oMath>
                </a14:m>
                <a:r>
                  <a:rPr lang="de-DE" dirty="0" smtClean="0"/>
                  <a:t>, aber ungleich Muster</a:t>
                </a:r>
                <a:endParaRPr lang="de-DE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172" y="2012724"/>
                <a:ext cx="2582054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eschweifte Klammer rechts 6"/>
          <p:cNvSpPr/>
          <p:nvPr/>
        </p:nvSpPr>
        <p:spPr>
          <a:xfrm rot="5400000">
            <a:off x="3757043" y="1776704"/>
            <a:ext cx="323528" cy="1368152"/>
          </a:xfrm>
          <a:prstGeom prst="rightBrace">
            <a:avLst/>
          </a:prstGeom>
          <a:noFill/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2691553" y="2566646"/>
                <a:ext cx="24545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50</m:t>
                      </m:r>
                      <m:r>
                        <a:rPr lang="de-DE" b="0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+</m:t>
                      </m:r>
                      <m:r>
                        <a:rPr lang="de-DE" b="1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(</m:t>
                      </m:r>
                      <m:r>
                        <a:rPr lang="de-DE" b="1" i="1" dirty="0">
                          <a:solidFill>
                            <a:schemeClr val="accent2"/>
                          </a:solidFill>
                          <a:latin typeface="Cambria Math"/>
                        </a:rPr>
                        <m:t>𝟑</m:t>
                      </m:r>
                      <m:r>
                        <a:rPr lang="de-DE" b="0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−</m:t>
                      </m:r>
                      <m:r>
                        <a:rPr lang="de-DE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de-DE" i="1" dirty="0">
                          <a:solidFill>
                            <a:schemeClr val="accent2"/>
                          </a:solidFill>
                          <a:latin typeface="Cambria Math"/>
                        </a:rPr>
                        <m:t>)</m:t>
                      </m:r>
                      <m:r>
                        <a:rPr lang="de-DE" b="0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×5=60</m:t>
                      </m:r>
                    </m:oMath>
                  </m:oMathPara>
                </a14:m>
                <a:endParaRPr lang="de-DE" dirty="0" smtClean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553" y="2566646"/>
                <a:ext cx="2454518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Geschweifte Klammer rechts 8"/>
          <p:cNvSpPr/>
          <p:nvPr/>
        </p:nvSpPr>
        <p:spPr>
          <a:xfrm rot="5400000">
            <a:off x="4114666" y="2413742"/>
            <a:ext cx="323528" cy="1368152"/>
          </a:xfrm>
          <a:prstGeom prst="rightBrac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3044367" y="3203684"/>
                <a:ext cx="24641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60+(</m:t>
                      </m:r>
                      <m:r>
                        <a:rPr lang="de-DE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𝟐</m:t>
                      </m:r>
                      <m:r>
                        <a:rPr lang="de-DE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de-DE" b="1" i="1" dirty="0" smtClean="0">
                          <a:solidFill>
                            <a:srgbClr val="FFC000"/>
                          </a:solidFill>
                          <a:latin typeface="Cambria Math"/>
                        </a:rPr>
                        <m:t>𝟑</m:t>
                      </m:r>
                      <m:r>
                        <a:rPr lang="de-DE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)</m:t>
                      </m:r>
                      <m:r>
                        <a:rPr lang="de-DE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×5=55</m:t>
                      </m:r>
                    </m:oMath>
                  </m:oMathPara>
                </a14:m>
                <a:endParaRPr lang="de-DE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367" y="3203684"/>
                <a:ext cx="246413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Geschweifte Klammer rechts 10"/>
          <p:cNvSpPr/>
          <p:nvPr/>
        </p:nvSpPr>
        <p:spPr>
          <a:xfrm rot="5400000">
            <a:off x="4472816" y="2989806"/>
            <a:ext cx="323528" cy="1368152"/>
          </a:xfrm>
          <a:prstGeom prst="rightBrac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3402516" y="3779748"/>
                <a:ext cx="24641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55+(</m:t>
                      </m:r>
                      <m:r>
                        <a:rPr lang="de-DE" b="1" i="1" dirty="0">
                          <a:solidFill>
                            <a:srgbClr val="00B050"/>
                          </a:solidFill>
                          <a:latin typeface="Cambria Math"/>
                        </a:rPr>
                        <m:t>𝟏</m:t>
                      </m:r>
                      <m:r>
                        <a:rPr lang="de-DE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−</m:t>
                      </m:r>
                      <m:r>
                        <a:rPr lang="de-DE" b="1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𝟒</m:t>
                      </m:r>
                      <m:r>
                        <a:rPr lang="de-DE" i="1" dirty="0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  <m:r>
                        <a:rPr lang="de-DE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×5=40</m:t>
                      </m:r>
                    </m:oMath>
                  </m:oMathPara>
                </a14:m>
                <a:endParaRPr lang="de-DE" dirty="0" smtClean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516" y="3779748"/>
                <a:ext cx="2464136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Geschweifte Klammer rechts 12"/>
          <p:cNvSpPr/>
          <p:nvPr/>
        </p:nvSpPr>
        <p:spPr>
          <a:xfrm rot="5400000">
            <a:off x="4846587" y="3565870"/>
            <a:ext cx="323528" cy="1368152"/>
          </a:xfrm>
          <a:prstGeom prst="rightBrac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3776287" y="4355812"/>
                <a:ext cx="24641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40+(</m:t>
                      </m:r>
                      <m:r>
                        <a:rPr lang="de-DE" b="1" i="1" dirty="0">
                          <a:solidFill>
                            <a:srgbClr val="00B050"/>
                          </a:solidFill>
                          <a:latin typeface="Cambria Math"/>
                        </a:rPr>
                        <m:t>𝟐</m:t>
                      </m:r>
                      <m:r>
                        <a:rPr lang="de-DE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−</m:t>
                      </m:r>
                      <m:r>
                        <a:rPr lang="de-DE" b="1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𝟐</m:t>
                      </m:r>
                      <m:r>
                        <a:rPr lang="de-DE" i="1" dirty="0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  <m:r>
                        <a:rPr lang="de-DE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×5=40</m:t>
                      </m:r>
                    </m:oMath>
                  </m:oMathPara>
                </a14:m>
                <a:endParaRPr lang="de-DE" dirty="0" smtClean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287" y="4355812"/>
                <a:ext cx="2464136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Geschweifte Klammer rechts 14"/>
          <p:cNvSpPr/>
          <p:nvPr/>
        </p:nvSpPr>
        <p:spPr>
          <a:xfrm rot="5400000">
            <a:off x="5197612" y="4132919"/>
            <a:ext cx="323528" cy="1386182"/>
          </a:xfrm>
          <a:prstGeom prst="rightBrac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4136327" y="4931876"/>
                <a:ext cx="24641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40+(</m:t>
                      </m:r>
                      <m:r>
                        <a:rPr lang="de-DE" b="1" i="1" dirty="0">
                          <a:solidFill>
                            <a:srgbClr val="00B050"/>
                          </a:solidFill>
                          <a:latin typeface="Cambria Math"/>
                        </a:rPr>
                        <m:t>𝟑</m:t>
                      </m:r>
                      <m:r>
                        <a:rPr lang="de-DE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−</m:t>
                      </m:r>
                      <m:r>
                        <a:rPr lang="de-DE" b="1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𝟑</m:t>
                      </m:r>
                      <m:r>
                        <a:rPr lang="de-DE" i="1" dirty="0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  <m:r>
                        <a:rPr lang="de-DE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×5=40</m:t>
                      </m:r>
                    </m:oMath>
                  </m:oMathPara>
                </a14:m>
                <a:endParaRPr lang="de-DE" dirty="0" smtClean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327" y="4931876"/>
                <a:ext cx="2464136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Geschweifte Klammer rechts 16"/>
          <p:cNvSpPr/>
          <p:nvPr/>
        </p:nvSpPr>
        <p:spPr>
          <a:xfrm rot="5400000">
            <a:off x="5503054" y="4717998"/>
            <a:ext cx="323528" cy="1368152"/>
          </a:xfrm>
          <a:prstGeom prst="rightBrac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3359097" y="5507940"/>
                <a:ext cx="46114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de-DE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40+(</m:t>
                    </m:r>
                    <m:r>
                      <a:rPr lang="de-DE" b="1" i="1" dirty="0">
                        <a:solidFill>
                          <a:srgbClr val="00B050"/>
                        </a:solidFill>
                        <a:latin typeface="Cambria Math"/>
                      </a:rPr>
                      <m:t>𝟒</m:t>
                    </m:r>
                    <m:r>
                      <a:rPr lang="de-DE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−</m:t>
                    </m:r>
                    <m:r>
                      <a:rPr lang="de-DE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𝟐</m:t>
                    </m:r>
                    <m:r>
                      <a:rPr lang="de-DE" i="1" dirty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  <m:r>
                      <a:rPr lang="de-DE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×5=50</m:t>
                    </m:r>
                  </m:oMath>
                </a14:m>
                <a:r>
                  <a:rPr lang="de-DE" dirty="0" smtClean="0">
                    <a:solidFill>
                      <a:srgbClr val="00B050"/>
                    </a:solidFill>
                  </a:rPr>
                  <a:t> und Muster gefunden!</a:t>
                </a:r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097" y="5507940"/>
                <a:ext cx="4611455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  <p:sp>
        <p:nvSpPr>
          <p:cNvPr id="4" name="Rectangle 3"/>
          <p:cNvSpPr/>
          <p:nvPr/>
        </p:nvSpPr>
        <p:spPr>
          <a:xfrm>
            <a:off x="468313" y="1317771"/>
            <a:ext cx="1471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Musters 1234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31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Komplexitätsanalyse Rabin-</a:t>
            </a:r>
            <a:r>
              <a:rPr lang="de-DE" dirty="0" err="1" smtClean="0"/>
              <a:t>Karp</a:t>
            </a:r>
            <a:r>
              <a:rPr lang="de-DE" dirty="0" smtClean="0"/>
              <a:t>-Algorithmus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Ermittle die Hash-Signatur des Musters: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O(m)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e-DE" dirty="0"/>
              <a:t>Gehe durch den zu suchenden Text durch und vergleiche die jeweilige Hash-Signatur mit der des Musters</a:t>
            </a:r>
          </a:p>
          <a:p>
            <a:pPr lvl="1"/>
            <a:r>
              <a:rPr lang="de-DE" dirty="0" smtClean="0"/>
              <a:t>Best </a:t>
            </a:r>
            <a:r>
              <a:rPr lang="de-DE" dirty="0"/>
              <a:t>(und Average) Case</a:t>
            </a:r>
            <a:r>
              <a:rPr lang="de-DE" dirty="0" smtClean="0"/>
              <a:t>: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lvl="2"/>
            <a:r>
              <a:rPr lang="de-DE" dirty="0" smtClean="0"/>
              <a:t>Hash-Signaturen stimmen nur bei einem Treffer überein</a:t>
            </a:r>
            <a:endParaRPr lang="de-DE" dirty="0"/>
          </a:p>
          <a:p>
            <a:pPr lvl="1"/>
            <a:r>
              <a:rPr lang="de-DE" dirty="0" err="1"/>
              <a:t>Worst</a:t>
            </a:r>
            <a:r>
              <a:rPr lang="de-DE" dirty="0"/>
              <a:t> Case</a:t>
            </a:r>
            <a:r>
              <a:rPr lang="de-DE" dirty="0" smtClean="0"/>
              <a:t>: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∙ m)</a:t>
            </a:r>
          </a:p>
          <a:p>
            <a:pPr lvl="2"/>
            <a:r>
              <a:rPr lang="de-DE" dirty="0" smtClean="0"/>
              <a:t>Hash-Signaturen stimmen immer überein, auch bei keinem Treffer</a:t>
            </a:r>
          </a:p>
          <a:p>
            <a:pPr marL="342900" lvl="1" indent="-342900">
              <a:buFontTx/>
              <a:buChar char="•"/>
            </a:pPr>
            <a:r>
              <a:rPr lang="de-DE" sz="2800" dirty="0" smtClean="0"/>
              <a:t>Insgesamt 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sz="2800" dirty="0" err="1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</a:rPr>
              <a:t> + m) </a:t>
            </a:r>
            <a:r>
              <a:rPr lang="de-DE" sz="2800" dirty="0" smtClean="0"/>
              <a:t>im Best/Average Case </a:t>
            </a:r>
            <a:br>
              <a:rPr lang="de-DE" sz="2800" dirty="0" smtClean="0"/>
            </a:br>
            <a:r>
              <a:rPr lang="de-DE" sz="2800" dirty="0" smtClean="0"/>
              <a:t>und 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sz="2800" dirty="0" err="1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</a:rPr>
              <a:t>∙ m) </a:t>
            </a:r>
            <a:r>
              <a:rPr lang="de-DE" sz="2800" dirty="0" smtClean="0"/>
              <a:t>im schlimmsten Fall</a:t>
            </a:r>
            <a:endParaRPr lang="de-DE" sz="2800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580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16632"/>
            <a:ext cx="8229600" cy="503238"/>
          </a:xfrm>
        </p:spPr>
        <p:txBody>
          <a:bodyPr/>
          <a:lstStyle/>
          <a:p>
            <a:r>
              <a:rPr lang="de-DE" sz="2400" dirty="0" smtClean="0"/>
              <a:t>Variante des Rabin-</a:t>
            </a:r>
            <a:r>
              <a:rPr lang="de-DE" sz="2400" dirty="0" err="1" smtClean="0"/>
              <a:t>Karp</a:t>
            </a:r>
            <a:r>
              <a:rPr lang="de-DE" sz="2400" dirty="0" smtClean="0"/>
              <a:t>-</a:t>
            </a:r>
            <a:r>
              <a:rPr lang="de-DE" sz="2400" smtClean="0"/>
              <a:t>Algorithmus </a:t>
            </a:r>
            <a:br>
              <a:rPr lang="de-DE" sz="2400" smtClean="0"/>
            </a:br>
            <a:r>
              <a:rPr lang="de-DE" sz="2400" smtClean="0"/>
              <a:t>für </a:t>
            </a:r>
            <a:r>
              <a:rPr lang="de-DE" sz="2400" dirty="0" smtClean="0"/>
              <a:t>Suche nach vielen Mustern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Alle Hash-Signaturen (für Muster bis zu einer gegebenen maximalen Länge) können mit einem Durchlauf durch den Text in eine geeignete Datenstruktur z.B. eine Hashtabelle abgelegt werden</a:t>
            </a:r>
          </a:p>
          <a:p>
            <a:r>
              <a:rPr lang="de-DE" dirty="0" smtClean="0"/>
              <a:t>Anschließende Suche nach vielen Mustern schnell möglich</a:t>
            </a:r>
          </a:p>
          <a:p>
            <a:pPr lvl="1"/>
            <a:r>
              <a:rPr lang="de-DE" dirty="0" smtClean="0"/>
              <a:t>im durchschnittlichen Fall in konstanter Zeit pro Muster</a:t>
            </a:r>
          </a:p>
          <a:p>
            <a:r>
              <a:rPr lang="de-DE" b="1" dirty="0" smtClean="0"/>
              <a:t>Aber:</a:t>
            </a:r>
            <a:r>
              <a:rPr lang="de-DE" dirty="0" smtClean="0"/>
              <a:t> Großer Speicherbedarf!</a:t>
            </a:r>
            <a:endParaRPr lang="de-DE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069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Textsuche</a:t>
            </a:r>
          </a:p>
          <a:p>
            <a:pPr lvl="1"/>
            <a:r>
              <a:rPr lang="de-DE" dirty="0" err="1" smtClean="0"/>
              <a:t>Brute</a:t>
            </a:r>
            <a:r>
              <a:rPr lang="de-DE" dirty="0" smtClean="0"/>
              <a:t>-Force</a:t>
            </a:r>
          </a:p>
          <a:p>
            <a:pPr lvl="1"/>
            <a:r>
              <a:rPr lang="de-DE" dirty="0" smtClean="0"/>
              <a:t>Knuth-Morris-Pratt</a:t>
            </a:r>
          </a:p>
          <a:p>
            <a:pPr lvl="1"/>
            <a:r>
              <a:rPr lang="de-DE" dirty="0" smtClean="0"/>
              <a:t>Boyer-Moore</a:t>
            </a:r>
          </a:p>
          <a:p>
            <a:pPr lvl="1"/>
            <a:r>
              <a:rPr lang="de-DE" dirty="0" smtClean="0"/>
              <a:t>Rabin-</a:t>
            </a:r>
            <a:r>
              <a:rPr lang="de-DE" dirty="0" err="1" smtClean="0"/>
              <a:t>Karp</a:t>
            </a:r>
            <a:endParaRPr lang="de-DE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714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Acknowledgements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Präsentationen im nachfolgenden Teil sind entnommen </a:t>
            </a:r>
            <a:br>
              <a:rPr lang="de-DE" dirty="0" smtClean="0"/>
            </a:br>
            <a:r>
              <a:rPr lang="de-DE" dirty="0" smtClean="0"/>
              <a:t>aus dem Material zur Vorlesung Indexierung und Suchen von Tobias Scheffer, Univ. Potsdam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957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Teilzeichenkette, Präfix, Suffix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 sei eine </a:t>
            </a:r>
            <a:r>
              <a:rPr lang="de-DE" dirty="0" smtClean="0">
                <a:solidFill>
                  <a:srgbClr val="0000FF"/>
                </a:solidFill>
              </a:rPr>
              <a:t>Zeichenkette</a:t>
            </a:r>
            <a:r>
              <a:rPr lang="de-DE" dirty="0" smtClean="0"/>
              <a:t> der Länge </a:t>
            </a:r>
            <a:r>
              <a:rPr lang="de-DE" dirty="0" smtClean="0">
                <a:solidFill>
                  <a:srgbClr val="3C8C93"/>
                </a:solidFill>
              </a:rPr>
              <a:t>m</a:t>
            </a:r>
          </a:p>
          <a:p>
            <a:endParaRPr lang="de-DE" dirty="0" smtClean="0"/>
          </a:p>
          <a:p>
            <a:r>
              <a:rPr lang="de-DE" dirty="0" smtClean="0">
                <a:solidFill>
                  <a:srgbClr val="3C8C93"/>
                </a:solidFill>
              </a:rPr>
              <a:t>S[i..</a:t>
            </a:r>
            <a:r>
              <a:rPr lang="de-DE" dirty="0" err="1" smtClean="0">
                <a:solidFill>
                  <a:srgbClr val="3C8C93"/>
                </a:solidFill>
              </a:rPr>
              <a:t>j</a:t>
            </a:r>
            <a:r>
              <a:rPr lang="de-DE" dirty="0" smtClean="0">
                <a:solidFill>
                  <a:srgbClr val="3C8C93"/>
                </a:solidFill>
              </a:rPr>
              <a:t>]</a:t>
            </a:r>
            <a:r>
              <a:rPr lang="de-DE" dirty="0" smtClean="0"/>
              <a:t> ist dann eine </a:t>
            </a:r>
            <a:r>
              <a:rPr lang="de-DE" dirty="0" smtClean="0">
                <a:solidFill>
                  <a:srgbClr val="0000FF"/>
                </a:solidFill>
              </a:rPr>
              <a:t>Teilzeichenkette</a:t>
            </a:r>
            <a:r>
              <a:rPr lang="de-DE" dirty="0" smtClean="0"/>
              <a:t> von </a:t>
            </a:r>
            <a:r>
              <a:rPr lang="de-DE" dirty="0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 zwischen den Indizes </a:t>
            </a:r>
            <a:r>
              <a:rPr lang="de-DE" dirty="0" smtClean="0">
                <a:solidFill>
                  <a:srgbClr val="3C8C93"/>
                </a:solidFill>
              </a:rPr>
              <a:t>i</a:t>
            </a:r>
            <a:r>
              <a:rPr lang="de-DE" dirty="0" smtClean="0"/>
              <a:t> und </a:t>
            </a:r>
            <a:r>
              <a:rPr lang="de-DE" dirty="0" err="1" smtClean="0">
                <a:solidFill>
                  <a:srgbClr val="3C8C93"/>
                </a:solidFill>
              </a:rPr>
              <a:t>j</a:t>
            </a:r>
            <a:r>
              <a:rPr lang="de-DE" dirty="0" smtClean="0">
                <a:solidFill>
                  <a:srgbClr val="3C8C93"/>
                </a:solidFill>
              </a:rPr>
              <a:t> (0 ≤ i </a:t>
            </a:r>
            <a:r>
              <a:rPr lang="de-DE" dirty="0">
                <a:solidFill>
                  <a:srgbClr val="3C8C93"/>
                </a:solidFill>
              </a:rPr>
              <a:t>≤</a:t>
            </a:r>
            <a:r>
              <a:rPr lang="de-DE" dirty="0" smtClean="0">
                <a:solidFill>
                  <a:srgbClr val="3C8C93"/>
                </a:solidFill>
              </a:rPr>
              <a:t> </a:t>
            </a:r>
            <a:r>
              <a:rPr lang="de-DE" dirty="0" err="1" smtClean="0">
                <a:solidFill>
                  <a:srgbClr val="3C8C93"/>
                </a:solidFill>
              </a:rPr>
              <a:t>j</a:t>
            </a:r>
            <a:r>
              <a:rPr lang="de-DE" dirty="0" smtClean="0">
                <a:solidFill>
                  <a:srgbClr val="3C8C93"/>
                </a:solidFill>
              </a:rPr>
              <a:t> </a:t>
            </a:r>
            <a:r>
              <a:rPr lang="de-DE" dirty="0">
                <a:solidFill>
                  <a:srgbClr val="3C8C93"/>
                </a:solidFill>
              </a:rPr>
              <a:t>≤</a:t>
            </a:r>
            <a:r>
              <a:rPr lang="de-DE" dirty="0" smtClean="0">
                <a:solidFill>
                  <a:srgbClr val="3C8C93"/>
                </a:solidFill>
              </a:rPr>
              <a:t> m-1)</a:t>
            </a:r>
          </a:p>
          <a:p>
            <a:endParaRPr lang="de-DE" dirty="0"/>
          </a:p>
          <a:p>
            <a:r>
              <a:rPr lang="de-DE" dirty="0" smtClean="0"/>
              <a:t>Ein </a:t>
            </a:r>
            <a:r>
              <a:rPr lang="de-DE" dirty="0" smtClean="0">
                <a:solidFill>
                  <a:srgbClr val="0000FF"/>
                </a:solidFill>
              </a:rPr>
              <a:t>Präfix</a:t>
            </a:r>
            <a:r>
              <a:rPr lang="de-DE" dirty="0" smtClean="0"/>
              <a:t> ist eine Teilzeichenkette </a:t>
            </a:r>
            <a:r>
              <a:rPr lang="de-DE" dirty="0" smtClean="0">
                <a:solidFill>
                  <a:srgbClr val="3C8C93"/>
                </a:solidFill>
              </a:rPr>
              <a:t>S[0..i] </a:t>
            </a:r>
            <a:r>
              <a:rPr lang="de-DE" dirty="0">
                <a:solidFill>
                  <a:srgbClr val="3C8C93"/>
                </a:solidFill>
              </a:rPr>
              <a:t>(0 ≤ i </a:t>
            </a:r>
            <a:r>
              <a:rPr lang="de-DE" dirty="0" smtClean="0">
                <a:solidFill>
                  <a:srgbClr val="3C8C93"/>
                </a:solidFill>
              </a:rPr>
              <a:t>m</a:t>
            </a:r>
            <a:r>
              <a:rPr lang="de-DE" dirty="0">
                <a:solidFill>
                  <a:srgbClr val="3C8C93"/>
                </a:solidFill>
              </a:rPr>
              <a:t>-1)</a:t>
            </a:r>
          </a:p>
          <a:p>
            <a:endParaRPr lang="de-DE" dirty="0" smtClean="0"/>
          </a:p>
          <a:p>
            <a:r>
              <a:rPr lang="de-DE" dirty="0" smtClean="0"/>
              <a:t>Eine </a:t>
            </a:r>
            <a:r>
              <a:rPr lang="de-DE" dirty="0" smtClean="0">
                <a:solidFill>
                  <a:srgbClr val="0000FF"/>
                </a:solidFill>
              </a:rPr>
              <a:t>Suffix</a:t>
            </a:r>
            <a:r>
              <a:rPr lang="de-DE" dirty="0" smtClean="0"/>
              <a:t> ist eine Teilzeichenkette </a:t>
            </a:r>
            <a:r>
              <a:rPr lang="de-DE" dirty="0" smtClean="0">
                <a:solidFill>
                  <a:srgbClr val="3C8C93"/>
                </a:solidFill>
              </a:rPr>
              <a:t>S[i..m-1] </a:t>
            </a:r>
            <a:r>
              <a:rPr lang="de-DE" dirty="0">
                <a:solidFill>
                  <a:srgbClr val="3C8C93"/>
                </a:solidFill>
              </a:rPr>
              <a:t>(0 ≤ i ≤ </a:t>
            </a:r>
            <a:r>
              <a:rPr lang="de-DE" dirty="0" smtClean="0">
                <a:solidFill>
                  <a:srgbClr val="3C8C93"/>
                </a:solidFill>
              </a:rPr>
              <a:t>m</a:t>
            </a:r>
            <a:r>
              <a:rPr lang="de-DE" dirty="0">
                <a:solidFill>
                  <a:srgbClr val="3C8C93"/>
                </a:solidFill>
              </a:rPr>
              <a:t>-1)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746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350"/>
            <a:ext cx="8531671" cy="503238"/>
          </a:xfrm>
        </p:spPr>
        <p:txBody>
          <a:bodyPr/>
          <a:lstStyle/>
          <a:p>
            <a:r>
              <a:rPr lang="de-DE" dirty="0" smtClean="0"/>
              <a:t>Indexstrukturen für eindimensionale Daten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Wiederholung: </a:t>
            </a:r>
            <a:r>
              <a:rPr lang="de-DE" dirty="0" err="1" smtClean="0"/>
              <a:t>Tries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  <p:pic>
        <p:nvPicPr>
          <p:cNvPr id="5" name="Bild 4" descr="Screen Shot 2015-11-16 at 16.27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8388424" cy="428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8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260350"/>
            <a:ext cx="8424167" cy="503238"/>
          </a:xfrm>
        </p:spPr>
        <p:txBody>
          <a:bodyPr/>
          <a:lstStyle/>
          <a:p>
            <a:r>
              <a:rPr lang="de-DE" dirty="0"/>
              <a:t>Indexstrukturen für eindimensionale </a:t>
            </a:r>
            <a:r>
              <a:rPr lang="de-DE" dirty="0" smtClean="0"/>
              <a:t>Daten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Invertierter Index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  <p:pic>
        <p:nvPicPr>
          <p:cNvPr id="5" name="Bild 4" descr="Screen Shot 2015-11-16 at 16.31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7662"/>
            <a:ext cx="8244408" cy="431563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4355976" y="3212976"/>
            <a:ext cx="4320480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4611452" y="3908256"/>
            <a:ext cx="24320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Realisierung</a:t>
            </a:r>
            <a:r>
              <a:rPr lang="en-US" dirty="0" smtClean="0"/>
              <a:t> des Index: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err="1" smtClean="0"/>
              <a:t>Hashtabelle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43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Invertierter Index mit Blockadressierung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  <p:pic>
        <p:nvPicPr>
          <p:cNvPr id="5" name="Bild 4" descr="Screen Shot 2015-11-16 at 16.32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617065" cy="48646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64088" y="4005064"/>
            <a:ext cx="240803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Innerhalb</a:t>
            </a:r>
            <a:r>
              <a:rPr lang="en-US" dirty="0" smtClean="0"/>
              <a:t> </a:t>
            </a:r>
            <a:r>
              <a:rPr lang="en-US" dirty="0" err="1" smtClean="0"/>
              <a:t>eines</a:t>
            </a:r>
            <a:r>
              <a:rPr lang="en-US" dirty="0" smtClean="0"/>
              <a:t> Blocks</a:t>
            </a:r>
            <a:br>
              <a:rPr lang="en-US" dirty="0" smtClean="0"/>
            </a:br>
            <a:r>
              <a:rPr lang="en-US" dirty="0" err="1" smtClean="0"/>
              <a:t>kann</a:t>
            </a:r>
            <a:r>
              <a:rPr lang="en-US" dirty="0" smtClean="0"/>
              <a:t> </a:t>
            </a:r>
            <a:r>
              <a:rPr lang="en-US" dirty="0" err="1" smtClean="0"/>
              <a:t>dann</a:t>
            </a:r>
            <a:r>
              <a:rPr lang="en-US" dirty="0" smtClean="0"/>
              <a:t>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Zeichenkettenabgleich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realisiert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(KMP, BM, RK, </a:t>
            </a:r>
            <a:r>
              <a:rPr lang="is-IS" dirty="0" smtClean="0"/>
              <a:t>…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24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Aufbau eines invertierten Index mit </a:t>
            </a:r>
            <a:r>
              <a:rPr lang="de-DE" dirty="0" err="1" smtClean="0"/>
              <a:t>Tries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Iteriere </a:t>
            </a:r>
            <a:r>
              <a:rPr lang="de-DE" dirty="0" err="1"/>
              <a:t>über</a:t>
            </a:r>
            <a:r>
              <a:rPr lang="de-DE" dirty="0"/>
              <a:t> alle Texte, iteriere </a:t>
            </a:r>
            <a:r>
              <a:rPr lang="de-DE" dirty="0" err="1"/>
              <a:t>über</a:t>
            </a:r>
            <a:r>
              <a:rPr lang="de-DE" dirty="0"/>
              <a:t> alle Positionen des Textes, an denen ein neues Wort beginnt.</a:t>
            </a:r>
          </a:p>
          <a:p>
            <a:pPr lvl="1"/>
            <a:r>
              <a:rPr lang="de-DE" dirty="0" err="1" smtClean="0"/>
              <a:t>Füge</a:t>
            </a:r>
            <a:r>
              <a:rPr lang="de-DE" dirty="0" smtClean="0"/>
              <a:t> </a:t>
            </a:r>
            <a:r>
              <a:rPr lang="de-DE" dirty="0"/>
              <a:t>(Wort, Position) sortiert in einen </a:t>
            </a:r>
            <a:r>
              <a:rPr lang="de-DE" dirty="0" err="1"/>
              <a:t>Trie</a:t>
            </a:r>
            <a:r>
              <a:rPr lang="de-DE" dirty="0"/>
              <a:t> ein.</a:t>
            </a:r>
          </a:p>
          <a:p>
            <a:pPr lvl="1"/>
            <a:r>
              <a:rPr lang="de-DE" dirty="0" smtClean="0"/>
              <a:t>Wenn </a:t>
            </a:r>
            <a:r>
              <a:rPr lang="de-DE" dirty="0"/>
              <a:t>Speicher voll ist, dann speichere </a:t>
            </a:r>
            <a:r>
              <a:rPr lang="de-DE" dirty="0" err="1"/>
              <a:t>Trie</a:t>
            </a:r>
            <a:r>
              <a:rPr lang="de-DE" dirty="0"/>
              <a:t>, lade einen Unterbaum in den Speicher, </a:t>
            </a:r>
            <a:r>
              <a:rPr lang="de-DE" dirty="0" err="1"/>
              <a:t>berücksichtige</a:t>
            </a:r>
            <a:r>
              <a:rPr lang="de-DE" dirty="0"/>
              <a:t> nur </a:t>
            </a:r>
            <a:r>
              <a:rPr lang="de-DE" dirty="0" err="1"/>
              <a:t>Wörter</a:t>
            </a:r>
            <a:r>
              <a:rPr lang="de-DE" dirty="0"/>
              <a:t>, die in diesen Unterbaum </a:t>
            </a:r>
            <a:r>
              <a:rPr lang="de-DE" dirty="0" err="1"/>
              <a:t>gehören</a:t>
            </a:r>
            <a:r>
              <a:rPr lang="de-DE" dirty="0"/>
              <a:t>. Dann abspeichern, mit </a:t>
            </a:r>
            <a:r>
              <a:rPr lang="de-DE" dirty="0" err="1"/>
              <a:t>nächstem</a:t>
            </a:r>
            <a:r>
              <a:rPr lang="de-DE" dirty="0"/>
              <a:t> Unterbaum weitermachen, dazu Text neu iterieren.</a:t>
            </a:r>
          </a:p>
          <a:p>
            <a:r>
              <a:rPr lang="de-DE" dirty="0" smtClean="0"/>
              <a:t>Traversiere </a:t>
            </a:r>
            <a:r>
              <a:rPr lang="de-DE" dirty="0"/>
              <a:t>den </a:t>
            </a:r>
            <a:r>
              <a:rPr lang="de-DE" dirty="0" err="1"/>
              <a:t>Trie</a:t>
            </a:r>
            <a:r>
              <a:rPr lang="de-DE" dirty="0"/>
              <a:t> und schreibe die </a:t>
            </a:r>
            <a:r>
              <a:rPr lang="de-DE" dirty="0" err="1"/>
              <a:t>Wörter</a:t>
            </a:r>
            <a:r>
              <a:rPr lang="de-DE" dirty="0"/>
              <a:t> in den invertierten Index.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231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Suche mit invertiertem Index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Gegeben</a:t>
            </a:r>
            <a:r>
              <a:rPr lang="de-DE" dirty="0"/>
              <a:t>: Suchanfrage </a:t>
            </a:r>
            <a:r>
              <a:rPr lang="de-DE" dirty="0" err="1" smtClean="0"/>
              <a:t>q</a:t>
            </a:r>
            <a:endParaRPr lang="de-DE" dirty="0" smtClean="0"/>
          </a:p>
          <a:p>
            <a:pPr lvl="1"/>
            <a:r>
              <a:rPr lang="de-DE" dirty="0" smtClean="0"/>
              <a:t>Ausdruckstärke der Anfragesprache</a:t>
            </a:r>
            <a:endParaRPr lang="de-DE" dirty="0"/>
          </a:p>
          <a:p>
            <a:r>
              <a:rPr lang="de-DE" dirty="0" smtClean="0"/>
              <a:t>Schlage </a:t>
            </a:r>
            <a:r>
              <a:rPr lang="de-DE" dirty="0"/>
              <a:t>einzelne Terme der Suchanfrage im </a:t>
            </a:r>
            <a:r>
              <a:rPr lang="de-DE" dirty="0" smtClean="0"/>
              <a:t>Index nach</a:t>
            </a:r>
            <a:br>
              <a:rPr lang="de-DE" dirty="0" smtClean="0"/>
            </a:br>
            <a:r>
              <a:rPr lang="de-DE" dirty="0" smtClean="0"/>
              <a:t>(Hashzugriff)</a:t>
            </a:r>
            <a:endParaRPr lang="de-DE" dirty="0"/>
          </a:p>
          <a:p>
            <a:r>
              <a:rPr lang="de-DE" dirty="0" smtClean="0"/>
              <a:t>Greife </a:t>
            </a:r>
            <a:r>
              <a:rPr lang="de-DE" dirty="0"/>
              <a:t>auf die gefundenen Dokumente </a:t>
            </a:r>
            <a:r>
              <a:rPr lang="de-DE" dirty="0" smtClean="0"/>
              <a:t>zu</a:t>
            </a:r>
            <a:endParaRPr lang="de-DE" dirty="0"/>
          </a:p>
          <a:p>
            <a:r>
              <a:rPr lang="de-DE" dirty="0" err="1" smtClean="0"/>
              <a:t>Löse</a:t>
            </a:r>
            <a:r>
              <a:rPr lang="de-DE" dirty="0" smtClean="0"/>
              <a:t> </a:t>
            </a:r>
            <a:r>
              <a:rPr lang="de-DE" dirty="0"/>
              <a:t>Phrasen-, Nachbarschafts- und Boolesche Anfrage anhand der Dokumente </a:t>
            </a:r>
            <a:r>
              <a:rPr lang="de-DE" dirty="0" smtClean="0"/>
              <a:t>auf</a:t>
            </a:r>
            <a:endParaRPr lang="de-DE" dirty="0"/>
          </a:p>
          <a:p>
            <a:r>
              <a:rPr lang="de-DE" dirty="0" smtClean="0"/>
              <a:t>(</a:t>
            </a:r>
            <a:r>
              <a:rPr lang="de-DE" dirty="0"/>
              <a:t>Bei Blockadressierung, Suche in den </a:t>
            </a:r>
            <a:r>
              <a:rPr lang="de-DE" dirty="0" err="1"/>
              <a:t>Blö</a:t>
            </a:r>
            <a:r>
              <a:rPr lang="de-DE" dirty="0" err="1" smtClean="0"/>
              <a:t>cken</a:t>
            </a:r>
            <a:r>
              <a:rPr lang="de-DE" dirty="0" smtClean="0"/>
              <a:t>)</a:t>
            </a:r>
            <a:endParaRPr lang="de-DE" dirty="0"/>
          </a:p>
          <a:p>
            <a:r>
              <a:rPr lang="de-DE" dirty="0" smtClean="0"/>
              <a:t>Array der </a:t>
            </a:r>
            <a:r>
              <a:rPr lang="de-DE" dirty="0"/>
              <a:t>Terme </a:t>
            </a:r>
            <a:r>
              <a:rPr lang="de-DE" dirty="0" smtClean="0"/>
              <a:t>(Hashtabelle) passt </a:t>
            </a:r>
            <a:r>
              <a:rPr lang="de-DE" dirty="0"/>
              <a:t>in der Regel in den Hauptspeicher, Listen der Vorkommen aller Terme </a:t>
            </a:r>
            <a:r>
              <a:rPr lang="de-DE" dirty="0" err="1"/>
              <a:t>häufig</a:t>
            </a:r>
            <a:r>
              <a:rPr lang="de-DE" dirty="0"/>
              <a:t> </a:t>
            </a:r>
            <a:r>
              <a:rPr lang="de-DE" dirty="0" smtClean="0"/>
              <a:t>nicht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287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Suffix-Bäume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Indexpunkte </a:t>
            </a:r>
            <a:r>
              <a:rPr lang="de-DE" dirty="0" err="1"/>
              <a:t>können</a:t>
            </a:r>
            <a:r>
              <a:rPr lang="de-DE" dirty="0"/>
              <a:t> </a:t>
            </a:r>
            <a:r>
              <a:rPr lang="de-DE" dirty="0" err="1"/>
              <a:t>Wortanfänge</a:t>
            </a:r>
            <a:r>
              <a:rPr lang="de-DE" dirty="0"/>
              <a:t> oder alle </a:t>
            </a:r>
            <a:r>
              <a:rPr lang="de-DE" dirty="0" smtClean="0"/>
              <a:t>Zeichenkettenpositionen </a:t>
            </a:r>
            <a:r>
              <a:rPr lang="de-DE" dirty="0"/>
              <a:t>sein.</a:t>
            </a:r>
          </a:p>
          <a:p>
            <a:r>
              <a:rPr lang="de-DE" dirty="0" smtClean="0"/>
              <a:t>Text </a:t>
            </a:r>
            <a:r>
              <a:rPr lang="de-DE" dirty="0"/>
              <a:t>ab Position: Suffix.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  <p:pic>
        <p:nvPicPr>
          <p:cNvPr id="5" name="Bild 4" descr="Screen Shot 2015-11-16 at 16.44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08920"/>
            <a:ext cx="6948264" cy="355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5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Suffix-</a:t>
            </a:r>
            <a:r>
              <a:rPr lang="de-DE" dirty="0" err="1" smtClean="0"/>
              <a:t>Tries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Aufbau </a:t>
            </a:r>
            <a:r>
              <a:rPr lang="de-DE" dirty="0"/>
              <a:t>eines Suffix-</a:t>
            </a:r>
            <a:r>
              <a:rPr lang="de-DE" dirty="0" err="1"/>
              <a:t>Tries</a:t>
            </a:r>
            <a:r>
              <a:rPr lang="de-DE" dirty="0"/>
              <a:t>:</a:t>
            </a:r>
          </a:p>
          <a:p>
            <a:r>
              <a:rPr lang="de-DE" dirty="0" err="1" smtClean="0"/>
              <a:t>Für</a:t>
            </a:r>
            <a:r>
              <a:rPr lang="de-DE" dirty="0" smtClean="0"/>
              <a:t> </a:t>
            </a:r>
            <a:r>
              <a:rPr lang="de-DE" dirty="0"/>
              <a:t>alle Indexpunkte:</a:t>
            </a:r>
          </a:p>
          <a:p>
            <a:pPr lvl="1"/>
            <a:r>
              <a:rPr lang="de-DE" dirty="0" err="1" smtClean="0"/>
              <a:t>Füge</a:t>
            </a:r>
            <a:r>
              <a:rPr lang="de-DE" dirty="0" smtClean="0"/>
              <a:t> </a:t>
            </a:r>
            <a:r>
              <a:rPr lang="de-DE" dirty="0"/>
              <a:t>Suffix ab Indexpunkt in den </a:t>
            </a:r>
            <a:r>
              <a:rPr lang="de-DE" dirty="0" err="1"/>
              <a:t>Trie</a:t>
            </a:r>
            <a:r>
              <a:rPr lang="de-DE" dirty="0"/>
              <a:t> ein.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  <p:pic>
        <p:nvPicPr>
          <p:cNvPr id="5" name="Bild 4" descr="Screen Shot 2015-11-16 at 16.45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88" y="2636912"/>
            <a:ext cx="7164288" cy="373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2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Patricia-</a:t>
            </a:r>
            <a:r>
              <a:rPr lang="de-DE" dirty="0" err="1" smtClean="0"/>
              <a:t>Tries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Ersetze interne Knoten mit nur einer ausgehenden Kante durch „</a:t>
            </a:r>
            <a:r>
              <a:rPr lang="de-DE" dirty="0" err="1"/>
              <a:t>Überleseknoten</a:t>
            </a:r>
            <a:r>
              <a:rPr lang="de-DE" dirty="0"/>
              <a:t>“, beschrifte sie mit der </a:t>
            </a:r>
            <a:r>
              <a:rPr lang="de-DE" dirty="0" err="1"/>
              <a:t>nächsten</a:t>
            </a:r>
            <a:r>
              <a:rPr lang="de-DE" dirty="0"/>
              <a:t> zu beachtenden Textposition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  <p:pic>
        <p:nvPicPr>
          <p:cNvPr id="5" name="Bild 4" descr="Screen Shot 2015-11-16 at 16.46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520280"/>
            <a:ext cx="5581260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37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Suche im Suffix-Baum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Eingabe: </a:t>
            </a:r>
            <a:r>
              <a:rPr lang="de-DE" dirty="0" smtClean="0"/>
              <a:t>Suchzeichenkette, </a:t>
            </a:r>
            <a:r>
              <a:rPr lang="de-DE" dirty="0"/>
              <a:t>Wurzelknoten. 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Wiederhole</a:t>
            </a:r>
            <a:endParaRPr lang="de-DE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 smtClean="0"/>
              <a:t>Wenn </a:t>
            </a:r>
            <a:r>
              <a:rPr lang="de-DE" dirty="0"/>
              <a:t>Terminalknoten, liefere Position </a:t>
            </a:r>
            <a:r>
              <a:rPr lang="de-DE" dirty="0" err="1"/>
              <a:t>zurück</a:t>
            </a:r>
            <a:r>
              <a:rPr lang="de-DE" dirty="0"/>
              <a:t>, </a:t>
            </a:r>
            <a:r>
              <a:rPr lang="de-DE" dirty="0" err="1"/>
              <a:t>überprüfe</a:t>
            </a:r>
            <a:r>
              <a:rPr lang="de-DE" dirty="0"/>
              <a:t>, ob </a:t>
            </a:r>
            <a:r>
              <a:rPr lang="de-DE" dirty="0" smtClean="0"/>
              <a:t>Suchzeichenkette </a:t>
            </a:r>
            <a:r>
              <a:rPr lang="de-DE" dirty="0"/>
              <a:t>an dieser Position steht.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 smtClean="0"/>
              <a:t>Wenn „Überleseknoten</a:t>
            </a:r>
            <a:r>
              <a:rPr lang="de-DE" dirty="0"/>
              <a:t>“, spring bis zur angegebenen Textposition weiter.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 smtClean="0"/>
              <a:t>Folge </a:t>
            </a:r>
            <a:r>
              <a:rPr lang="de-DE" dirty="0"/>
              <a:t>der Kante, die den Buchstaben an der aktuellen Position akzeptiert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631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Suffix-Bäume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Konstruktion: O(</a:t>
            </a:r>
            <a:r>
              <a:rPr lang="de-DE" dirty="0" err="1"/>
              <a:t>Länge</a:t>
            </a:r>
            <a:r>
              <a:rPr lang="de-DE" dirty="0"/>
              <a:t> des Textes). </a:t>
            </a:r>
          </a:p>
          <a:p>
            <a:r>
              <a:rPr lang="de-DE" dirty="0" smtClean="0"/>
              <a:t>Algorithmus </a:t>
            </a:r>
            <a:r>
              <a:rPr lang="de-DE" dirty="0"/>
              <a:t>funktioniert schlecht, </a:t>
            </a:r>
            <a:r>
              <a:rPr lang="de-DE" dirty="0" smtClean="0"/>
              <a:t>wenn </a:t>
            </a:r>
            <a:r>
              <a:rPr lang="de-DE" dirty="0"/>
              <a:t>die Struktur </a:t>
            </a:r>
            <a:r>
              <a:rPr lang="de-DE" dirty="0" smtClean="0"/>
              <a:t>nicht </a:t>
            </a:r>
            <a:r>
              <a:rPr lang="de-DE" dirty="0"/>
              <a:t>in den </a:t>
            </a:r>
            <a:r>
              <a:rPr lang="de-DE" dirty="0" smtClean="0"/>
              <a:t>Hauptspeicher </a:t>
            </a:r>
            <a:r>
              <a:rPr lang="de-DE" dirty="0"/>
              <a:t>passt. </a:t>
            </a:r>
          </a:p>
          <a:p>
            <a:r>
              <a:rPr lang="de-DE" dirty="0" smtClean="0"/>
              <a:t>Problem</a:t>
            </a:r>
            <a:r>
              <a:rPr lang="de-DE" dirty="0"/>
              <a:t>: Speicherstruktur wird ziemlich groß, ca. 120-240% der Textsammlung, selbst wenn nur </a:t>
            </a:r>
            <a:r>
              <a:rPr lang="de-DE" dirty="0" err="1"/>
              <a:t>Wortanfänge</a:t>
            </a:r>
            <a:r>
              <a:rPr lang="de-DE" dirty="0"/>
              <a:t> </a:t>
            </a:r>
            <a:r>
              <a:rPr lang="de-DE" dirty="0" smtClean="0"/>
              <a:t>(Längenbegrenzung) indexiert </a:t>
            </a:r>
            <a:r>
              <a:rPr lang="de-DE" dirty="0"/>
              <a:t>werden. </a:t>
            </a:r>
          </a:p>
          <a:p>
            <a:r>
              <a:rPr lang="de-DE" dirty="0" smtClean="0"/>
              <a:t>Suffix-Felder (Arrays): </a:t>
            </a:r>
            <a:r>
              <a:rPr lang="de-DE" dirty="0"/>
              <a:t>kompaktere Speicherung.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589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Teilzeichenkette</a:t>
            </a:r>
            <a:r>
              <a:rPr lang="en-US" dirty="0" smtClean="0"/>
              <a:t> S[1..3] = </a:t>
            </a:r>
            <a:r>
              <a:rPr lang="en-US" dirty="0"/>
              <a:t>"</a:t>
            </a:r>
            <a:r>
              <a:rPr lang="en-US" dirty="0" err="1"/>
              <a:t>ndr</a:t>
            </a:r>
            <a:r>
              <a:rPr lang="en-US" dirty="0" smtClean="0"/>
              <a:t>"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möglichen</a:t>
            </a:r>
            <a:r>
              <a:rPr lang="en-US" dirty="0" smtClean="0"/>
              <a:t> </a:t>
            </a:r>
            <a:r>
              <a:rPr lang="en-US" dirty="0" err="1" smtClean="0"/>
              <a:t>Präfixe</a:t>
            </a:r>
            <a:r>
              <a:rPr lang="en-US" dirty="0" smtClean="0"/>
              <a:t> </a:t>
            </a:r>
            <a:r>
              <a:rPr lang="en-US" dirty="0"/>
              <a:t>von </a:t>
            </a:r>
            <a:r>
              <a:rPr lang="en-US" dirty="0" smtClean="0"/>
              <a:t>S:</a:t>
            </a:r>
            <a:endParaRPr lang="en-US" dirty="0"/>
          </a:p>
          <a:p>
            <a:pPr lvl="1"/>
            <a:r>
              <a:rPr lang="en-US" dirty="0"/>
              <a:t>"</a:t>
            </a:r>
            <a:r>
              <a:rPr lang="en-US" dirty="0" err="1"/>
              <a:t>andrew</a:t>
            </a:r>
            <a:r>
              <a:rPr lang="en-US" dirty="0"/>
              <a:t>", "</a:t>
            </a:r>
            <a:r>
              <a:rPr lang="en-US" dirty="0" err="1"/>
              <a:t>andre</a:t>
            </a:r>
            <a:r>
              <a:rPr lang="en-US" dirty="0"/>
              <a:t>", "</a:t>
            </a:r>
            <a:r>
              <a:rPr lang="en-US" dirty="0" err="1"/>
              <a:t>andr</a:t>
            </a:r>
            <a:r>
              <a:rPr lang="en-US" dirty="0"/>
              <a:t>", "and", "an”, "a"</a:t>
            </a:r>
          </a:p>
          <a:p>
            <a:endParaRPr lang="en-US" dirty="0"/>
          </a:p>
          <a:p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möglichen</a:t>
            </a:r>
            <a:r>
              <a:rPr lang="en-US" dirty="0" smtClean="0"/>
              <a:t> </a:t>
            </a:r>
            <a:r>
              <a:rPr lang="en-US" dirty="0" err="1" smtClean="0"/>
              <a:t>Suffixe</a:t>
            </a:r>
            <a:r>
              <a:rPr lang="en-US" dirty="0" smtClean="0"/>
              <a:t> </a:t>
            </a:r>
            <a:r>
              <a:rPr lang="en-US" dirty="0"/>
              <a:t>von </a:t>
            </a:r>
            <a:r>
              <a:rPr lang="en-US" dirty="0" smtClean="0"/>
              <a:t>S:</a:t>
            </a:r>
            <a:endParaRPr lang="en-US" dirty="0"/>
          </a:p>
          <a:p>
            <a:pPr lvl="1"/>
            <a:r>
              <a:rPr lang="en-US" dirty="0"/>
              <a:t>"</a:t>
            </a:r>
            <a:r>
              <a:rPr lang="en-US" dirty="0" err="1"/>
              <a:t>andrew</a:t>
            </a:r>
            <a:r>
              <a:rPr lang="en-US" dirty="0"/>
              <a:t>", "</a:t>
            </a:r>
            <a:r>
              <a:rPr lang="en-US" dirty="0" err="1"/>
              <a:t>ndrew</a:t>
            </a:r>
            <a:r>
              <a:rPr lang="en-US" dirty="0"/>
              <a:t>", "drew", "</a:t>
            </a:r>
            <a:r>
              <a:rPr lang="en-US" dirty="0" err="1"/>
              <a:t>rew</a:t>
            </a:r>
            <a:r>
              <a:rPr lang="en-US" dirty="0"/>
              <a:t>", "</a:t>
            </a:r>
            <a:r>
              <a:rPr lang="en-US" dirty="0" err="1"/>
              <a:t>ew</a:t>
            </a:r>
            <a:r>
              <a:rPr lang="en-US" dirty="0"/>
              <a:t>", "w"</a:t>
            </a:r>
          </a:p>
          <a:p>
            <a:endParaRPr lang="de-DE" dirty="0"/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6111180" y="1357536"/>
            <a:ext cx="2743200" cy="685800"/>
            <a:chOff x="3264" y="624"/>
            <a:chExt cx="1728" cy="432"/>
          </a:xfrm>
        </p:grpSpPr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3264" y="624"/>
              <a:ext cx="1728" cy="4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6" name="Line 5"/>
            <p:cNvSpPr>
              <a:spLocks noChangeShapeType="1"/>
            </p:cNvSpPr>
            <p:nvPr/>
          </p:nvSpPr>
          <p:spPr bwMode="auto">
            <a:xfrm>
              <a:off x="3552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3840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8" name="Line 7"/>
            <p:cNvSpPr>
              <a:spLocks noChangeShapeType="1"/>
            </p:cNvSpPr>
            <p:nvPr/>
          </p:nvSpPr>
          <p:spPr bwMode="auto">
            <a:xfrm>
              <a:off x="4128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9" name="Line 8"/>
            <p:cNvSpPr>
              <a:spLocks noChangeShapeType="1"/>
            </p:cNvSpPr>
            <p:nvPr/>
          </p:nvSpPr>
          <p:spPr bwMode="auto">
            <a:xfrm>
              <a:off x="4416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0" name="Line 9"/>
            <p:cNvSpPr>
              <a:spLocks noChangeShapeType="1"/>
            </p:cNvSpPr>
            <p:nvPr/>
          </p:nvSpPr>
          <p:spPr bwMode="auto">
            <a:xfrm>
              <a:off x="4704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</p:grp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6187380" y="1357536"/>
            <a:ext cx="38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a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6625530" y="1357536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n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076380" y="1357536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d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7565330" y="1357536"/>
            <a:ext cx="33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r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7990780" y="1357536"/>
            <a:ext cx="38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e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8378130" y="1357536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w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6225480" y="2043336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000"/>
              <a:t>0</a:t>
            </a:r>
            <a:endParaRPr lang="th-TH" altLang="de-DE" sz="2000">
              <a:latin typeface="Tahoma" pitchFamily="34" charset="0"/>
            </a:endParaRP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8473380" y="2043336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000"/>
              <a:t>5</a:t>
            </a:r>
            <a:endParaRPr lang="th-TH" altLang="de-DE" sz="2000">
              <a:latin typeface="Tahoma" pitchFamily="34" charset="0"/>
            </a:endParaRPr>
          </a:p>
        </p:txBody>
      </p:sp>
      <p:sp>
        <p:nvSpPr>
          <p:cNvPr id="21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5713694" y="1196752"/>
            <a:ext cx="336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18942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Suffix-Felder (Aufbau naiv)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Suffix-</a:t>
            </a:r>
            <a:r>
              <a:rPr lang="de-DE" dirty="0" err="1"/>
              <a:t>Trie</a:t>
            </a:r>
            <a:r>
              <a:rPr lang="de-DE" dirty="0"/>
              <a:t> in lexikographische Reihenfolge bringen.</a:t>
            </a:r>
          </a:p>
          <a:p>
            <a:r>
              <a:rPr lang="de-DE" dirty="0" smtClean="0"/>
              <a:t>Suffix-Feld= </a:t>
            </a:r>
            <a:r>
              <a:rPr lang="de-DE" dirty="0"/>
              <a:t>Folge der Indexpositionen</a:t>
            </a:r>
            <a:r>
              <a:rPr lang="de-DE" dirty="0" smtClean="0"/>
              <a:t>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50</a:t>
            </a:fld>
            <a:endParaRPr lang="de-DE"/>
          </a:p>
        </p:txBody>
      </p:sp>
      <p:pic>
        <p:nvPicPr>
          <p:cNvPr id="5" name="Bild 4" descr="Screen Shot 2015-11-16 at 16.55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80" y="2129040"/>
            <a:ext cx="8280920" cy="451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05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Suche in Suffix-Feldern: Binärsuche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68875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de-DE" dirty="0" err="1" smtClean="0"/>
              <a:t>procedure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000090"/>
                </a:solidFill>
              </a:rPr>
              <a:t>find</a:t>
            </a:r>
            <a:r>
              <a:rPr lang="de-DE" dirty="0" smtClean="0"/>
              <a:t>(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p, A</a:t>
            </a:r>
            <a:r>
              <a:rPr lang="de-DE" dirty="0" smtClean="0"/>
              <a:t>): Integer</a:t>
            </a:r>
            <a:br>
              <a:rPr lang="de-DE" dirty="0" smtClean="0"/>
            </a:br>
            <a:r>
              <a:rPr lang="de-DE" dirty="0" smtClean="0"/>
              <a:t>     </a:t>
            </a:r>
            <a:r>
              <a:rPr lang="de-DE" dirty="0" smtClean="0">
                <a:solidFill>
                  <a:srgbClr val="FF0000"/>
                </a:solidFill>
              </a:rPr>
              <a:t>// Suchzeichenkette p, </a:t>
            </a:r>
            <a:r>
              <a:rPr lang="de-DE" dirty="0">
                <a:solidFill>
                  <a:srgbClr val="FF0000"/>
                </a:solidFill>
              </a:rPr>
              <a:t>Suffix</a:t>
            </a:r>
            <a:r>
              <a:rPr lang="de-DE" dirty="0" smtClean="0">
                <a:solidFill>
                  <a:srgbClr val="FF0000"/>
                </a:solidFill>
              </a:rPr>
              <a:t>-Feld A</a:t>
            </a:r>
            <a:br>
              <a:rPr lang="de-DE" dirty="0" smtClean="0">
                <a:solidFill>
                  <a:srgbClr val="FF0000"/>
                </a:solidFill>
              </a:rPr>
            </a:br>
            <a:r>
              <a:rPr lang="de-DE" dirty="0" smtClean="0">
                <a:solidFill>
                  <a:srgbClr val="FF0000"/>
                </a:solidFill>
              </a:rPr>
              <a:t>     // liefert Position von p in A oder -1, falls p nicht in A</a:t>
            </a:r>
            <a:r>
              <a:rPr lang="de-DE" dirty="0">
                <a:solidFill>
                  <a:srgbClr val="FF0000"/>
                </a:solidFill>
              </a:rPr>
              <a:t/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 smtClean="0"/>
              <a:t>     </a:t>
            </a:r>
            <a:r>
              <a:rPr lang="de-DE" dirty="0" smtClean="0">
                <a:solidFill>
                  <a:srgbClr val="3C8C93"/>
                </a:solidFill>
              </a:rPr>
              <a:t>s := 1</a:t>
            </a:r>
            <a:br>
              <a:rPr lang="de-DE" dirty="0" smtClean="0">
                <a:solidFill>
                  <a:srgbClr val="3C8C93"/>
                </a:solidFill>
              </a:rPr>
            </a:br>
            <a:r>
              <a:rPr lang="de-DE" dirty="0" smtClean="0"/>
              <a:t>     </a:t>
            </a:r>
            <a:r>
              <a:rPr lang="de-DE" dirty="0" err="1" smtClean="0">
                <a:solidFill>
                  <a:srgbClr val="3C8C93"/>
                </a:solidFill>
              </a:rPr>
              <a:t>e</a:t>
            </a:r>
            <a:r>
              <a:rPr lang="de-DE" dirty="0" smtClean="0">
                <a:solidFill>
                  <a:srgbClr val="3C8C93"/>
                </a:solidFill>
              </a:rPr>
              <a:t> := </a:t>
            </a:r>
            <a:r>
              <a:rPr lang="de-DE" dirty="0" err="1" smtClean="0">
                <a:solidFill>
                  <a:srgbClr val="3C8C93"/>
                </a:solidFill>
              </a:rPr>
              <a:t>length</a:t>
            </a:r>
            <a:r>
              <a:rPr lang="de-DE" dirty="0" smtClean="0">
                <a:solidFill>
                  <a:srgbClr val="3C8C93"/>
                </a:solidFill>
              </a:rPr>
              <a:t>(A)</a:t>
            </a:r>
            <a:r>
              <a:rPr lang="de-DE" dirty="0">
                <a:solidFill>
                  <a:srgbClr val="3C8C93"/>
                </a:solidFill>
              </a:rPr>
              <a:t/>
            </a:r>
            <a:br>
              <a:rPr lang="de-DE" dirty="0">
                <a:solidFill>
                  <a:srgbClr val="3C8C93"/>
                </a:solidFill>
              </a:rPr>
            </a:br>
            <a:r>
              <a:rPr lang="de-DE" dirty="0" smtClean="0"/>
              <a:t>     </a:t>
            </a:r>
            <a:r>
              <a:rPr lang="de-DE" dirty="0" err="1" smtClean="0"/>
              <a:t>while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s &lt;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smtClean="0"/>
              <a:t>do</a:t>
            </a:r>
            <a:br>
              <a:rPr lang="de-DE" dirty="0" smtClean="0"/>
            </a:br>
            <a:r>
              <a:rPr lang="de-DE" dirty="0" smtClean="0"/>
              <a:t>         </a:t>
            </a:r>
            <a:r>
              <a:rPr lang="de-DE" dirty="0" smtClean="0">
                <a:solidFill>
                  <a:srgbClr val="3C8C93"/>
                </a:solidFill>
              </a:rPr>
              <a:t>m := </a:t>
            </a:r>
            <a:r>
              <a:rPr lang="de-DE" sz="2000" dirty="0" smtClean="0">
                <a:solidFill>
                  <a:srgbClr val="3C8C93"/>
                </a:solidFill>
              </a:rPr>
              <a:t>⎡</a:t>
            </a:r>
            <a:r>
              <a:rPr lang="de-DE" dirty="0" smtClean="0">
                <a:solidFill>
                  <a:srgbClr val="3C8C93"/>
                </a:solidFill>
              </a:rPr>
              <a:t>(</a:t>
            </a:r>
            <a:r>
              <a:rPr lang="de-DE" dirty="0" err="1" smtClean="0">
                <a:solidFill>
                  <a:srgbClr val="3C8C93"/>
                </a:solidFill>
              </a:rPr>
              <a:t>e</a:t>
            </a:r>
            <a:r>
              <a:rPr lang="de-DE" dirty="0" smtClean="0">
                <a:solidFill>
                  <a:srgbClr val="3C8C93"/>
                </a:solidFill>
              </a:rPr>
              <a:t> + s) / 2</a:t>
            </a:r>
            <a:r>
              <a:rPr lang="de-DE" sz="2000" dirty="0" smtClean="0">
                <a:solidFill>
                  <a:srgbClr val="3C8C93"/>
                </a:solidFill>
              </a:rPr>
              <a:t>⎤</a:t>
            </a:r>
            <a:r>
              <a:rPr lang="de-DE" dirty="0" smtClean="0">
                <a:solidFill>
                  <a:srgbClr val="3C8C93"/>
                </a:solidFill>
              </a:rPr>
              <a:t>  </a:t>
            </a:r>
            <a:r>
              <a:rPr lang="de-DE" dirty="0" smtClean="0">
                <a:solidFill>
                  <a:srgbClr val="FF0000"/>
                </a:solidFill>
              </a:rPr>
              <a:t>// nach oben runden</a:t>
            </a:r>
            <a:r>
              <a:rPr lang="de-DE" dirty="0" smtClean="0">
                <a:solidFill>
                  <a:srgbClr val="3C8C93"/>
                </a:solidFill>
              </a:rPr>
              <a:t/>
            </a:r>
            <a:br>
              <a:rPr lang="de-DE" dirty="0" smtClean="0">
                <a:solidFill>
                  <a:srgbClr val="3C8C93"/>
                </a:solidFill>
              </a:rPr>
            </a:br>
            <a:r>
              <a:rPr lang="de-DE" dirty="0" smtClean="0"/>
              <a:t>        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3C8C93"/>
                </a:solidFill>
              </a:rPr>
              <a:t>p </a:t>
            </a:r>
            <a:r>
              <a:rPr lang="de-DE" dirty="0">
                <a:solidFill>
                  <a:srgbClr val="3C8C93"/>
                </a:solidFill>
              </a:rPr>
              <a:t>= Text(A</a:t>
            </a:r>
            <a:r>
              <a:rPr lang="de-DE" dirty="0" smtClean="0">
                <a:solidFill>
                  <a:srgbClr val="3C8C93"/>
                </a:solidFill>
              </a:rPr>
              <a:t>[m]) </a:t>
            </a:r>
            <a:r>
              <a:rPr lang="de-DE" dirty="0" err="1" smtClean="0"/>
              <a:t>then</a:t>
            </a:r>
            <a:endParaRPr lang="de-DE" dirty="0" smtClean="0"/>
          </a:p>
          <a:p>
            <a:pPr marL="457200" lvl="1" indent="0">
              <a:lnSpc>
                <a:spcPct val="90000"/>
              </a:lnSpc>
              <a:buNone/>
            </a:pPr>
            <a:r>
              <a:rPr lang="de-DE" dirty="0" smtClean="0"/>
              <a:t>       </a:t>
            </a:r>
            <a:r>
              <a:rPr lang="de-DE" dirty="0" err="1" smtClean="0"/>
              <a:t>return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 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p &lt; Text(A[m]) 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de-DE" dirty="0" smtClean="0"/>
              <a:t>     </a:t>
            </a:r>
            <a:r>
              <a:rPr lang="de-DE" dirty="0" err="1" smtClean="0"/>
              <a:t>then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3C8C93"/>
                </a:solidFill>
              </a:rPr>
              <a:t>e</a:t>
            </a:r>
            <a:r>
              <a:rPr lang="de-DE" dirty="0" smtClean="0">
                <a:solidFill>
                  <a:srgbClr val="3C8C93"/>
                </a:solidFill>
              </a:rPr>
              <a:t> := m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de-DE" dirty="0" smtClean="0"/>
              <a:t>     </a:t>
            </a:r>
            <a:r>
              <a:rPr lang="de-DE" dirty="0" err="1" smtClean="0"/>
              <a:t>else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3C8C93"/>
                </a:solidFill>
              </a:rPr>
              <a:t>s := m</a:t>
            </a:r>
            <a:br>
              <a:rPr lang="de-DE" dirty="0" smtClean="0">
                <a:solidFill>
                  <a:srgbClr val="3C8C93"/>
                </a:solidFill>
              </a:rPr>
            </a:br>
            <a:r>
              <a:rPr lang="de-DE" dirty="0" err="1" smtClean="0">
                <a:solidFill>
                  <a:srgbClr val="000000"/>
                </a:solidFill>
              </a:rPr>
              <a:t>return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-1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51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339752" y="60230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U. Manber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G.W. Myers "Suffix </a:t>
            </a:r>
            <a:r>
              <a:rPr lang="de-DE" sz="1200" dirty="0" err="1">
                <a:solidFill>
                  <a:srgbClr val="0000FF"/>
                </a:solidFill>
              </a:rPr>
              <a:t>arrays</a:t>
            </a:r>
            <a:r>
              <a:rPr lang="de-DE" sz="1200" dirty="0">
                <a:solidFill>
                  <a:srgbClr val="0000FF"/>
                </a:solidFill>
              </a:rPr>
              <a:t>: A </a:t>
            </a:r>
            <a:r>
              <a:rPr lang="de-DE" sz="1200" dirty="0" err="1">
                <a:solidFill>
                  <a:srgbClr val="0000FF"/>
                </a:solidFill>
              </a:rPr>
              <a:t>new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method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for</a:t>
            </a:r>
            <a:r>
              <a:rPr lang="de-DE" sz="1200" dirty="0">
                <a:solidFill>
                  <a:srgbClr val="0000FF"/>
                </a:solidFill>
              </a:rPr>
              <a:t> on-line </a:t>
            </a:r>
            <a:r>
              <a:rPr lang="de-DE" sz="1200" dirty="0" err="1">
                <a:solidFill>
                  <a:srgbClr val="0000FF"/>
                </a:solidFill>
              </a:rPr>
              <a:t>string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searches</a:t>
            </a:r>
            <a:r>
              <a:rPr lang="de-DE" sz="1200" dirty="0">
                <a:solidFill>
                  <a:srgbClr val="0000FF"/>
                </a:solidFill>
              </a:rPr>
              <a:t>". In </a:t>
            </a:r>
            <a:r>
              <a:rPr lang="de-DE" sz="1200" dirty="0" err="1">
                <a:solidFill>
                  <a:srgbClr val="0000FF"/>
                </a:solidFill>
              </a:rPr>
              <a:t>Proceedings</a:t>
            </a:r>
            <a:r>
              <a:rPr lang="de-DE" sz="1200" dirty="0">
                <a:solidFill>
                  <a:srgbClr val="0000FF"/>
                </a:solidFill>
              </a:rPr>
              <a:t>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1st ACM-SIAM Symposium on </a:t>
            </a:r>
            <a:r>
              <a:rPr lang="de-DE" sz="1200" dirty="0" err="1">
                <a:solidFill>
                  <a:srgbClr val="0000FF"/>
                </a:solidFill>
              </a:rPr>
              <a:t>Discrete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 smtClean="0">
                <a:solidFill>
                  <a:srgbClr val="0000FF"/>
                </a:solidFill>
              </a:rPr>
              <a:t>Algorithms</a:t>
            </a:r>
            <a:r>
              <a:rPr lang="de-DE" sz="1200" dirty="0" smtClean="0">
                <a:solidFill>
                  <a:srgbClr val="0000FF"/>
                </a:solidFill>
              </a:rPr>
              <a:t>, </a:t>
            </a:r>
            <a:r>
              <a:rPr lang="de-DE" sz="1200" b="1" dirty="0" smtClean="0">
                <a:solidFill>
                  <a:srgbClr val="FF0000"/>
                </a:solidFill>
              </a:rPr>
              <a:t>1990</a:t>
            </a:r>
            <a:endParaRPr lang="de-DE" sz="1200" b="1" dirty="0">
              <a:solidFill>
                <a:srgbClr val="FF0000"/>
              </a:solidFill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971600" y="3356992"/>
            <a:ext cx="0" cy="20162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971600" y="5373216"/>
            <a:ext cx="2160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36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52</a:t>
            </a:fld>
            <a:endParaRPr lang="de-DE"/>
          </a:p>
        </p:txBody>
      </p:sp>
      <p:pic>
        <p:nvPicPr>
          <p:cNvPr id="5" name="Bild 4" descr="Screen Shot 2015-11-22 at 21.57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370074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2915816" y="6135687"/>
            <a:ext cx="410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srgbClr val="0000FF"/>
                </a:solidFill>
              </a:rPr>
              <a:t>Beispiel von Karsten Klein, Uni Dortmund,</a:t>
            </a:r>
          </a:p>
          <a:p>
            <a:r>
              <a:rPr lang="de-DE" sz="1200" dirty="0" smtClean="0">
                <a:solidFill>
                  <a:srgbClr val="0000FF"/>
                </a:solidFill>
              </a:rPr>
              <a:t>Vorlesung Algorithmen </a:t>
            </a:r>
            <a:r>
              <a:rPr lang="de-DE" sz="1200" dirty="0">
                <a:solidFill>
                  <a:srgbClr val="0000FF"/>
                </a:solidFill>
              </a:rPr>
              <a:t>und </a:t>
            </a:r>
            <a:r>
              <a:rPr lang="de-DE" sz="1200" dirty="0" smtClean="0">
                <a:solidFill>
                  <a:srgbClr val="0000FF"/>
                </a:solidFill>
              </a:rPr>
              <a:t>Datenstrukturen</a:t>
            </a:r>
            <a:endParaRPr lang="de-DE" sz="1200" dirty="0">
              <a:solidFill>
                <a:srgbClr val="0000FF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87624" y="2780928"/>
            <a:ext cx="779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1           2            3             4              5             6             7            8            9            10           11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7236296" y="3140968"/>
            <a:ext cx="1674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lenght</a:t>
            </a:r>
            <a:r>
              <a:rPr lang="de-DE" dirty="0" smtClean="0"/>
              <a:t>(SA) = 11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102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53</a:t>
            </a:fld>
            <a:endParaRPr lang="de-DE"/>
          </a:p>
        </p:txBody>
      </p:sp>
      <p:pic>
        <p:nvPicPr>
          <p:cNvPr id="5" name="Bild 4" descr="Screen Shot 2015-11-22 at 21.57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5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54</a:t>
            </a:fld>
            <a:endParaRPr lang="de-DE"/>
          </a:p>
        </p:txBody>
      </p:sp>
      <p:pic>
        <p:nvPicPr>
          <p:cNvPr id="5" name="Bild 4" descr="Screen Shot 2015-11-22 at 21.57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1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0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55</a:t>
            </a:fld>
            <a:endParaRPr lang="de-DE"/>
          </a:p>
        </p:txBody>
      </p:sp>
      <p:pic>
        <p:nvPicPr>
          <p:cNvPr id="5" name="Bild 4" descr="Screen Shot 2015-11-22 at 21.58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9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56</a:t>
            </a:fld>
            <a:endParaRPr lang="de-DE"/>
          </a:p>
        </p:txBody>
      </p:sp>
      <p:pic>
        <p:nvPicPr>
          <p:cNvPr id="5" name="Bild 4" descr="Screen Shot 2015-11-22 at 21.58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4"/>
            <a:ext cx="9144000" cy="684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05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Suche: Analyse der Aufwände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68875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de-DE" dirty="0" err="1"/>
              <a:t>Suffix-Bäume</a:t>
            </a:r>
            <a:r>
              <a:rPr lang="de-DE" dirty="0"/>
              <a:t>: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Länge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der Suchzeichenkette)</a:t>
            </a:r>
          </a:p>
          <a:p>
            <a:r>
              <a:rPr lang="de-DE" dirty="0"/>
              <a:t>Suffix-Felder: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O(log(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Länge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der Textsammlung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2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Aufbau von Suffix-Feldern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Ukkonens</a:t>
            </a:r>
            <a:r>
              <a:rPr lang="de-DE" dirty="0" smtClean="0"/>
              <a:t> Algorithmus (1995, Hauptspeicher)</a:t>
            </a:r>
          </a:p>
          <a:p>
            <a:r>
              <a:rPr lang="de-DE" dirty="0" smtClean="0"/>
              <a:t>Später: Datenbank-basierte Verfahren (ab 2001) </a:t>
            </a:r>
            <a:br>
              <a:rPr lang="de-DE" dirty="0" smtClean="0"/>
            </a:br>
            <a:r>
              <a:rPr lang="de-DE" dirty="0" smtClean="0"/>
              <a:t>z.B. für Bioinformatik-Anwendungen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58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2267744" y="391969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 smtClean="0">
                <a:solidFill>
                  <a:srgbClr val="0000FF"/>
                </a:solidFill>
              </a:rPr>
              <a:t>Weiner</a:t>
            </a:r>
            <a:r>
              <a:rPr lang="de-DE" sz="1200" dirty="0">
                <a:solidFill>
                  <a:srgbClr val="0000FF"/>
                </a:solidFill>
              </a:rPr>
              <a:t>, Peter (1973). </a:t>
            </a:r>
            <a:r>
              <a:rPr lang="de-DE" sz="1200" dirty="0" smtClean="0">
                <a:solidFill>
                  <a:srgbClr val="0000FF"/>
                </a:solidFill>
              </a:rPr>
              <a:t>Linear </a:t>
            </a:r>
            <a:r>
              <a:rPr lang="de-DE" sz="1200" dirty="0" err="1">
                <a:solidFill>
                  <a:srgbClr val="0000FF"/>
                </a:solidFill>
              </a:rPr>
              <a:t>pattern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matching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 smtClean="0">
                <a:solidFill>
                  <a:srgbClr val="0000FF"/>
                </a:solidFill>
              </a:rPr>
              <a:t>algorithms</a:t>
            </a:r>
            <a:r>
              <a:rPr lang="de-DE" sz="1200" dirty="0" smtClean="0">
                <a:solidFill>
                  <a:srgbClr val="0000FF"/>
                </a:solidFill>
              </a:rPr>
              <a:t>, 14th </a:t>
            </a:r>
            <a:r>
              <a:rPr lang="de-DE" sz="1200" dirty="0">
                <a:solidFill>
                  <a:srgbClr val="0000FF"/>
                </a:solidFill>
              </a:rPr>
              <a:t>Annual Symposium on </a:t>
            </a:r>
            <a:r>
              <a:rPr lang="de-DE" sz="1200" dirty="0" err="1">
                <a:solidFill>
                  <a:srgbClr val="0000FF"/>
                </a:solidFill>
              </a:rPr>
              <a:t>Switching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Automata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 smtClean="0">
                <a:solidFill>
                  <a:srgbClr val="0000FF"/>
                </a:solidFill>
              </a:rPr>
              <a:t>Theory</a:t>
            </a:r>
            <a:r>
              <a:rPr lang="de-DE" sz="1200" dirty="0" smtClean="0">
                <a:solidFill>
                  <a:srgbClr val="0000FF"/>
                </a:solidFill>
              </a:rPr>
              <a:t>, </a:t>
            </a:r>
            <a:r>
              <a:rPr lang="de-DE" sz="1200" dirty="0">
                <a:solidFill>
                  <a:srgbClr val="0000FF"/>
                </a:solidFill>
              </a:rPr>
              <a:t>pp. 1–</a:t>
            </a:r>
            <a:r>
              <a:rPr lang="de-DE" sz="1200" dirty="0" smtClean="0">
                <a:solidFill>
                  <a:srgbClr val="0000FF"/>
                </a:solidFill>
              </a:rPr>
              <a:t>11, </a:t>
            </a:r>
            <a:r>
              <a:rPr lang="de-DE" sz="1200" b="1" dirty="0" smtClean="0">
                <a:solidFill>
                  <a:srgbClr val="FF0000"/>
                </a:solidFill>
              </a:rPr>
              <a:t>1973</a:t>
            </a:r>
          </a:p>
          <a:p>
            <a:endParaRPr lang="de-DE" sz="1200" dirty="0">
              <a:solidFill>
                <a:srgbClr val="0000FF"/>
              </a:solidFill>
            </a:endParaRPr>
          </a:p>
          <a:p>
            <a:r>
              <a:rPr lang="de-DE" sz="1200" dirty="0" err="1" smtClean="0">
                <a:solidFill>
                  <a:srgbClr val="0000FF"/>
                </a:solidFill>
              </a:rPr>
              <a:t>McCreight</a:t>
            </a:r>
            <a:r>
              <a:rPr lang="de-DE" sz="1200" dirty="0">
                <a:solidFill>
                  <a:srgbClr val="0000FF"/>
                </a:solidFill>
              </a:rPr>
              <a:t>, Edward </a:t>
            </a:r>
            <a:r>
              <a:rPr lang="de-DE" sz="1200" dirty="0" smtClean="0">
                <a:solidFill>
                  <a:srgbClr val="0000FF"/>
                </a:solidFill>
              </a:rPr>
              <a:t>Meyers, A </a:t>
            </a:r>
            <a:r>
              <a:rPr lang="de-DE" sz="1200" dirty="0">
                <a:solidFill>
                  <a:srgbClr val="0000FF"/>
                </a:solidFill>
              </a:rPr>
              <a:t>Space-</a:t>
            </a:r>
            <a:r>
              <a:rPr lang="de-DE" sz="1200" dirty="0" err="1">
                <a:solidFill>
                  <a:srgbClr val="0000FF"/>
                </a:solidFill>
              </a:rPr>
              <a:t>Economical</a:t>
            </a:r>
            <a:r>
              <a:rPr lang="de-DE" sz="1200" dirty="0">
                <a:solidFill>
                  <a:srgbClr val="0000FF"/>
                </a:solidFill>
              </a:rPr>
              <a:t> Suffix </a:t>
            </a:r>
            <a:r>
              <a:rPr lang="de-DE" sz="1200" dirty="0" err="1">
                <a:solidFill>
                  <a:srgbClr val="0000FF"/>
                </a:solidFill>
              </a:rPr>
              <a:t>Tree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Construction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Algorithm</a:t>
            </a:r>
            <a:r>
              <a:rPr lang="de-DE" sz="1200" dirty="0">
                <a:solidFill>
                  <a:srgbClr val="0000FF"/>
                </a:solidFill>
              </a:rPr>
              <a:t>". Journal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ACM 23 (2): 262–</a:t>
            </a:r>
            <a:r>
              <a:rPr lang="de-DE" sz="1200" dirty="0" smtClean="0">
                <a:solidFill>
                  <a:srgbClr val="0000FF"/>
                </a:solidFill>
              </a:rPr>
              <a:t>272, </a:t>
            </a:r>
            <a:r>
              <a:rPr lang="de-DE" sz="1200" b="1" dirty="0" smtClean="0">
                <a:solidFill>
                  <a:srgbClr val="FF0000"/>
                </a:solidFill>
              </a:rPr>
              <a:t>1976</a:t>
            </a:r>
          </a:p>
          <a:p>
            <a:endParaRPr lang="de-DE" sz="1200" dirty="0">
              <a:solidFill>
                <a:srgbClr val="0000FF"/>
              </a:solidFill>
            </a:endParaRPr>
          </a:p>
          <a:p>
            <a:r>
              <a:rPr lang="de-DE" sz="1200" dirty="0" err="1">
                <a:solidFill>
                  <a:srgbClr val="0000FF"/>
                </a:solidFill>
              </a:rPr>
              <a:t>Ukkonen</a:t>
            </a:r>
            <a:r>
              <a:rPr lang="de-DE" sz="1200" dirty="0">
                <a:solidFill>
                  <a:srgbClr val="0000FF"/>
                </a:solidFill>
              </a:rPr>
              <a:t>, E., On-line </a:t>
            </a:r>
            <a:r>
              <a:rPr lang="de-DE" sz="1200" dirty="0" err="1">
                <a:solidFill>
                  <a:srgbClr val="0000FF"/>
                </a:solidFill>
              </a:rPr>
              <a:t>construction</a:t>
            </a:r>
            <a:r>
              <a:rPr lang="de-DE" sz="1200" dirty="0">
                <a:solidFill>
                  <a:srgbClr val="0000FF"/>
                </a:solidFill>
              </a:rPr>
              <a:t> of </a:t>
            </a:r>
            <a:r>
              <a:rPr lang="de-DE" sz="1200" dirty="0" err="1">
                <a:solidFill>
                  <a:srgbClr val="0000FF"/>
                </a:solidFill>
              </a:rPr>
              <a:t>suffix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trees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  <a:r>
              <a:rPr lang="de-DE" sz="1200" dirty="0" err="1">
                <a:solidFill>
                  <a:srgbClr val="0000FF"/>
                </a:solidFill>
              </a:rPr>
              <a:t>Algorithmica</a:t>
            </a:r>
            <a:r>
              <a:rPr lang="de-DE" sz="1200" dirty="0">
                <a:solidFill>
                  <a:srgbClr val="0000FF"/>
                </a:solidFill>
              </a:rPr>
              <a:t> 14 (3): 249–260, </a:t>
            </a:r>
            <a:r>
              <a:rPr lang="de-DE" sz="1200" b="1" dirty="0" smtClean="0">
                <a:solidFill>
                  <a:srgbClr val="FF0000"/>
                </a:solidFill>
              </a:rPr>
              <a:t>1995</a:t>
            </a:r>
            <a:endParaRPr lang="de-DE" sz="1200" b="1" dirty="0">
              <a:solidFill>
                <a:srgbClr val="FF0000"/>
              </a:solidFill>
            </a:endParaRPr>
          </a:p>
          <a:p>
            <a:endParaRPr lang="de-DE" sz="1200" dirty="0">
              <a:solidFill>
                <a:srgbClr val="0000FF"/>
              </a:solidFill>
            </a:endParaRPr>
          </a:p>
          <a:p>
            <a:r>
              <a:rPr lang="de-DE" sz="1200" dirty="0" err="1">
                <a:solidFill>
                  <a:srgbClr val="0000FF"/>
                </a:solidFill>
              </a:rPr>
              <a:t>Hunt</a:t>
            </a:r>
            <a:r>
              <a:rPr lang="de-DE" sz="1200" dirty="0">
                <a:solidFill>
                  <a:srgbClr val="0000FF"/>
                </a:solidFill>
              </a:rPr>
              <a:t>, E., Atkinson, M.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Irving, R. W. "A Database Index </a:t>
            </a:r>
            <a:r>
              <a:rPr lang="de-DE" sz="1200" dirty="0" err="1">
                <a:solidFill>
                  <a:srgbClr val="0000FF"/>
                </a:solidFill>
              </a:rPr>
              <a:t>to</a:t>
            </a:r>
            <a:r>
              <a:rPr lang="de-DE" sz="1200" dirty="0">
                <a:solidFill>
                  <a:srgbClr val="0000FF"/>
                </a:solidFill>
              </a:rPr>
              <a:t> Large Biological </a:t>
            </a:r>
            <a:r>
              <a:rPr lang="de-DE" sz="1200" dirty="0" err="1">
                <a:solidFill>
                  <a:srgbClr val="0000FF"/>
                </a:solidFill>
              </a:rPr>
              <a:t>Sequences</a:t>
            </a:r>
            <a:r>
              <a:rPr lang="de-DE" sz="1200" dirty="0">
                <a:solidFill>
                  <a:srgbClr val="0000FF"/>
                </a:solidFill>
              </a:rPr>
              <a:t>". VLDB </a:t>
            </a:r>
            <a:r>
              <a:rPr lang="de-DE" sz="1200" b="1" dirty="0" smtClean="0">
                <a:solidFill>
                  <a:srgbClr val="FF0000"/>
                </a:solidFill>
              </a:rPr>
              <a:t>2001</a:t>
            </a:r>
          </a:p>
          <a:p>
            <a:endParaRPr lang="de-DE" sz="1200" dirty="0">
              <a:solidFill>
                <a:srgbClr val="0000FF"/>
              </a:solidFill>
            </a:endParaRPr>
          </a:p>
          <a:p>
            <a:r>
              <a:rPr lang="de-DE" sz="1200" dirty="0" err="1">
                <a:solidFill>
                  <a:srgbClr val="0000FF"/>
                </a:solidFill>
              </a:rPr>
              <a:t>Tata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  <a:r>
              <a:rPr lang="de-DE" sz="1200" dirty="0" err="1">
                <a:solidFill>
                  <a:srgbClr val="0000FF"/>
                </a:solidFill>
              </a:rPr>
              <a:t>Hankins</a:t>
            </a:r>
            <a:r>
              <a:rPr lang="de-DE" sz="1200" dirty="0">
                <a:solidFill>
                  <a:srgbClr val="0000FF"/>
                </a:solidFill>
              </a:rPr>
              <a:t>, Patel: „</a:t>
            </a:r>
            <a:r>
              <a:rPr lang="de-DE" sz="1200" dirty="0" err="1">
                <a:solidFill>
                  <a:srgbClr val="0000FF"/>
                </a:solidFill>
              </a:rPr>
              <a:t>Practical</a:t>
            </a:r>
            <a:r>
              <a:rPr lang="de-DE" sz="1200" dirty="0">
                <a:solidFill>
                  <a:srgbClr val="0000FF"/>
                </a:solidFill>
              </a:rPr>
              <a:t> Suffix </a:t>
            </a:r>
            <a:r>
              <a:rPr lang="de-DE" sz="1200" dirty="0" err="1">
                <a:solidFill>
                  <a:srgbClr val="0000FF"/>
                </a:solidFill>
              </a:rPr>
              <a:t>Tree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Construction</a:t>
            </a:r>
            <a:r>
              <a:rPr lang="de-DE" sz="1200" dirty="0">
                <a:solidFill>
                  <a:srgbClr val="0000FF"/>
                </a:solidFill>
              </a:rPr>
              <a:t>“, VLDB </a:t>
            </a:r>
            <a:r>
              <a:rPr lang="de-DE" sz="1200" b="1" dirty="0">
                <a:solidFill>
                  <a:srgbClr val="FF0000"/>
                </a:solidFill>
              </a:rPr>
              <a:t>2004</a:t>
            </a:r>
          </a:p>
        </p:txBody>
      </p:sp>
    </p:spTree>
    <p:extLst>
      <p:ext uri="{BB962C8B-B14F-4D97-AF65-F5344CB8AC3E}">
        <p14:creationId xmlns:p14="http://schemas.microsoft.com/office/powerpoint/2010/main" val="142778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Weitere </a:t>
            </a:r>
            <a:r>
              <a:rPr lang="de-DE" dirty="0" err="1" smtClean="0"/>
              <a:t>Abgleichsalgorithmen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Eigenes, umfangreiches Thema. → Bioinformatik</a:t>
            </a:r>
            <a:r>
              <a:rPr lang="de-DE" dirty="0" smtClean="0"/>
              <a:t>.</a:t>
            </a:r>
          </a:p>
          <a:p>
            <a:r>
              <a:rPr lang="de-DE" dirty="0" smtClean="0"/>
              <a:t> </a:t>
            </a:r>
            <a:r>
              <a:rPr lang="de-DE" dirty="0"/>
              <a:t>Aho-</a:t>
            </a:r>
            <a:r>
              <a:rPr lang="de-DE" dirty="0" err="1"/>
              <a:t>Corasick</a:t>
            </a:r>
            <a:r>
              <a:rPr lang="de-DE" dirty="0"/>
              <a:t>-</a:t>
            </a:r>
            <a:r>
              <a:rPr lang="de-DE" dirty="0" err="1"/>
              <a:t>Trie</a:t>
            </a:r>
            <a:r>
              <a:rPr lang="de-DE" dirty="0"/>
              <a:t>, Idee: mehrere </a:t>
            </a:r>
            <a:r>
              <a:rPr lang="de-DE" dirty="0" smtClean="0"/>
              <a:t>Suchzeichenketten</a:t>
            </a:r>
            <a:endParaRPr lang="de-DE" dirty="0"/>
          </a:p>
          <a:p>
            <a:pPr lvl="1"/>
            <a:r>
              <a:rPr lang="de-DE" dirty="0" smtClean="0"/>
              <a:t>Suchzeichenketten </a:t>
            </a:r>
            <a:r>
              <a:rPr lang="de-DE" dirty="0"/>
              <a:t>werden in Automaten umgebaut,</a:t>
            </a:r>
          </a:p>
          <a:p>
            <a:pPr lvl="1"/>
            <a:r>
              <a:rPr lang="de-DE" dirty="0" smtClean="0"/>
              <a:t>Kanten </a:t>
            </a:r>
            <a:r>
              <a:rPr lang="de-DE" dirty="0"/>
              <a:t>akzeptieren Buchstaben,</a:t>
            </a:r>
          </a:p>
          <a:p>
            <a:pPr lvl="1"/>
            <a:r>
              <a:rPr lang="de-DE" dirty="0" smtClean="0"/>
              <a:t>Wenn </a:t>
            </a:r>
            <a:r>
              <a:rPr lang="de-DE" dirty="0"/>
              <a:t>keine passende Kante mehr existiert, Sprung </a:t>
            </a:r>
            <a:r>
              <a:rPr lang="de-DE" dirty="0" err="1"/>
              <a:t>über</a:t>
            </a:r>
            <a:r>
              <a:rPr lang="de-DE" dirty="0"/>
              <a:t> „</a:t>
            </a:r>
            <a:r>
              <a:rPr lang="de-DE" dirty="0" err="1"/>
              <a:t>failure</a:t>
            </a:r>
            <a:r>
              <a:rPr lang="de-DE" dirty="0"/>
              <a:t> </a:t>
            </a:r>
            <a:r>
              <a:rPr lang="de-DE" dirty="0" err="1"/>
              <a:t>transition</a:t>
            </a:r>
            <a:r>
              <a:rPr lang="de-DE" dirty="0"/>
              <a:t>“ in Zustand, der der </a:t>
            </a:r>
            <a:r>
              <a:rPr lang="de-DE" dirty="0" err="1"/>
              <a:t>größten</a:t>
            </a:r>
            <a:r>
              <a:rPr lang="de-DE" dirty="0"/>
              <a:t> </a:t>
            </a:r>
            <a:r>
              <a:rPr lang="de-DE" dirty="0" err="1"/>
              <a:t>Übereinstimmung</a:t>
            </a:r>
            <a:r>
              <a:rPr lang="de-DE" dirty="0"/>
              <a:t> zwischen Text und einem </a:t>
            </a:r>
            <a:r>
              <a:rPr lang="de-DE" dirty="0" err="1"/>
              <a:t>Prefix</a:t>
            </a:r>
            <a:r>
              <a:rPr lang="de-DE" dirty="0"/>
              <a:t> eines </a:t>
            </a:r>
            <a:r>
              <a:rPr lang="de-DE" dirty="0" smtClean="0"/>
              <a:t>Suchzeichenketten </a:t>
            </a:r>
            <a:r>
              <a:rPr lang="de-DE" dirty="0"/>
              <a:t>entspricht.</a:t>
            </a:r>
          </a:p>
          <a:p>
            <a:r>
              <a:rPr lang="de-DE" dirty="0"/>
              <a:t>Suffix-Automaten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359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</a:t>
            </a:r>
            <a:r>
              <a:rPr lang="de-DE" dirty="0" err="1" smtClean="0"/>
              <a:t>Brute</a:t>
            </a:r>
            <a:r>
              <a:rPr lang="de-DE" dirty="0" smtClean="0"/>
              <a:t>-Force-Algorithmus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FF"/>
                </a:solidFill>
              </a:rPr>
              <a:t>Problem: </a:t>
            </a:r>
            <a:r>
              <a:rPr lang="de-DE" dirty="0" smtClean="0"/>
              <a:t>Bestimme Position des ersten Vorkommens von Muster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dirty="0" smtClean="0"/>
              <a:t> in Text </a:t>
            </a:r>
            <a:r>
              <a:rPr lang="de-DE" dirty="0" smtClean="0">
                <a:solidFill>
                  <a:srgbClr val="3C8C93"/>
                </a:solidFill>
              </a:rPr>
              <a:t>T</a:t>
            </a:r>
            <a:r>
              <a:rPr lang="de-DE" dirty="0" smtClean="0"/>
              <a:t> oder liefere </a:t>
            </a:r>
            <a:r>
              <a:rPr lang="de-DE" dirty="0" smtClean="0">
                <a:solidFill>
                  <a:srgbClr val="3C8C93"/>
                </a:solidFill>
              </a:rPr>
              <a:t>-1</a:t>
            </a:r>
            <a:r>
              <a:rPr lang="de-DE" dirty="0" smtClean="0"/>
              <a:t>, falls </a:t>
            </a:r>
            <a:r>
              <a:rPr lang="de-DE" dirty="0" smtClean="0">
                <a:solidFill>
                  <a:srgbClr val="3C8C93"/>
                </a:solidFill>
              </a:rPr>
              <a:t>P</a:t>
            </a:r>
            <a:r>
              <a:rPr lang="de-DE" dirty="0" smtClean="0"/>
              <a:t> nicht in </a:t>
            </a:r>
            <a:r>
              <a:rPr lang="de-DE" dirty="0" smtClean="0">
                <a:solidFill>
                  <a:srgbClr val="3C8C93"/>
                </a:solidFill>
              </a:rPr>
              <a:t>T</a:t>
            </a:r>
            <a:r>
              <a:rPr lang="de-DE" dirty="0" smtClean="0"/>
              <a:t> vorkommt</a:t>
            </a:r>
          </a:p>
          <a:p>
            <a:r>
              <a:rPr lang="de-DE" dirty="0" smtClean="0">
                <a:solidFill>
                  <a:srgbClr val="0000FF"/>
                </a:solidFill>
              </a:rPr>
              <a:t>Idee: </a:t>
            </a:r>
            <a:r>
              <a:rPr lang="de-DE" dirty="0" smtClean="0"/>
              <a:t>Überprüfe jede Position im Text, ob das Muster dort startet</a:t>
            </a:r>
            <a:endParaRPr lang="de-DE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092200" y="3622079"/>
            <a:ext cx="2743200" cy="685800"/>
            <a:chOff x="3264" y="624"/>
            <a:chExt cx="1728" cy="432"/>
          </a:xfrm>
        </p:grpSpPr>
        <p:sp>
          <p:nvSpPr>
            <p:cNvPr id="47" name="Rectangle 5"/>
            <p:cNvSpPr>
              <a:spLocks noChangeArrowheads="1"/>
            </p:cNvSpPr>
            <p:nvPr/>
          </p:nvSpPr>
          <p:spPr bwMode="auto">
            <a:xfrm>
              <a:off x="3264" y="624"/>
              <a:ext cx="1728" cy="4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8" name="Line 6"/>
            <p:cNvSpPr>
              <a:spLocks noChangeShapeType="1"/>
            </p:cNvSpPr>
            <p:nvPr/>
          </p:nvSpPr>
          <p:spPr bwMode="auto">
            <a:xfrm>
              <a:off x="3552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9" name="Line 7"/>
            <p:cNvSpPr>
              <a:spLocks noChangeShapeType="1"/>
            </p:cNvSpPr>
            <p:nvPr/>
          </p:nvSpPr>
          <p:spPr bwMode="auto">
            <a:xfrm>
              <a:off x="3840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0" name="Line 8"/>
            <p:cNvSpPr>
              <a:spLocks noChangeShapeType="1"/>
            </p:cNvSpPr>
            <p:nvPr/>
          </p:nvSpPr>
          <p:spPr bwMode="auto">
            <a:xfrm>
              <a:off x="4128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1" name="Line 9"/>
            <p:cNvSpPr>
              <a:spLocks noChangeShapeType="1"/>
            </p:cNvSpPr>
            <p:nvPr/>
          </p:nvSpPr>
          <p:spPr bwMode="auto">
            <a:xfrm>
              <a:off x="4416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2" name="Line 10"/>
            <p:cNvSpPr>
              <a:spLocks noChangeShapeType="1"/>
            </p:cNvSpPr>
            <p:nvPr/>
          </p:nvSpPr>
          <p:spPr bwMode="auto">
            <a:xfrm>
              <a:off x="4704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</p:grp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168400" y="3622079"/>
            <a:ext cx="38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a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606550" y="3622079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n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057400" y="3622079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d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546350" y="3622079"/>
            <a:ext cx="33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r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2971800" y="3622079"/>
            <a:ext cx="38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e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3359150" y="3622079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w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381000" y="3606204"/>
            <a:ext cx="59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T: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1028700" y="4628554"/>
            <a:ext cx="1371600" cy="685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>
            <a:off x="1485900" y="4628554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1943100" y="4628554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1111250" y="4628554"/>
            <a:ext cx="33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r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1536700" y="4628554"/>
            <a:ext cx="38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e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18" name="Text Box 32"/>
          <p:cNvSpPr txBox="1">
            <a:spLocks noChangeArrowheads="1"/>
          </p:cNvSpPr>
          <p:nvPr/>
        </p:nvSpPr>
        <p:spPr bwMode="auto">
          <a:xfrm>
            <a:off x="1924050" y="4628554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w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19" name="Line 33"/>
          <p:cNvSpPr>
            <a:spLocks noChangeShapeType="1"/>
          </p:cNvSpPr>
          <p:nvPr/>
        </p:nvSpPr>
        <p:spPr bwMode="auto">
          <a:xfrm>
            <a:off x="1295400" y="4323754"/>
            <a:ext cx="0" cy="3048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425450" y="4628554"/>
            <a:ext cx="56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P: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21" name="Line 36"/>
          <p:cNvSpPr>
            <a:spLocks noChangeShapeType="1"/>
          </p:cNvSpPr>
          <p:nvPr/>
        </p:nvSpPr>
        <p:spPr bwMode="auto">
          <a:xfrm>
            <a:off x="4037013" y="4550767"/>
            <a:ext cx="989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grpSp>
        <p:nvGrpSpPr>
          <p:cNvPr id="22" name="Group 37"/>
          <p:cNvGrpSpPr>
            <a:grpSpLocks/>
          </p:cNvGrpSpPr>
          <p:nvPr/>
        </p:nvGrpSpPr>
        <p:grpSpPr bwMode="auto">
          <a:xfrm>
            <a:off x="5981700" y="3653829"/>
            <a:ext cx="2743200" cy="685800"/>
            <a:chOff x="3264" y="624"/>
            <a:chExt cx="1728" cy="432"/>
          </a:xfrm>
        </p:grpSpPr>
        <p:sp>
          <p:nvSpPr>
            <p:cNvPr id="41" name="Rectangle 38"/>
            <p:cNvSpPr>
              <a:spLocks noChangeArrowheads="1"/>
            </p:cNvSpPr>
            <p:nvPr/>
          </p:nvSpPr>
          <p:spPr bwMode="auto">
            <a:xfrm>
              <a:off x="3264" y="624"/>
              <a:ext cx="1728" cy="4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2" name="Line 39"/>
            <p:cNvSpPr>
              <a:spLocks noChangeShapeType="1"/>
            </p:cNvSpPr>
            <p:nvPr/>
          </p:nvSpPr>
          <p:spPr bwMode="auto">
            <a:xfrm>
              <a:off x="3552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3" name="Line 40"/>
            <p:cNvSpPr>
              <a:spLocks noChangeShapeType="1"/>
            </p:cNvSpPr>
            <p:nvPr/>
          </p:nvSpPr>
          <p:spPr bwMode="auto">
            <a:xfrm>
              <a:off x="3840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4" name="Line 41"/>
            <p:cNvSpPr>
              <a:spLocks noChangeShapeType="1"/>
            </p:cNvSpPr>
            <p:nvPr/>
          </p:nvSpPr>
          <p:spPr bwMode="auto">
            <a:xfrm>
              <a:off x="4128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5" name="Line 42"/>
            <p:cNvSpPr>
              <a:spLocks noChangeShapeType="1"/>
            </p:cNvSpPr>
            <p:nvPr/>
          </p:nvSpPr>
          <p:spPr bwMode="auto">
            <a:xfrm>
              <a:off x="4416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6" name="Line 43"/>
            <p:cNvSpPr>
              <a:spLocks noChangeShapeType="1"/>
            </p:cNvSpPr>
            <p:nvPr/>
          </p:nvSpPr>
          <p:spPr bwMode="auto">
            <a:xfrm>
              <a:off x="4704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</p:grpSp>
      <p:sp>
        <p:nvSpPr>
          <p:cNvPr id="23" name="Text Box 44"/>
          <p:cNvSpPr txBox="1">
            <a:spLocks noChangeArrowheads="1"/>
          </p:cNvSpPr>
          <p:nvPr/>
        </p:nvSpPr>
        <p:spPr bwMode="auto">
          <a:xfrm>
            <a:off x="6057900" y="3653829"/>
            <a:ext cx="38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a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24" name="Text Box 45"/>
          <p:cNvSpPr txBox="1">
            <a:spLocks noChangeArrowheads="1"/>
          </p:cNvSpPr>
          <p:nvPr/>
        </p:nvSpPr>
        <p:spPr bwMode="auto">
          <a:xfrm>
            <a:off x="6496050" y="3653829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n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25" name="Text Box 46"/>
          <p:cNvSpPr txBox="1">
            <a:spLocks noChangeArrowheads="1"/>
          </p:cNvSpPr>
          <p:nvPr/>
        </p:nvSpPr>
        <p:spPr bwMode="auto">
          <a:xfrm>
            <a:off x="6946900" y="3653829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d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26" name="Text Box 47"/>
          <p:cNvSpPr txBox="1">
            <a:spLocks noChangeArrowheads="1"/>
          </p:cNvSpPr>
          <p:nvPr/>
        </p:nvSpPr>
        <p:spPr bwMode="auto">
          <a:xfrm>
            <a:off x="7435850" y="3653829"/>
            <a:ext cx="33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r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27" name="Text Box 48"/>
          <p:cNvSpPr txBox="1">
            <a:spLocks noChangeArrowheads="1"/>
          </p:cNvSpPr>
          <p:nvPr/>
        </p:nvSpPr>
        <p:spPr bwMode="auto">
          <a:xfrm>
            <a:off x="7861300" y="3653829"/>
            <a:ext cx="38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e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28" name="Text Box 49"/>
          <p:cNvSpPr txBox="1">
            <a:spLocks noChangeArrowheads="1"/>
          </p:cNvSpPr>
          <p:nvPr/>
        </p:nvSpPr>
        <p:spPr bwMode="auto">
          <a:xfrm>
            <a:off x="8248650" y="3653829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w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29" name="Text Box 50"/>
          <p:cNvSpPr txBox="1">
            <a:spLocks noChangeArrowheads="1"/>
          </p:cNvSpPr>
          <p:nvPr/>
        </p:nvSpPr>
        <p:spPr bwMode="auto">
          <a:xfrm>
            <a:off x="5270500" y="3637954"/>
            <a:ext cx="59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T: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30" name="Rectangle 51"/>
          <p:cNvSpPr>
            <a:spLocks noChangeArrowheads="1"/>
          </p:cNvSpPr>
          <p:nvPr/>
        </p:nvSpPr>
        <p:spPr bwMode="auto">
          <a:xfrm>
            <a:off x="6438900" y="4660304"/>
            <a:ext cx="1371600" cy="685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1" name="Line 52"/>
          <p:cNvSpPr>
            <a:spLocks noChangeShapeType="1"/>
          </p:cNvSpPr>
          <p:nvPr/>
        </p:nvSpPr>
        <p:spPr bwMode="auto">
          <a:xfrm>
            <a:off x="6896100" y="4660304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2" name="Line 53"/>
          <p:cNvSpPr>
            <a:spLocks noChangeShapeType="1"/>
          </p:cNvSpPr>
          <p:nvPr/>
        </p:nvSpPr>
        <p:spPr bwMode="auto">
          <a:xfrm>
            <a:off x="7353300" y="4660304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3" name="Text Box 54"/>
          <p:cNvSpPr txBox="1">
            <a:spLocks noChangeArrowheads="1"/>
          </p:cNvSpPr>
          <p:nvPr/>
        </p:nvSpPr>
        <p:spPr bwMode="auto">
          <a:xfrm>
            <a:off x="6521450" y="4660304"/>
            <a:ext cx="33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r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34" name="Text Box 55"/>
          <p:cNvSpPr txBox="1">
            <a:spLocks noChangeArrowheads="1"/>
          </p:cNvSpPr>
          <p:nvPr/>
        </p:nvSpPr>
        <p:spPr bwMode="auto">
          <a:xfrm>
            <a:off x="6946900" y="4660304"/>
            <a:ext cx="38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e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35" name="Text Box 56"/>
          <p:cNvSpPr txBox="1">
            <a:spLocks noChangeArrowheads="1"/>
          </p:cNvSpPr>
          <p:nvPr/>
        </p:nvSpPr>
        <p:spPr bwMode="auto">
          <a:xfrm>
            <a:off x="7334250" y="4660304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w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36" name="Line 57"/>
          <p:cNvSpPr>
            <a:spLocks noChangeShapeType="1"/>
          </p:cNvSpPr>
          <p:nvPr/>
        </p:nvSpPr>
        <p:spPr bwMode="auto">
          <a:xfrm>
            <a:off x="6705600" y="4355504"/>
            <a:ext cx="0" cy="3048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7" name="Text Box 59"/>
          <p:cNvSpPr txBox="1">
            <a:spLocks noChangeArrowheads="1"/>
          </p:cNvSpPr>
          <p:nvPr/>
        </p:nvSpPr>
        <p:spPr bwMode="auto">
          <a:xfrm>
            <a:off x="5835650" y="4660304"/>
            <a:ext cx="56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P: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38" name="Line 84"/>
          <p:cNvSpPr>
            <a:spLocks noChangeShapeType="1"/>
          </p:cNvSpPr>
          <p:nvPr/>
        </p:nvSpPr>
        <p:spPr bwMode="auto">
          <a:xfrm>
            <a:off x="4092575" y="6260504"/>
            <a:ext cx="9890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9" name="Text Box 85"/>
          <p:cNvSpPr txBox="1">
            <a:spLocks noChangeArrowheads="1"/>
          </p:cNvSpPr>
          <p:nvPr/>
        </p:nvSpPr>
        <p:spPr bwMode="auto">
          <a:xfrm>
            <a:off x="5365750" y="6077942"/>
            <a:ext cx="8064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. . . .</a:t>
            </a:r>
          </a:p>
        </p:txBody>
      </p:sp>
      <p:sp>
        <p:nvSpPr>
          <p:cNvPr id="40" name="Text Box 86"/>
          <p:cNvSpPr txBox="1">
            <a:spLocks noChangeArrowheads="1"/>
          </p:cNvSpPr>
          <p:nvPr/>
        </p:nvSpPr>
        <p:spPr bwMode="auto">
          <a:xfrm>
            <a:off x="1765292" y="5724872"/>
            <a:ext cx="61801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dirty="0">
                <a:latin typeface="+mn-lt"/>
              </a:rPr>
              <a:t>P </a:t>
            </a:r>
            <a:r>
              <a:rPr lang="de-DE" altLang="de-DE" dirty="0" smtClean="0">
                <a:latin typeface="+mn-lt"/>
              </a:rPr>
              <a:t>bewegt sich jedes Mal um</a:t>
            </a:r>
            <a:r>
              <a:rPr lang="th-TH" altLang="de-DE" dirty="0" smtClean="0">
                <a:latin typeface="+mn-lt"/>
              </a:rPr>
              <a:t> </a:t>
            </a:r>
            <a:r>
              <a:rPr lang="de-DE" altLang="de-DE" dirty="0" smtClean="0">
                <a:latin typeface="+mn-lt"/>
              </a:rPr>
              <a:t>1</a:t>
            </a:r>
            <a:r>
              <a:rPr lang="th-TH" altLang="de-DE" dirty="0" smtClean="0">
                <a:latin typeface="+mn-lt"/>
              </a:rPr>
              <a:t> </a:t>
            </a:r>
            <a:r>
              <a:rPr lang="de-DE" altLang="de-DE" dirty="0" smtClean="0">
                <a:latin typeface="+mn-lt"/>
              </a:rPr>
              <a:t>Zeichen</a:t>
            </a:r>
            <a:r>
              <a:rPr lang="th-TH" altLang="de-DE" dirty="0" smtClean="0">
                <a:latin typeface="+mn-lt"/>
              </a:rPr>
              <a:t> </a:t>
            </a:r>
            <a:r>
              <a:rPr lang="de-DE" altLang="de-DE" dirty="0" smtClean="0">
                <a:latin typeface="+mn-lt"/>
              </a:rPr>
              <a:t>durch</a:t>
            </a:r>
            <a:r>
              <a:rPr lang="th-TH" altLang="de-DE" dirty="0" smtClean="0">
                <a:latin typeface="+mn-lt"/>
              </a:rPr>
              <a:t> </a:t>
            </a:r>
            <a:r>
              <a:rPr lang="th-TH" altLang="de-DE" dirty="0">
                <a:latin typeface="+mn-lt"/>
              </a:rPr>
              <a:t>T</a:t>
            </a:r>
          </a:p>
        </p:txBody>
      </p:sp>
      <p:sp>
        <p:nvSpPr>
          <p:cNvPr id="5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544518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213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Approximativer Zeichenkettenabgleich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Suche in </a:t>
            </a:r>
            <a:r>
              <a:rPr lang="de-DE" dirty="0" err="1">
                <a:solidFill>
                  <a:srgbClr val="3C8C93"/>
                </a:solidFill>
              </a:rPr>
              <a:t>y</a:t>
            </a:r>
            <a:r>
              <a:rPr lang="de-DE" dirty="0"/>
              <a:t> </a:t>
            </a:r>
            <a:r>
              <a:rPr lang="de-DE" dirty="0" smtClean="0"/>
              <a:t>Unterzeichenketten, </a:t>
            </a:r>
            <a:r>
              <a:rPr lang="de-DE" dirty="0"/>
              <a:t>die Edit-Abstand von </a:t>
            </a:r>
            <a:r>
              <a:rPr lang="de-DE" dirty="0" err="1"/>
              <a:t>höchstens</a:t>
            </a:r>
            <a:r>
              <a:rPr lang="de-DE" dirty="0"/>
              <a:t> </a:t>
            </a:r>
            <a:r>
              <a:rPr lang="de-DE" dirty="0" err="1">
                <a:solidFill>
                  <a:srgbClr val="3C8C93"/>
                </a:solidFill>
              </a:rPr>
              <a:t>k</a:t>
            </a:r>
            <a:r>
              <a:rPr lang="de-DE" dirty="0"/>
              <a:t> von </a:t>
            </a:r>
            <a:r>
              <a:rPr lang="de-DE" dirty="0">
                <a:solidFill>
                  <a:srgbClr val="3C8C93"/>
                </a:solidFill>
              </a:rPr>
              <a:t>x</a:t>
            </a:r>
            <a:r>
              <a:rPr lang="de-DE" dirty="0"/>
              <a:t> haben.</a:t>
            </a:r>
          </a:p>
          <a:p>
            <a:r>
              <a:rPr lang="de-DE" dirty="0" smtClean="0"/>
              <a:t>Dynamische Programmierung</a:t>
            </a:r>
          </a:p>
          <a:p>
            <a:pPr marL="457200" lvl="1" indent="0">
              <a:buNone/>
            </a:pPr>
            <a:r>
              <a:rPr lang="de-DE" dirty="0" smtClean="0"/>
              <a:t>Berechnung </a:t>
            </a:r>
            <a:r>
              <a:rPr lang="de-DE" dirty="0"/>
              <a:t>von </a:t>
            </a:r>
            <a:r>
              <a:rPr lang="de-DE" dirty="0">
                <a:solidFill>
                  <a:srgbClr val="3C8C93"/>
                </a:solidFill>
              </a:rPr>
              <a:t>C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[0...m, 0...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]; C[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i,j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] </a:t>
            </a:r>
            <a:r>
              <a:rPr lang="de-DE" dirty="0"/>
              <a:t>= minimale # Fehler beim </a:t>
            </a:r>
            <a:r>
              <a:rPr lang="de-DE" dirty="0" smtClean="0"/>
              <a:t>Abgleich von </a:t>
            </a:r>
            <a:r>
              <a:rPr lang="de-DE" dirty="0">
                <a:solidFill>
                  <a:srgbClr val="3C8C93"/>
                </a:solidFill>
              </a:rPr>
              <a:t>x[1...i]</a:t>
            </a:r>
            <a:r>
              <a:rPr lang="de-DE" dirty="0"/>
              <a:t> mit </a:t>
            </a:r>
            <a:r>
              <a:rPr lang="de-DE" dirty="0" err="1">
                <a:solidFill>
                  <a:srgbClr val="3C8C93"/>
                </a:solidFill>
              </a:rPr>
              <a:t>y</a:t>
            </a:r>
            <a:r>
              <a:rPr lang="de-DE" dirty="0">
                <a:solidFill>
                  <a:srgbClr val="3C8C93"/>
                </a:solidFill>
              </a:rPr>
              <a:t>[1...</a:t>
            </a:r>
            <a:r>
              <a:rPr lang="de-DE" dirty="0" err="1">
                <a:solidFill>
                  <a:srgbClr val="3C8C93"/>
                </a:solidFill>
              </a:rPr>
              <a:t>j</a:t>
            </a:r>
            <a:r>
              <a:rPr lang="de-DE" dirty="0" smtClean="0">
                <a:solidFill>
                  <a:srgbClr val="3C8C93"/>
                </a:solidFill>
              </a:rPr>
              <a:t>]</a:t>
            </a:r>
            <a:endParaRPr lang="de-DE" dirty="0">
              <a:solidFill>
                <a:srgbClr val="3C8C93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60</a:t>
            </a:fld>
            <a:endParaRPr lang="de-DE"/>
          </a:p>
        </p:txBody>
      </p:sp>
      <p:pic>
        <p:nvPicPr>
          <p:cNvPr id="5" name="Bild 4" descr="Screen Shot 2015-11-22 at 22.19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78040"/>
            <a:ext cx="7164288" cy="22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70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61</a:t>
            </a:fld>
            <a:endParaRPr lang="de-DE"/>
          </a:p>
        </p:txBody>
      </p:sp>
      <p:pic>
        <p:nvPicPr>
          <p:cNvPr id="5" name="Bild 4" descr="Screen Shot 2015-11-22 at 22.20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221503"/>
            <a:ext cx="8820472" cy="563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0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62</a:t>
            </a:fld>
            <a:endParaRPr lang="de-DE"/>
          </a:p>
        </p:txBody>
      </p:sp>
      <p:pic>
        <p:nvPicPr>
          <p:cNvPr id="3" name="Bild 2" descr="Screen Shot 2015-11-22 at 22.20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24149"/>
            <a:ext cx="8784976" cy="566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8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63</a:t>
            </a:fld>
            <a:endParaRPr lang="de-DE"/>
          </a:p>
        </p:txBody>
      </p:sp>
      <p:pic>
        <p:nvPicPr>
          <p:cNvPr id="3" name="Bild 2" descr="Screen Shot 2015-11-22 at 22.20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04" y="1150214"/>
            <a:ext cx="8831584" cy="570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8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64</a:t>
            </a:fld>
            <a:endParaRPr lang="de-DE"/>
          </a:p>
        </p:txBody>
      </p:sp>
      <p:pic>
        <p:nvPicPr>
          <p:cNvPr id="3" name="Bild 2" descr="Screen Shot 2015-11-22 at 22.20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4071"/>
            <a:ext cx="8784976" cy="564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8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65</a:t>
            </a:fld>
            <a:endParaRPr lang="de-DE"/>
          </a:p>
        </p:txBody>
      </p:sp>
      <p:pic>
        <p:nvPicPr>
          <p:cNvPr id="3" name="Bild 2" descr="Screen Shot 2015-11-22 at 22.20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7651"/>
            <a:ext cx="9144000" cy="472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8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Suffix-Bäume und Suffix-Felder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Zeichenkettensuche </a:t>
            </a:r>
            <a:r>
              <a:rPr lang="de-DE" dirty="0"/>
              <a:t>mit </a:t>
            </a:r>
            <a:r>
              <a:rPr lang="de-DE" dirty="0" err="1"/>
              <a:t>Suffix-Bäumen</a:t>
            </a:r>
            <a:r>
              <a:rPr lang="de-DE" dirty="0"/>
              <a:t> und </a:t>
            </a:r>
            <a:r>
              <a:rPr lang="de-DE" dirty="0" smtClean="0"/>
              <a:t>–Feldern kein </a:t>
            </a:r>
            <a:r>
              <a:rPr lang="de-DE" dirty="0"/>
              <a:t>Problem, aber jede </a:t>
            </a:r>
            <a:r>
              <a:rPr lang="de-DE" dirty="0" smtClean="0"/>
              <a:t>Zeichenkettenposition </a:t>
            </a:r>
            <a:r>
              <a:rPr lang="de-DE" dirty="0"/>
              <a:t>muss indexiert werden. </a:t>
            </a:r>
            <a:r>
              <a:rPr lang="de-DE" dirty="0" smtClean="0"/>
              <a:t>Speicherbedarf empirisch 1200</a:t>
            </a:r>
            <a:r>
              <a:rPr lang="de-DE" dirty="0"/>
              <a:t>-2400% der </a:t>
            </a:r>
            <a:r>
              <a:rPr lang="de-DE" dirty="0" smtClean="0"/>
              <a:t>Textsammlung.</a:t>
            </a:r>
            <a:endParaRPr lang="de-DE" dirty="0"/>
          </a:p>
          <a:p>
            <a:r>
              <a:rPr lang="de-DE" dirty="0" smtClean="0"/>
              <a:t>Aktuelle Themen in der Forschung: </a:t>
            </a:r>
            <a:r>
              <a:rPr lang="de-DE" dirty="0"/>
              <a:t>Suche in komprimiertem Text, Suche mit komprimierten Indexdateien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221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F6E4-C8FF-AC49-8EF6-082450278B3B}" type="slidenum">
              <a:rPr lang="de-DE"/>
              <a:pPr/>
              <a:t>7</a:t>
            </a:fld>
            <a:endParaRPr lang="de-DE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Brute</a:t>
            </a:r>
            <a:r>
              <a:rPr lang="de-DE" dirty="0" smtClean="0"/>
              <a:t>-Force-Suche</a:t>
            </a:r>
            <a:endParaRPr lang="de-DE" dirty="0"/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975"/>
            <a:ext cx="8686800" cy="4968875"/>
          </a:xfrm>
        </p:spPr>
        <p:txBody>
          <a:bodyPr/>
          <a:lstStyle/>
          <a:p>
            <a:pPr>
              <a:buFontTx/>
              <a:buNone/>
            </a:pPr>
            <a:r>
              <a:rPr lang="de-DE" sz="2400" dirty="0" err="1" smtClean="0"/>
              <a:t>function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chemeClr val="accent2"/>
                </a:solidFill>
              </a:rPr>
              <a:t>BFsearch</a:t>
            </a:r>
            <a:r>
              <a:rPr lang="de-DE" sz="2400" dirty="0" smtClean="0"/>
              <a:t>(</a:t>
            </a:r>
            <a:r>
              <a:rPr lang="de-DE" sz="2400" dirty="0" err="1" smtClean="0">
                <a:solidFill>
                  <a:schemeClr val="hlink"/>
                </a:solidFill>
              </a:rPr>
              <a:t>text</a:t>
            </a:r>
            <a:r>
              <a:rPr lang="de-DE" sz="2400" dirty="0" smtClean="0">
                <a:solidFill>
                  <a:schemeClr val="hlink"/>
                </a:solidFill>
              </a:rPr>
              <a:t>, </a:t>
            </a:r>
            <a:r>
              <a:rPr lang="de-DE" sz="2400" dirty="0" err="1" smtClean="0">
                <a:solidFill>
                  <a:schemeClr val="hlink"/>
                </a:solidFill>
              </a:rPr>
              <a:t>pattern</a:t>
            </a:r>
            <a:r>
              <a:rPr lang="de-DE" sz="2400" dirty="0" smtClean="0"/>
              <a:t>: </a:t>
            </a:r>
            <a:r>
              <a:rPr lang="de-DE" sz="2400" dirty="0" smtClean="0">
                <a:solidFill>
                  <a:schemeClr val="hlink"/>
                </a:solidFill>
              </a:rPr>
              <a:t>String</a:t>
            </a:r>
            <a:r>
              <a:rPr lang="de-DE" sz="2400" dirty="0" smtClean="0"/>
              <a:t>):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Integer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err="1" smtClean="0">
                <a:solidFill>
                  <a:schemeClr val="hlink"/>
                </a:solidFill>
              </a:rPr>
              <a:t>n</a:t>
            </a:r>
            <a:r>
              <a:rPr lang="de-DE" sz="2400" dirty="0" smtClean="0">
                <a:solidFill>
                  <a:schemeClr val="hlink"/>
                </a:solidFill>
              </a:rPr>
              <a:t> := </a:t>
            </a:r>
            <a:r>
              <a:rPr lang="de-DE" sz="2400" dirty="0" err="1" smtClean="0">
                <a:solidFill>
                  <a:schemeClr val="hlink"/>
                </a:solidFill>
              </a:rPr>
              <a:t>length</a:t>
            </a:r>
            <a:r>
              <a:rPr lang="de-DE" sz="2400" dirty="0" smtClean="0">
                <a:solidFill>
                  <a:schemeClr val="hlink"/>
                </a:solidFill>
              </a:rPr>
              <a:t>(</a:t>
            </a:r>
            <a:r>
              <a:rPr lang="de-DE" sz="2400" dirty="0" err="1" smtClean="0">
                <a:solidFill>
                  <a:schemeClr val="hlink"/>
                </a:solidFill>
              </a:rPr>
              <a:t>text</a:t>
            </a:r>
            <a:r>
              <a:rPr lang="de-DE" sz="2400" dirty="0" smtClean="0">
                <a:solidFill>
                  <a:schemeClr val="hlink"/>
                </a:solidFill>
              </a:rPr>
              <a:t>); m </a:t>
            </a:r>
            <a:r>
              <a:rPr lang="de-DE" sz="2400" dirty="0">
                <a:solidFill>
                  <a:schemeClr val="hlink"/>
                </a:solidFill>
              </a:rPr>
              <a:t>:</a:t>
            </a:r>
            <a:r>
              <a:rPr lang="de-DE" sz="2400" dirty="0" smtClean="0">
                <a:solidFill>
                  <a:schemeClr val="hlink"/>
                </a:solidFill>
              </a:rPr>
              <a:t>= </a:t>
            </a:r>
            <a:r>
              <a:rPr lang="de-DE" sz="2400" dirty="0" err="1" smtClean="0">
                <a:solidFill>
                  <a:schemeClr val="hlink"/>
                </a:solidFill>
              </a:rPr>
              <a:t>length</a:t>
            </a:r>
            <a:r>
              <a:rPr lang="de-DE" sz="2400" dirty="0" smtClean="0">
                <a:solidFill>
                  <a:schemeClr val="hlink"/>
                </a:solidFill>
              </a:rPr>
              <a:t>(</a:t>
            </a:r>
            <a:r>
              <a:rPr lang="de-DE" sz="2400" dirty="0" err="1" smtClean="0">
                <a:solidFill>
                  <a:schemeClr val="hlink"/>
                </a:solidFill>
              </a:rPr>
              <a:t>pattern</a:t>
            </a:r>
            <a:r>
              <a:rPr lang="de-DE" sz="2400" dirty="0" smtClean="0">
                <a:solidFill>
                  <a:schemeClr val="hlink"/>
                </a:solidFill>
              </a:rPr>
              <a:t>) 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400" dirty="0" smtClean="0"/>
              <a:t> </a:t>
            </a:r>
            <a:r>
              <a:rPr lang="de-DE" sz="2400" dirty="0" err="1" smtClean="0"/>
              <a:t>from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3C8C93"/>
                </a:solidFill>
              </a:rPr>
              <a:t>0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3C8C93"/>
                </a:solidFill>
              </a:rPr>
              <a:t>(</a:t>
            </a:r>
            <a:r>
              <a:rPr lang="de-DE" sz="2400" dirty="0" err="1" smtClean="0">
                <a:solidFill>
                  <a:srgbClr val="3C8C93"/>
                </a:solidFill>
              </a:rPr>
              <a:t>n</a:t>
            </a:r>
            <a:r>
              <a:rPr lang="de-DE" sz="2400" dirty="0" smtClean="0">
                <a:solidFill>
                  <a:srgbClr val="3C8C93"/>
                </a:solidFill>
              </a:rPr>
              <a:t>-m)</a:t>
            </a:r>
            <a:r>
              <a:rPr lang="de-DE" sz="2400" dirty="0" smtClean="0"/>
              <a:t> do</a:t>
            </a:r>
            <a:r>
              <a:rPr lang="de-DE" sz="2400" dirty="0">
                <a:solidFill>
                  <a:schemeClr val="hlink"/>
                </a:solidFill>
              </a:rPr>
              <a:t/>
            </a:r>
            <a:br>
              <a:rPr lang="de-DE" sz="2400" dirty="0">
                <a:solidFill>
                  <a:schemeClr val="hlink"/>
                </a:solidFill>
              </a:rPr>
            </a:br>
            <a:r>
              <a:rPr lang="de-DE" sz="2400" dirty="0" smtClean="0">
                <a:solidFill>
                  <a:schemeClr val="hlink"/>
                </a:solidFill>
              </a:rPr>
              <a:t>    </a:t>
            </a:r>
            <a:r>
              <a:rPr lang="de-DE" sz="2400" dirty="0" err="1" smtClean="0">
                <a:solidFill>
                  <a:schemeClr val="hlink"/>
                </a:solidFill>
              </a:rPr>
              <a:t>j</a:t>
            </a:r>
            <a:r>
              <a:rPr lang="de-DE" sz="2400" dirty="0" smtClean="0">
                <a:solidFill>
                  <a:schemeClr val="hlink"/>
                </a:solidFill>
              </a:rPr>
              <a:t> := 0           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smtClean="0"/>
              <a:t>    </a:t>
            </a:r>
            <a:r>
              <a:rPr lang="de-DE" sz="2400" dirty="0" err="1" smtClean="0"/>
              <a:t>while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&lt;m </a:t>
            </a:r>
            <a:r>
              <a:rPr lang="de-DE" sz="2400" dirty="0" err="1" smtClean="0"/>
              <a:t>and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</a:rPr>
              <a:t>text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</a:rPr>
              <a:t>i+j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] = 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</a:rPr>
              <a:t>pattern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] </a:t>
            </a:r>
            <a:r>
              <a:rPr lang="de-DE" sz="2400" dirty="0" smtClean="0"/>
              <a:t>do    </a:t>
            </a:r>
            <a:r>
              <a:rPr lang="de-DE" sz="2400" dirty="0" smtClean="0">
                <a:solidFill>
                  <a:srgbClr val="FF0000"/>
                </a:solidFill>
              </a:rPr>
              <a:t>// passende Teilkette 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smtClean="0"/>
              <a:t>        </a:t>
            </a:r>
            <a:r>
              <a:rPr lang="de-DE" sz="2400" dirty="0" err="1" smtClean="0">
                <a:solidFill>
                  <a:srgbClr val="3C8C93"/>
                </a:solidFill>
              </a:rPr>
              <a:t>j</a:t>
            </a:r>
            <a:r>
              <a:rPr lang="de-DE" sz="2400" dirty="0" smtClean="0">
                <a:solidFill>
                  <a:srgbClr val="3C8C93"/>
                </a:solidFill>
              </a:rPr>
              <a:t> := </a:t>
            </a:r>
            <a:r>
              <a:rPr lang="de-DE" sz="2400" dirty="0" err="1" smtClean="0">
                <a:solidFill>
                  <a:srgbClr val="3C8C93"/>
                </a:solidFill>
              </a:rPr>
              <a:t>j</a:t>
            </a:r>
            <a:r>
              <a:rPr lang="de-DE" sz="2400" dirty="0" smtClean="0">
                <a:solidFill>
                  <a:srgbClr val="3C8C93"/>
                </a:solidFill>
              </a:rPr>
              <a:t> +1</a:t>
            </a:r>
          </a:p>
          <a:p>
            <a:pPr>
              <a:buFontTx/>
              <a:buNone/>
            </a:pPr>
            <a:r>
              <a:rPr lang="de-DE" sz="2400" dirty="0" smtClean="0"/>
              <a:t>         </a:t>
            </a:r>
            <a:r>
              <a:rPr lang="de-DE" sz="2400" dirty="0" err="1" smtClean="0"/>
              <a:t>if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chemeClr val="hlink"/>
                </a:solidFill>
              </a:rPr>
              <a:t>j</a:t>
            </a:r>
            <a:r>
              <a:rPr lang="de-DE" sz="2400" dirty="0" smtClean="0">
                <a:solidFill>
                  <a:schemeClr val="hlink"/>
                </a:solidFill>
              </a:rPr>
              <a:t> = m </a:t>
            </a:r>
            <a:r>
              <a:rPr lang="de-DE" sz="2400" dirty="0" err="1" smtClean="0"/>
              <a:t>then</a:t>
            </a:r>
            <a:r>
              <a:rPr lang="de-DE" sz="2400" dirty="0" smtClean="0"/>
              <a:t> </a:t>
            </a:r>
            <a:br>
              <a:rPr lang="de-DE" sz="2400" dirty="0" smtClean="0"/>
            </a:br>
            <a:r>
              <a:rPr lang="de-DE" sz="2400" dirty="0" smtClean="0"/>
              <a:t>        </a:t>
            </a:r>
            <a:r>
              <a:rPr lang="de-DE" sz="2400" dirty="0" err="1" smtClean="0"/>
              <a:t>return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3C8C93"/>
                </a:solidFill>
              </a:rPr>
              <a:t>i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FF0000"/>
                </a:solidFill>
              </a:rPr>
              <a:t>/</a:t>
            </a:r>
            <a:r>
              <a:rPr lang="de-DE" sz="2400" dirty="0">
                <a:solidFill>
                  <a:srgbClr val="FF0000"/>
                </a:solidFill>
              </a:rPr>
              <a:t>/ </a:t>
            </a:r>
            <a:r>
              <a:rPr lang="de-DE" sz="2400" dirty="0" smtClean="0">
                <a:solidFill>
                  <a:srgbClr val="FF0000"/>
                </a:solidFill>
              </a:rPr>
              <a:t>erfolgreiche Suche</a:t>
            </a:r>
            <a:br>
              <a:rPr lang="de-DE" sz="2400" dirty="0" smtClean="0">
                <a:solidFill>
                  <a:srgbClr val="FF0000"/>
                </a:solidFill>
              </a:rPr>
            </a:br>
            <a:r>
              <a:rPr lang="de-DE" sz="2400" dirty="0" err="1" smtClean="0"/>
              <a:t>return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3C8C93"/>
                </a:solidFill>
              </a:rPr>
              <a:t>-1 </a:t>
            </a:r>
            <a:r>
              <a:rPr lang="de-DE" sz="2400" dirty="0">
                <a:solidFill>
                  <a:srgbClr val="FF0000"/>
                </a:solidFill>
              </a:rPr>
              <a:t>// </a:t>
            </a:r>
            <a:r>
              <a:rPr lang="de-DE" sz="2400" dirty="0" smtClean="0">
                <a:solidFill>
                  <a:srgbClr val="FF0000"/>
                </a:solidFill>
              </a:rPr>
              <a:t>erfolglose Suche</a:t>
            </a:r>
            <a:endParaRPr lang="de-DE" sz="2400" dirty="0">
              <a:solidFill>
                <a:schemeClr val="hlink"/>
              </a:solidFill>
            </a:endParaRPr>
          </a:p>
          <a:p>
            <a:pPr>
              <a:buFontTx/>
              <a:buNone/>
            </a:pPr>
            <a:r>
              <a:rPr lang="de-DE" sz="2400" dirty="0" smtClean="0">
                <a:solidFill>
                  <a:schemeClr val="hlink"/>
                </a:solidFill>
              </a:rPr>
              <a:t> </a:t>
            </a:r>
          </a:p>
          <a:p>
            <a:r>
              <a:rPr lang="de-DE" sz="2400" dirty="0" smtClean="0">
                <a:solidFill>
                  <a:srgbClr val="000000"/>
                </a:solidFill>
              </a:rPr>
              <a:t>Datentyp </a:t>
            </a:r>
            <a:r>
              <a:rPr lang="de-DE" sz="2400" dirty="0" smtClean="0">
                <a:solidFill>
                  <a:schemeClr val="hlink"/>
                </a:solidFill>
              </a:rPr>
              <a:t>String </a:t>
            </a:r>
            <a:r>
              <a:rPr lang="de-DE" sz="2400" dirty="0" smtClean="0">
                <a:solidFill>
                  <a:srgbClr val="000000"/>
                </a:solidFill>
              </a:rPr>
              <a:t>entspricht</a:t>
            </a:r>
            <a:r>
              <a:rPr lang="de-DE" sz="2400" dirty="0" smtClean="0">
                <a:solidFill>
                  <a:schemeClr val="hlink"/>
                </a:solidFill>
              </a:rPr>
              <a:t> Array [0..length-1] of </a:t>
            </a:r>
            <a:r>
              <a:rPr lang="de-DE" sz="2400" dirty="0" err="1" smtClean="0">
                <a:solidFill>
                  <a:schemeClr val="hlink"/>
                </a:solidFill>
              </a:rPr>
              <a:t>Character</a:t>
            </a:r>
            <a:endParaRPr lang="de-DE" sz="2400" dirty="0" smtClean="0">
              <a:solidFill>
                <a:schemeClr val="hlink"/>
              </a:solidFill>
            </a:endParaRPr>
          </a:p>
          <a:p>
            <a:r>
              <a:rPr lang="de-DE" sz="2400" dirty="0" err="1" smtClean="0">
                <a:solidFill>
                  <a:schemeClr val="hlink"/>
                </a:solidFill>
              </a:rPr>
              <a:t>Character</a:t>
            </a:r>
            <a:r>
              <a:rPr lang="de-DE" sz="2400" dirty="0"/>
              <a:t> </a:t>
            </a:r>
            <a:r>
              <a:rPr lang="de-DE" sz="2400" dirty="0" smtClean="0"/>
              <a:t>umfasse hier 128 Zeichen (ASCII)</a:t>
            </a:r>
            <a:endParaRPr lang="de-DE" sz="2400" dirty="0">
              <a:solidFill>
                <a:schemeClr val="hlink"/>
              </a:solidFill>
            </a:endParaRPr>
          </a:p>
        </p:txBody>
      </p:sp>
      <p:cxnSp>
        <p:nvCxnSpPr>
          <p:cNvPr id="3" name="Gerade Verbindung 2"/>
          <p:cNvCxnSpPr/>
          <p:nvPr/>
        </p:nvCxnSpPr>
        <p:spPr>
          <a:xfrm>
            <a:off x="755576" y="2420888"/>
            <a:ext cx="0" cy="16561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755576" y="4077072"/>
            <a:ext cx="2160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54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Analyse der Komplexität für Suche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752"/>
            <a:ext cx="8315325" cy="5256584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de-DE" sz="2400" dirty="0" smtClean="0"/>
              <a:t>Schlechtester Fall für erfolglose Suche</a:t>
            </a:r>
          </a:p>
          <a:p>
            <a:pPr lvl="1">
              <a:spcBef>
                <a:spcPts val="200"/>
              </a:spcBef>
            </a:pPr>
            <a:r>
              <a:rPr lang="de-DE" sz="2000" dirty="0" smtClean="0"/>
              <a:t>Beispiel</a:t>
            </a:r>
          </a:p>
          <a:p>
            <a:pPr lvl="2">
              <a:spcBef>
                <a:spcPts val="200"/>
              </a:spcBef>
            </a:pPr>
            <a:r>
              <a:rPr lang="de-DE" sz="1800" dirty="0" smtClean="0"/>
              <a:t>Text: 		</a:t>
            </a:r>
            <a:r>
              <a:rPr lang="de-DE" sz="1800" dirty="0" smtClean="0">
                <a:solidFill>
                  <a:srgbClr val="0000FF"/>
                </a:solidFill>
              </a:rPr>
              <a:t>„</a:t>
            </a:r>
            <a:r>
              <a:rPr lang="de-DE" sz="1800" dirty="0" err="1" smtClean="0">
                <a:solidFill>
                  <a:srgbClr val="0000FF"/>
                </a:solidFill>
              </a:rPr>
              <a:t>aaaaaaaaaaaaaaaaaaaaaa</a:t>
            </a:r>
            <a:r>
              <a:rPr lang="de-DE" sz="1800" dirty="0" smtClean="0">
                <a:solidFill>
                  <a:srgbClr val="0000FF"/>
                </a:solidFill>
              </a:rPr>
              <a:t>“</a:t>
            </a:r>
          </a:p>
          <a:p>
            <a:pPr lvl="2">
              <a:spcBef>
                <a:spcPts val="200"/>
              </a:spcBef>
            </a:pPr>
            <a:r>
              <a:rPr lang="de-DE" sz="1800" dirty="0" smtClean="0"/>
              <a:t>Muster: 	</a:t>
            </a:r>
            <a:r>
              <a:rPr lang="de-DE" sz="1800" dirty="0" smtClean="0">
                <a:solidFill>
                  <a:srgbClr val="0000FF"/>
                </a:solidFill>
              </a:rPr>
              <a:t>„</a:t>
            </a:r>
            <a:r>
              <a:rPr lang="de-DE" sz="1800" dirty="0" err="1" smtClean="0">
                <a:solidFill>
                  <a:srgbClr val="0000FF"/>
                </a:solidFill>
              </a:rPr>
              <a:t>aaaah</a:t>
            </a:r>
            <a:r>
              <a:rPr lang="de-DE" sz="1800" dirty="0" smtClean="0">
                <a:solidFill>
                  <a:srgbClr val="0000FF"/>
                </a:solidFill>
              </a:rPr>
              <a:t>“</a:t>
            </a:r>
          </a:p>
          <a:p>
            <a:pPr lvl="1">
              <a:spcBef>
                <a:spcPts val="200"/>
              </a:spcBef>
            </a:pPr>
            <a:r>
              <a:rPr lang="de-DE" sz="2000" b="0" dirty="0" smtClean="0"/>
              <a:t>Das Muster wird an jeder Position im Text durchlaufen: </a:t>
            </a:r>
            <a:r>
              <a:rPr lang="de-DE" sz="2000" b="0" dirty="0" smtClean="0">
                <a:solidFill>
                  <a:srgbClr val="3C8C93"/>
                </a:solidFill>
              </a:rPr>
              <a:t>O(</a:t>
            </a:r>
            <a:r>
              <a:rPr lang="de-DE" sz="2000" b="0" dirty="0" err="1" smtClean="0">
                <a:solidFill>
                  <a:srgbClr val="3C8C93"/>
                </a:solidFill>
              </a:rPr>
              <a:t>n∙m</a:t>
            </a:r>
            <a:r>
              <a:rPr lang="de-DE" sz="2000" b="0" dirty="0" smtClean="0">
                <a:solidFill>
                  <a:srgbClr val="3C8C93"/>
                </a:solidFill>
              </a:rPr>
              <a:t>)</a:t>
            </a:r>
            <a:endParaRPr lang="de-DE" sz="2000" dirty="0">
              <a:solidFill>
                <a:srgbClr val="3C8C93"/>
              </a:solidFill>
            </a:endParaRPr>
          </a:p>
          <a:p>
            <a:pPr>
              <a:spcBef>
                <a:spcPts val="200"/>
              </a:spcBef>
            </a:pPr>
            <a:r>
              <a:rPr lang="de-DE" sz="2400" dirty="0" smtClean="0"/>
              <a:t>Bester Fall für erfolglose Suche</a:t>
            </a:r>
          </a:p>
          <a:p>
            <a:pPr lvl="1">
              <a:spcBef>
                <a:spcPts val="200"/>
              </a:spcBef>
            </a:pPr>
            <a:r>
              <a:rPr lang="de-DE" sz="2000" dirty="0" smtClean="0"/>
              <a:t>Beispiel</a:t>
            </a:r>
          </a:p>
          <a:p>
            <a:pPr lvl="2">
              <a:spcBef>
                <a:spcPts val="200"/>
              </a:spcBef>
            </a:pPr>
            <a:r>
              <a:rPr lang="de-DE" sz="1800" dirty="0" smtClean="0"/>
              <a:t>Text: 	</a:t>
            </a:r>
            <a:r>
              <a:rPr lang="de-DE" sz="1800" dirty="0" smtClean="0">
                <a:solidFill>
                  <a:srgbClr val="0000FF"/>
                </a:solidFill>
              </a:rPr>
              <a:t>	„</a:t>
            </a:r>
            <a:r>
              <a:rPr lang="de-DE" sz="1800" dirty="0" err="1" smtClean="0">
                <a:solidFill>
                  <a:srgbClr val="0000FF"/>
                </a:solidFill>
              </a:rPr>
              <a:t>aaaaaaaaaaaaaaaaaaaa</a:t>
            </a:r>
            <a:r>
              <a:rPr lang="de-DE" sz="1800" dirty="0" smtClean="0">
                <a:solidFill>
                  <a:srgbClr val="0000FF"/>
                </a:solidFill>
              </a:rPr>
              <a:t>“</a:t>
            </a:r>
          </a:p>
          <a:p>
            <a:pPr lvl="2">
              <a:spcBef>
                <a:spcPts val="200"/>
              </a:spcBef>
            </a:pPr>
            <a:r>
              <a:rPr lang="de-DE" sz="1800" dirty="0" smtClean="0"/>
              <a:t>Muster:	</a:t>
            </a:r>
            <a:r>
              <a:rPr lang="de-DE" sz="1800" dirty="0" smtClean="0">
                <a:solidFill>
                  <a:srgbClr val="0000FF"/>
                </a:solidFill>
              </a:rPr>
              <a:t>„</a:t>
            </a:r>
            <a:r>
              <a:rPr lang="de-DE" sz="1800" dirty="0" err="1" smtClean="0">
                <a:solidFill>
                  <a:srgbClr val="0000FF"/>
                </a:solidFill>
              </a:rPr>
              <a:t>bbbbbb</a:t>
            </a:r>
            <a:r>
              <a:rPr lang="de-DE" sz="1800" dirty="0" smtClean="0">
                <a:solidFill>
                  <a:srgbClr val="0000FF"/>
                </a:solidFill>
              </a:rPr>
              <a:t>“</a:t>
            </a:r>
          </a:p>
          <a:p>
            <a:pPr lvl="1">
              <a:spcBef>
                <a:spcPts val="200"/>
              </a:spcBef>
            </a:pPr>
            <a:r>
              <a:rPr lang="de-DE" sz="2000" dirty="0" smtClean="0"/>
              <a:t>Das Muster kann an jeder Position im Text bereits am ersten Zeichen des Musters falsifiziert werden: </a:t>
            </a:r>
            <a:r>
              <a:rPr lang="de-DE" sz="2000" dirty="0" smtClean="0">
                <a:solidFill>
                  <a:srgbClr val="3C8C93"/>
                </a:solidFill>
              </a:rPr>
              <a:t>O(</a:t>
            </a:r>
            <a:r>
              <a:rPr lang="de-DE" sz="2000" dirty="0" err="1" smtClean="0">
                <a:solidFill>
                  <a:srgbClr val="3C8C93"/>
                </a:solidFill>
              </a:rPr>
              <a:t>n</a:t>
            </a:r>
            <a:r>
              <a:rPr lang="de-DE" sz="2000" dirty="0" smtClean="0">
                <a:solidFill>
                  <a:srgbClr val="3C8C93"/>
                </a:solidFill>
              </a:rPr>
              <a:t>)</a:t>
            </a:r>
          </a:p>
          <a:p>
            <a:pPr>
              <a:spcBef>
                <a:spcPts val="200"/>
              </a:spcBef>
            </a:pPr>
            <a:r>
              <a:rPr lang="de-DE" sz="2400" dirty="0" smtClean="0"/>
              <a:t>Komplexität erfolgreiche Suche im Durchschnitt</a:t>
            </a:r>
          </a:p>
          <a:p>
            <a:pPr lvl="1">
              <a:spcBef>
                <a:spcPts val="200"/>
              </a:spcBef>
            </a:pPr>
            <a:r>
              <a:rPr lang="de-DE" sz="2000" dirty="0" smtClean="0"/>
              <a:t>Meist kann das Muster bereits an der ersten Stelle des Musters falsifiziert werden und in der Mitte des Textes wird das Muster gefunden: </a:t>
            </a:r>
            <a:r>
              <a:rPr lang="de-DE" sz="2000" dirty="0" smtClean="0">
                <a:solidFill>
                  <a:srgbClr val="3C8C93"/>
                </a:solidFill>
              </a:rPr>
              <a:t>O(</a:t>
            </a:r>
            <a:r>
              <a:rPr lang="de-DE" sz="2000" dirty="0" err="1" smtClean="0">
                <a:solidFill>
                  <a:srgbClr val="3C8C93"/>
                </a:solidFill>
              </a:rPr>
              <a:t>n+m</a:t>
            </a:r>
            <a:r>
              <a:rPr lang="de-DE" sz="2000" dirty="0" smtClean="0">
                <a:solidFill>
                  <a:srgbClr val="3C8C93"/>
                </a:solidFill>
              </a:rPr>
              <a:t>)</a:t>
            </a:r>
            <a:endParaRPr lang="de-DE" sz="2000" dirty="0">
              <a:solidFill>
                <a:srgbClr val="3C8C93"/>
              </a:solidFill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997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Weitere Analyse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Brute</a:t>
            </a:r>
            <a:r>
              <a:rPr lang="de-DE" dirty="0" smtClean="0"/>
              <a:t>-Force-Algorithmus ist um so schneller, </a:t>
            </a:r>
            <a:br>
              <a:rPr lang="de-DE" dirty="0" smtClean="0"/>
            </a:br>
            <a:r>
              <a:rPr lang="de-DE" dirty="0" smtClean="0"/>
              <a:t>je größer das Alphabet ist</a:t>
            </a:r>
          </a:p>
          <a:p>
            <a:pPr lvl="1"/>
            <a:r>
              <a:rPr lang="de-DE" dirty="0" smtClean="0"/>
              <a:t>Größere Häufigkeit, dass das Muster bereits in den ersten Zeichen falsifiziert werden kann</a:t>
            </a:r>
          </a:p>
          <a:p>
            <a:pPr lvl="1"/>
            <a:endParaRPr lang="de-DE" dirty="0"/>
          </a:p>
          <a:p>
            <a:r>
              <a:rPr lang="de-DE" dirty="0" smtClean="0"/>
              <a:t>Für kleine Alphabete (z.B. binär 0,1) ungeeigneter</a:t>
            </a:r>
          </a:p>
          <a:p>
            <a:endParaRPr lang="de-DE" dirty="0"/>
          </a:p>
          <a:p>
            <a:r>
              <a:rPr lang="de-DE" dirty="0"/>
              <a:t>Bessere Verschiebung des Musters zum Text als bei </a:t>
            </a:r>
            <a:r>
              <a:rPr lang="de-DE" dirty="0" err="1"/>
              <a:t>Brute</a:t>
            </a:r>
            <a:r>
              <a:rPr lang="de-DE" dirty="0"/>
              <a:t>-</a:t>
            </a:r>
            <a:r>
              <a:rPr lang="de-DE" dirty="0" smtClean="0"/>
              <a:t>Force möglich?</a:t>
            </a:r>
            <a:endParaRPr lang="de-DE" dirty="0"/>
          </a:p>
          <a:p>
            <a:endParaRPr lang="de-DE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72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</TotalTime>
  <Words>2468</Words>
  <Application>Microsoft Macintosh PowerPoint</Application>
  <PresentationFormat>On-screen Show (4:3)</PresentationFormat>
  <Paragraphs>697</Paragraphs>
  <Slides>66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7" baseType="lpstr">
      <vt:lpstr>Calibri</vt:lpstr>
      <vt:lpstr>Cambria Math</vt:lpstr>
      <vt:lpstr>cmsy10</vt:lpstr>
      <vt:lpstr>Monotype Sorts</vt:lpstr>
      <vt:lpstr>ＭＳ Ｐゴシック</vt:lpstr>
      <vt:lpstr>Myriad Pro</vt:lpstr>
      <vt:lpstr>Symbol</vt:lpstr>
      <vt:lpstr>Tahoma</vt:lpstr>
      <vt:lpstr>Times New Roman</vt:lpstr>
      <vt:lpstr>Arial</vt:lpstr>
      <vt:lpstr>7_Standarddesign</vt:lpstr>
      <vt:lpstr>Algorithmen und Datenstrukturen</vt:lpstr>
      <vt:lpstr>Danksagung</vt:lpstr>
      <vt:lpstr>Motivation Zeichenkettenabgleich</vt:lpstr>
      <vt:lpstr>Teilzeichenkette, Präfix, Suffix</vt:lpstr>
      <vt:lpstr>Beispiele</vt:lpstr>
      <vt:lpstr>Der Brute-Force-Algorithmus</vt:lpstr>
      <vt:lpstr>Brute-Force-Suche</vt:lpstr>
      <vt:lpstr>Analyse der Komplexität für Suche</vt:lpstr>
      <vt:lpstr>Weitere Analyse</vt:lpstr>
      <vt:lpstr>Beispiel</vt:lpstr>
      <vt:lpstr>Knuth-Morris-Pratt-Algorithmus (KMP)</vt:lpstr>
      <vt:lpstr>KMP Fehlerfunktion</vt:lpstr>
      <vt:lpstr>Beispiel Fehlerfunktion</vt:lpstr>
      <vt:lpstr>Beispiel</vt:lpstr>
      <vt:lpstr>Unterschiede im Code zum Brute-Force-Algorithmus</vt:lpstr>
      <vt:lpstr>Verfahren Knuth-Morris-Pratt</vt:lpstr>
      <vt:lpstr>Fehlerfunktion computeF</vt:lpstr>
      <vt:lpstr>Analyse des Knuth-Morris-Pratt-Algorithmus</vt:lpstr>
      <vt:lpstr>Erweiterungen von Knuth-Morris-Pratt</vt:lpstr>
      <vt:lpstr>Boyer-Moore-Algorithmus</vt:lpstr>
      <vt:lpstr>Fall 1: P enthält x nur links von j</vt:lpstr>
      <vt:lpstr>Fall 2: P enthält x rechts von j</vt:lpstr>
      <vt:lpstr>Fall 3: Falls Fall 1 und 2 nicht anzuwenden sind (x ist nicht in P enthalten) </vt:lpstr>
      <vt:lpstr>Beispiel (Boyer-Moore)</vt:lpstr>
      <vt:lpstr>Funktion des letzten Vorkommens</vt:lpstr>
      <vt:lpstr>Beispiel L</vt:lpstr>
      <vt:lpstr>Zweites Boyer-Moore-Beispiel</vt:lpstr>
      <vt:lpstr>Funktion des letzten Vorkommens</vt:lpstr>
      <vt:lpstr>Boyer-Moore-Verfahren</vt:lpstr>
      <vt:lpstr>Analyse der Komplexität</vt:lpstr>
      <vt:lpstr>Analyse der Komplexität</vt:lpstr>
      <vt:lpstr>Rabin-Karp-Algorithmus</vt:lpstr>
      <vt:lpstr>Hash-Funktion für Rabin-Karp-Algorithmus</vt:lpstr>
      <vt:lpstr>Suche nach der Hash-Signatur</vt:lpstr>
      <vt:lpstr>Beispiel: Suche nach der Hash-Signatur</vt:lpstr>
      <vt:lpstr>Komplexitätsanalyse Rabin-Karp-Algorithmus</vt:lpstr>
      <vt:lpstr>Variante des Rabin-Karp-Algorithmus  für Suche nach vielen Mustern</vt:lpstr>
      <vt:lpstr>Zusammenfassung</vt:lpstr>
      <vt:lpstr>Acknowledgements</vt:lpstr>
      <vt:lpstr>Indexstrukturen für eindimensionale Daten</vt:lpstr>
      <vt:lpstr>Indexstrukturen für eindimensionale Daten</vt:lpstr>
      <vt:lpstr>Invertierter Index mit Blockadressierung</vt:lpstr>
      <vt:lpstr>Aufbau eines invertierten Index mit Tries</vt:lpstr>
      <vt:lpstr>Suche mit invertiertem Index</vt:lpstr>
      <vt:lpstr>Suffix-Bäume</vt:lpstr>
      <vt:lpstr>Suffix-Tries</vt:lpstr>
      <vt:lpstr>Patricia-Tries</vt:lpstr>
      <vt:lpstr>Suche im Suffix-Baum</vt:lpstr>
      <vt:lpstr>Suffix-Bäume</vt:lpstr>
      <vt:lpstr>Suffix-Felder (Aufbau naiv)</vt:lpstr>
      <vt:lpstr>Suche in Suffix-Feldern: Binärsuche</vt:lpstr>
      <vt:lpstr>Beispiel</vt:lpstr>
      <vt:lpstr>PowerPoint Presentation</vt:lpstr>
      <vt:lpstr>PowerPoint Presentation</vt:lpstr>
      <vt:lpstr>PowerPoint Presentation</vt:lpstr>
      <vt:lpstr>PowerPoint Presentation</vt:lpstr>
      <vt:lpstr>Suche: Analyse der Aufwände</vt:lpstr>
      <vt:lpstr>Aufbau von Suffix-Feldern</vt:lpstr>
      <vt:lpstr>Weitere Abgleichsalgorithmen</vt:lpstr>
      <vt:lpstr>Approximativer Zeichenkettenabgleich</vt:lpstr>
      <vt:lpstr>Beispiel</vt:lpstr>
      <vt:lpstr>Beispiel</vt:lpstr>
      <vt:lpstr>Beispiel</vt:lpstr>
      <vt:lpstr>Beispiel</vt:lpstr>
      <vt:lpstr>Beispiel</vt:lpstr>
      <vt:lpstr>Suffix-Bäume und Suffix-Felder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1072</cp:revision>
  <cp:lastPrinted>2015-04-09T12:56:16Z</cp:lastPrinted>
  <dcterms:created xsi:type="dcterms:W3CDTF">2010-04-27T12:26:40Z</dcterms:created>
  <dcterms:modified xsi:type="dcterms:W3CDTF">2018-07-04T09:08:01Z</dcterms:modified>
</cp:coreProperties>
</file>